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57" r:id="rId8"/>
    <p:sldId id="258" r:id="rId9"/>
    <p:sldId id="259" r:id="rId10"/>
    <p:sldId id="260" r:id="rId11"/>
    <p:sldId id="261" r:id="rId12"/>
    <p:sldId id="26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134" d="100"/>
          <a:sy n="134" d="100"/>
        </p:scale>
        <p:origin x="100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043D9-886E-A969-CC08-4C9FE221C9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4646D6-748B-4320-5755-0673C0C529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32A25C-6658-49D3-4478-C932CA039D68}"/>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5" name="Footer Placeholder 4">
            <a:extLst>
              <a:ext uri="{FF2B5EF4-FFF2-40B4-BE49-F238E27FC236}">
                <a16:creationId xmlns:a16="http://schemas.microsoft.com/office/drawing/2014/main" id="{D428150D-46C6-7BFC-1F48-97E8EEF1C6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393A4B-53AE-1B86-9223-D1B4CBCD97F6}"/>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258326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30991-20E1-D43B-DA9E-5B943A6DBB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0C733E-D9FE-C986-AB24-01B2E57808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56B968-1D44-8557-86BB-EDC2B4807CF7}"/>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5" name="Footer Placeholder 4">
            <a:extLst>
              <a:ext uri="{FF2B5EF4-FFF2-40B4-BE49-F238E27FC236}">
                <a16:creationId xmlns:a16="http://schemas.microsoft.com/office/drawing/2014/main" id="{FC75EF76-30C8-246D-B7EA-2E9A5962D8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0C7EF0-F189-32B0-06FD-129E150158EA}"/>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1665822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D238DE-A079-0625-47A9-75BCBCE476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6801A92-2EA5-29FB-3EF6-CD6966C35B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B7B8F-52DD-71E8-E66C-2A940429D9F5}"/>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5" name="Footer Placeholder 4">
            <a:extLst>
              <a:ext uri="{FF2B5EF4-FFF2-40B4-BE49-F238E27FC236}">
                <a16:creationId xmlns:a16="http://schemas.microsoft.com/office/drawing/2014/main" id="{89C46EAC-7AE4-D715-5A24-E386299D4A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41B8BD-E180-3026-331B-684C50E64C14}"/>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3854327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86FAD-B85D-FF5B-7C6E-1B9EF338B3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AD02B3-CB9F-8A1F-EAD3-A8C8F973E8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6B492-91AF-8575-7814-593AB793A6EF}"/>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5" name="Footer Placeholder 4">
            <a:extLst>
              <a:ext uri="{FF2B5EF4-FFF2-40B4-BE49-F238E27FC236}">
                <a16:creationId xmlns:a16="http://schemas.microsoft.com/office/drawing/2014/main" id="{4BC5F52B-A865-C5EC-2FAE-4D340144C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F5029E-2BDA-33DC-D26B-08943D9DADC2}"/>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197658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58422-8349-7D87-DAB4-459C3278E1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DB27AF-C0EF-92FC-D8F9-763418096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7C4CFC-05ED-DC9C-2555-ADE4358A23AA}"/>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5" name="Footer Placeholder 4">
            <a:extLst>
              <a:ext uri="{FF2B5EF4-FFF2-40B4-BE49-F238E27FC236}">
                <a16:creationId xmlns:a16="http://schemas.microsoft.com/office/drawing/2014/main" id="{FEC23FFD-AA8C-578F-61C2-447713F1DB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D1130-7520-5530-B33B-CBB8835CA129}"/>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91329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0CE90-33E8-F48B-2E36-4E902A9D4A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DB2901-3093-E825-F8DA-67ADB0C9EF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AB565C-FFE7-DBBB-5660-65D4FEBD3A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F113E9-5A44-9FCC-39CF-B8BA3478033C}"/>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6" name="Footer Placeholder 5">
            <a:extLst>
              <a:ext uri="{FF2B5EF4-FFF2-40B4-BE49-F238E27FC236}">
                <a16:creationId xmlns:a16="http://schemas.microsoft.com/office/drawing/2014/main" id="{DE0C5F01-D2CA-6697-E36E-E4A8A57453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767B5C-69DA-71CC-1FD3-66A3CEFB9891}"/>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203630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9C767-F6D0-EABE-AE71-8D39A4469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3DB44B-6749-7E46-1DF8-1ABA8E0FFE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8E26A4-8440-00E7-90B8-6FC0321EF8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8D1AF2-4051-50F6-7531-BB74838349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38281C-91EB-7EC1-8BF0-C7CAA79BAE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F6A61D-C943-633B-D0D6-7E9487233062}"/>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8" name="Footer Placeholder 7">
            <a:extLst>
              <a:ext uri="{FF2B5EF4-FFF2-40B4-BE49-F238E27FC236}">
                <a16:creationId xmlns:a16="http://schemas.microsoft.com/office/drawing/2014/main" id="{BD91E149-46D6-242C-E393-5EAF9216F3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0D7FD7-2915-E146-76B1-E95EF1BDE1D8}"/>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1210097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1EDCD-3F2D-8466-F56C-FCB86CCFB2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A3B151-F032-525B-478D-B5CC73B6E6CE}"/>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4" name="Footer Placeholder 3">
            <a:extLst>
              <a:ext uri="{FF2B5EF4-FFF2-40B4-BE49-F238E27FC236}">
                <a16:creationId xmlns:a16="http://schemas.microsoft.com/office/drawing/2014/main" id="{43851C05-AC8B-CA22-5381-4099DE32AC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FD1ED5-FCD2-9000-BE84-86DD12190D1F}"/>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4189922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D0CB7A-2BC1-E1F3-8E94-B974F8DDE317}"/>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3" name="Footer Placeholder 2">
            <a:extLst>
              <a:ext uri="{FF2B5EF4-FFF2-40B4-BE49-F238E27FC236}">
                <a16:creationId xmlns:a16="http://schemas.microsoft.com/office/drawing/2014/main" id="{4A2893CA-3F8A-2BF6-87AC-E788E6F2EF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2548A5-246D-BFB5-2CAA-E7EC384CE6C2}"/>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2614762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324D3-EC5E-65A1-D462-2DD78F0056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C6F935-64D9-77C4-2C6D-B7B81B457D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D7293B-7A95-E73D-9994-0D9E1D2564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7655F9-68D0-C77A-4854-427F1B863E1C}"/>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6" name="Footer Placeholder 5">
            <a:extLst>
              <a:ext uri="{FF2B5EF4-FFF2-40B4-BE49-F238E27FC236}">
                <a16:creationId xmlns:a16="http://schemas.microsoft.com/office/drawing/2014/main" id="{7BC79468-1F16-E1D8-24A6-EDB14C99F7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D332DD-CD43-A5DA-DEF7-9A006D24EC37}"/>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3688909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24C16-9B6D-9018-4976-A9F0B605BE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74D0D9-7698-18CF-439D-14164435DB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3755CD-0E81-9ECF-CB2C-D66E0A7BD0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461608-0C6D-5C34-4358-147D8F85FB71}"/>
              </a:ext>
            </a:extLst>
          </p:cNvPr>
          <p:cNvSpPr>
            <a:spLocks noGrp="1"/>
          </p:cNvSpPr>
          <p:nvPr>
            <p:ph type="dt" sz="half" idx="10"/>
          </p:nvPr>
        </p:nvSpPr>
        <p:spPr/>
        <p:txBody>
          <a:bodyPr/>
          <a:lstStyle/>
          <a:p>
            <a:fld id="{FB83985C-820B-480A-B9FE-EDAB01ABF3C2}" type="datetimeFigureOut">
              <a:rPr lang="en-US" smtClean="0"/>
              <a:t>9/29/2025</a:t>
            </a:fld>
            <a:endParaRPr lang="en-US"/>
          </a:p>
        </p:txBody>
      </p:sp>
      <p:sp>
        <p:nvSpPr>
          <p:cNvPr id="6" name="Footer Placeholder 5">
            <a:extLst>
              <a:ext uri="{FF2B5EF4-FFF2-40B4-BE49-F238E27FC236}">
                <a16:creationId xmlns:a16="http://schemas.microsoft.com/office/drawing/2014/main" id="{C44CB898-3E6C-FADF-7966-612BA8F719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FC732D-A9EA-F077-7E7C-ABCC17D3ACFF}"/>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3239882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12D210-4758-6E5E-CEAC-CE5CA8D5EC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6E273A-997E-27BB-3B53-D04376D70C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7AEC83-3EA0-A699-A467-0279D24527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83985C-820B-480A-B9FE-EDAB01ABF3C2}" type="datetimeFigureOut">
              <a:rPr lang="en-US" smtClean="0"/>
              <a:t>9/29/2025</a:t>
            </a:fld>
            <a:endParaRPr lang="en-US"/>
          </a:p>
        </p:txBody>
      </p:sp>
      <p:sp>
        <p:nvSpPr>
          <p:cNvPr id="5" name="Footer Placeholder 4">
            <a:extLst>
              <a:ext uri="{FF2B5EF4-FFF2-40B4-BE49-F238E27FC236}">
                <a16:creationId xmlns:a16="http://schemas.microsoft.com/office/drawing/2014/main" id="{9742BAFB-C173-0C2F-0EBE-057A761D9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432E4B-CF7B-F248-94C3-FF70C0C12A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104B83-16A0-481A-97B4-4A66A809131D}" type="slidenum">
              <a:rPr lang="en-US" smtClean="0"/>
              <a:t>‹#›</a:t>
            </a:fld>
            <a:endParaRPr lang="en-US"/>
          </a:p>
        </p:txBody>
      </p:sp>
    </p:spTree>
    <p:extLst>
      <p:ext uri="{BB962C8B-B14F-4D97-AF65-F5344CB8AC3E}">
        <p14:creationId xmlns:p14="http://schemas.microsoft.com/office/powerpoint/2010/main" val="400175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DB138-8584-F3D2-C614-32010900164B}"/>
              </a:ext>
            </a:extLst>
          </p:cNvPr>
          <p:cNvSpPr>
            <a:spLocks noGrp="1"/>
          </p:cNvSpPr>
          <p:nvPr>
            <p:ph type="ctrTitle"/>
          </p:nvPr>
        </p:nvSpPr>
        <p:spPr/>
        <p:txBody>
          <a:bodyPr/>
          <a:lstStyle/>
          <a:p>
            <a:r>
              <a:rPr lang="en-US" dirty="0"/>
              <a:t>Mutual Exclusion in</a:t>
            </a:r>
            <a:br>
              <a:rPr lang="en-US" dirty="0"/>
            </a:br>
            <a:r>
              <a:rPr lang="en-US" dirty="0"/>
              <a:t>Distributed systems</a:t>
            </a:r>
          </a:p>
        </p:txBody>
      </p:sp>
    </p:spTree>
    <p:extLst>
      <p:ext uri="{BB962C8B-B14F-4D97-AF65-F5344CB8AC3E}">
        <p14:creationId xmlns:p14="http://schemas.microsoft.com/office/powerpoint/2010/main" val="3729121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D9D7F-16DA-22C9-8AF1-353FADB6DF99}"/>
              </a:ext>
            </a:extLst>
          </p:cNvPr>
          <p:cNvSpPr>
            <a:spLocks noGrp="1"/>
          </p:cNvSpPr>
          <p:nvPr>
            <p:ph type="title"/>
          </p:nvPr>
        </p:nvSpPr>
        <p:spPr/>
        <p:txBody>
          <a:bodyPr/>
          <a:lstStyle/>
          <a:p>
            <a:r>
              <a:rPr lang="en-US" b="1" i="0" dirty="0">
                <a:solidFill>
                  <a:srgbClr val="273239"/>
                </a:solidFill>
                <a:effectLst/>
                <a:latin typeface="sofia-pro"/>
              </a:rPr>
              <a:t>Maekawa’s Algorithm</a:t>
            </a:r>
            <a:br>
              <a:rPr lang="en-US" b="1" i="0" dirty="0">
                <a:solidFill>
                  <a:srgbClr val="273239"/>
                </a:solidFill>
                <a:effectLst/>
                <a:latin typeface="sofia-pro"/>
              </a:rPr>
            </a:br>
            <a:endParaRPr lang="en-US" dirty="0"/>
          </a:p>
        </p:txBody>
      </p:sp>
      <p:sp>
        <p:nvSpPr>
          <p:cNvPr id="3" name="Content Placeholder 2">
            <a:extLst>
              <a:ext uri="{FF2B5EF4-FFF2-40B4-BE49-F238E27FC236}">
                <a16:creationId xmlns:a16="http://schemas.microsoft.com/office/drawing/2014/main" id="{E540BE97-84A0-09F0-EB2B-B8A654E2B7F7}"/>
              </a:ext>
            </a:extLst>
          </p:cNvPr>
          <p:cNvSpPr>
            <a:spLocks noGrp="1"/>
          </p:cNvSpPr>
          <p:nvPr>
            <p:ph idx="1"/>
          </p:nvPr>
        </p:nvSpPr>
        <p:spPr/>
        <p:txBody>
          <a:bodyPr/>
          <a:lstStyle/>
          <a:p>
            <a:pPr algn="l" fontAlgn="base">
              <a:buFont typeface="Arial" panose="020B0604020202020204" pitchFamily="34" charset="0"/>
              <a:buChar char="•"/>
            </a:pPr>
            <a:r>
              <a:rPr lang="en-US" b="0" i="0" dirty="0">
                <a:solidFill>
                  <a:srgbClr val="273239"/>
                </a:solidFill>
                <a:effectLst/>
                <a:latin typeface="urw-din"/>
              </a:rPr>
              <a:t>Three type of messages ( </a:t>
            </a:r>
            <a:r>
              <a:rPr lang="en-US" b="1" i="0" dirty="0">
                <a:solidFill>
                  <a:srgbClr val="273239"/>
                </a:solidFill>
                <a:effectLst/>
                <a:latin typeface="urw-din"/>
              </a:rPr>
              <a:t>REQUEST</a:t>
            </a:r>
            <a:r>
              <a:rPr lang="en-US" b="0" i="0" dirty="0">
                <a:solidFill>
                  <a:srgbClr val="273239"/>
                </a:solidFill>
                <a:effectLst/>
                <a:latin typeface="urw-din"/>
              </a:rPr>
              <a:t>, </a:t>
            </a:r>
            <a:r>
              <a:rPr lang="en-US" b="1" i="0" dirty="0">
                <a:solidFill>
                  <a:srgbClr val="273239"/>
                </a:solidFill>
                <a:effectLst/>
                <a:latin typeface="urw-din"/>
              </a:rPr>
              <a:t>REPLY</a:t>
            </a:r>
            <a:r>
              <a:rPr lang="en-US" b="0" i="0" dirty="0">
                <a:solidFill>
                  <a:srgbClr val="273239"/>
                </a:solidFill>
                <a:effectLst/>
                <a:latin typeface="urw-din"/>
              </a:rPr>
              <a:t> and </a:t>
            </a:r>
            <a:r>
              <a:rPr lang="en-US" b="1" i="0" dirty="0">
                <a:solidFill>
                  <a:srgbClr val="273239"/>
                </a:solidFill>
                <a:effectLst/>
                <a:latin typeface="urw-din"/>
              </a:rPr>
              <a:t>RELEASE</a:t>
            </a:r>
            <a:r>
              <a:rPr lang="en-US" b="0" i="0" dirty="0">
                <a:solidFill>
                  <a:srgbClr val="273239"/>
                </a:solidFill>
                <a:effectLst/>
                <a:latin typeface="urw-din"/>
              </a:rPr>
              <a:t>) are used.</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REQUEST</a:t>
            </a:r>
            <a:r>
              <a:rPr lang="en-US" b="0" i="0" dirty="0">
                <a:solidFill>
                  <a:srgbClr val="273239"/>
                </a:solidFill>
                <a:effectLst/>
                <a:latin typeface="urw-din"/>
              </a:rPr>
              <a:t> message to all other site in its </a:t>
            </a:r>
            <a:r>
              <a:rPr lang="en-US" b="0" i="0" dirty="0">
                <a:solidFill>
                  <a:srgbClr val="FF0000"/>
                </a:solidFill>
                <a:effectLst/>
                <a:latin typeface="urw-din"/>
              </a:rPr>
              <a:t>request set</a:t>
            </a:r>
            <a:r>
              <a:rPr lang="en-US" b="0" i="0" dirty="0">
                <a:solidFill>
                  <a:srgbClr val="273239"/>
                </a:solidFill>
                <a:effectLst/>
                <a:latin typeface="urw-din"/>
              </a:rPr>
              <a:t> or </a:t>
            </a:r>
            <a:r>
              <a:rPr lang="en-US" b="0" i="0" dirty="0">
                <a:solidFill>
                  <a:srgbClr val="FF0000"/>
                </a:solidFill>
                <a:effectLst/>
                <a:latin typeface="urw-din"/>
              </a:rPr>
              <a:t>quorum</a:t>
            </a:r>
            <a:r>
              <a:rPr lang="en-US" b="0" i="0" dirty="0">
                <a:solidFill>
                  <a:srgbClr val="273239"/>
                </a:solidFill>
                <a:effectLst/>
                <a:latin typeface="urw-din"/>
              </a:rPr>
              <a:t> to get their permission to enter critical section.</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REPLY</a:t>
            </a:r>
            <a:r>
              <a:rPr lang="en-US" b="0" i="0" dirty="0">
                <a:solidFill>
                  <a:srgbClr val="273239"/>
                </a:solidFill>
                <a:effectLst/>
                <a:latin typeface="urw-din"/>
              </a:rPr>
              <a:t> message to requesting site to give its permission to enter the critical section.</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RELEASE</a:t>
            </a:r>
            <a:r>
              <a:rPr lang="en-US" b="0" i="0" dirty="0">
                <a:solidFill>
                  <a:srgbClr val="273239"/>
                </a:solidFill>
                <a:effectLst/>
                <a:latin typeface="urw-din"/>
              </a:rPr>
              <a:t> message to all other site in its request set or quorum upon exiting the critical section.</a:t>
            </a:r>
          </a:p>
          <a:p>
            <a:endParaRPr lang="en-US" dirty="0"/>
          </a:p>
        </p:txBody>
      </p:sp>
    </p:spTree>
    <p:extLst>
      <p:ext uri="{BB962C8B-B14F-4D97-AF65-F5344CB8AC3E}">
        <p14:creationId xmlns:p14="http://schemas.microsoft.com/office/powerpoint/2010/main" val="3390847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12819-1CC4-E827-B9AE-737D9868FBAB}"/>
              </a:ext>
            </a:extLst>
          </p:cNvPr>
          <p:cNvSpPr>
            <a:spLocks noGrp="1"/>
          </p:cNvSpPr>
          <p:nvPr>
            <p:ph type="title"/>
          </p:nvPr>
        </p:nvSpPr>
        <p:spPr/>
        <p:txBody>
          <a:bodyPr/>
          <a:lstStyle/>
          <a:p>
            <a:r>
              <a:rPr lang="en-US" b="1" i="0" dirty="0">
                <a:solidFill>
                  <a:srgbClr val="273239"/>
                </a:solidFill>
                <a:effectLst/>
                <a:latin typeface="urw-din"/>
              </a:rPr>
              <a:t>The construction of request set or Quorum:</a:t>
            </a:r>
            <a:endParaRPr lang="en-US" dirty="0"/>
          </a:p>
        </p:txBody>
      </p:sp>
      <p:sp>
        <p:nvSpPr>
          <p:cNvPr id="5" name="Content Placeholder 4">
            <a:extLst>
              <a:ext uri="{FF2B5EF4-FFF2-40B4-BE49-F238E27FC236}">
                <a16:creationId xmlns:a16="http://schemas.microsoft.com/office/drawing/2014/main" id="{C6B8D6BA-3F34-E4EB-E995-A2807FD756E8}"/>
              </a:ext>
            </a:extLst>
          </p:cNvPr>
          <p:cNvSpPr>
            <a:spLocks noGrp="1" noChangeArrowheads="1"/>
          </p:cNvSpPr>
          <p:nvPr>
            <p:ph idx="1"/>
          </p:nvPr>
        </p:nvSpPr>
        <p:spPr bwMode="auto">
          <a:xfrm>
            <a:off x="1149484" y="1871676"/>
            <a:ext cx="10037324"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0" i="0" u="none" strike="noStrike" cap="none" normalizeH="0" baseline="0" dirty="0">
                <a:ln>
                  <a:noFill/>
                </a:ln>
                <a:solidFill>
                  <a:srgbClr val="273239"/>
                </a:solidFill>
                <a:effectLst/>
                <a:latin typeface="Consolas" panose="020B0609020204030204" pitchFamily="49" charset="0"/>
              </a:rPr>
              <a:t>∀</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∀j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j, 1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j ≤ N ::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a:t>
            </a:r>
            <a:r>
              <a:rPr kumimoji="0" lang="en-US" altLang="en-US" sz="1800" b="0" i="0" u="none" strike="noStrike" cap="none" normalizeH="0" baseline="0" dirty="0" err="1">
                <a:ln>
                  <a:noFill/>
                </a:ln>
                <a:solidFill>
                  <a:srgbClr val="273239"/>
                </a:solidFill>
                <a:effectLst/>
                <a:latin typeface="Consolas" panose="020B0609020204030204" pitchFamily="49" charset="0"/>
              </a:rPr>
              <a:t>R</a:t>
            </a:r>
            <a:r>
              <a:rPr kumimoji="0" lang="en-US" altLang="en-US" sz="1800" b="0" i="0" u="none" strike="noStrike" cap="none" normalizeH="0" baseline="-30000" dirty="0" err="1">
                <a:ln>
                  <a:noFill/>
                </a:ln>
                <a:solidFill>
                  <a:srgbClr val="273239"/>
                </a:solidFill>
                <a:effectLst/>
                <a:latin typeface="Consolas" panose="020B0609020204030204" pitchFamily="49" charset="0"/>
              </a:rPr>
              <a:t>j</a:t>
            </a:r>
            <a:r>
              <a:rPr kumimoji="0" lang="en-US" altLang="en-US" sz="1800" b="0" i="0" u="none" strike="noStrike" cap="none" normalizeH="0" baseline="0" dirty="0">
                <a:ln>
                  <a:noFill/>
                </a:ln>
                <a:solidFill>
                  <a:srgbClr val="273239"/>
                </a:solidFill>
                <a:effectLst/>
                <a:latin typeface="Consolas" panose="020B0609020204030204" pitchFamily="49" charset="0"/>
              </a:rPr>
              <a:t> ≠ ∅ </a:t>
            </a:r>
            <a:endParaRPr kumimoji="0" lang="en-US" altLang="en-US" sz="1800" b="0" i="0" u="none" strike="noStrike" cap="none" normalizeH="0" baseline="0" dirty="0">
              <a:ln>
                <a:noFill/>
              </a:ln>
              <a:solidFill>
                <a:srgbClr val="273239"/>
              </a:solidFill>
              <a:effectLst/>
              <a:latin typeface="urw-din"/>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rgbClr val="273239"/>
                </a:solidFill>
                <a:effectLst/>
                <a:latin typeface="urw-din"/>
              </a:rPr>
              <a:t>i.e</a:t>
            </a:r>
            <a:r>
              <a:rPr kumimoji="0" lang="en-US" altLang="en-US" sz="1800" b="0" i="0" u="none" strike="noStrike" cap="none" normalizeH="0" baseline="0" dirty="0">
                <a:ln>
                  <a:noFill/>
                </a:ln>
                <a:solidFill>
                  <a:srgbClr val="273239"/>
                </a:solidFill>
                <a:effectLst/>
                <a:latin typeface="urw-din"/>
              </a:rPr>
              <a:t> there is at least one common site between the request sets of any two sites.</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0" i="0" u="none" strike="noStrike" cap="none" normalizeH="0" baseline="0" dirty="0">
                <a:ln>
                  <a:noFill/>
                </a:ln>
                <a:solidFill>
                  <a:srgbClr val="273239"/>
                </a:solidFill>
                <a:effectLst/>
                <a:latin typeface="Consolas" panose="020B0609020204030204" pitchFamily="49" charset="0"/>
              </a:rPr>
              <a:t>∀</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1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N :: S</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a:t>
            </a:r>
            <a:endParaRPr kumimoji="0" lang="en-US" altLang="en-US" sz="1800" b="0" i="0" u="none" strike="noStrike" cap="none" normalizeH="0" baseline="0" dirty="0">
              <a:ln>
                <a:noFill/>
              </a:ln>
              <a:solidFill>
                <a:srgbClr val="273239"/>
              </a:solidFill>
              <a:effectLst/>
              <a:latin typeface="urw-din"/>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0" i="0" u="none" strike="noStrike" cap="none" normalizeH="0" baseline="0" dirty="0">
                <a:ln>
                  <a:noFill/>
                </a:ln>
                <a:solidFill>
                  <a:srgbClr val="273239"/>
                </a:solidFill>
                <a:effectLst/>
                <a:latin typeface="Consolas" panose="020B0609020204030204" pitchFamily="49" charset="0"/>
              </a:rPr>
              <a:t>∀</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1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N ::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K </a:t>
            </a:r>
            <a:endParaRPr kumimoji="0" lang="en-US" altLang="en-US" sz="1800" b="0" i="0" u="none" strike="noStrike" cap="none" normalizeH="0" baseline="0" dirty="0">
              <a:ln>
                <a:noFill/>
              </a:ln>
              <a:solidFill>
                <a:srgbClr val="273239"/>
              </a:solidFill>
              <a:effectLst/>
              <a:latin typeface="urw-din"/>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0" i="0" u="none" strike="noStrike" cap="none" normalizeH="0" baseline="0" dirty="0">
                <a:ln>
                  <a:noFill/>
                </a:ln>
                <a:solidFill>
                  <a:srgbClr val="273239"/>
                </a:solidFill>
                <a:effectLst/>
                <a:latin typeface="urw-din"/>
              </a:rPr>
              <a:t>Any site S</a:t>
            </a:r>
            <a:r>
              <a:rPr kumimoji="0" lang="en-US" altLang="en-US" sz="1800" b="0" i="0" u="none" strike="noStrike" cap="none" normalizeH="0" baseline="-30000" dirty="0">
                <a:ln>
                  <a:noFill/>
                </a:ln>
                <a:solidFill>
                  <a:srgbClr val="273239"/>
                </a:solidFill>
                <a:effectLst/>
                <a:latin typeface="urw-din"/>
              </a:rPr>
              <a:t>i</a:t>
            </a:r>
            <a:r>
              <a:rPr kumimoji="0" lang="en-US" altLang="en-US" sz="1800" b="0" i="0" u="none" strike="noStrike" cap="none" normalizeH="0" baseline="0" dirty="0">
                <a:ln>
                  <a:noFill/>
                </a:ln>
                <a:solidFill>
                  <a:srgbClr val="273239"/>
                </a:solidFill>
                <a:effectLst/>
                <a:latin typeface="urw-din"/>
              </a:rPr>
              <a:t> is contained in exactly K sets.</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800" b="0" i="0" u="none" strike="noStrike" cap="none" normalizeH="0" baseline="0" dirty="0">
                <a:ln>
                  <a:noFill/>
                </a:ln>
                <a:solidFill>
                  <a:srgbClr val="273239"/>
                </a:solidFill>
                <a:effectLst/>
                <a:latin typeface="Consolas" panose="020B0609020204030204" pitchFamily="49" charset="0"/>
              </a:rPr>
              <a:t>N = K(K - 1) +1 and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√N </a:t>
            </a:r>
            <a:endParaRPr kumimoji="0" lang="en-US" altLang="en-US" sz="1800" b="0" i="0" u="none" strike="noStrike" cap="none" normalizeH="0" baseline="0" dirty="0">
              <a:ln>
                <a:noFill/>
              </a:ln>
              <a:solidFill>
                <a:srgbClr val="273239"/>
              </a:solidFill>
              <a:effectLst/>
              <a:latin typeface="urw-din"/>
            </a:endParaRPr>
          </a:p>
        </p:txBody>
      </p:sp>
    </p:spTree>
    <p:extLst>
      <p:ext uri="{BB962C8B-B14F-4D97-AF65-F5344CB8AC3E}">
        <p14:creationId xmlns:p14="http://schemas.microsoft.com/office/powerpoint/2010/main" val="1166897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99B38-B4A7-7791-18B8-6A8B5A511F79}"/>
              </a:ext>
            </a:extLst>
          </p:cNvPr>
          <p:cNvSpPr>
            <a:spLocks noGrp="1"/>
          </p:cNvSpPr>
          <p:nvPr>
            <p:ph type="title"/>
          </p:nvPr>
        </p:nvSpPr>
        <p:spPr/>
        <p:txBody>
          <a:bodyPr/>
          <a:lstStyle/>
          <a:p>
            <a:r>
              <a:rPr lang="en-US" dirty="0"/>
              <a:t>Algorithm</a:t>
            </a:r>
          </a:p>
        </p:txBody>
      </p:sp>
      <p:sp>
        <p:nvSpPr>
          <p:cNvPr id="3" name="Content Placeholder 2">
            <a:extLst>
              <a:ext uri="{FF2B5EF4-FFF2-40B4-BE49-F238E27FC236}">
                <a16:creationId xmlns:a16="http://schemas.microsoft.com/office/drawing/2014/main" id="{6C809E01-922E-CF38-DA2A-8A3BC7D931FA}"/>
              </a:ext>
            </a:extLst>
          </p:cNvPr>
          <p:cNvSpPr>
            <a:spLocks noGrp="1"/>
          </p:cNvSpPr>
          <p:nvPr>
            <p:ph idx="1"/>
          </p:nvPr>
        </p:nvSpPr>
        <p:spPr/>
        <p:txBody>
          <a:bodyPr>
            <a:normAutofit fontScale="70000" lnSpcReduction="20000"/>
          </a:bodyPr>
          <a:lstStyle/>
          <a:p>
            <a:pPr algn="l" fontAlgn="base">
              <a:buFont typeface="Arial" panose="020B0604020202020204" pitchFamily="34" charset="0"/>
              <a:buChar char="•"/>
            </a:pPr>
            <a:r>
              <a:rPr lang="en-US" b="1" i="0" dirty="0">
                <a:solidFill>
                  <a:srgbClr val="273239"/>
                </a:solidFill>
                <a:effectLst/>
                <a:latin typeface="urw-din"/>
              </a:rPr>
              <a:t>To enter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S</a:t>
            </a:r>
            <a:r>
              <a:rPr lang="en-US" b="0" i="0" baseline="-25000" dirty="0">
                <a:solidFill>
                  <a:srgbClr val="273239"/>
                </a:solidFill>
                <a:effectLst/>
                <a:latin typeface="urw-din"/>
              </a:rPr>
              <a:t>i</a:t>
            </a:r>
            <a:r>
              <a:rPr lang="en-US" b="0" i="0" dirty="0">
                <a:solidFill>
                  <a:srgbClr val="273239"/>
                </a:solidFill>
                <a:effectLst/>
                <a:latin typeface="urw-din"/>
              </a:rPr>
              <a:t> wants to enter the critical section, it sends a request message </a:t>
            </a:r>
            <a:r>
              <a:rPr lang="en-US" b="1" i="0" dirty="0">
                <a:solidFill>
                  <a:srgbClr val="273239"/>
                </a:solidFill>
                <a:effectLst/>
                <a:latin typeface="urw-din"/>
              </a:rPr>
              <a:t>REQUEST(</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to all other sites in the request set </a:t>
            </a:r>
            <a:r>
              <a:rPr lang="en-US" b="1" i="0" dirty="0">
                <a:solidFill>
                  <a:srgbClr val="273239"/>
                </a:solidFill>
                <a:effectLst/>
                <a:latin typeface="urw-din"/>
              </a:rPr>
              <a:t>R</a:t>
            </a:r>
            <a:r>
              <a:rPr lang="en-US" b="1" i="0" baseline="-25000" dirty="0">
                <a:solidFill>
                  <a:srgbClr val="273239"/>
                </a:solidFill>
                <a:effectLst/>
                <a:latin typeface="urw-din"/>
              </a:rPr>
              <a:t>i</a:t>
            </a:r>
            <a:r>
              <a:rPr lang="en-US" b="0" i="0" dirty="0">
                <a:solidFill>
                  <a:srgbClr val="273239"/>
                </a:solidFill>
                <a:effectLst/>
                <a:latin typeface="urw-din"/>
              </a:rPr>
              <a:t>.</a:t>
            </a:r>
          </a:p>
          <a:p>
            <a:pPr marL="742950" lvl="1" indent="-285750" algn="l" fontAlgn="base">
              <a:buFont typeface="Arial" panose="020B0604020202020204" pitchFamily="34" charset="0"/>
              <a:buChar char="•"/>
            </a:pPr>
            <a:r>
              <a:rPr lang="en-US" b="0" i="0" dirty="0">
                <a:solidFill>
                  <a:srgbClr val="273239"/>
                </a:solidFill>
                <a:effectLst/>
                <a:latin typeface="urw-din"/>
              </a:rPr>
              <a:t>When a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receives the request message </a:t>
            </a:r>
            <a:r>
              <a:rPr lang="en-US" b="1" i="0" dirty="0">
                <a:solidFill>
                  <a:srgbClr val="273239"/>
                </a:solidFill>
                <a:effectLst/>
                <a:latin typeface="urw-din"/>
              </a:rPr>
              <a:t>REQUEST(</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from site S</a:t>
            </a:r>
            <a:r>
              <a:rPr lang="en-US" b="0" i="0" baseline="-25000" dirty="0">
                <a:solidFill>
                  <a:srgbClr val="273239"/>
                </a:solidFill>
                <a:effectLst/>
                <a:latin typeface="urw-din"/>
              </a:rPr>
              <a:t>i</a:t>
            </a:r>
            <a:r>
              <a:rPr lang="en-US" b="0" i="0" dirty="0">
                <a:solidFill>
                  <a:srgbClr val="273239"/>
                </a:solidFill>
                <a:effectLst/>
                <a:latin typeface="urw-din"/>
              </a:rPr>
              <a:t>, it returns a </a:t>
            </a:r>
            <a:r>
              <a:rPr lang="en-US" b="1" i="0" dirty="0">
                <a:solidFill>
                  <a:srgbClr val="273239"/>
                </a:solidFill>
                <a:effectLst/>
                <a:latin typeface="urw-din"/>
              </a:rPr>
              <a:t>REPLY</a:t>
            </a:r>
            <a:r>
              <a:rPr lang="en-US" b="0" i="0" dirty="0">
                <a:solidFill>
                  <a:srgbClr val="273239"/>
                </a:solidFill>
                <a:effectLst/>
                <a:latin typeface="urw-din"/>
              </a:rPr>
              <a:t> message to site S</a:t>
            </a:r>
            <a:r>
              <a:rPr lang="en-US" b="0" i="0" baseline="-25000" dirty="0">
                <a:solidFill>
                  <a:srgbClr val="273239"/>
                </a:solidFill>
                <a:effectLst/>
                <a:latin typeface="urw-din"/>
              </a:rPr>
              <a:t>i</a:t>
            </a:r>
            <a:r>
              <a:rPr lang="en-US" b="0" i="0" dirty="0">
                <a:solidFill>
                  <a:srgbClr val="273239"/>
                </a:solidFill>
                <a:effectLst/>
                <a:latin typeface="urw-din"/>
              </a:rPr>
              <a:t> if it has not sent a </a:t>
            </a:r>
            <a:r>
              <a:rPr lang="en-US" b="1" i="0" dirty="0">
                <a:solidFill>
                  <a:srgbClr val="273239"/>
                </a:solidFill>
                <a:effectLst/>
                <a:latin typeface="urw-din"/>
              </a:rPr>
              <a:t>REPLY</a:t>
            </a:r>
            <a:r>
              <a:rPr lang="en-US" b="0" i="0" dirty="0">
                <a:solidFill>
                  <a:srgbClr val="273239"/>
                </a:solidFill>
                <a:effectLst/>
                <a:latin typeface="urw-din"/>
              </a:rPr>
              <a:t> message to the site from the time it received the last </a:t>
            </a:r>
            <a:r>
              <a:rPr lang="en-US" b="1" i="0" dirty="0">
                <a:solidFill>
                  <a:srgbClr val="273239"/>
                </a:solidFill>
                <a:effectLst/>
                <a:latin typeface="urw-din"/>
              </a:rPr>
              <a:t>RELEASE</a:t>
            </a:r>
            <a:r>
              <a:rPr lang="en-US" b="0" i="0" dirty="0">
                <a:solidFill>
                  <a:srgbClr val="273239"/>
                </a:solidFill>
                <a:effectLst/>
                <a:latin typeface="urw-din"/>
              </a:rPr>
              <a:t> message. Otherwise, it queues up the request.</a:t>
            </a:r>
          </a:p>
          <a:p>
            <a:pPr algn="l" fontAlgn="base">
              <a:buFont typeface="Arial" panose="020B0604020202020204" pitchFamily="34" charset="0"/>
              <a:buChar char="•"/>
            </a:pPr>
            <a:r>
              <a:rPr lang="en-US" b="0" i="0" dirty="0">
                <a:solidFill>
                  <a:srgbClr val="273239"/>
                </a:solidFill>
                <a:effectLst/>
                <a:latin typeface="urw-din"/>
              </a:rPr>
              <a:t>.</a:t>
            </a:r>
          </a:p>
          <a:p>
            <a:pPr algn="l" fontAlgn="base">
              <a:buFont typeface="Arial" panose="020B0604020202020204" pitchFamily="34" charset="0"/>
              <a:buChar char="•"/>
            </a:pPr>
            <a:r>
              <a:rPr lang="en-US" b="1" i="0" dirty="0">
                <a:solidFill>
                  <a:srgbClr val="273239"/>
                </a:solidFill>
                <a:effectLst/>
                <a:latin typeface="urw-din"/>
              </a:rPr>
              <a:t>To execute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A site S</a:t>
            </a:r>
            <a:r>
              <a:rPr lang="en-US" b="0" i="0" baseline="-25000" dirty="0">
                <a:solidFill>
                  <a:srgbClr val="273239"/>
                </a:solidFill>
                <a:effectLst/>
                <a:latin typeface="urw-din"/>
              </a:rPr>
              <a:t>i</a:t>
            </a:r>
            <a:r>
              <a:rPr lang="en-US" b="0" i="0" dirty="0">
                <a:solidFill>
                  <a:srgbClr val="273239"/>
                </a:solidFill>
                <a:effectLst/>
                <a:latin typeface="urw-din"/>
              </a:rPr>
              <a:t> can enter the critical section if it has received the </a:t>
            </a:r>
            <a:r>
              <a:rPr lang="en-US" b="1" i="0" dirty="0">
                <a:solidFill>
                  <a:srgbClr val="273239"/>
                </a:solidFill>
                <a:effectLst/>
                <a:latin typeface="urw-din"/>
              </a:rPr>
              <a:t>REPLY</a:t>
            </a:r>
            <a:r>
              <a:rPr lang="en-US" b="0" i="0" dirty="0">
                <a:solidFill>
                  <a:srgbClr val="273239"/>
                </a:solidFill>
                <a:effectLst/>
                <a:latin typeface="urw-din"/>
              </a:rPr>
              <a:t> message from all the site in request set </a:t>
            </a:r>
            <a:r>
              <a:rPr lang="en-US" b="1" i="0" dirty="0">
                <a:solidFill>
                  <a:srgbClr val="273239"/>
                </a:solidFill>
                <a:effectLst/>
                <a:latin typeface="urw-din"/>
              </a:rPr>
              <a:t>R</a:t>
            </a:r>
            <a:r>
              <a:rPr lang="en-US" b="1" i="0" baseline="-25000" dirty="0">
                <a:solidFill>
                  <a:srgbClr val="273239"/>
                </a:solidFill>
                <a:effectLst/>
                <a:latin typeface="urw-din"/>
              </a:rPr>
              <a:t>i</a:t>
            </a:r>
            <a:endParaRPr lang="en-US" b="0" i="0" dirty="0">
              <a:solidFill>
                <a:srgbClr val="273239"/>
              </a:solidFill>
              <a:effectLst/>
              <a:latin typeface="urw-din"/>
            </a:endParaRPr>
          </a:p>
          <a:p>
            <a:pPr algn="l" fontAlgn="base">
              <a:buFont typeface="Arial" panose="020B0604020202020204" pitchFamily="34" charset="0"/>
              <a:buChar char="•"/>
            </a:pPr>
            <a:r>
              <a:rPr lang="en-US" b="1" i="0" dirty="0">
                <a:solidFill>
                  <a:srgbClr val="273239"/>
                </a:solidFill>
                <a:effectLst/>
                <a:latin typeface="urw-din"/>
              </a:rPr>
              <a:t>To release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S</a:t>
            </a:r>
            <a:r>
              <a:rPr lang="en-US" b="0" i="0" baseline="-25000" dirty="0">
                <a:solidFill>
                  <a:srgbClr val="273239"/>
                </a:solidFill>
                <a:effectLst/>
                <a:latin typeface="urw-din"/>
              </a:rPr>
              <a:t>i</a:t>
            </a:r>
            <a:r>
              <a:rPr lang="en-US" b="0" i="0" dirty="0">
                <a:solidFill>
                  <a:srgbClr val="273239"/>
                </a:solidFill>
                <a:effectLst/>
                <a:latin typeface="urw-din"/>
              </a:rPr>
              <a:t> exits the critical section, it sends </a:t>
            </a:r>
            <a:r>
              <a:rPr lang="en-US" b="1" i="0" dirty="0">
                <a:solidFill>
                  <a:srgbClr val="273239"/>
                </a:solidFill>
                <a:effectLst/>
                <a:latin typeface="urw-din"/>
              </a:rPr>
              <a:t>RELEASE(</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message to all other sites in request set </a:t>
            </a:r>
            <a:r>
              <a:rPr lang="en-US" b="1" i="0" dirty="0">
                <a:solidFill>
                  <a:srgbClr val="273239"/>
                </a:solidFill>
                <a:effectLst/>
                <a:latin typeface="urw-din"/>
              </a:rPr>
              <a:t>R</a:t>
            </a:r>
            <a:r>
              <a:rPr lang="en-US" b="1" i="0" baseline="-25000" dirty="0">
                <a:solidFill>
                  <a:srgbClr val="273239"/>
                </a:solidFill>
                <a:effectLst/>
                <a:latin typeface="urw-din"/>
              </a:rPr>
              <a:t>i</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receives the </a:t>
            </a:r>
            <a:r>
              <a:rPr lang="en-US" b="1" i="0" dirty="0">
                <a:solidFill>
                  <a:srgbClr val="273239"/>
                </a:solidFill>
                <a:effectLst/>
                <a:latin typeface="urw-din"/>
              </a:rPr>
              <a:t>RELEASE(</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message from site S</a:t>
            </a:r>
            <a:r>
              <a:rPr lang="en-US" b="0" i="0" baseline="-25000" dirty="0">
                <a:solidFill>
                  <a:srgbClr val="273239"/>
                </a:solidFill>
                <a:effectLst/>
                <a:latin typeface="urw-din"/>
              </a:rPr>
              <a:t>i</a:t>
            </a:r>
            <a:r>
              <a:rPr lang="en-US" b="0" i="0" dirty="0">
                <a:solidFill>
                  <a:srgbClr val="273239"/>
                </a:solidFill>
                <a:effectLst/>
                <a:latin typeface="urw-din"/>
              </a:rPr>
              <a:t>, it send </a:t>
            </a:r>
            <a:r>
              <a:rPr lang="en-US" b="1" i="0" dirty="0">
                <a:solidFill>
                  <a:srgbClr val="273239"/>
                </a:solidFill>
                <a:effectLst/>
                <a:latin typeface="urw-din"/>
              </a:rPr>
              <a:t>REPLY</a:t>
            </a:r>
            <a:r>
              <a:rPr lang="en-US" b="0" i="0" dirty="0">
                <a:solidFill>
                  <a:srgbClr val="273239"/>
                </a:solidFill>
                <a:effectLst/>
                <a:latin typeface="urw-din"/>
              </a:rPr>
              <a:t> message to the next site waiting in the queue and deletes that entry from the queue</a:t>
            </a:r>
          </a:p>
          <a:p>
            <a:pPr marL="742950" lvl="1" indent="-285750" algn="l" fontAlgn="base">
              <a:buFont typeface="Arial" panose="020B0604020202020204" pitchFamily="34" charset="0"/>
              <a:buChar char="•"/>
            </a:pPr>
            <a:r>
              <a:rPr lang="en-US" b="0" i="0" dirty="0">
                <a:solidFill>
                  <a:srgbClr val="273239"/>
                </a:solidFill>
                <a:effectLst/>
                <a:latin typeface="urw-din"/>
              </a:rPr>
              <a:t>In case queue is empty,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update its status to show that it has not sent any </a:t>
            </a:r>
            <a:r>
              <a:rPr lang="en-US" b="1" i="0" dirty="0">
                <a:solidFill>
                  <a:srgbClr val="273239"/>
                </a:solidFill>
                <a:effectLst/>
                <a:latin typeface="urw-din"/>
              </a:rPr>
              <a:t>REPLY</a:t>
            </a:r>
            <a:r>
              <a:rPr lang="en-US" b="0" i="0" dirty="0">
                <a:solidFill>
                  <a:srgbClr val="273239"/>
                </a:solidFill>
                <a:effectLst/>
                <a:latin typeface="urw-din"/>
              </a:rPr>
              <a:t> message since the receipt of the last </a:t>
            </a:r>
            <a:r>
              <a:rPr lang="en-US" b="1" i="0" dirty="0">
                <a:solidFill>
                  <a:srgbClr val="273239"/>
                </a:solidFill>
                <a:effectLst/>
                <a:latin typeface="urw-din"/>
              </a:rPr>
              <a:t>RELEASE</a:t>
            </a:r>
            <a:r>
              <a:rPr lang="en-US" b="0" i="0" dirty="0">
                <a:solidFill>
                  <a:srgbClr val="273239"/>
                </a:solidFill>
                <a:effectLst/>
                <a:latin typeface="urw-din"/>
              </a:rPr>
              <a:t> message</a:t>
            </a:r>
          </a:p>
          <a:p>
            <a:endParaRPr lang="en-US" dirty="0"/>
          </a:p>
        </p:txBody>
      </p:sp>
    </p:spTree>
    <p:extLst>
      <p:ext uri="{BB962C8B-B14F-4D97-AF65-F5344CB8AC3E}">
        <p14:creationId xmlns:p14="http://schemas.microsoft.com/office/powerpoint/2010/main" val="2688630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15DF2-FB3A-FC62-41BF-E811E1EA342E}"/>
              </a:ext>
            </a:extLst>
          </p:cNvPr>
          <p:cNvSpPr>
            <a:spLocks noGrp="1"/>
          </p:cNvSpPr>
          <p:nvPr>
            <p:ph type="title"/>
          </p:nvPr>
        </p:nvSpPr>
        <p:spPr>
          <a:xfrm>
            <a:off x="838200" y="338362"/>
            <a:ext cx="10515600" cy="1325563"/>
          </a:xfrm>
        </p:spPr>
        <p:txBody>
          <a:bodyPr/>
          <a:lstStyle/>
          <a:p>
            <a:r>
              <a:rPr lang="en-US" b="1" i="0" dirty="0">
                <a:solidFill>
                  <a:srgbClr val="273239"/>
                </a:solidFill>
                <a:effectLst/>
                <a:latin typeface="sofia-pro"/>
              </a:rPr>
              <a:t>Maekawa’s Algorithm</a:t>
            </a:r>
            <a:br>
              <a:rPr lang="en-US" b="1" i="0" dirty="0">
                <a:solidFill>
                  <a:srgbClr val="273239"/>
                </a:solidFill>
                <a:effectLst/>
                <a:latin typeface="sofia-pro"/>
              </a:rPr>
            </a:br>
            <a:endParaRPr lang="en-US" dirty="0"/>
          </a:p>
        </p:txBody>
      </p:sp>
      <p:sp>
        <p:nvSpPr>
          <p:cNvPr id="3" name="Content Placeholder 2">
            <a:extLst>
              <a:ext uri="{FF2B5EF4-FFF2-40B4-BE49-F238E27FC236}">
                <a16:creationId xmlns:a16="http://schemas.microsoft.com/office/drawing/2014/main" id="{26BC4ADB-D5F5-9AF3-3F76-473ECE476972}"/>
              </a:ext>
            </a:extLst>
          </p:cNvPr>
          <p:cNvSpPr>
            <a:spLocks noGrp="1"/>
          </p:cNvSpPr>
          <p:nvPr>
            <p:ph idx="1"/>
          </p:nvPr>
        </p:nvSpPr>
        <p:spPr/>
        <p:txBody>
          <a:bodyPr>
            <a:normAutofit fontScale="92500" lnSpcReduction="20000"/>
          </a:bodyPr>
          <a:lstStyle/>
          <a:p>
            <a:pPr algn="l" fontAlgn="base"/>
            <a:r>
              <a:rPr lang="en-US" b="1" i="0" dirty="0">
                <a:solidFill>
                  <a:srgbClr val="273239"/>
                </a:solidFill>
                <a:effectLst/>
                <a:latin typeface="urw-din"/>
              </a:rPr>
              <a:t>Message Complexity:</a:t>
            </a:r>
            <a:br>
              <a:rPr lang="en-US" b="0" i="0" dirty="0">
                <a:solidFill>
                  <a:srgbClr val="273239"/>
                </a:solidFill>
                <a:effectLst/>
                <a:latin typeface="urw-din"/>
              </a:rPr>
            </a:br>
            <a:r>
              <a:rPr lang="en-US" b="0" i="0" dirty="0">
                <a:solidFill>
                  <a:srgbClr val="273239"/>
                </a:solidFill>
                <a:effectLst/>
                <a:latin typeface="urw-din"/>
              </a:rPr>
              <a:t>Maekawa’s Algorithm requires invocation of 3√N messages per critical section execution as the size of a request set is √N. These 3√N messages involves.</a:t>
            </a:r>
          </a:p>
          <a:p>
            <a:pPr lvl="1" fontAlgn="base"/>
            <a:r>
              <a:rPr lang="en-US" b="0" i="0" dirty="0">
                <a:solidFill>
                  <a:srgbClr val="273239"/>
                </a:solidFill>
                <a:effectLst/>
                <a:latin typeface="urw-din"/>
              </a:rPr>
              <a:t>√N request messages</a:t>
            </a:r>
          </a:p>
          <a:p>
            <a:pPr lvl="1" fontAlgn="base"/>
            <a:r>
              <a:rPr lang="en-US" b="0" i="0" dirty="0">
                <a:solidFill>
                  <a:srgbClr val="273239"/>
                </a:solidFill>
                <a:effectLst/>
                <a:latin typeface="urw-din"/>
              </a:rPr>
              <a:t>√N reply messages</a:t>
            </a:r>
          </a:p>
          <a:p>
            <a:pPr lvl="1" fontAlgn="base"/>
            <a:r>
              <a:rPr lang="en-US" b="0" i="0" dirty="0">
                <a:solidFill>
                  <a:srgbClr val="273239"/>
                </a:solidFill>
                <a:effectLst/>
                <a:latin typeface="urw-din"/>
              </a:rPr>
              <a:t>√N release messages</a:t>
            </a:r>
          </a:p>
          <a:p>
            <a:pPr algn="l" fontAlgn="base"/>
            <a:r>
              <a:rPr lang="en-US" b="1" i="0" dirty="0">
                <a:solidFill>
                  <a:srgbClr val="273239"/>
                </a:solidFill>
                <a:effectLst/>
                <a:latin typeface="urw-din"/>
              </a:rPr>
              <a:t>Drawbacks of Maekawa’s Algorithm:</a:t>
            </a:r>
            <a:endParaRPr lang="en-US" b="0" i="0" dirty="0">
              <a:solidFill>
                <a:srgbClr val="273239"/>
              </a:solidFill>
              <a:effectLst/>
              <a:latin typeface="urw-din"/>
            </a:endParaRPr>
          </a:p>
          <a:p>
            <a:pPr lvl="1" fontAlgn="base"/>
            <a:r>
              <a:rPr lang="en-US" b="0" i="0" dirty="0">
                <a:solidFill>
                  <a:srgbClr val="273239"/>
                </a:solidFill>
                <a:effectLst/>
                <a:latin typeface="urw-din"/>
              </a:rPr>
              <a:t>This algorithm is deadlock prone because a site is exclusively locked by other sites and requests are not prioritized by their timestamp.</a:t>
            </a:r>
          </a:p>
          <a:p>
            <a:pPr algn="l" fontAlgn="base"/>
            <a:r>
              <a:rPr lang="en-US" b="1" i="0" dirty="0">
                <a:solidFill>
                  <a:srgbClr val="273239"/>
                </a:solidFill>
                <a:effectLst/>
                <a:latin typeface="urw-din"/>
              </a:rPr>
              <a:t>Performance:</a:t>
            </a:r>
            <a:endParaRPr lang="en-US" b="0" i="0" dirty="0">
              <a:solidFill>
                <a:srgbClr val="273239"/>
              </a:solidFill>
              <a:effectLst/>
              <a:latin typeface="urw-din"/>
            </a:endParaRPr>
          </a:p>
          <a:p>
            <a:pPr lvl="1" fontAlgn="base"/>
            <a:r>
              <a:rPr lang="en-US" b="0" i="0" dirty="0">
                <a:solidFill>
                  <a:srgbClr val="273239"/>
                </a:solidFill>
                <a:effectLst/>
                <a:latin typeface="urw-din"/>
              </a:rPr>
              <a:t>Synchronization delay is equal to twice the message propagation delay time</a:t>
            </a:r>
          </a:p>
          <a:p>
            <a:pPr lvl="1" fontAlgn="base"/>
            <a:r>
              <a:rPr lang="en-US" b="0" i="0" dirty="0">
                <a:solidFill>
                  <a:srgbClr val="273239"/>
                </a:solidFill>
                <a:effectLst/>
                <a:latin typeface="urw-din"/>
              </a:rPr>
              <a:t>It requires 3√n messages per critical section execution.</a:t>
            </a:r>
          </a:p>
          <a:p>
            <a:endParaRPr lang="en-US" dirty="0"/>
          </a:p>
        </p:txBody>
      </p:sp>
    </p:spTree>
    <p:extLst>
      <p:ext uri="{BB962C8B-B14F-4D97-AF65-F5344CB8AC3E}">
        <p14:creationId xmlns:p14="http://schemas.microsoft.com/office/powerpoint/2010/main" val="148336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7E96C-F914-AE49-6DC5-D163D754DBA2}"/>
              </a:ext>
            </a:extLst>
          </p:cNvPr>
          <p:cNvSpPr>
            <a:spLocks noGrp="1"/>
          </p:cNvSpPr>
          <p:nvPr>
            <p:ph type="title"/>
          </p:nvPr>
        </p:nvSpPr>
        <p:spPr/>
        <p:txBody>
          <a:bodyPr/>
          <a:lstStyle/>
          <a:p>
            <a:r>
              <a:rPr lang="en-US" dirty="0"/>
              <a:t>Assumptions</a:t>
            </a:r>
          </a:p>
        </p:txBody>
      </p:sp>
      <p:sp>
        <p:nvSpPr>
          <p:cNvPr id="3" name="Content Placeholder 2">
            <a:extLst>
              <a:ext uri="{FF2B5EF4-FFF2-40B4-BE49-F238E27FC236}">
                <a16:creationId xmlns:a16="http://schemas.microsoft.com/office/drawing/2014/main" id="{3E290BCB-A4E1-A3B5-266E-0411977E0D28}"/>
              </a:ext>
            </a:extLst>
          </p:cNvPr>
          <p:cNvSpPr>
            <a:spLocks noGrp="1"/>
          </p:cNvSpPr>
          <p:nvPr>
            <p:ph idx="1"/>
          </p:nvPr>
        </p:nvSpPr>
        <p:spPr/>
        <p:txBody>
          <a:bodyPr/>
          <a:lstStyle/>
          <a:p>
            <a:r>
              <a:rPr lang="en-US" dirty="0"/>
              <a:t>N Independent Nodes/Sites</a:t>
            </a:r>
          </a:p>
          <a:p>
            <a:r>
              <a:rPr lang="en-US" dirty="0"/>
              <a:t>Communication is only through message passing</a:t>
            </a:r>
          </a:p>
          <a:p>
            <a:r>
              <a:rPr lang="en-US" dirty="0"/>
              <a:t>Messages ae delivered in finite time</a:t>
            </a:r>
          </a:p>
          <a:p>
            <a:r>
              <a:rPr lang="en-US" dirty="0"/>
              <a:t>Communication delays are unknown and variable</a:t>
            </a:r>
          </a:p>
          <a:p>
            <a:endParaRPr lang="en-US" dirty="0"/>
          </a:p>
        </p:txBody>
      </p:sp>
    </p:spTree>
    <p:extLst>
      <p:ext uri="{BB962C8B-B14F-4D97-AF65-F5344CB8AC3E}">
        <p14:creationId xmlns:p14="http://schemas.microsoft.com/office/powerpoint/2010/main" val="13597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681CF-53AB-085B-DED3-7110394332DE}"/>
              </a:ext>
            </a:extLst>
          </p:cNvPr>
          <p:cNvSpPr>
            <a:spLocks noGrp="1"/>
          </p:cNvSpPr>
          <p:nvPr>
            <p:ph type="title"/>
          </p:nvPr>
        </p:nvSpPr>
        <p:spPr/>
        <p:txBody>
          <a:bodyPr/>
          <a:lstStyle/>
          <a:p>
            <a:r>
              <a:rPr lang="en-US" dirty="0"/>
              <a:t>Requirements</a:t>
            </a:r>
          </a:p>
        </p:txBody>
      </p:sp>
      <p:sp>
        <p:nvSpPr>
          <p:cNvPr id="3" name="Content Placeholder 2">
            <a:extLst>
              <a:ext uri="{FF2B5EF4-FFF2-40B4-BE49-F238E27FC236}">
                <a16:creationId xmlns:a16="http://schemas.microsoft.com/office/drawing/2014/main" id="{7E90206A-5BBF-A829-8879-5429710333B1}"/>
              </a:ext>
            </a:extLst>
          </p:cNvPr>
          <p:cNvSpPr>
            <a:spLocks noGrp="1"/>
          </p:cNvSpPr>
          <p:nvPr>
            <p:ph idx="1"/>
          </p:nvPr>
        </p:nvSpPr>
        <p:spPr/>
        <p:txBody>
          <a:bodyPr>
            <a:normAutofit fontScale="85000" lnSpcReduction="20000"/>
          </a:bodyPr>
          <a:lstStyle/>
          <a:p>
            <a:pPr algn="l" fontAlgn="base">
              <a:buFont typeface="Arial" panose="020B0604020202020204" pitchFamily="34" charset="0"/>
              <a:buChar char="•"/>
            </a:pPr>
            <a:r>
              <a:rPr lang="en-US" b="1" i="0" dirty="0">
                <a:solidFill>
                  <a:srgbClr val="273239"/>
                </a:solidFill>
                <a:effectLst/>
                <a:latin typeface="urw-din"/>
              </a:rPr>
              <a:t>No Deadlock:</a:t>
            </a:r>
            <a:br>
              <a:rPr lang="en-US" b="0" i="0" dirty="0">
                <a:solidFill>
                  <a:srgbClr val="273239"/>
                </a:solidFill>
                <a:effectLst/>
                <a:latin typeface="urw-din"/>
              </a:rPr>
            </a:br>
            <a:r>
              <a:rPr lang="en-US" b="0" i="0" dirty="0">
                <a:solidFill>
                  <a:srgbClr val="273239"/>
                </a:solidFill>
                <a:effectLst/>
                <a:latin typeface="urw-din"/>
              </a:rPr>
              <a:t>Two or more site should not endlessly wait for any message that will never arrive.</a:t>
            </a:r>
          </a:p>
          <a:p>
            <a:pPr algn="l" fontAlgn="base">
              <a:buFont typeface="Arial" panose="020B0604020202020204" pitchFamily="34" charset="0"/>
              <a:buChar char="•"/>
            </a:pPr>
            <a:r>
              <a:rPr lang="en-US" b="1" i="0" dirty="0">
                <a:solidFill>
                  <a:srgbClr val="273239"/>
                </a:solidFill>
                <a:effectLst/>
                <a:latin typeface="urw-din"/>
              </a:rPr>
              <a:t>No Starvation:</a:t>
            </a:r>
            <a:br>
              <a:rPr lang="en-US" b="0" i="0" dirty="0">
                <a:solidFill>
                  <a:srgbClr val="273239"/>
                </a:solidFill>
                <a:effectLst/>
                <a:latin typeface="urw-din"/>
              </a:rPr>
            </a:br>
            <a:r>
              <a:rPr lang="en-US" b="0" i="0" dirty="0">
                <a:solidFill>
                  <a:srgbClr val="273239"/>
                </a:solidFill>
                <a:effectLst/>
                <a:latin typeface="urw-din"/>
              </a:rPr>
              <a:t>Every site who wants to execute critical section should get an opportunity to execute it in finite time. Any site should not wait indefinitely to execute critical section while other site are repeatedly executing critical section</a:t>
            </a:r>
          </a:p>
          <a:p>
            <a:pPr algn="l" fontAlgn="base">
              <a:buFont typeface="Arial" panose="020B0604020202020204" pitchFamily="34" charset="0"/>
              <a:buChar char="•"/>
            </a:pPr>
            <a:r>
              <a:rPr lang="en-US" b="1" i="0" dirty="0">
                <a:solidFill>
                  <a:srgbClr val="273239"/>
                </a:solidFill>
                <a:effectLst/>
                <a:latin typeface="urw-din"/>
              </a:rPr>
              <a:t>Fairness:</a:t>
            </a:r>
            <a:br>
              <a:rPr lang="en-US" b="0" i="0" dirty="0">
                <a:solidFill>
                  <a:srgbClr val="273239"/>
                </a:solidFill>
                <a:effectLst/>
                <a:latin typeface="urw-din"/>
              </a:rPr>
            </a:br>
            <a:r>
              <a:rPr lang="en-US" b="0" i="0" dirty="0">
                <a:solidFill>
                  <a:srgbClr val="273239"/>
                </a:solidFill>
                <a:effectLst/>
                <a:latin typeface="urw-din"/>
              </a:rPr>
              <a:t>Each site should get a fair chance to execute critical section. Any request to execute critical section must be executed in the order they are made i.e., Critical section execution requests should be executed in the order of their arrival in the system.</a:t>
            </a:r>
          </a:p>
          <a:p>
            <a:pPr algn="l" fontAlgn="base">
              <a:buFont typeface="Arial" panose="020B0604020202020204" pitchFamily="34" charset="0"/>
              <a:buChar char="•"/>
            </a:pPr>
            <a:r>
              <a:rPr lang="en-US" b="1" i="0" dirty="0">
                <a:solidFill>
                  <a:srgbClr val="273239"/>
                </a:solidFill>
                <a:effectLst/>
                <a:latin typeface="urw-din"/>
              </a:rPr>
              <a:t>Fault Tolerance:</a:t>
            </a:r>
            <a:br>
              <a:rPr lang="en-US" b="0" i="0" dirty="0">
                <a:solidFill>
                  <a:srgbClr val="273239"/>
                </a:solidFill>
                <a:effectLst/>
                <a:latin typeface="urw-din"/>
              </a:rPr>
            </a:br>
            <a:r>
              <a:rPr lang="en-US" b="0" i="0" dirty="0">
                <a:solidFill>
                  <a:srgbClr val="273239"/>
                </a:solidFill>
                <a:effectLst/>
                <a:latin typeface="urw-din"/>
              </a:rPr>
              <a:t>In case of failure, it should be able to recognize it by itself in order to continue functioning without any disruption.</a:t>
            </a:r>
          </a:p>
          <a:p>
            <a:endParaRPr lang="en-US" dirty="0"/>
          </a:p>
        </p:txBody>
      </p:sp>
    </p:spTree>
    <p:extLst>
      <p:ext uri="{BB962C8B-B14F-4D97-AF65-F5344CB8AC3E}">
        <p14:creationId xmlns:p14="http://schemas.microsoft.com/office/powerpoint/2010/main" val="904064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4833A-18AD-13BB-6D28-0272273128CE}"/>
              </a:ext>
            </a:extLst>
          </p:cNvPr>
          <p:cNvSpPr>
            <a:spLocks noGrp="1"/>
          </p:cNvSpPr>
          <p:nvPr>
            <p:ph type="title"/>
          </p:nvPr>
        </p:nvSpPr>
        <p:spPr/>
        <p:txBody>
          <a:bodyPr/>
          <a:lstStyle/>
          <a:p>
            <a:r>
              <a:rPr lang="en-US" dirty="0"/>
              <a:t>Logical Clock</a:t>
            </a:r>
          </a:p>
        </p:txBody>
      </p:sp>
      <p:sp>
        <p:nvSpPr>
          <p:cNvPr id="3" name="Content Placeholder 2">
            <a:extLst>
              <a:ext uri="{FF2B5EF4-FFF2-40B4-BE49-F238E27FC236}">
                <a16:creationId xmlns:a16="http://schemas.microsoft.com/office/drawing/2014/main" id="{0BF5EB9D-CCBC-8295-716A-A635F5B0792C}"/>
              </a:ext>
            </a:extLst>
          </p:cNvPr>
          <p:cNvSpPr>
            <a:spLocks noGrp="1"/>
          </p:cNvSpPr>
          <p:nvPr>
            <p:ph idx="1"/>
          </p:nvPr>
        </p:nvSpPr>
        <p:spPr/>
        <p:txBody>
          <a:bodyPr/>
          <a:lstStyle/>
          <a:p>
            <a:r>
              <a:rPr lang="en-US" b="1" i="0" dirty="0">
                <a:solidFill>
                  <a:srgbClr val="273239"/>
                </a:solidFill>
                <a:effectLst/>
                <a:latin typeface="urw-din"/>
              </a:rPr>
              <a:t>Used for Ordering of events</a:t>
            </a:r>
          </a:p>
          <a:p>
            <a:r>
              <a:rPr lang="en-US" b="1" i="0" dirty="0">
                <a:solidFill>
                  <a:srgbClr val="273239"/>
                </a:solidFill>
                <a:effectLst/>
                <a:latin typeface="urw-din"/>
              </a:rPr>
              <a:t>Logical Clocks </a:t>
            </a:r>
            <a:r>
              <a:rPr lang="en-US" b="0" i="0" dirty="0">
                <a:solidFill>
                  <a:srgbClr val="273239"/>
                </a:solidFill>
                <a:effectLst/>
                <a:latin typeface="urw-din"/>
              </a:rPr>
              <a:t>refer to implementing a protocol on all machines within your distributed system, so that the machines are able to maintain consistent ordering of events within some virtual timespan. </a:t>
            </a:r>
          </a:p>
          <a:p>
            <a:r>
              <a:rPr lang="en-US" b="0" i="0" dirty="0">
                <a:solidFill>
                  <a:srgbClr val="273239"/>
                </a:solidFill>
                <a:effectLst/>
                <a:latin typeface="urw-din"/>
              </a:rPr>
              <a:t>A logical clock is a mechanism for capturing chronological and causal relationships in a distributed system. </a:t>
            </a:r>
          </a:p>
          <a:p>
            <a:r>
              <a:rPr lang="en-US" b="0" i="0" dirty="0">
                <a:solidFill>
                  <a:srgbClr val="273239"/>
                </a:solidFill>
                <a:effectLst/>
                <a:latin typeface="urw-din"/>
              </a:rPr>
              <a:t>Distributed systems may have no physically synchronous global clock, so a logical clock allows global ordering on events from different processes in such systems.</a:t>
            </a:r>
            <a:endParaRPr lang="en-US" dirty="0"/>
          </a:p>
        </p:txBody>
      </p:sp>
    </p:spTree>
    <p:extLst>
      <p:ext uri="{BB962C8B-B14F-4D97-AF65-F5344CB8AC3E}">
        <p14:creationId xmlns:p14="http://schemas.microsoft.com/office/powerpoint/2010/main" val="4276001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0C3D-51D8-86A2-8B41-D4F2F19CAB13}"/>
              </a:ext>
            </a:extLst>
          </p:cNvPr>
          <p:cNvSpPr>
            <a:spLocks noGrp="1"/>
          </p:cNvSpPr>
          <p:nvPr>
            <p:ph type="title"/>
          </p:nvPr>
        </p:nvSpPr>
        <p:spPr/>
        <p:txBody>
          <a:bodyPr/>
          <a:lstStyle/>
          <a:p>
            <a:r>
              <a:rPr lang="en-US" dirty="0"/>
              <a:t>Timestamp</a:t>
            </a:r>
          </a:p>
        </p:txBody>
      </p:sp>
      <p:sp>
        <p:nvSpPr>
          <p:cNvPr id="3" name="Content Placeholder 2">
            <a:extLst>
              <a:ext uri="{FF2B5EF4-FFF2-40B4-BE49-F238E27FC236}">
                <a16:creationId xmlns:a16="http://schemas.microsoft.com/office/drawing/2014/main" id="{B4F4C13B-965A-FE89-02D1-65A9B1705B18}"/>
              </a:ext>
            </a:extLst>
          </p:cNvPr>
          <p:cNvSpPr>
            <a:spLocks noGrp="1"/>
          </p:cNvSpPr>
          <p:nvPr>
            <p:ph idx="1"/>
          </p:nvPr>
        </p:nvSpPr>
        <p:spPr>
          <a:xfrm>
            <a:off x="882804" y="1379576"/>
            <a:ext cx="10515600" cy="5163960"/>
          </a:xfrm>
        </p:spPr>
        <p:txBody>
          <a:bodyPr>
            <a:normAutofit fontScale="92500" lnSpcReduction="20000"/>
          </a:bodyPr>
          <a:lstStyle/>
          <a:p>
            <a:r>
              <a:rPr lang="en-US" dirty="0"/>
              <a:t>Only local clock which is not synchronized</a:t>
            </a:r>
          </a:p>
          <a:p>
            <a:r>
              <a:rPr lang="en-US" dirty="0"/>
              <a:t>Causality – Ordering of Events</a:t>
            </a:r>
          </a:p>
          <a:p>
            <a:pPr lvl="1"/>
            <a:r>
              <a:rPr lang="en-US" dirty="0"/>
              <a:t>Happen Before relationship</a:t>
            </a:r>
          </a:p>
          <a:p>
            <a:pPr lvl="2" fontAlgn="base"/>
            <a:r>
              <a:rPr lang="en-US" b="0" i="0" dirty="0">
                <a:solidFill>
                  <a:srgbClr val="273239"/>
                </a:solidFill>
                <a:effectLst/>
                <a:latin typeface="urw-din"/>
              </a:rPr>
              <a:t>Taking single PC only if 2 events A and B are occurring one by one then TS(A) &lt; TS(B). If A has timestamp of 1, then B should have timestamp more than 1, then only </a:t>
            </a:r>
            <a:r>
              <a:rPr lang="en-US" b="1" i="0" dirty="0">
                <a:solidFill>
                  <a:srgbClr val="273239"/>
                </a:solidFill>
                <a:effectLst/>
                <a:latin typeface="urw-din"/>
              </a:rPr>
              <a:t>happen before </a:t>
            </a:r>
            <a:r>
              <a:rPr lang="en-US" b="0" i="0" dirty="0">
                <a:solidFill>
                  <a:srgbClr val="273239"/>
                </a:solidFill>
                <a:effectLst/>
                <a:latin typeface="urw-din"/>
              </a:rPr>
              <a:t>relationship occurs.</a:t>
            </a:r>
          </a:p>
          <a:p>
            <a:pPr lvl="2" fontAlgn="base"/>
            <a:r>
              <a:rPr lang="en-US" b="0" i="0" dirty="0">
                <a:solidFill>
                  <a:srgbClr val="273239"/>
                </a:solidFill>
                <a:effectLst/>
                <a:latin typeface="urw-din"/>
              </a:rPr>
              <a:t>Taking 2 PCs and event A in P1 (PC.1) and event B in P2 (PC.2) then also the condition will be TS(A) &lt; TS(B). Taking example- suppose you are sending message to someone at 2:00:00 pm, and the other person is receiving it at 2:00:02 pm. Then it’s obvious that TS(sender) &lt; TS(receiver).</a:t>
            </a:r>
          </a:p>
          <a:p>
            <a:pPr lvl="1" fontAlgn="base"/>
            <a:r>
              <a:rPr lang="en-US" b="1" i="0" dirty="0">
                <a:solidFill>
                  <a:srgbClr val="273239"/>
                </a:solidFill>
                <a:effectLst/>
                <a:latin typeface="urw-din"/>
              </a:rPr>
              <a:t>Properties Derived from Happen Before Relationship –</a:t>
            </a:r>
            <a:endParaRPr lang="en-US" b="0" i="0" dirty="0">
              <a:solidFill>
                <a:srgbClr val="273239"/>
              </a:solidFill>
              <a:effectLst/>
              <a:latin typeface="urw-din"/>
            </a:endParaRPr>
          </a:p>
          <a:p>
            <a:pPr lvl="2" fontAlgn="base"/>
            <a:r>
              <a:rPr lang="en-US" b="1" i="0" dirty="0">
                <a:solidFill>
                  <a:srgbClr val="273239"/>
                </a:solidFill>
                <a:effectLst/>
                <a:latin typeface="urw-din"/>
              </a:rPr>
              <a:t>Transitive Relation –</a:t>
            </a:r>
            <a:br>
              <a:rPr lang="en-US" b="0" i="0" dirty="0">
                <a:solidFill>
                  <a:srgbClr val="273239"/>
                </a:solidFill>
                <a:effectLst/>
                <a:latin typeface="urw-din"/>
              </a:rPr>
            </a:br>
            <a:r>
              <a:rPr lang="en-US" b="0" i="0" dirty="0">
                <a:solidFill>
                  <a:srgbClr val="273239"/>
                </a:solidFill>
                <a:effectLst/>
                <a:latin typeface="urw-din"/>
              </a:rPr>
              <a:t>If, TS(A) &lt;TS(B) and TS(B) &lt;TS(C), then TS(A) &lt; TS(C)</a:t>
            </a:r>
          </a:p>
          <a:p>
            <a:pPr lvl="2" fontAlgn="base"/>
            <a:r>
              <a:rPr lang="en-US" b="1" i="0" dirty="0">
                <a:solidFill>
                  <a:srgbClr val="273239"/>
                </a:solidFill>
                <a:effectLst/>
                <a:latin typeface="urw-din"/>
              </a:rPr>
              <a:t>Causally Ordered Relation –</a:t>
            </a:r>
            <a:br>
              <a:rPr lang="en-US" b="0" i="0" dirty="0">
                <a:solidFill>
                  <a:srgbClr val="273239"/>
                </a:solidFill>
                <a:effectLst/>
                <a:latin typeface="urw-din"/>
              </a:rPr>
            </a:br>
            <a:r>
              <a:rPr lang="en-US" b="0" i="0" dirty="0">
                <a:solidFill>
                  <a:srgbClr val="273239"/>
                </a:solidFill>
                <a:effectLst/>
                <a:latin typeface="urw-din"/>
              </a:rPr>
              <a:t>a-&gt;b, this means that a is occurring before b and if there is any changes in a it will surely reflect on b.</a:t>
            </a:r>
          </a:p>
          <a:p>
            <a:pPr lvl="2" fontAlgn="base"/>
            <a:r>
              <a:rPr lang="en-US" b="1" i="0" dirty="0">
                <a:solidFill>
                  <a:srgbClr val="273239"/>
                </a:solidFill>
                <a:effectLst/>
                <a:latin typeface="urw-din"/>
              </a:rPr>
              <a:t>Concurrent Event –</a:t>
            </a:r>
            <a:br>
              <a:rPr lang="en-US" b="0" i="0" dirty="0">
                <a:solidFill>
                  <a:srgbClr val="273239"/>
                </a:solidFill>
                <a:effectLst/>
                <a:latin typeface="urw-din"/>
              </a:rPr>
            </a:br>
            <a:r>
              <a:rPr lang="en-US" b="0" i="0" dirty="0">
                <a:solidFill>
                  <a:srgbClr val="273239"/>
                </a:solidFill>
                <a:effectLst/>
                <a:latin typeface="urw-din"/>
              </a:rPr>
              <a:t>This means that not every process occurs one by one, some processes are made to happen simultaneously i.e., A || B.</a:t>
            </a:r>
          </a:p>
          <a:p>
            <a:pPr lvl="2" fontAlgn="base"/>
            <a:endParaRPr lang="en-US" b="0" i="0" dirty="0">
              <a:solidFill>
                <a:srgbClr val="273239"/>
              </a:solidFill>
              <a:effectLst/>
              <a:latin typeface="urw-din"/>
            </a:endParaRPr>
          </a:p>
          <a:p>
            <a:pPr lvl="2"/>
            <a:endParaRPr lang="en-US" dirty="0"/>
          </a:p>
          <a:p>
            <a:endParaRPr lang="en-US" dirty="0"/>
          </a:p>
        </p:txBody>
      </p:sp>
    </p:spTree>
    <p:extLst>
      <p:ext uri="{BB962C8B-B14F-4D97-AF65-F5344CB8AC3E}">
        <p14:creationId xmlns:p14="http://schemas.microsoft.com/office/powerpoint/2010/main" val="4146809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E6D10-DCDC-BEBA-D1C9-AACF484AD099}"/>
              </a:ext>
            </a:extLst>
          </p:cNvPr>
          <p:cNvSpPr>
            <a:spLocks noGrp="1"/>
          </p:cNvSpPr>
          <p:nvPr>
            <p:ph type="title"/>
          </p:nvPr>
        </p:nvSpPr>
        <p:spPr/>
        <p:txBody>
          <a:bodyPr/>
          <a:lstStyle/>
          <a:p>
            <a:r>
              <a:rPr lang="en-US" dirty="0"/>
              <a:t>Timestamp Algorithm</a:t>
            </a:r>
          </a:p>
        </p:txBody>
      </p:sp>
      <p:sp>
        <p:nvSpPr>
          <p:cNvPr id="3" name="Content Placeholder 2">
            <a:extLst>
              <a:ext uri="{FF2B5EF4-FFF2-40B4-BE49-F238E27FC236}">
                <a16:creationId xmlns:a16="http://schemas.microsoft.com/office/drawing/2014/main" id="{A9638C58-45C1-7F6D-E9CF-0DBEABFCF552}"/>
              </a:ext>
            </a:extLst>
          </p:cNvPr>
          <p:cNvSpPr>
            <a:spLocks noGrp="1"/>
          </p:cNvSpPr>
          <p:nvPr>
            <p:ph idx="1"/>
          </p:nvPr>
        </p:nvSpPr>
        <p:spPr/>
        <p:txBody>
          <a:bodyPr/>
          <a:lstStyle/>
          <a:p>
            <a:pPr marL="514350" indent="-514350" algn="l">
              <a:buFont typeface="+mj-lt"/>
              <a:buAutoNum type="arabicPeriod"/>
            </a:pPr>
            <a:r>
              <a:rPr lang="en-US" b="0" i="0" dirty="0">
                <a:solidFill>
                  <a:srgbClr val="202122"/>
                </a:solidFill>
                <a:effectLst/>
                <a:latin typeface="Arial" panose="020B0604020202020204" pitchFamily="34" charset="0"/>
              </a:rPr>
              <a:t>A process increments its counter before each local event (e.g., message sending event);</a:t>
            </a:r>
          </a:p>
          <a:p>
            <a:pPr marL="514350" indent="-514350" algn="l">
              <a:buFont typeface="+mj-lt"/>
              <a:buAutoNum type="arabicPeriod"/>
            </a:pPr>
            <a:r>
              <a:rPr lang="en-US" b="0" i="0" dirty="0">
                <a:solidFill>
                  <a:srgbClr val="202122"/>
                </a:solidFill>
                <a:effectLst/>
                <a:latin typeface="Arial" panose="020B0604020202020204" pitchFamily="34" charset="0"/>
              </a:rPr>
              <a:t>When a process sends a message, it includes its counter value with the message after executing step 1;</a:t>
            </a:r>
          </a:p>
          <a:p>
            <a:pPr marL="514350" indent="-514350" algn="l">
              <a:buFont typeface="+mj-lt"/>
              <a:buAutoNum type="arabicPeriod"/>
            </a:pPr>
            <a:r>
              <a:rPr lang="en-US" b="0" i="0" dirty="0">
                <a:solidFill>
                  <a:srgbClr val="202122"/>
                </a:solidFill>
                <a:effectLst/>
                <a:latin typeface="Arial" panose="020B0604020202020204" pitchFamily="34" charset="0"/>
              </a:rPr>
              <a:t>On receiving a message, the counter of the recipient is updated, if necessary, to the greater of its current counter and the timestamp in the received message. The counter is then incremented by 1 before the message is considered received.</a:t>
            </a:r>
            <a:endParaRPr lang="en-US" dirty="0"/>
          </a:p>
        </p:txBody>
      </p:sp>
    </p:spTree>
    <p:extLst>
      <p:ext uri="{BB962C8B-B14F-4D97-AF65-F5344CB8AC3E}">
        <p14:creationId xmlns:p14="http://schemas.microsoft.com/office/powerpoint/2010/main" val="3239654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D9641-93ED-ADD1-986D-1E237029F917}"/>
              </a:ext>
            </a:extLst>
          </p:cNvPr>
          <p:cNvSpPr>
            <a:spLocks noGrp="1"/>
          </p:cNvSpPr>
          <p:nvPr>
            <p:ph type="title"/>
          </p:nvPr>
        </p:nvSpPr>
        <p:spPr/>
        <p:txBody>
          <a:bodyPr/>
          <a:lstStyle/>
          <a:p>
            <a:r>
              <a:rPr lang="en-US" dirty="0" err="1"/>
              <a:t>Ricart</a:t>
            </a:r>
            <a:r>
              <a:rPr lang="en-US" dirty="0"/>
              <a:t>/Agrawala Algorithm</a:t>
            </a:r>
          </a:p>
        </p:txBody>
      </p:sp>
      <p:sp>
        <p:nvSpPr>
          <p:cNvPr id="3" name="Content Placeholder 2">
            <a:extLst>
              <a:ext uri="{FF2B5EF4-FFF2-40B4-BE49-F238E27FC236}">
                <a16:creationId xmlns:a16="http://schemas.microsoft.com/office/drawing/2014/main" id="{EA41CE5D-72E0-C163-2885-8A7248636970}"/>
              </a:ext>
            </a:extLst>
          </p:cNvPr>
          <p:cNvSpPr>
            <a:spLocks noGrp="1"/>
          </p:cNvSpPr>
          <p:nvPr>
            <p:ph idx="1"/>
          </p:nvPr>
        </p:nvSpPr>
        <p:spPr/>
        <p:txBody>
          <a:bodyPr>
            <a:normAutofit fontScale="92500" lnSpcReduction="10000"/>
          </a:bodyPr>
          <a:lstStyle/>
          <a:p>
            <a:pPr algn="l" fontAlgn="base">
              <a:buFont typeface="Arial" panose="020B0604020202020204" pitchFamily="34" charset="0"/>
              <a:buChar char="•"/>
            </a:pPr>
            <a:r>
              <a:rPr lang="en-US" b="0" i="0" dirty="0">
                <a:solidFill>
                  <a:srgbClr val="273239"/>
                </a:solidFill>
                <a:effectLst/>
                <a:latin typeface="urw-din"/>
              </a:rPr>
              <a:t>Two type of messages ( </a:t>
            </a:r>
            <a:r>
              <a:rPr lang="en-US" b="1" i="0" dirty="0">
                <a:solidFill>
                  <a:srgbClr val="273239"/>
                </a:solidFill>
                <a:effectLst/>
                <a:latin typeface="urw-din"/>
              </a:rPr>
              <a:t>REQUEST</a:t>
            </a:r>
            <a:r>
              <a:rPr lang="en-US" b="0" i="0" dirty="0">
                <a:solidFill>
                  <a:srgbClr val="273239"/>
                </a:solidFill>
                <a:effectLst/>
                <a:latin typeface="urw-din"/>
              </a:rPr>
              <a:t> and </a:t>
            </a:r>
            <a:r>
              <a:rPr lang="en-US" b="1" i="0" dirty="0">
                <a:solidFill>
                  <a:srgbClr val="273239"/>
                </a:solidFill>
                <a:effectLst/>
                <a:latin typeface="urw-din"/>
              </a:rPr>
              <a:t>REPLY</a:t>
            </a:r>
            <a:r>
              <a:rPr lang="en-US" b="0" i="0" dirty="0">
                <a:solidFill>
                  <a:srgbClr val="273239"/>
                </a:solidFill>
                <a:effectLst/>
                <a:latin typeface="urw-din"/>
              </a:rPr>
              <a:t>) are used and communication channels are assumed to follow FIFO order.</a:t>
            </a:r>
          </a:p>
          <a:p>
            <a:pPr algn="l" fontAlgn="base">
              <a:buFont typeface="Arial" panose="020B0604020202020204" pitchFamily="34" charset="0"/>
              <a:buChar char="•"/>
            </a:pPr>
            <a:r>
              <a:rPr lang="en-US" b="0" i="0" dirty="0">
                <a:solidFill>
                  <a:srgbClr val="273239"/>
                </a:solidFill>
                <a:effectLst/>
                <a:latin typeface="urw-din"/>
              </a:rPr>
              <a:t>A site sends a </a:t>
            </a:r>
            <a:r>
              <a:rPr lang="en-US" b="1" i="0" dirty="0">
                <a:solidFill>
                  <a:srgbClr val="273239"/>
                </a:solidFill>
                <a:effectLst/>
                <a:latin typeface="urw-din"/>
              </a:rPr>
              <a:t>REQUEST</a:t>
            </a:r>
            <a:r>
              <a:rPr lang="en-US" b="0" i="0" dirty="0">
                <a:solidFill>
                  <a:srgbClr val="273239"/>
                </a:solidFill>
                <a:effectLst/>
                <a:latin typeface="urw-din"/>
              </a:rPr>
              <a:t> message to all other site to get their permission to enter critical section.</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REPLY</a:t>
            </a:r>
            <a:r>
              <a:rPr lang="en-US" b="0" i="0" dirty="0">
                <a:solidFill>
                  <a:srgbClr val="273239"/>
                </a:solidFill>
                <a:effectLst/>
                <a:latin typeface="urw-din"/>
              </a:rPr>
              <a:t> message to other site to give its permission to enter the critical section.</a:t>
            </a:r>
          </a:p>
          <a:p>
            <a:pPr algn="l" fontAlgn="base">
              <a:buFont typeface="Arial" panose="020B0604020202020204" pitchFamily="34" charset="0"/>
              <a:buChar char="•"/>
            </a:pPr>
            <a:r>
              <a:rPr lang="en-US" b="0" i="0" dirty="0">
                <a:solidFill>
                  <a:srgbClr val="273239"/>
                </a:solidFill>
                <a:effectLst/>
                <a:latin typeface="urw-din"/>
              </a:rPr>
              <a:t>A timestamp is given to each critical section request using </a:t>
            </a:r>
            <a:r>
              <a:rPr lang="en-US" b="0" i="0" dirty="0">
                <a:solidFill>
                  <a:srgbClr val="FF0000"/>
                </a:solidFill>
                <a:effectLst/>
                <a:latin typeface="urw-din"/>
              </a:rPr>
              <a:t>Logical</a:t>
            </a:r>
            <a:r>
              <a:rPr lang="en-US" b="0" i="0" dirty="0">
                <a:solidFill>
                  <a:srgbClr val="273239"/>
                </a:solidFill>
                <a:effectLst/>
                <a:latin typeface="urw-din"/>
              </a:rPr>
              <a:t>  </a:t>
            </a:r>
            <a:r>
              <a:rPr lang="en-US" b="0" i="0" dirty="0">
                <a:solidFill>
                  <a:srgbClr val="FF0000"/>
                </a:solidFill>
                <a:effectLst/>
                <a:latin typeface="urw-din"/>
              </a:rPr>
              <a:t>Timestamp</a:t>
            </a:r>
            <a:r>
              <a:rPr lang="en-US" b="0" i="0" dirty="0">
                <a:solidFill>
                  <a:srgbClr val="273239"/>
                </a:solidFill>
                <a:effectLst/>
                <a:latin typeface="urw-din"/>
              </a:rPr>
              <a:t>.</a:t>
            </a:r>
          </a:p>
          <a:p>
            <a:pPr algn="l" fontAlgn="base">
              <a:buFont typeface="Arial" panose="020B0604020202020204" pitchFamily="34" charset="0"/>
              <a:buChar char="•"/>
            </a:pPr>
            <a:r>
              <a:rPr lang="en-US" b="0" i="0" dirty="0">
                <a:solidFill>
                  <a:srgbClr val="273239"/>
                </a:solidFill>
                <a:effectLst/>
                <a:latin typeface="urw-din"/>
              </a:rPr>
              <a:t>Timestamp is used to determine priority of critical section requests. Smaller timestamp gets high priority over larger timestamp. The execution of critical section request is always in the order of their timestamp.</a:t>
            </a:r>
          </a:p>
          <a:p>
            <a:endParaRPr lang="en-US" dirty="0"/>
          </a:p>
        </p:txBody>
      </p:sp>
    </p:spTree>
    <p:extLst>
      <p:ext uri="{BB962C8B-B14F-4D97-AF65-F5344CB8AC3E}">
        <p14:creationId xmlns:p14="http://schemas.microsoft.com/office/powerpoint/2010/main" val="879294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6EB5-8682-DE93-9D12-413C9E0B492D}"/>
              </a:ext>
            </a:extLst>
          </p:cNvPr>
          <p:cNvSpPr>
            <a:spLocks noGrp="1"/>
          </p:cNvSpPr>
          <p:nvPr>
            <p:ph type="title"/>
          </p:nvPr>
        </p:nvSpPr>
        <p:spPr/>
        <p:txBody>
          <a:bodyPr/>
          <a:lstStyle/>
          <a:p>
            <a:r>
              <a:rPr lang="en-US" dirty="0"/>
              <a:t>Algorithm</a:t>
            </a:r>
          </a:p>
        </p:txBody>
      </p:sp>
      <p:sp>
        <p:nvSpPr>
          <p:cNvPr id="3" name="Content Placeholder 2">
            <a:extLst>
              <a:ext uri="{FF2B5EF4-FFF2-40B4-BE49-F238E27FC236}">
                <a16:creationId xmlns:a16="http://schemas.microsoft.com/office/drawing/2014/main" id="{3B71DCDB-19B0-12A5-61AF-81065DACB564}"/>
              </a:ext>
            </a:extLst>
          </p:cNvPr>
          <p:cNvSpPr>
            <a:spLocks noGrp="1"/>
          </p:cNvSpPr>
          <p:nvPr>
            <p:ph idx="1"/>
          </p:nvPr>
        </p:nvSpPr>
        <p:spPr/>
        <p:txBody>
          <a:bodyPr/>
          <a:lstStyle/>
          <a:p>
            <a:pPr algn="l" fontAlgn="base">
              <a:buFont typeface="Arial" panose="020B0604020202020204" pitchFamily="34" charset="0"/>
              <a:buChar char="•"/>
            </a:pPr>
            <a:r>
              <a:rPr lang="en-US" b="1" i="0" dirty="0">
                <a:solidFill>
                  <a:srgbClr val="273239"/>
                </a:solidFill>
                <a:effectLst/>
                <a:latin typeface="urw-din"/>
              </a:rPr>
              <a:t>To enter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S</a:t>
            </a:r>
            <a:r>
              <a:rPr lang="en-US" b="0" i="0" baseline="-25000" dirty="0">
                <a:solidFill>
                  <a:srgbClr val="273239"/>
                </a:solidFill>
                <a:effectLst/>
                <a:latin typeface="urw-din"/>
              </a:rPr>
              <a:t>i</a:t>
            </a:r>
            <a:r>
              <a:rPr lang="en-US" b="0" i="0" dirty="0">
                <a:solidFill>
                  <a:srgbClr val="273239"/>
                </a:solidFill>
                <a:effectLst/>
                <a:latin typeface="urw-din"/>
              </a:rPr>
              <a:t> wants to enter the critical section, it send a timestamped </a:t>
            </a:r>
            <a:r>
              <a:rPr lang="en-US" b="1" i="0" dirty="0">
                <a:solidFill>
                  <a:srgbClr val="273239"/>
                </a:solidFill>
                <a:effectLst/>
                <a:latin typeface="urw-din"/>
              </a:rPr>
              <a:t>REQUEST</a:t>
            </a:r>
            <a:r>
              <a:rPr lang="en-US" b="0" i="0" dirty="0">
                <a:solidFill>
                  <a:srgbClr val="273239"/>
                </a:solidFill>
                <a:effectLst/>
                <a:latin typeface="urw-din"/>
              </a:rPr>
              <a:t> message to all other sites.</a:t>
            </a:r>
          </a:p>
          <a:p>
            <a:pPr marL="742950" lvl="1" indent="-285750" algn="l" fontAlgn="base">
              <a:buFont typeface="Arial" panose="020B0604020202020204" pitchFamily="34" charset="0"/>
              <a:buChar char="•"/>
            </a:pPr>
            <a:r>
              <a:rPr lang="en-US" b="0" i="0" dirty="0">
                <a:solidFill>
                  <a:srgbClr val="273239"/>
                </a:solidFill>
                <a:effectLst/>
                <a:latin typeface="urw-din"/>
              </a:rPr>
              <a:t>When a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receives a </a:t>
            </a:r>
            <a:r>
              <a:rPr lang="en-US" b="1" i="0" dirty="0">
                <a:solidFill>
                  <a:srgbClr val="273239"/>
                </a:solidFill>
                <a:effectLst/>
                <a:latin typeface="urw-din"/>
              </a:rPr>
              <a:t>REQUEST</a:t>
            </a:r>
            <a:r>
              <a:rPr lang="en-US" b="0" i="0" dirty="0">
                <a:solidFill>
                  <a:srgbClr val="273239"/>
                </a:solidFill>
                <a:effectLst/>
                <a:latin typeface="urw-din"/>
              </a:rPr>
              <a:t> message from site S</a:t>
            </a:r>
            <a:r>
              <a:rPr lang="en-US" b="0" i="0" baseline="-25000" dirty="0">
                <a:solidFill>
                  <a:srgbClr val="273239"/>
                </a:solidFill>
                <a:effectLst/>
                <a:latin typeface="urw-din"/>
              </a:rPr>
              <a:t>i</a:t>
            </a:r>
            <a:r>
              <a:rPr lang="en-US" b="0" i="0" dirty="0">
                <a:solidFill>
                  <a:srgbClr val="273239"/>
                </a:solidFill>
                <a:effectLst/>
                <a:latin typeface="urw-din"/>
              </a:rPr>
              <a:t>, It sends a </a:t>
            </a:r>
            <a:r>
              <a:rPr lang="en-US" b="1" i="0" dirty="0">
                <a:solidFill>
                  <a:srgbClr val="273239"/>
                </a:solidFill>
                <a:effectLst/>
                <a:latin typeface="urw-din"/>
              </a:rPr>
              <a:t>REPLY</a:t>
            </a:r>
            <a:r>
              <a:rPr lang="en-US" b="0" i="0" dirty="0">
                <a:solidFill>
                  <a:srgbClr val="273239"/>
                </a:solidFill>
                <a:effectLst/>
                <a:latin typeface="urw-din"/>
              </a:rPr>
              <a:t> message to site S</a:t>
            </a:r>
            <a:r>
              <a:rPr lang="en-US" b="0" i="0" baseline="-25000" dirty="0">
                <a:solidFill>
                  <a:srgbClr val="273239"/>
                </a:solidFill>
                <a:effectLst/>
                <a:latin typeface="urw-din"/>
              </a:rPr>
              <a:t>i</a:t>
            </a:r>
            <a:r>
              <a:rPr lang="en-US" b="0" i="0" dirty="0">
                <a:solidFill>
                  <a:srgbClr val="273239"/>
                </a:solidFill>
                <a:effectLst/>
                <a:latin typeface="urw-din"/>
              </a:rPr>
              <a:t> if and only if</a:t>
            </a:r>
          </a:p>
          <a:p>
            <a:pPr marL="1143000" lvl="2" indent="-228600" algn="l" fontAlgn="base">
              <a:buFont typeface="Arial" panose="020B0604020202020204" pitchFamily="34" charset="0"/>
              <a:buChar char="•"/>
            </a:pPr>
            <a:r>
              <a:rPr lang="en-US" b="0" i="0" dirty="0">
                <a:solidFill>
                  <a:srgbClr val="273239"/>
                </a:solidFill>
                <a:effectLst/>
                <a:latin typeface="urw-din"/>
              </a:rPr>
              <a:t>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is neither requesting nor currently executing the critical section.</a:t>
            </a:r>
          </a:p>
          <a:p>
            <a:pPr marL="1143000" lvl="2" indent="-228600" algn="l" fontAlgn="base">
              <a:buFont typeface="Arial" panose="020B0604020202020204" pitchFamily="34" charset="0"/>
              <a:buChar char="•"/>
            </a:pPr>
            <a:r>
              <a:rPr lang="en-US" b="0" i="0" dirty="0">
                <a:solidFill>
                  <a:srgbClr val="273239"/>
                </a:solidFill>
                <a:effectLst/>
                <a:latin typeface="urw-din"/>
              </a:rPr>
              <a:t>In case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is requesting and the timestamp of Site S</a:t>
            </a:r>
            <a:r>
              <a:rPr lang="en-US" b="0" i="0" baseline="-25000" dirty="0">
                <a:solidFill>
                  <a:srgbClr val="273239"/>
                </a:solidFill>
                <a:effectLst/>
                <a:latin typeface="urw-din"/>
              </a:rPr>
              <a:t>i</a:t>
            </a:r>
            <a:r>
              <a:rPr lang="en-US" b="0" i="0" dirty="0">
                <a:solidFill>
                  <a:srgbClr val="273239"/>
                </a:solidFill>
                <a:effectLst/>
                <a:latin typeface="urw-din"/>
              </a:rPr>
              <a:t>‘s request is smaller than its own request.</a:t>
            </a:r>
          </a:p>
          <a:p>
            <a:pPr marL="742950" lvl="1" indent="-285750" algn="l" fontAlgn="base">
              <a:buFont typeface="Arial" panose="020B0604020202020204" pitchFamily="34" charset="0"/>
              <a:buChar char="•"/>
            </a:pPr>
            <a:r>
              <a:rPr lang="en-US" b="0" i="0" dirty="0">
                <a:solidFill>
                  <a:srgbClr val="273239"/>
                </a:solidFill>
                <a:effectLst/>
                <a:latin typeface="urw-din"/>
              </a:rPr>
              <a:t>Otherwise, the request is deferred by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a:t>
            </a:r>
          </a:p>
          <a:p>
            <a:endParaRPr lang="en-US" dirty="0"/>
          </a:p>
        </p:txBody>
      </p:sp>
    </p:spTree>
    <p:extLst>
      <p:ext uri="{BB962C8B-B14F-4D97-AF65-F5344CB8AC3E}">
        <p14:creationId xmlns:p14="http://schemas.microsoft.com/office/powerpoint/2010/main" val="3790208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1252B-5AAB-2B79-C034-FCB33263C98A}"/>
              </a:ext>
            </a:extLst>
          </p:cNvPr>
          <p:cNvSpPr>
            <a:spLocks noGrp="1"/>
          </p:cNvSpPr>
          <p:nvPr>
            <p:ph type="title"/>
          </p:nvPr>
        </p:nvSpPr>
        <p:spPr/>
        <p:txBody>
          <a:bodyPr/>
          <a:lstStyle/>
          <a:p>
            <a:r>
              <a:rPr lang="en-US" dirty="0"/>
              <a:t>Algorithm</a:t>
            </a:r>
          </a:p>
        </p:txBody>
      </p:sp>
      <p:sp>
        <p:nvSpPr>
          <p:cNvPr id="3" name="Content Placeholder 2">
            <a:extLst>
              <a:ext uri="{FF2B5EF4-FFF2-40B4-BE49-F238E27FC236}">
                <a16:creationId xmlns:a16="http://schemas.microsoft.com/office/drawing/2014/main" id="{270F5015-1F29-AF8E-C9E3-E80B30E4A72A}"/>
              </a:ext>
            </a:extLst>
          </p:cNvPr>
          <p:cNvSpPr>
            <a:spLocks noGrp="1"/>
          </p:cNvSpPr>
          <p:nvPr>
            <p:ph idx="1"/>
          </p:nvPr>
        </p:nvSpPr>
        <p:spPr/>
        <p:txBody>
          <a:bodyPr/>
          <a:lstStyle/>
          <a:p>
            <a:pPr algn="l" fontAlgn="base">
              <a:buFont typeface="Arial" panose="020B0604020202020204" pitchFamily="34" charset="0"/>
              <a:buChar char="•"/>
            </a:pPr>
            <a:r>
              <a:rPr lang="en-US" b="1" i="0" dirty="0">
                <a:solidFill>
                  <a:srgbClr val="273239"/>
                </a:solidFill>
                <a:effectLst/>
                <a:latin typeface="urw-din"/>
              </a:rPr>
              <a:t>To execute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Site S</a:t>
            </a:r>
            <a:r>
              <a:rPr lang="en-US" b="0" i="0" baseline="-25000" dirty="0">
                <a:solidFill>
                  <a:srgbClr val="273239"/>
                </a:solidFill>
                <a:effectLst/>
                <a:latin typeface="urw-din"/>
              </a:rPr>
              <a:t>i</a:t>
            </a:r>
            <a:r>
              <a:rPr lang="en-US" b="0" i="0" dirty="0">
                <a:solidFill>
                  <a:srgbClr val="273239"/>
                </a:solidFill>
                <a:effectLst/>
                <a:latin typeface="urw-din"/>
              </a:rPr>
              <a:t> enters the critical section if it has received the </a:t>
            </a:r>
            <a:r>
              <a:rPr lang="en-US" b="1" i="0" dirty="0">
                <a:solidFill>
                  <a:srgbClr val="273239"/>
                </a:solidFill>
                <a:effectLst/>
                <a:latin typeface="urw-din"/>
              </a:rPr>
              <a:t>REPLY</a:t>
            </a:r>
            <a:r>
              <a:rPr lang="en-US" b="0" i="0" dirty="0">
                <a:solidFill>
                  <a:srgbClr val="273239"/>
                </a:solidFill>
                <a:effectLst/>
                <a:latin typeface="urw-din"/>
              </a:rPr>
              <a:t> message from all other sites.</a:t>
            </a:r>
          </a:p>
          <a:p>
            <a:pPr algn="l" fontAlgn="base">
              <a:buFont typeface="Arial" panose="020B0604020202020204" pitchFamily="34" charset="0"/>
              <a:buChar char="•"/>
            </a:pPr>
            <a:r>
              <a:rPr lang="en-US" b="1" i="0" dirty="0">
                <a:solidFill>
                  <a:srgbClr val="273239"/>
                </a:solidFill>
                <a:effectLst/>
                <a:latin typeface="urw-din"/>
              </a:rPr>
              <a:t>To release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Upon exiting site S</a:t>
            </a:r>
            <a:r>
              <a:rPr lang="en-US" b="0" i="0" baseline="-25000" dirty="0">
                <a:solidFill>
                  <a:srgbClr val="273239"/>
                </a:solidFill>
                <a:effectLst/>
                <a:latin typeface="urw-din"/>
              </a:rPr>
              <a:t>i</a:t>
            </a:r>
            <a:r>
              <a:rPr lang="en-US" b="0" i="0" dirty="0">
                <a:solidFill>
                  <a:srgbClr val="273239"/>
                </a:solidFill>
                <a:effectLst/>
                <a:latin typeface="urw-din"/>
              </a:rPr>
              <a:t> sends </a:t>
            </a:r>
            <a:r>
              <a:rPr lang="en-US" b="1" i="0" dirty="0">
                <a:solidFill>
                  <a:srgbClr val="273239"/>
                </a:solidFill>
                <a:effectLst/>
                <a:latin typeface="urw-din"/>
              </a:rPr>
              <a:t>REPLY</a:t>
            </a:r>
            <a:r>
              <a:rPr lang="en-US" b="0" i="0" dirty="0">
                <a:solidFill>
                  <a:srgbClr val="273239"/>
                </a:solidFill>
                <a:effectLst/>
                <a:latin typeface="urw-din"/>
              </a:rPr>
              <a:t> message to all the deferred requests.</a:t>
            </a:r>
          </a:p>
          <a:p>
            <a:endParaRPr lang="en-US" dirty="0"/>
          </a:p>
          <a:p>
            <a:endParaRPr lang="en-US" dirty="0"/>
          </a:p>
          <a:p>
            <a:r>
              <a:rPr lang="en-US" dirty="0"/>
              <a:t>Complexity – 2(n-1) messages</a:t>
            </a:r>
          </a:p>
        </p:txBody>
      </p:sp>
    </p:spTree>
    <p:extLst>
      <p:ext uri="{BB962C8B-B14F-4D97-AF65-F5344CB8AC3E}">
        <p14:creationId xmlns:p14="http://schemas.microsoft.com/office/powerpoint/2010/main" val="2295058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1337</Words>
  <Application>Microsoft Office PowerPoint</Application>
  <PresentationFormat>Widescreen</PresentationFormat>
  <Paragraphs>86</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Consolas</vt:lpstr>
      <vt:lpstr>sofia-pro</vt:lpstr>
      <vt:lpstr>urw-din</vt:lpstr>
      <vt:lpstr>Office Theme</vt:lpstr>
      <vt:lpstr>Mutual Exclusion in Distributed systems</vt:lpstr>
      <vt:lpstr>Assumptions</vt:lpstr>
      <vt:lpstr>Requirements</vt:lpstr>
      <vt:lpstr>Logical Clock</vt:lpstr>
      <vt:lpstr>Timestamp</vt:lpstr>
      <vt:lpstr>Timestamp Algorithm</vt:lpstr>
      <vt:lpstr>Ricart/Agrawala Algorithm</vt:lpstr>
      <vt:lpstr>Algorithm</vt:lpstr>
      <vt:lpstr>Algorithm</vt:lpstr>
      <vt:lpstr>Maekawa’s Algorithm </vt:lpstr>
      <vt:lpstr>The construction of request set or Quorum:</vt:lpstr>
      <vt:lpstr>Algorithm</vt:lpstr>
      <vt:lpstr>Maekawa’s Algorithm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Mutual Exclusion in Distributed systems</dc:title>
  <dc:creator>Ashok K. Agrawala</dc:creator>
  <cp:lastModifiedBy>Ashok K. Agrawala</cp:lastModifiedBy>
  <cp:revision>6</cp:revision>
  <dcterms:created xsi:type="dcterms:W3CDTF">2023-02-27T19:33:08Z</dcterms:created>
  <dcterms:modified xsi:type="dcterms:W3CDTF">2025-09-29T16:51:36Z</dcterms:modified>
</cp:coreProperties>
</file>