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</p:sldIdLst>
  <p:sldSz cx="4610100" cy="3460750"/>
  <p:notesSz cx="4610100" cy="3460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7" d="100"/>
          <a:sy n="247" d="100"/>
        </p:scale>
        <p:origin x="2308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9974" y="52526"/>
            <a:ext cx="3422015" cy="247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9793" y="727316"/>
            <a:ext cx="4110990" cy="2182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319272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3" Type="http://schemas.openxmlformats.org/officeDocument/2006/relationships/slide" Target="slide3.xml"/><Relationship Id="rId7" Type="http://schemas.openxmlformats.org/officeDocument/2006/relationships/slide" Target="slide39.xml"/><Relationship Id="rId12" Type="http://schemas.openxmlformats.org/officeDocument/2006/relationships/slide" Target="slide6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2.xml"/><Relationship Id="rId11" Type="http://schemas.openxmlformats.org/officeDocument/2006/relationships/slide" Target="slide58.xml"/><Relationship Id="rId5" Type="http://schemas.openxmlformats.org/officeDocument/2006/relationships/slide" Target="slide27.xml"/><Relationship Id="rId10" Type="http://schemas.openxmlformats.org/officeDocument/2006/relationships/slide" Target="slide51.xml"/><Relationship Id="rId4" Type="http://schemas.openxmlformats.org/officeDocument/2006/relationships/slide" Target="slide23.xml"/><Relationship Id="rId9" Type="http://schemas.openxmlformats.org/officeDocument/2006/relationships/slide" Target="slide4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3" Type="http://schemas.openxmlformats.org/officeDocument/2006/relationships/slide" Target="slide3.xml"/><Relationship Id="rId7" Type="http://schemas.openxmlformats.org/officeDocument/2006/relationships/slide" Target="slide39.xml"/><Relationship Id="rId12" Type="http://schemas.openxmlformats.org/officeDocument/2006/relationships/slide" Target="slide6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2.xml"/><Relationship Id="rId11" Type="http://schemas.openxmlformats.org/officeDocument/2006/relationships/slide" Target="slide58.xml"/><Relationship Id="rId5" Type="http://schemas.openxmlformats.org/officeDocument/2006/relationships/slide" Target="slide27.xml"/><Relationship Id="rId10" Type="http://schemas.openxmlformats.org/officeDocument/2006/relationships/slide" Target="slide51.xml"/><Relationship Id="rId4" Type="http://schemas.openxmlformats.org/officeDocument/2006/relationships/slide" Target="slide18.xml"/><Relationship Id="rId9" Type="http://schemas.openxmlformats.org/officeDocument/2006/relationships/slide" Target="slide4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3" Type="http://schemas.openxmlformats.org/officeDocument/2006/relationships/slide" Target="slide3.xml"/><Relationship Id="rId7" Type="http://schemas.openxmlformats.org/officeDocument/2006/relationships/slide" Target="slide39.xml"/><Relationship Id="rId12" Type="http://schemas.openxmlformats.org/officeDocument/2006/relationships/slide" Target="slide64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2.xml"/><Relationship Id="rId11" Type="http://schemas.openxmlformats.org/officeDocument/2006/relationships/slide" Target="slide58.xml"/><Relationship Id="rId5" Type="http://schemas.openxmlformats.org/officeDocument/2006/relationships/slide" Target="slide23.xml"/><Relationship Id="rId10" Type="http://schemas.openxmlformats.org/officeDocument/2006/relationships/slide" Target="slide51.xml"/><Relationship Id="rId4" Type="http://schemas.openxmlformats.org/officeDocument/2006/relationships/slide" Target="slide18.xml"/><Relationship Id="rId9" Type="http://schemas.openxmlformats.org/officeDocument/2006/relationships/slide" Target="slide4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3" Type="http://schemas.openxmlformats.org/officeDocument/2006/relationships/slide" Target="slide18.xml"/><Relationship Id="rId7" Type="http://schemas.openxmlformats.org/officeDocument/2006/relationships/slide" Target="slide39.xml"/><Relationship Id="rId12" Type="http://schemas.openxmlformats.org/officeDocument/2006/relationships/slide" Target="slide6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2.xml"/><Relationship Id="rId11" Type="http://schemas.openxmlformats.org/officeDocument/2006/relationships/slide" Target="slide58.xml"/><Relationship Id="rId5" Type="http://schemas.openxmlformats.org/officeDocument/2006/relationships/slide" Target="slide27.xml"/><Relationship Id="rId10" Type="http://schemas.openxmlformats.org/officeDocument/2006/relationships/slide" Target="slide51.xml"/><Relationship Id="rId4" Type="http://schemas.openxmlformats.org/officeDocument/2006/relationships/slide" Target="slide23.xml"/><Relationship Id="rId9" Type="http://schemas.openxmlformats.org/officeDocument/2006/relationships/slide" Target="slide4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3" Type="http://schemas.openxmlformats.org/officeDocument/2006/relationships/slide" Target="slide3.xml"/><Relationship Id="rId7" Type="http://schemas.openxmlformats.org/officeDocument/2006/relationships/slide" Target="slide39.xml"/><Relationship Id="rId12" Type="http://schemas.openxmlformats.org/officeDocument/2006/relationships/slide" Target="slide64.xml"/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11" Type="http://schemas.openxmlformats.org/officeDocument/2006/relationships/slide" Target="slide58.xml"/><Relationship Id="rId5" Type="http://schemas.openxmlformats.org/officeDocument/2006/relationships/slide" Target="slide23.xml"/><Relationship Id="rId10" Type="http://schemas.openxmlformats.org/officeDocument/2006/relationships/slide" Target="slide51.xml"/><Relationship Id="rId4" Type="http://schemas.openxmlformats.org/officeDocument/2006/relationships/slide" Target="slide18.xml"/><Relationship Id="rId9" Type="http://schemas.openxmlformats.org/officeDocument/2006/relationships/slide" Target="slide4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3" Type="http://schemas.openxmlformats.org/officeDocument/2006/relationships/slide" Target="slide3.xml"/><Relationship Id="rId7" Type="http://schemas.openxmlformats.org/officeDocument/2006/relationships/slide" Target="slide32.xml"/><Relationship Id="rId12" Type="http://schemas.openxmlformats.org/officeDocument/2006/relationships/slide" Target="slide64.xml"/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11" Type="http://schemas.openxmlformats.org/officeDocument/2006/relationships/slide" Target="slide58.xml"/><Relationship Id="rId5" Type="http://schemas.openxmlformats.org/officeDocument/2006/relationships/slide" Target="slide23.xml"/><Relationship Id="rId10" Type="http://schemas.openxmlformats.org/officeDocument/2006/relationships/slide" Target="slide51.xml"/><Relationship Id="rId4" Type="http://schemas.openxmlformats.org/officeDocument/2006/relationships/slide" Target="slide18.xml"/><Relationship Id="rId9" Type="http://schemas.openxmlformats.org/officeDocument/2006/relationships/slide" Target="slide4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39.xml"/><Relationship Id="rId3" Type="http://schemas.openxmlformats.org/officeDocument/2006/relationships/slide" Target="slide3.xml"/><Relationship Id="rId7" Type="http://schemas.openxmlformats.org/officeDocument/2006/relationships/slide" Target="slide32.xml"/><Relationship Id="rId12" Type="http://schemas.openxmlformats.org/officeDocument/2006/relationships/slide" Target="slide64.xml"/><Relationship Id="rId2" Type="http://schemas.openxmlformats.org/officeDocument/2006/relationships/slide" Target="slide4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11" Type="http://schemas.openxmlformats.org/officeDocument/2006/relationships/slide" Target="slide58.xml"/><Relationship Id="rId5" Type="http://schemas.openxmlformats.org/officeDocument/2006/relationships/slide" Target="slide23.xml"/><Relationship Id="rId10" Type="http://schemas.openxmlformats.org/officeDocument/2006/relationships/slide" Target="slide51.xml"/><Relationship Id="rId4" Type="http://schemas.openxmlformats.org/officeDocument/2006/relationships/slide" Target="slide18.xml"/><Relationship Id="rId9" Type="http://schemas.openxmlformats.org/officeDocument/2006/relationships/slide" Target="slide4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slide" Target="slide39.xml"/><Relationship Id="rId3" Type="http://schemas.openxmlformats.org/officeDocument/2006/relationships/slide" Target="slide3.xml"/><Relationship Id="rId7" Type="http://schemas.openxmlformats.org/officeDocument/2006/relationships/slide" Target="slide32.xml"/><Relationship Id="rId12" Type="http://schemas.openxmlformats.org/officeDocument/2006/relationships/slide" Target="slide64.xml"/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11" Type="http://schemas.openxmlformats.org/officeDocument/2006/relationships/slide" Target="slide58.xml"/><Relationship Id="rId5" Type="http://schemas.openxmlformats.org/officeDocument/2006/relationships/slide" Target="slide23.xml"/><Relationship Id="rId10" Type="http://schemas.openxmlformats.org/officeDocument/2006/relationships/slide" Target="slide51.xml"/><Relationship Id="rId4" Type="http://schemas.openxmlformats.org/officeDocument/2006/relationships/slide" Target="slide18.xml"/><Relationship Id="rId9" Type="http://schemas.openxmlformats.org/officeDocument/2006/relationships/slide" Target="slide4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4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39.xml"/><Relationship Id="rId3" Type="http://schemas.openxmlformats.org/officeDocument/2006/relationships/slide" Target="slide3.xml"/><Relationship Id="rId7" Type="http://schemas.openxmlformats.org/officeDocument/2006/relationships/slide" Target="slide32.xml"/><Relationship Id="rId12" Type="http://schemas.openxmlformats.org/officeDocument/2006/relationships/slide" Target="slide64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11" Type="http://schemas.openxmlformats.org/officeDocument/2006/relationships/slide" Target="slide58.xml"/><Relationship Id="rId5" Type="http://schemas.openxmlformats.org/officeDocument/2006/relationships/slide" Target="slide23.xml"/><Relationship Id="rId10" Type="http://schemas.openxmlformats.org/officeDocument/2006/relationships/slide" Target="slide44.xml"/><Relationship Id="rId4" Type="http://schemas.openxmlformats.org/officeDocument/2006/relationships/slide" Target="slide18.xml"/><Relationship Id="rId9" Type="http://schemas.openxmlformats.org/officeDocument/2006/relationships/slide" Target="slide4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slide" Target="slide39.xml"/><Relationship Id="rId3" Type="http://schemas.openxmlformats.org/officeDocument/2006/relationships/slide" Target="slide3.xml"/><Relationship Id="rId7" Type="http://schemas.openxmlformats.org/officeDocument/2006/relationships/slide" Target="slide32.xml"/><Relationship Id="rId12" Type="http://schemas.openxmlformats.org/officeDocument/2006/relationships/slide" Target="slide64.xml"/><Relationship Id="rId2" Type="http://schemas.openxmlformats.org/officeDocument/2006/relationships/slide" Target="slide5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11" Type="http://schemas.openxmlformats.org/officeDocument/2006/relationships/slide" Target="slide51.xml"/><Relationship Id="rId5" Type="http://schemas.openxmlformats.org/officeDocument/2006/relationships/slide" Target="slide23.xml"/><Relationship Id="rId10" Type="http://schemas.openxmlformats.org/officeDocument/2006/relationships/slide" Target="slide44.xml"/><Relationship Id="rId4" Type="http://schemas.openxmlformats.org/officeDocument/2006/relationships/slide" Target="slide18.xml"/><Relationship Id="rId9" Type="http://schemas.openxmlformats.org/officeDocument/2006/relationships/slide" Target="slide4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5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slide" Target="slide39.xml"/><Relationship Id="rId3" Type="http://schemas.openxmlformats.org/officeDocument/2006/relationships/slide" Target="slide3.xml"/><Relationship Id="rId7" Type="http://schemas.openxmlformats.org/officeDocument/2006/relationships/slide" Target="slide32.xml"/><Relationship Id="rId12" Type="http://schemas.openxmlformats.org/officeDocument/2006/relationships/slide" Target="slide58.xml"/><Relationship Id="rId2" Type="http://schemas.openxmlformats.org/officeDocument/2006/relationships/slide" Target="slide6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11" Type="http://schemas.openxmlformats.org/officeDocument/2006/relationships/slide" Target="slide51.xml"/><Relationship Id="rId5" Type="http://schemas.openxmlformats.org/officeDocument/2006/relationships/slide" Target="slide23.xml"/><Relationship Id="rId10" Type="http://schemas.openxmlformats.org/officeDocument/2006/relationships/slide" Target="slide44.xml"/><Relationship Id="rId4" Type="http://schemas.openxmlformats.org/officeDocument/2006/relationships/slide" Target="slide18.xml"/><Relationship Id="rId9" Type="http://schemas.openxmlformats.org/officeDocument/2006/relationships/slide" Target="slide4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" Target="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64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" Target="slide6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0672" y="1163851"/>
            <a:ext cx="83566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spc="-10" dirty="0">
                <a:solidFill>
                  <a:srgbClr val="3333B2"/>
                </a:solidFill>
                <a:latin typeface="Arial Narrow"/>
                <a:cs typeface="Arial Narrow"/>
              </a:rPr>
              <a:t>GeekOS</a:t>
            </a:r>
            <a:endParaRPr sz="2000">
              <a:latin typeface="Arial Narrow"/>
              <a:cs typeface="Arial Narrow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197167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PIT</a:t>
            </a:r>
            <a:r>
              <a:rPr spc="35" dirty="0"/>
              <a:t> </a:t>
            </a:r>
            <a:r>
              <a:rPr dirty="0"/>
              <a:t>timer</a:t>
            </a:r>
            <a:r>
              <a:rPr spc="40" dirty="0"/>
              <a:t> </a:t>
            </a:r>
            <a:r>
              <a:rPr spc="240" dirty="0"/>
              <a:t>+</a:t>
            </a:r>
            <a:r>
              <a:rPr spc="35" dirty="0"/>
              <a:t> </a:t>
            </a:r>
            <a:r>
              <a:rPr spc="-60" dirty="0"/>
              <a:t>LAPIC</a:t>
            </a:r>
            <a:r>
              <a:rPr spc="40" dirty="0"/>
              <a:t> </a:t>
            </a:r>
            <a:r>
              <a:rPr spc="-10" dirty="0"/>
              <a:t>timers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107759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947745"/>
            <a:ext cx="3794760" cy="67119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200" dirty="0">
                <a:latin typeface="Garamond"/>
                <a:cs typeface="Garamond"/>
              </a:rPr>
              <a:t>P1T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timer:</a:t>
            </a:r>
            <a:r>
              <a:rPr sz="1200" spc="2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TIMER_IRQ</a:t>
            </a:r>
            <a:r>
              <a:rPr sz="1200" spc="-17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60" dirty="0">
                <a:solidFill>
                  <a:srgbClr val="0000FF"/>
                </a:solidFill>
                <a:latin typeface="Garamond"/>
                <a:cs typeface="Garamond"/>
              </a:rPr>
              <a:t>(=0)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latin typeface="Garamond"/>
                <a:cs typeface="Garamond"/>
              </a:rPr>
              <a:t>Each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Local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35" dirty="0">
                <a:latin typeface="Garamond"/>
                <a:cs typeface="Garamond"/>
              </a:rPr>
              <a:t>AP1C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has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timer: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32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latin typeface="Garamond"/>
                <a:cs typeface="Garamond"/>
              </a:rPr>
              <a:t>P1T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timer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used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only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70" dirty="0">
                <a:latin typeface="Garamond"/>
                <a:cs typeface="Garamond"/>
              </a:rPr>
              <a:t>at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boot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calibrate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40" dirty="0">
                <a:latin typeface="Garamond"/>
                <a:cs typeface="Garamond"/>
              </a:rPr>
              <a:t>LAP1C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timers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772" y="129269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150778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1772" y="187471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209401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789169" y="1979472"/>
            <a:ext cx="1332230" cy="386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global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tick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counter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7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default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quantum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55130" y="227115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30" y="244829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9793" y="1756835"/>
            <a:ext cx="2353945" cy="78549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39065" marR="612140" indent="-127000">
              <a:lnSpc>
                <a:spcPct val="103800"/>
              </a:lnSpc>
              <a:spcBef>
                <a:spcPts val="204"/>
              </a:spcBef>
            </a:pPr>
            <a:r>
              <a:rPr sz="1200" dirty="0">
                <a:latin typeface="Garamond"/>
                <a:cs typeface="Garamond"/>
              </a:rPr>
              <a:t>Global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static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variables </a:t>
            </a:r>
            <a:r>
              <a:rPr sz="1200" spc="-10" dirty="0">
                <a:latin typeface="MingLiU_HKSCS-ExtB"/>
                <a:cs typeface="MingLiU_HKSCS-ExtB"/>
              </a:rPr>
              <a:t>g_numTicks </a:t>
            </a:r>
            <a:r>
              <a:rPr sz="1200" dirty="0">
                <a:latin typeface="MingLiU_HKSCS-ExtB"/>
                <a:cs typeface="MingLiU_HKSCS-ExtB"/>
              </a:rPr>
              <a:t>DEFAULT_MAX_TICKS</a:t>
            </a:r>
            <a:r>
              <a:rPr sz="1200" spc="-6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=</a:t>
            </a:r>
            <a:r>
              <a:rPr sz="1200" spc="-60" dirty="0">
                <a:latin typeface="MingLiU_HKSCS-ExtB"/>
                <a:cs typeface="MingLiU_HKSCS-ExtB"/>
              </a:rPr>
              <a:t> </a:t>
            </a:r>
            <a:r>
              <a:rPr sz="1200" spc="-50" dirty="0">
                <a:latin typeface="MingLiU_HKSCS-ExtB"/>
                <a:cs typeface="MingLiU_HKSCS-ExtB"/>
              </a:rPr>
              <a:t>4</a:t>
            </a:r>
            <a:endParaRPr sz="1200">
              <a:latin typeface="MingLiU_HKSCS-ExtB"/>
              <a:cs typeface="MingLiU_HKSCS-ExtB"/>
            </a:endParaRPr>
          </a:p>
          <a:p>
            <a:pPr marL="139065">
              <a:lnSpc>
                <a:spcPts val="1395"/>
              </a:lnSpc>
            </a:pPr>
            <a:r>
              <a:rPr sz="1200" dirty="0">
                <a:latin typeface="MingLiU_HKSCS-ExtB"/>
                <a:cs typeface="MingLiU_HKSCS-ExtB"/>
              </a:rPr>
              <a:t>g_Quantum</a:t>
            </a:r>
            <a:r>
              <a:rPr sz="1200" spc="-3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=</a:t>
            </a:r>
            <a:r>
              <a:rPr sz="1200" spc="-35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DEFAULT_MAX_TICKS</a:t>
            </a:r>
            <a:endParaRPr sz="1200">
              <a:latin typeface="MingLiU_HKSCS-ExtB"/>
              <a:cs typeface="MingLiU_HKSCS-ExtB"/>
            </a:endParaRP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941069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LAPIC</a:t>
            </a:r>
            <a:r>
              <a:rPr spc="-40" dirty="0"/>
              <a:t> </a:t>
            </a:r>
            <a:r>
              <a:rPr spc="-10" dirty="0"/>
              <a:t>timer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6520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467524"/>
            <a:ext cx="2420620" cy="17018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96850" marR="5080" indent="-18478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latin typeface="MingLiU_HKSCS-ExtB"/>
                <a:cs typeface="MingLiU_HKSCS-ExtB"/>
              </a:rPr>
              <a:t>Timer_Interrupt_Handler(istate)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MingLiU_HKSCS-ExtB"/>
                <a:cs typeface="MingLiU_HKSCS-ExtB"/>
              </a:rPr>
              <a:t>id</a:t>
            </a:r>
            <a:r>
              <a:rPr sz="1200" spc="-20" dirty="0">
                <a:latin typeface="MingLiU_HKSCS-ExtB"/>
                <a:cs typeface="MingLiU_HKSCS-ExtB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254" dirty="0">
                <a:latin typeface="Arial"/>
                <a:cs typeface="Arial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Get_CPU_ID()</a:t>
            </a:r>
            <a:endParaRPr sz="1200">
              <a:latin typeface="MingLiU_HKSCS-ExtB"/>
              <a:cs typeface="MingLiU_HKSCS-ExtB"/>
            </a:endParaRPr>
          </a:p>
          <a:p>
            <a:pPr marL="196850">
              <a:lnSpc>
                <a:spcPts val="1340"/>
              </a:lnSpc>
            </a:pPr>
            <a:r>
              <a:rPr sz="1200" dirty="0">
                <a:latin typeface="MingLiU_HKSCS-ExtB"/>
                <a:cs typeface="MingLiU_HKSCS-ExtB"/>
              </a:rPr>
              <a:t>ct</a:t>
            </a:r>
            <a:r>
              <a:rPr sz="1200" spc="-20" dirty="0">
                <a:latin typeface="MingLiU_HKSCS-ExtB"/>
                <a:cs typeface="MingLiU_HKSCS-ExtB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254" dirty="0">
                <a:latin typeface="Arial"/>
                <a:cs typeface="Arial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get_current_thread()</a:t>
            </a:r>
            <a:endParaRPr sz="1200">
              <a:latin typeface="MingLiU_HKSCS-ExtB"/>
              <a:cs typeface="MingLiU_HKSCS-ExtB"/>
            </a:endParaRPr>
          </a:p>
          <a:p>
            <a:pPr marL="196850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id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0:</a:t>
            </a:r>
            <a:endParaRPr sz="1200">
              <a:latin typeface="Garamond"/>
              <a:cs typeface="Garamond"/>
            </a:endParaRPr>
          </a:p>
          <a:p>
            <a:pPr marR="1169035" algn="r">
              <a:lnSpc>
                <a:spcPts val="1395"/>
              </a:lnSpc>
            </a:pPr>
            <a:r>
              <a:rPr sz="1200" spc="-10" dirty="0">
                <a:latin typeface="MingLiU_HKSCS-ExtB"/>
                <a:cs typeface="MingLiU_HKSCS-ExtB"/>
              </a:rPr>
              <a:t>++g_numTicks</a:t>
            </a:r>
            <a:endParaRPr sz="1200">
              <a:latin typeface="MingLiU_HKSCS-ExtB"/>
              <a:cs typeface="MingLiU_HKSCS-ExtB"/>
            </a:endParaRPr>
          </a:p>
          <a:p>
            <a:pPr marR="1228090" algn="r">
              <a:lnSpc>
                <a:spcPts val="1395"/>
              </a:lnSpc>
            </a:pPr>
            <a:r>
              <a:rPr sz="1200" spc="-10" dirty="0">
                <a:latin typeface="MingLiU_HKSCS-ExtB"/>
                <a:cs typeface="MingLiU_HKSCS-ExtB"/>
              </a:rPr>
              <a:t>++ct.numTicks</a:t>
            </a:r>
            <a:endParaRPr sz="1200">
              <a:latin typeface="MingLiU_HKSCS-ExtB"/>
              <a:cs typeface="MingLiU_HKSCS-ExtB"/>
            </a:endParaRPr>
          </a:p>
          <a:p>
            <a:pPr marL="332105" marR="211454" indent="-135255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ct.numTicks</a:t>
            </a:r>
            <a:r>
              <a:rPr sz="1200" spc="-4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&gt;=</a:t>
            </a:r>
            <a:r>
              <a:rPr sz="1200" spc="-45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g_Quantum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spc="-10" dirty="0">
                <a:latin typeface="MingLiU_HKSCS-ExtB"/>
                <a:cs typeface="MingLiU_HKSCS-ExtB"/>
              </a:rPr>
              <a:t>g_needReschedule[id]</a:t>
            </a:r>
            <a:endParaRPr sz="1200">
              <a:latin typeface="MingLiU_HKSCS-ExtB"/>
              <a:cs typeface="MingLiU_HKSCS-ExtB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200" spc="-10" dirty="0">
                <a:latin typeface="MingLiU_HKSCS-ExtB"/>
                <a:cs typeface="MingLiU_HKSCS-ExtB"/>
              </a:rPr>
              <a:t>Init_Timer()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92907" y="467524"/>
            <a:ext cx="7550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simplified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1772" y="205820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14261" y="2138271"/>
            <a:ext cx="3062605" cy="385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95"/>
              </a:spcBef>
            </a:pPr>
            <a:r>
              <a:rPr sz="1200" dirty="0">
                <a:latin typeface="MingLiU_HKSCS-ExtB"/>
                <a:cs typeface="MingLiU_HKSCS-ExtB"/>
              </a:rPr>
              <a:t>Install_IRQ(32,</a:t>
            </a:r>
            <a:r>
              <a:rPr sz="1200" spc="-95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Timer_Interrupt_Handler)</a:t>
            </a:r>
            <a:endParaRPr sz="1200">
              <a:latin typeface="MingLiU_HKSCS-ExtB"/>
              <a:cs typeface="MingLiU_HKSCS-ExtB"/>
            </a:endParaRPr>
          </a:p>
          <a:p>
            <a:pPr marL="12700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enable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32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1772" y="266551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9793" y="2567838"/>
            <a:ext cx="3474720" cy="562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sz="1200" spc="-10" dirty="0">
                <a:latin typeface="MingLiU_HKSCS-ExtB"/>
                <a:cs typeface="MingLiU_HKSCS-ExtB"/>
              </a:rPr>
              <a:t>Init_Local_APIC(cpuid)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96850">
              <a:lnSpc>
                <a:spcPts val="1395"/>
              </a:lnSpc>
            </a:pPr>
            <a:r>
              <a:rPr sz="1200" dirty="0">
                <a:latin typeface="MingLiU_HKSCS-ExtB"/>
                <a:cs typeface="MingLiU_HKSCS-ExtB"/>
              </a:rPr>
              <a:t>Install_IRQ(39,</a:t>
            </a:r>
            <a:r>
              <a:rPr sz="1200" spc="-105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Spurious_Interrupt_Handler)</a:t>
            </a:r>
            <a:endParaRPr sz="1200">
              <a:latin typeface="MingLiU_HKSCS-ExtB"/>
              <a:cs typeface="MingLiU_HKSCS-ExtB"/>
            </a:endParaRPr>
          </a:p>
          <a:p>
            <a:pPr marL="196850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enable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39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57485" y="2744977"/>
            <a:ext cx="483234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25" dirty="0">
                <a:latin typeface="Garamond"/>
                <a:cs typeface="Garamond"/>
              </a:rPr>
              <a:t>SMP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4261" y="3099256"/>
            <a:ext cx="392684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79625" algn="l"/>
              </a:tabLst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timer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timeout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value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uses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P1T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calibrate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87249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5" dirty="0"/>
              <a:t>VGA</a:t>
            </a:r>
            <a:r>
              <a:rPr spc="70" dirty="0"/>
              <a:t> </a:t>
            </a:r>
            <a:r>
              <a:rPr spc="-20" dirty="0"/>
              <a:t>screen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73345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95275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12989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139138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61069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78782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9793" y="616262"/>
            <a:ext cx="4110990" cy="244221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latin typeface="Garamond"/>
                <a:cs typeface="Garamond"/>
              </a:rPr>
              <a:t>Ports:</a:t>
            </a:r>
            <a:r>
              <a:rPr sz="1200" spc="30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CRT_*</a:t>
            </a:r>
            <a:r>
              <a:rPr sz="1200" spc="-14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regs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</a:t>
            </a:r>
            <a:r>
              <a:rPr sz="1200" dirty="0">
                <a:latin typeface="MingLiU_HKSCS-ExtB"/>
                <a:cs typeface="MingLiU_HKSCS-ExtB"/>
              </a:rPr>
              <a:t>0x3D4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0x3D5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30" dirty="0">
                <a:latin typeface="Garamond"/>
                <a:cs typeface="Garamond"/>
              </a:rPr>
              <a:t>etc)</a:t>
            </a:r>
            <a:endParaRPr sz="1200">
              <a:latin typeface="Garamond"/>
              <a:cs typeface="Garamond"/>
            </a:endParaRPr>
          </a:p>
          <a:p>
            <a:pPr marL="139065" marR="5080">
              <a:lnSpc>
                <a:spcPts val="1390"/>
              </a:lnSpc>
              <a:spcBef>
                <a:spcPts val="245"/>
              </a:spcBef>
              <a:tabLst>
                <a:tab pos="2293620" algn="l"/>
              </a:tabLst>
            </a:pPr>
            <a:r>
              <a:rPr sz="1200" dirty="0">
                <a:latin typeface="Garamond"/>
                <a:cs typeface="Garamond"/>
              </a:rPr>
              <a:t>access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via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instr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eg,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Out_Byte(</a:t>
            </a:r>
            <a:r>
              <a:rPr sz="1200" dirty="0">
                <a:latin typeface="Garamond"/>
                <a:cs typeface="Garamond"/>
              </a:rPr>
              <a:t>port,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value</a:t>
            </a:r>
            <a:r>
              <a:rPr sz="1200" spc="-10" dirty="0">
                <a:latin typeface="MingLiU_HKSCS-ExtB"/>
                <a:cs typeface="MingLiU_HKSCS-ExtB"/>
              </a:rPr>
              <a:t>)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refresh,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scan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rate,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blanking,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cursor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control,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etc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Garamond"/>
                <a:cs typeface="Garamond"/>
              </a:rPr>
              <a:t>Video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memory: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VIDMEM</a:t>
            </a:r>
            <a:r>
              <a:rPr sz="1200" spc="-19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(</a:t>
            </a:r>
            <a:r>
              <a:rPr sz="1200" dirty="0">
                <a:latin typeface="MingLiU_HKSCS-ExtB"/>
                <a:cs typeface="MingLiU_HKSCS-ExtB"/>
              </a:rPr>
              <a:t>0xb8000</a:t>
            </a:r>
            <a:r>
              <a:rPr sz="1200" spc="-400" dirty="0">
                <a:latin typeface="MingLiU_HKSCS-ExtB"/>
                <a:cs typeface="MingLiU_HKSCS-ExtB"/>
              </a:rPr>
              <a:t> </a:t>
            </a:r>
            <a:r>
              <a:rPr sz="1200" spc="210" dirty="0">
                <a:latin typeface="Garamond"/>
                <a:cs typeface="Garamond"/>
              </a:rPr>
              <a:t>-</a:t>
            </a:r>
            <a:r>
              <a:rPr sz="1200" spc="-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0x100000</a:t>
            </a:r>
            <a:r>
              <a:rPr sz="1200" spc="-10" dirty="0">
                <a:latin typeface="Garamond"/>
                <a:cs typeface="Garamond"/>
              </a:rPr>
              <a:t>)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50"/>
              </a:spcBef>
              <a:tabLst>
                <a:tab pos="2033270" algn="l"/>
              </a:tabLst>
            </a:pPr>
            <a:r>
              <a:rPr sz="1200" dirty="0">
                <a:latin typeface="Garamond"/>
                <a:cs typeface="Garamond"/>
              </a:rPr>
              <a:t>holds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characters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display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NUMROWS</a:t>
            </a:r>
            <a:r>
              <a:rPr sz="1200" spc="-1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=</a:t>
            </a:r>
            <a:r>
              <a:rPr sz="1200" spc="-1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25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NUMCOLS</a:t>
            </a:r>
            <a:r>
              <a:rPr sz="1200" spc="-1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=</a:t>
            </a:r>
            <a:r>
              <a:rPr sz="1200" spc="-10" dirty="0">
                <a:latin typeface="MingLiU_HKSCS-ExtB"/>
                <a:cs typeface="MingLiU_HKSCS-ExtB"/>
              </a:rPr>
              <a:t> </a:t>
            </a:r>
            <a:r>
              <a:rPr sz="1200" spc="-25" dirty="0">
                <a:latin typeface="MingLiU_HKSCS-ExtB"/>
                <a:cs typeface="MingLiU_HKSCS-ExtB"/>
              </a:rPr>
              <a:t>80</a:t>
            </a:r>
            <a:endParaRPr sz="1200">
              <a:latin typeface="MingLiU_HKSCS-ExtB"/>
              <a:cs typeface="MingLiU_HKSCS-ExtB"/>
            </a:endParaRPr>
          </a:p>
          <a:p>
            <a:pPr marL="139065">
              <a:lnSpc>
                <a:spcPts val="1415"/>
              </a:lnSpc>
              <a:tabLst>
                <a:tab pos="2003425" algn="l"/>
              </a:tabLst>
            </a:pPr>
            <a:r>
              <a:rPr sz="1200" dirty="0">
                <a:latin typeface="Garamond"/>
                <a:cs typeface="Garamond"/>
              </a:rPr>
              <a:t>access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via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read/write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instrs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85" dirty="0">
                <a:latin typeface="MingLiU_HKSCS-ExtB"/>
                <a:cs typeface="MingLiU_HKSCS-ExtB"/>
              </a:rPr>
              <a:t>//</a:t>
            </a:r>
            <a:r>
              <a:rPr sz="1200" spc="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eg,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VIDMEM[</a:t>
            </a:r>
            <a:r>
              <a:rPr sz="1200" dirty="0">
                <a:latin typeface="Garamond"/>
                <a:cs typeface="Garamond"/>
              </a:rPr>
              <a:t>offset</a:t>
            </a:r>
            <a:r>
              <a:rPr sz="1200" dirty="0">
                <a:latin typeface="MingLiU_HKSCS-ExtB"/>
                <a:cs typeface="MingLiU_HKSCS-ExtB"/>
              </a:rPr>
              <a:t>]</a:t>
            </a:r>
            <a:r>
              <a:rPr sz="1200" spc="-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=</a:t>
            </a:r>
            <a:r>
              <a:rPr sz="1200" spc="-3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keycode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1200" spc="10" dirty="0">
                <a:latin typeface="Garamond"/>
                <a:cs typeface="Garamond"/>
              </a:rPr>
              <a:t>Var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console_state</a:t>
            </a:r>
            <a:r>
              <a:rPr sz="1200" spc="10" dirty="0">
                <a:latin typeface="Garamond"/>
                <a:cs typeface="Garamond"/>
              </a:rPr>
              <a:t>:</a:t>
            </a:r>
            <a:r>
              <a:rPr sz="1200" spc="295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row,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col,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esc,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numeric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arg,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etc</a:t>
            </a:r>
            <a:endParaRPr sz="1200">
              <a:latin typeface="Garamond"/>
              <a:cs typeface="Garamond"/>
            </a:endParaRPr>
          </a:p>
          <a:p>
            <a:pPr marL="12700" marR="5080">
              <a:lnSpc>
                <a:spcPct val="117600"/>
              </a:lnSpc>
              <a:spcBef>
                <a:spcPts val="300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Update_Cursor()</a:t>
            </a:r>
            <a:r>
              <a:rPr sz="1200" spc="-17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based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console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state</a:t>
            </a:r>
            <a:r>
              <a:rPr sz="1200" spc="135" dirty="0">
                <a:latin typeface="Garamond"/>
                <a:cs typeface="Garamond"/>
              </a:rPr>
              <a:t>  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ports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used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here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only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Put_Char_Imp(c)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place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char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70" dirty="0">
                <a:latin typeface="Garamond"/>
                <a:cs typeface="Garamond"/>
              </a:rPr>
              <a:t>at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text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cursor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position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Init_Screen()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clear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screen,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"text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cursor"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origin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Print(*fmt,</a:t>
            </a:r>
            <a:r>
              <a:rPr sz="1200" spc="-7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MingLiU_HKSCS-ExtB"/>
                <a:cs typeface="MingLiU_HKSCS-ExtB"/>
              </a:rPr>
              <a:t>...)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11772" y="204931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1772" y="230237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1772" y="251745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1772" y="273255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11772" y="294764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Keyboard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77690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99622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17335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3504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9793" y="659709"/>
            <a:ext cx="4054475" cy="143002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spc="-10" dirty="0">
                <a:latin typeface="Garamond"/>
                <a:cs typeface="Garamond"/>
              </a:rPr>
              <a:t>Ports</a:t>
            </a:r>
            <a:endParaRPr sz="1200">
              <a:latin typeface="Garamond"/>
              <a:cs typeface="Garamond"/>
            </a:endParaRPr>
          </a:p>
          <a:p>
            <a:pPr marL="139065" marR="2204720">
              <a:lnSpc>
                <a:spcPts val="1390"/>
              </a:lnSpc>
              <a:spcBef>
                <a:spcPts val="240"/>
              </a:spcBef>
            </a:pPr>
            <a:r>
              <a:rPr sz="1200" dirty="0">
                <a:latin typeface="Garamond"/>
                <a:cs typeface="Garamond"/>
              </a:rPr>
              <a:t>input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reg:</a:t>
            </a:r>
            <a:r>
              <a:rPr sz="1200" spc="30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KB_DATA</a:t>
            </a:r>
            <a:r>
              <a:rPr sz="1200" spc="-15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(</a:t>
            </a:r>
            <a:r>
              <a:rPr sz="1200" spc="-10" dirty="0">
                <a:latin typeface="MingLiU_HKSCS-ExtB"/>
                <a:cs typeface="MingLiU_HKSCS-ExtB"/>
              </a:rPr>
              <a:t>0x60</a:t>
            </a:r>
            <a:r>
              <a:rPr sz="1200" spc="-10" dirty="0">
                <a:latin typeface="Garamond"/>
                <a:cs typeface="Garamond"/>
              </a:rPr>
              <a:t>) </a:t>
            </a:r>
            <a:r>
              <a:rPr sz="1200" dirty="0">
                <a:latin typeface="Garamond"/>
                <a:cs typeface="Garamond"/>
              </a:rPr>
              <a:t>control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reg:</a:t>
            </a:r>
            <a:r>
              <a:rPr sz="1200" spc="27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KB_CMD</a:t>
            </a:r>
            <a:r>
              <a:rPr sz="1200" spc="-17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(</a:t>
            </a:r>
            <a:r>
              <a:rPr sz="1200" spc="-10" dirty="0">
                <a:latin typeface="MingLiU_HKSCS-ExtB"/>
                <a:cs typeface="MingLiU_HKSCS-ExtB"/>
              </a:rPr>
              <a:t>0x64</a:t>
            </a:r>
            <a:r>
              <a:rPr sz="1200" spc="-10" dirty="0">
                <a:latin typeface="Garamond"/>
                <a:cs typeface="Garamond"/>
              </a:rPr>
              <a:t>)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60"/>
              </a:lnSpc>
            </a:pPr>
            <a:r>
              <a:rPr sz="1200" dirty="0">
                <a:latin typeface="Garamond"/>
                <a:cs typeface="Garamond"/>
              </a:rPr>
              <a:t>status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regs:</a:t>
            </a:r>
            <a:r>
              <a:rPr sz="1200" spc="42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KB_OUTPUT_FULL</a:t>
            </a:r>
            <a:r>
              <a:rPr sz="1200" spc="-6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(0x01),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KB_KEY_RELEASE</a:t>
            </a:r>
            <a:r>
              <a:rPr sz="1200" spc="-6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(0x80)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1200" dirty="0">
                <a:latin typeface="Garamond"/>
                <a:cs typeface="Garamond"/>
              </a:rPr>
              <a:t>1nterrupt: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KB_IRQ</a:t>
            </a:r>
            <a:r>
              <a:rPr sz="1200" spc="-21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40" dirty="0">
                <a:latin typeface="Garamond"/>
                <a:cs typeface="Garamond"/>
              </a:rPr>
              <a:t>(</a:t>
            </a:r>
            <a:r>
              <a:rPr sz="1200" spc="40" dirty="0">
                <a:latin typeface="MingLiU_HKSCS-ExtB"/>
                <a:cs typeface="MingLiU_HKSCS-ExtB"/>
              </a:rPr>
              <a:t>1</a:t>
            </a:r>
            <a:r>
              <a:rPr sz="1200" spc="40" dirty="0">
                <a:latin typeface="Garamond"/>
                <a:cs typeface="Garamond"/>
              </a:rPr>
              <a:t>)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</a:pPr>
            <a:r>
              <a:rPr sz="1200" spc="50" dirty="0">
                <a:latin typeface="Garamond"/>
                <a:cs typeface="Garamond"/>
              </a:rPr>
              <a:t>Static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variables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(for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drivers,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handler)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1772" y="161198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1772" y="197890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19821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56285" y="2084283"/>
            <a:ext cx="1468120" cy="91630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0"/>
              </a:spcBef>
            </a:pPr>
            <a:r>
              <a:rPr sz="1200" spc="-10" dirty="0">
                <a:latin typeface="MingLiU_HKSCS-ExtB"/>
                <a:cs typeface="MingLiU_HKSCS-ExtB"/>
              </a:rPr>
              <a:t>s_queue s_keyboardWaitQueue s_kbdQueueLock</a:t>
            </a:r>
            <a:endParaRPr sz="1200">
              <a:latin typeface="MingLiU_HKSCS-ExtB"/>
              <a:cs typeface="MingLiU_HKSCS-ExtB"/>
            </a:endParaRPr>
          </a:p>
          <a:p>
            <a:pPr marL="12700" marR="817880">
              <a:lnSpc>
                <a:spcPts val="1390"/>
              </a:lnSpc>
              <a:spcBef>
                <a:spcPts val="15"/>
              </a:spcBef>
            </a:pPr>
            <a:r>
              <a:rPr sz="1200" spc="-10" dirty="0">
                <a:latin typeface="Garamond"/>
                <a:cs typeface="Garamond"/>
              </a:rPr>
              <a:t>scantables </a:t>
            </a:r>
            <a:r>
              <a:rPr sz="1200" dirty="0">
                <a:latin typeface="Garamond"/>
                <a:cs typeface="Garamond"/>
              </a:rPr>
              <a:t>kbd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state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83610" y="2083676"/>
            <a:ext cx="2038350" cy="916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queue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incoming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keycodes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threads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waiting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kbd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inputs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spinlock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protecting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s_queue</a:t>
            </a:r>
            <a:endParaRPr sz="1200">
              <a:latin typeface="MingLiU_HKSCS-ExtB"/>
              <a:cs typeface="MingLiU_HKSCS-ExtB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map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scancode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keycode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shift,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esc,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control,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alt,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etc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55130" y="237534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5130" y="255248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5130" y="272962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5130" y="290675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Keyboard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1046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412787"/>
            <a:ext cx="3333750" cy="56261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96850" marR="690245" indent="-18478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latin typeface="MingLiU_HKSCS-ExtB"/>
                <a:cs typeface="MingLiU_HKSCS-ExtB"/>
              </a:rPr>
              <a:t>Keyboard_Interrupt_Handler(istate)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if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ports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indicate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byte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available:</a:t>
            </a:r>
            <a:endParaRPr sz="1200">
              <a:latin typeface="Garamond"/>
              <a:cs typeface="Garamond"/>
            </a:endParaRPr>
          </a:p>
          <a:p>
            <a:pPr marL="331470">
              <a:lnSpc>
                <a:spcPts val="1360"/>
              </a:lnSpc>
            </a:pPr>
            <a:r>
              <a:rPr sz="1200" dirty="0">
                <a:latin typeface="Garamond"/>
                <a:cs typeface="Garamond"/>
              </a:rPr>
              <a:t>get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byte;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convert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keycode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or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update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kbdstate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71165" y="944206"/>
            <a:ext cx="16700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drop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if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full;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spinlock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ops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9793" y="944206"/>
            <a:ext cx="2357755" cy="789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1470">
              <a:lnSpc>
                <a:spcPts val="1415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keycode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40" dirty="0">
                <a:latin typeface="Garamond"/>
                <a:cs typeface="Garamond"/>
              </a:rPr>
              <a:t>s_queue</a:t>
            </a:r>
            <a:endParaRPr sz="1200">
              <a:latin typeface="Garamond"/>
              <a:cs typeface="Garamond"/>
            </a:endParaRPr>
          </a:p>
          <a:p>
            <a:pPr marL="332105">
              <a:lnSpc>
                <a:spcPts val="1415"/>
              </a:lnSpc>
            </a:pPr>
            <a:r>
              <a:rPr sz="1200" spc="-10" dirty="0">
                <a:latin typeface="Garamond"/>
                <a:cs typeface="Garamond"/>
              </a:rPr>
              <a:t>wakeup(</a:t>
            </a:r>
            <a:r>
              <a:rPr sz="1200" spc="-10" dirty="0">
                <a:latin typeface="MingLiU_HKSCS-ExtB"/>
                <a:cs typeface="MingLiU_HKSCS-ExtB"/>
              </a:rPr>
              <a:t>s_keyboardWaitQueue</a:t>
            </a:r>
            <a:r>
              <a:rPr sz="1200" spc="-10" dirty="0">
                <a:latin typeface="Garamond"/>
                <a:cs typeface="Garamond"/>
              </a:rPr>
              <a:t>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350"/>
              </a:spcBef>
            </a:pPr>
            <a:r>
              <a:rPr sz="1200" spc="-10" dirty="0">
                <a:latin typeface="MingLiU_HKSCS-ExtB"/>
                <a:cs typeface="MingLiU_HKSCS-ExtB"/>
              </a:rPr>
              <a:t>Init_Keyboard()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96850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initialize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static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variables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1772" y="144626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14261" y="1703461"/>
            <a:ext cx="3593465" cy="385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95"/>
              </a:spcBef>
            </a:pPr>
            <a:r>
              <a:rPr sz="1200" dirty="0">
                <a:latin typeface="MingLiU_HKSCS-ExtB"/>
                <a:cs typeface="MingLiU_HKSCS-ExtB"/>
              </a:rPr>
              <a:t>Install_IRQ(KB_IRQ,</a:t>
            </a:r>
            <a:r>
              <a:rPr sz="1200" spc="-1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Keyboard_Interrupt_Handler)</a:t>
            </a:r>
            <a:endParaRPr sz="1200">
              <a:latin typeface="MingLiU_HKSCS-ExtB"/>
              <a:cs typeface="MingLiU_HKSCS-ExtB"/>
            </a:endParaRPr>
          </a:p>
          <a:p>
            <a:pPr marL="12700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enable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kbd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interrupt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1772" y="220491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9793" y="2107234"/>
            <a:ext cx="2516505" cy="127127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96850" marR="1391285" indent="-18478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latin typeface="MingLiU_HKSCS-ExtB"/>
                <a:cs typeface="MingLiU_HKSCS-ExtB"/>
              </a:rPr>
              <a:t>Wait_For_Key()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disable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  <a:p>
            <a:pPr marL="196850">
              <a:lnSpc>
                <a:spcPts val="1340"/>
              </a:lnSpc>
            </a:pPr>
            <a:r>
              <a:rPr sz="1200" spc="-10" dirty="0">
                <a:latin typeface="Garamond"/>
                <a:cs typeface="Garamond"/>
              </a:rPr>
              <a:t>repeat</a:t>
            </a:r>
            <a:endParaRPr sz="1200">
              <a:latin typeface="Garamond"/>
              <a:cs typeface="Garamond"/>
            </a:endParaRPr>
          </a:p>
          <a:p>
            <a:pPr marL="332105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s_queue</a:t>
            </a:r>
            <a:r>
              <a:rPr sz="1200" spc="-17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has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key,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get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it</a:t>
            </a:r>
            <a:endParaRPr sz="1200">
              <a:latin typeface="Garamond"/>
              <a:cs typeface="Garamond"/>
            </a:endParaRPr>
          </a:p>
          <a:p>
            <a:pPr marL="331470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else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wait(s_keyboardWaitQueue)</a:t>
            </a:r>
            <a:endParaRPr sz="1200">
              <a:latin typeface="MingLiU_HKSCS-ExtB"/>
              <a:cs typeface="MingLiU_HKSCS-ExtB"/>
            </a:endParaRPr>
          </a:p>
          <a:p>
            <a:pPr marL="196850" marR="1502410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until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got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key </a:t>
            </a: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10369" y="2638640"/>
            <a:ext cx="93091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spinlock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ops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974" y="52526"/>
            <a:ext cx="30289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70" dirty="0">
                <a:latin typeface="Times New Roman"/>
                <a:cs typeface="Times New Roman"/>
              </a:rPr>
              <a:t>IDE</a:t>
            </a:r>
            <a:endParaRPr sz="145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4" name="object 4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11772" y="84861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1772" y="106370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1772" y="127880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1772" y="149388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186081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208012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22572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243439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61152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30" y="278866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9793" y="718776"/>
            <a:ext cx="3727450" cy="2164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32380">
              <a:lnSpc>
                <a:spcPct val="1176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16-bit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transfer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unit </a:t>
            </a:r>
            <a:r>
              <a:rPr sz="1200" dirty="0">
                <a:latin typeface="Garamond"/>
                <a:cs typeface="Garamond"/>
              </a:rPr>
              <a:t>2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hard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disks</a:t>
            </a:r>
            <a:endParaRPr sz="1200">
              <a:latin typeface="Garamond"/>
              <a:cs typeface="Garamond"/>
            </a:endParaRPr>
          </a:p>
          <a:p>
            <a:pPr marL="12700" marR="2360295">
              <a:lnSpc>
                <a:spcPct val="117600"/>
              </a:lnSpc>
            </a:pPr>
            <a:r>
              <a:rPr sz="1200" spc="-60" dirty="0">
                <a:latin typeface="Garamond"/>
                <a:cs typeface="Garamond"/>
              </a:rPr>
              <a:t>P1O</a:t>
            </a:r>
            <a:r>
              <a:rPr sz="1200" spc="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spc="-125" dirty="0">
                <a:latin typeface="Garamond"/>
                <a:cs typeface="Garamond"/>
              </a:rPr>
              <a:t>IDMA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modes </a:t>
            </a:r>
            <a:r>
              <a:rPr sz="1200" dirty="0">
                <a:latin typeface="Garamond"/>
                <a:cs typeface="Garamond"/>
              </a:rPr>
              <a:t>256-byte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blocks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10" dirty="0">
                <a:latin typeface="Garamond"/>
                <a:cs typeface="Garamond"/>
              </a:rPr>
              <a:t>Ports</a:t>
            </a:r>
            <a:endParaRPr sz="1200">
              <a:latin typeface="Garamond"/>
              <a:cs typeface="Garamond"/>
            </a:endParaRPr>
          </a:p>
          <a:p>
            <a:pPr marL="139065" marR="5080" algn="just">
              <a:lnSpc>
                <a:spcPts val="1390"/>
              </a:lnSpc>
              <a:spcBef>
                <a:spcPts val="240"/>
              </a:spcBef>
              <a:tabLst>
                <a:tab pos="2429510" algn="l"/>
                <a:tab pos="2914650" algn="l"/>
              </a:tabLst>
            </a:pPr>
            <a:r>
              <a:rPr sz="1200" dirty="0">
                <a:latin typeface="MingLiU_HKSCS-ExtB"/>
                <a:cs typeface="MingLiU_HKSCS-ExtB"/>
              </a:rPr>
              <a:t>IDE_</a:t>
            </a:r>
            <a:r>
              <a:rPr sz="1200" dirty="0">
                <a:latin typeface="Garamond"/>
                <a:cs typeface="Garamond"/>
              </a:rPr>
              <a:t>identify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regs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470" dirty="0">
                <a:latin typeface="MingLiU_HKSCS-ExtB"/>
                <a:cs typeface="MingLiU_HKSCS-ExtB"/>
              </a:rPr>
              <a:t>//</a:t>
            </a:r>
            <a:r>
              <a:rPr sz="1200" spc="32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show</a:t>
            </a:r>
            <a:r>
              <a:rPr sz="1200" spc="-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disk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features </a:t>
            </a:r>
            <a:r>
              <a:rPr sz="1200" dirty="0">
                <a:latin typeface="MingLiU_HKSCS-ExtB"/>
                <a:cs typeface="MingLiU_HKSCS-ExtB"/>
              </a:rPr>
              <a:t>IDE_</a:t>
            </a:r>
            <a:r>
              <a:rPr sz="1200" dirty="0">
                <a:latin typeface="Garamond"/>
                <a:cs typeface="Garamond"/>
              </a:rPr>
              <a:t>drive</a:t>
            </a:r>
            <a:r>
              <a:rPr sz="1200" dirty="0">
                <a:latin typeface="MingLiU_HKSCS-ExtB"/>
                <a:cs typeface="MingLiU_HKSCS-ExtB"/>
              </a:rPr>
              <a:t>/</a:t>
            </a:r>
            <a:r>
              <a:rPr sz="1200" dirty="0">
                <a:latin typeface="Garamond"/>
                <a:cs typeface="Garamond"/>
              </a:rPr>
              <a:t>cylinder</a:t>
            </a:r>
            <a:r>
              <a:rPr sz="1200" dirty="0">
                <a:latin typeface="MingLiU_HKSCS-ExtB"/>
                <a:cs typeface="MingLiU_HKSCS-ExtB"/>
              </a:rPr>
              <a:t>/</a:t>
            </a:r>
            <a:r>
              <a:rPr sz="1200" dirty="0">
                <a:latin typeface="Garamond"/>
                <a:cs typeface="Garamond"/>
              </a:rPr>
              <a:t>head</a:t>
            </a:r>
            <a:r>
              <a:rPr sz="1200" dirty="0">
                <a:latin typeface="MingLiU_HKSCS-ExtB"/>
                <a:cs typeface="MingLiU_HKSCS-ExtB"/>
              </a:rPr>
              <a:t>/</a:t>
            </a:r>
            <a:r>
              <a:rPr sz="1200" dirty="0">
                <a:latin typeface="Garamond"/>
                <a:cs typeface="Garamond"/>
              </a:rPr>
              <a:t>sector</a:t>
            </a:r>
            <a:r>
              <a:rPr sz="1200" spc="-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regs</a:t>
            </a:r>
            <a:r>
              <a:rPr sz="1200" spc="345" dirty="0">
                <a:latin typeface="Garamond"/>
                <a:cs typeface="Garamond"/>
              </a:rPr>
              <a:t>  </a:t>
            </a:r>
            <a:r>
              <a:rPr sz="1200" spc="-470" dirty="0">
                <a:latin typeface="MingLiU_HKSCS-ExtB"/>
                <a:cs typeface="MingLiU_HKSCS-ExtB"/>
              </a:rPr>
              <a:t>//</a:t>
            </a:r>
            <a:r>
              <a:rPr sz="1200" spc="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target</a:t>
            </a:r>
            <a:r>
              <a:rPr sz="1200" spc="2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disk</a:t>
            </a:r>
            <a:r>
              <a:rPr sz="1200" spc="2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block </a:t>
            </a:r>
            <a:r>
              <a:rPr sz="1200" dirty="0">
                <a:latin typeface="MingLiU_HKSCS-ExtB"/>
                <a:cs typeface="MingLiU_HKSCS-ExtB"/>
              </a:rPr>
              <a:t>IDE_</a:t>
            </a:r>
            <a:r>
              <a:rPr sz="1200" dirty="0">
                <a:latin typeface="Garamond"/>
                <a:cs typeface="Garamond"/>
              </a:rPr>
              <a:t>command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reg</a:t>
            </a:r>
            <a:r>
              <a:rPr sz="1200" dirty="0">
                <a:latin typeface="Garamond"/>
                <a:cs typeface="Garamond"/>
              </a:rPr>
              <a:t>		</a:t>
            </a:r>
            <a:r>
              <a:rPr sz="1200" spc="-470" dirty="0">
                <a:latin typeface="MingLiU_HKSCS-ExtB"/>
                <a:cs typeface="MingLiU_HKSCS-ExtB"/>
              </a:rPr>
              <a:t>//</a:t>
            </a:r>
            <a:r>
              <a:rPr sz="1200" spc="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read/write </a:t>
            </a:r>
            <a:r>
              <a:rPr sz="1200" dirty="0">
                <a:latin typeface="MingLiU_HKSCS-ExtB"/>
                <a:cs typeface="MingLiU_HKSCS-ExtB"/>
              </a:rPr>
              <a:t>IDE_</a:t>
            </a:r>
            <a:r>
              <a:rPr sz="1200" dirty="0">
                <a:latin typeface="Garamond"/>
                <a:cs typeface="Garamond"/>
              </a:rPr>
              <a:t>data</a:t>
            </a:r>
            <a:r>
              <a:rPr sz="1200" spc="-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</a:t>
            </a:r>
            <a:r>
              <a:rPr sz="1200" spc="-75" dirty="0">
                <a:latin typeface="Garamond"/>
                <a:cs typeface="Garamond"/>
              </a:rPr>
              <a:t> </a:t>
            </a:r>
            <a:r>
              <a:rPr sz="1200" spc="-470" dirty="0">
                <a:latin typeface="MingLiU_HKSCS-ExtB"/>
                <a:cs typeface="MingLiU_HKSCS-ExtB"/>
              </a:rPr>
              <a:t>//</a:t>
            </a:r>
            <a:r>
              <a:rPr sz="1200" spc="32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successive</a:t>
            </a:r>
            <a:r>
              <a:rPr sz="1200" spc="-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words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show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up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here </a:t>
            </a:r>
            <a:r>
              <a:rPr sz="1200" dirty="0">
                <a:latin typeface="MingLiU_HKSCS-ExtB"/>
                <a:cs typeface="MingLiU_HKSCS-ExtB"/>
              </a:rPr>
              <a:t>IDE_</a:t>
            </a:r>
            <a:r>
              <a:rPr sz="1200" dirty="0">
                <a:latin typeface="Garamond"/>
                <a:cs typeface="Garamond"/>
              </a:rPr>
              <a:t>status</a:t>
            </a:r>
            <a:r>
              <a:rPr sz="1200" dirty="0">
                <a:latin typeface="MingLiU_HKSCS-ExtB"/>
                <a:cs typeface="MingLiU_HKSCS-ExtB"/>
              </a:rPr>
              <a:t>/</a:t>
            </a:r>
            <a:r>
              <a:rPr sz="1200" dirty="0">
                <a:latin typeface="Garamond"/>
                <a:cs typeface="Garamond"/>
              </a:rPr>
              <a:t>control</a:t>
            </a:r>
            <a:r>
              <a:rPr sz="1200" dirty="0">
                <a:latin typeface="MingLiU_HKSCS-ExtB"/>
                <a:cs typeface="MingLiU_HKSCS-ExtB"/>
              </a:rPr>
              <a:t>/</a:t>
            </a:r>
            <a:r>
              <a:rPr sz="1200" dirty="0">
                <a:latin typeface="Garamond"/>
                <a:cs typeface="Garamond"/>
              </a:rPr>
              <a:t>etc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regs</a:t>
            </a:r>
            <a:r>
              <a:rPr sz="1200" spc="450" dirty="0">
                <a:latin typeface="Garamond"/>
                <a:cs typeface="Garamond"/>
              </a:rPr>
              <a:t>  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7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busy,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dma,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interrupt,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etc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IDE:</a:t>
            </a:r>
            <a:r>
              <a:rPr spc="-45" dirty="0"/>
              <a:t> drivers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5507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77438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95152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9793" y="437891"/>
            <a:ext cx="3724275" cy="210058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spc="50" dirty="0">
                <a:latin typeface="Garamond"/>
                <a:cs typeface="Garamond"/>
              </a:rPr>
              <a:t>Static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variables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55"/>
              </a:spcBef>
            </a:pPr>
            <a:r>
              <a:rPr sz="1200" dirty="0">
                <a:latin typeface="MingLiU_HKSCS-ExtB"/>
                <a:cs typeface="MingLiU_HKSCS-ExtB"/>
              </a:rPr>
              <a:t>s_ideWaitQueue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ide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server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waits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here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</a:pPr>
            <a:r>
              <a:rPr sz="1200" dirty="0">
                <a:latin typeface="MingLiU_HKSCS-ExtB"/>
                <a:cs typeface="MingLiU_HKSCS-ExtB"/>
              </a:rPr>
              <a:t>s_ideRequestQueue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io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requests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queued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here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755"/>
              </a:spcBef>
            </a:pPr>
            <a:r>
              <a:rPr sz="1200" dirty="0">
                <a:latin typeface="MingLiU_HKSCS-ExtB"/>
                <a:cs typeface="MingLiU_HKSCS-ExtB"/>
              </a:rPr>
              <a:t>IDE_Read(</a:t>
            </a:r>
            <a:r>
              <a:rPr sz="1200" dirty="0">
                <a:latin typeface="Garamond"/>
                <a:cs typeface="Garamond"/>
              </a:rPr>
              <a:t>drive,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blocknum,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*buffer</a:t>
            </a:r>
            <a:r>
              <a:rPr sz="1200" spc="-10" dirty="0">
                <a:latin typeface="MingLiU_HKSCS-ExtB"/>
                <a:cs typeface="MingLiU_HKSCS-ExtB"/>
              </a:rPr>
              <a:t>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96850" marR="882015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convert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blocknum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cylinder,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head,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sector </a:t>
            </a:r>
            <a:r>
              <a:rPr sz="1200" dirty="0">
                <a:latin typeface="Garamond"/>
                <a:cs typeface="Garamond"/>
              </a:rPr>
              <a:t>update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control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command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regs</a:t>
            </a:r>
            <a:endParaRPr sz="1200">
              <a:latin typeface="Garamond"/>
              <a:cs typeface="Garamond"/>
            </a:endParaRPr>
          </a:p>
          <a:p>
            <a:pPr marL="196850">
              <a:lnSpc>
                <a:spcPts val="1360"/>
              </a:lnSpc>
            </a:pPr>
            <a:r>
              <a:rPr sz="1200" dirty="0">
                <a:latin typeface="Garamond"/>
                <a:cs typeface="Garamond"/>
              </a:rPr>
              <a:t>read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256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words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data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buffer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1200" dirty="0">
                <a:latin typeface="MingLiU_HKSCS-ExtB"/>
                <a:cs typeface="MingLiU_HKSCS-ExtB"/>
              </a:rPr>
              <a:t>IDE_Write(...)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150" dirty="0">
                <a:latin typeface="Times New Roman"/>
                <a:cs typeface="Times New Roman"/>
              </a:rPr>
              <a:t>like</a:t>
            </a:r>
            <a:r>
              <a:rPr sz="1150" spc="1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IDE_Read</a:t>
            </a:r>
            <a:r>
              <a:rPr sz="1200" spc="-200" dirty="0">
                <a:latin typeface="MingLiU_HKSCS-ExtB"/>
                <a:cs typeface="MingLiU_HKSCS-ExtB"/>
              </a:rPr>
              <a:t> </a:t>
            </a:r>
            <a:r>
              <a:rPr sz="1150" dirty="0">
                <a:latin typeface="Times New Roman"/>
                <a:cs typeface="Times New Roman"/>
              </a:rPr>
              <a:t>except</a:t>
            </a:r>
            <a:r>
              <a:rPr sz="115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Garamond"/>
                <a:cs typeface="Garamond"/>
              </a:rPr>
              <a:t>write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data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reg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555"/>
              </a:spcBef>
            </a:pPr>
            <a:r>
              <a:rPr sz="1200" spc="-10" dirty="0">
                <a:latin typeface="MingLiU_HKSCS-ExtB"/>
                <a:cs typeface="MingLiU_HKSCS-ExtB"/>
              </a:rPr>
              <a:t>IDE_Request_Thread()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96850">
              <a:lnSpc>
                <a:spcPts val="1415"/>
              </a:lnSpc>
              <a:tabLst>
                <a:tab pos="3046095" algn="l"/>
              </a:tabLst>
            </a:pPr>
            <a:r>
              <a:rPr sz="1200" dirty="0">
                <a:latin typeface="Garamond"/>
                <a:cs typeface="Garamond"/>
              </a:rPr>
              <a:t>forever:</a:t>
            </a:r>
            <a:r>
              <a:rPr sz="1200" spc="2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=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dequeue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request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queue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blocking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1772" y="121300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11772" y="199746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1772" y="225051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798512" y="2507106"/>
            <a:ext cx="120586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synchronous,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pio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9793" y="2437738"/>
            <a:ext cx="2145030" cy="7080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676910">
              <a:lnSpc>
                <a:spcPct val="138400"/>
              </a:lnSpc>
              <a:spcBef>
                <a:spcPts val="90"/>
              </a:spcBef>
            </a:pPr>
            <a:r>
              <a:rPr sz="1200" spc="-10" dirty="0">
                <a:latin typeface="MingLiU_HKSCS-ExtB"/>
                <a:cs typeface="MingLiU_HKSCS-ExtB"/>
              </a:rPr>
              <a:t>IDE_Read/Write(req) Init_IDE()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96850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register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drives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devices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11772" y="285784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14261" y="3114433"/>
            <a:ext cx="336359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start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executing</a:t>
            </a:r>
            <a:r>
              <a:rPr sz="1200" spc="2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IDE_Request_Thread()</a:t>
            </a:r>
            <a:endParaRPr sz="1200">
              <a:latin typeface="MingLiU_HKSCS-ExtB"/>
              <a:cs typeface="MingLiU_HKSCS-ExtB"/>
            </a:endParaRP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5" dirty="0"/>
              <a:t>DMA</a:t>
            </a:r>
            <a:r>
              <a:rPr spc="25" dirty="0"/>
              <a:t> </a:t>
            </a:r>
            <a:r>
              <a:rPr spc="-20" dirty="0"/>
              <a:t>controller</a:t>
            </a:r>
            <a:r>
              <a:rPr spc="25" dirty="0"/>
              <a:t> </a:t>
            </a:r>
            <a:r>
              <a:rPr spc="-10" dirty="0"/>
              <a:t>(currently</a:t>
            </a:r>
            <a:r>
              <a:rPr spc="25" dirty="0"/>
              <a:t> </a:t>
            </a:r>
            <a:r>
              <a:rPr dirty="0"/>
              <a:t>not</a:t>
            </a:r>
            <a:r>
              <a:rPr spc="30" dirty="0"/>
              <a:t> </a:t>
            </a:r>
            <a:r>
              <a:rPr spc="-10" dirty="0"/>
              <a:t>used)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75874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97806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1551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33233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1772" y="170769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92699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210413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9793" y="641548"/>
            <a:ext cx="3329304" cy="237871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39065" marR="2367915" indent="-127000">
              <a:lnSpc>
                <a:spcPct val="103800"/>
              </a:lnSpc>
              <a:spcBef>
                <a:spcPts val="200"/>
              </a:spcBef>
            </a:pPr>
            <a:r>
              <a:rPr sz="1200" spc="-10" dirty="0">
                <a:latin typeface="Garamond"/>
                <a:cs typeface="Garamond"/>
              </a:rPr>
              <a:t>Registers </a:t>
            </a:r>
            <a:r>
              <a:rPr sz="1200" dirty="0">
                <a:latin typeface="Garamond"/>
                <a:cs typeface="Garamond"/>
              </a:rPr>
              <a:t>memory</a:t>
            </a:r>
            <a:r>
              <a:rPr sz="1200" spc="4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addr </a:t>
            </a:r>
            <a:r>
              <a:rPr sz="1200" dirty="0">
                <a:latin typeface="Garamond"/>
                <a:cs typeface="Garamond"/>
              </a:rPr>
              <a:t>byte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count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control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regs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(source,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destination,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transfer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unit,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30" dirty="0">
                <a:latin typeface="Garamond"/>
                <a:cs typeface="Garamond"/>
              </a:rPr>
              <a:t>etc)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Garamond"/>
                <a:cs typeface="Garamond"/>
              </a:rPr>
              <a:t>Usage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ide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io</a:t>
            </a:r>
            <a:endParaRPr sz="1200">
              <a:latin typeface="Garamond"/>
              <a:cs typeface="Garamond"/>
            </a:endParaRPr>
          </a:p>
          <a:p>
            <a:pPr marL="139065" marR="176530">
              <a:lnSpc>
                <a:spcPts val="1390"/>
              </a:lnSpc>
              <a:spcBef>
                <a:spcPts val="244"/>
              </a:spcBef>
            </a:pP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sets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up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ide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interface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initiate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data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transfer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sets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up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dma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interface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Garamond"/>
              <a:cs typeface="Garamond"/>
            </a:endParaRPr>
          </a:p>
          <a:p>
            <a:pPr marL="12700" marR="2017395">
              <a:lnSpc>
                <a:spcPct val="117600"/>
              </a:lnSpc>
            </a:pPr>
            <a:r>
              <a:rPr sz="1200" spc="-10" dirty="0">
                <a:latin typeface="MingLiU_HKSCS-ExtB"/>
                <a:cs typeface="MingLiU_HKSCS-ExtB"/>
              </a:rPr>
              <a:t>Init_DMA() Reserve_DMA(chan)</a:t>
            </a:r>
            <a:endParaRPr sz="1200">
              <a:latin typeface="MingLiU_HKSCS-ExtB"/>
              <a:cs typeface="MingLiU_HKSCS-ExtB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latin typeface="MingLiU_HKSCS-ExtB"/>
                <a:cs typeface="MingLiU_HKSCS-ExtB"/>
              </a:rPr>
              <a:t>Setup_DMA(direction,</a:t>
            </a:r>
            <a:r>
              <a:rPr sz="1200" spc="-7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chan,</a:t>
            </a:r>
            <a:r>
              <a:rPr sz="1200" spc="-6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*addr,</a:t>
            </a:r>
            <a:r>
              <a:rPr sz="1200" spc="-7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size)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11772" y="247949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1772" y="269459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1772" y="290968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84015" cy="316230"/>
          </a:xfrm>
          <a:custGeom>
            <a:avLst/>
            <a:gdLst/>
            <a:ahLst/>
            <a:cxnLst/>
            <a:rect l="l" t="t" r="r" b="b"/>
            <a:pathLst>
              <a:path w="4184015" h="316230">
                <a:moveTo>
                  <a:pt x="0" y="315836"/>
                </a:moveTo>
                <a:lnTo>
                  <a:pt x="4183507" y="315836"/>
                </a:lnTo>
                <a:lnTo>
                  <a:pt x="4183507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201502" y="6273"/>
            <a:ext cx="407034" cy="321310"/>
            <a:chOff x="4201502" y="6273"/>
            <a:chExt cx="407034" cy="321310"/>
          </a:xfrm>
        </p:grpSpPr>
        <p:sp>
          <p:nvSpPr>
            <p:cNvPr id="5" name="object 5"/>
            <p:cNvSpPr/>
            <p:nvPr/>
          </p:nvSpPr>
          <p:spPr>
            <a:xfrm>
              <a:off x="420150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90072" y="6273"/>
              <a:ext cx="318135" cy="321310"/>
            </a:xfrm>
            <a:custGeom>
              <a:avLst/>
              <a:gdLst/>
              <a:ahLst/>
              <a:cxnLst/>
              <a:rect l="l" t="t" r="r" b="b"/>
              <a:pathLst>
                <a:path w="318135" h="321310">
                  <a:moveTo>
                    <a:pt x="31793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17931" y="320687"/>
                  </a:lnTo>
                  <a:lnTo>
                    <a:pt x="31793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15333" y="112273"/>
            <a:ext cx="19748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init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Booting</a:t>
            </a:r>
            <a:r>
              <a:rPr sz="1200" spc="135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and</a:t>
            </a:r>
            <a:r>
              <a:rPr sz="1200" spc="13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kernel</a:t>
            </a:r>
            <a:r>
              <a:rPr sz="1200" spc="135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84015" cy="316230"/>
          </a:xfrm>
          <a:custGeom>
            <a:avLst/>
            <a:gdLst/>
            <a:ahLst/>
            <a:cxnLst/>
            <a:rect l="l" t="t" r="r" b="b"/>
            <a:pathLst>
              <a:path w="4184015" h="316230">
                <a:moveTo>
                  <a:pt x="0" y="315836"/>
                </a:moveTo>
                <a:lnTo>
                  <a:pt x="4183507" y="315836"/>
                </a:lnTo>
                <a:lnTo>
                  <a:pt x="4183507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Boot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201502" y="6273"/>
            <a:ext cx="407034" cy="321310"/>
            <a:chOff x="4201502" y="6273"/>
            <a:chExt cx="407034" cy="321310"/>
          </a:xfrm>
        </p:grpSpPr>
        <p:sp>
          <p:nvSpPr>
            <p:cNvPr id="5" name="object 5"/>
            <p:cNvSpPr/>
            <p:nvPr/>
          </p:nvSpPr>
          <p:spPr>
            <a:xfrm>
              <a:off x="420150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90072" y="6273"/>
              <a:ext cx="318135" cy="321310"/>
            </a:xfrm>
            <a:custGeom>
              <a:avLst/>
              <a:gdLst/>
              <a:ahLst/>
              <a:cxnLst/>
              <a:rect l="l" t="t" r="r" b="b"/>
              <a:pathLst>
                <a:path w="318135" h="321310">
                  <a:moveTo>
                    <a:pt x="31793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17931" y="320687"/>
                  </a:lnTo>
                  <a:lnTo>
                    <a:pt x="31793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15333" y="112273"/>
            <a:ext cx="19748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init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5629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87560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05274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22986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40700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58414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1772" y="184564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06494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1772" y="250356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5130" y="272288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5130" y="290000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5130" y="307714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29793" y="539110"/>
            <a:ext cx="3962400" cy="263207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latin typeface="Garamond"/>
                <a:cs typeface="Garamond"/>
              </a:rPr>
              <a:t>At</a:t>
            </a:r>
            <a:r>
              <a:rPr sz="1200" spc="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power</a:t>
            </a:r>
            <a:r>
              <a:rPr sz="1200" spc="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up,</a:t>
            </a:r>
            <a:r>
              <a:rPr sz="1200" spc="50" dirty="0">
                <a:latin typeface="Garamond"/>
                <a:cs typeface="Garamond"/>
              </a:rPr>
              <a:t> </a:t>
            </a:r>
            <a:r>
              <a:rPr sz="1200" spc="-30" dirty="0">
                <a:latin typeface="Garamond"/>
                <a:cs typeface="Garamond"/>
              </a:rPr>
              <a:t>B1OS</a:t>
            </a:r>
            <a:r>
              <a:rPr sz="1200" spc="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configures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55"/>
              </a:spcBef>
            </a:pPr>
            <a:r>
              <a:rPr sz="1200" dirty="0">
                <a:latin typeface="Garamond"/>
                <a:cs typeface="Garamond"/>
              </a:rPr>
              <a:t>one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cpu-lapic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primary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50" dirty="0">
                <a:latin typeface="Garamond"/>
                <a:cs typeface="Garamond"/>
              </a:rPr>
              <a:t>0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other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cpu-lapics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secondaries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halted,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ids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1,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2,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...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MP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config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table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memory</a:t>
            </a:r>
            <a:endParaRPr sz="1200">
              <a:latin typeface="Garamond"/>
              <a:cs typeface="Garamond"/>
            </a:endParaRPr>
          </a:p>
          <a:p>
            <a:pPr marL="139065" marR="814069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loads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diskc/block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bootsect.asm</a:t>
            </a:r>
            <a:r>
              <a:rPr sz="1200" dirty="0">
                <a:latin typeface="Garamond"/>
                <a:cs typeface="Garamond"/>
              </a:rPr>
              <a:t>)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memory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real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mode)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starts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executing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it</a:t>
            </a:r>
            <a:endParaRPr sz="1200">
              <a:latin typeface="Garamond"/>
              <a:cs typeface="Garamond"/>
            </a:endParaRPr>
          </a:p>
          <a:p>
            <a:pPr marL="139065" marR="5080" indent="-127000">
              <a:lnSpc>
                <a:spcPct val="103800"/>
              </a:lnSpc>
              <a:spcBef>
                <a:spcPts val="665"/>
              </a:spcBef>
              <a:tabLst>
                <a:tab pos="2677160" algn="l"/>
              </a:tabLst>
            </a:pPr>
            <a:r>
              <a:rPr sz="1200" spc="-10" dirty="0">
                <a:latin typeface="Garamond"/>
                <a:cs typeface="Garamond"/>
              </a:rPr>
              <a:t>bootsect.asm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executed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50" dirty="0">
                <a:latin typeface="Garamond"/>
                <a:cs typeface="Garamond"/>
              </a:rPr>
              <a:t>0 </a:t>
            </a:r>
            <a:r>
              <a:rPr sz="1200" dirty="0">
                <a:latin typeface="Garamond"/>
                <a:cs typeface="Garamond"/>
              </a:rPr>
              <a:t>load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image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(from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diskc)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memory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start </a:t>
            </a:r>
            <a:r>
              <a:rPr sz="1200" dirty="0">
                <a:latin typeface="Garamond"/>
                <a:cs typeface="Garamond"/>
              </a:rPr>
              <a:t>executing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(setup.asm)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  <a:tabLst>
                <a:tab pos="2677160" algn="l"/>
              </a:tabLst>
            </a:pPr>
            <a:r>
              <a:rPr sz="1200" spc="-10" dirty="0">
                <a:latin typeface="Garamond"/>
                <a:cs typeface="Garamond"/>
              </a:rPr>
              <a:t>setup.asm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executed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50" dirty="0">
                <a:latin typeface="Garamond"/>
                <a:cs typeface="Garamond"/>
              </a:rPr>
              <a:t>0</a:t>
            </a:r>
            <a:endParaRPr sz="1200">
              <a:latin typeface="Garamond"/>
              <a:cs typeface="Garamond"/>
            </a:endParaRPr>
          </a:p>
          <a:p>
            <a:pPr marL="139065" marR="662940">
              <a:lnSpc>
                <a:spcPts val="1390"/>
              </a:lnSpc>
              <a:spcBef>
                <a:spcPts val="245"/>
              </a:spcBef>
            </a:pPr>
            <a:r>
              <a:rPr sz="1200" dirty="0">
                <a:latin typeface="Garamond"/>
                <a:cs typeface="Garamond"/>
              </a:rPr>
              <a:t>get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memory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size,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redirect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interrupts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(bypass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B1OS) </a:t>
            </a:r>
            <a:r>
              <a:rPr sz="1200" dirty="0">
                <a:latin typeface="Garamond"/>
                <a:cs typeface="Garamond"/>
              </a:rPr>
              <a:t>enter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protected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mode,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cs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KERNEL_CS</a:t>
            </a:r>
            <a:endParaRPr sz="1200">
              <a:latin typeface="MingLiU_HKSCS-ExtB"/>
              <a:cs typeface="MingLiU_HKSCS-ExtB"/>
            </a:endParaRPr>
          </a:p>
          <a:p>
            <a:pPr marL="139065">
              <a:lnSpc>
                <a:spcPts val="1360"/>
              </a:lnSpc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ds,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es,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gs,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KERNEL_DS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jump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main.c:Main</a:t>
            </a:r>
            <a:endParaRPr sz="1200">
              <a:latin typeface="MingLiU_HKSCS-ExtB"/>
              <a:cs typeface="MingLiU_HKSCS-ExtB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355465" cy="316230"/>
          </a:xfrm>
          <a:custGeom>
            <a:avLst/>
            <a:gdLst/>
            <a:ahLst/>
            <a:cxnLst/>
            <a:rect l="l" t="t" r="r" b="b"/>
            <a:pathLst>
              <a:path w="4355465" h="316230">
                <a:moveTo>
                  <a:pt x="0" y="315836"/>
                </a:moveTo>
                <a:lnTo>
                  <a:pt x="4354982" y="315836"/>
                </a:lnTo>
                <a:lnTo>
                  <a:pt x="4354982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35306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Goal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372978" y="6273"/>
            <a:ext cx="235585" cy="321310"/>
            <a:chOff x="4372978" y="6273"/>
            <a:chExt cx="235585" cy="321310"/>
          </a:xfrm>
        </p:grpSpPr>
        <p:sp>
          <p:nvSpPr>
            <p:cNvPr id="5" name="object 5"/>
            <p:cNvSpPr/>
            <p:nvPr/>
          </p:nvSpPr>
          <p:spPr>
            <a:xfrm>
              <a:off x="4372978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461535" y="6273"/>
              <a:ext cx="146685" cy="321310"/>
            </a:xfrm>
            <a:custGeom>
              <a:avLst/>
              <a:gdLst/>
              <a:ahLst/>
              <a:cxnLst/>
              <a:rect l="l" t="t" r="r" b="b"/>
              <a:pathLst>
                <a:path w="146685" h="321310">
                  <a:moveTo>
                    <a:pt x="146468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146468" y="320687"/>
                  </a:lnTo>
                  <a:lnTo>
                    <a:pt x="146468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211772" y="122144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1772" y="158837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180767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201855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222940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9793" y="1123772"/>
            <a:ext cx="3142615" cy="1199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Provide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very</a:t>
            </a:r>
            <a:r>
              <a:rPr sz="1200" spc="9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compact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view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GeekOS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Garamond"/>
                <a:cs typeface="Garamond"/>
              </a:rPr>
              <a:t>Provide</a:t>
            </a:r>
            <a:r>
              <a:rPr sz="1200" spc="6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framework</a:t>
            </a:r>
            <a:r>
              <a:rPr sz="1200" spc="6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for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150"/>
              </a:spcBef>
            </a:pPr>
            <a:r>
              <a:rPr sz="1200" dirty="0">
                <a:latin typeface="Garamond"/>
                <a:cs typeface="Garamond"/>
              </a:rPr>
              <a:t>understanding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internals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GeekOS</a:t>
            </a:r>
            <a:endParaRPr sz="1200">
              <a:latin typeface="Garamond"/>
              <a:cs typeface="Garamond"/>
            </a:endParaRPr>
          </a:p>
          <a:p>
            <a:pPr marL="139065" marR="5080">
              <a:lnSpc>
                <a:spcPct val="115300"/>
              </a:lnSpc>
            </a:pPr>
            <a:r>
              <a:rPr sz="1200" dirty="0">
                <a:latin typeface="Garamond"/>
                <a:cs typeface="Garamond"/>
              </a:rPr>
              <a:t>posing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answering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coding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questions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exams </a:t>
            </a:r>
            <a:r>
              <a:rPr sz="1200" dirty="0">
                <a:latin typeface="Garamond"/>
                <a:cs typeface="Garamond"/>
              </a:rPr>
              <a:t>describing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what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done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projects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84015" cy="316230"/>
          </a:xfrm>
          <a:custGeom>
            <a:avLst/>
            <a:gdLst/>
            <a:ahLst/>
            <a:cxnLst/>
            <a:rect l="l" t="t" r="r" b="b"/>
            <a:pathLst>
              <a:path w="4184015" h="316230">
                <a:moveTo>
                  <a:pt x="0" y="315836"/>
                </a:moveTo>
                <a:lnTo>
                  <a:pt x="4183507" y="315836"/>
                </a:lnTo>
                <a:lnTo>
                  <a:pt x="4183507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227647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Kernel</a:t>
            </a:r>
            <a:r>
              <a:rPr spc="70" dirty="0"/>
              <a:t> </a:t>
            </a:r>
            <a:r>
              <a:rPr spc="-25" dirty="0"/>
              <a:t>initialization:</a:t>
            </a:r>
            <a:r>
              <a:rPr spc="215" dirty="0"/>
              <a:t> </a:t>
            </a:r>
            <a:r>
              <a:rPr sz="1400" dirty="0">
                <a:latin typeface="MingLiU_HKSCS-ExtB"/>
                <a:cs typeface="MingLiU_HKSCS-ExtB"/>
              </a:rPr>
              <a:t>Main()</a:t>
            </a:r>
            <a:r>
              <a:rPr dirty="0"/>
              <a:t>-</a:t>
            </a:r>
            <a:r>
              <a:rPr spc="40" dirty="0"/>
              <a:t>1</a:t>
            </a:r>
            <a:endParaRPr sz="1400">
              <a:latin typeface="MingLiU_HKSCS-ExtB"/>
              <a:cs typeface="MingLiU_HKSCS-ExtB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6410" y="52526"/>
            <a:ext cx="152019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MingLiU_HKSCS-ExtB"/>
                <a:cs typeface="MingLiU_HKSCS-ExtB"/>
              </a:rPr>
              <a:t>//</a:t>
            </a:r>
            <a:r>
              <a:rPr sz="1400" spc="-375" dirty="0">
                <a:latin typeface="MingLiU_HKSCS-ExtB"/>
                <a:cs typeface="MingLiU_HKSCS-ExtB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executed</a:t>
            </a:r>
            <a:r>
              <a:rPr sz="1450" spc="-6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by</a:t>
            </a:r>
            <a:r>
              <a:rPr sz="1450" dirty="0">
                <a:latin typeface="Times New Roman"/>
                <a:cs typeface="Times New Roman"/>
              </a:rPr>
              <a:t> cpu </a:t>
            </a:r>
            <a:r>
              <a:rPr sz="1450" spc="-420" dirty="0">
                <a:latin typeface="Times New Roman"/>
                <a:cs typeface="Times New Roman"/>
              </a:rPr>
              <a:t>O</a:t>
            </a:r>
            <a:endParaRPr sz="145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201502" y="6273"/>
            <a:ext cx="407034" cy="321310"/>
            <a:chOff x="4201502" y="6273"/>
            <a:chExt cx="407034" cy="321310"/>
          </a:xfrm>
        </p:grpSpPr>
        <p:sp>
          <p:nvSpPr>
            <p:cNvPr id="6" name="object 6"/>
            <p:cNvSpPr/>
            <p:nvPr/>
          </p:nvSpPr>
          <p:spPr>
            <a:xfrm>
              <a:off x="420150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90072" y="6273"/>
              <a:ext cx="318135" cy="321310"/>
            </a:xfrm>
            <a:custGeom>
              <a:avLst/>
              <a:gdLst/>
              <a:ahLst/>
              <a:cxnLst/>
              <a:rect l="l" t="t" r="r" b="b"/>
              <a:pathLst>
                <a:path w="318135" h="321310">
                  <a:moveTo>
                    <a:pt x="31793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17931" y="320687"/>
                  </a:lnTo>
                  <a:lnTo>
                    <a:pt x="31793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315333" y="112273"/>
            <a:ext cx="19748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init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11772" y="52213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9793" y="367926"/>
            <a:ext cx="1315085" cy="504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09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blank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spc="-60" dirty="0">
                <a:latin typeface="Garamond"/>
                <a:cs typeface="Garamond"/>
              </a:rPr>
              <a:t>VGA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screen</a:t>
            </a:r>
            <a:r>
              <a:rPr sz="1200" spc="5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0's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gdt,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gdtr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1772" y="76159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140902" y="663917"/>
            <a:ext cx="2299970" cy="385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85" dirty="0">
                <a:latin typeface="MingLiU_HKSCS-ExtB"/>
                <a:cs typeface="MingLiU_HKSCS-ExtB"/>
              </a:rPr>
              <a:t>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s_GDT[0]</a:t>
            </a:r>
            <a:r>
              <a:rPr sz="1200" dirty="0">
                <a:latin typeface="Garamond"/>
                <a:cs typeface="Garamond"/>
              </a:rPr>
              <a:t>;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1:</a:t>
            </a:r>
            <a:r>
              <a:rPr sz="1200" spc="-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code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2:</a:t>
            </a:r>
            <a:r>
              <a:rPr sz="1200" spc="-75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data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seg</a:t>
            </a:r>
            <a:endParaRPr sz="1200">
              <a:latin typeface="Garamond"/>
              <a:cs typeface="Garamond"/>
            </a:endParaRPr>
          </a:p>
          <a:p>
            <a:pPr marL="567055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NUM_GDT_ENTRIES</a:t>
            </a:r>
            <a:r>
              <a:rPr sz="1200" spc="-5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=</a:t>
            </a:r>
            <a:r>
              <a:rPr sz="1200" spc="-40" dirty="0">
                <a:latin typeface="MingLiU_HKSCS-ExtB"/>
                <a:cs typeface="MingLiU_HKSCS-ExtB"/>
              </a:rPr>
              <a:t> </a:t>
            </a:r>
            <a:r>
              <a:rPr sz="1200" spc="-25" dirty="0">
                <a:latin typeface="MingLiU_HKSCS-ExtB"/>
                <a:cs typeface="MingLiU_HKSCS-ExtB"/>
              </a:rPr>
              <a:t>32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1772" y="117819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9793" y="1023970"/>
            <a:ext cx="1982470" cy="94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09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organize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memory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4K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pages </a:t>
            </a: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heap</a:t>
            </a:r>
            <a:endParaRPr sz="1200">
              <a:latin typeface="Garamond"/>
              <a:cs typeface="Garamond"/>
            </a:endParaRPr>
          </a:p>
          <a:p>
            <a:pPr marL="12700" marR="260350">
              <a:lnSpc>
                <a:spcPct val="112500"/>
              </a:lnSpc>
              <a:spcBef>
                <a:spcPts val="265"/>
              </a:spcBef>
            </a:pP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0's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tss,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tr,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gdt</a:t>
            </a:r>
            <a:r>
              <a:rPr sz="1200" spc="-10" dirty="0">
                <a:latin typeface="MingLiU_HKSCS-ExtB"/>
                <a:cs typeface="MingLiU_HKSCS-ExtB"/>
              </a:rPr>
              <a:t>[3?] </a:t>
            </a: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0's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idt,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idtr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04795" y="1080515"/>
            <a:ext cx="17868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g_pageList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,</a:t>
            </a:r>
            <a:r>
              <a:rPr sz="1200" spc="9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s_freeList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11772" y="141766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1772" y="165712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389233" y="1535930"/>
            <a:ext cx="2051685" cy="43751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s_theTSS[0]</a:t>
            </a:r>
            <a:r>
              <a:rPr sz="1200" dirty="0">
                <a:latin typeface="Garamond"/>
                <a:cs typeface="Garamond"/>
              </a:rPr>
              <a:t>;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one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tss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per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cpu</a:t>
            </a:r>
            <a:endParaRPr sz="1200">
              <a:latin typeface="Garamond"/>
              <a:cs typeface="Garamond"/>
            </a:endParaRPr>
          </a:p>
          <a:p>
            <a:pPr marL="1229995">
              <a:lnSpc>
                <a:spcPct val="100000"/>
              </a:lnSpc>
              <a:spcBef>
                <a:spcPts val="18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s_IDT[0]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11772" y="186286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5130" y="210966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5130" y="228680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1772" y="270559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5130" y="29186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5130" y="309580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29793" y="1995119"/>
            <a:ext cx="4032885" cy="137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>
              <a:lnSpc>
                <a:spcPts val="1415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syscall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entry's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dpl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70" dirty="0">
                <a:latin typeface="Garamond"/>
                <a:cs typeface="Garamond"/>
              </a:rPr>
              <a:t>at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user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level,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others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70" dirty="0">
                <a:latin typeface="Garamond"/>
                <a:cs typeface="Garamond"/>
              </a:rPr>
              <a:t>at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level</a:t>
            </a:r>
            <a:endParaRPr sz="1200">
              <a:latin typeface="Garamond"/>
              <a:cs typeface="Garamond"/>
            </a:endParaRPr>
          </a:p>
          <a:p>
            <a:pPr marL="139065" marR="299085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addresses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handlers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g_interruptTable[0]</a:t>
            </a:r>
            <a:r>
              <a:rPr sz="1200" spc="-10" dirty="0">
                <a:latin typeface="Garamond"/>
                <a:cs typeface="Garamond"/>
              </a:rPr>
              <a:t>; </a:t>
            </a: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them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dummy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handler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SMP: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each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secondary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i="1" spc="-50" dirty="0">
                <a:latin typeface="Arial"/>
                <a:cs typeface="Arial"/>
              </a:rPr>
              <a:t>i</a:t>
            </a:r>
            <a:endParaRPr sz="1200">
              <a:latin typeface="Arial"/>
              <a:cs typeface="Arial"/>
            </a:endParaRPr>
          </a:p>
          <a:p>
            <a:pPr marL="139065" marR="336550">
              <a:lnSpc>
                <a:spcPts val="1390"/>
              </a:lnSpc>
              <a:spcBef>
                <a:spcPts val="195"/>
              </a:spcBef>
            </a:pPr>
            <a:r>
              <a:rPr sz="1200" dirty="0">
                <a:latin typeface="Garamond"/>
                <a:cs typeface="Garamond"/>
              </a:rPr>
              <a:t>allocate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i</a:t>
            </a:r>
            <a:r>
              <a:rPr sz="1200" i="1" spc="-200" dirty="0">
                <a:latin typeface="Arial"/>
                <a:cs typeface="Arial"/>
              </a:rPr>
              <a:t> </a:t>
            </a:r>
            <a:r>
              <a:rPr sz="1200" spc="60" dirty="0">
                <a:latin typeface="Garamond"/>
                <a:cs typeface="Garamond"/>
              </a:rPr>
              <a:t>'s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(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CPUs[i].stack</a:t>
            </a:r>
            <a:r>
              <a:rPr sz="1200" spc="-10" dirty="0">
                <a:latin typeface="Garamond"/>
                <a:cs typeface="Garamond"/>
              </a:rPr>
              <a:t>) </a:t>
            </a:r>
            <a:r>
              <a:rPr sz="1200" dirty="0">
                <a:latin typeface="Garamond"/>
                <a:cs typeface="Garamond"/>
              </a:rPr>
              <a:t>start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i</a:t>
            </a:r>
            <a:r>
              <a:rPr sz="1200" i="1" spc="32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executing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start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secondary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cpu</a:t>
            </a:r>
            <a:r>
              <a:rPr sz="1200" spc="19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setup.asm)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60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i</a:t>
            </a:r>
            <a:r>
              <a:rPr sz="1200" i="1" spc="254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does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initialization,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then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spins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until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releases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it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84015" cy="316230"/>
          </a:xfrm>
          <a:custGeom>
            <a:avLst/>
            <a:gdLst/>
            <a:ahLst/>
            <a:cxnLst/>
            <a:rect l="l" t="t" r="r" b="b"/>
            <a:pathLst>
              <a:path w="4184015" h="316230">
                <a:moveTo>
                  <a:pt x="0" y="315836"/>
                </a:moveTo>
                <a:lnTo>
                  <a:pt x="4183507" y="315836"/>
                </a:lnTo>
                <a:lnTo>
                  <a:pt x="4183507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227647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Kernel</a:t>
            </a:r>
            <a:r>
              <a:rPr spc="70" dirty="0"/>
              <a:t> </a:t>
            </a:r>
            <a:r>
              <a:rPr spc="-25" dirty="0"/>
              <a:t>initialization:</a:t>
            </a:r>
            <a:r>
              <a:rPr spc="215" dirty="0"/>
              <a:t> </a:t>
            </a:r>
            <a:r>
              <a:rPr sz="1400" dirty="0">
                <a:latin typeface="MingLiU_HKSCS-ExtB"/>
                <a:cs typeface="MingLiU_HKSCS-ExtB"/>
              </a:rPr>
              <a:t>Main()</a:t>
            </a:r>
            <a:r>
              <a:rPr dirty="0"/>
              <a:t>-</a:t>
            </a:r>
            <a:r>
              <a:rPr spc="40" dirty="0"/>
              <a:t>2</a:t>
            </a:r>
            <a:endParaRPr sz="1400">
              <a:latin typeface="MingLiU_HKSCS-ExtB"/>
              <a:cs typeface="MingLiU_HKSCS-ExtB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6410" y="52526"/>
            <a:ext cx="152019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latin typeface="MingLiU_HKSCS-ExtB"/>
                <a:cs typeface="MingLiU_HKSCS-ExtB"/>
              </a:rPr>
              <a:t>//</a:t>
            </a:r>
            <a:r>
              <a:rPr sz="1400" spc="-375" dirty="0">
                <a:latin typeface="MingLiU_HKSCS-ExtB"/>
                <a:cs typeface="MingLiU_HKSCS-ExtB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executed</a:t>
            </a:r>
            <a:r>
              <a:rPr sz="1450" spc="-6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by</a:t>
            </a:r>
            <a:r>
              <a:rPr sz="1450" dirty="0">
                <a:latin typeface="Times New Roman"/>
                <a:cs typeface="Times New Roman"/>
              </a:rPr>
              <a:t> cpu </a:t>
            </a:r>
            <a:r>
              <a:rPr sz="1450" spc="-420" dirty="0">
                <a:latin typeface="Times New Roman"/>
                <a:cs typeface="Times New Roman"/>
              </a:rPr>
              <a:t>O</a:t>
            </a:r>
            <a:endParaRPr sz="145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201502" y="6273"/>
            <a:ext cx="407034" cy="321310"/>
            <a:chOff x="4201502" y="6273"/>
            <a:chExt cx="407034" cy="321310"/>
          </a:xfrm>
        </p:grpSpPr>
        <p:sp>
          <p:nvSpPr>
            <p:cNvPr id="6" name="object 6"/>
            <p:cNvSpPr/>
            <p:nvPr/>
          </p:nvSpPr>
          <p:spPr>
            <a:xfrm>
              <a:off x="420150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290072" y="6273"/>
              <a:ext cx="318135" cy="321310"/>
            </a:xfrm>
            <a:custGeom>
              <a:avLst/>
              <a:gdLst/>
              <a:ahLst/>
              <a:cxnLst/>
              <a:rect l="l" t="t" r="r" b="b"/>
              <a:pathLst>
                <a:path w="318135" h="321310">
                  <a:moveTo>
                    <a:pt x="31793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17931" y="320687"/>
                  </a:lnTo>
                  <a:lnTo>
                    <a:pt x="31793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315333" y="112273"/>
            <a:ext cx="19748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init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11772" y="52975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74717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92430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10144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29793" y="414446"/>
            <a:ext cx="2015489" cy="781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5080" indent="-127000">
              <a:lnSpc>
                <a:spcPct val="1097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scheduler(0):</a:t>
            </a:r>
            <a:r>
              <a:rPr sz="1200" spc="4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create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threads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{Main}</a:t>
            </a:r>
            <a:endParaRPr sz="1200">
              <a:latin typeface="MingLiU_HKSCS-ExtB"/>
              <a:cs typeface="MingLiU_HKSCS-ExtB"/>
            </a:endParaRPr>
          </a:p>
          <a:p>
            <a:pPr marL="139065">
              <a:lnSpc>
                <a:spcPts val="1370"/>
              </a:lnSpc>
            </a:pPr>
            <a:r>
              <a:rPr sz="1200" dirty="0">
                <a:latin typeface="Garamond"/>
                <a:cs typeface="Garamond"/>
              </a:rPr>
              <a:t>idle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{Idle-</a:t>
            </a:r>
            <a:r>
              <a:rPr sz="1200" spc="-25" dirty="0">
                <a:solidFill>
                  <a:srgbClr val="0000FF"/>
                </a:solidFill>
                <a:latin typeface="MingLiU_HKSCS-ExtB"/>
                <a:cs typeface="MingLiU_HKSCS-ExtB"/>
              </a:rPr>
              <a:t>#0}</a:t>
            </a:r>
            <a:endParaRPr sz="1200">
              <a:latin typeface="MingLiU_HKSCS-ExtB"/>
              <a:cs typeface="MingLiU_HKSCS-ExtB"/>
            </a:endParaRPr>
          </a:p>
          <a:p>
            <a:pPr marL="139065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reaper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{Reaper}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29624" y="413766"/>
            <a:ext cx="2011680" cy="781685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R="54610" algn="r">
              <a:lnSpc>
                <a:spcPct val="100000"/>
              </a:lnSpc>
              <a:spcBef>
                <a:spcPts val="244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Kernel_Thread</a:t>
            </a:r>
            <a:r>
              <a:rPr sz="1200" spc="-17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objects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  <a:spcBef>
                <a:spcPts val="135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g_currentThreads[0]</a:t>
            </a:r>
            <a:endParaRPr sz="1200">
              <a:latin typeface="MingLiU_HKSCS-ExtB"/>
              <a:cs typeface="MingLiU_HKSCS-ExtB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s_runQueue</a:t>
            </a:r>
            <a:endParaRPr sz="1200">
              <a:latin typeface="MingLiU_HKSCS-ExtB"/>
              <a:cs typeface="MingLiU_HKSCS-ExtB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s_runQueue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11772" y="135399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1772" y="159999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1772" y="184600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1772" y="209200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5130" y="230943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11772" y="256198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5130" y="277940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29793" y="1193249"/>
            <a:ext cx="4110990" cy="2195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38835">
              <a:lnSpc>
                <a:spcPct val="1345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traps:</a:t>
            </a:r>
            <a:r>
              <a:rPr sz="1200" spc="3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12:</a:t>
            </a:r>
            <a:r>
              <a:rPr sz="1200" spc="-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exception;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13:</a:t>
            </a:r>
            <a:r>
              <a:rPr sz="1200" spc="-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GPF;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0x90:</a:t>
            </a:r>
            <a:r>
              <a:rPr sz="1200" spc="-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syscall </a:t>
            </a: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devices:</a:t>
            </a:r>
            <a:r>
              <a:rPr sz="1200" spc="2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Local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AP1C(0),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keyboard,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60" dirty="0">
                <a:latin typeface="Garamond"/>
                <a:cs typeface="Garamond"/>
              </a:rPr>
              <a:t>1IDE,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IDMA </a:t>
            </a: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PFAT: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register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filesystem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PFAT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vfs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release</a:t>
            </a:r>
            <a:r>
              <a:rPr sz="1200" spc="204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SMP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140"/>
              </a:spcBef>
            </a:pPr>
            <a:r>
              <a:rPr sz="1200" dirty="0">
                <a:latin typeface="Garamond"/>
                <a:cs typeface="Garamond"/>
              </a:rPr>
              <a:t>allow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each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secondary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exit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initialization;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wait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that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200" dirty="0">
                <a:latin typeface="Garamond"/>
                <a:cs typeface="Garamond"/>
              </a:rPr>
              <a:t>mount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root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filesystem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140"/>
              </a:spcBef>
            </a:pPr>
            <a:r>
              <a:rPr sz="1200" dirty="0">
                <a:latin typeface="Garamond"/>
                <a:cs typeface="Garamond"/>
              </a:rPr>
              <a:t>mount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ide0</a:t>
            </a:r>
            <a:r>
              <a:rPr sz="1200" spc="-20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as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PFAT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70" dirty="0">
                <a:latin typeface="Garamond"/>
                <a:cs typeface="Garamond"/>
              </a:rPr>
              <a:t>at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path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"</a:t>
            </a:r>
            <a:r>
              <a:rPr sz="1200" spc="-20" dirty="0">
                <a:latin typeface="MingLiU_HKSCS-ExtB"/>
                <a:cs typeface="MingLiU_HKSCS-ExtB"/>
              </a:rPr>
              <a:t>/a</a:t>
            </a:r>
            <a:r>
              <a:rPr sz="1200" spc="-20" dirty="0">
                <a:latin typeface="Garamond"/>
                <a:cs typeface="Garamond"/>
              </a:rPr>
              <a:t>"</a:t>
            </a:r>
            <a:endParaRPr sz="1200">
              <a:latin typeface="Garamond"/>
              <a:cs typeface="Garamond"/>
            </a:endParaRPr>
          </a:p>
          <a:p>
            <a:pPr marL="12700" marR="5080">
              <a:lnSpc>
                <a:spcPct val="134500"/>
              </a:lnSpc>
              <a:spcBef>
                <a:spcPts val="185"/>
              </a:spcBef>
              <a:tabLst>
                <a:tab pos="3116580" algn="l"/>
              </a:tabLst>
            </a:pPr>
            <a:r>
              <a:rPr sz="1200" dirty="0">
                <a:latin typeface="Garamond"/>
                <a:cs typeface="Garamond"/>
              </a:rPr>
              <a:t>spawn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initial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process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shell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program </a:t>
            </a:r>
            <a:r>
              <a:rPr sz="1200" dirty="0">
                <a:latin typeface="Garamond"/>
                <a:cs typeface="Garamond"/>
              </a:rPr>
              <a:t>hardware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shutdown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11772" y="303195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11772" y="327795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84015" cy="316230"/>
          </a:xfrm>
          <a:custGeom>
            <a:avLst/>
            <a:gdLst/>
            <a:ahLst/>
            <a:cxnLst/>
            <a:rect l="l" t="t" r="r" b="b"/>
            <a:pathLst>
              <a:path w="4184015" h="316230">
                <a:moveTo>
                  <a:pt x="0" y="315836"/>
                </a:moveTo>
                <a:lnTo>
                  <a:pt x="4183507" y="315836"/>
                </a:lnTo>
                <a:lnTo>
                  <a:pt x="4183507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378396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21560" algn="l"/>
              </a:tabLst>
            </a:pPr>
            <a:r>
              <a:rPr spc="-30" dirty="0"/>
              <a:t>Secondary</a:t>
            </a:r>
            <a:r>
              <a:rPr spc="10" dirty="0"/>
              <a:t> </a:t>
            </a:r>
            <a:r>
              <a:rPr dirty="0"/>
              <a:t>cpu</a:t>
            </a:r>
            <a:r>
              <a:rPr spc="10" dirty="0"/>
              <a:t> </a:t>
            </a:r>
            <a:r>
              <a:rPr spc="-10" dirty="0"/>
              <a:t>initialization</a:t>
            </a:r>
            <a:r>
              <a:rPr dirty="0"/>
              <a:t>	</a:t>
            </a:r>
            <a:r>
              <a:rPr sz="1400" spc="-160" dirty="0">
                <a:latin typeface="MingLiU_HKSCS-ExtB"/>
                <a:cs typeface="MingLiU_HKSCS-ExtB"/>
              </a:rPr>
              <a:t>//</a:t>
            </a:r>
            <a:r>
              <a:rPr sz="1400" spc="-375" dirty="0">
                <a:latin typeface="MingLiU_HKSCS-ExtB"/>
                <a:cs typeface="MingLiU_HKSCS-ExtB"/>
              </a:rPr>
              <a:t> </a:t>
            </a:r>
            <a:r>
              <a:rPr spc="-10" dirty="0"/>
              <a:t>executed</a:t>
            </a:r>
            <a:r>
              <a:rPr spc="-65" dirty="0"/>
              <a:t> </a:t>
            </a:r>
            <a:r>
              <a:rPr spc="-10" dirty="0"/>
              <a:t>by</a:t>
            </a:r>
            <a:r>
              <a:rPr dirty="0"/>
              <a:t> cpu </a:t>
            </a:r>
            <a:r>
              <a:rPr sz="1400" i="1" spc="-50" dirty="0">
                <a:latin typeface="Arial"/>
                <a:cs typeface="Arial"/>
              </a:rPr>
              <a:t>i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201502" y="6273"/>
            <a:ext cx="407034" cy="321310"/>
            <a:chOff x="4201502" y="6273"/>
            <a:chExt cx="407034" cy="321310"/>
          </a:xfrm>
        </p:grpSpPr>
        <p:sp>
          <p:nvSpPr>
            <p:cNvPr id="5" name="object 5"/>
            <p:cNvSpPr/>
            <p:nvPr/>
          </p:nvSpPr>
          <p:spPr>
            <a:xfrm>
              <a:off x="420150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90072" y="6273"/>
              <a:ext cx="318135" cy="321310"/>
            </a:xfrm>
            <a:custGeom>
              <a:avLst/>
              <a:gdLst/>
              <a:ahLst/>
              <a:cxnLst/>
              <a:rect l="l" t="t" r="r" b="b"/>
              <a:pathLst>
                <a:path w="318135" h="321310">
                  <a:moveTo>
                    <a:pt x="31793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17931" y="320687"/>
                  </a:lnTo>
                  <a:lnTo>
                    <a:pt x="31793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15333" y="112273"/>
            <a:ext cx="19748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init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2718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74315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92028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09741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2745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29793" y="413342"/>
            <a:ext cx="4110990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1892300" indent="-127000">
              <a:lnSpc>
                <a:spcPct val="1089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start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secondary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cpu</a:t>
            </a:r>
            <a:r>
              <a:rPr sz="1200" spc="26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setup.asm) </a:t>
            </a:r>
            <a:r>
              <a:rPr sz="1200" dirty="0">
                <a:latin typeface="Garamond"/>
                <a:cs typeface="Garamond"/>
              </a:rPr>
              <a:t>enter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protected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mode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70"/>
              </a:lnSpc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ds,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es,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gs,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ss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KERNEL_DS</a:t>
            </a:r>
            <a:endParaRPr sz="1200">
              <a:latin typeface="MingLiU_HKSCS-ExtB"/>
              <a:cs typeface="MingLiU_HKSCS-ExtB"/>
            </a:endParaRPr>
          </a:p>
          <a:p>
            <a:pPr marL="139065" marR="5080">
              <a:lnSpc>
                <a:spcPts val="1390"/>
              </a:lnSpc>
              <a:spcBef>
                <a:spcPts val="65"/>
              </a:spcBef>
              <a:tabLst>
                <a:tab pos="2199640" algn="l"/>
              </a:tabLst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esp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CPUs[i].stack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previously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assigned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50" dirty="0">
                <a:latin typeface="Garamond"/>
                <a:cs typeface="Garamond"/>
              </a:rPr>
              <a:t>0 </a:t>
            </a:r>
            <a:r>
              <a:rPr sz="1200" dirty="0">
                <a:latin typeface="Garamond"/>
                <a:cs typeface="Garamond"/>
              </a:rPr>
              <a:t>jump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Secondary_Start()</a:t>
            </a:r>
            <a:r>
              <a:rPr sz="1200" spc="-15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smp.c)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1772" y="152345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173940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63288" y="1624863"/>
            <a:ext cx="1177925" cy="385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uses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0's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gdt</a:t>
            </a:r>
            <a:endParaRPr sz="1200">
              <a:latin typeface="Garamond"/>
              <a:cs typeface="Garamond"/>
            </a:endParaRPr>
          </a:p>
          <a:p>
            <a:pPr marL="177800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s_theTSS[i]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55130" y="191654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5130" y="209368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29793" y="1409618"/>
            <a:ext cx="2637155" cy="77787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Secondary_Start()</a:t>
            </a:r>
            <a:r>
              <a:rPr sz="1200" spc="-13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smp.c)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30"/>
              </a:spcBef>
            </a:pP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gdt:</a:t>
            </a:r>
            <a:r>
              <a:rPr sz="1200" spc="3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point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i</a:t>
            </a:r>
            <a:r>
              <a:rPr sz="1200" i="1" spc="-195" dirty="0">
                <a:latin typeface="Arial"/>
                <a:cs typeface="Arial"/>
              </a:rPr>
              <a:t> </a:t>
            </a:r>
            <a:r>
              <a:rPr sz="1200" spc="60" dirty="0">
                <a:latin typeface="Garamond"/>
                <a:cs typeface="Garamond"/>
              </a:rPr>
              <a:t>'s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gdtr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s_GDT[0]</a:t>
            </a:r>
            <a:endParaRPr sz="1200">
              <a:latin typeface="MingLiU_HKSCS-ExtB"/>
              <a:cs typeface="MingLiU_HKSCS-ExtB"/>
            </a:endParaRPr>
          </a:p>
          <a:p>
            <a:pPr marL="139065" marR="530860">
              <a:lnSpc>
                <a:spcPts val="1390"/>
              </a:lnSpc>
              <a:spcBef>
                <a:spcPts val="65"/>
              </a:spcBef>
            </a:pPr>
            <a:r>
              <a:rPr sz="1200" spc="20" dirty="0">
                <a:latin typeface="Garamond"/>
                <a:cs typeface="Garamond"/>
              </a:rPr>
              <a:t>init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20" dirty="0">
                <a:latin typeface="Garamond"/>
                <a:cs typeface="Garamond"/>
              </a:rPr>
              <a:t>cpu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i="1" spc="10" dirty="0">
                <a:latin typeface="Arial"/>
                <a:cs typeface="Arial"/>
              </a:rPr>
              <a:t>i</a:t>
            </a:r>
            <a:r>
              <a:rPr sz="1200" i="1" spc="-204" dirty="0">
                <a:latin typeface="Arial"/>
                <a:cs typeface="Arial"/>
              </a:rPr>
              <a:t> </a:t>
            </a:r>
            <a:r>
              <a:rPr sz="1200" spc="60" dirty="0">
                <a:latin typeface="Garamond"/>
                <a:cs typeface="Garamond"/>
              </a:rPr>
              <a:t>'s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20" dirty="0">
                <a:latin typeface="Garamond"/>
                <a:cs typeface="Garamond"/>
              </a:rPr>
              <a:t>tss,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20" dirty="0">
                <a:latin typeface="Garamond"/>
                <a:cs typeface="Garamond"/>
              </a:rPr>
              <a:t>tr,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20" dirty="0">
                <a:latin typeface="Garamond"/>
                <a:cs typeface="Garamond"/>
              </a:rPr>
              <a:t>gdt[3+</a:t>
            </a:r>
            <a:r>
              <a:rPr sz="1200" i="1" spc="20" dirty="0">
                <a:latin typeface="Arial"/>
                <a:cs typeface="Arial"/>
              </a:rPr>
              <a:t>i</a:t>
            </a:r>
            <a:r>
              <a:rPr sz="1200" i="1" spc="-204" dirty="0">
                <a:latin typeface="Arial"/>
                <a:cs typeface="Arial"/>
              </a:rPr>
              <a:t> </a:t>
            </a:r>
            <a:r>
              <a:rPr sz="1200" spc="25" dirty="0">
                <a:latin typeface="Garamond"/>
                <a:cs typeface="Garamond"/>
              </a:rPr>
              <a:t>?] </a:t>
            </a: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i</a:t>
            </a:r>
            <a:r>
              <a:rPr sz="1200" i="1" spc="-195" dirty="0">
                <a:latin typeface="Arial"/>
                <a:cs typeface="Arial"/>
              </a:rPr>
              <a:t> </a:t>
            </a:r>
            <a:r>
              <a:rPr sz="1200" spc="60" dirty="0">
                <a:latin typeface="Garamond"/>
                <a:cs typeface="Garamond"/>
              </a:rPr>
              <a:t>'s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idt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s_IDT[i]</a:t>
            </a:r>
            <a:r>
              <a:rPr sz="1200" dirty="0">
                <a:latin typeface="Garamond"/>
                <a:cs typeface="Garamond"/>
              </a:rPr>
              <a:t>),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idtr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130" y="230455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56285" y="2190013"/>
            <a:ext cx="393954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scheduler(i):</a:t>
            </a:r>
            <a:r>
              <a:rPr sz="1200" spc="3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create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threads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4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Kernel_Thread</a:t>
            </a:r>
            <a:r>
              <a:rPr sz="1200" spc="-13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objects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81622" y="250364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81622" y="268077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821122" y="2389705"/>
            <a:ext cx="1619885" cy="384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ts val="1415"/>
              </a:lnSpc>
              <a:spcBef>
                <a:spcPts val="95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g_currentThreads[i]</a:t>
            </a:r>
            <a:endParaRPr sz="1200">
              <a:latin typeface="MingLiU_HKSCS-ExtB"/>
              <a:cs typeface="MingLiU_HKSCS-ExtB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s_runQueue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56285" y="2389098"/>
            <a:ext cx="2386330" cy="795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>
              <a:lnSpc>
                <a:spcPts val="1415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{Main}</a:t>
            </a:r>
            <a:endParaRPr sz="1200">
              <a:latin typeface="MingLiU_HKSCS-ExtB"/>
              <a:cs typeface="MingLiU_HKSCS-ExtB"/>
            </a:endParaRPr>
          </a:p>
          <a:p>
            <a:pPr marL="139065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idle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{Idle-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#</a:t>
            </a:r>
            <a:r>
              <a:rPr sz="1200" i="1" dirty="0">
                <a:solidFill>
                  <a:srgbClr val="0000FF"/>
                </a:solidFill>
                <a:latin typeface="Arial"/>
                <a:cs typeface="Arial"/>
              </a:rPr>
              <a:t>i</a:t>
            </a:r>
            <a:r>
              <a:rPr sz="1200" i="1" spc="-19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000FF"/>
                </a:solidFill>
                <a:latin typeface="MingLiU_HKSCS-ExtB"/>
                <a:cs typeface="MingLiU_HKSCS-ExtB"/>
              </a:rPr>
              <a:t>}</a:t>
            </a:r>
            <a:endParaRPr sz="1200">
              <a:latin typeface="MingLiU_HKSCS-ExtB"/>
              <a:cs typeface="MingLiU_HKSCS-ExtB"/>
            </a:endParaRPr>
          </a:p>
          <a:p>
            <a:pPr marL="12700">
              <a:lnSpc>
                <a:spcPts val="1415"/>
              </a:lnSpc>
              <a:spcBef>
                <a:spcPts val="390"/>
              </a:spcBef>
            </a:pPr>
            <a:r>
              <a:rPr sz="1200" dirty="0">
                <a:latin typeface="Garamond"/>
                <a:cs typeface="Garamond"/>
              </a:rPr>
              <a:t>init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traps,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local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apic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flag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informing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that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i</a:t>
            </a:r>
            <a:r>
              <a:rPr sz="1200" i="1" spc="229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done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55130" y="291359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5130" y="309073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55130" y="326787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56285" y="3153333"/>
            <a:ext cx="26809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ingLiU_HKSCS-ExtB"/>
                <a:cs typeface="MingLiU_HKSCS-ExtB"/>
              </a:rPr>
              <a:t>Exit(0)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which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makes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enter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scheduler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56685" cy="316230"/>
          </a:xfrm>
          <a:custGeom>
            <a:avLst/>
            <a:gdLst/>
            <a:ahLst/>
            <a:cxnLst/>
            <a:rect l="l" t="t" r="r" b="b"/>
            <a:pathLst>
              <a:path w="3956685" h="316230">
                <a:moveTo>
                  <a:pt x="0" y="315836"/>
                </a:moveTo>
                <a:lnTo>
                  <a:pt x="3956519" y="315836"/>
                </a:lnTo>
                <a:lnTo>
                  <a:pt x="3956519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74515" y="6273"/>
            <a:ext cx="633730" cy="321310"/>
            <a:chOff x="3974515" y="6273"/>
            <a:chExt cx="633730" cy="321310"/>
          </a:xfrm>
        </p:grpSpPr>
        <p:sp>
          <p:nvSpPr>
            <p:cNvPr id="5" name="object 5"/>
            <p:cNvSpPr/>
            <p:nvPr/>
          </p:nvSpPr>
          <p:spPr>
            <a:xfrm>
              <a:off x="397451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63085" y="6273"/>
              <a:ext cx="545465" cy="321310"/>
            </a:xfrm>
            <a:custGeom>
              <a:avLst/>
              <a:gdLst/>
              <a:ahLst/>
              <a:cxnLst/>
              <a:rect l="l" t="t" r="r" b="b"/>
              <a:pathLst>
                <a:path w="545464" h="321310">
                  <a:moveTo>
                    <a:pt x="544918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44918" y="320687"/>
                  </a:lnTo>
                  <a:lnTo>
                    <a:pt x="544918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88333" y="112273"/>
            <a:ext cx="42418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kthread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Kernel</a:t>
            </a:r>
            <a:r>
              <a:rPr sz="1200" spc="25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threads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56685" cy="316230"/>
          </a:xfrm>
          <a:custGeom>
            <a:avLst/>
            <a:gdLst/>
            <a:ahLst/>
            <a:cxnLst/>
            <a:rect l="l" t="t" r="r" b="b"/>
            <a:pathLst>
              <a:path w="3956685" h="316230">
                <a:moveTo>
                  <a:pt x="0" y="315836"/>
                </a:moveTo>
                <a:lnTo>
                  <a:pt x="3956519" y="315836"/>
                </a:lnTo>
                <a:lnTo>
                  <a:pt x="3956519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Kernel</a:t>
            </a:r>
            <a:r>
              <a:rPr spc="10" dirty="0"/>
              <a:t> </a:t>
            </a:r>
            <a:r>
              <a:rPr dirty="0"/>
              <a:t>threads:</a:t>
            </a:r>
            <a:r>
              <a:rPr spc="140" dirty="0"/>
              <a:t> </a:t>
            </a:r>
            <a:r>
              <a:rPr dirty="0"/>
              <a:t>context</a:t>
            </a:r>
            <a:r>
              <a:rPr spc="15" dirty="0"/>
              <a:t> </a:t>
            </a:r>
            <a:r>
              <a:rPr dirty="0"/>
              <a:t>and</a:t>
            </a:r>
            <a:r>
              <a:rPr spc="10" dirty="0"/>
              <a:t> </a:t>
            </a:r>
            <a:r>
              <a:rPr spc="-10" dirty="0"/>
              <a:t>queues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74515" y="6273"/>
            <a:ext cx="633730" cy="321310"/>
            <a:chOff x="3974515" y="6273"/>
            <a:chExt cx="633730" cy="321310"/>
          </a:xfrm>
        </p:grpSpPr>
        <p:sp>
          <p:nvSpPr>
            <p:cNvPr id="5" name="object 5"/>
            <p:cNvSpPr/>
            <p:nvPr/>
          </p:nvSpPr>
          <p:spPr>
            <a:xfrm>
              <a:off x="397451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63085" y="6273"/>
              <a:ext cx="545465" cy="321310"/>
            </a:xfrm>
            <a:custGeom>
              <a:avLst/>
              <a:gdLst/>
              <a:ahLst/>
              <a:cxnLst/>
              <a:rect l="l" t="t" r="r" b="b"/>
              <a:pathLst>
                <a:path w="545464" h="321310">
                  <a:moveTo>
                    <a:pt x="544918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44918" y="320687"/>
                  </a:lnTo>
                  <a:lnTo>
                    <a:pt x="544918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88333" y="112273"/>
            <a:ext cx="42418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kthread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3774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85704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1772" y="111853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33784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51498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69210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9793" y="520555"/>
            <a:ext cx="2344420" cy="126555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Context</a:t>
            </a:r>
            <a:r>
              <a:rPr sz="1200" spc="8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thread: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Garamond"/>
                <a:cs typeface="Garamond"/>
              </a:rPr>
              <a:t>Kernel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+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page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Kernel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Thread:</a:t>
            </a:r>
            <a:endParaRPr sz="1200">
              <a:latin typeface="Garamond"/>
              <a:cs typeface="Garamond"/>
            </a:endParaRPr>
          </a:p>
          <a:p>
            <a:pPr marL="139065" marR="308610">
              <a:lnSpc>
                <a:spcPts val="1390"/>
              </a:lnSpc>
              <a:spcBef>
                <a:spcPts val="240"/>
              </a:spcBef>
            </a:pP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esp</a:t>
            </a:r>
            <a:r>
              <a:rPr sz="1200" spc="10" dirty="0">
                <a:latin typeface="Garamond"/>
                <a:cs typeface="Garamond"/>
              </a:rPr>
              <a:t>,</a:t>
            </a:r>
            <a:r>
              <a:rPr sz="1200" spc="285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*</a:t>
            </a: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stackPage</a:t>
            </a:r>
            <a:r>
              <a:rPr sz="1200" spc="10" dirty="0">
                <a:latin typeface="Garamond"/>
                <a:cs typeface="Garamond"/>
              </a:rPr>
              <a:t>,</a:t>
            </a:r>
            <a:r>
              <a:rPr sz="1200" spc="2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*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userContext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link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allThreadList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6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link</a:t>
            </a:r>
            <a:r>
              <a:rPr sz="1200" spc="114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queue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881960" y="1400441"/>
            <a:ext cx="1558925" cy="386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constant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7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runq,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waitq,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graveyard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55130" y="186924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9793" y="1659275"/>
            <a:ext cx="3901440" cy="582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6364">
              <a:lnSpc>
                <a:spcPct val="1522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numTicks,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totalTime,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priority,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pid,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joinq,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exitcode,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owner,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...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queues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11772" y="213074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5130" y="235004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56285" y="2235504"/>
            <a:ext cx="1883410" cy="95504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74739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allThreadList 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runQueue 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graveyardQueue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65"/>
              </a:lnSpc>
            </a:pPr>
            <a:r>
              <a:rPr sz="1200" dirty="0">
                <a:latin typeface="Garamond"/>
                <a:cs typeface="Garamond"/>
              </a:rPr>
              <a:t>various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waitQueues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*g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currentThreads[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MAX_CPUS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]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422309" y="2235504"/>
            <a:ext cx="2018664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all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threads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8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ready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(aka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runnable)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threads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1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ended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reaped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8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mutex,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condition,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devices,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etc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254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running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thread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55130" y="252718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5130" y="270431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5130" y="288145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55130" y="309655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56685" cy="316230"/>
          </a:xfrm>
          <a:custGeom>
            <a:avLst/>
            <a:gdLst/>
            <a:ahLst/>
            <a:cxnLst/>
            <a:rect l="l" t="t" r="r" b="b"/>
            <a:pathLst>
              <a:path w="3956685" h="316230">
                <a:moveTo>
                  <a:pt x="0" y="315836"/>
                </a:moveTo>
                <a:lnTo>
                  <a:pt x="3956519" y="315836"/>
                </a:lnTo>
                <a:lnTo>
                  <a:pt x="3956519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Starting</a:t>
            </a:r>
            <a:r>
              <a:rPr spc="-10" dirty="0"/>
              <a:t> </a:t>
            </a:r>
            <a:r>
              <a:rPr spc="-30" dirty="0"/>
              <a:t>kernel</a:t>
            </a:r>
            <a:r>
              <a:rPr spc="-5" dirty="0"/>
              <a:t> </a:t>
            </a:r>
            <a:r>
              <a:rPr spc="-10" dirty="0"/>
              <a:t>threads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74515" y="6273"/>
            <a:ext cx="633730" cy="321310"/>
            <a:chOff x="3974515" y="6273"/>
            <a:chExt cx="633730" cy="321310"/>
          </a:xfrm>
        </p:grpSpPr>
        <p:sp>
          <p:nvSpPr>
            <p:cNvPr id="5" name="object 5"/>
            <p:cNvSpPr/>
            <p:nvPr/>
          </p:nvSpPr>
          <p:spPr>
            <a:xfrm>
              <a:off x="397451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63085" y="6273"/>
              <a:ext cx="545465" cy="321310"/>
            </a:xfrm>
            <a:custGeom>
              <a:avLst/>
              <a:gdLst/>
              <a:ahLst/>
              <a:cxnLst/>
              <a:rect l="l" t="t" r="r" b="b"/>
              <a:pathLst>
                <a:path w="545464" h="321310">
                  <a:moveTo>
                    <a:pt x="544918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44918" y="320687"/>
                  </a:lnTo>
                  <a:lnTo>
                    <a:pt x="544918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88333" y="112273"/>
            <a:ext cx="42418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kthread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9556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85283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63728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316824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9793" y="440418"/>
            <a:ext cx="3940175" cy="2821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62865" indent="-127000">
              <a:lnSpc>
                <a:spcPct val="131500"/>
              </a:lnSpc>
              <a:spcBef>
                <a:spcPts val="100"/>
              </a:spcBef>
            </a:pP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Start</a:t>
            </a:r>
            <a:r>
              <a:rPr sz="1200" spc="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Kernel</a:t>
            </a:r>
            <a:r>
              <a:rPr sz="1200" spc="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Thread(startfunc,</a:t>
            </a:r>
            <a:r>
              <a:rPr sz="1200" spc="19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arg,</a:t>
            </a:r>
            <a:r>
              <a:rPr sz="1200" spc="19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priority,</a:t>
            </a:r>
            <a:r>
              <a:rPr sz="1200" spc="20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detached,</a:t>
            </a:r>
            <a:r>
              <a:rPr sz="1200" spc="19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name)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Create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Thread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255904" marR="201295">
              <a:lnSpc>
                <a:spcPts val="1390"/>
              </a:lnSpc>
              <a:spcBef>
                <a:spcPts val="40"/>
              </a:spcBef>
            </a:pPr>
            <a:r>
              <a:rPr sz="1200" dirty="0">
                <a:latin typeface="Garamond"/>
                <a:cs typeface="Garamond"/>
              </a:rPr>
              <a:t>get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memory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kthread</a:t>
            </a:r>
            <a:r>
              <a:rPr sz="1200" spc="17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context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(struct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page) </a:t>
            </a:r>
            <a:r>
              <a:rPr sz="1200" spc="10" dirty="0">
                <a:latin typeface="Garamond"/>
                <a:cs typeface="Garamond"/>
              </a:rPr>
              <a:t>init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struct:</a:t>
            </a:r>
            <a:r>
              <a:rPr sz="1200" spc="36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stackPage,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esp,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numTicks,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pid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360"/>
              </a:lnSpc>
            </a:pPr>
            <a:r>
              <a:rPr sz="1200" dirty="0">
                <a:latin typeface="Garamond"/>
                <a:cs typeface="Garamond"/>
              </a:rPr>
              <a:t>add</a:t>
            </a:r>
            <a:r>
              <a:rPr sz="1200" spc="2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2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all-thread-</a:t>
            </a:r>
            <a:r>
              <a:rPr sz="1200" spc="-20" dirty="0">
                <a:latin typeface="Garamond"/>
                <a:cs typeface="Garamond"/>
              </a:rPr>
              <a:t>list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55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Setup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Kernel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Thread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configure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so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that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upon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switching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executes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415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Launch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Thread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then</a:t>
            </a:r>
            <a:r>
              <a:rPr sz="1200" spc="22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startfunc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then</a:t>
            </a:r>
            <a:r>
              <a:rPr sz="1200" spc="22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Shutdown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Thread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415"/>
              </a:lnSpc>
              <a:spcBef>
                <a:spcPts val="25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54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(bottom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top):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395"/>
              </a:lnSpc>
              <a:tabLst>
                <a:tab pos="556260" algn="l"/>
              </a:tabLst>
            </a:pPr>
            <a:r>
              <a:rPr sz="1200" spc="-25" dirty="0">
                <a:latin typeface="MingLiU_HKSCS-ExtB"/>
                <a:cs typeface="MingLiU_HKSCS-ExtB"/>
              </a:rPr>
              <a:t>//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dirty="0">
                <a:latin typeface="Garamond"/>
                <a:cs typeface="Garamond"/>
              </a:rPr>
              <a:t>startfunc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arg,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Shutdown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addr,</a:t>
            </a:r>
            <a:r>
              <a:rPr sz="1200" spc="2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startfunc</a:t>
            </a:r>
            <a:r>
              <a:rPr sz="1200" spc="24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addr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395"/>
              </a:lnSpc>
              <a:tabLst>
                <a:tab pos="556260" algn="l"/>
              </a:tabLst>
            </a:pPr>
            <a:r>
              <a:rPr sz="1200" spc="-25" dirty="0">
                <a:latin typeface="MingLiU_HKSCS-ExtB"/>
                <a:cs typeface="MingLiU_HKSCS-ExtB"/>
              </a:rPr>
              <a:t>//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(eflags),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KERNEL_CS</a:t>
            </a:r>
            <a:r>
              <a:rPr sz="1200" spc="-105" dirty="0">
                <a:latin typeface="MingLiU_HKSCS-ExtB"/>
                <a:cs typeface="MingLiU_HKSCS-ExtB"/>
              </a:rPr>
              <a:t> </a:t>
            </a:r>
            <a:r>
              <a:rPr sz="1200" spc="55" dirty="0">
                <a:latin typeface="Garamond"/>
                <a:cs typeface="Garamond"/>
              </a:rPr>
              <a:t>(cs),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Launch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(eip)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395"/>
              </a:lnSpc>
              <a:tabLst>
                <a:tab pos="556260" algn="l"/>
              </a:tabLst>
            </a:pPr>
            <a:r>
              <a:rPr sz="1200" spc="-25" dirty="0">
                <a:latin typeface="MingLiU_HKSCS-ExtB"/>
                <a:cs typeface="MingLiU_HKSCS-ExtB"/>
              </a:rPr>
              <a:t>//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dirty="0">
                <a:latin typeface="Garamond"/>
                <a:cs typeface="Garamond"/>
              </a:rPr>
              <a:t>fake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error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code,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intrpt#,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fake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gp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regs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415"/>
              </a:lnSpc>
              <a:tabLst>
                <a:tab pos="556260" algn="l"/>
              </a:tabLst>
            </a:pPr>
            <a:r>
              <a:rPr sz="1200" spc="-25" dirty="0">
                <a:latin typeface="MingLiU_HKSCS-ExtB"/>
                <a:cs typeface="MingLiU_HKSCS-ExtB"/>
              </a:rPr>
              <a:t>//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spc="-10" dirty="0">
                <a:latin typeface="MingLiU_HKSCS-ExtB"/>
                <a:cs typeface="MingLiU_HKSCS-ExtB"/>
              </a:rPr>
              <a:t>KERNEL_DS</a:t>
            </a:r>
            <a:r>
              <a:rPr sz="1200" spc="-195" dirty="0">
                <a:latin typeface="MingLiU_HKSCS-ExtB"/>
                <a:cs typeface="MingLiU_HKSCS-ExtB"/>
              </a:rPr>
              <a:t> </a:t>
            </a:r>
            <a:r>
              <a:rPr sz="1200" spc="55" dirty="0">
                <a:latin typeface="Garamond"/>
                <a:cs typeface="Garamond"/>
              </a:rPr>
              <a:t>(ds),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KERNEL_DS</a:t>
            </a:r>
            <a:r>
              <a:rPr sz="1200" spc="-190" dirty="0">
                <a:latin typeface="MingLiU_HKSCS-ExtB"/>
                <a:cs typeface="MingLiU_HKSCS-ExtB"/>
              </a:rPr>
              <a:t> </a:t>
            </a:r>
            <a:r>
              <a:rPr sz="1200" spc="55" dirty="0">
                <a:latin typeface="Garamond"/>
                <a:cs typeface="Garamond"/>
              </a:rPr>
              <a:t>(es),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(fs),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45" dirty="0">
                <a:latin typeface="Garamond"/>
                <a:cs typeface="Garamond"/>
              </a:rPr>
              <a:t>(gs)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55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Make</a:t>
            </a:r>
            <a:r>
              <a:rPr sz="1200" spc="17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thread</a:t>
            </a:r>
            <a:r>
              <a:rPr sz="1200" spc="18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runnable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3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runq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56685" cy="316230"/>
          </a:xfrm>
          <a:custGeom>
            <a:avLst/>
            <a:gdLst/>
            <a:ahLst/>
            <a:cxnLst/>
            <a:rect l="l" t="t" r="r" b="b"/>
            <a:pathLst>
              <a:path w="3956685" h="316230">
                <a:moveTo>
                  <a:pt x="0" y="315836"/>
                </a:moveTo>
                <a:lnTo>
                  <a:pt x="3956519" y="315836"/>
                </a:lnTo>
                <a:lnTo>
                  <a:pt x="3956519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Current</a:t>
            </a:r>
            <a:r>
              <a:rPr spc="-45" dirty="0"/>
              <a:t> </a:t>
            </a:r>
            <a:r>
              <a:rPr spc="-10" dirty="0"/>
              <a:t>thread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74515" y="6273"/>
            <a:ext cx="633730" cy="321310"/>
            <a:chOff x="3974515" y="6273"/>
            <a:chExt cx="633730" cy="321310"/>
          </a:xfrm>
        </p:grpSpPr>
        <p:sp>
          <p:nvSpPr>
            <p:cNvPr id="5" name="object 5"/>
            <p:cNvSpPr/>
            <p:nvPr/>
          </p:nvSpPr>
          <p:spPr>
            <a:xfrm>
              <a:off x="397451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63085" y="6273"/>
              <a:ext cx="545465" cy="321310"/>
            </a:xfrm>
            <a:custGeom>
              <a:avLst/>
              <a:gdLst/>
              <a:ahLst/>
              <a:cxnLst/>
              <a:rect l="l" t="t" r="r" b="b"/>
              <a:pathLst>
                <a:path w="545464" h="321310">
                  <a:moveTo>
                    <a:pt x="544918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44918" y="320687"/>
                  </a:lnTo>
                  <a:lnTo>
                    <a:pt x="544918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88333" y="112273"/>
            <a:ext cx="42418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kthread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139520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161451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79163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96877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9793" y="1278021"/>
            <a:ext cx="4061460" cy="784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5080" indent="-127000">
              <a:lnSpc>
                <a:spcPct val="110700"/>
              </a:lnSpc>
              <a:spcBef>
                <a:spcPts val="100"/>
              </a:spcBef>
              <a:tabLst>
                <a:tab pos="1639570" algn="l"/>
              </a:tabLst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CURRENT_THREAD</a:t>
            </a:r>
            <a:r>
              <a:rPr sz="1200" spc="-10" dirty="0">
                <a:latin typeface="Garamond"/>
                <a:cs typeface="Garamond"/>
              </a:rPr>
              <a:t>: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8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caller </a:t>
            </a:r>
            <a:r>
              <a:rPr sz="1200" dirty="0">
                <a:latin typeface="Garamond"/>
                <a:cs typeface="Garamond"/>
              </a:rPr>
              <a:t>disable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interrupts</a:t>
            </a:r>
            <a:endParaRPr sz="1200">
              <a:latin typeface="Garamond"/>
              <a:cs typeface="Garamond"/>
            </a:endParaRPr>
          </a:p>
          <a:p>
            <a:pPr marL="139065" marR="1608455">
              <a:lnSpc>
                <a:spcPts val="1390"/>
              </a:lnSpc>
              <a:spcBef>
                <a:spcPts val="40"/>
              </a:spcBef>
            </a:pPr>
            <a:r>
              <a:rPr sz="1200" dirty="0">
                <a:latin typeface="Garamond"/>
                <a:cs typeface="Garamond"/>
              </a:rPr>
              <a:t>ct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90" dirty="0"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g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currentThreads[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GET_CPU_ID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] </a:t>
            </a: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interrupts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739515" cy="316230"/>
          </a:xfrm>
          <a:custGeom>
            <a:avLst/>
            <a:gdLst/>
            <a:ahLst/>
            <a:cxnLst/>
            <a:rect l="l" t="t" r="r" b="b"/>
            <a:pathLst>
              <a:path w="3739515" h="316230">
                <a:moveTo>
                  <a:pt x="0" y="315836"/>
                </a:moveTo>
                <a:lnTo>
                  <a:pt x="3739362" y="315836"/>
                </a:lnTo>
                <a:lnTo>
                  <a:pt x="3739362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757358" y="6273"/>
            <a:ext cx="850900" cy="321310"/>
            <a:chOff x="3757358" y="6273"/>
            <a:chExt cx="850900" cy="321310"/>
          </a:xfrm>
        </p:grpSpPr>
        <p:sp>
          <p:nvSpPr>
            <p:cNvPr id="5" name="object 5"/>
            <p:cNvSpPr/>
            <p:nvPr/>
          </p:nvSpPr>
          <p:spPr>
            <a:xfrm>
              <a:off x="3757358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45928" y="6273"/>
              <a:ext cx="762635" cy="321310"/>
            </a:xfrm>
            <a:custGeom>
              <a:avLst/>
              <a:gdLst/>
              <a:ahLst/>
              <a:cxnLst/>
              <a:rect l="l" t="t" r="r" b="b"/>
              <a:pathLst>
                <a:path w="762635" h="321310">
                  <a:moveTo>
                    <a:pt x="762076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762076" y="320687"/>
                  </a:lnTo>
                  <a:lnTo>
                    <a:pt x="762076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871188" y="112273"/>
            <a:ext cx="6413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dirty="0">
                <a:latin typeface="Garamond"/>
                <a:cs typeface="Garamond"/>
                <a:hlinkClick r:id="rId2" action="ppaction://hlinksldjump"/>
              </a:rPr>
              <a:t>user</a:t>
            </a:r>
            <a:r>
              <a:rPr sz="950" spc="75" dirty="0"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process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User</a:t>
            </a:r>
            <a:r>
              <a:rPr sz="1200" spc="4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processes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739515" cy="316230"/>
          </a:xfrm>
          <a:custGeom>
            <a:avLst/>
            <a:gdLst/>
            <a:ahLst/>
            <a:cxnLst/>
            <a:rect l="l" t="t" r="r" b="b"/>
            <a:pathLst>
              <a:path w="3739515" h="316230">
                <a:moveTo>
                  <a:pt x="0" y="315836"/>
                </a:moveTo>
                <a:lnTo>
                  <a:pt x="3739362" y="315836"/>
                </a:lnTo>
                <a:lnTo>
                  <a:pt x="3739362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User process</a:t>
            </a:r>
            <a:r>
              <a:rPr spc="-20" dirty="0"/>
              <a:t> </a:t>
            </a:r>
            <a:r>
              <a:rPr spc="-10" dirty="0"/>
              <a:t>context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757358" y="6273"/>
            <a:ext cx="850900" cy="321310"/>
            <a:chOff x="3757358" y="6273"/>
            <a:chExt cx="850900" cy="321310"/>
          </a:xfrm>
        </p:grpSpPr>
        <p:sp>
          <p:nvSpPr>
            <p:cNvPr id="5" name="object 5"/>
            <p:cNvSpPr/>
            <p:nvPr/>
          </p:nvSpPr>
          <p:spPr>
            <a:xfrm>
              <a:off x="3757358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45928" y="6273"/>
              <a:ext cx="762635" cy="321310"/>
            </a:xfrm>
            <a:custGeom>
              <a:avLst/>
              <a:gdLst/>
              <a:ahLst/>
              <a:cxnLst/>
              <a:rect l="l" t="t" r="r" b="b"/>
              <a:pathLst>
                <a:path w="762635" h="321310">
                  <a:moveTo>
                    <a:pt x="762076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762076" y="320687"/>
                  </a:lnTo>
                  <a:lnTo>
                    <a:pt x="762076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871188" y="112273"/>
            <a:ext cx="6413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dirty="0">
                <a:latin typeface="Garamond"/>
                <a:cs typeface="Garamond"/>
                <a:hlinkClick r:id="rId2" action="ppaction://hlinksldjump"/>
              </a:rPr>
              <a:t>user</a:t>
            </a:r>
            <a:r>
              <a:rPr sz="950" spc="75" dirty="0"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process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5463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87393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9793" y="537446"/>
            <a:ext cx="3805554" cy="43053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Context</a:t>
            </a:r>
            <a:r>
              <a:rPr sz="1200" spc="9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user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process: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Garamond"/>
                <a:cs typeface="Garamond"/>
              </a:rPr>
              <a:t>Kernel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+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page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+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User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Context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1772" y="117339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39269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60356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181443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02529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30" y="223616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5130" y="244703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9793" y="1056203"/>
            <a:ext cx="1479550" cy="1484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170815" indent="-127000">
              <a:lnSpc>
                <a:spcPct val="1107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User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Context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name[]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22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ldt[2]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220"/>
              </a:spcBef>
            </a:pPr>
            <a:r>
              <a:rPr sz="1200" spc="-10" dirty="0">
                <a:latin typeface="Garamond"/>
                <a:cs typeface="Garamond"/>
              </a:rPr>
              <a:t>*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ldtIDescriptor</a:t>
            </a:r>
            <a:endParaRPr sz="1200">
              <a:latin typeface="Garamond"/>
              <a:cs typeface="Garamond"/>
            </a:endParaRPr>
          </a:p>
          <a:p>
            <a:pPr marL="139065" marR="5080">
              <a:lnSpc>
                <a:spcPct val="115300"/>
              </a:lnSpc>
            </a:pPr>
            <a:r>
              <a:rPr sz="1200" dirty="0">
                <a:latin typeface="Garamond"/>
                <a:cs typeface="Garamond"/>
              </a:rPr>
              <a:t>*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memory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size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ldtSelector</a:t>
            </a:r>
            <a:r>
              <a:rPr sz="1200" spc="500" dirty="0">
                <a:solidFill>
                  <a:srgbClr val="0000FF"/>
                </a:solidFill>
                <a:latin typeface="Garamond"/>
                <a:cs typeface="Garamond"/>
              </a:rPr>
              <a:t> 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csSelector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27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dsSelector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43251" y="1461079"/>
            <a:ext cx="1948180" cy="108013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3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8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code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segment,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data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segment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6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segment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descriptor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memory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space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process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index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gdt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index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ldt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130" y="265790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56285" y="2515433"/>
            <a:ext cx="2721610" cy="65849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entryAddr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argBlockAddr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stackPointerAddr</a:t>
            </a:r>
            <a:endParaRPr sz="1200">
              <a:latin typeface="Garamond"/>
              <a:cs typeface="Garamond"/>
            </a:endParaRPr>
          </a:p>
          <a:p>
            <a:pPr marL="12700" marR="657225">
              <a:lnSpc>
                <a:spcPct val="115300"/>
              </a:lnSpc>
            </a:pPr>
            <a:r>
              <a:rPr sz="1200" spc="-20" dirty="0">
                <a:latin typeface="Garamond"/>
                <a:cs typeface="Garamond"/>
              </a:rPr>
              <a:t>*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pageIDir</a:t>
            </a:r>
            <a:r>
              <a:rPr sz="1200" spc="-20" dirty="0">
                <a:latin typeface="Garamond"/>
                <a:cs typeface="Garamond"/>
              </a:rPr>
              <a:t>,</a:t>
            </a:r>
            <a:r>
              <a:rPr sz="1200" spc="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*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file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descriptor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table[] </a:t>
            </a:r>
            <a:r>
              <a:rPr sz="1200" dirty="0">
                <a:latin typeface="Garamond"/>
                <a:cs typeface="Garamond"/>
              </a:rPr>
              <a:t>refCount,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mappedRegions,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etc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55130" y="286876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5130" y="307963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739515" cy="316230"/>
          </a:xfrm>
          <a:custGeom>
            <a:avLst/>
            <a:gdLst/>
            <a:ahLst/>
            <a:cxnLst/>
            <a:rect l="l" t="t" r="r" b="b"/>
            <a:pathLst>
              <a:path w="3739515" h="316230">
                <a:moveTo>
                  <a:pt x="0" y="315836"/>
                </a:moveTo>
                <a:lnTo>
                  <a:pt x="3739362" y="315836"/>
                </a:lnTo>
                <a:lnTo>
                  <a:pt x="3739362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1430020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Spawn</a:t>
            </a:r>
            <a:r>
              <a:rPr spc="-30" dirty="0"/>
              <a:t> </a:t>
            </a:r>
            <a:r>
              <a:rPr dirty="0"/>
              <a:t>user</a:t>
            </a:r>
            <a:r>
              <a:rPr spc="-30" dirty="0"/>
              <a:t> </a:t>
            </a:r>
            <a:r>
              <a:rPr spc="-25" dirty="0"/>
              <a:t>process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757358" y="6273"/>
            <a:ext cx="850900" cy="321310"/>
            <a:chOff x="3757358" y="6273"/>
            <a:chExt cx="850900" cy="321310"/>
          </a:xfrm>
        </p:grpSpPr>
        <p:sp>
          <p:nvSpPr>
            <p:cNvPr id="5" name="object 5"/>
            <p:cNvSpPr/>
            <p:nvPr/>
          </p:nvSpPr>
          <p:spPr>
            <a:xfrm>
              <a:off x="3757358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45928" y="6273"/>
              <a:ext cx="762635" cy="321310"/>
            </a:xfrm>
            <a:custGeom>
              <a:avLst/>
              <a:gdLst/>
              <a:ahLst/>
              <a:cxnLst/>
              <a:rect l="l" t="t" r="r" b="b"/>
              <a:pathLst>
                <a:path w="762635" h="321310">
                  <a:moveTo>
                    <a:pt x="762076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762076" y="320687"/>
                  </a:lnTo>
                  <a:lnTo>
                    <a:pt x="762076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871188" y="112273"/>
            <a:ext cx="6413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dirty="0">
                <a:latin typeface="Garamond"/>
                <a:cs typeface="Garamond"/>
                <a:hlinkClick r:id="rId2" action="ppaction://hlinksldjump"/>
              </a:rPr>
              <a:t>user</a:t>
            </a:r>
            <a:r>
              <a:rPr sz="950" spc="75" dirty="0"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process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87730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109661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30747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9793" y="760102"/>
            <a:ext cx="3244215" cy="641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366395" indent="-127000">
              <a:lnSpc>
                <a:spcPct val="1107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Spawn(program,</a:t>
            </a:r>
            <a:r>
              <a:rPr sz="1200" spc="28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cmd,</a:t>
            </a:r>
            <a:r>
              <a:rPr sz="1200" spc="28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*kthread,</a:t>
            </a:r>
            <a:r>
              <a:rPr sz="1200" spc="29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background)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read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executable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filesystem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220"/>
              </a:spcBef>
            </a:pPr>
            <a:r>
              <a:rPr sz="1200" dirty="0">
                <a:latin typeface="Garamond"/>
                <a:cs typeface="Garamond"/>
              </a:rPr>
              <a:t>unpack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elf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header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content,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extract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exeFormat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06228" y="954145"/>
            <a:ext cx="685165" cy="447675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3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vfs,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2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25" dirty="0">
                <a:latin typeface="Garamond"/>
                <a:cs typeface="Garamond"/>
              </a:rPr>
              <a:t>elf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55130" y="151834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172921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194009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1622" y="214252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81622" y="231965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81622" y="249679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56285" y="1375862"/>
            <a:ext cx="3930650" cy="145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mem</a:t>
            </a:r>
            <a:r>
              <a:rPr sz="1200" spc="15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114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malloc(program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maxva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+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argblock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size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+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page) </a:t>
            </a:r>
            <a:r>
              <a:rPr sz="1200" dirty="0">
                <a:latin typeface="Garamond"/>
                <a:cs typeface="Garamond"/>
              </a:rPr>
              <a:t>copy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program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segments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mem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space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200" dirty="0">
                <a:latin typeface="Garamond"/>
                <a:cs typeface="Garamond"/>
              </a:rPr>
              <a:t>malloc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usercontext</a:t>
            </a:r>
            <a:r>
              <a:rPr sz="1200" spc="17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its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fields: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55"/>
              </a:spcBef>
            </a:pPr>
            <a:r>
              <a:rPr sz="1200" dirty="0">
                <a:latin typeface="Garamond"/>
                <a:cs typeface="Garamond"/>
              </a:rPr>
              <a:t>*memory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60" dirty="0">
                <a:latin typeface="Arial"/>
                <a:cs typeface="Arial"/>
              </a:rPr>
              <a:t> </a:t>
            </a:r>
            <a:r>
              <a:rPr sz="1200" spc="-25" dirty="0">
                <a:latin typeface="Garamond"/>
                <a:cs typeface="Garamond"/>
              </a:rPr>
              <a:t>mem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ldt,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ldt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selectors/descriptors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entry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point,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argblock,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2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bottom,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...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200" dirty="0">
                <a:latin typeface="Garamond"/>
                <a:cs typeface="Garamond"/>
              </a:rPr>
              <a:t>*kthread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175" dirty="0"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Start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User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Thread(userContext)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130" y="273719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Hardware</a:t>
            </a:r>
            <a:r>
              <a:rPr sz="1200" spc="12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and</a:t>
            </a:r>
            <a:r>
              <a:rPr sz="1200" spc="12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devices</a:t>
            </a:r>
            <a:r>
              <a:rPr sz="1200" spc="125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(drivers</a:t>
            </a:r>
            <a:r>
              <a:rPr sz="1200" spc="12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spc="1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+</a:t>
            </a:r>
            <a:r>
              <a:rPr sz="1200" spc="12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interrupt</a:t>
            </a:r>
            <a:r>
              <a:rPr sz="1200" spc="125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handlers)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739515" cy="316230"/>
          </a:xfrm>
          <a:custGeom>
            <a:avLst/>
            <a:gdLst/>
            <a:ahLst/>
            <a:cxnLst/>
            <a:rect l="l" t="t" r="r" b="b"/>
            <a:pathLst>
              <a:path w="3739515" h="316230">
                <a:moveTo>
                  <a:pt x="0" y="315836"/>
                </a:moveTo>
                <a:lnTo>
                  <a:pt x="3739362" y="315836"/>
                </a:lnTo>
                <a:lnTo>
                  <a:pt x="3739362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Start</a:t>
            </a:r>
            <a:r>
              <a:rPr spc="75" dirty="0"/>
              <a:t> </a:t>
            </a:r>
            <a:r>
              <a:rPr dirty="0"/>
              <a:t>user</a:t>
            </a:r>
            <a:r>
              <a:rPr spc="75" dirty="0"/>
              <a:t> </a:t>
            </a:r>
            <a:r>
              <a:rPr spc="-10" dirty="0"/>
              <a:t>thread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757358" y="6273"/>
            <a:ext cx="850900" cy="321310"/>
            <a:chOff x="3757358" y="6273"/>
            <a:chExt cx="850900" cy="321310"/>
          </a:xfrm>
        </p:grpSpPr>
        <p:sp>
          <p:nvSpPr>
            <p:cNvPr id="5" name="object 5"/>
            <p:cNvSpPr/>
            <p:nvPr/>
          </p:nvSpPr>
          <p:spPr>
            <a:xfrm>
              <a:off x="3757358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45928" y="6273"/>
              <a:ext cx="762635" cy="321310"/>
            </a:xfrm>
            <a:custGeom>
              <a:avLst/>
              <a:gdLst/>
              <a:ahLst/>
              <a:cxnLst/>
              <a:rect l="l" t="t" r="r" b="b"/>
              <a:pathLst>
                <a:path w="762635" h="321310">
                  <a:moveTo>
                    <a:pt x="762076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762076" y="320687"/>
                  </a:lnTo>
                  <a:lnTo>
                    <a:pt x="762076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871188" y="112273"/>
            <a:ext cx="6413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dirty="0">
                <a:latin typeface="Garamond"/>
                <a:cs typeface="Garamond"/>
                <a:hlinkClick r:id="rId2" action="ppaction://hlinksldjump"/>
              </a:rPr>
              <a:t>user</a:t>
            </a:r>
            <a:r>
              <a:rPr sz="950" spc="75" dirty="0"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process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3605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89331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39941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9793" y="480905"/>
            <a:ext cx="4049395" cy="1544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5080" indent="-127000">
              <a:lnSpc>
                <a:spcPct val="131500"/>
              </a:lnSpc>
              <a:spcBef>
                <a:spcPts val="100"/>
              </a:spcBef>
              <a:tabLst>
                <a:tab pos="2570480" algn="l"/>
              </a:tabLst>
            </a:pP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Start</a:t>
            </a:r>
            <a:r>
              <a:rPr sz="1200" spc="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User</a:t>
            </a:r>
            <a:r>
              <a:rPr sz="1200" spc="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Thread(uc,</a:t>
            </a:r>
            <a:r>
              <a:rPr sz="1200" spc="37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detached)</a:t>
            </a:r>
            <a:r>
              <a:rPr sz="1200" spc="-10" dirty="0">
                <a:latin typeface="Garamond"/>
                <a:cs typeface="Garamond"/>
              </a:rPr>
              <a:t>: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85" dirty="0">
                <a:latin typeface="MingLiU_HKSCS-ExtB"/>
                <a:cs typeface="MingLiU_HKSCS-ExtB"/>
              </a:rPr>
              <a:t>//</a:t>
            </a:r>
            <a:r>
              <a:rPr sz="1200" spc="-2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"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uc</a:t>
            </a:r>
            <a:r>
              <a:rPr sz="1200" dirty="0">
                <a:latin typeface="Garamond"/>
                <a:cs typeface="Garamond"/>
              </a:rPr>
              <a:t>"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"usercontext"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Create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Thread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malloc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kthread</a:t>
            </a:r>
            <a:r>
              <a:rPr sz="1200" spc="2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stack,</a:t>
            </a:r>
            <a:r>
              <a:rPr sz="1200" spc="2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init,</a:t>
            </a:r>
            <a:r>
              <a:rPr sz="1200" spc="2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2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all-thread-</a:t>
            </a:r>
            <a:r>
              <a:rPr sz="1200" spc="-20" dirty="0">
                <a:latin typeface="Garamond"/>
                <a:cs typeface="Garamond"/>
              </a:rPr>
              <a:t>list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15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Setup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User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Thread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point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kthread.usercontext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uc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configure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if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interrupted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user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mode</a:t>
            </a:r>
            <a:endParaRPr sz="1200">
              <a:latin typeface="Garamond"/>
              <a:cs typeface="Garamond"/>
            </a:endParaRPr>
          </a:p>
          <a:p>
            <a:pPr marL="255904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54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(bottom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top):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3290" y="1993417"/>
            <a:ext cx="3271520" cy="739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  <a:tabLst>
                <a:tab pos="313055" algn="l"/>
              </a:tabLst>
            </a:pPr>
            <a:r>
              <a:rPr sz="1200" spc="-25" dirty="0">
                <a:latin typeface="MingLiU_HKSCS-ExtB"/>
                <a:cs typeface="MingLiU_HKSCS-ExtB"/>
              </a:rPr>
              <a:t>//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uc</a:t>
            </a:r>
            <a:r>
              <a:rPr sz="1200" dirty="0">
                <a:latin typeface="Garamond"/>
                <a:cs typeface="Garamond"/>
              </a:rPr>
              <a:t>.ds</a:t>
            </a:r>
            <a:r>
              <a:rPr sz="1200" spc="2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(user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ss),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uc</a:t>
            </a:r>
            <a:r>
              <a:rPr sz="1200" dirty="0">
                <a:latin typeface="Garamond"/>
                <a:cs typeface="Garamond"/>
              </a:rPr>
              <a:t>.stackaddr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(user</a:t>
            </a:r>
            <a:r>
              <a:rPr sz="1200" spc="25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esp)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95"/>
              </a:lnSpc>
              <a:tabLst>
                <a:tab pos="313055" algn="l"/>
              </a:tabLst>
            </a:pPr>
            <a:r>
              <a:rPr sz="1200" spc="-25" dirty="0">
                <a:latin typeface="MingLiU_HKSCS-ExtB"/>
                <a:cs typeface="MingLiU_HKSCS-ExtB"/>
              </a:rPr>
              <a:t>//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dirty="0">
                <a:latin typeface="Garamond"/>
                <a:cs typeface="Garamond"/>
              </a:rPr>
              <a:t>eflags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(intrpt</a:t>
            </a:r>
            <a:r>
              <a:rPr sz="1200" spc="2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on),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uc</a:t>
            </a:r>
            <a:r>
              <a:rPr sz="1200" dirty="0">
                <a:latin typeface="Garamond"/>
                <a:cs typeface="Garamond"/>
              </a:rPr>
              <a:t>.cs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spc="55" dirty="0">
                <a:latin typeface="Garamond"/>
                <a:cs typeface="Garamond"/>
              </a:rPr>
              <a:t>(cs),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uc</a:t>
            </a:r>
            <a:r>
              <a:rPr sz="1200" dirty="0">
                <a:latin typeface="Garamond"/>
                <a:cs typeface="Garamond"/>
              </a:rPr>
              <a:t>.entryaddr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(eip)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95"/>
              </a:lnSpc>
              <a:tabLst>
                <a:tab pos="313055" algn="l"/>
              </a:tabLst>
            </a:pPr>
            <a:r>
              <a:rPr sz="1200" spc="-25" dirty="0">
                <a:latin typeface="MingLiU_HKSCS-ExtB"/>
                <a:cs typeface="MingLiU_HKSCS-ExtB"/>
              </a:rPr>
              <a:t>//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dirty="0">
                <a:latin typeface="Garamond"/>
                <a:cs typeface="Garamond"/>
              </a:rPr>
              <a:t>errorcode,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intrpt#,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gp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regs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except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esi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tabLst>
                <a:tab pos="313055" algn="l"/>
              </a:tabLst>
            </a:pPr>
            <a:r>
              <a:rPr sz="1200" spc="-25" dirty="0">
                <a:latin typeface="MingLiU_HKSCS-ExtB"/>
                <a:cs typeface="MingLiU_HKSCS-ExtB"/>
              </a:rPr>
              <a:t>//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uc</a:t>
            </a:r>
            <a:r>
              <a:rPr sz="1200" dirty="0">
                <a:latin typeface="Garamond"/>
                <a:cs typeface="Garamond"/>
              </a:rPr>
              <a:t>.argblockaddr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(esi),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uc</a:t>
            </a:r>
            <a:r>
              <a:rPr sz="1200" dirty="0">
                <a:latin typeface="Garamond"/>
                <a:cs typeface="Garamond"/>
              </a:rPr>
              <a:t>.ds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(ds,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es,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fs,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spc="25" dirty="0">
                <a:latin typeface="Garamond"/>
                <a:cs typeface="Garamond"/>
              </a:rPr>
              <a:t>gs)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12856" y="2347683"/>
            <a:ext cx="42799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20" dirty="0">
                <a:latin typeface="Garamond"/>
                <a:cs typeface="Garamond"/>
              </a:rPr>
              <a:t>fake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6285" y="2669801"/>
            <a:ext cx="3984625" cy="53149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2046605">
              <a:lnSpc>
                <a:spcPct val="100000"/>
              </a:lnSpc>
              <a:spcBef>
                <a:spcPts val="65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15" dirty="0">
                <a:latin typeface="MingLiU_HKSCS-ExtB"/>
                <a:cs typeface="MingLiU_HKSCS-ExtB"/>
              </a:rPr>
              <a:t> </a:t>
            </a:r>
            <a:r>
              <a:rPr sz="1200" spc="-20" dirty="0">
                <a:latin typeface="Garamond"/>
                <a:cs typeface="Garamond"/>
              </a:rPr>
              <a:t>How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termination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handled?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Make</a:t>
            </a:r>
            <a:r>
              <a:rPr sz="1200" spc="17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thread</a:t>
            </a:r>
            <a:r>
              <a:rPr sz="1200" spc="18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runnable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3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runq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55130" y="310751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739515" cy="316230"/>
          </a:xfrm>
          <a:custGeom>
            <a:avLst/>
            <a:gdLst/>
            <a:ahLst/>
            <a:cxnLst/>
            <a:rect l="l" t="t" r="r" b="b"/>
            <a:pathLst>
              <a:path w="3739515" h="316230">
                <a:moveTo>
                  <a:pt x="0" y="315836"/>
                </a:moveTo>
                <a:lnTo>
                  <a:pt x="3739362" y="315836"/>
                </a:lnTo>
                <a:lnTo>
                  <a:pt x="3739362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Copying</a:t>
            </a:r>
            <a:r>
              <a:rPr spc="-5" dirty="0"/>
              <a:t> </a:t>
            </a:r>
            <a:r>
              <a:rPr spc="-20" dirty="0"/>
              <a:t>between</a:t>
            </a:r>
            <a:r>
              <a:rPr spc="-5" dirty="0"/>
              <a:t> </a:t>
            </a:r>
            <a:r>
              <a:rPr dirty="0"/>
              <a:t>user and</a:t>
            </a:r>
            <a:r>
              <a:rPr spc="-5" dirty="0"/>
              <a:t> </a:t>
            </a:r>
            <a:r>
              <a:rPr spc="-30" dirty="0"/>
              <a:t>kernel</a:t>
            </a:r>
            <a:r>
              <a:rPr dirty="0"/>
              <a:t> </a:t>
            </a:r>
            <a:r>
              <a:rPr spc="-10" dirty="0"/>
              <a:t>spaces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757358" y="6273"/>
            <a:ext cx="850900" cy="321310"/>
            <a:chOff x="3757358" y="6273"/>
            <a:chExt cx="850900" cy="321310"/>
          </a:xfrm>
        </p:grpSpPr>
        <p:sp>
          <p:nvSpPr>
            <p:cNvPr id="5" name="object 5"/>
            <p:cNvSpPr/>
            <p:nvPr/>
          </p:nvSpPr>
          <p:spPr>
            <a:xfrm>
              <a:off x="3757358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45928" y="6273"/>
              <a:ext cx="762635" cy="321310"/>
            </a:xfrm>
            <a:custGeom>
              <a:avLst/>
              <a:gdLst/>
              <a:ahLst/>
              <a:cxnLst/>
              <a:rect l="l" t="t" r="r" b="b"/>
              <a:pathLst>
                <a:path w="762635" h="321310">
                  <a:moveTo>
                    <a:pt x="762076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762076" y="320687"/>
                  </a:lnTo>
                  <a:lnTo>
                    <a:pt x="762076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871188" y="112273"/>
            <a:ext cx="6413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dirty="0">
                <a:latin typeface="Garamond"/>
                <a:cs typeface="Garamond"/>
                <a:hlinkClick r:id="rId2" action="ppaction://hlinksldjump"/>
              </a:rPr>
              <a:t>user</a:t>
            </a:r>
            <a:r>
              <a:rPr sz="950" spc="75" dirty="0"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process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82499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9539" marR="5080" indent="-117475">
              <a:lnSpc>
                <a:spcPts val="1390"/>
              </a:lnSpc>
              <a:spcBef>
                <a:spcPts val="185"/>
              </a:spcBef>
              <a:tabLst>
                <a:tab pos="2517775" algn="l"/>
              </a:tabLst>
            </a:pPr>
            <a:r>
              <a:rPr dirty="0">
                <a:solidFill>
                  <a:srgbClr val="0000FF"/>
                </a:solidFill>
              </a:rPr>
              <a:t>User</a:t>
            </a:r>
            <a:r>
              <a:rPr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dirty="0">
                <a:solidFill>
                  <a:srgbClr val="0000FF"/>
                </a:solidFill>
              </a:rPr>
              <a:t>To</a:t>
            </a:r>
            <a:r>
              <a:rPr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dirty="0">
                <a:solidFill>
                  <a:srgbClr val="0000FF"/>
                </a:solidFill>
              </a:rPr>
              <a:t>Kernel(usercontext,</a:t>
            </a:r>
            <a:r>
              <a:rPr spc="240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userptr)</a:t>
            </a:r>
            <a:r>
              <a:rPr spc="-10" dirty="0"/>
              <a:t>:</a:t>
            </a:r>
            <a:r>
              <a:rPr dirty="0"/>
              <a:t>	</a:t>
            </a:r>
            <a:r>
              <a:rPr spc="-150" dirty="0">
                <a:latin typeface="MingLiU_HKSCS-ExtB"/>
                <a:cs typeface="MingLiU_HKSCS-ExtB"/>
              </a:rPr>
              <a:t>//</a:t>
            </a:r>
            <a:r>
              <a:rPr spc="-330" dirty="0">
                <a:latin typeface="MingLiU_HKSCS-ExtB"/>
                <a:cs typeface="MingLiU_HKSCS-ExtB"/>
              </a:rPr>
              <a:t> </a:t>
            </a:r>
            <a:r>
              <a:rPr dirty="0"/>
              <a:t>kernel</a:t>
            </a:r>
            <a:r>
              <a:rPr spc="85" dirty="0"/>
              <a:t> </a:t>
            </a:r>
            <a:r>
              <a:rPr dirty="0"/>
              <a:t>addr</a:t>
            </a:r>
            <a:r>
              <a:rPr spc="90" dirty="0"/>
              <a:t> </a:t>
            </a:r>
            <a:r>
              <a:rPr dirty="0"/>
              <a:t>of</a:t>
            </a:r>
            <a:r>
              <a:rPr spc="85" dirty="0"/>
              <a:t> </a:t>
            </a:r>
            <a:r>
              <a:rPr spc="-10" dirty="0"/>
              <a:t>useraddr </a:t>
            </a:r>
            <a:r>
              <a:rPr dirty="0"/>
              <a:t>return</a:t>
            </a:r>
            <a:r>
              <a:rPr spc="165" dirty="0"/>
              <a:t> </a:t>
            </a:r>
            <a:r>
              <a:rPr dirty="0"/>
              <a:t>usercontext.memory</a:t>
            </a:r>
            <a:r>
              <a:rPr spc="170" dirty="0"/>
              <a:t> </a:t>
            </a:r>
            <a:r>
              <a:rPr spc="100" dirty="0"/>
              <a:t>+</a:t>
            </a:r>
            <a:r>
              <a:rPr spc="170" dirty="0"/>
              <a:t> </a:t>
            </a:r>
            <a:r>
              <a:rPr spc="-10" dirty="0"/>
              <a:t>userptr</a:t>
            </a: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pc="-10" dirty="0"/>
          </a:p>
          <a:p>
            <a:pPr marL="129539" marR="1005840" indent="-117475">
              <a:lnSpc>
                <a:spcPts val="1390"/>
              </a:lnSpc>
            </a:pPr>
            <a:r>
              <a:rPr spc="-10" dirty="0">
                <a:solidFill>
                  <a:srgbClr val="0000FF"/>
                </a:solidFill>
              </a:rPr>
              <a:t>Copy</a:t>
            </a:r>
            <a:r>
              <a:rPr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pc="-10" dirty="0">
                <a:solidFill>
                  <a:srgbClr val="0000FF"/>
                </a:solidFill>
              </a:rPr>
              <a:t>From</a:t>
            </a:r>
            <a:r>
              <a:rPr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pc="-10" dirty="0">
                <a:solidFill>
                  <a:srgbClr val="0000FF"/>
                </a:solidFill>
              </a:rPr>
              <a:t>User(dst1nKernel,</a:t>
            </a:r>
            <a:r>
              <a:rPr spc="10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src1nUser,</a:t>
            </a:r>
            <a:r>
              <a:rPr spc="5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bufsize)</a:t>
            </a:r>
            <a:r>
              <a:rPr spc="-10" dirty="0"/>
              <a:t>: </a:t>
            </a:r>
            <a:r>
              <a:rPr dirty="0"/>
              <a:t>ucontext</a:t>
            </a:r>
            <a:r>
              <a:rPr spc="140" dirty="0"/>
              <a:t> </a:t>
            </a:r>
            <a:r>
              <a:rPr i="1" dirty="0">
                <a:latin typeface="Arial"/>
                <a:cs typeface="Arial"/>
              </a:rPr>
              <a:t>←</a:t>
            </a:r>
            <a:r>
              <a:rPr i="1" spc="110" dirty="0">
                <a:latin typeface="Arial"/>
                <a:cs typeface="Arial"/>
              </a:rPr>
              <a:t> </a:t>
            </a:r>
            <a:r>
              <a:rPr spc="-10" dirty="0"/>
              <a:t>CURRENT</a:t>
            </a:r>
            <a:r>
              <a:rPr spc="-10" dirty="0">
                <a:latin typeface="MingLiU_HKSCS-ExtB"/>
                <a:cs typeface="MingLiU_HKSCS-ExtB"/>
              </a:rPr>
              <a:t>_</a:t>
            </a:r>
            <a:r>
              <a:rPr spc="-10" dirty="0"/>
              <a:t>THREAID.usercontext</a:t>
            </a:r>
          </a:p>
          <a:p>
            <a:pPr marL="129539" marR="742315">
              <a:lnSpc>
                <a:spcPts val="1390"/>
              </a:lnSpc>
              <a:spcBef>
                <a:spcPts val="10"/>
              </a:spcBef>
            </a:pPr>
            <a:r>
              <a:rPr spc="-25" dirty="0"/>
              <a:t>src1nKernel</a:t>
            </a:r>
            <a:r>
              <a:rPr spc="100" dirty="0"/>
              <a:t> </a:t>
            </a:r>
            <a:r>
              <a:rPr i="1" dirty="0">
                <a:latin typeface="Arial"/>
                <a:cs typeface="Arial"/>
              </a:rPr>
              <a:t>←</a:t>
            </a:r>
            <a:r>
              <a:rPr i="1" spc="70" dirty="0">
                <a:latin typeface="Arial"/>
                <a:cs typeface="Arial"/>
              </a:rPr>
              <a:t> </a:t>
            </a:r>
            <a:r>
              <a:rPr dirty="0"/>
              <a:t>User</a:t>
            </a:r>
            <a:r>
              <a:rPr dirty="0">
                <a:latin typeface="MingLiU_HKSCS-ExtB"/>
                <a:cs typeface="MingLiU_HKSCS-ExtB"/>
              </a:rPr>
              <a:t>_</a:t>
            </a:r>
            <a:r>
              <a:rPr dirty="0"/>
              <a:t>To</a:t>
            </a:r>
            <a:r>
              <a:rPr dirty="0">
                <a:latin typeface="MingLiU_HKSCS-ExtB"/>
                <a:cs typeface="MingLiU_HKSCS-ExtB"/>
              </a:rPr>
              <a:t>_</a:t>
            </a:r>
            <a:r>
              <a:rPr dirty="0"/>
              <a:t>Kernel(ucontext,</a:t>
            </a:r>
            <a:r>
              <a:rPr spc="105" dirty="0"/>
              <a:t> </a:t>
            </a:r>
            <a:r>
              <a:rPr spc="-10" dirty="0"/>
              <a:t>src1nUser) </a:t>
            </a:r>
            <a:r>
              <a:rPr dirty="0"/>
              <a:t>memcpy(dst1nKernel,</a:t>
            </a:r>
            <a:r>
              <a:rPr spc="-35" dirty="0"/>
              <a:t> </a:t>
            </a:r>
            <a:r>
              <a:rPr spc="-10" dirty="0"/>
              <a:t>src1nKernel,</a:t>
            </a:r>
            <a:r>
              <a:rPr spc="-35" dirty="0"/>
              <a:t> </a:t>
            </a:r>
            <a:r>
              <a:rPr spc="-10" dirty="0"/>
              <a:t>bufsize)</a:t>
            </a: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pc="-10" dirty="0"/>
          </a:p>
          <a:p>
            <a:pPr marL="129539" marR="1086485" indent="-117475">
              <a:lnSpc>
                <a:spcPts val="1390"/>
              </a:lnSpc>
            </a:pPr>
            <a:r>
              <a:rPr spc="-10" dirty="0">
                <a:solidFill>
                  <a:srgbClr val="0000FF"/>
                </a:solidFill>
              </a:rPr>
              <a:t>Copy</a:t>
            </a:r>
            <a:r>
              <a:rPr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pc="-10" dirty="0">
                <a:solidFill>
                  <a:srgbClr val="0000FF"/>
                </a:solidFill>
              </a:rPr>
              <a:t>To</a:t>
            </a:r>
            <a:r>
              <a:rPr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pc="-10" dirty="0">
                <a:solidFill>
                  <a:srgbClr val="0000FF"/>
                </a:solidFill>
              </a:rPr>
              <a:t>User(dst1nUser,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src1nKernel,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bufsize)</a:t>
            </a:r>
            <a:r>
              <a:rPr spc="-10" dirty="0"/>
              <a:t>: </a:t>
            </a:r>
            <a:r>
              <a:rPr dirty="0"/>
              <a:t>ucontext</a:t>
            </a:r>
            <a:r>
              <a:rPr spc="140" dirty="0"/>
              <a:t> </a:t>
            </a:r>
            <a:r>
              <a:rPr i="1" dirty="0">
                <a:latin typeface="Arial"/>
                <a:cs typeface="Arial"/>
              </a:rPr>
              <a:t>←</a:t>
            </a:r>
            <a:r>
              <a:rPr i="1" spc="110" dirty="0">
                <a:latin typeface="Arial"/>
                <a:cs typeface="Arial"/>
              </a:rPr>
              <a:t> </a:t>
            </a:r>
            <a:r>
              <a:rPr spc="-30" dirty="0"/>
              <a:t>CURRENT</a:t>
            </a:r>
            <a:r>
              <a:rPr spc="-30" dirty="0">
                <a:latin typeface="MingLiU_HKSCS-ExtB"/>
                <a:cs typeface="MingLiU_HKSCS-ExtB"/>
              </a:rPr>
              <a:t>_</a:t>
            </a:r>
            <a:r>
              <a:rPr spc="-30" dirty="0"/>
              <a:t>THREAID.usercontext</a:t>
            </a:r>
          </a:p>
          <a:p>
            <a:pPr marL="129539" marR="715645">
              <a:lnSpc>
                <a:spcPts val="1390"/>
              </a:lnSpc>
              <a:spcBef>
                <a:spcPts val="10"/>
              </a:spcBef>
            </a:pPr>
            <a:r>
              <a:rPr spc="-10" dirty="0"/>
              <a:t>dst1nKernel</a:t>
            </a:r>
            <a:r>
              <a:rPr spc="80" dirty="0"/>
              <a:t> </a:t>
            </a:r>
            <a:r>
              <a:rPr i="1" dirty="0">
                <a:latin typeface="Arial"/>
                <a:cs typeface="Arial"/>
              </a:rPr>
              <a:t>←</a:t>
            </a:r>
            <a:r>
              <a:rPr i="1" spc="50" dirty="0">
                <a:latin typeface="Arial"/>
                <a:cs typeface="Arial"/>
              </a:rPr>
              <a:t> </a:t>
            </a:r>
            <a:r>
              <a:rPr dirty="0"/>
              <a:t>User</a:t>
            </a:r>
            <a:r>
              <a:rPr dirty="0">
                <a:latin typeface="MingLiU_HKSCS-ExtB"/>
                <a:cs typeface="MingLiU_HKSCS-ExtB"/>
              </a:rPr>
              <a:t>_</a:t>
            </a:r>
            <a:r>
              <a:rPr dirty="0"/>
              <a:t>To</a:t>
            </a:r>
            <a:r>
              <a:rPr dirty="0">
                <a:latin typeface="MingLiU_HKSCS-ExtB"/>
                <a:cs typeface="MingLiU_HKSCS-ExtB"/>
              </a:rPr>
              <a:t>_</a:t>
            </a:r>
            <a:r>
              <a:rPr dirty="0"/>
              <a:t>Kernel(ucontext,</a:t>
            </a:r>
            <a:r>
              <a:rPr spc="85" dirty="0"/>
              <a:t> </a:t>
            </a:r>
            <a:r>
              <a:rPr spc="-10" dirty="0"/>
              <a:t>dst1nUser) </a:t>
            </a:r>
            <a:r>
              <a:rPr dirty="0"/>
              <a:t>memcpy(dst1nKernel,</a:t>
            </a:r>
            <a:r>
              <a:rPr spc="-35" dirty="0"/>
              <a:t> </a:t>
            </a:r>
            <a:r>
              <a:rPr spc="-10" dirty="0"/>
              <a:t>src1nKernel,</a:t>
            </a:r>
            <a:r>
              <a:rPr spc="-35" dirty="0"/>
              <a:t> </a:t>
            </a:r>
            <a:r>
              <a:rPr spc="-10" dirty="0"/>
              <a:t>bufsize)</a:t>
            </a:r>
          </a:p>
        </p:txBody>
      </p:sp>
      <p:sp>
        <p:nvSpPr>
          <p:cNvPr id="10" name="object 10"/>
          <p:cNvSpPr/>
          <p:nvPr/>
        </p:nvSpPr>
        <p:spPr>
          <a:xfrm>
            <a:off x="211772" y="136906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226738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061460" cy="316230"/>
          </a:xfrm>
          <a:custGeom>
            <a:avLst/>
            <a:gdLst/>
            <a:ahLst/>
            <a:cxnLst/>
            <a:rect l="l" t="t" r="r" b="b"/>
            <a:pathLst>
              <a:path w="4061460" h="316230">
                <a:moveTo>
                  <a:pt x="0" y="315836"/>
                </a:moveTo>
                <a:lnTo>
                  <a:pt x="4061231" y="315836"/>
                </a:lnTo>
                <a:lnTo>
                  <a:pt x="4061231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79227" y="6273"/>
            <a:ext cx="528955" cy="321310"/>
            <a:chOff x="4079227" y="6273"/>
            <a:chExt cx="528955" cy="321310"/>
          </a:xfrm>
        </p:grpSpPr>
        <p:sp>
          <p:nvSpPr>
            <p:cNvPr id="5" name="object 5"/>
            <p:cNvSpPr/>
            <p:nvPr/>
          </p:nvSpPr>
          <p:spPr>
            <a:xfrm>
              <a:off x="4079227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7797" y="6273"/>
              <a:ext cx="440690" cy="321310"/>
            </a:xfrm>
            <a:custGeom>
              <a:avLst/>
              <a:gdLst/>
              <a:ahLst/>
              <a:cxnLst/>
              <a:rect l="l" t="t" r="r" b="b"/>
              <a:pathLst>
                <a:path w="440689" h="321310">
                  <a:moveTo>
                    <a:pt x="44020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440207" y="320687"/>
                  </a:lnTo>
                  <a:lnTo>
                    <a:pt x="44020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193044" y="112273"/>
            <a:ext cx="31940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synch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Synchronization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061460" cy="316230"/>
          </a:xfrm>
          <a:custGeom>
            <a:avLst/>
            <a:gdLst/>
            <a:ahLst/>
            <a:cxnLst/>
            <a:rect l="l" t="t" r="r" b="b"/>
            <a:pathLst>
              <a:path w="4061460" h="316230">
                <a:moveTo>
                  <a:pt x="0" y="315836"/>
                </a:moveTo>
                <a:lnTo>
                  <a:pt x="4061231" y="315836"/>
                </a:lnTo>
                <a:lnTo>
                  <a:pt x="4061231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Interrupt </a:t>
            </a:r>
            <a:r>
              <a:rPr spc="-10" dirty="0"/>
              <a:t>disable/enable:</a:t>
            </a:r>
            <a:r>
              <a:rPr spc="120" dirty="0"/>
              <a:t> </a:t>
            </a:r>
            <a:r>
              <a:rPr spc="-10" dirty="0"/>
              <a:t>affects</a:t>
            </a:r>
            <a:r>
              <a:rPr dirty="0"/>
              <a:t> </a:t>
            </a:r>
            <a:r>
              <a:rPr spc="-25" dirty="0"/>
              <a:t>only</a:t>
            </a:r>
            <a:r>
              <a:rPr dirty="0"/>
              <a:t> this </a:t>
            </a:r>
            <a:r>
              <a:rPr spc="-25" dirty="0"/>
              <a:t>CPU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79227" y="6273"/>
            <a:ext cx="528955" cy="321310"/>
            <a:chOff x="4079227" y="6273"/>
            <a:chExt cx="528955" cy="321310"/>
          </a:xfrm>
        </p:grpSpPr>
        <p:sp>
          <p:nvSpPr>
            <p:cNvPr id="5" name="object 5"/>
            <p:cNvSpPr/>
            <p:nvPr/>
          </p:nvSpPr>
          <p:spPr>
            <a:xfrm>
              <a:off x="4079227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7797" y="6273"/>
              <a:ext cx="440690" cy="321310"/>
            </a:xfrm>
            <a:custGeom>
              <a:avLst/>
              <a:gdLst/>
              <a:ahLst/>
              <a:cxnLst/>
              <a:rect l="l" t="t" r="r" b="b"/>
              <a:pathLst>
                <a:path w="440689" h="321310">
                  <a:moveTo>
                    <a:pt x="44020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440207" y="320687"/>
                  </a:lnTo>
                  <a:lnTo>
                    <a:pt x="44020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193044" y="112273"/>
            <a:ext cx="31940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synch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9793" y="497824"/>
            <a:ext cx="1619885" cy="384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95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Disable_Interrupts():</a:t>
            </a:r>
            <a:endParaRPr sz="1200">
              <a:latin typeface="MingLiU_HKSCS-ExtB"/>
              <a:cs typeface="MingLiU_HKSCS-ExtB"/>
            </a:endParaRPr>
          </a:p>
          <a:p>
            <a:pPr marL="164465">
              <a:lnSpc>
                <a:spcPts val="1415"/>
              </a:lnSpc>
              <a:tabLst>
                <a:tab pos="730250" algn="l"/>
              </a:tabLst>
            </a:pPr>
            <a:r>
              <a:rPr sz="1200" u="sng" spc="2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1200" u="none" spc="-25" dirty="0">
                <a:latin typeface="MingLiU_HKSCS-ExtB"/>
                <a:cs typeface="MingLiU_HKSCS-ExtB"/>
              </a:rPr>
              <a:t>asm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u="none" dirty="0">
                <a:latin typeface="Times New Roman"/>
                <a:cs typeface="Times New Roman"/>
              </a:rPr>
              <a:t> </a:t>
            </a:r>
            <a:r>
              <a:rPr sz="1200" u="none" dirty="0">
                <a:latin typeface="MingLiU_HKSCS-ExtB"/>
                <a:cs typeface="MingLiU_HKSCS-ExtB"/>
              </a:rPr>
              <a:t>"cli"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39010" y="497217"/>
            <a:ext cx="14179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abbrv: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disable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9793" y="1029230"/>
            <a:ext cx="1544320" cy="384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95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Enable_Interrupts():</a:t>
            </a:r>
            <a:endParaRPr sz="1200">
              <a:latin typeface="MingLiU_HKSCS-ExtB"/>
              <a:cs typeface="MingLiU_HKSCS-ExtB"/>
            </a:endParaRPr>
          </a:p>
          <a:p>
            <a:pPr marL="164465">
              <a:lnSpc>
                <a:spcPts val="1415"/>
              </a:lnSpc>
              <a:tabLst>
                <a:tab pos="730250" algn="l"/>
              </a:tabLst>
            </a:pPr>
            <a:r>
              <a:rPr sz="1200" u="sng" spc="2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1200" u="none" spc="-25" dirty="0">
                <a:latin typeface="MingLiU_HKSCS-ExtB"/>
                <a:cs typeface="MingLiU_HKSCS-ExtB"/>
              </a:rPr>
              <a:t>asm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200" u="none" dirty="0">
                <a:latin typeface="Times New Roman"/>
                <a:cs typeface="Times New Roman"/>
              </a:rPr>
              <a:t> </a:t>
            </a:r>
            <a:r>
              <a:rPr sz="1200" u="none" dirty="0">
                <a:latin typeface="MingLiU_HKSCS-ExtB"/>
                <a:cs typeface="MingLiU_HKSCS-ExtB"/>
              </a:rPr>
              <a:t>"sti"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64973" y="1028623"/>
            <a:ext cx="139192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1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abbrv: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enable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9793" y="1560029"/>
            <a:ext cx="4027170" cy="916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  <a:tabLst>
                <a:tab pos="2621280" algn="l"/>
              </a:tabLst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Begin_Int_Atomic():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abbrv: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disable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  <a:p>
            <a:pPr marL="164465" marR="1273175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MingLiU_HKSCS-ExtB"/>
                <a:cs typeface="MingLiU_HKSCS-ExtB"/>
              </a:rPr>
              <a:t>ion</a:t>
            </a:r>
            <a:r>
              <a:rPr sz="1200" spc="-35" dirty="0">
                <a:latin typeface="MingLiU_HKSCS-ExtB"/>
                <a:cs typeface="MingLiU_HKSCS-ExtB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240" dirty="0">
                <a:latin typeface="Arial"/>
                <a:cs typeface="Arial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true</a:t>
            </a:r>
            <a:r>
              <a:rPr sz="1200" spc="-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iff</a:t>
            </a:r>
            <a:r>
              <a:rPr sz="1200" spc="-3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interrupts</a:t>
            </a:r>
            <a:r>
              <a:rPr sz="1200" spc="-3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enabled </a:t>
            </a:r>
            <a:r>
              <a:rPr sz="1200" dirty="0">
                <a:latin typeface="MingLiU_HKSCS-ExtB"/>
                <a:cs typeface="MingLiU_HKSCS-ExtB"/>
              </a:rPr>
              <a:t>if</a:t>
            </a:r>
            <a:r>
              <a:rPr sz="1200" spc="-20" dirty="0">
                <a:latin typeface="MingLiU_HKSCS-ExtB"/>
                <a:cs typeface="MingLiU_HKSCS-ExtB"/>
              </a:rPr>
              <a:t> ion:</a:t>
            </a:r>
            <a:endParaRPr sz="1200">
              <a:latin typeface="MingLiU_HKSCS-ExtB"/>
              <a:cs typeface="MingLiU_HKSCS-ExtB"/>
            </a:endParaRPr>
          </a:p>
          <a:p>
            <a:pPr marL="164465" marR="2184400" indent="151765">
              <a:lnSpc>
                <a:spcPts val="1390"/>
              </a:lnSpc>
              <a:spcBef>
                <a:spcPts val="10"/>
              </a:spcBef>
            </a:pPr>
            <a:r>
              <a:rPr sz="1200" spc="-10" dirty="0">
                <a:latin typeface="MingLiU_HKSCS-ExtB"/>
                <a:cs typeface="MingLiU_HKSCS-ExtB"/>
              </a:rPr>
              <a:t>Disable_Interrupts() </a:t>
            </a:r>
            <a:r>
              <a:rPr sz="1200" dirty="0">
                <a:latin typeface="MingLiU_HKSCS-ExtB"/>
                <a:cs typeface="MingLiU_HKSCS-ExtB"/>
              </a:rPr>
              <a:t>return</a:t>
            </a:r>
            <a:r>
              <a:rPr sz="1200" spc="-45" dirty="0">
                <a:latin typeface="MingLiU_HKSCS-ExtB"/>
                <a:cs typeface="MingLiU_HKSCS-ExtB"/>
              </a:rPr>
              <a:t> </a:t>
            </a:r>
            <a:r>
              <a:rPr sz="1200" spc="-25" dirty="0">
                <a:latin typeface="MingLiU_HKSCS-ExtB"/>
                <a:cs typeface="MingLiU_HKSCS-ExtB"/>
              </a:rPr>
              <a:t>ion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9793" y="2623449"/>
            <a:ext cx="1771650" cy="5619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64465" marR="232410" indent="-152400">
              <a:lnSpc>
                <a:spcPts val="1390"/>
              </a:lnSpc>
              <a:spcBef>
                <a:spcPts val="180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End_Int_Atomic(ion): </a:t>
            </a:r>
            <a:r>
              <a:rPr sz="1200" dirty="0">
                <a:latin typeface="MingLiU_HKSCS-ExtB"/>
                <a:cs typeface="MingLiU_HKSCS-ExtB"/>
              </a:rPr>
              <a:t>if</a:t>
            </a:r>
            <a:r>
              <a:rPr sz="1200" spc="-20" dirty="0">
                <a:latin typeface="MingLiU_HKSCS-ExtB"/>
                <a:cs typeface="MingLiU_HKSCS-ExtB"/>
              </a:rPr>
              <a:t> ion:</a:t>
            </a:r>
            <a:endParaRPr sz="1200">
              <a:latin typeface="MingLiU_HKSCS-ExtB"/>
              <a:cs typeface="MingLiU_HKSCS-ExtB"/>
            </a:endParaRPr>
          </a:p>
          <a:p>
            <a:pPr marL="316230">
              <a:lnSpc>
                <a:spcPts val="1360"/>
              </a:lnSpc>
            </a:pPr>
            <a:r>
              <a:rPr sz="1200" spc="-10" dirty="0">
                <a:latin typeface="MingLiU_HKSCS-ExtB"/>
                <a:cs typeface="MingLiU_HKSCS-ExtB"/>
              </a:rPr>
              <a:t>Enable_Interrupts()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41743" y="2622842"/>
            <a:ext cx="14154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1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abbrv: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061460" cy="316230"/>
          </a:xfrm>
          <a:custGeom>
            <a:avLst/>
            <a:gdLst/>
            <a:ahLst/>
            <a:cxnLst/>
            <a:rect l="l" t="t" r="r" b="b"/>
            <a:pathLst>
              <a:path w="4061460" h="316230">
                <a:moveTo>
                  <a:pt x="0" y="315836"/>
                </a:moveTo>
                <a:lnTo>
                  <a:pt x="4061231" y="315836"/>
                </a:lnTo>
                <a:lnTo>
                  <a:pt x="4061231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Spinlocks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79227" y="6273"/>
            <a:ext cx="528955" cy="321310"/>
            <a:chOff x="4079227" y="6273"/>
            <a:chExt cx="528955" cy="321310"/>
          </a:xfrm>
        </p:grpSpPr>
        <p:sp>
          <p:nvSpPr>
            <p:cNvPr id="5" name="object 5"/>
            <p:cNvSpPr/>
            <p:nvPr/>
          </p:nvSpPr>
          <p:spPr>
            <a:xfrm>
              <a:off x="4079227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7797" y="6273"/>
              <a:ext cx="440690" cy="321310"/>
            </a:xfrm>
            <a:custGeom>
              <a:avLst/>
              <a:gdLst/>
              <a:ahLst/>
              <a:cxnLst/>
              <a:rect l="l" t="t" r="r" b="b"/>
              <a:pathLst>
                <a:path w="440689" h="321310">
                  <a:moveTo>
                    <a:pt x="44020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440207" y="320687"/>
                  </a:lnTo>
                  <a:lnTo>
                    <a:pt x="44020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193044" y="112273"/>
            <a:ext cx="31940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synch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7533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477659"/>
            <a:ext cx="31070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Spinlock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assembly:</a:t>
            </a:r>
            <a:r>
              <a:rPr sz="1200" spc="2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that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iff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unlocked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9793" y="730706"/>
            <a:ext cx="2025014" cy="109410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47320" marR="368300" indent="-13525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Spin_Lock_INTERNAL(x)</a:t>
            </a:r>
            <a:r>
              <a:rPr sz="1200" spc="-10" dirty="0">
                <a:latin typeface="Garamond"/>
                <a:cs typeface="Garamond"/>
              </a:rPr>
              <a:t>: repeat</a:t>
            </a:r>
            <a:endParaRPr sz="1200">
              <a:latin typeface="Garamond"/>
              <a:cs typeface="Garamond"/>
            </a:endParaRPr>
          </a:p>
          <a:p>
            <a:pPr marL="281940">
              <a:lnSpc>
                <a:spcPts val="1340"/>
              </a:lnSpc>
            </a:pPr>
            <a:r>
              <a:rPr sz="1200" dirty="0">
                <a:latin typeface="Garamond"/>
                <a:cs typeface="Garamond"/>
              </a:rPr>
              <a:t>busy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wait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until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*x</a:t>
            </a:r>
            <a:r>
              <a:rPr sz="1200" spc="-16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50" dirty="0">
                <a:latin typeface="MingLiU_HKSCS-ExtB"/>
                <a:cs typeface="MingLiU_HKSCS-ExtB"/>
              </a:rPr>
              <a:t>0</a:t>
            </a:r>
            <a:endParaRPr sz="1200">
              <a:latin typeface="MingLiU_HKSCS-ExtB"/>
              <a:cs typeface="MingLiU_HKSCS-ExtB"/>
            </a:endParaRPr>
          </a:p>
          <a:p>
            <a:pPr marL="281940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eax</a:t>
            </a:r>
            <a:r>
              <a:rPr sz="1200" spc="-16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50" dirty="0">
                <a:latin typeface="Garamond"/>
                <a:cs typeface="Garamond"/>
              </a:rPr>
              <a:t>1</a:t>
            </a:r>
            <a:endParaRPr sz="1200">
              <a:latin typeface="Garamond"/>
              <a:cs typeface="Garamond"/>
            </a:endParaRPr>
          </a:p>
          <a:p>
            <a:pPr marL="281940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atomically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swap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eax</a:t>
            </a:r>
            <a:r>
              <a:rPr sz="1200" spc="-13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25" dirty="0">
                <a:latin typeface="MingLiU_HKSCS-ExtB"/>
                <a:cs typeface="MingLiU_HKSCS-ExtB"/>
              </a:rPr>
              <a:t>*x</a:t>
            </a:r>
            <a:endParaRPr sz="1200">
              <a:latin typeface="MingLiU_HKSCS-ExtB"/>
              <a:cs typeface="MingLiU_HKSCS-ExtB"/>
            </a:endParaRPr>
          </a:p>
          <a:p>
            <a:pPr marL="147320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until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eax</a:t>
            </a:r>
            <a:r>
              <a:rPr sz="1200" spc="-14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equals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50" dirty="0">
                <a:latin typeface="MingLiU_HKSCS-ExtB"/>
                <a:cs typeface="MingLiU_HKSCS-ExtB"/>
              </a:rPr>
              <a:t>0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35796" y="730706"/>
            <a:ext cx="1889760" cy="56261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47320" marR="81915" indent="-13525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Spin_Unlock_INTERNAL(x)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eax</a:t>
            </a:r>
            <a:r>
              <a:rPr sz="1200" spc="-16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50" dirty="0">
                <a:latin typeface="Garamond"/>
                <a:cs typeface="Garamond"/>
              </a:rPr>
              <a:t>0</a:t>
            </a:r>
            <a:endParaRPr sz="1200">
              <a:latin typeface="Garamond"/>
              <a:cs typeface="Garamond"/>
            </a:endParaRPr>
          </a:p>
          <a:p>
            <a:pPr marL="147320">
              <a:lnSpc>
                <a:spcPts val="1360"/>
              </a:lnSpc>
            </a:pPr>
            <a:r>
              <a:rPr sz="1200" dirty="0">
                <a:latin typeface="Garamond"/>
                <a:cs typeface="Garamond"/>
              </a:rPr>
              <a:t>atomically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swap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eax</a:t>
            </a:r>
            <a:r>
              <a:rPr sz="1200" spc="-13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25" dirty="0">
                <a:latin typeface="MingLiU_HKSCS-ExtB"/>
                <a:cs typeface="MingLiU_HKSCS-ExtB"/>
              </a:rPr>
              <a:t>*x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1772" y="205986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29793" y="1892053"/>
            <a:ext cx="4110990" cy="140081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Garamond"/>
                <a:cs typeface="Garamond"/>
              </a:rPr>
              <a:t>Spinlock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C: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{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lock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locker,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ra,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lastlocker}</a:t>
            </a:r>
            <a:endParaRPr sz="1200">
              <a:latin typeface="Garamond"/>
              <a:cs typeface="Garamond"/>
            </a:endParaRPr>
          </a:p>
          <a:p>
            <a:pPr marL="12700" marR="21590">
              <a:lnSpc>
                <a:spcPct val="138400"/>
              </a:lnSpc>
              <a:tabLst>
                <a:tab pos="1353820" algn="l"/>
                <a:tab pos="1774825" algn="l"/>
                <a:tab pos="2195830" algn="l"/>
                <a:tab pos="2616835" algn="l"/>
                <a:tab pos="3037840" algn="l"/>
                <a:tab pos="3459479" algn="l"/>
                <a:tab pos="3880485" algn="l"/>
              </a:tabLst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Spin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Lock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(x)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wrapper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assembly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+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update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locker,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ra,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...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Spin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Unlock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(x)</a:t>
            </a:r>
            <a:r>
              <a:rPr sz="1200" spc="-10" dirty="0">
                <a:latin typeface="Garamond"/>
                <a:cs typeface="Garamond"/>
              </a:rPr>
              <a:t>: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25" dirty="0">
                <a:latin typeface="Garamond"/>
                <a:cs typeface="Garamond"/>
              </a:rPr>
              <a:t>II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25" dirty="0">
                <a:latin typeface="Garamond"/>
                <a:cs typeface="Garamond"/>
              </a:rPr>
              <a:t>II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25" dirty="0">
                <a:latin typeface="Garamond"/>
                <a:cs typeface="Garamond"/>
              </a:rPr>
              <a:t>II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25" dirty="0">
                <a:latin typeface="Garamond"/>
                <a:cs typeface="Garamond"/>
              </a:rPr>
              <a:t>II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25" dirty="0">
                <a:latin typeface="Garamond"/>
                <a:cs typeface="Garamond"/>
              </a:rPr>
              <a:t>II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25" dirty="0">
                <a:latin typeface="Garamond"/>
                <a:cs typeface="Garamond"/>
              </a:rPr>
              <a:t>II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25" dirty="0">
                <a:latin typeface="Garamond"/>
                <a:cs typeface="Garamond"/>
              </a:rPr>
              <a:t>II</a:t>
            </a:r>
            <a:endParaRPr sz="1200">
              <a:latin typeface="Garamond"/>
              <a:cs typeface="Garamond"/>
            </a:endParaRPr>
          </a:p>
          <a:p>
            <a:pPr marL="12700" marR="5080">
              <a:lnSpc>
                <a:spcPct val="136100"/>
              </a:lnSpc>
              <a:spcBef>
                <a:spcPts val="930"/>
              </a:spcBef>
              <a:tabLst>
                <a:tab pos="3592195" algn="l"/>
              </a:tabLst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Ensure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interrupts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disabled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before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acquiring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65" dirty="0">
                <a:solidFill>
                  <a:srgbClr val="0000FF"/>
                </a:solidFill>
                <a:latin typeface="Garamond"/>
                <a:cs typeface="Garamond"/>
              </a:rPr>
              <a:t>a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spinlock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20" dirty="0">
                <a:latin typeface="Garamond"/>
                <a:cs typeface="Garamond"/>
              </a:rPr>
              <a:t>Why? </a:t>
            </a: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interrupts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after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releasing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spinlock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1772" y="231292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1772" y="256597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1772" y="293288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1772" y="318171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061460" cy="316230"/>
          </a:xfrm>
          <a:custGeom>
            <a:avLst/>
            <a:gdLst/>
            <a:ahLst/>
            <a:cxnLst/>
            <a:rect l="l" t="t" r="r" b="b"/>
            <a:pathLst>
              <a:path w="4061460" h="316230">
                <a:moveTo>
                  <a:pt x="0" y="315836"/>
                </a:moveTo>
                <a:lnTo>
                  <a:pt x="4061231" y="315836"/>
                </a:lnTo>
                <a:lnTo>
                  <a:pt x="4061231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Some</a:t>
            </a:r>
            <a:r>
              <a:rPr spc="-50" dirty="0"/>
              <a:t> </a:t>
            </a:r>
            <a:r>
              <a:rPr spc="-30" dirty="0"/>
              <a:t>spinlock</a:t>
            </a:r>
            <a:r>
              <a:rPr spc="-45" dirty="0"/>
              <a:t> </a:t>
            </a:r>
            <a:r>
              <a:rPr spc="-30" dirty="0"/>
              <a:t>variables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79227" y="6273"/>
            <a:ext cx="528955" cy="321310"/>
            <a:chOff x="4079227" y="6273"/>
            <a:chExt cx="528955" cy="321310"/>
          </a:xfrm>
        </p:grpSpPr>
        <p:sp>
          <p:nvSpPr>
            <p:cNvPr id="5" name="object 5"/>
            <p:cNvSpPr/>
            <p:nvPr/>
          </p:nvSpPr>
          <p:spPr>
            <a:xfrm>
              <a:off x="4079227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7797" y="6273"/>
              <a:ext cx="440690" cy="321310"/>
            </a:xfrm>
            <a:custGeom>
              <a:avLst/>
              <a:gdLst/>
              <a:ahLst/>
              <a:cxnLst/>
              <a:rect l="l" t="t" r="r" b="b"/>
              <a:pathLst>
                <a:path w="440689" h="321310">
                  <a:moveTo>
                    <a:pt x="44020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440207" y="320687"/>
                  </a:lnTo>
                  <a:lnTo>
                    <a:pt x="44020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193044" y="112273"/>
            <a:ext cx="31940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synch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73055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566986"/>
            <a:ext cx="788670" cy="523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6100"/>
              </a:lnSpc>
              <a:spcBef>
                <a:spcPts val="10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globalLock kthreadLock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44496" y="566986"/>
            <a:ext cx="2396490" cy="52324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lockKernel(),</a:t>
            </a:r>
            <a:r>
              <a:rPr sz="1200" spc="2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unlockKernel();</a:t>
            </a:r>
            <a:r>
              <a:rPr sz="1200" spc="2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smp.c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515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1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kthread.c,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user.c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1772" y="97937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1772" y="122820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48123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169210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9793" y="1077285"/>
            <a:ext cx="4015740" cy="708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5080" indent="-127000">
              <a:lnSpc>
                <a:spcPct val="129099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Every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150" dirty="0">
                <a:latin typeface="Times New Roman"/>
                <a:cs typeface="Times New Roman"/>
              </a:rPr>
              <a:t>list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150" dirty="0">
                <a:latin typeface="Times New Roman"/>
                <a:cs typeface="Times New Roman"/>
              </a:rPr>
              <a:t>t</a:t>
            </a:r>
            <a:r>
              <a:rPr sz="115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DEFINE_LIST(</a:t>
            </a:r>
            <a:r>
              <a:rPr sz="1150" dirty="0">
                <a:latin typeface="Times New Roman"/>
                <a:cs typeface="Times New Roman"/>
              </a:rPr>
              <a:t>list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150" dirty="0">
                <a:latin typeface="Times New Roman"/>
                <a:cs typeface="Times New Roman"/>
              </a:rPr>
              <a:t>t,</a:t>
            </a:r>
            <a:r>
              <a:rPr sz="1150" spc="135" dirty="0">
                <a:latin typeface="Times New Roman"/>
                <a:cs typeface="Times New Roman"/>
              </a:rPr>
              <a:t> </a:t>
            </a:r>
            <a:r>
              <a:rPr sz="1150" spc="45" dirty="0">
                <a:latin typeface="Times New Roman"/>
                <a:cs typeface="Times New Roman"/>
              </a:rPr>
              <a:t>node</a:t>
            </a:r>
            <a:r>
              <a:rPr sz="1200" spc="45" dirty="0">
                <a:latin typeface="MingLiU_HKSCS-ExtB"/>
                <a:cs typeface="MingLiU_HKSCS-ExtB"/>
              </a:rPr>
              <a:t>_</a:t>
            </a:r>
            <a:r>
              <a:rPr sz="1150" spc="45" dirty="0">
                <a:latin typeface="Times New Roman"/>
                <a:cs typeface="Times New Roman"/>
              </a:rPr>
              <a:t>t</a:t>
            </a:r>
            <a:r>
              <a:rPr sz="1200" spc="45" dirty="0">
                <a:latin typeface="MingLiU_HKSCS-ExtB"/>
                <a:cs typeface="MingLiU_HKSCS-ExtB"/>
              </a:rPr>
              <a:t>)</a:t>
            </a:r>
            <a:r>
              <a:rPr sz="1200" spc="-17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has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spinlock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lock </a:t>
            </a:r>
            <a:r>
              <a:rPr sz="1200" dirty="0">
                <a:latin typeface="Garamond"/>
                <a:cs typeface="Garamond"/>
              </a:rPr>
              <a:t>Guards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list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list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operations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(append,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remove,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30" dirty="0">
                <a:latin typeface="Garamond"/>
                <a:cs typeface="Garamond"/>
              </a:rPr>
              <a:t>etc)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220"/>
              </a:spcBef>
            </a:pPr>
            <a:r>
              <a:rPr sz="1200" dirty="0">
                <a:latin typeface="Garamond"/>
                <a:cs typeface="Garamond"/>
              </a:rPr>
              <a:t>eg,</a:t>
            </a:r>
            <a:r>
              <a:rPr sz="1200" spc="2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Queue:</a:t>
            </a:r>
            <a:r>
              <a:rPr sz="1200" spc="42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graveyardQueue.lock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waitQueue.lock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11772" y="195360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9793" y="1790034"/>
            <a:ext cx="1447165" cy="127000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pidLock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kbdQueueLock</a:t>
            </a:r>
            <a:endParaRPr sz="1200">
              <a:latin typeface="Garamond"/>
              <a:cs typeface="Garamond"/>
            </a:endParaRPr>
          </a:p>
          <a:p>
            <a:pPr marL="12700" marR="5080">
              <a:lnSpc>
                <a:spcPct val="1361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free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space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spin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lock run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queue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spinlock </a:t>
            </a:r>
            <a:r>
              <a:rPr sz="1200" dirty="0">
                <a:latin typeface="Garamond"/>
                <a:cs typeface="Garamond"/>
              </a:rPr>
              <a:t>mutex</a:t>
            </a:r>
            <a:r>
              <a:rPr sz="1200" dirty="0">
                <a:latin typeface="MingLiU_HKSCS-ExtB"/>
                <a:cs typeface="MingLiU_HKSCS-ExtB"/>
              </a:rPr>
              <a:t>-</a:t>
            </a:r>
            <a:r>
              <a:rPr sz="1200" spc="-10" dirty="0">
                <a:latin typeface="MingLiU_HKSCS-ExtB"/>
                <a:cs typeface="MingLiU_HKSCS-ExtB"/>
              </a:rPr>
              <a:t>&gt;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guard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05606" y="1790034"/>
            <a:ext cx="835660" cy="127000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k.thread.c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515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keyboard.c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5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paging.c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5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sched.c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52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synch.c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11772" y="220242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11772" y="245125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11772" y="270007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1772" y="294890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061460" cy="316230"/>
          </a:xfrm>
          <a:custGeom>
            <a:avLst/>
            <a:gdLst/>
            <a:ahLst/>
            <a:cxnLst/>
            <a:rect l="l" t="t" r="r" b="b"/>
            <a:pathLst>
              <a:path w="4061460" h="316230">
                <a:moveTo>
                  <a:pt x="0" y="315836"/>
                </a:moveTo>
                <a:lnTo>
                  <a:pt x="4061231" y="315836"/>
                </a:lnTo>
                <a:lnTo>
                  <a:pt x="4061231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132905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Wait</a:t>
            </a:r>
            <a:r>
              <a:rPr spc="15" dirty="0"/>
              <a:t> </a:t>
            </a:r>
            <a:r>
              <a:rPr dirty="0"/>
              <a:t>and</a:t>
            </a:r>
            <a:r>
              <a:rPr spc="15" dirty="0"/>
              <a:t> </a:t>
            </a:r>
            <a:r>
              <a:rPr spc="-30" dirty="0"/>
              <a:t>Wakeup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79227" y="6273"/>
            <a:ext cx="528955" cy="321310"/>
            <a:chOff x="4079227" y="6273"/>
            <a:chExt cx="528955" cy="321310"/>
          </a:xfrm>
        </p:grpSpPr>
        <p:sp>
          <p:nvSpPr>
            <p:cNvPr id="5" name="object 5"/>
            <p:cNvSpPr/>
            <p:nvPr/>
          </p:nvSpPr>
          <p:spPr>
            <a:xfrm>
              <a:off x="4079227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7797" y="6273"/>
              <a:ext cx="440690" cy="321310"/>
            </a:xfrm>
            <a:custGeom>
              <a:avLst/>
              <a:gdLst/>
              <a:ahLst/>
              <a:cxnLst/>
              <a:rect l="l" t="t" r="r" b="b"/>
              <a:pathLst>
                <a:path w="440689" h="321310">
                  <a:moveTo>
                    <a:pt x="44020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440207" y="320687"/>
                  </a:lnTo>
                  <a:lnTo>
                    <a:pt x="44020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193044" y="112273"/>
            <a:ext cx="31940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synch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74739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649719"/>
            <a:ext cx="2558415" cy="2385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Wait(waitq)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9539" marR="133985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disable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intrpt,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Spin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Lock(waitq.lock) </a:t>
            </a: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waitq</a:t>
            </a:r>
            <a:endParaRPr sz="1200">
              <a:latin typeface="Garamond"/>
              <a:cs typeface="Garamond"/>
            </a:endParaRPr>
          </a:p>
          <a:p>
            <a:pPr marL="129539" marR="303530">
              <a:lnSpc>
                <a:spcPts val="1390"/>
              </a:lnSpc>
              <a:spcBef>
                <a:spcPts val="10"/>
              </a:spcBef>
            </a:pPr>
            <a:r>
              <a:rPr sz="1200" spc="-10" dirty="0">
                <a:latin typeface="Garamond"/>
                <a:cs typeface="Garamond"/>
              </a:rPr>
              <a:t>Schedule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And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Unlock(waitq.lock) </a:t>
            </a: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81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Wake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Up(waitq)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9539" marR="133985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disable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intrpt,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Spin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Lock(waitq.lock) </a:t>
            </a:r>
            <a:r>
              <a:rPr sz="1200" dirty="0">
                <a:latin typeface="Garamond"/>
                <a:cs typeface="Garamond"/>
              </a:rPr>
              <a:t>move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all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waitq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runq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360"/>
              </a:lnSpc>
            </a:pPr>
            <a:r>
              <a:rPr sz="1200" spc="10" dirty="0">
                <a:latin typeface="Garamond"/>
                <a:cs typeface="Garamond"/>
              </a:rPr>
              <a:t>Spin</a:t>
            </a:r>
            <a:r>
              <a:rPr sz="1200" spc="10" dirty="0">
                <a:latin typeface="MingLiU_HKSCS-ExtB"/>
                <a:cs typeface="MingLiU_HKSCS-ExtB"/>
              </a:rPr>
              <a:t>_</a:t>
            </a:r>
            <a:r>
              <a:rPr sz="1200" spc="10" dirty="0">
                <a:latin typeface="Garamond"/>
                <a:cs typeface="Garamond"/>
              </a:rPr>
              <a:t>Unlock(waitq.lock),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restore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  <a:p>
            <a:pPr marR="1113155" algn="ctr">
              <a:lnSpc>
                <a:spcPts val="1415"/>
              </a:lnSpc>
              <a:spcBef>
                <a:spcPts val="85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Wake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Up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One(waitq)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R="1106170" algn="ctr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waitq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not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empty:</a:t>
            </a:r>
            <a:endParaRPr sz="1200">
              <a:latin typeface="Garamond"/>
              <a:cs typeface="Garamond"/>
            </a:endParaRPr>
          </a:p>
          <a:p>
            <a:pPr marR="21590" algn="ctr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move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waitq.front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runq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772" y="174694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256936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061460" cy="316230"/>
          </a:xfrm>
          <a:custGeom>
            <a:avLst/>
            <a:gdLst/>
            <a:ahLst/>
            <a:cxnLst/>
            <a:rect l="l" t="t" r="r" b="b"/>
            <a:pathLst>
              <a:path w="4061460" h="316230">
                <a:moveTo>
                  <a:pt x="0" y="315836"/>
                </a:moveTo>
                <a:lnTo>
                  <a:pt x="4061231" y="315836"/>
                </a:lnTo>
                <a:lnTo>
                  <a:pt x="4061231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48704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Mutex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79227" y="6273"/>
            <a:ext cx="528955" cy="321310"/>
            <a:chOff x="4079227" y="6273"/>
            <a:chExt cx="528955" cy="321310"/>
          </a:xfrm>
        </p:grpSpPr>
        <p:sp>
          <p:nvSpPr>
            <p:cNvPr id="5" name="object 5"/>
            <p:cNvSpPr/>
            <p:nvPr/>
          </p:nvSpPr>
          <p:spPr>
            <a:xfrm>
              <a:off x="4079227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7797" y="6273"/>
              <a:ext cx="440690" cy="321310"/>
            </a:xfrm>
            <a:custGeom>
              <a:avLst/>
              <a:gdLst/>
              <a:ahLst/>
              <a:cxnLst/>
              <a:rect l="l" t="t" r="r" b="b"/>
              <a:pathLst>
                <a:path w="440689" h="321310">
                  <a:moveTo>
                    <a:pt x="44020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440207" y="320687"/>
                  </a:lnTo>
                  <a:lnTo>
                    <a:pt x="44020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193044" y="112273"/>
            <a:ext cx="31940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synch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48875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391083"/>
            <a:ext cx="411099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-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Mutex:</a:t>
            </a:r>
            <a:r>
              <a:rPr sz="1200" spc="4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{state,</a:t>
            </a:r>
            <a:r>
              <a:rPr sz="1200" spc="-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guard</a:t>
            </a:r>
            <a:r>
              <a:rPr sz="1200" spc="-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(spinlock),</a:t>
            </a:r>
            <a:r>
              <a:rPr sz="1200" spc="-1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owner,</a:t>
            </a:r>
            <a:r>
              <a:rPr sz="1200" spc="-1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waitq</a:t>
            </a:r>
            <a:r>
              <a:rPr sz="1200" dirty="0">
                <a:latin typeface="Garamond"/>
                <a:cs typeface="Garamond"/>
              </a:rPr>
              <a:t>}</a:t>
            </a:r>
            <a:r>
              <a:rPr sz="1200" spc="140" dirty="0">
                <a:latin typeface="Garamond"/>
                <a:cs typeface="Garamond"/>
              </a:rPr>
              <a:t>  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195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waitQueue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772" y="76711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9793" y="690575"/>
            <a:ext cx="2105660" cy="223710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80010" marR="1135380" indent="-6794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Mutex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Lock(x)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disable</a:t>
            </a:r>
            <a:r>
              <a:rPr sz="1200" spc="1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  <a:p>
            <a:pPr marL="80010" marR="805180">
              <a:lnSpc>
                <a:spcPts val="1390"/>
              </a:lnSpc>
              <a:spcBef>
                <a:spcPts val="1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Spin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Lock(x.guard) </a:t>
            </a:r>
            <a:r>
              <a:rPr sz="1200" dirty="0">
                <a:latin typeface="Garamond"/>
                <a:cs typeface="Garamond"/>
              </a:rPr>
              <a:t>if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x.state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locked:</a:t>
            </a:r>
            <a:endParaRPr sz="1200">
              <a:latin typeface="Garamond"/>
              <a:cs typeface="Garamond"/>
            </a:endParaRPr>
          </a:p>
          <a:p>
            <a:pPr marL="80010" marR="5080" indent="67310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x.waitq Schedule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And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Unlock(x.guard) else:</a:t>
            </a:r>
            <a:endParaRPr sz="1200">
              <a:latin typeface="Garamond"/>
              <a:cs typeface="Garamond"/>
            </a:endParaRPr>
          </a:p>
          <a:p>
            <a:pPr marL="147320" marR="605790">
              <a:lnSpc>
                <a:spcPts val="1390"/>
              </a:lnSpc>
              <a:spcBef>
                <a:spcPts val="15"/>
              </a:spcBef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2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x.state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locked Spin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x.guard</a:t>
            </a:r>
            <a:r>
              <a:rPr sz="1200" spc="-10" dirty="0">
                <a:latin typeface="Garamond"/>
                <a:cs typeface="Garamond"/>
              </a:rPr>
              <a:t>)</a:t>
            </a:r>
            <a:endParaRPr sz="1200">
              <a:latin typeface="Garamond"/>
              <a:cs typeface="Garamond"/>
            </a:endParaRPr>
          </a:p>
          <a:p>
            <a:pPr marL="80010" marR="208279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x.owner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thread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restore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Mutex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Unlock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And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Schedule(x)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01849" y="690575"/>
            <a:ext cx="1761489" cy="1802764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80010" marR="659130" indent="-6794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Mutex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Unlock(x)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disable</a:t>
            </a:r>
            <a:r>
              <a:rPr sz="1200" spc="1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  <a:p>
            <a:pPr marL="80010">
              <a:lnSpc>
                <a:spcPts val="134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Spin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Lock(x.guard)</a:t>
            </a:r>
            <a:endParaRPr sz="1200">
              <a:latin typeface="Garamond"/>
              <a:cs typeface="Garamond"/>
            </a:endParaRPr>
          </a:p>
          <a:p>
            <a:pPr marL="80010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x.waitq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not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empty:</a:t>
            </a:r>
            <a:endParaRPr sz="1200">
              <a:latin typeface="Garamond"/>
              <a:cs typeface="Garamond"/>
            </a:endParaRPr>
          </a:p>
          <a:p>
            <a:pPr marL="147320" marR="5080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x.owner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waitq.front </a:t>
            </a:r>
            <a:r>
              <a:rPr sz="1200" dirty="0">
                <a:latin typeface="Garamond"/>
                <a:cs typeface="Garamond"/>
              </a:rPr>
              <a:t>wakeup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x.waitq.front</a:t>
            </a:r>
            <a:endParaRPr sz="1200">
              <a:latin typeface="Garamond"/>
              <a:cs typeface="Garamond"/>
            </a:endParaRPr>
          </a:p>
          <a:p>
            <a:pPr marL="80010">
              <a:lnSpc>
                <a:spcPts val="1340"/>
              </a:lnSpc>
            </a:pPr>
            <a:r>
              <a:rPr sz="1200" spc="-10" dirty="0">
                <a:latin typeface="Garamond"/>
                <a:cs typeface="Garamond"/>
              </a:rPr>
              <a:t>else:</a:t>
            </a:r>
            <a:endParaRPr sz="1200">
              <a:latin typeface="Garamond"/>
              <a:cs typeface="Garamond"/>
            </a:endParaRPr>
          </a:p>
          <a:p>
            <a:pPr marL="80010" marR="199390" indent="67310">
              <a:lnSpc>
                <a:spcPts val="1390"/>
              </a:lnSpc>
              <a:spcBef>
                <a:spcPts val="70"/>
              </a:spcBef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2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x.state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unlocked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Spin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Unlock(x.guard)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restore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1772" y="281683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97256" y="2896298"/>
            <a:ext cx="2261870" cy="56261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sz="1200" dirty="0">
                <a:latin typeface="Garamond"/>
                <a:cs typeface="Garamond"/>
              </a:rPr>
              <a:t>Mutex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Unlock(x)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w/o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last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two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lines Schedule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And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Unlock(x.guard) </a:t>
            </a: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061460" cy="316230"/>
          </a:xfrm>
          <a:custGeom>
            <a:avLst/>
            <a:gdLst/>
            <a:ahLst/>
            <a:cxnLst/>
            <a:rect l="l" t="t" r="r" b="b"/>
            <a:pathLst>
              <a:path w="4061460" h="316230">
                <a:moveTo>
                  <a:pt x="0" y="315836"/>
                </a:moveTo>
                <a:lnTo>
                  <a:pt x="4061231" y="315836"/>
                </a:lnTo>
                <a:lnTo>
                  <a:pt x="4061231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Condition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79227" y="6273"/>
            <a:ext cx="528955" cy="321310"/>
            <a:chOff x="4079227" y="6273"/>
            <a:chExt cx="528955" cy="321310"/>
          </a:xfrm>
        </p:grpSpPr>
        <p:sp>
          <p:nvSpPr>
            <p:cNvPr id="5" name="object 5"/>
            <p:cNvSpPr/>
            <p:nvPr/>
          </p:nvSpPr>
          <p:spPr>
            <a:xfrm>
              <a:off x="4079227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7797" y="6273"/>
              <a:ext cx="440690" cy="321310"/>
            </a:xfrm>
            <a:custGeom>
              <a:avLst/>
              <a:gdLst/>
              <a:ahLst/>
              <a:cxnLst/>
              <a:rect l="l" t="t" r="r" b="b"/>
              <a:pathLst>
                <a:path w="440689" h="321310">
                  <a:moveTo>
                    <a:pt x="44020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440207" y="320687"/>
                  </a:lnTo>
                  <a:lnTo>
                    <a:pt x="44020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193044" y="112273"/>
            <a:ext cx="31940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synch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7820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580529"/>
            <a:ext cx="159258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-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Condition:</a:t>
            </a:r>
            <a:r>
              <a:rPr sz="1200" spc="3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{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waitq</a:t>
            </a:r>
            <a:r>
              <a:rPr sz="1200" spc="-10" dirty="0">
                <a:latin typeface="Garamond"/>
                <a:cs typeface="Garamond"/>
              </a:rPr>
              <a:t>}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12553" y="580529"/>
            <a:ext cx="8286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waitQueue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1772" y="104513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9793" y="947457"/>
            <a:ext cx="3162935" cy="1271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Cond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Wait(cv,</a:t>
            </a:r>
            <a:r>
              <a:rPr sz="1200" spc="27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x)</a:t>
            </a:r>
            <a:endParaRPr sz="1200">
              <a:latin typeface="Garamond"/>
              <a:cs typeface="Garamond"/>
            </a:endParaRPr>
          </a:p>
          <a:p>
            <a:pPr marL="80010" marR="960119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disable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intrpt,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Spin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Lock(x.guard) </a:t>
            </a: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cv.waitq</a:t>
            </a:r>
            <a:endParaRPr sz="1200">
              <a:latin typeface="Garamond"/>
              <a:cs typeface="Garamond"/>
            </a:endParaRPr>
          </a:p>
          <a:p>
            <a:pPr marL="80010" marR="5080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Mutex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Unlock(x)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w/o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first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two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last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two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lines Schedule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And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Unlock(x.guard)</a:t>
            </a:r>
            <a:endParaRPr sz="1200">
              <a:latin typeface="Garamond"/>
              <a:cs typeface="Garamond"/>
            </a:endParaRPr>
          </a:p>
          <a:p>
            <a:pPr marL="80010" marR="2125345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 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Lock(x)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1772" y="247487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29793" y="2398318"/>
            <a:ext cx="1514475" cy="73977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80010" marR="471805" indent="-6794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Cond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Signal(cv) </a:t>
            </a:r>
            <a:r>
              <a:rPr sz="1200" dirty="0">
                <a:latin typeface="Garamond"/>
                <a:cs typeface="Garamond"/>
              </a:rPr>
              <a:t>disable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  <a:p>
            <a:pPr marL="80010" marR="5080" indent="67310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wakeup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cv.waitq.front </a:t>
            </a: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01849" y="2398318"/>
            <a:ext cx="1291590" cy="73977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80010" marR="5080" indent="-6794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Cond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Broadcast(cv) </a:t>
            </a:r>
            <a:r>
              <a:rPr sz="1200" dirty="0">
                <a:latin typeface="Garamond"/>
                <a:cs typeface="Garamond"/>
              </a:rPr>
              <a:t>disable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  <a:p>
            <a:pPr marL="80010" marR="123189" indent="67310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wakeup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cv.waitq </a:t>
            </a: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063365" cy="316230"/>
          </a:xfrm>
          <a:custGeom>
            <a:avLst/>
            <a:gdLst/>
            <a:ahLst/>
            <a:cxnLst/>
            <a:rect l="l" t="t" r="r" b="b"/>
            <a:pathLst>
              <a:path w="4063365" h="316230">
                <a:moveTo>
                  <a:pt x="0" y="315836"/>
                </a:moveTo>
                <a:lnTo>
                  <a:pt x="4063339" y="315836"/>
                </a:lnTo>
                <a:lnTo>
                  <a:pt x="4063339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81335" y="6273"/>
            <a:ext cx="527050" cy="321310"/>
            <a:chOff x="4081335" y="6273"/>
            <a:chExt cx="527050" cy="321310"/>
          </a:xfrm>
        </p:grpSpPr>
        <p:sp>
          <p:nvSpPr>
            <p:cNvPr id="5" name="object 5"/>
            <p:cNvSpPr/>
            <p:nvPr/>
          </p:nvSpPr>
          <p:spPr>
            <a:xfrm>
              <a:off x="408133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9905" y="6273"/>
              <a:ext cx="438150" cy="321310"/>
            </a:xfrm>
            <a:custGeom>
              <a:avLst/>
              <a:gdLst/>
              <a:ahLst/>
              <a:cxnLst/>
              <a:rect l="l" t="t" r="r" b="b"/>
              <a:pathLst>
                <a:path w="438150" h="321310">
                  <a:moveTo>
                    <a:pt x="43809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438099" y="320687"/>
                  </a:lnTo>
                  <a:lnTo>
                    <a:pt x="438099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195152" y="112273"/>
            <a:ext cx="31750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sched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Scheduling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Hardware</a:t>
            </a:r>
            <a:r>
              <a:rPr spc="-10" dirty="0"/>
              <a:t> coniguration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32592" y="501329"/>
            <a:ext cx="653415" cy="447675"/>
          </a:xfrm>
          <a:custGeom>
            <a:avLst/>
            <a:gdLst/>
            <a:ahLst/>
            <a:cxnLst/>
            <a:rect l="l" t="t" r="r" b="b"/>
            <a:pathLst>
              <a:path w="653415" h="447675">
                <a:moveTo>
                  <a:pt x="0" y="447329"/>
                </a:moveTo>
                <a:lnTo>
                  <a:pt x="652809" y="447329"/>
                </a:lnTo>
                <a:lnTo>
                  <a:pt x="652809" y="223884"/>
                </a:lnTo>
                <a:lnTo>
                  <a:pt x="0" y="223884"/>
                </a:lnTo>
                <a:lnTo>
                  <a:pt x="0" y="447329"/>
                </a:lnTo>
                <a:close/>
              </a:path>
              <a:path w="653415" h="447675">
                <a:moveTo>
                  <a:pt x="0" y="223884"/>
                </a:moveTo>
                <a:lnTo>
                  <a:pt x="652809" y="223884"/>
                </a:lnTo>
                <a:lnTo>
                  <a:pt x="652809" y="0"/>
                </a:lnTo>
                <a:lnTo>
                  <a:pt x="0" y="0"/>
                </a:lnTo>
                <a:lnTo>
                  <a:pt x="0" y="223884"/>
                </a:lnTo>
                <a:close/>
              </a:path>
            </a:pathLst>
          </a:custGeom>
          <a:ln w="3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50154" y="736755"/>
            <a:ext cx="61023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latin typeface="Arial"/>
                <a:cs typeface="Arial"/>
              </a:rPr>
              <a:t>Local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APIC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6463" y="500166"/>
            <a:ext cx="27241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25" dirty="0">
                <a:latin typeface="Arial"/>
                <a:cs typeface="Arial"/>
              </a:rPr>
              <a:t>CPU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76544" y="1303103"/>
            <a:ext cx="497205" cy="233679"/>
          </a:xfrm>
          <a:custGeom>
            <a:avLst/>
            <a:gdLst/>
            <a:ahLst/>
            <a:cxnLst/>
            <a:rect l="l" t="t" r="r" b="b"/>
            <a:pathLst>
              <a:path w="497205" h="233680">
                <a:moveTo>
                  <a:pt x="0" y="233522"/>
                </a:moveTo>
                <a:lnTo>
                  <a:pt x="496834" y="233522"/>
                </a:lnTo>
                <a:lnTo>
                  <a:pt x="496834" y="0"/>
                </a:lnTo>
                <a:lnTo>
                  <a:pt x="0" y="0"/>
                </a:lnTo>
                <a:lnTo>
                  <a:pt x="0" y="233522"/>
                </a:lnTo>
                <a:close/>
              </a:path>
            </a:pathLst>
          </a:custGeom>
          <a:ln w="3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612702" y="1334655"/>
            <a:ext cx="427355" cy="1568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50" dirty="0">
                <a:latin typeface="Arial"/>
                <a:cs typeface="Arial"/>
              </a:rPr>
              <a:t>IO</a:t>
            </a:r>
            <a:r>
              <a:rPr sz="850" spc="5" dirty="0">
                <a:latin typeface="Arial"/>
                <a:cs typeface="Arial"/>
              </a:rPr>
              <a:t> </a:t>
            </a:r>
            <a:r>
              <a:rPr sz="850" spc="-20" dirty="0">
                <a:latin typeface="Arial"/>
                <a:cs typeface="Arial"/>
              </a:rPr>
              <a:t>APIC</a:t>
            </a:r>
            <a:endParaRPr sz="85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3600" y="1300036"/>
            <a:ext cx="427355" cy="322580"/>
          </a:xfrm>
          <a:custGeom>
            <a:avLst/>
            <a:gdLst/>
            <a:ahLst/>
            <a:cxnLst/>
            <a:rect l="l" t="t" r="r" b="b"/>
            <a:pathLst>
              <a:path w="427355" h="322580">
                <a:moveTo>
                  <a:pt x="0" y="322023"/>
                </a:moveTo>
                <a:lnTo>
                  <a:pt x="427173" y="322023"/>
                </a:lnTo>
                <a:lnTo>
                  <a:pt x="427173" y="0"/>
                </a:lnTo>
                <a:lnTo>
                  <a:pt x="0" y="0"/>
                </a:lnTo>
                <a:lnTo>
                  <a:pt x="0" y="322023"/>
                </a:lnTo>
                <a:close/>
              </a:path>
            </a:pathLst>
          </a:custGeom>
          <a:ln w="3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74541" y="1341370"/>
            <a:ext cx="28511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25" dirty="0">
                <a:latin typeface="Arial"/>
                <a:cs typeface="Arial"/>
              </a:rPr>
              <a:t>RAM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300615" y="1112422"/>
            <a:ext cx="329565" cy="327660"/>
            <a:chOff x="2300615" y="1112422"/>
            <a:chExt cx="329565" cy="327660"/>
          </a:xfrm>
        </p:grpSpPr>
        <p:sp>
          <p:nvSpPr>
            <p:cNvPr id="16" name="object 16"/>
            <p:cNvSpPr/>
            <p:nvPr/>
          </p:nvSpPr>
          <p:spPr>
            <a:xfrm>
              <a:off x="2476457" y="1119089"/>
              <a:ext cx="635" cy="128905"/>
            </a:xfrm>
            <a:custGeom>
              <a:avLst/>
              <a:gdLst/>
              <a:ahLst/>
              <a:cxnLst/>
              <a:rect l="l" t="t" r="r" b="b"/>
              <a:pathLst>
                <a:path w="635" h="128905">
                  <a:moveTo>
                    <a:pt x="0" y="0"/>
                  </a:moveTo>
                  <a:lnTo>
                    <a:pt x="438" y="128371"/>
                  </a:lnTo>
                </a:path>
              </a:pathLst>
            </a:custGeom>
            <a:ln w="13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302520" y="1240889"/>
              <a:ext cx="325755" cy="197485"/>
            </a:xfrm>
            <a:custGeom>
              <a:avLst/>
              <a:gdLst/>
              <a:ahLst/>
              <a:cxnLst/>
              <a:rect l="l" t="t" r="r" b="b"/>
              <a:pathLst>
                <a:path w="325755" h="197484">
                  <a:moveTo>
                    <a:pt x="0" y="197157"/>
                  </a:moveTo>
                  <a:lnTo>
                    <a:pt x="325529" y="197157"/>
                  </a:lnTo>
                  <a:lnTo>
                    <a:pt x="325529" y="0"/>
                  </a:lnTo>
                  <a:lnTo>
                    <a:pt x="0" y="0"/>
                  </a:lnTo>
                  <a:lnTo>
                    <a:pt x="0" y="197157"/>
                  </a:lnTo>
                  <a:close/>
                </a:path>
              </a:pathLst>
            </a:custGeom>
            <a:ln w="3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327821" y="1255936"/>
            <a:ext cx="28511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10" dirty="0">
                <a:latin typeface="Arial"/>
                <a:cs typeface="Arial"/>
              </a:rPr>
              <a:t>timer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797013" y="1125565"/>
            <a:ext cx="549275" cy="301625"/>
            <a:chOff x="2797013" y="1125565"/>
            <a:chExt cx="549275" cy="301625"/>
          </a:xfrm>
        </p:grpSpPr>
        <p:sp>
          <p:nvSpPr>
            <p:cNvPr id="20" name="object 20"/>
            <p:cNvSpPr/>
            <p:nvPr/>
          </p:nvSpPr>
          <p:spPr>
            <a:xfrm>
              <a:off x="3048651" y="1132233"/>
              <a:ext cx="0" cy="111760"/>
            </a:xfrm>
            <a:custGeom>
              <a:avLst/>
              <a:gdLst/>
              <a:ahLst/>
              <a:cxnLst/>
              <a:rect l="l" t="t" r="r" b="b"/>
              <a:pathLst>
                <a:path h="111759">
                  <a:moveTo>
                    <a:pt x="0" y="0"/>
                  </a:moveTo>
                  <a:lnTo>
                    <a:pt x="0" y="111722"/>
                  </a:lnTo>
                </a:path>
              </a:pathLst>
            </a:custGeom>
            <a:ln w="13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798918" y="1257099"/>
              <a:ext cx="545465" cy="168275"/>
            </a:xfrm>
            <a:custGeom>
              <a:avLst/>
              <a:gdLst/>
              <a:ahLst/>
              <a:cxnLst/>
              <a:rect l="l" t="t" r="r" b="b"/>
              <a:pathLst>
                <a:path w="545464" h="168275">
                  <a:moveTo>
                    <a:pt x="0" y="167803"/>
                  </a:moveTo>
                  <a:lnTo>
                    <a:pt x="545468" y="167803"/>
                  </a:lnTo>
                  <a:lnTo>
                    <a:pt x="545468" y="0"/>
                  </a:lnTo>
                  <a:lnTo>
                    <a:pt x="0" y="0"/>
                  </a:lnTo>
                  <a:lnTo>
                    <a:pt x="0" y="167803"/>
                  </a:lnTo>
                  <a:close/>
                </a:path>
              </a:pathLst>
            </a:custGeom>
            <a:ln w="3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802254" y="1239286"/>
            <a:ext cx="50609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10" dirty="0">
                <a:latin typeface="Arial"/>
                <a:cs typeface="Arial"/>
              </a:rPr>
              <a:t>keyboard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441060" y="1109355"/>
            <a:ext cx="733425" cy="548005"/>
            <a:chOff x="3441060" y="1109355"/>
            <a:chExt cx="733425" cy="548005"/>
          </a:xfrm>
        </p:grpSpPr>
        <p:sp>
          <p:nvSpPr>
            <p:cNvPr id="24" name="object 24"/>
            <p:cNvSpPr/>
            <p:nvPr/>
          </p:nvSpPr>
          <p:spPr>
            <a:xfrm>
              <a:off x="3442965" y="1254033"/>
              <a:ext cx="716915" cy="158115"/>
            </a:xfrm>
            <a:custGeom>
              <a:avLst/>
              <a:gdLst/>
              <a:ahLst/>
              <a:cxnLst/>
              <a:rect l="l" t="t" r="r" b="b"/>
              <a:pathLst>
                <a:path w="716914" h="158115">
                  <a:moveTo>
                    <a:pt x="0" y="157725"/>
                  </a:moveTo>
                  <a:lnTo>
                    <a:pt x="716337" y="157725"/>
                  </a:lnTo>
                  <a:lnTo>
                    <a:pt x="716337" y="0"/>
                  </a:lnTo>
                  <a:lnTo>
                    <a:pt x="0" y="0"/>
                  </a:lnTo>
                  <a:lnTo>
                    <a:pt x="0" y="157725"/>
                  </a:lnTo>
                  <a:close/>
                </a:path>
              </a:pathLst>
            </a:custGeom>
            <a:ln w="3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824136" y="1116023"/>
              <a:ext cx="0" cy="131445"/>
            </a:xfrm>
            <a:custGeom>
              <a:avLst/>
              <a:gdLst/>
              <a:ahLst/>
              <a:cxnLst/>
              <a:rect l="l" t="t" r="r" b="b"/>
              <a:pathLst>
                <a:path h="131444">
                  <a:moveTo>
                    <a:pt x="0" y="0"/>
                  </a:moveTo>
                  <a:lnTo>
                    <a:pt x="0" y="131438"/>
                  </a:lnTo>
                </a:path>
              </a:pathLst>
            </a:custGeom>
            <a:ln w="13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449537" y="1431474"/>
              <a:ext cx="723265" cy="223520"/>
            </a:xfrm>
            <a:custGeom>
              <a:avLst/>
              <a:gdLst/>
              <a:ahLst/>
              <a:cxnLst/>
              <a:rect l="l" t="t" r="r" b="b"/>
              <a:pathLst>
                <a:path w="723264" h="223519">
                  <a:moveTo>
                    <a:pt x="0" y="216872"/>
                  </a:moveTo>
                  <a:lnTo>
                    <a:pt x="328595" y="216872"/>
                  </a:lnTo>
                  <a:lnTo>
                    <a:pt x="328595" y="0"/>
                  </a:lnTo>
                  <a:lnTo>
                    <a:pt x="0" y="0"/>
                  </a:lnTo>
                  <a:lnTo>
                    <a:pt x="0" y="216872"/>
                  </a:lnTo>
                  <a:close/>
                </a:path>
                <a:path w="723264" h="223519">
                  <a:moveTo>
                    <a:pt x="410525" y="223444"/>
                  </a:moveTo>
                  <a:lnTo>
                    <a:pt x="722910" y="223444"/>
                  </a:lnTo>
                  <a:lnTo>
                    <a:pt x="722910" y="0"/>
                  </a:lnTo>
                  <a:lnTo>
                    <a:pt x="410525" y="0"/>
                  </a:lnTo>
                  <a:lnTo>
                    <a:pt x="410525" y="223444"/>
                  </a:lnTo>
                  <a:close/>
                </a:path>
              </a:pathLst>
            </a:custGeom>
            <a:ln w="3285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3468061" y="1185837"/>
            <a:ext cx="689610" cy="43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65430">
              <a:lnSpc>
                <a:spcPct val="148500"/>
              </a:lnSpc>
              <a:spcBef>
                <a:spcPts val="95"/>
              </a:spcBef>
            </a:pPr>
            <a:r>
              <a:rPr sz="900" spc="-25" dirty="0">
                <a:latin typeface="Arial"/>
                <a:cs typeface="Arial"/>
              </a:rPr>
              <a:t>ide </a:t>
            </a:r>
            <a:r>
              <a:rPr sz="1350" baseline="3086" dirty="0">
                <a:latin typeface="Arial"/>
                <a:cs typeface="Arial"/>
              </a:rPr>
              <a:t>diskc</a:t>
            </a:r>
            <a:r>
              <a:rPr sz="1350" spc="390" baseline="3086" dirty="0">
                <a:latin typeface="Arial"/>
                <a:cs typeface="Arial"/>
              </a:rPr>
              <a:t>  </a:t>
            </a:r>
            <a:r>
              <a:rPr sz="900" spc="-20" dirty="0">
                <a:latin typeface="Arial"/>
                <a:cs typeface="Arial"/>
              </a:rPr>
              <a:t>diskd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296142" y="501329"/>
            <a:ext cx="653415" cy="447675"/>
          </a:xfrm>
          <a:custGeom>
            <a:avLst/>
            <a:gdLst/>
            <a:ahLst/>
            <a:cxnLst/>
            <a:rect l="l" t="t" r="r" b="b"/>
            <a:pathLst>
              <a:path w="653414" h="447675">
                <a:moveTo>
                  <a:pt x="0" y="447329"/>
                </a:moveTo>
                <a:lnTo>
                  <a:pt x="652809" y="447329"/>
                </a:lnTo>
                <a:lnTo>
                  <a:pt x="652809" y="223884"/>
                </a:lnTo>
                <a:lnTo>
                  <a:pt x="0" y="223884"/>
                </a:lnTo>
                <a:lnTo>
                  <a:pt x="0" y="447329"/>
                </a:lnTo>
                <a:close/>
              </a:path>
              <a:path w="653414" h="447675">
                <a:moveTo>
                  <a:pt x="0" y="223884"/>
                </a:moveTo>
                <a:lnTo>
                  <a:pt x="652809" y="223884"/>
                </a:lnTo>
                <a:lnTo>
                  <a:pt x="652809" y="0"/>
                </a:lnTo>
                <a:lnTo>
                  <a:pt x="0" y="0"/>
                </a:lnTo>
                <a:lnTo>
                  <a:pt x="0" y="223884"/>
                </a:lnTo>
                <a:close/>
              </a:path>
            </a:pathLst>
          </a:custGeom>
          <a:ln w="3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313702" y="736755"/>
            <a:ext cx="61023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latin typeface="Arial"/>
                <a:cs typeface="Arial"/>
              </a:rPr>
              <a:t>Local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APIC</a:t>
            </a:r>
            <a:endParaRPr sz="9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26942" y="483957"/>
            <a:ext cx="27241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25" dirty="0">
                <a:latin typeface="Arial"/>
                <a:cs typeface="Arial"/>
              </a:rPr>
              <a:t>CPU</a:t>
            </a:r>
            <a:endParaRPr sz="9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209637" y="501329"/>
            <a:ext cx="653415" cy="447675"/>
          </a:xfrm>
          <a:custGeom>
            <a:avLst/>
            <a:gdLst/>
            <a:ahLst/>
            <a:cxnLst/>
            <a:rect l="l" t="t" r="r" b="b"/>
            <a:pathLst>
              <a:path w="653414" h="447675">
                <a:moveTo>
                  <a:pt x="0" y="447329"/>
                </a:moveTo>
                <a:lnTo>
                  <a:pt x="652809" y="447329"/>
                </a:lnTo>
                <a:lnTo>
                  <a:pt x="652809" y="223884"/>
                </a:lnTo>
                <a:lnTo>
                  <a:pt x="0" y="223884"/>
                </a:lnTo>
                <a:lnTo>
                  <a:pt x="0" y="447329"/>
                </a:lnTo>
                <a:close/>
              </a:path>
              <a:path w="653414" h="447675">
                <a:moveTo>
                  <a:pt x="0" y="223884"/>
                </a:moveTo>
                <a:lnTo>
                  <a:pt x="652809" y="223884"/>
                </a:lnTo>
                <a:lnTo>
                  <a:pt x="652809" y="0"/>
                </a:lnTo>
                <a:lnTo>
                  <a:pt x="0" y="0"/>
                </a:lnTo>
                <a:lnTo>
                  <a:pt x="0" y="223884"/>
                </a:lnTo>
                <a:close/>
              </a:path>
            </a:pathLst>
          </a:custGeom>
          <a:ln w="3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227197" y="736755"/>
            <a:ext cx="61023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latin typeface="Arial"/>
                <a:cs typeface="Arial"/>
              </a:rPr>
              <a:t>Local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APIC</a:t>
            </a:r>
            <a:endParaRPr sz="9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340437" y="483957"/>
            <a:ext cx="27241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25" dirty="0">
                <a:latin typeface="Arial"/>
                <a:cs typeface="Arial"/>
              </a:rPr>
              <a:t>CPU</a:t>
            </a:r>
            <a:endParaRPr sz="9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077129" y="501329"/>
            <a:ext cx="653415" cy="447675"/>
          </a:xfrm>
          <a:custGeom>
            <a:avLst/>
            <a:gdLst/>
            <a:ahLst/>
            <a:cxnLst/>
            <a:rect l="l" t="t" r="r" b="b"/>
            <a:pathLst>
              <a:path w="653414" h="447675">
                <a:moveTo>
                  <a:pt x="0" y="447329"/>
                </a:moveTo>
                <a:lnTo>
                  <a:pt x="652809" y="447329"/>
                </a:lnTo>
                <a:lnTo>
                  <a:pt x="652809" y="223884"/>
                </a:lnTo>
                <a:lnTo>
                  <a:pt x="0" y="223884"/>
                </a:lnTo>
                <a:lnTo>
                  <a:pt x="0" y="447329"/>
                </a:lnTo>
                <a:close/>
              </a:path>
              <a:path w="653414" h="447675">
                <a:moveTo>
                  <a:pt x="0" y="223884"/>
                </a:moveTo>
                <a:lnTo>
                  <a:pt x="652809" y="223884"/>
                </a:lnTo>
                <a:lnTo>
                  <a:pt x="652809" y="0"/>
                </a:lnTo>
                <a:lnTo>
                  <a:pt x="0" y="0"/>
                </a:lnTo>
                <a:lnTo>
                  <a:pt x="0" y="223884"/>
                </a:lnTo>
                <a:close/>
              </a:path>
            </a:pathLst>
          </a:custGeom>
          <a:ln w="3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094689" y="736755"/>
            <a:ext cx="61023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dirty="0">
                <a:latin typeface="Arial"/>
                <a:cs typeface="Arial"/>
              </a:rPr>
              <a:t>Local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20" dirty="0">
                <a:latin typeface="Arial"/>
                <a:cs typeface="Arial"/>
              </a:rPr>
              <a:t>APIC</a:t>
            </a:r>
            <a:endParaRPr sz="9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207932" y="483957"/>
            <a:ext cx="272415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25" dirty="0">
                <a:latin typeface="Arial"/>
                <a:cs typeface="Arial"/>
              </a:rPr>
              <a:t>CPU</a:t>
            </a:r>
            <a:endParaRPr sz="9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991644" y="1283387"/>
            <a:ext cx="466725" cy="322580"/>
          </a:xfrm>
          <a:custGeom>
            <a:avLst/>
            <a:gdLst/>
            <a:ahLst/>
            <a:cxnLst/>
            <a:rect l="l" t="t" r="r" b="b"/>
            <a:pathLst>
              <a:path w="466725" h="322580">
                <a:moveTo>
                  <a:pt x="0" y="322023"/>
                </a:moveTo>
                <a:lnTo>
                  <a:pt x="466605" y="322023"/>
                </a:lnTo>
                <a:lnTo>
                  <a:pt x="466605" y="0"/>
                </a:lnTo>
                <a:lnTo>
                  <a:pt x="0" y="0"/>
                </a:lnTo>
                <a:lnTo>
                  <a:pt x="0" y="322023"/>
                </a:lnTo>
                <a:close/>
              </a:path>
            </a:pathLst>
          </a:custGeom>
          <a:ln w="3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026371" y="1314939"/>
            <a:ext cx="391160" cy="2857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75565">
              <a:lnSpc>
                <a:spcPts val="1015"/>
              </a:lnSpc>
              <a:spcBef>
                <a:spcPts val="110"/>
              </a:spcBef>
            </a:pPr>
            <a:r>
              <a:rPr sz="850" spc="-25" dirty="0">
                <a:latin typeface="Arial"/>
                <a:cs typeface="Arial"/>
              </a:rPr>
              <a:t>VGA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ts val="1015"/>
              </a:lnSpc>
            </a:pPr>
            <a:r>
              <a:rPr sz="850" spc="-10" dirty="0">
                <a:latin typeface="Arial"/>
                <a:cs typeface="Arial"/>
              </a:rPr>
              <a:t>monitor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3830117" y="752663"/>
            <a:ext cx="329565" cy="365760"/>
            <a:chOff x="3830117" y="752663"/>
            <a:chExt cx="329565" cy="365760"/>
          </a:xfrm>
        </p:grpSpPr>
        <p:sp>
          <p:nvSpPr>
            <p:cNvPr id="40" name="object 40"/>
            <p:cNvSpPr/>
            <p:nvPr/>
          </p:nvSpPr>
          <p:spPr>
            <a:xfrm>
              <a:off x="4008149" y="957859"/>
              <a:ext cx="635" cy="153670"/>
            </a:xfrm>
            <a:custGeom>
              <a:avLst/>
              <a:gdLst/>
              <a:ahLst/>
              <a:cxnLst/>
              <a:rect l="l" t="t" r="r" b="b"/>
              <a:pathLst>
                <a:path w="635" h="153669">
                  <a:moveTo>
                    <a:pt x="0" y="0"/>
                  </a:moveTo>
                  <a:lnTo>
                    <a:pt x="438" y="153343"/>
                  </a:lnTo>
                </a:path>
              </a:pathLst>
            </a:custGeom>
            <a:ln w="13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832022" y="754568"/>
              <a:ext cx="325755" cy="197485"/>
            </a:xfrm>
            <a:custGeom>
              <a:avLst/>
              <a:gdLst/>
              <a:ahLst/>
              <a:cxnLst/>
              <a:rect l="l" t="t" r="r" b="b"/>
              <a:pathLst>
                <a:path w="325754" h="197484">
                  <a:moveTo>
                    <a:pt x="0" y="197157"/>
                  </a:moveTo>
                  <a:lnTo>
                    <a:pt x="325529" y="197157"/>
                  </a:lnTo>
                  <a:lnTo>
                    <a:pt x="325529" y="0"/>
                  </a:lnTo>
                  <a:lnTo>
                    <a:pt x="0" y="0"/>
                  </a:lnTo>
                  <a:lnTo>
                    <a:pt x="0" y="197157"/>
                  </a:lnTo>
                  <a:close/>
                </a:path>
              </a:pathLst>
            </a:custGeom>
            <a:ln w="3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3873504" y="769615"/>
            <a:ext cx="252729" cy="1657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-25" dirty="0">
                <a:latin typeface="Arial"/>
                <a:cs typeface="Arial"/>
              </a:rPr>
              <a:t>dma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365122" y="958297"/>
            <a:ext cx="3912235" cy="676910"/>
            <a:chOff x="365122" y="958297"/>
            <a:chExt cx="3912235" cy="676910"/>
          </a:xfrm>
        </p:grpSpPr>
        <p:sp>
          <p:nvSpPr>
            <p:cNvPr id="44" name="object 44"/>
            <p:cNvSpPr/>
            <p:nvPr/>
          </p:nvSpPr>
          <p:spPr>
            <a:xfrm>
              <a:off x="365122" y="958297"/>
              <a:ext cx="3912235" cy="332105"/>
            </a:xfrm>
            <a:custGeom>
              <a:avLst/>
              <a:gdLst/>
              <a:ahLst/>
              <a:cxnLst/>
              <a:rect l="l" t="t" r="r" b="b"/>
              <a:pathLst>
                <a:path w="3912235" h="332105">
                  <a:moveTo>
                    <a:pt x="0" y="164297"/>
                  </a:moveTo>
                  <a:lnTo>
                    <a:pt x="3912037" y="164297"/>
                  </a:lnTo>
                </a:path>
                <a:path w="3912235" h="332105">
                  <a:moveTo>
                    <a:pt x="384676" y="0"/>
                  </a:moveTo>
                  <a:lnTo>
                    <a:pt x="384676" y="157725"/>
                  </a:lnTo>
                </a:path>
                <a:path w="3912235" h="332105">
                  <a:moveTo>
                    <a:pt x="1257424" y="0"/>
                  </a:moveTo>
                  <a:lnTo>
                    <a:pt x="1257424" y="157725"/>
                  </a:lnTo>
                </a:path>
                <a:path w="3912235" h="332105">
                  <a:moveTo>
                    <a:pt x="2177491" y="0"/>
                  </a:moveTo>
                  <a:lnTo>
                    <a:pt x="2177491" y="157725"/>
                  </a:lnTo>
                </a:path>
                <a:path w="3912235" h="332105">
                  <a:moveTo>
                    <a:pt x="3044983" y="0"/>
                  </a:moveTo>
                  <a:lnTo>
                    <a:pt x="3044983" y="157725"/>
                  </a:lnTo>
                </a:path>
                <a:path w="3912235" h="332105">
                  <a:moveTo>
                    <a:pt x="245351" y="170869"/>
                  </a:moveTo>
                  <a:lnTo>
                    <a:pt x="245351" y="328595"/>
                  </a:lnTo>
                </a:path>
                <a:path w="3912235" h="332105">
                  <a:moveTo>
                    <a:pt x="1461153" y="173935"/>
                  </a:moveTo>
                  <a:lnTo>
                    <a:pt x="1461153" y="331661"/>
                  </a:lnTo>
                </a:path>
              </a:pathLst>
            </a:custGeom>
            <a:ln w="13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069006" y="1359184"/>
              <a:ext cx="1367790" cy="274320"/>
            </a:xfrm>
            <a:custGeom>
              <a:avLst/>
              <a:gdLst/>
              <a:ahLst/>
              <a:cxnLst/>
              <a:rect l="l" t="t" r="r" b="b"/>
              <a:pathLst>
                <a:path w="1367789" h="274319">
                  <a:moveTo>
                    <a:pt x="1367387" y="0"/>
                  </a:moveTo>
                  <a:lnTo>
                    <a:pt x="1367387" y="439"/>
                  </a:lnTo>
                  <a:lnTo>
                    <a:pt x="1366949" y="1751"/>
                  </a:lnTo>
                  <a:lnTo>
                    <a:pt x="1365635" y="5256"/>
                  </a:lnTo>
                  <a:lnTo>
                    <a:pt x="1363444" y="11392"/>
                  </a:lnTo>
                  <a:lnTo>
                    <a:pt x="1359939" y="20155"/>
                  </a:lnTo>
                  <a:lnTo>
                    <a:pt x="1355996" y="31108"/>
                  </a:lnTo>
                  <a:lnTo>
                    <a:pt x="1351176" y="43812"/>
                  </a:lnTo>
                  <a:lnTo>
                    <a:pt x="1345919" y="56956"/>
                  </a:lnTo>
                  <a:lnTo>
                    <a:pt x="1340661" y="70100"/>
                  </a:lnTo>
                  <a:lnTo>
                    <a:pt x="1335404" y="83244"/>
                  </a:lnTo>
                  <a:lnTo>
                    <a:pt x="1330340" y="94636"/>
                  </a:lnTo>
                </a:path>
                <a:path w="1367789" h="274319">
                  <a:moveTo>
                    <a:pt x="1309818" y="133628"/>
                  </a:moveTo>
                  <a:lnTo>
                    <a:pt x="1282390" y="168239"/>
                  </a:lnTo>
                  <a:lnTo>
                    <a:pt x="1276695" y="173935"/>
                  </a:lnTo>
                  <a:lnTo>
                    <a:pt x="1270561" y="180071"/>
                  </a:lnTo>
                  <a:lnTo>
                    <a:pt x="1263989" y="185764"/>
                  </a:lnTo>
                  <a:lnTo>
                    <a:pt x="1256979" y="191460"/>
                  </a:lnTo>
                  <a:lnTo>
                    <a:pt x="1249969" y="197157"/>
                  </a:lnTo>
                  <a:lnTo>
                    <a:pt x="1242083" y="202853"/>
                  </a:lnTo>
                  <a:lnTo>
                    <a:pt x="1233758" y="208549"/>
                  </a:lnTo>
                  <a:lnTo>
                    <a:pt x="1224996" y="213806"/>
                  </a:lnTo>
                  <a:lnTo>
                    <a:pt x="1215795" y="219503"/>
                  </a:lnTo>
                  <a:lnTo>
                    <a:pt x="1176802" y="238339"/>
                  </a:lnTo>
                  <a:lnTo>
                    <a:pt x="1135180" y="252798"/>
                  </a:lnTo>
                  <a:lnTo>
                    <a:pt x="1093558" y="262436"/>
                  </a:lnTo>
                  <a:lnTo>
                    <a:pt x="1074718" y="265066"/>
                  </a:lnTo>
                  <a:lnTo>
                    <a:pt x="1065079" y="266381"/>
                  </a:lnTo>
                  <a:lnTo>
                    <a:pt x="1054564" y="267696"/>
                  </a:lnTo>
                  <a:lnTo>
                    <a:pt x="1044049" y="268572"/>
                  </a:lnTo>
                  <a:lnTo>
                    <a:pt x="1033096" y="269448"/>
                  </a:lnTo>
                  <a:lnTo>
                    <a:pt x="1021705" y="270323"/>
                  </a:lnTo>
                  <a:lnTo>
                    <a:pt x="1010313" y="271199"/>
                  </a:lnTo>
                  <a:lnTo>
                    <a:pt x="998046" y="271638"/>
                  </a:lnTo>
                  <a:lnTo>
                    <a:pt x="985778" y="272514"/>
                  </a:lnTo>
                  <a:lnTo>
                    <a:pt x="972635" y="272953"/>
                  </a:lnTo>
                  <a:lnTo>
                    <a:pt x="959491" y="272953"/>
                  </a:lnTo>
                  <a:lnTo>
                    <a:pt x="946347" y="273390"/>
                  </a:lnTo>
                  <a:lnTo>
                    <a:pt x="932765" y="273829"/>
                  </a:lnTo>
                  <a:lnTo>
                    <a:pt x="849959" y="273829"/>
                  </a:lnTo>
                  <a:lnTo>
                    <a:pt x="835939" y="273390"/>
                  </a:lnTo>
                  <a:lnTo>
                    <a:pt x="808775" y="273390"/>
                  </a:lnTo>
                  <a:lnTo>
                    <a:pt x="794755" y="272953"/>
                  </a:lnTo>
                  <a:lnTo>
                    <a:pt x="754009" y="272953"/>
                  </a:lnTo>
                  <a:lnTo>
                    <a:pt x="740865" y="272514"/>
                  </a:lnTo>
                  <a:lnTo>
                    <a:pt x="687414" y="272514"/>
                  </a:lnTo>
                  <a:lnTo>
                    <a:pt x="672956" y="272078"/>
                  </a:lnTo>
                  <a:lnTo>
                    <a:pt x="644039" y="272078"/>
                  </a:lnTo>
                  <a:lnTo>
                    <a:pt x="629143" y="271638"/>
                  </a:lnTo>
                  <a:lnTo>
                    <a:pt x="614247" y="271638"/>
                  </a:lnTo>
                  <a:lnTo>
                    <a:pt x="598912" y="271199"/>
                  </a:lnTo>
                  <a:lnTo>
                    <a:pt x="583578" y="270763"/>
                  </a:lnTo>
                  <a:lnTo>
                    <a:pt x="568243" y="270323"/>
                  </a:lnTo>
                  <a:lnTo>
                    <a:pt x="552471" y="269887"/>
                  </a:lnTo>
                  <a:lnTo>
                    <a:pt x="537136" y="269448"/>
                  </a:lnTo>
                  <a:lnTo>
                    <a:pt x="522240" y="268572"/>
                  </a:lnTo>
                  <a:lnTo>
                    <a:pt x="506905" y="268133"/>
                  </a:lnTo>
                  <a:lnTo>
                    <a:pt x="492009" y="267257"/>
                  </a:lnTo>
                  <a:lnTo>
                    <a:pt x="477551" y="266381"/>
                  </a:lnTo>
                  <a:lnTo>
                    <a:pt x="463531" y="265066"/>
                  </a:lnTo>
                  <a:lnTo>
                    <a:pt x="449511" y="264191"/>
                  </a:lnTo>
                  <a:lnTo>
                    <a:pt x="435929" y="262876"/>
                  </a:lnTo>
                  <a:lnTo>
                    <a:pt x="423223" y="261561"/>
                  </a:lnTo>
                  <a:lnTo>
                    <a:pt x="410517" y="259809"/>
                  </a:lnTo>
                  <a:lnTo>
                    <a:pt x="398250" y="258495"/>
                  </a:lnTo>
                  <a:lnTo>
                    <a:pt x="386859" y="256743"/>
                  </a:lnTo>
                  <a:lnTo>
                    <a:pt x="375467" y="254989"/>
                  </a:lnTo>
                  <a:lnTo>
                    <a:pt x="364952" y="252798"/>
                  </a:lnTo>
                  <a:lnTo>
                    <a:pt x="354437" y="251047"/>
                  </a:lnTo>
                  <a:lnTo>
                    <a:pt x="306243" y="237903"/>
                  </a:lnTo>
                  <a:lnTo>
                    <a:pt x="260240" y="219063"/>
                  </a:lnTo>
                  <a:lnTo>
                    <a:pt x="249287" y="213806"/>
                  </a:lnTo>
                  <a:lnTo>
                    <a:pt x="238772" y="208110"/>
                  </a:lnTo>
                  <a:lnTo>
                    <a:pt x="228695" y="202413"/>
                  </a:lnTo>
                  <a:lnTo>
                    <a:pt x="218618" y="196717"/>
                  </a:lnTo>
                  <a:lnTo>
                    <a:pt x="209417" y="191024"/>
                  </a:lnTo>
                  <a:lnTo>
                    <a:pt x="200216" y="185328"/>
                  </a:lnTo>
                  <a:lnTo>
                    <a:pt x="191454" y="180071"/>
                  </a:lnTo>
                  <a:lnTo>
                    <a:pt x="183129" y="174375"/>
                  </a:lnTo>
                  <a:lnTo>
                    <a:pt x="175681" y="169118"/>
                  </a:lnTo>
                  <a:lnTo>
                    <a:pt x="168233" y="164297"/>
                  </a:lnTo>
                  <a:lnTo>
                    <a:pt x="160785" y="159476"/>
                  </a:lnTo>
                  <a:lnTo>
                    <a:pt x="154213" y="155095"/>
                  </a:lnTo>
                  <a:lnTo>
                    <a:pt x="147641" y="150714"/>
                  </a:lnTo>
                  <a:lnTo>
                    <a:pt x="141507" y="147212"/>
                  </a:lnTo>
                  <a:lnTo>
                    <a:pt x="135374" y="143706"/>
                  </a:lnTo>
                  <a:lnTo>
                    <a:pt x="127487" y="139325"/>
                  </a:lnTo>
                  <a:lnTo>
                    <a:pt x="120039" y="135819"/>
                  </a:lnTo>
                  <a:lnTo>
                    <a:pt x="114405" y="133628"/>
                  </a:lnTo>
                </a:path>
                <a:path w="1367789" h="274319">
                  <a:moveTo>
                    <a:pt x="1330340" y="94636"/>
                  </a:moveTo>
                  <a:lnTo>
                    <a:pt x="1330146" y="95072"/>
                  </a:lnTo>
                  <a:lnTo>
                    <a:pt x="1324889" y="106026"/>
                  </a:lnTo>
                  <a:lnTo>
                    <a:pt x="1319631" y="116103"/>
                  </a:lnTo>
                  <a:lnTo>
                    <a:pt x="1314812" y="125305"/>
                  </a:lnTo>
                  <a:lnTo>
                    <a:pt x="1309818" y="133628"/>
                  </a:lnTo>
                </a:path>
                <a:path w="1367789" h="274319">
                  <a:moveTo>
                    <a:pt x="114405" y="133628"/>
                  </a:moveTo>
                  <a:lnTo>
                    <a:pt x="76665" y="122675"/>
                  </a:lnTo>
                  <a:lnTo>
                    <a:pt x="65711" y="120924"/>
                  </a:lnTo>
                  <a:lnTo>
                    <a:pt x="54758" y="118733"/>
                  </a:lnTo>
                  <a:lnTo>
                    <a:pt x="42929" y="117418"/>
                  </a:lnTo>
                  <a:lnTo>
                    <a:pt x="31537" y="115664"/>
                  </a:lnTo>
                  <a:lnTo>
                    <a:pt x="20584" y="114352"/>
                  </a:lnTo>
                  <a:lnTo>
                    <a:pt x="10945" y="113473"/>
                  </a:lnTo>
                  <a:lnTo>
                    <a:pt x="0" y="112351"/>
                  </a:lnTo>
                </a:path>
              </a:pathLst>
            </a:custGeom>
            <a:ln w="3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068560" y="1459953"/>
              <a:ext cx="53975" cy="33020"/>
            </a:xfrm>
            <a:custGeom>
              <a:avLst/>
              <a:gdLst/>
              <a:ahLst/>
              <a:cxnLst/>
              <a:rect l="l" t="t" r="r" b="b"/>
              <a:pathLst>
                <a:path w="53975" h="33019">
                  <a:moveTo>
                    <a:pt x="53889" y="0"/>
                  </a:moveTo>
                  <a:lnTo>
                    <a:pt x="0" y="11392"/>
                  </a:lnTo>
                  <a:lnTo>
                    <a:pt x="50384" y="32859"/>
                  </a:lnTo>
                </a:path>
              </a:pathLst>
            </a:custGeom>
            <a:ln w="3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230861" y="1122595"/>
              <a:ext cx="0" cy="158115"/>
            </a:xfrm>
            <a:custGeom>
              <a:avLst/>
              <a:gdLst/>
              <a:ahLst/>
              <a:cxnLst/>
              <a:rect l="l" t="t" r="r" b="b"/>
              <a:pathLst>
                <a:path h="158115">
                  <a:moveTo>
                    <a:pt x="0" y="0"/>
                  </a:moveTo>
                  <a:lnTo>
                    <a:pt x="0" y="157725"/>
                  </a:lnTo>
                </a:path>
              </a:pathLst>
            </a:custGeom>
            <a:ln w="1314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088816" y="1306608"/>
              <a:ext cx="703580" cy="194310"/>
            </a:xfrm>
            <a:custGeom>
              <a:avLst/>
              <a:gdLst/>
              <a:ahLst/>
              <a:cxnLst/>
              <a:rect l="l" t="t" r="r" b="b"/>
              <a:pathLst>
                <a:path w="703580" h="194309">
                  <a:moveTo>
                    <a:pt x="703530" y="0"/>
                  </a:moveTo>
                  <a:lnTo>
                    <a:pt x="703091" y="1751"/>
                  </a:lnTo>
                  <a:lnTo>
                    <a:pt x="702215" y="4820"/>
                  </a:lnTo>
                  <a:lnTo>
                    <a:pt x="700463" y="10513"/>
                  </a:lnTo>
                  <a:lnTo>
                    <a:pt x="698272" y="18840"/>
                  </a:lnTo>
                  <a:lnTo>
                    <a:pt x="695205" y="29353"/>
                  </a:lnTo>
                  <a:lnTo>
                    <a:pt x="691262" y="40746"/>
                  </a:lnTo>
                  <a:lnTo>
                    <a:pt x="687757" y="53450"/>
                  </a:lnTo>
                  <a:lnTo>
                    <a:pt x="683376" y="65719"/>
                  </a:lnTo>
                  <a:lnTo>
                    <a:pt x="682465" y="68349"/>
                  </a:lnTo>
                </a:path>
                <a:path w="703580" h="194309">
                  <a:moveTo>
                    <a:pt x="668589" y="104710"/>
                  </a:moveTo>
                  <a:lnTo>
                    <a:pt x="667603" y="106901"/>
                  </a:lnTo>
                  <a:lnTo>
                    <a:pt x="664098" y="114788"/>
                  </a:lnTo>
                  <a:lnTo>
                    <a:pt x="660155" y="121800"/>
                  </a:lnTo>
                  <a:lnTo>
                    <a:pt x="632553" y="153344"/>
                  </a:lnTo>
                  <a:lnTo>
                    <a:pt x="626419" y="157725"/>
                  </a:lnTo>
                  <a:lnTo>
                    <a:pt x="620285" y="162107"/>
                  </a:lnTo>
                  <a:lnTo>
                    <a:pt x="613275" y="166048"/>
                  </a:lnTo>
                  <a:lnTo>
                    <a:pt x="605389" y="169994"/>
                  </a:lnTo>
                  <a:lnTo>
                    <a:pt x="597503" y="173499"/>
                  </a:lnTo>
                  <a:lnTo>
                    <a:pt x="588740" y="176565"/>
                  </a:lnTo>
                  <a:lnTo>
                    <a:pt x="579978" y="179632"/>
                  </a:lnTo>
                  <a:lnTo>
                    <a:pt x="540546" y="188394"/>
                  </a:lnTo>
                  <a:lnTo>
                    <a:pt x="497610" y="192775"/>
                  </a:lnTo>
                  <a:lnTo>
                    <a:pt x="478332" y="193651"/>
                  </a:lnTo>
                  <a:lnTo>
                    <a:pt x="467817" y="193651"/>
                  </a:lnTo>
                  <a:lnTo>
                    <a:pt x="457302" y="194091"/>
                  </a:lnTo>
                  <a:lnTo>
                    <a:pt x="446349" y="194091"/>
                  </a:lnTo>
                  <a:lnTo>
                    <a:pt x="434520" y="193651"/>
                  </a:lnTo>
                  <a:lnTo>
                    <a:pt x="422690" y="193651"/>
                  </a:lnTo>
                  <a:lnTo>
                    <a:pt x="410423" y="192775"/>
                  </a:lnTo>
                  <a:lnTo>
                    <a:pt x="397717" y="192336"/>
                  </a:lnTo>
                  <a:lnTo>
                    <a:pt x="385011" y="191460"/>
                  </a:lnTo>
                  <a:lnTo>
                    <a:pt x="372305" y="190585"/>
                  </a:lnTo>
                  <a:lnTo>
                    <a:pt x="359600" y="189270"/>
                  </a:lnTo>
                  <a:lnTo>
                    <a:pt x="346894" y="187955"/>
                  </a:lnTo>
                  <a:lnTo>
                    <a:pt x="299576" y="181822"/>
                  </a:lnTo>
                  <a:lnTo>
                    <a:pt x="288623" y="179632"/>
                  </a:lnTo>
                  <a:lnTo>
                    <a:pt x="278108" y="177881"/>
                  </a:lnTo>
                  <a:lnTo>
                    <a:pt x="268469" y="175690"/>
                  </a:lnTo>
                  <a:lnTo>
                    <a:pt x="258831" y="173060"/>
                  </a:lnTo>
                  <a:lnTo>
                    <a:pt x="250068" y="170869"/>
                  </a:lnTo>
                  <a:lnTo>
                    <a:pt x="210198" y="156850"/>
                  </a:lnTo>
                  <a:lnTo>
                    <a:pt x="174272" y="139761"/>
                  </a:lnTo>
                  <a:lnTo>
                    <a:pt x="158061" y="130562"/>
                  </a:lnTo>
                  <a:lnTo>
                    <a:pt x="150175" y="126181"/>
                  </a:lnTo>
                  <a:lnTo>
                    <a:pt x="142727" y="122236"/>
                  </a:lnTo>
                  <a:lnTo>
                    <a:pt x="135717" y="117854"/>
                  </a:lnTo>
                  <a:lnTo>
                    <a:pt x="129145" y="114352"/>
                  </a:lnTo>
                  <a:lnTo>
                    <a:pt x="123011" y="110846"/>
                  </a:lnTo>
                  <a:lnTo>
                    <a:pt x="116877" y="107341"/>
                  </a:lnTo>
                  <a:lnTo>
                    <a:pt x="111182" y="104710"/>
                  </a:lnTo>
                </a:path>
                <a:path w="703580" h="194309">
                  <a:moveTo>
                    <a:pt x="682465" y="68349"/>
                  </a:moveTo>
                  <a:lnTo>
                    <a:pt x="679433" y="77111"/>
                  </a:lnTo>
                  <a:lnTo>
                    <a:pt x="675489" y="88065"/>
                  </a:lnTo>
                  <a:lnTo>
                    <a:pt x="671546" y="98139"/>
                  </a:lnTo>
                  <a:lnTo>
                    <a:pt x="668589" y="104710"/>
                  </a:lnTo>
                </a:path>
                <a:path w="703580" h="194309">
                  <a:moveTo>
                    <a:pt x="111182" y="104710"/>
                  </a:moveTo>
                  <a:lnTo>
                    <a:pt x="105486" y="102084"/>
                  </a:lnTo>
                  <a:lnTo>
                    <a:pt x="98914" y="99018"/>
                  </a:lnTo>
                  <a:lnTo>
                    <a:pt x="92342" y="96827"/>
                  </a:lnTo>
                  <a:lnTo>
                    <a:pt x="52473" y="89376"/>
                  </a:lnTo>
                  <a:lnTo>
                    <a:pt x="42396" y="88065"/>
                  </a:lnTo>
                  <a:lnTo>
                    <a:pt x="31881" y="87625"/>
                  </a:lnTo>
                  <a:lnTo>
                    <a:pt x="21804" y="86749"/>
                  </a:lnTo>
                  <a:lnTo>
                    <a:pt x="12165" y="86310"/>
                  </a:lnTo>
                  <a:lnTo>
                    <a:pt x="0" y="85731"/>
                  </a:lnTo>
                </a:path>
              </a:pathLst>
            </a:custGeom>
            <a:ln w="3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088276" y="1378460"/>
              <a:ext cx="53340" cy="33020"/>
            </a:xfrm>
            <a:custGeom>
              <a:avLst/>
              <a:gdLst/>
              <a:ahLst/>
              <a:cxnLst/>
              <a:rect l="l" t="t" r="r" b="b"/>
              <a:pathLst>
                <a:path w="53339" h="33019">
                  <a:moveTo>
                    <a:pt x="53013" y="0"/>
                  </a:moveTo>
                  <a:lnTo>
                    <a:pt x="0" y="14022"/>
                  </a:lnTo>
                  <a:lnTo>
                    <a:pt x="51699" y="32859"/>
                  </a:lnTo>
                </a:path>
              </a:pathLst>
            </a:custGeom>
            <a:ln w="328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/>
          <p:nvPr/>
        </p:nvSpPr>
        <p:spPr>
          <a:xfrm>
            <a:off x="211772" y="190013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11772" y="215318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55130" y="237248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55130" y="258758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329793" y="1732338"/>
            <a:ext cx="3903979" cy="148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2555">
              <a:lnSpc>
                <a:spcPct val="138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x86</a:t>
            </a:r>
            <a:r>
              <a:rPr sz="1200" spc="16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cpus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SMP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(symmetric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multi-processing)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configuration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apics</a:t>
            </a:r>
            <a:r>
              <a:rPr sz="1200" spc="2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(interrupt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controllers)</a:t>
            </a:r>
            <a:endParaRPr sz="1200">
              <a:latin typeface="Garamond"/>
              <a:cs typeface="Garamond"/>
            </a:endParaRPr>
          </a:p>
          <a:p>
            <a:pPr marL="139065" marR="5080">
              <a:lnSpc>
                <a:spcPts val="1689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local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apic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recv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intrpts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io-apic,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send/recv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other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cpus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io-apic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route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interpts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devices/timer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local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apics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diskc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3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image;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pfat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filesystem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user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programs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1200" dirty="0">
                <a:latin typeface="Garamond"/>
                <a:cs typeface="Garamond"/>
              </a:rPr>
              <a:t>emulated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QEMU</a:t>
            </a:r>
            <a:r>
              <a:rPr sz="1200" spc="10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running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linux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(unix)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environment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11772" y="284906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11772" y="310212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063365" cy="316230"/>
          </a:xfrm>
          <a:custGeom>
            <a:avLst/>
            <a:gdLst/>
            <a:ahLst/>
            <a:cxnLst/>
            <a:rect l="l" t="t" r="r" b="b"/>
            <a:pathLst>
              <a:path w="4063365" h="316230">
                <a:moveTo>
                  <a:pt x="0" y="315836"/>
                </a:moveTo>
                <a:lnTo>
                  <a:pt x="4063339" y="315836"/>
                </a:lnTo>
                <a:lnTo>
                  <a:pt x="4063339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Scheduling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081335" y="6273"/>
            <a:ext cx="527050" cy="321310"/>
            <a:chOff x="4081335" y="6273"/>
            <a:chExt cx="527050" cy="321310"/>
          </a:xfrm>
        </p:grpSpPr>
        <p:sp>
          <p:nvSpPr>
            <p:cNvPr id="5" name="object 5"/>
            <p:cNvSpPr/>
            <p:nvPr/>
          </p:nvSpPr>
          <p:spPr>
            <a:xfrm>
              <a:off x="408133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169905" y="6273"/>
              <a:ext cx="438150" cy="321310"/>
            </a:xfrm>
            <a:custGeom>
              <a:avLst/>
              <a:gdLst/>
              <a:ahLst/>
              <a:cxnLst/>
              <a:rect l="l" t="t" r="r" b="b"/>
              <a:pathLst>
                <a:path w="438150" h="321310">
                  <a:moveTo>
                    <a:pt x="43809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438099" y="320687"/>
                  </a:lnTo>
                  <a:lnTo>
                    <a:pt x="438099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195152" y="112273"/>
            <a:ext cx="31750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sched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2771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74396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95483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131646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53272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209786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230872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51959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1772" y="288122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5130" y="309747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9793" y="413570"/>
            <a:ext cx="4100829" cy="277812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200" dirty="0">
                <a:latin typeface="Garamond"/>
                <a:cs typeface="Garamond"/>
              </a:rPr>
              <a:t>Flags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checked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70" dirty="0">
                <a:latin typeface="Garamond"/>
                <a:cs typeface="Garamond"/>
              </a:rPr>
              <a:t>at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every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potential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switch:</a:t>
            </a:r>
            <a:endParaRPr sz="1200">
              <a:latin typeface="Garamond"/>
              <a:cs typeface="Garamond"/>
            </a:endParaRPr>
          </a:p>
          <a:p>
            <a:pPr marL="139065" marR="1896745">
              <a:lnSpc>
                <a:spcPts val="1660"/>
              </a:lnSpc>
            </a:pP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g</a:t>
            </a:r>
            <a:r>
              <a:rPr sz="1200" spc="-2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preemptionIDisabled[</a:t>
            </a:r>
            <a:r>
              <a:rPr sz="1200" spc="-20" dirty="0">
                <a:solidFill>
                  <a:srgbClr val="0000FF"/>
                </a:solidFill>
                <a:latin typeface="MingLiU_HKSCS-ExtB"/>
                <a:cs typeface="MingLiU_HKSCS-ExtB"/>
              </a:rPr>
              <a:t>MAX_CPUS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]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g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needReschedule[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MAX_CPUS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]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Schedule()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3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voluntarily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giving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up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cpu,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4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eg,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55" dirty="0">
                <a:latin typeface="Garamond"/>
                <a:cs typeface="Garamond"/>
              </a:rPr>
              <a:t>Wait(),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Mutex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Lock(),</a:t>
            </a:r>
            <a:r>
              <a:rPr sz="1200" spc="2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Cond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Lock(),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Yield().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already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runq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or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waitq.</a:t>
            </a:r>
            <a:endParaRPr sz="1200">
              <a:latin typeface="Garamond"/>
              <a:cs typeface="Garamond"/>
            </a:endParaRPr>
          </a:p>
          <a:p>
            <a:pPr marL="139065" marR="1285875">
              <a:lnSpc>
                <a:spcPct val="115300"/>
              </a:lnSpc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g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preemptionIDisabled[this</a:t>
            </a:r>
            <a:r>
              <a:rPr sz="1200" spc="10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cpu]</a:t>
            </a:r>
            <a:r>
              <a:rPr sz="1200" spc="1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false </a:t>
            </a:r>
            <a:r>
              <a:rPr sz="1200" dirty="0">
                <a:latin typeface="Garamond"/>
                <a:cs typeface="Garamond"/>
              </a:rPr>
              <a:t>runme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60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remove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runq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220"/>
              </a:spcBef>
            </a:pPr>
            <a:r>
              <a:rPr sz="1200" spc="-10" dirty="0">
                <a:latin typeface="Garamond"/>
                <a:cs typeface="Garamond"/>
              </a:rPr>
              <a:t>Switch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To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Thread(runme)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Garamond"/>
              <a:cs typeface="Garamond"/>
            </a:endParaRPr>
          </a:p>
          <a:p>
            <a:pPr marL="139065" marR="5080" indent="-127000">
              <a:lnSpc>
                <a:spcPct val="109000"/>
              </a:lnSpc>
              <a:tabLst>
                <a:tab pos="3020695" algn="l"/>
              </a:tabLst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Schedule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And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Unlock(x)</a:t>
            </a:r>
            <a:r>
              <a:rPr sz="1200" spc="-10" dirty="0">
                <a:latin typeface="Garamond"/>
                <a:cs typeface="Garamond"/>
              </a:rPr>
              <a:t>: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x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spinlock </a:t>
            </a:r>
            <a:r>
              <a:rPr sz="1200" dirty="0">
                <a:latin typeface="Garamond"/>
                <a:cs typeface="Garamond"/>
              </a:rPr>
              <a:t>like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Schedule()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unlocks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x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before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Switch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To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Thread(runme)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47795" cy="316230"/>
          </a:xfrm>
          <a:custGeom>
            <a:avLst/>
            <a:gdLst/>
            <a:ahLst/>
            <a:cxnLst/>
            <a:rect l="l" t="t" r="r" b="b"/>
            <a:pathLst>
              <a:path w="3947795" h="316230">
                <a:moveTo>
                  <a:pt x="0" y="315836"/>
                </a:moveTo>
                <a:lnTo>
                  <a:pt x="3947388" y="315836"/>
                </a:lnTo>
                <a:lnTo>
                  <a:pt x="3947388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65384" y="6273"/>
            <a:ext cx="642620" cy="321310"/>
            <a:chOff x="3965384" y="6273"/>
            <a:chExt cx="642620" cy="321310"/>
          </a:xfrm>
        </p:grpSpPr>
        <p:sp>
          <p:nvSpPr>
            <p:cNvPr id="5" name="object 5"/>
            <p:cNvSpPr/>
            <p:nvPr/>
          </p:nvSpPr>
          <p:spPr>
            <a:xfrm>
              <a:off x="3965384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53941" y="6273"/>
              <a:ext cx="554355" cy="321310"/>
            </a:xfrm>
            <a:custGeom>
              <a:avLst/>
              <a:gdLst/>
              <a:ahLst/>
              <a:cxnLst/>
              <a:rect l="l" t="t" r="r" b="b"/>
              <a:pathLst>
                <a:path w="554354" h="321310">
                  <a:moveTo>
                    <a:pt x="554062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54062" y="320687"/>
                  </a:lnTo>
                  <a:lnTo>
                    <a:pt x="554062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79201" y="112273"/>
            <a:ext cx="43307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lowlevel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47795" cy="316230"/>
          </a:xfrm>
          <a:custGeom>
            <a:avLst/>
            <a:gdLst/>
            <a:ahLst/>
            <a:cxnLst/>
            <a:rect l="l" t="t" r="r" b="b"/>
            <a:pathLst>
              <a:path w="3947795" h="316230">
                <a:moveTo>
                  <a:pt x="0" y="315836"/>
                </a:moveTo>
                <a:lnTo>
                  <a:pt x="3947388" y="315836"/>
                </a:lnTo>
                <a:lnTo>
                  <a:pt x="3947388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Handling</a:t>
            </a:r>
            <a:r>
              <a:rPr spc="40" dirty="0"/>
              <a:t> </a:t>
            </a:r>
            <a:r>
              <a:rPr dirty="0"/>
              <a:t>an</a:t>
            </a:r>
            <a:r>
              <a:rPr spc="40" dirty="0"/>
              <a:t> </a:t>
            </a:r>
            <a:r>
              <a:rPr spc="-10" dirty="0"/>
              <a:t>interrupt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65384" y="6273"/>
            <a:ext cx="642620" cy="321310"/>
            <a:chOff x="3965384" y="6273"/>
            <a:chExt cx="642620" cy="321310"/>
          </a:xfrm>
        </p:grpSpPr>
        <p:sp>
          <p:nvSpPr>
            <p:cNvPr id="5" name="object 5"/>
            <p:cNvSpPr/>
            <p:nvPr/>
          </p:nvSpPr>
          <p:spPr>
            <a:xfrm>
              <a:off x="3965384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53941" y="6273"/>
              <a:ext cx="554355" cy="321310"/>
            </a:xfrm>
            <a:custGeom>
              <a:avLst/>
              <a:gdLst/>
              <a:ahLst/>
              <a:cxnLst/>
              <a:rect l="l" t="t" r="r" b="b"/>
              <a:pathLst>
                <a:path w="554354" h="321310">
                  <a:moveTo>
                    <a:pt x="554062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54062" y="320687"/>
                  </a:lnTo>
                  <a:lnTo>
                    <a:pt x="554062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79201" y="112273"/>
            <a:ext cx="43307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lowlevel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7316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543326"/>
            <a:ext cx="4110990" cy="81026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Handle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1nterrupt()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254"/>
              </a:spcBef>
            </a:pPr>
            <a:r>
              <a:rPr sz="1200" spc="-85" dirty="0">
                <a:latin typeface="MingLiU_HKSCS-ExtB"/>
                <a:cs typeface="MingLiU_HKSCS-ExtB"/>
              </a:rPr>
              <a:t>//</a:t>
            </a:r>
            <a:r>
              <a:rPr sz="1200" spc="12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Here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intrpt.</a:t>
            </a:r>
            <a:r>
              <a:rPr sz="1200" spc="2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save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regs,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[choose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new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thread],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push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regs,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iret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95"/>
              </a:lnSpc>
            </a:pPr>
            <a:r>
              <a:rPr sz="1200" spc="-85" dirty="0">
                <a:latin typeface="MingLiU_HKSCS-ExtB"/>
                <a:cs typeface="MingLiU_HKSCS-ExtB"/>
              </a:rPr>
              <a:t>//</a:t>
            </a:r>
            <a:r>
              <a:rPr sz="1200" spc="16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Using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thread's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containing: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tabLst>
                <a:tab pos="323850" algn="l"/>
              </a:tabLst>
            </a:pPr>
            <a:r>
              <a:rPr sz="1200" spc="-25" dirty="0">
                <a:latin typeface="MingLiU_HKSCS-ExtB"/>
                <a:cs typeface="MingLiU_HKSCS-ExtB"/>
              </a:rPr>
              <a:t>//</a:t>
            </a:r>
            <a:r>
              <a:rPr sz="1200" dirty="0">
                <a:latin typeface="MingLiU_HKSCS-ExtB"/>
                <a:cs typeface="MingLiU_HKSCS-ExtB"/>
              </a:rPr>
              <a:t>	</a:t>
            </a:r>
            <a:r>
              <a:rPr sz="1200" dirty="0">
                <a:latin typeface="Garamond"/>
                <a:cs typeface="Garamond"/>
              </a:rPr>
              <a:t>user.ss/esp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(iff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user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mode),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eflags,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cs,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eip,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errorcode,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intrpt#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5130" y="148714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56285" y="1372603"/>
            <a:ext cx="1695450" cy="38608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sz="1200" dirty="0">
                <a:latin typeface="Garamond"/>
                <a:cs typeface="Garamond"/>
              </a:rPr>
              <a:t>push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cpu's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gp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regs </a:t>
            </a:r>
            <a:r>
              <a:rPr sz="1200" dirty="0">
                <a:latin typeface="Garamond"/>
                <a:cs typeface="Garamond"/>
              </a:rPr>
              <a:t>call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handler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32253" y="1372603"/>
            <a:ext cx="2208530" cy="386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18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complete</a:t>
            </a:r>
            <a:r>
              <a:rPr sz="1200" spc="3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interrupt-</a:t>
            </a:r>
            <a:r>
              <a:rPr sz="1200" spc="-10" dirty="0">
                <a:latin typeface="Garamond"/>
                <a:cs typeface="Garamond"/>
              </a:rPr>
              <a:t>state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54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ptr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interrupt-state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arg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55130" y="166427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184141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56285" y="1726869"/>
            <a:ext cx="3254375" cy="73977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9539" marR="5080" indent="-117475">
              <a:lnSpc>
                <a:spcPts val="1390"/>
              </a:lnSpc>
              <a:spcBef>
                <a:spcPts val="185"/>
              </a:spcBef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not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g</a:t>
            </a:r>
            <a:r>
              <a:rPr sz="1200" spc="-20" dirty="0">
                <a:latin typeface="MingLiU_HKSCS-ExtB"/>
                <a:cs typeface="MingLiU_HKSCS-ExtB"/>
              </a:rPr>
              <a:t>_</a:t>
            </a:r>
            <a:r>
              <a:rPr sz="1200" spc="-20" dirty="0">
                <a:latin typeface="Garamond"/>
                <a:cs typeface="Garamond"/>
              </a:rPr>
              <a:t>preemptionIDisabled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g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needReschedule: </a:t>
            </a:r>
            <a:r>
              <a:rPr sz="1200" dirty="0">
                <a:latin typeface="Garamond"/>
                <a:cs typeface="Garamond"/>
              </a:rPr>
              <a:t>move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runq</a:t>
            </a:r>
            <a:endParaRPr sz="1200">
              <a:latin typeface="Garamond"/>
              <a:cs typeface="Garamond"/>
            </a:endParaRPr>
          </a:p>
          <a:p>
            <a:pPr marL="129539" marR="163195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update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thread's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state</a:t>
            </a:r>
            <a:r>
              <a:rPr sz="1200" spc="2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wrt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esp,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numticks </a:t>
            </a:r>
            <a:r>
              <a:rPr sz="1200" dirty="0">
                <a:latin typeface="Garamond"/>
                <a:cs typeface="Garamond"/>
              </a:rPr>
              <a:t>get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runq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make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current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55130" y="254995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869857" y="2435415"/>
            <a:ext cx="157099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update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ldtr,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TSS,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...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6285" y="2435415"/>
            <a:ext cx="1828164" cy="73977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sz="1200" dirty="0">
                <a:latin typeface="Garamond"/>
                <a:cs typeface="Garamond"/>
              </a:rPr>
              <a:t>activate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user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context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(if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any) </a:t>
            </a:r>
            <a:r>
              <a:rPr sz="1200" dirty="0">
                <a:latin typeface="Garamond"/>
                <a:cs typeface="Garamond"/>
              </a:rPr>
              <a:t>process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signal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(if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any)</a:t>
            </a:r>
            <a:endParaRPr sz="1200">
              <a:latin typeface="Garamond"/>
              <a:cs typeface="Garamond"/>
            </a:endParaRPr>
          </a:p>
          <a:p>
            <a:pPr marL="12700" marR="375285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gp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regs iret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55130" y="272708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5130" y="290422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5130" y="30813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47795" cy="316230"/>
          </a:xfrm>
          <a:custGeom>
            <a:avLst/>
            <a:gdLst/>
            <a:ahLst/>
            <a:cxnLst/>
            <a:rect l="l" t="t" r="r" b="b"/>
            <a:pathLst>
              <a:path w="3947795" h="316230">
                <a:moveTo>
                  <a:pt x="0" y="315836"/>
                </a:moveTo>
                <a:lnTo>
                  <a:pt x="3947388" y="315836"/>
                </a:lnTo>
                <a:lnTo>
                  <a:pt x="3947388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Switching</a:t>
            </a:r>
            <a:r>
              <a:rPr spc="50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spc="-10" dirty="0"/>
              <a:t>thread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65384" y="6273"/>
            <a:ext cx="642620" cy="321310"/>
            <a:chOff x="3965384" y="6273"/>
            <a:chExt cx="642620" cy="321310"/>
          </a:xfrm>
        </p:grpSpPr>
        <p:sp>
          <p:nvSpPr>
            <p:cNvPr id="5" name="object 5"/>
            <p:cNvSpPr/>
            <p:nvPr/>
          </p:nvSpPr>
          <p:spPr>
            <a:xfrm>
              <a:off x="3965384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53941" y="6273"/>
              <a:ext cx="554355" cy="321310"/>
            </a:xfrm>
            <a:custGeom>
              <a:avLst/>
              <a:gdLst/>
              <a:ahLst/>
              <a:cxnLst/>
              <a:rect l="l" t="t" r="r" b="b"/>
              <a:pathLst>
                <a:path w="554354" h="321310">
                  <a:moveTo>
                    <a:pt x="554062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54062" y="320687"/>
                  </a:lnTo>
                  <a:lnTo>
                    <a:pt x="554062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79201" y="112273"/>
            <a:ext cx="43307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lowlevel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72882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175790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211217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9793" y="598977"/>
            <a:ext cx="4003040" cy="160718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Switch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To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Thread(thrdptr)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254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54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called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Schedule().</a:t>
            </a:r>
            <a:r>
              <a:rPr sz="1200" spc="3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interrupts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off.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6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using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thread's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stack.</a:t>
            </a:r>
            <a:r>
              <a:rPr sz="1200" spc="3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has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addr.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already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runq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or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waitq.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4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save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2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context,</a:t>
            </a:r>
            <a:r>
              <a:rPr sz="1200" spc="2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activate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passed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param.</a:t>
            </a:r>
            <a:endParaRPr sz="1200">
              <a:latin typeface="Garamond"/>
              <a:cs typeface="Garamond"/>
            </a:endParaRPr>
          </a:p>
          <a:p>
            <a:pPr marL="255904" marR="608330" indent="-117475">
              <a:lnSpc>
                <a:spcPts val="1390"/>
              </a:lnSpc>
              <a:spcBef>
                <a:spcPts val="740"/>
              </a:spcBef>
            </a:pPr>
            <a:r>
              <a:rPr sz="1200" dirty="0">
                <a:latin typeface="Garamond"/>
                <a:cs typeface="Garamond"/>
              </a:rPr>
              <a:t>change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content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intrpt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state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adding:</a:t>
            </a:r>
            <a:r>
              <a:rPr sz="1200" spc="5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cs,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eflags,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fake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errorcode/intrpt#,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gp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regs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60"/>
              </a:lnSpc>
            </a:pPr>
            <a:r>
              <a:rPr sz="1200" dirty="0">
                <a:latin typeface="Garamond"/>
                <a:cs typeface="Garamond"/>
              </a:rPr>
              <a:t>make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thrdptr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arg)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thread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5130" y="228931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869857" y="2174773"/>
            <a:ext cx="157099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update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ldtr,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TSS,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...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6285" y="2174773"/>
            <a:ext cx="1828164" cy="91694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sz="1200" dirty="0">
                <a:latin typeface="Garamond"/>
                <a:cs typeface="Garamond"/>
              </a:rPr>
              <a:t>activate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user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context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(if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any) </a:t>
            </a:r>
            <a:r>
              <a:rPr sz="1200" dirty="0">
                <a:latin typeface="Garamond"/>
                <a:cs typeface="Garamond"/>
              </a:rPr>
              <a:t>process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signal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(if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any)</a:t>
            </a:r>
            <a:endParaRPr sz="1200">
              <a:latin typeface="Garamond"/>
              <a:cs typeface="Garamond"/>
            </a:endParaRPr>
          </a:p>
          <a:p>
            <a:pPr marL="12700" marR="276225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clear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35" dirty="0">
                <a:latin typeface="Garamond"/>
                <a:cs typeface="Garamond"/>
              </a:rPr>
              <a:t>AP1C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info </a:t>
            </a:r>
            <a:r>
              <a:rPr sz="1200" dirty="0">
                <a:latin typeface="Garamond"/>
                <a:cs typeface="Garamond"/>
              </a:rPr>
              <a:t>restore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gp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regs iret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55130" y="246644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30" y="264358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5130" y="282072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5130" y="299784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210050" cy="316230"/>
          </a:xfrm>
          <a:custGeom>
            <a:avLst/>
            <a:gdLst/>
            <a:ahLst/>
            <a:cxnLst/>
            <a:rect l="l" t="t" r="r" b="b"/>
            <a:pathLst>
              <a:path w="4210050" h="316230">
                <a:moveTo>
                  <a:pt x="0" y="315836"/>
                </a:moveTo>
                <a:lnTo>
                  <a:pt x="4209503" y="315836"/>
                </a:lnTo>
                <a:lnTo>
                  <a:pt x="420950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227499" y="6273"/>
            <a:ext cx="381000" cy="321310"/>
            <a:chOff x="4227499" y="6273"/>
            <a:chExt cx="381000" cy="321310"/>
          </a:xfrm>
        </p:grpSpPr>
        <p:sp>
          <p:nvSpPr>
            <p:cNvPr id="5" name="object 5"/>
            <p:cNvSpPr/>
            <p:nvPr/>
          </p:nvSpPr>
          <p:spPr>
            <a:xfrm>
              <a:off x="422749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16069" y="6273"/>
              <a:ext cx="292100" cy="321310"/>
            </a:xfrm>
            <a:custGeom>
              <a:avLst/>
              <a:gdLst/>
              <a:ahLst/>
              <a:cxnLst/>
              <a:rect l="l" t="t" r="r" b="b"/>
              <a:pathLst>
                <a:path w="292100" h="321310">
                  <a:moveTo>
                    <a:pt x="291934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291934" y="320687"/>
                  </a:lnTo>
                  <a:lnTo>
                    <a:pt x="291934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41329" y="112273"/>
            <a:ext cx="1714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5" dirty="0">
                <a:latin typeface="Garamond"/>
                <a:cs typeface="Garamond"/>
                <a:hlinkClick r:id="rId2" action="ppaction://hlinksldjump"/>
              </a:rPr>
              <a:t>vfs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Virtual</a:t>
            </a:r>
            <a:r>
              <a:rPr sz="1200" spc="18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 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filesystem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210050" cy="316230"/>
          </a:xfrm>
          <a:custGeom>
            <a:avLst/>
            <a:gdLst/>
            <a:ahLst/>
            <a:cxnLst/>
            <a:rect l="l" t="t" r="r" b="b"/>
            <a:pathLst>
              <a:path w="4210050" h="316230">
                <a:moveTo>
                  <a:pt x="0" y="315836"/>
                </a:moveTo>
                <a:lnTo>
                  <a:pt x="4209503" y="315836"/>
                </a:lnTo>
                <a:lnTo>
                  <a:pt x="420950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VFS:</a:t>
            </a:r>
            <a:r>
              <a:rPr spc="40" dirty="0"/>
              <a:t> </a:t>
            </a:r>
            <a:r>
              <a:rPr dirty="0"/>
              <a:t>static</a:t>
            </a:r>
            <a:r>
              <a:rPr spc="40" dirty="0"/>
              <a:t> </a:t>
            </a:r>
            <a:r>
              <a:rPr spc="-10" dirty="0"/>
              <a:t>vars</a:t>
            </a:r>
            <a:r>
              <a:rPr spc="40" dirty="0"/>
              <a:t> </a:t>
            </a:r>
            <a:r>
              <a:rPr dirty="0"/>
              <a:t>and</a:t>
            </a:r>
            <a:r>
              <a:rPr spc="45" dirty="0"/>
              <a:t> </a:t>
            </a:r>
            <a:r>
              <a:rPr dirty="0"/>
              <a:t>structs</a:t>
            </a:r>
            <a:r>
              <a:rPr spc="40" dirty="0"/>
              <a:t> </a:t>
            </a:r>
            <a:r>
              <a:rPr spc="200" dirty="0"/>
              <a:t>-</a:t>
            </a:r>
            <a:r>
              <a:rPr spc="40" dirty="0"/>
              <a:t> </a:t>
            </a:r>
            <a:r>
              <a:rPr spc="-50" dirty="0"/>
              <a:t>1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227499" y="6273"/>
            <a:ext cx="381000" cy="321310"/>
            <a:chOff x="4227499" y="6273"/>
            <a:chExt cx="381000" cy="321310"/>
          </a:xfrm>
        </p:grpSpPr>
        <p:sp>
          <p:nvSpPr>
            <p:cNvPr id="5" name="object 5"/>
            <p:cNvSpPr/>
            <p:nvPr/>
          </p:nvSpPr>
          <p:spPr>
            <a:xfrm>
              <a:off x="422749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16069" y="6273"/>
              <a:ext cx="292100" cy="321310"/>
            </a:xfrm>
            <a:custGeom>
              <a:avLst/>
              <a:gdLst/>
              <a:ahLst/>
              <a:cxnLst/>
              <a:rect l="l" t="t" r="r" b="b"/>
              <a:pathLst>
                <a:path w="292100" h="321310">
                  <a:moveTo>
                    <a:pt x="291934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291934" y="320687"/>
                  </a:lnTo>
                  <a:lnTo>
                    <a:pt x="291934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41329" y="112273"/>
            <a:ext cx="1714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5" dirty="0">
                <a:latin typeface="Garamond"/>
                <a:cs typeface="Garamond"/>
                <a:hlinkClick r:id="rId2" action="ppaction://hlinksldjump"/>
              </a:rPr>
              <a:t>vfs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2927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74642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95730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16817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1772" y="153382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75098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192812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1772" y="229378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30" y="251094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81622" y="271122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9793" y="414230"/>
            <a:ext cx="4098925" cy="239077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1200" spc="50" dirty="0">
                <a:latin typeface="Garamond"/>
                <a:cs typeface="Garamond"/>
              </a:rPr>
              <a:t>Static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variables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14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vfsLock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Mutex,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protect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vfs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structures</a:t>
            </a:r>
            <a:endParaRPr sz="1200">
              <a:latin typeface="Garamond"/>
              <a:cs typeface="Garamond"/>
            </a:endParaRPr>
          </a:p>
          <a:p>
            <a:pPr marL="139065" marR="119380">
              <a:lnSpc>
                <a:spcPct val="1153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fileSystemList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34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Filesystem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every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registered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type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mountPointList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30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Mount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Point</a:t>
            </a:r>
            <a:r>
              <a:rPr sz="1200" spc="15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every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mounted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fs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Filesystem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3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ops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functions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Format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Mount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provided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type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tabLst>
                <a:tab pos="2781300" algn="l"/>
              </a:tabLst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fsname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name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type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1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eg,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"</a:t>
            </a:r>
            <a:r>
              <a:rPr sz="1200" dirty="0">
                <a:latin typeface="MingLiU_HKSCS-ExtB"/>
                <a:cs typeface="MingLiU_HKSCS-ExtB"/>
              </a:rPr>
              <a:t>pfat</a:t>
            </a:r>
            <a:r>
              <a:rPr sz="1200" dirty="0">
                <a:latin typeface="Garamond"/>
                <a:cs typeface="Garamond"/>
              </a:rPr>
              <a:t>",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"</a:t>
            </a:r>
            <a:r>
              <a:rPr sz="1200" spc="-10" dirty="0">
                <a:latin typeface="MingLiU_HKSCS-ExtB"/>
                <a:cs typeface="MingLiU_HKSCS-ExtB"/>
              </a:rPr>
              <a:t>gfs3</a:t>
            </a:r>
            <a:r>
              <a:rPr sz="1200" spc="-10" dirty="0">
                <a:latin typeface="Garamond"/>
                <a:cs typeface="Garamond"/>
              </a:rPr>
              <a:t>"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Mount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Point</a:t>
            </a:r>
            <a:endParaRPr sz="1200">
              <a:latin typeface="Garamond"/>
              <a:cs typeface="Garamond"/>
            </a:endParaRPr>
          </a:p>
          <a:p>
            <a:pPr marL="265430" marR="809625" indent="-127000">
              <a:lnSpc>
                <a:spcPct val="1095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ops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mountpoint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functions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provided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mounted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fs </a:t>
            </a:r>
            <a:r>
              <a:rPr sz="1200" dirty="0">
                <a:latin typeface="Garamond"/>
                <a:cs typeface="Garamond"/>
              </a:rPr>
              <a:t>eg,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Open,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Create</a:t>
            </a:r>
            <a:r>
              <a:rPr sz="1200" spc="-20" dirty="0">
                <a:latin typeface="MingLiU_HKSCS-ExtB"/>
                <a:cs typeface="MingLiU_HKSCS-ExtB"/>
              </a:rPr>
              <a:t>_</a:t>
            </a:r>
            <a:r>
              <a:rPr sz="1200" spc="-20" dirty="0">
                <a:latin typeface="Garamond"/>
                <a:cs typeface="Garamond"/>
              </a:rPr>
              <a:t>IDirectory,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Stat,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...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55130" y="291151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478352" y="2796971"/>
            <a:ext cx="962660" cy="386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1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eg,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"</a:t>
            </a:r>
            <a:r>
              <a:rPr sz="1200" dirty="0">
                <a:latin typeface="MingLiU_HKSCS-ExtB"/>
                <a:cs typeface="MingLiU_HKSCS-ExtB"/>
              </a:rPr>
              <a:t>/</a:t>
            </a:r>
            <a:r>
              <a:rPr sz="1200" dirty="0">
                <a:latin typeface="Garamond"/>
                <a:cs typeface="Garamond"/>
              </a:rPr>
              <a:t>",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"</a:t>
            </a:r>
            <a:r>
              <a:rPr sz="1200" spc="-20" dirty="0">
                <a:latin typeface="MingLiU_HKSCS-ExtB"/>
                <a:cs typeface="MingLiU_HKSCS-ExtB"/>
              </a:rPr>
              <a:t>/c</a:t>
            </a:r>
            <a:r>
              <a:rPr sz="1200" spc="-20" dirty="0">
                <a:latin typeface="Garamond"/>
                <a:cs typeface="Garamond"/>
              </a:rPr>
              <a:t>"</a:t>
            </a:r>
            <a:endParaRPr sz="1200">
              <a:latin typeface="Garamond"/>
              <a:cs typeface="Garamond"/>
            </a:endParaRPr>
          </a:p>
          <a:p>
            <a:pPr marL="262890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8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eg,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20" dirty="0">
                <a:latin typeface="MingLiU_HKSCS-ExtB"/>
                <a:cs typeface="MingLiU_HKSCS-ExtB"/>
              </a:rPr>
              <a:t>ide0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56285" y="2796971"/>
            <a:ext cx="2267585" cy="56261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334010">
              <a:lnSpc>
                <a:spcPts val="1390"/>
              </a:lnSpc>
              <a:spcBef>
                <a:spcPts val="18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pathpfx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where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mounted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dev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device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containing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fs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6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fsdata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implementation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55130" y="308865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5130" y="326577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210050" cy="316230"/>
          </a:xfrm>
          <a:custGeom>
            <a:avLst/>
            <a:gdLst/>
            <a:ahLst/>
            <a:cxnLst/>
            <a:rect l="l" t="t" r="r" b="b"/>
            <a:pathLst>
              <a:path w="4210050" h="316230">
                <a:moveTo>
                  <a:pt x="0" y="315836"/>
                </a:moveTo>
                <a:lnTo>
                  <a:pt x="4209503" y="315836"/>
                </a:lnTo>
                <a:lnTo>
                  <a:pt x="420950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VFS:</a:t>
            </a:r>
            <a:r>
              <a:rPr spc="40" dirty="0"/>
              <a:t> </a:t>
            </a:r>
            <a:r>
              <a:rPr dirty="0"/>
              <a:t>static</a:t>
            </a:r>
            <a:r>
              <a:rPr spc="40" dirty="0"/>
              <a:t> </a:t>
            </a:r>
            <a:r>
              <a:rPr spc="-10" dirty="0"/>
              <a:t>vars</a:t>
            </a:r>
            <a:r>
              <a:rPr spc="40" dirty="0"/>
              <a:t> </a:t>
            </a:r>
            <a:r>
              <a:rPr dirty="0"/>
              <a:t>and</a:t>
            </a:r>
            <a:r>
              <a:rPr spc="45" dirty="0"/>
              <a:t> </a:t>
            </a:r>
            <a:r>
              <a:rPr dirty="0"/>
              <a:t>structs</a:t>
            </a:r>
            <a:r>
              <a:rPr spc="40" dirty="0"/>
              <a:t> </a:t>
            </a:r>
            <a:r>
              <a:rPr spc="200" dirty="0"/>
              <a:t>-</a:t>
            </a:r>
            <a:r>
              <a:rPr spc="40" dirty="0"/>
              <a:t> </a:t>
            </a:r>
            <a:r>
              <a:rPr spc="-50" dirty="0"/>
              <a:t>2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227499" y="6273"/>
            <a:ext cx="381000" cy="321310"/>
            <a:chOff x="4227499" y="6273"/>
            <a:chExt cx="381000" cy="321310"/>
          </a:xfrm>
        </p:grpSpPr>
        <p:sp>
          <p:nvSpPr>
            <p:cNvPr id="5" name="object 5"/>
            <p:cNvSpPr/>
            <p:nvPr/>
          </p:nvSpPr>
          <p:spPr>
            <a:xfrm>
              <a:off x="422749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16069" y="6273"/>
              <a:ext cx="292100" cy="321310"/>
            </a:xfrm>
            <a:custGeom>
              <a:avLst/>
              <a:gdLst/>
              <a:ahLst/>
              <a:cxnLst/>
              <a:rect l="l" t="t" r="r" b="b"/>
              <a:pathLst>
                <a:path w="292100" h="321310">
                  <a:moveTo>
                    <a:pt x="291934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291934" y="320687"/>
                  </a:lnTo>
                  <a:lnTo>
                    <a:pt x="291934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41329" y="112273"/>
            <a:ext cx="1714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5" dirty="0">
                <a:latin typeface="Garamond"/>
                <a:cs typeface="Garamond"/>
                <a:hlinkClick r:id="rId2" action="ppaction://hlinksldjump"/>
              </a:rPr>
              <a:t>vfs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102407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124338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1622" y="144583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68200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89287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210372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231460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52547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9793" y="906889"/>
            <a:ext cx="2887980" cy="171259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File</a:t>
            </a:r>
            <a:endParaRPr sz="1200">
              <a:latin typeface="Garamond"/>
              <a:cs typeface="Garamond"/>
            </a:endParaRPr>
          </a:p>
          <a:p>
            <a:pPr marL="265430" marR="135890" indent="-127000">
              <a:lnSpc>
                <a:spcPct val="1107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ops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functions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provided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mounted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fs </a:t>
            </a:r>
            <a:r>
              <a:rPr sz="1200" dirty="0">
                <a:latin typeface="Garamond"/>
                <a:cs typeface="Garamond"/>
              </a:rPr>
              <a:t>eg,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FStat,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Read,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Write,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Close,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...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42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filepos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position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file</a:t>
            </a:r>
            <a:endParaRPr sz="1200">
              <a:latin typeface="Garamond"/>
              <a:cs typeface="Garamond"/>
            </a:endParaRPr>
          </a:p>
          <a:p>
            <a:pPr marL="139065" marR="257810">
              <a:lnSpc>
                <a:spcPct val="1153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endpos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end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position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(length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file)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fsdata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use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implementation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mode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9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mode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22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mountpoint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filesystem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that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part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of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210050" cy="316230"/>
          </a:xfrm>
          <a:custGeom>
            <a:avLst/>
            <a:gdLst/>
            <a:ahLst/>
            <a:cxnLst/>
            <a:rect l="l" t="t" r="r" b="b"/>
            <a:pathLst>
              <a:path w="4210050" h="316230">
                <a:moveTo>
                  <a:pt x="0" y="315836"/>
                </a:moveTo>
                <a:lnTo>
                  <a:pt x="4209503" y="315836"/>
                </a:lnTo>
                <a:lnTo>
                  <a:pt x="420950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VFS</a:t>
            </a:r>
            <a:r>
              <a:rPr spc="-30" dirty="0"/>
              <a:t> </a:t>
            </a:r>
            <a:r>
              <a:rPr spc="-10" dirty="0"/>
              <a:t>functions:</a:t>
            </a:r>
            <a:r>
              <a:rPr spc="85" dirty="0"/>
              <a:t> </a:t>
            </a:r>
            <a:r>
              <a:rPr spc="-20" dirty="0"/>
              <a:t>Register,</a:t>
            </a:r>
            <a:r>
              <a:rPr spc="-25" dirty="0"/>
              <a:t> </a:t>
            </a:r>
            <a:r>
              <a:rPr spc="-20" dirty="0"/>
              <a:t>Fs.ops</a:t>
            </a:r>
            <a:r>
              <a:rPr spc="-30" dirty="0"/>
              <a:t> </a:t>
            </a:r>
            <a:r>
              <a:rPr spc="-10" dirty="0"/>
              <a:t>wrappers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227499" y="6273"/>
            <a:ext cx="381000" cy="321310"/>
            <a:chOff x="4227499" y="6273"/>
            <a:chExt cx="381000" cy="321310"/>
          </a:xfrm>
        </p:grpSpPr>
        <p:sp>
          <p:nvSpPr>
            <p:cNvPr id="5" name="object 5"/>
            <p:cNvSpPr/>
            <p:nvPr/>
          </p:nvSpPr>
          <p:spPr>
            <a:xfrm>
              <a:off x="422749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16069" y="6273"/>
              <a:ext cx="292100" cy="321310"/>
            </a:xfrm>
            <a:custGeom>
              <a:avLst/>
              <a:gdLst/>
              <a:ahLst/>
              <a:cxnLst/>
              <a:rect l="l" t="t" r="r" b="b"/>
              <a:pathLst>
                <a:path w="292100" h="321310">
                  <a:moveTo>
                    <a:pt x="291934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291934" y="320687"/>
                  </a:lnTo>
                  <a:lnTo>
                    <a:pt x="291934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41329" y="112273"/>
            <a:ext cx="1714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5" dirty="0">
                <a:latin typeface="Garamond"/>
                <a:cs typeface="Garamond"/>
                <a:hlinkClick r:id="rId2" action="ppaction://hlinksldjump"/>
              </a:rPr>
              <a:t>vfs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3605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538378"/>
            <a:ext cx="2647950" cy="38608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9539" marR="5080" indent="-11747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Register_Filesystem(fsname,</a:t>
            </a:r>
            <a:r>
              <a:rPr sz="1200" spc="10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fsOps)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70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fill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Filesystem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struct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02916" y="822523"/>
            <a:ext cx="2038350" cy="53149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5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protected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Mutex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vfsLock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555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Fs.ops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9793" y="822523"/>
            <a:ext cx="1932305" cy="70866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9539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fileSystemList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555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Format(devname,</a:t>
            </a:r>
            <a:r>
              <a:rPr sz="1200" spc="-9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fstype)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fs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35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fileSystemList[fstype]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1772" y="124336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46798" y="1499971"/>
            <a:ext cx="222631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Garamond"/>
                <a:cs typeface="Garamond"/>
              </a:rPr>
              <a:t>Open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IDevice(devname,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dev)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29793" y="1677098"/>
            <a:ext cx="2420620" cy="1347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9539">
              <a:lnSpc>
                <a:spcPts val="1415"/>
              </a:lnSpc>
              <a:spcBef>
                <a:spcPts val="100"/>
              </a:spcBef>
            </a:pPr>
            <a:r>
              <a:rPr sz="1200" spc="-10" dirty="0">
                <a:latin typeface="Garamond"/>
                <a:cs typeface="Garamond"/>
              </a:rPr>
              <a:t>fs.ops.Format(dev)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415"/>
              </a:lnSpc>
            </a:pPr>
            <a:r>
              <a:rPr sz="1200" spc="-10" dirty="0">
                <a:latin typeface="Garamond"/>
                <a:cs typeface="Garamond"/>
              </a:rPr>
              <a:t>Close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IDevice(dev)</a:t>
            </a:r>
            <a:endParaRPr sz="1200">
              <a:latin typeface="Garamond"/>
              <a:cs typeface="Garamond"/>
            </a:endParaRPr>
          </a:p>
          <a:p>
            <a:pPr marL="129539" marR="5080" indent="-117475">
              <a:lnSpc>
                <a:spcPts val="1390"/>
              </a:lnSpc>
              <a:spcBef>
                <a:spcPts val="640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Mount(devname,</a:t>
            </a:r>
            <a:r>
              <a:rPr sz="1200" spc="-7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pathpfx,</a:t>
            </a:r>
            <a:r>
              <a:rPr sz="1200" spc="-7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fstype)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35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fileSystemList[fstype]</a:t>
            </a:r>
            <a:endParaRPr sz="1200">
              <a:latin typeface="Garamond"/>
              <a:cs typeface="Garamond"/>
            </a:endParaRPr>
          </a:p>
          <a:p>
            <a:pPr marL="129539" marR="7620">
              <a:lnSpc>
                <a:spcPts val="1390"/>
              </a:lnSpc>
              <a:spcBef>
                <a:spcPts val="10"/>
              </a:spcBef>
            </a:pPr>
            <a:r>
              <a:rPr sz="1200" spc="-10" dirty="0">
                <a:latin typeface="Garamond"/>
                <a:cs typeface="Garamond"/>
              </a:rPr>
              <a:t>Open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IDevice(devname,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*dev) </a:t>
            </a:r>
            <a:r>
              <a:rPr sz="1200" dirty="0">
                <a:latin typeface="Garamond"/>
                <a:cs typeface="Garamond"/>
              </a:rPr>
              <a:t>mp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5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fill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Mount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Point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struct fs.ops.Mount(mp)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02253" y="1677098"/>
            <a:ext cx="9385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result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11772" y="220496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877386" y="2107285"/>
            <a:ext cx="56388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Garamond"/>
                <a:cs typeface="Garamond"/>
              </a:rPr>
              <a:t>Fs.ops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02253" y="2815831"/>
            <a:ext cx="9385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result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6798" y="2992970"/>
            <a:ext cx="39941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68500" algn="l"/>
              </a:tabLst>
            </a:pP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mp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mountPointList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protected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Mutex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vfsLock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210050" cy="316230"/>
          </a:xfrm>
          <a:custGeom>
            <a:avLst/>
            <a:gdLst/>
            <a:ahLst/>
            <a:cxnLst/>
            <a:rect l="l" t="t" r="r" b="b"/>
            <a:pathLst>
              <a:path w="4210050" h="316230">
                <a:moveTo>
                  <a:pt x="0" y="315836"/>
                </a:moveTo>
                <a:lnTo>
                  <a:pt x="4209503" y="315836"/>
                </a:lnTo>
                <a:lnTo>
                  <a:pt x="420950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VFS</a:t>
            </a:r>
            <a:r>
              <a:rPr spc="-40" dirty="0"/>
              <a:t> </a:t>
            </a:r>
            <a:r>
              <a:rPr spc="-10" dirty="0"/>
              <a:t>functions:</a:t>
            </a:r>
            <a:r>
              <a:rPr spc="70" dirty="0"/>
              <a:t> </a:t>
            </a:r>
            <a:r>
              <a:rPr spc="-20" dirty="0"/>
              <a:t>Mp.ops</a:t>
            </a:r>
            <a:r>
              <a:rPr spc="-40" dirty="0"/>
              <a:t> </a:t>
            </a:r>
            <a:r>
              <a:rPr spc="-20" dirty="0"/>
              <a:t>wrappers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227499" y="6273"/>
            <a:ext cx="381000" cy="321310"/>
            <a:chOff x="4227499" y="6273"/>
            <a:chExt cx="381000" cy="321310"/>
          </a:xfrm>
        </p:grpSpPr>
        <p:sp>
          <p:nvSpPr>
            <p:cNvPr id="5" name="object 5"/>
            <p:cNvSpPr/>
            <p:nvPr/>
          </p:nvSpPr>
          <p:spPr>
            <a:xfrm>
              <a:off x="422749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16069" y="6273"/>
              <a:ext cx="292100" cy="321310"/>
            </a:xfrm>
            <a:custGeom>
              <a:avLst/>
              <a:gdLst/>
              <a:ahLst/>
              <a:cxnLst/>
              <a:rect l="l" t="t" r="r" b="b"/>
              <a:pathLst>
                <a:path w="292100" h="321310">
                  <a:moveTo>
                    <a:pt x="291934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291934" y="320687"/>
                  </a:lnTo>
                  <a:lnTo>
                    <a:pt x="291934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41329" y="112273"/>
            <a:ext cx="1714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5" dirty="0">
                <a:latin typeface="Garamond"/>
                <a:cs typeface="Garamond"/>
                <a:hlinkClick r:id="rId2" action="ppaction://hlinksldjump"/>
              </a:rPr>
              <a:t>vfs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2637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428700"/>
            <a:ext cx="3151505" cy="2925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Open(path,</a:t>
            </a:r>
            <a:r>
              <a:rPr sz="1200" spc="-5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mode,</a:t>
            </a:r>
            <a:r>
              <a:rPr sz="1200" spc="-5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*file)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split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path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pathpfx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pathsfx</a:t>
            </a:r>
            <a:endParaRPr sz="1200">
              <a:latin typeface="Garamond"/>
              <a:cs typeface="Garamond"/>
            </a:endParaRPr>
          </a:p>
          <a:p>
            <a:pPr marL="129539" marR="819785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mp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40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mountPointList[pathpfx] </a:t>
            </a:r>
            <a:r>
              <a:rPr sz="1200" dirty="0">
                <a:latin typeface="Garamond"/>
                <a:cs typeface="Garamond"/>
              </a:rPr>
              <a:t>mp.ops.Open(mp,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path,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mode,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file)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360"/>
              </a:lnSpc>
            </a:pPr>
            <a:r>
              <a:rPr sz="1200" dirty="0">
                <a:latin typeface="Garamond"/>
                <a:cs typeface="Garamond"/>
              </a:rPr>
              <a:t>file.mode,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file.mountpoint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12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mode,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mp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209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Open_Directory(path,</a:t>
            </a:r>
            <a:r>
              <a:rPr sz="1200" spc="-13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*dir)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like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Open()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mp.ops.Open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IDirectory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490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Create_Directory(path)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split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path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pathpfx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pathsfx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mp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40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mountPointList[pathpfx]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mp.ops.Create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IDirectory(mp,</a:t>
            </a:r>
            <a:r>
              <a:rPr sz="1200" spc="-10" dirty="0">
                <a:latin typeface="Garamond"/>
                <a:cs typeface="Garamond"/>
              </a:rPr>
              <a:t> pathsfx)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495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Stat(.)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484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Delete(.)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490" dirty="0">
                <a:latin typeface="Garamond"/>
                <a:cs typeface="Garamond"/>
              </a:rPr>
              <a:t> </a:t>
            </a:r>
            <a:r>
              <a:rPr sz="1200" spc="60" dirty="0">
                <a:latin typeface="Garamond"/>
                <a:cs typeface="Garamond"/>
              </a:rPr>
              <a:t>...,</a:t>
            </a:r>
            <a:r>
              <a:rPr sz="1200" spc="49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Dist_Properties(.)</a:t>
            </a:r>
            <a:endParaRPr sz="1200">
              <a:latin typeface="MingLiU_HKSCS-ExtB"/>
              <a:cs typeface="MingLiU_HKSCS-ExtB"/>
            </a:endParaRPr>
          </a:p>
          <a:p>
            <a:pPr marL="129539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similar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above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490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Sync()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similar,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but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do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Sync(.)</a:t>
            </a:r>
            <a:r>
              <a:rPr sz="1200" spc="2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every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mounted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fs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02253" y="960107"/>
            <a:ext cx="9385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result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1772" y="144429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1772" y="186686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502253" y="2300592"/>
            <a:ext cx="9385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result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1772" y="264369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1772" y="306625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210050" cy="316230"/>
          </a:xfrm>
          <a:custGeom>
            <a:avLst/>
            <a:gdLst/>
            <a:ahLst/>
            <a:cxnLst/>
            <a:rect l="l" t="t" r="r" b="b"/>
            <a:pathLst>
              <a:path w="4210050" h="316230">
                <a:moveTo>
                  <a:pt x="0" y="315836"/>
                </a:moveTo>
                <a:lnTo>
                  <a:pt x="4209503" y="315836"/>
                </a:lnTo>
                <a:lnTo>
                  <a:pt x="420950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VFS</a:t>
            </a:r>
            <a:r>
              <a:rPr spc="-50" dirty="0"/>
              <a:t> </a:t>
            </a:r>
            <a:r>
              <a:rPr spc="-10" dirty="0"/>
              <a:t>functions:</a:t>
            </a:r>
            <a:r>
              <a:rPr spc="60" dirty="0"/>
              <a:t> </a:t>
            </a:r>
            <a:r>
              <a:rPr dirty="0"/>
              <a:t>F.ops</a:t>
            </a:r>
            <a:r>
              <a:rPr spc="-50" dirty="0"/>
              <a:t> </a:t>
            </a:r>
            <a:r>
              <a:rPr spc="-20" dirty="0"/>
              <a:t>wrappers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227499" y="6273"/>
            <a:ext cx="381000" cy="321310"/>
            <a:chOff x="4227499" y="6273"/>
            <a:chExt cx="381000" cy="321310"/>
          </a:xfrm>
        </p:grpSpPr>
        <p:sp>
          <p:nvSpPr>
            <p:cNvPr id="5" name="object 5"/>
            <p:cNvSpPr/>
            <p:nvPr/>
          </p:nvSpPr>
          <p:spPr>
            <a:xfrm>
              <a:off x="422749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16069" y="6273"/>
              <a:ext cx="292100" cy="321310"/>
            </a:xfrm>
            <a:custGeom>
              <a:avLst/>
              <a:gdLst/>
              <a:ahLst/>
              <a:cxnLst/>
              <a:rect l="l" t="t" r="r" b="b"/>
              <a:pathLst>
                <a:path w="292100" h="321310">
                  <a:moveTo>
                    <a:pt x="291934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291934" y="320687"/>
                  </a:lnTo>
                  <a:lnTo>
                    <a:pt x="291934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41329" y="112273"/>
            <a:ext cx="1714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5" dirty="0">
                <a:latin typeface="Garamond"/>
                <a:cs typeface="Garamond"/>
                <a:hlinkClick r:id="rId2" action="ppaction://hlinksldjump"/>
              </a:rPr>
              <a:t>vfs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3816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540486"/>
            <a:ext cx="1847850" cy="1853564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9539" marR="615950" indent="-117475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Close(*file)</a:t>
            </a:r>
            <a:r>
              <a:rPr sz="1200" spc="-10" dirty="0">
                <a:latin typeface="Garamond"/>
                <a:cs typeface="Garamond"/>
              </a:rPr>
              <a:t>: file.ops.Close(file)</a:t>
            </a:r>
            <a:endParaRPr sz="1200">
              <a:latin typeface="Garamond"/>
              <a:cs typeface="Garamond"/>
            </a:endParaRPr>
          </a:p>
          <a:p>
            <a:pPr marL="129539" marR="300990" indent="-117475">
              <a:lnSpc>
                <a:spcPts val="1390"/>
              </a:lnSpc>
              <a:spcBef>
                <a:spcPts val="610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FStat(*file,</a:t>
            </a:r>
            <a:r>
              <a:rPr sz="1200" spc="-8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*stat)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file.ops.Fstat(file,</a:t>
            </a:r>
            <a:r>
              <a:rPr sz="1200" spc="459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stat)</a:t>
            </a:r>
            <a:endParaRPr sz="1200">
              <a:latin typeface="Garamond"/>
              <a:cs typeface="Garamond"/>
            </a:endParaRPr>
          </a:p>
          <a:p>
            <a:pPr marL="129539" marR="77470" indent="-117475">
              <a:lnSpc>
                <a:spcPts val="1390"/>
              </a:lnSpc>
              <a:spcBef>
                <a:spcPts val="605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Read(*file,</a:t>
            </a:r>
            <a:r>
              <a:rPr sz="1200" spc="-5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*buf,</a:t>
            </a:r>
            <a:r>
              <a:rPr sz="1200" spc="-5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len)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file.ops.Read(file,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buf,</a:t>
            </a:r>
            <a:r>
              <a:rPr sz="1200" spc="25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len)</a:t>
            </a:r>
            <a:endParaRPr sz="1200">
              <a:latin typeface="Garamond"/>
              <a:cs typeface="Garamond"/>
            </a:endParaRPr>
          </a:p>
          <a:p>
            <a:pPr marL="12700" marR="5080">
              <a:lnSpc>
                <a:spcPts val="1390"/>
              </a:lnSpc>
              <a:spcBef>
                <a:spcPts val="610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Write(*file,</a:t>
            </a:r>
            <a:r>
              <a:rPr sz="1200" spc="-6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*buf,</a:t>
            </a:r>
            <a:r>
              <a:rPr sz="1200" spc="-5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MingLiU_HKSCS-ExtB"/>
                <a:cs typeface="MingLiU_HKSCS-ExtB"/>
              </a:rPr>
              <a:t>len)</a:t>
            </a:r>
            <a:r>
              <a:rPr sz="1200" spc="-20" dirty="0">
                <a:latin typeface="Garamond"/>
                <a:cs typeface="Garamond"/>
              </a:rPr>
              <a:t>,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Read_Entry(*dir,</a:t>
            </a:r>
            <a:r>
              <a:rPr sz="1200" spc="-10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*entry)</a:t>
            </a:r>
            <a:endParaRPr sz="1200">
              <a:latin typeface="MingLiU_HKSCS-ExtB"/>
              <a:cs typeface="MingLiU_HKSCS-ExtB"/>
            </a:endParaRPr>
          </a:p>
          <a:p>
            <a:pPr marL="129539">
              <a:lnSpc>
                <a:spcPts val="1360"/>
              </a:lnSpc>
            </a:pPr>
            <a:r>
              <a:rPr sz="1200" dirty="0">
                <a:latin typeface="Garamond"/>
                <a:cs typeface="Garamond"/>
              </a:rPr>
              <a:t>similar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above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02253" y="717613"/>
            <a:ext cx="9385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result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1772" y="106834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502253" y="1147800"/>
            <a:ext cx="9385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result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11772" y="149852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02253" y="1577987"/>
            <a:ext cx="9385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result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11772" y="192871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216226" y="1831035"/>
            <a:ext cx="12814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Seek(*file,</a:t>
            </a:r>
            <a:r>
              <a:rPr sz="1200" spc="-7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MingLiU_HKSCS-ExtB"/>
                <a:cs typeface="MingLiU_HKSCS-ExtB"/>
              </a:rPr>
              <a:t>pos)</a:t>
            </a:r>
            <a:r>
              <a:rPr sz="1200" spc="-20" dirty="0">
                <a:latin typeface="Garamond"/>
                <a:cs typeface="Garamond"/>
              </a:rPr>
              <a:t>,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16001" y="2504808"/>
            <a:ext cx="4212590" cy="0"/>
          </a:xfrm>
          <a:custGeom>
            <a:avLst/>
            <a:gdLst/>
            <a:ahLst/>
            <a:cxnLst/>
            <a:rect l="l" t="t" r="r" b="b"/>
            <a:pathLst>
              <a:path w="4212590">
                <a:moveTo>
                  <a:pt x="0" y="0"/>
                </a:moveTo>
                <a:lnTo>
                  <a:pt x="4212005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1772" y="273321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04393" y="2635542"/>
            <a:ext cx="2546350" cy="562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1415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Read_Fully(path,</a:t>
            </a:r>
            <a:r>
              <a:rPr sz="1200" spc="-7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*buf,</a:t>
            </a:r>
            <a:r>
              <a:rPr sz="1200" spc="-7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*len)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54940" marR="30480">
              <a:lnSpc>
                <a:spcPts val="1390"/>
              </a:lnSpc>
              <a:spcBef>
                <a:spcPts val="65"/>
              </a:spcBef>
            </a:pPr>
            <a:r>
              <a:rPr sz="1200" spc="70" dirty="0">
                <a:latin typeface="Garamond"/>
                <a:cs typeface="Garamond"/>
              </a:rPr>
              <a:t>Stat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path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allocate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stat.size </a:t>
            </a:r>
            <a:r>
              <a:rPr sz="1200" dirty="0">
                <a:latin typeface="Garamond"/>
                <a:cs typeface="Garamond"/>
              </a:rPr>
              <a:t>Open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file;</a:t>
            </a:r>
            <a:r>
              <a:rPr sz="1200" spc="140" dirty="0">
                <a:latin typeface="Garamond"/>
                <a:cs typeface="Garamond"/>
              </a:rPr>
              <a:t>  </a:t>
            </a:r>
            <a:r>
              <a:rPr sz="1200" dirty="0">
                <a:latin typeface="Garamond"/>
                <a:cs typeface="Garamond"/>
              </a:rPr>
              <a:t>Read</a:t>
            </a:r>
            <a:r>
              <a:rPr sz="1200" baseline="31250" dirty="0">
                <a:latin typeface="Verdana"/>
                <a:cs typeface="Verdana"/>
              </a:rPr>
              <a:t>+</a:t>
            </a:r>
            <a:r>
              <a:rPr sz="1200" spc="337" baseline="31250" dirty="0">
                <a:latin typeface="Verdana"/>
                <a:cs typeface="Verdana"/>
              </a:rPr>
              <a:t> </a:t>
            </a:r>
            <a:r>
              <a:rPr sz="1200" dirty="0">
                <a:latin typeface="Garamond"/>
                <a:cs typeface="Garamond"/>
              </a:rPr>
              <a:t>stat.size;</a:t>
            </a:r>
            <a:r>
              <a:rPr sz="1200" spc="145" dirty="0">
                <a:latin typeface="Garamond"/>
                <a:cs typeface="Garamond"/>
              </a:rPr>
              <a:t>  </a:t>
            </a:r>
            <a:r>
              <a:rPr sz="1200" dirty="0">
                <a:latin typeface="Garamond"/>
                <a:cs typeface="Garamond"/>
              </a:rPr>
              <a:t>Close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file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x86</a:t>
            </a:r>
            <a:r>
              <a:rPr spc="-50" dirty="0"/>
              <a:t> </a:t>
            </a:r>
            <a:r>
              <a:rPr spc="-20" dirty="0"/>
              <a:t>(CPU)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6182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1772" y="85283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07214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24927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42641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60355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1772" y="190299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12229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30" y="229943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5130" y="247657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5130" y="265371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5130" y="283084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5130" y="304171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5130" y="321885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29793" y="464146"/>
            <a:ext cx="3923665" cy="2848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Has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several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modes: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only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"real"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"protected"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modes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relevant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Real</a:t>
            </a:r>
            <a:r>
              <a:rPr sz="1200" spc="16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mode</a:t>
            </a:r>
            <a:endParaRPr sz="1200">
              <a:latin typeface="Garamond"/>
              <a:cs typeface="Garamond"/>
            </a:endParaRPr>
          </a:p>
          <a:p>
            <a:pPr marL="139065" marR="1752600">
              <a:lnSpc>
                <a:spcPts val="1390"/>
              </a:lnSpc>
              <a:spcBef>
                <a:spcPts val="24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Enters</a:t>
            </a:r>
            <a:r>
              <a:rPr sz="1200" spc="7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this</a:t>
            </a:r>
            <a:r>
              <a:rPr sz="1200" spc="8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mode</a:t>
            </a:r>
            <a:r>
              <a:rPr sz="1200" spc="7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upon</a:t>
            </a:r>
            <a:r>
              <a:rPr sz="1200" spc="8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power</a:t>
            </a:r>
            <a:r>
              <a:rPr sz="1200" spc="7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up </a:t>
            </a:r>
            <a:r>
              <a:rPr sz="1200" dirty="0">
                <a:latin typeface="Garamond"/>
                <a:cs typeface="Garamond"/>
              </a:rPr>
              <a:t>16-bit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machine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(1ntel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8086)</a:t>
            </a:r>
            <a:endParaRPr sz="1200">
              <a:latin typeface="Garamond"/>
              <a:cs typeface="Garamond"/>
            </a:endParaRPr>
          </a:p>
          <a:p>
            <a:pPr marL="139065" marR="1257935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20-bit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segmented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memory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address:</a:t>
            </a:r>
            <a:r>
              <a:rPr sz="1200" spc="34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1MB </a:t>
            </a:r>
            <a:r>
              <a:rPr sz="1200" dirty="0">
                <a:latin typeface="Garamond"/>
                <a:cs typeface="Garamond"/>
              </a:rPr>
              <a:t>16-bit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-165" dirty="0">
                <a:latin typeface="Garamond"/>
                <a:cs typeface="Garamond"/>
              </a:rPr>
              <a:t>1O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(port)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address,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256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interrupts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Protected</a:t>
            </a:r>
            <a:r>
              <a:rPr sz="1200" spc="30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mode</a:t>
            </a:r>
            <a:endParaRPr sz="1200">
              <a:latin typeface="Garamond"/>
              <a:cs typeface="Garamond"/>
            </a:endParaRPr>
          </a:p>
          <a:p>
            <a:pPr marL="139065" marR="62230">
              <a:lnSpc>
                <a:spcPts val="1390"/>
              </a:lnSpc>
              <a:spcBef>
                <a:spcPts val="24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Enter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this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mode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upon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executing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65" dirty="0">
                <a:solidFill>
                  <a:srgbClr val="0000FF"/>
                </a:solidFill>
                <a:latin typeface="Garamond"/>
                <a:cs typeface="Garamond"/>
              </a:rPr>
              <a:t>a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certain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instr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in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real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mode </a:t>
            </a:r>
            <a:r>
              <a:rPr sz="1200" dirty="0">
                <a:latin typeface="Garamond"/>
                <a:cs typeface="Garamond"/>
              </a:rPr>
              <a:t>32-bit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machine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many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more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features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40"/>
              </a:lnSpc>
            </a:pPr>
            <a:r>
              <a:rPr sz="1200" dirty="0">
                <a:latin typeface="Garamond"/>
                <a:cs typeface="Garamond"/>
              </a:rPr>
              <a:t>4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privilege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levels:</a:t>
            </a:r>
            <a:r>
              <a:rPr sz="1200" spc="3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0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kernel</a:t>
            </a:r>
            <a:r>
              <a:rPr sz="1200" spc="15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mode</a:t>
            </a:r>
            <a:r>
              <a:rPr sz="1200" dirty="0">
                <a:latin typeface="Garamond"/>
                <a:cs typeface="Garamond"/>
              </a:rPr>
              <a:t>),</a:t>
            </a:r>
            <a:r>
              <a:rPr sz="1200" spc="145" dirty="0">
                <a:latin typeface="Garamond"/>
                <a:cs typeface="Garamond"/>
              </a:rPr>
              <a:t>  </a:t>
            </a:r>
            <a:r>
              <a:rPr sz="1200" dirty="0">
                <a:latin typeface="Garamond"/>
                <a:cs typeface="Garamond"/>
              </a:rPr>
              <a:t>1,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2,</a:t>
            </a:r>
            <a:r>
              <a:rPr sz="1200" spc="145" dirty="0">
                <a:latin typeface="Garamond"/>
                <a:cs typeface="Garamond"/>
              </a:rPr>
              <a:t>  </a:t>
            </a:r>
            <a:r>
              <a:rPr sz="1200" dirty="0">
                <a:latin typeface="Garamond"/>
                <a:cs typeface="Garamond"/>
              </a:rPr>
              <a:t>3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user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mode</a:t>
            </a:r>
            <a:r>
              <a:rPr sz="1200" spc="-10" dirty="0">
                <a:latin typeface="Garamond"/>
                <a:cs typeface="Garamond"/>
              </a:rPr>
              <a:t>)</a:t>
            </a:r>
            <a:endParaRPr sz="1200">
              <a:latin typeface="Garamond"/>
              <a:cs typeface="Garamond"/>
            </a:endParaRPr>
          </a:p>
          <a:p>
            <a:pPr marL="139065" marR="5080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32-bit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segmented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(+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optional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paging)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memory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address:</a:t>
            </a:r>
            <a:r>
              <a:rPr sz="1200" spc="34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4GB </a:t>
            </a:r>
            <a:r>
              <a:rPr sz="1200" dirty="0">
                <a:latin typeface="Garamond"/>
                <a:cs typeface="Garamond"/>
              </a:rPr>
              <a:t>16-bit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-165" dirty="0">
                <a:latin typeface="Garamond"/>
                <a:cs typeface="Garamond"/>
              </a:rPr>
              <a:t>1O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(port)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address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space,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256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interrupts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90"/>
              </a:spcBef>
            </a:pPr>
            <a:r>
              <a:rPr sz="1200" spc="-10" dirty="0">
                <a:latin typeface="Garamond"/>
                <a:cs typeface="Garamond"/>
              </a:rPr>
              <a:t>Geekos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runs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this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mode.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Rest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of</a:t>
            </a:r>
            <a:r>
              <a:rPr sz="1200" spc="15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this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section</a:t>
            </a:r>
            <a:r>
              <a:rPr sz="1200" spc="1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deals</a:t>
            </a:r>
            <a:r>
              <a:rPr sz="1200" spc="15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with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protected</a:t>
            </a:r>
            <a:r>
              <a:rPr sz="1200" spc="1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mode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210050" cy="316230"/>
          </a:xfrm>
          <a:custGeom>
            <a:avLst/>
            <a:gdLst/>
            <a:ahLst/>
            <a:cxnLst/>
            <a:rect l="l" t="t" r="r" b="b"/>
            <a:pathLst>
              <a:path w="4210050" h="316230">
                <a:moveTo>
                  <a:pt x="0" y="315836"/>
                </a:moveTo>
                <a:lnTo>
                  <a:pt x="4209503" y="315836"/>
                </a:lnTo>
                <a:lnTo>
                  <a:pt x="420950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142049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VFS:</a:t>
            </a:r>
            <a:r>
              <a:rPr spc="-45" dirty="0"/>
              <a:t> </a:t>
            </a:r>
            <a:r>
              <a:rPr spc="-10" dirty="0"/>
              <a:t>paging</a:t>
            </a:r>
            <a:r>
              <a:rPr spc="-40" dirty="0"/>
              <a:t> device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227499" y="6273"/>
            <a:ext cx="381000" cy="321310"/>
            <a:chOff x="4227499" y="6273"/>
            <a:chExt cx="381000" cy="321310"/>
          </a:xfrm>
        </p:grpSpPr>
        <p:sp>
          <p:nvSpPr>
            <p:cNvPr id="5" name="object 5"/>
            <p:cNvSpPr/>
            <p:nvPr/>
          </p:nvSpPr>
          <p:spPr>
            <a:xfrm>
              <a:off x="422749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316069" y="6273"/>
              <a:ext cx="292100" cy="321310"/>
            </a:xfrm>
            <a:custGeom>
              <a:avLst/>
              <a:gdLst/>
              <a:ahLst/>
              <a:cxnLst/>
              <a:rect l="l" t="t" r="r" b="b"/>
              <a:pathLst>
                <a:path w="292100" h="321310">
                  <a:moveTo>
                    <a:pt x="291934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291934" y="320687"/>
                  </a:lnTo>
                  <a:lnTo>
                    <a:pt x="291934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41329" y="112273"/>
            <a:ext cx="17145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5" dirty="0">
                <a:latin typeface="Garamond"/>
                <a:cs typeface="Garamond"/>
                <a:hlinkClick r:id="rId2" action="ppaction://hlinksldjump"/>
              </a:rPr>
              <a:t>vfs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77776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99706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1772" y="125855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47786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65500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83214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200926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9793" y="660572"/>
            <a:ext cx="3166745" cy="232854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spc="50" dirty="0">
                <a:latin typeface="Garamond"/>
                <a:cs typeface="Garamond"/>
              </a:rPr>
              <a:t>Static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variable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15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pagingIDevice</a:t>
            </a:r>
            <a:r>
              <a:rPr sz="1200" spc="-10" dirty="0">
                <a:latin typeface="Garamond"/>
                <a:cs typeface="Garamond"/>
              </a:rPr>
              <a:t>: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registered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Paging</a:t>
            </a:r>
            <a:r>
              <a:rPr sz="1200" spc="-20" dirty="0">
                <a:latin typeface="MingLiU_HKSCS-ExtB"/>
                <a:cs typeface="MingLiU_HKSCS-ExtB"/>
              </a:rPr>
              <a:t>_</a:t>
            </a:r>
            <a:r>
              <a:rPr sz="1200" spc="-20" dirty="0">
                <a:latin typeface="Garamond"/>
                <a:cs typeface="Garamond"/>
              </a:rPr>
              <a:t>IDevice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struct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Paging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IDevice</a:t>
            </a:r>
            <a:endParaRPr sz="1200">
              <a:latin typeface="Garamond"/>
              <a:cs typeface="Garamond"/>
            </a:endParaRPr>
          </a:p>
          <a:p>
            <a:pPr marL="139065" marR="1090930">
              <a:lnSpc>
                <a:spcPts val="1390"/>
              </a:lnSpc>
              <a:spcBef>
                <a:spcPts val="24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filename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name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paging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file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dev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device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paging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file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startSector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65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numSectors</a:t>
            </a:r>
            <a:endParaRPr sz="1200">
              <a:latin typeface="Garamond"/>
              <a:cs typeface="Garamond"/>
            </a:endParaRPr>
          </a:p>
          <a:p>
            <a:pPr marL="129539" marR="371475" indent="-117475">
              <a:lnSpc>
                <a:spcPts val="1390"/>
              </a:lnSpc>
              <a:spcBef>
                <a:spcPts val="840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Register_Paging_Device(pagingdevice)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settor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pagingIDevice</a:t>
            </a:r>
            <a:endParaRPr sz="1200">
              <a:latin typeface="Garamond"/>
              <a:cs typeface="Garamond"/>
            </a:endParaRPr>
          </a:p>
          <a:p>
            <a:pPr marL="129539" marR="1447165" indent="-117475">
              <a:lnSpc>
                <a:spcPts val="1390"/>
              </a:lnSpc>
              <a:spcBef>
                <a:spcPts val="605"/>
              </a:spcBef>
            </a:pP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Get_Paging_Device()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gettor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30" dirty="0">
                <a:latin typeface="Garamond"/>
                <a:cs typeface="Garamond"/>
              </a:rPr>
              <a:t>s</a:t>
            </a:r>
            <a:r>
              <a:rPr sz="1200" spc="-30" dirty="0">
                <a:latin typeface="MingLiU_HKSCS-ExtB"/>
                <a:cs typeface="MingLiU_HKSCS-ExtB"/>
              </a:rPr>
              <a:t>_</a:t>
            </a:r>
            <a:r>
              <a:rPr sz="1200" spc="-30" dirty="0">
                <a:latin typeface="Garamond"/>
                <a:cs typeface="Garamond"/>
              </a:rPr>
              <a:t>pagingIDevice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11772" y="227076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1772" y="270094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44645" cy="316230"/>
          </a:xfrm>
          <a:custGeom>
            <a:avLst/>
            <a:gdLst/>
            <a:ahLst/>
            <a:cxnLst/>
            <a:rect l="l" t="t" r="r" b="b"/>
            <a:pathLst>
              <a:path w="4144645" h="316230">
                <a:moveTo>
                  <a:pt x="0" y="315836"/>
                </a:moveTo>
                <a:lnTo>
                  <a:pt x="4144505" y="315836"/>
                </a:lnTo>
                <a:lnTo>
                  <a:pt x="4144505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162501" y="6273"/>
            <a:ext cx="445770" cy="321310"/>
            <a:chOff x="4162501" y="6273"/>
            <a:chExt cx="445770" cy="321310"/>
          </a:xfrm>
        </p:grpSpPr>
        <p:sp>
          <p:nvSpPr>
            <p:cNvPr id="5" name="object 5"/>
            <p:cNvSpPr/>
            <p:nvPr/>
          </p:nvSpPr>
          <p:spPr>
            <a:xfrm>
              <a:off x="4162501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51071" y="6273"/>
              <a:ext cx="357505" cy="321310"/>
            </a:xfrm>
            <a:custGeom>
              <a:avLst/>
              <a:gdLst/>
              <a:ahLst/>
              <a:cxnLst/>
              <a:rect l="l" t="t" r="r" b="b"/>
              <a:pathLst>
                <a:path w="357504" h="321310">
                  <a:moveTo>
                    <a:pt x="356933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56933" y="320687"/>
                  </a:lnTo>
                  <a:lnTo>
                    <a:pt x="356933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276318" y="112273"/>
            <a:ext cx="2362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pfat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44645" cy="316230"/>
          </a:xfrm>
          <a:custGeom>
            <a:avLst/>
            <a:gdLst/>
            <a:ahLst/>
            <a:cxnLst/>
            <a:rect l="l" t="t" r="r" b="b"/>
            <a:pathLst>
              <a:path w="4144645" h="316230">
                <a:moveTo>
                  <a:pt x="0" y="315836"/>
                </a:moveTo>
                <a:lnTo>
                  <a:pt x="4144505" y="315836"/>
                </a:lnTo>
                <a:lnTo>
                  <a:pt x="4144505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PFAT</a:t>
            </a:r>
            <a:r>
              <a:rPr spc="50" dirty="0"/>
              <a:t> </a:t>
            </a:r>
            <a:r>
              <a:rPr dirty="0"/>
              <a:t>structs</a:t>
            </a:r>
            <a:r>
              <a:rPr spc="50" dirty="0"/>
              <a:t> </a:t>
            </a:r>
            <a:r>
              <a:rPr spc="200" dirty="0"/>
              <a:t>-</a:t>
            </a:r>
            <a:r>
              <a:rPr spc="50" dirty="0"/>
              <a:t> </a:t>
            </a:r>
            <a:r>
              <a:rPr spc="-50" dirty="0"/>
              <a:t>1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162501" y="6273"/>
            <a:ext cx="445770" cy="321310"/>
            <a:chOff x="4162501" y="6273"/>
            <a:chExt cx="445770" cy="321310"/>
          </a:xfrm>
        </p:grpSpPr>
        <p:sp>
          <p:nvSpPr>
            <p:cNvPr id="5" name="object 5"/>
            <p:cNvSpPr/>
            <p:nvPr/>
          </p:nvSpPr>
          <p:spPr>
            <a:xfrm>
              <a:off x="4162501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51071" y="6273"/>
              <a:ext cx="357505" cy="321310"/>
            </a:xfrm>
            <a:custGeom>
              <a:avLst/>
              <a:gdLst/>
              <a:ahLst/>
              <a:cxnLst/>
              <a:rect l="l" t="t" r="r" b="b"/>
              <a:pathLst>
                <a:path w="357504" h="321310">
                  <a:moveTo>
                    <a:pt x="356933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56933" y="320687"/>
                  </a:lnTo>
                  <a:lnTo>
                    <a:pt x="356933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276318" y="112273"/>
            <a:ext cx="2362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pfat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73220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28202" y="634529"/>
            <a:ext cx="20942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kept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vfs.Mount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Point.fsdata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5130" y="95152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12864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29793" y="615005"/>
            <a:ext cx="1410335" cy="60769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39065" marR="5080" indent="-127000">
              <a:lnSpc>
                <a:spcPct val="103800"/>
              </a:lnSpc>
              <a:spcBef>
                <a:spcPts val="20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PFAT</a:t>
            </a:r>
            <a:r>
              <a:rPr sz="1200" spc="-2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1nstance</a:t>
            </a:r>
            <a:r>
              <a:rPr sz="1200" spc="-2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bootsector</a:t>
            </a:r>
            <a:r>
              <a:rPr sz="1200" spc="140" dirty="0">
                <a:latin typeface="Garamond"/>
                <a:cs typeface="Garamond"/>
              </a:rPr>
              <a:t> 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fsinfo</a:t>
            </a:r>
            <a:r>
              <a:rPr sz="1200" spc="50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</a:t>
            </a:r>
            <a:r>
              <a:rPr sz="1200" spc="110" dirty="0">
                <a:latin typeface="Garamond"/>
                <a:cs typeface="Garamond"/>
              </a:rPr>
              <a:t>  </a:t>
            </a:r>
            <a:r>
              <a:rPr sz="1200" spc="-20" dirty="0">
                <a:latin typeface="Garamond"/>
                <a:cs typeface="Garamond"/>
              </a:rPr>
              <a:t>*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fat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55130" y="130578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56285" y="1191247"/>
            <a:ext cx="1784350" cy="73977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sz="1200" dirty="0">
                <a:latin typeface="Garamond"/>
                <a:cs typeface="Garamond"/>
              </a:rPr>
              <a:t>directoryEntry</a:t>
            </a:r>
            <a:r>
              <a:rPr sz="1200" spc="100" dirty="0">
                <a:latin typeface="Garamond"/>
                <a:cs typeface="Garamond"/>
              </a:rPr>
              <a:t>  </a:t>
            </a:r>
            <a:r>
              <a:rPr sz="1200" spc="-10" dirty="0">
                <a:latin typeface="Garamond"/>
                <a:cs typeface="Garamond"/>
              </a:rPr>
              <a:t>*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rootIDir </a:t>
            </a:r>
            <a:r>
              <a:rPr sz="1200" dirty="0">
                <a:latin typeface="Garamond"/>
                <a:cs typeface="Garamond"/>
              </a:rPr>
              <a:t>directoryEntry</a:t>
            </a:r>
            <a:r>
              <a:rPr sz="1200" spc="100" dirty="0">
                <a:latin typeface="Garamond"/>
                <a:cs typeface="Garamond"/>
              </a:rPr>
              <a:t>  </a:t>
            </a:r>
            <a:r>
              <a:rPr sz="1200" spc="-40" dirty="0">
                <a:solidFill>
                  <a:srgbClr val="0000FF"/>
                </a:solidFill>
                <a:latin typeface="Garamond"/>
                <a:cs typeface="Garamond"/>
              </a:rPr>
              <a:t>rootIDirEntry </a:t>
            </a:r>
            <a:r>
              <a:rPr sz="1200" dirty="0">
                <a:latin typeface="Garamond"/>
                <a:cs typeface="Garamond"/>
              </a:rPr>
              <a:t>Mutex</a:t>
            </a:r>
            <a:r>
              <a:rPr sz="1200" spc="130" dirty="0">
                <a:latin typeface="Garamond"/>
                <a:cs typeface="Garamond"/>
              </a:rPr>
              <a:t> 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lock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65"/>
              </a:lnSpc>
            </a:pPr>
            <a:r>
              <a:rPr sz="1200" dirty="0">
                <a:latin typeface="Garamond"/>
                <a:cs typeface="Garamond"/>
              </a:rPr>
              <a:t>PFAT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File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List</a:t>
            </a:r>
            <a:r>
              <a:rPr sz="1200" spc="35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fileList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55130" y="148292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30" y="166005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590038" y="1545513"/>
            <a:ext cx="112649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8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protects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fileList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55130" y="183719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11772" y="221255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522753" y="2114880"/>
            <a:ext cx="1499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kept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vfs.File.fsdata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55130" y="243185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5130" y="260899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5130" y="278613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5130" y="296327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29793" y="2095368"/>
            <a:ext cx="1513205" cy="96202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39065" marR="5080" indent="-127000">
              <a:lnSpc>
                <a:spcPct val="103800"/>
              </a:lnSpc>
              <a:spcBef>
                <a:spcPts val="20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PFAT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File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directoryEntry</a:t>
            </a:r>
            <a:r>
              <a:rPr sz="1200" spc="100" dirty="0">
                <a:latin typeface="Garamond"/>
                <a:cs typeface="Garamond"/>
              </a:rPr>
              <a:t>  </a:t>
            </a:r>
            <a:r>
              <a:rPr sz="1200" spc="-10" dirty="0">
                <a:latin typeface="Garamond"/>
                <a:cs typeface="Garamond"/>
              </a:rPr>
              <a:t>*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entry </a:t>
            </a:r>
            <a:r>
              <a:rPr sz="1200" dirty="0">
                <a:latin typeface="Garamond"/>
                <a:cs typeface="Garamond"/>
              </a:rPr>
              <a:t>ulong</a:t>
            </a:r>
            <a:r>
              <a:rPr sz="1200" spc="48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numBlocks</a:t>
            </a:r>
            <a:endParaRPr sz="1200">
              <a:latin typeface="Garamond"/>
              <a:cs typeface="Garamond"/>
            </a:endParaRPr>
          </a:p>
          <a:p>
            <a:pPr marL="139065" marR="74930">
              <a:lnSpc>
                <a:spcPts val="1390"/>
              </a:lnSpc>
              <a:spcBef>
                <a:spcPts val="40"/>
              </a:spcBef>
            </a:pPr>
            <a:r>
              <a:rPr sz="1200" dirty="0">
                <a:latin typeface="Garamond"/>
                <a:cs typeface="Garamond"/>
              </a:rPr>
              <a:t>char</a:t>
            </a:r>
            <a:r>
              <a:rPr sz="1200" spc="105" dirty="0">
                <a:latin typeface="Garamond"/>
                <a:cs typeface="Garamond"/>
              </a:rPr>
              <a:t>  </a:t>
            </a:r>
            <a:r>
              <a:rPr sz="1200" spc="-20" dirty="0">
                <a:latin typeface="Garamond"/>
                <a:cs typeface="Garamond"/>
              </a:rPr>
              <a:t>*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fileIDataCache </a:t>
            </a:r>
            <a:r>
              <a:rPr sz="1200" dirty="0">
                <a:latin typeface="Garamond"/>
                <a:cs typeface="Garamond"/>
              </a:rPr>
              <a:t>Mutex</a:t>
            </a:r>
            <a:r>
              <a:rPr sz="1200" spc="130" dirty="0">
                <a:latin typeface="Garamond"/>
                <a:cs typeface="Garamond"/>
              </a:rPr>
              <a:t> 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lock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219985" y="2848736"/>
            <a:ext cx="171703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guards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concurrent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access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44645" cy="316230"/>
          </a:xfrm>
          <a:custGeom>
            <a:avLst/>
            <a:gdLst/>
            <a:ahLst/>
            <a:cxnLst/>
            <a:rect l="l" t="t" r="r" b="b"/>
            <a:pathLst>
              <a:path w="4144645" h="316230">
                <a:moveTo>
                  <a:pt x="0" y="315836"/>
                </a:moveTo>
                <a:lnTo>
                  <a:pt x="4144505" y="315836"/>
                </a:lnTo>
                <a:lnTo>
                  <a:pt x="4144505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PFAT</a:t>
            </a:r>
            <a:r>
              <a:rPr spc="50" dirty="0"/>
              <a:t> </a:t>
            </a:r>
            <a:r>
              <a:rPr dirty="0"/>
              <a:t>structs</a:t>
            </a:r>
            <a:r>
              <a:rPr spc="50" dirty="0"/>
              <a:t> </a:t>
            </a:r>
            <a:r>
              <a:rPr spc="200" dirty="0"/>
              <a:t>-</a:t>
            </a:r>
            <a:r>
              <a:rPr spc="50" dirty="0"/>
              <a:t> </a:t>
            </a:r>
            <a:r>
              <a:rPr spc="-50" dirty="0"/>
              <a:t>2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162501" y="6273"/>
            <a:ext cx="445770" cy="321310"/>
            <a:chOff x="4162501" y="6273"/>
            <a:chExt cx="445770" cy="321310"/>
          </a:xfrm>
        </p:grpSpPr>
        <p:sp>
          <p:nvSpPr>
            <p:cNvPr id="5" name="object 5"/>
            <p:cNvSpPr/>
            <p:nvPr/>
          </p:nvSpPr>
          <p:spPr>
            <a:xfrm>
              <a:off x="4162501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51071" y="6273"/>
              <a:ext cx="357505" cy="321310"/>
            </a:xfrm>
            <a:custGeom>
              <a:avLst/>
              <a:gdLst/>
              <a:ahLst/>
              <a:cxnLst/>
              <a:rect l="l" t="t" r="r" b="b"/>
              <a:pathLst>
                <a:path w="357504" h="321310">
                  <a:moveTo>
                    <a:pt x="356933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56933" y="320687"/>
                  </a:lnTo>
                  <a:lnTo>
                    <a:pt x="356933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276318" y="112273"/>
            <a:ext cx="2362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pfat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85030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995665" y="752627"/>
            <a:ext cx="20942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kept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vfs.Mount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Point.fsdata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5130" y="106960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9793" y="733115"/>
            <a:ext cx="1149350" cy="430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5080" indent="-127000">
              <a:lnSpc>
                <a:spcPct val="1107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bootSector</a:t>
            </a:r>
            <a:r>
              <a:rPr sz="1200" spc="-10" dirty="0">
                <a:latin typeface="Garamond"/>
                <a:cs typeface="Garamond"/>
              </a:rPr>
              <a:t>: magic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5130" y="124673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56285" y="1132192"/>
            <a:ext cx="1703070" cy="73977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algn="just">
              <a:lnSpc>
                <a:spcPts val="1390"/>
              </a:lnSpc>
              <a:spcBef>
                <a:spcPts val="185"/>
              </a:spcBef>
            </a:pPr>
            <a:r>
              <a:rPr sz="1200" spc="-10" dirty="0">
                <a:latin typeface="Garamond"/>
                <a:cs typeface="Garamond"/>
              </a:rPr>
              <a:t>fileAllocationOffset/Length rootIDirectoryOffset/Count setupStart/Size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65"/>
              </a:lnSpc>
            </a:pPr>
            <a:r>
              <a:rPr sz="1200" spc="-10" dirty="0">
                <a:latin typeface="Garamond"/>
                <a:cs typeface="Garamond"/>
              </a:rPr>
              <a:t>kernelStart/Size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85504" y="1132192"/>
            <a:ext cx="1636395" cy="739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spc="-30" dirty="0">
                <a:latin typeface="Garamond"/>
                <a:cs typeface="Garamond"/>
              </a:rPr>
              <a:t>FAT</a:t>
            </a:r>
            <a:r>
              <a:rPr sz="1200" spc="-10" dirty="0">
                <a:latin typeface="Garamond"/>
                <a:cs typeface="Garamond"/>
              </a:rPr>
              <a:t> blocks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rootdir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blocks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secondary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loader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blocks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kernel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image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blocks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55130" y="142387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30" y="160101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5130" y="177815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1772" y="206494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5130" y="228424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5130" y="246138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5130" y="263852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5130" y="281565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29793" y="1947755"/>
            <a:ext cx="3791585" cy="96202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directoryEntry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39065" marR="5080">
              <a:lnSpc>
                <a:spcPts val="1390"/>
              </a:lnSpc>
              <a:spcBef>
                <a:spcPts val="245"/>
              </a:spcBef>
              <a:tabLst>
                <a:tab pos="3006725" algn="l"/>
              </a:tabLst>
            </a:pPr>
            <a:r>
              <a:rPr sz="1200" dirty="0">
                <a:latin typeface="Garamond"/>
                <a:cs typeface="Garamond"/>
              </a:rPr>
              <a:t>readOnly,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hidden,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systemFile,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directory,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...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1-bit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flags </a:t>
            </a:r>
            <a:r>
              <a:rPr sz="1200" dirty="0">
                <a:latin typeface="Garamond"/>
                <a:cs typeface="Garamond"/>
              </a:rPr>
              <a:t>time,</a:t>
            </a:r>
            <a:r>
              <a:rPr sz="1200" spc="22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date</a:t>
            </a:r>
            <a:endParaRPr sz="1200">
              <a:latin typeface="Garamond"/>
              <a:cs typeface="Garamond"/>
            </a:endParaRPr>
          </a:p>
          <a:p>
            <a:pPr marL="139065" marR="2534285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firstBlock,</a:t>
            </a:r>
            <a:r>
              <a:rPr sz="1200" spc="229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fileSize </a:t>
            </a:r>
            <a:r>
              <a:rPr sz="1200" spc="-20" dirty="0">
                <a:latin typeface="Garamond"/>
                <a:cs typeface="Garamond"/>
              </a:rPr>
              <a:t>acls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44645" cy="316230"/>
          </a:xfrm>
          <a:custGeom>
            <a:avLst/>
            <a:gdLst/>
            <a:ahLst/>
            <a:cxnLst/>
            <a:rect l="l" t="t" r="r" b="b"/>
            <a:pathLst>
              <a:path w="4144645" h="316230">
                <a:moveTo>
                  <a:pt x="0" y="315836"/>
                </a:moveTo>
                <a:lnTo>
                  <a:pt x="4144505" y="315836"/>
                </a:lnTo>
                <a:lnTo>
                  <a:pt x="4144505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PFAT</a:t>
            </a:r>
            <a:r>
              <a:rPr spc="20" dirty="0"/>
              <a:t> </a:t>
            </a:r>
            <a:r>
              <a:rPr spc="-20" dirty="0"/>
              <a:t>functions</a:t>
            </a:r>
            <a:r>
              <a:rPr spc="20" dirty="0"/>
              <a:t> </a:t>
            </a:r>
            <a:r>
              <a:rPr spc="200" dirty="0"/>
              <a:t>-</a:t>
            </a:r>
            <a:r>
              <a:rPr spc="25" dirty="0"/>
              <a:t> </a:t>
            </a:r>
            <a:r>
              <a:rPr spc="-50" dirty="0"/>
              <a:t>1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162501" y="6273"/>
            <a:ext cx="445770" cy="321310"/>
            <a:chOff x="4162501" y="6273"/>
            <a:chExt cx="445770" cy="321310"/>
          </a:xfrm>
        </p:grpSpPr>
        <p:sp>
          <p:nvSpPr>
            <p:cNvPr id="5" name="object 5"/>
            <p:cNvSpPr/>
            <p:nvPr/>
          </p:nvSpPr>
          <p:spPr>
            <a:xfrm>
              <a:off x="4162501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51071" y="6273"/>
              <a:ext cx="357505" cy="321310"/>
            </a:xfrm>
            <a:custGeom>
              <a:avLst/>
              <a:gdLst/>
              <a:ahLst/>
              <a:cxnLst/>
              <a:rect l="l" t="t" r="r" b="b"/>
              <a:pathLst>
                <a:path w="357504" h="321310">
                  <a:moveTo>
                    <a:pt x="356933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56933" y="320687"/>
                  </a:lnTo>
                  <a:lnTo>
                    <a:pt x="356933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276318" y="112273"/>
            <a:ext cx="2362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pfat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8160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539122"/>
            <a:ext cx="4069079" cy="87312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PFAT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Mount(mp)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415"/>
              </a:lnSpc>
              <a:spcBef>
                <a:spcPts val="35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pfi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6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Malloc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PFAT_Instance</a:t>
            </a:r>
            <a:endParaRPr sz="1200">
              <a:latin typeface="MingLiU_HKSCS-ExtB"/>
              <a:cs typeface="MingLiU_HKSCS-ExtB"/>
            </a:endParaRPr>
          </a:p>
          <a:p>
            <a:pPr marL="111760">
              <a:lnSpc>
                <a:spcPts val="1415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pfi.fsinfo</a:t>
            </a:r>
            <a:r>
              <a:rPr sz="1200" spc="9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6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read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bootsector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mp.dev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150" dirty="0">
                <a:latin typeface="Times New Roman"/>
                <a:cs typeface="Times New Roman"/>
              </a:rPr>
              <a:t>block</a:t>
            </a:r>
            <a:r>
              <a:rPr sz="1150" spc="-90" dirty="0">
                <a:latin typeface="Times New Roman"/>
                <a:cs typeface="Times New Roman"/>
              </a:rPr>
              <a:t> </a:t>
            </a:r>
            <a:r>
              <a:rPr sz="1150" spc="-50" dirty="0">
                <a:latin typeface="Times New Roman"/>
                <a:cs typeface="Times New Roman"/>
              </a:rPr>
              <a:t>0</a:t>
            </a:r>
            <a:endParaRPr sz="1150">
              <a:latin typeface="Times New Roman"/>
              <a:cs typeface="Times New Roman"/>
            </a:endParaRPr>
          </a:p>
          <a:p>
            <a:pPr marL="111760">
              <a:lnSpc>
                <a:spcPct val="100000"/>
              </a:lnSpc>
              <a:spcBef>
                <a:spcPts val="254"/>
              </a:spcBef>
              <a:tabLst>
                <a:tab pos="2883535" algn="l"/>
              </a:tabLst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pfi.fat</a:t>
            </a:r>
            <a:r>
              <a:rPr sz="1200" spc="15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120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Malloc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FATsize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avail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pfi.fsinfo</a:t>
            </a:r>
            <a:endParaRPr sz="1200">
              <a:latin typeface="Garamond"/>
              <a:cs typeface="Garamond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409829" y="1419382"/>
          <a:ext cx="3985260" cy="1705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19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865">
                <a:tc>
                  <a:txBody>
                    <a:bodyPr/>
                    <a:lstStyle/>
                    <a:p>
                      <a:pPr marL="31750">
                        <a:lnSpc>
                          <a:spcPts val="124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pfi.fat</a:t>
                      </a:r>
                      <a:r>
                        <a:rPr sz="1200" spc="160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i="1" dirty="0">
                          <a:latin typeface="Arial"/>
                          <a:cs typeface="Arial"/>
                        </a:rPr>
                        <a:t>←</a:t>
                      </a:r>
                      <a:r>
                        <a:rPr sz="1200" i="1" spc="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read</a:t>
                      </a:r>
                      <a:r>
                        <a:rPr sz="1200" spc="160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mp.dev</a:t>
                      </a:r>
                      <a:r>
                        <a:rPr sz="1200" spc="160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150" dirty="0">
                          <a:latin typeface="Times New Roman"/>
                          <a:cs typeface="Times New Roman"/>
                        </a:rPr>
                        <a:t>fat</a:t>
                      </a:r>
                      <a:r>
                        <a:rPr sz="115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50" spc="-10" dirty="0">
                          <a:latin typeface="Times New Roman"/>
                          <a:cs typeface="Times New Roman"/>
                        </a:rPr>
                        <a:t>blocks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6355" algn="ctr">
                        <a:lnSpc>
                          <a:spcPts val="1240"/>
                        </a:lnSpc>
                      </a:pPr>
                      <a:r>
                        <a:rPr sz="1200" spc="-25" dirty="0">
                          <a:latin typeface="MingLiU_HKSCS-ExtB"/>
                          <a:cs typeface="MingLiU_HKSCS-ExtB"/>
                        </a:rPr>
                        <a:t>//</a:t>
                      </a:r>
                      <a:endParaRPr sz="1200">
                        <a:latin typeface="MingLiU_HKSCS-ExtB"/>
                        <a:cs typeface="MingLiU_HKSCS-ExtB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</a:pPr>
                      <a:r>
                        <a:rPr sz="1200" spc="-25" dirty="0">
                          <a:latin typeface="Garamond"/>
                          <a:cs typeface="Garamond"/>
                        </a:rPr>
                        <a:t>II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</a:pPr>
                      <a:r>
                        <a:rPr sz="1200" spc="-25" dirty="0">
                          <a:latin typeface="Garamond"/>
                          <a:cs typeface="Garamond"/>
                        </a:rPr>
                        <a:t>II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240"/>
                        </a:lnSpc>
                      </a:pPr>
                      <a:r>
                        <a:rPr sz="1200" spc="-25" dirty="0">
                          <a:latin typeface="Garamond"/>
                          <a:cs typeface="Garamond"/>
                        </a:rPr>
                        <a:t>II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31750">
                        <a:lnSpc>
                          <a:spcPts val="1435"/>
                        </a:lnSpc>
                      </a:pPr>
                      <a:r>
                        <a:rPr sz="1200" spc="-35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pfi.rootIDir</a:t>
                      </a:r>
                      <a:r>
                        <a:rPr sz="1200" spc="100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i="1" dirty="0">
                          <a:latin typeface="Arial"/>
                          <a:cs typeface="Arial"/>
                        </a:rPr>
                        <a:t>←</a:t>
                      </a:r>
                      <a:r>
                        <a:rPr sz="1200" i="1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Malloc</a:t>
                      </a:r>
                      <a:r>
                        <a:rPr sz="1200" spc="105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rootdir</a:t>
                      </a:r>
                      <a:r>
                        <a:rPr sz="1200" spc="95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spc="-20" dirty="0">
                          <a:latin typeface="Garamond"/>
                          <a:cs typeface="Garamond"/>
                        </a:rPr>
                        <a:t>size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6355" algn="ctr">
                        <a:lnSpc>
                          <a:spcPts val="1435"/>
                        </a:lnSpc>
                      </a:pPr>
                      <a:r>
                        <a:rPr sz="1200" spc="-25" dirty="0">
                          <a:latin typeface="MingLiU_HKSCS-ExtB"/>
                          <a:cs typeface="MingLiU_HKSCS-ExtB"/>
                        </a:rPr>
                        <a:t>//</a:t>
                      </a:r>
                      <a:endParaRPr sz="1200">
                        <a:latin typeface="MingLiU_HKSCS-ExtB"/>
                        <a:cs typeface="MingLiU_HKSCS-ExtB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35"/>
                        </a:lnSpc>
                      </a:pPr>
                      <a:r>
                        <a:rPr sz="1200" spc="-25" dirty="0">
                          <a:latin typeface="Garamond"/>
                          <a:cs typeface="Garamond"/>
                        </a:rPr>
                        <a:t>II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35"/>
                        </a:lnSpc>
                      </a:pPr>
                      <a:r>
                        <a:rPr sz="1200" spc="-25" dirty="0">
                          <a:latin typeface="Garamond"/>
                          <a:cs typeface="Garamond"/>
                        </a:rPr>
                        <a:t>II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435"/>
                        </a:lnSpc>
                      </a:pPr>
                      <a:r>
                        <a:rPr sz="1200" spc="-25" dirty="0">
                          <a:latin typeface="Garamond"/>
                          <a:cs typeface="Garamond"/>
                        </a:rPr>
                        <a:t>II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80">
                <a:tc>
                  <a:txBody>
                    <a:bodyPr/>
                    <a:lstStyle/>
                    <a:p>
                      <a:pPr marL="31750">
                        <a:lnSpc>
                          <a:spcPts val="1285"/>
                        </a:lnSpc>
                      </a:pPr>
                      <a:r>
                        <a:rPr sz="1200" spc="-35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pfi.rootIDir</a:t>
                      </a:r>
                      <a:r>
                        <a:rPr sz="1200" spc="130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i="1" dirty="0">
                          <a:latin typeface="Arial"/>
                          <a:cs typeface="Arial"/>
                        </a:rPr>
                        <a:t>←</a:t>
                      </a:r>
                      <a:r>
                        <a:rPr sz="1200" i="1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read</a:t>
                      </a:r>
                      <a:r>
                        <a:rPr sz="1200" spc="125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mp.dev</a:t>
                      </a:r>
                      <a:r>
                        <a:rPr sz="1200" spc="135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150" dirty="0">
                          <a:latin typeface="Times New Roman"/>
                          <a:cs typeface="Times New Roman"/>
                        </a:rPr>
                        <a:t>rootdir</a:t>
                      </a:r>
                      <a:r>
                        <a:rPr sz="115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50" spc="-10" dirty="0">
                          <a:latin typeface="Times New Roman"/>
                          <a:cs typeface="Times New Roman"/>
                        </a:rPr>
                        <a:t>blocks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6355" algn="ctr">
                        <a:lnSpc>
                          <a:spcPts val="1285"/>
                        </a:lnSpc>
                      </a:pPr>
                      <a:r>
                        <a:rPr sz="1200" spc="-25" dirty="0">
                          <a:latin typeface="MingLiU_HKSCS-ExtB"/>
                          <a:cs typeface="MingLiU_HKSCS-ExtB"/>
                        </a:rPr>
                        <a:t>//</a:t>
                      </a:r>
                      <a:endParaRPr sz="1200">
                        <a:latin typeface="MingLiU_HKSCS-ExtB"/>
                        <a:cs typeface="MingLiU_HKSCS-ExtB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5"/>
                        </a:lnSpc>
                      </a:pPr>
                      <a:r>
                        <a:rPr sz="1200" spc="-25" dirty="0">
                          <a:latin typeface="Garamond"/>
                          <a:cs typeface="Garamond"/>
                        </a:rPr>
                        <a:t>II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5"/>
                        </a:lnSpc>
                      </a:pPr>
                      <a:r>
                        <a:rPr sz="1200" spc="-25" dirty="0">
                          <a:latin typeface="Garamond"/>
                          <a:cs typeface="Garamond"/>
                        </a:rPr>
                        <a:t>II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285"/>
                        </a:lnSpc>
                      </a:pPr>
                      <a:r>
                        <a:rPr sz="1200" spc="-25" dirty="0">
                          <a:latin typeface="Garamond"/>
                          <a:cs typeface="Garamond"/>
                        </a:rPr>
                        <a:t>II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29">
                <a:tc>
                  <a:txBody>
                    <a:bodyPr/>
                    <a:lstStyle/>
                    <a:p>
                      <a:pPr marL="31750">
                        <a:lnSpc>
                          <a:spcPts val="1435"/>
                        </a:lnSpc>
                      </a:pPr>
                      <a:r>
                        <a:rPr sz="1200" spc="-30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pfi.rootIDirEntry</a:t>
                      </a:r>
                      <a:r>
                        <a:rPr sz="1200" spc="85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i="1" dirty="0">
                          <a:latin typeface="Arial"/>
                          <a:cs typeface="Arial"/>
                        </a:rPr>
                        <a:t>←</a:t>
                      </a:r>
                      <a:r>
                        <a:rPr sz="1200" i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Garamond"/>
                          <a:cs typeface="Garamond"/>
                        </a:rPr>
                        <a:t>fake</a:t>
                      </a:r>
                      <a:r>
                        <a:rPr sz="1200" spc="-10" dirty="0">
                          <a:latin typeface="MingLiU_HKSCS-ExtB"/>
                          <a:cs typeface="MingLiU_HKSCS-ExtB"/>
                        </a:rPr>
                        <a:t>_</a:t>
                      </a:r>
                      <a:r>
                        <a:rPr sz="1200" spc="-10" dirty="0">
                          <a:latin typeface="Garamond"/>
                          <a:cs typeface="Garamond"/>
                        </a:rPr>
                        <a:t>rootdir</a:t>
                      </a:r>
                      <a:r>
                        <a:rPr sz="1200" spc="-10" dirty="0">
                          <a:latin typeface="MingLiU_HKSCS-ExtB"/>
                          <a:cs typeface="MingLiU_HKSCS-ExtB"/>
                        </a:rPr>
                        <a:t>_</a:t>
                      </a:r>
                      <a:r>
                        <a:rPr sz="1200" spc="-10" dirty="0">
                          <a:latin typeface="Garamond"/>
                          <a:cs typeface="Garamond"/>
                        </a:rPr>
                        <a:t>entry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tc rowSpan="5"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37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latin typeface="Garamond"/>
                          <a:cs typeface="Garamond"/>
                        </a:rPr>
                        <a:t>initialize</a:t>
                      </a:r>
                      <a:r>
                        <a:rPr sz="1200" spc="195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pfi.lock,</a:t>
                      </a:r>
                      <a:r>
                        <a:rPr sz="1200" spc="185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pfi.filelist,</a:t>
                      </a:r>
                      <a:r>
                        <a:rPr sz="1200" spc="190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spc="-10" dirty="0">
                          <a:latin typeface="Garamond"/>
                          <a:cs typeface="Garamond"/>
                        </a:rPr>
                        <a:t>pfi.filelist.lock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12065" marB="0"/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200" dirty="0">
                          <a:latin typeface="Garamond"/>
                          <a:cs typeface="Garamond"/>
                        </a:rPr>
                        <a:t>PFAT</a:t>
                      </a:r>
                      <a:r>
                        <a:rPr sz="1200" dirty="0">
                          <a:latin typeface="MingLiU_HKSCS-ExtB"/>
                          <a:cs typeface="MingLiU_HKSCS-ExtB"/>
                        </a:rPr>
                        <a:t>_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Register</a:t>
                      </a:r>
                      <a:r>
                        <a:rPr sz="1200" dirty="0">
                          <a:latin typeface="MingLiU_HKSCS-ExtB"/>
                          <a:cs typeface="MingLiU_HKSCS-ExtB"/>
                        </a:rPr>
                        <a:t>_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Paging</a:t>
                      </a:r>
                      <a:r>
                        <a:rPr sz="1200" dirty="0">
                          <a:latin typeface="MingLiU_HKSCS-ExtB"/>
                          <a:cs typeface="MingLiU_HKSCS-ExtB"/>
                        </a:rPr>
                        <a:t>_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File(mp,</a:t>
                      </a:r>
                      <a:r>
                        <a:rPr sz="1200" spc="434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spc="-20" dirty="0">
                          <a:latin typeface="Garamond"/>
                          <a:cs typeface="Garamond"/>
                        </a:rPr>
                        <a:t>pfi)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18415" marB="0"/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mp.ops</a:t>
                      </a:r>
                      <a:r>
                        <a:rPr sz="1200" spc="90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i="1" dirty="0">
                          <a:latin typeface="Arial"/>
                          <a:cs typeface="Arial"/>
                        </a:rPr>
                        <a:t>←</a:t>
                      </a:r>
                      <a:r>
                        <a:rPr sz="1200" i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{</a:t>
                      </a:r>
                      <a:r>
                        <a:rPr sz="1200" dirty="0">
                          <a:latin typeface="MingLiU_HKSCS-ExtB"/>
                          <a:cs typeface="MingLiU_HKSCS-ExtB"/>
                        </a:rPr>
                        <a:t>PFAT_Open</a:t>
                      </a:r>
                      <a:r>
                        <a:rPr sz="1200" dirty="0">
                          <a:latin typeface="Garamond"/>
                          <a:cs typeface="Garamond"/>
                        </a:rPr>
                        <a:t>,</a:t>
                      </a:r>
                      <a:r>
                        <a:rPr sz="1200" spc="480" dirty="0"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spc="-10" dirty="0">
                          <a:latin typeface="MingLiU_HKSCS-ExtB"/>
                          <a:cs typeface="MingLiU_HKSCS-ExtB"/>
                        </a:rPr>
                        <a:t>PFAT_Open_Dir</a:t>
                      </a:r>
                      <a:r>
                        <a:rPr sz="1200" spc="-10" dirty="0">
                          <a:latin typeface="Garamond"/>
                          <a:cs typeface="Garamond"/>
                        </a:rPr>
                        <a:t>}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18415" marB="0"/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ts val="1220"/>
                        </a:lnSpc>
                      </a:pPr>
                      <a:r>
                        <a:rPr sz="1200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mp.fsdata</a:t>
                      </a:r>
                      <a:r>
                        <a:rPr sz="1200" spc="195" dirty="0">
                          <a:solidFill>
                            <a:srgbClr val="0000FF"/>
                          </a:solidFill>
                          <a:latin typeface="Garamond"/>
                          <a:cs typeface="Garamond"/>
                        </a:rPr>
                        <a:t> </a:t>
                      </a:r>
                      <a:r>
                        <a:rPr sz="1200" i="1" dirty="0">
                          <a:latin typeface="Arial"/>
                          <a:cs typeface="Arial"/>
                        </a:rPr>
                        <a:t>←</a:t>
                      </a:r>
                      <a:r>
                        <a:rPr sz="1200" i="1" spc="1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25" dirty="0">
                          <a:latin typeface="Garamond"/>
                          <a:cs typeface="Garamond"/>
                        </a:rPr>
                        <a:t>pfi</a:t>
                      </a:r>
                      <a:endParaRPr sz="1200">
                        <a:latin typeface="Garamond"/>
                        <a:cs typeface="Garamond"/>
                      </a:endParaRPr>
                    </a:p>
                  </a:txBody>
                  <a:tcPr marL="0" marR="0" marT="0" marB="0"/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ut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44645" cy="316230"/>
          </a:xfrm>
          <a:custGeom>
            <a:avLst/>
            <a:gdLst/>
            <a:ahLst/>
            <a:cxnLst/>
            <a:rect l="l" t="t" r="r" b="b"/>
            <a:pathLst>
              <a:path w="4144645" h="316230">
                <a:moveTo>
                  <a:pt x="0" y="315836"/>
                </a:moveTo>
                <a:lnTo>
                  <a:pt x="4144505" y="315836"/>
                </a:lnTo>
                <a:lnTo>
                  <a:pt x="4144505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PFAT</a:t>
            </a:r>
            <a:r>
              <a:rPr spc="20" dirty="0"/>
              <a:t> </a:t>
            </a:r>
            <a:r>
              <a:rPr spc="-20" dirty="0"/>
              <a:t>functions</a:t>
            </a:r>
            <a:r>
              <a:rPr spc="20" dirty="0"/>
              <a:t> </a:t>
            </a:r>
            <a:r>
              <a:rPr spc="200" dirty="0"/>
              <a:t>-</a:t>
            </a:r>
            <a:r>
              <a:rPr spc="25" dirty="0"/>
              <a:t> </a:t>
            </a:r>
            <a:r>
              <a:rPr spc="-50" dirty="0"/>
              <a:t>2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162501" y="6273"/>
            <a:ext cx="445770" cy="321310"/>
            <a:chOff x="4162501" y="6273"/>
            <a:chExt cx="445770" cy="321310"/>
          </a:xfrm>
        </p:grpSpPr>
        <p:sp>
          <p:nvSpPr>
            <p:cNvPr id="5" name="object 5"/>
            <p:cNvSpPr/>
            <p:nvPr/>
          </p:nvSpPr>
          <p:spPr>
            <a:xfrm>
              <a:off x="4162501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51071" y="6273"/>
              <a:ext cx="357505" cy="321310"/>
            </a:xfrm>
            <a:custGeom>
              <a:avLst/>
              <a:gdLst/>
              <a:ahLst/>
              <a:cxnLst/>
              <a:rect l="l" t="t" r="r" b="b"/>
              <a:pathLst>
                <a:path w="357504" h="321310">
                  <a:moveTo>
                    <a:pt x="356933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56933" y="320687"/>
                  </a:lnTo>
                  <a:lnTo>
                    <a:pt x="356933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276318" y="112273"/>
            <a:ext cx="2362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pfat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90597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763493"/>
            <a:ext cx="3998595" cy="6959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PFAT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Register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Paging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File(mp,</a:t>
            </a:r>
            <a:r>
              <a:rPr sz="1200" spc="4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pfi)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11760" marR="5080">
              <a:lnSpc>
                <a:spcPct val="1176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quit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if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pagefile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already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registered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or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mp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pfi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has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no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pagefile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pfe</a:t>
            </a:r>
            <a:r>
              <a:rPr sz="1200" spc="7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4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dirEntry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PAGEFILE_FILENAME</a:t>
            </a:r>
            <a:r>
              <a:rPr sz="1200" spc="-21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mp.pfi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8879" y="1434066"/>
            <a:ext cx="3265804" cy="131635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pdev</a:t>
            </a:r>
            <a:r>
              <a:rPr sz="1200" spc="114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80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Malloc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Paging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IDevice</a:t>
            </a:r>
            <a:endParaRPr sz="1200">
              <a:latin typeface="Garamond"/>
              <a:cs typeface="Garamond"/>
            </a:endParaRPr>
          </a:p>
          <a:p>
            <a:pPr marL="12700" marR="5080">
              <a:lnSpc>
                <a:spcPct val="1176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pdev.fileName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9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mp.pathpfx</a:t>
            </a:r>
            <a:r>
              <a:rPr sz="1200" spc="-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/</a:t>
            </a:r>
            <a:r>
              <a:rPr sz="1200" spc="-390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PAGEFILE_FILENAME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pdev.dev</a:t>
            </a:r>
            <a:r>
              <a:rPr sz="1200" spc="10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75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mp.dev</a:t>
            </a:r>
            <a:endParaRPr sz="1200">
              <a:latin typeface="Garamond"/>
              <a:cs typeface="Garamond"/>
            </a:endParaRPr>
          </a:p>
          <a:p>
            <a:pPr marL="12700" marR="377825">
              <a:lnSpc>
                <a:spcPct val="1176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pdev.startSector</a:t>
            </a:r>
            <a:r>
              <a:rPr sz="1200" spc="2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210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pfe.firstBlock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pdev.numSectors</a:t>
            </a:r>
            <a:r>
              <a:rPr sz="1200" spc="17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140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pfe.fileSize</a:t>
            </a:r>
            <a:r>
              <a:rPr sz="1200" spc="-10" dirty="0">
                <a:latin typeface="MingLiU_HKSCS-ExtB"/>
                <a:cs typeface="MingLiU_HKSCS-ExtB"/>
              </a:rPr>
              <a:t>/SECTOR_SIZE </a:t>
            </a:r>
            <a:r>
              <a:rPr sz="1200" spc="-10" dirty="0">
                <a:latin typeface="Garamond"/>
                <a:cs typeface="Garamond"/>
              </a:rPr>
              <a:t>Register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Paging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IDevice(pdev)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51134" y="1466227"/>
            <a:ext cx="34798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25" dirty="0">
                <a:latin typeface="Garamond"/>
                <a:cs typeface="Garamond"/>
              </a:rPr>
              <a:t>vfs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51134" y="2541688"/>
            <a:ext cx="34798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spc="-25" dirty="0">
                <a:latin typeface="Garamond"/>
                <a:cs typeface="Garamond"/>
              </a:rPr>
              <a:t>vfs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44645" cy="316230"/>
          </a:xfrm>
          <a:custGeom>
            <a:avLst/>
            <a:gdLst/>
            <a:ahLst/>
            <a:cxnLst/>
            <a:rect l="l" t="t" r="r" b="b"/>
            <a:pathLst>
              <a:path w="4144645" h="316230">
                <a:moveTo>
                  <a:pt x="0" y="315836"/>
                </a:moveTo>
                <a:lnTo>
                  <a:pt x="4144505" y="315836"/>
                </a:lnTo>
                <a:lnTo>
                  <a:pt x="4144505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PFAT</a:t>
            </a:r>
            <a:r>
              <a:rPr spc="20" dirty="0"/>
              <a:t> </a:t>
            </a:r>
            <a:r>
              <a:rPr spc="-20" dirty="0"/>
              <a:t>functions</a:t>
            </a:r>
            <a:r>
              <a:rPr spc="20" dirty="0"/>
              <a:t> </a:t>
            </a:r>
            <a:r>
              <a:rPr spc="200" dirty="0"/>
              <a:t>-</a:t>
            </a:r>
            <a:r>
              <a:rPr spc="25" dirty="0"/>
              <a:t> </a:t>
            </a:r>
            <a:r>
              <a:rPr spc="-50" dirty="0"/>
              <a:t>3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162501" y="6273"/>
            <a:ext cx="445770" cy="321310"/>
            <a:chOff x="4162501" y="6273"/>
            <a:chExt cx="445770" cy="321310"/>
          </a:xfrm>
        </p:grpSpPr>
        <p:sp>
          <p:nvSpPr>
            <p:cNvPr id="5" name="object 5"/>
            <p:cNvSpPr/>
            <p:nvPr/>
          </p:nvSpPr>
          <p:spPr>
            <a:xfrm>
              <a:off x="4162501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51071" y="6273"/>
              <a:ext cx="357505" cy="321310"/>
            </a:xfrm>
            <a:custGeom>
              <a:avLst/>
              <a:gdLst/>
              <a:ahLst/>
              <a:cxnLst/>
              <a:rect l="l" t="t" r="r" b="b"/>
              <a:pathLst>
                <a:path w="357504" h="321310">
                  <a:moveTo>
                    <a:pt x="356933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56933" y="320687"/>
                  </a:lnTo>
                  <a:lnTo>
                    <a:pt x="356933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276318" y="112273"/>
            <a:ext cx="2362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pfat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1694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374454"/>
            <a:ext cx="3559175" cy="298958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Get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PFAT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File(pfi,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direntry)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11760" marR="94615">
              <a:lnSpc>
                <a:spcPts val="1390"/>
              </a:lnSpc>
              <a:spcBef>
                <a:spcPts val="445"/>
              </a:spcBef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pfi.filelist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has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PFAT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File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obj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direntry: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it </a:t>
            </a:r>
            <a:r>
              <a:rPr sz="1200" dirty="0">
                <a:latin typeface="Garamond"/>
                <a:cs typeface="Garamond"/>
              </a:rPr>
              <a:t>else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new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obj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direntry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pfi.filelist,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-35" dirty="0">
                <a:latin typeface="Garamond"/>
                <a:cs typeface="Garamond"/>
              </a:rPr>
              <a:t>it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PFAT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Open(mp,</a:t>
            </a:r>
            <a:r>
              <a:rPr sz="1200" spc="15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path,</a:t>
            </a:r>
            <a:r>
              <a:rPr sz="1200" spc="16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mode,</a:t>
            </a:r>
            <a:r>
              <a:rPr sz="1200" spc="15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*file)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415"/>
              </a:lnSpc>
              <a:spcBef>
                <a:spcPts val="3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pfi</a:t>
            </a:r>
            <a:r>
              <a:rPr sz="1200" spc="5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25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mp.fsdata</a:t>
            </a:r>
            <a:endParaRPr sz="1200">
              <a:latin typeface="Garamond"/>
              <a:cs typeface="Garamond"/>
            </a:endParaRPr>
          </a:p>
          <a:p>
            <a:pPr marL="111760" marR="5080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quit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if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mode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attempts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create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or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if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path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not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pfi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pfatfile</a:t>
            </a:r>
            <a:r>
              <a:rPr sz="1200" spc="9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5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Get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PFAT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File(pfi,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direntry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path)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40"/>
              </a:lnSpc>
            </a:pPr>
            <a:r>
              <a:rPr sz="1200" dirty="0">
                <a:latin typeface="Garamond"/>
                <a:cs typeface="Garamond"/>
              </a:rPr>
              <a:t>*file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60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vfs.File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pfatfile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ops</a:t>
            </a:r>
            <a:endParaRPr sz="1200">
              <a:latin typeface="Garamond"/>
              <a:cs typeface="Garamond"/>
            </a:endParaRPr>
          </a:p>
          <a:p>
            <a:pPr marL="633095">
              <a:lnSpc>
                <a:spcPts val="1415"/>
              </a:lnSpc>
            </a:pPr>
            <a:r>
              <a:rPr sz="1200" spc="-10" dirty="0">
                <a:latin typeface="MingLiU_HKSCS-ExtB"/>
                <a:cs typeface="MingLiU_HKSCS-ExtB"/>
              </a:rPr>
              <a:t>PFAT_</a:t>
            </a:r>
            <a:r>
              <a:rPr sz="1200" spc="-195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FStat</a:t>
            </a:r>
            <a:r>
              <a:rPr sz="1200" spc="-10" dirty="0">
                <a:latin typeface="Garamond"/>
                <a:cs typeface="Garamond"/>
              </a:rPr>
              <a:t>/</a:t>
            </a:r>
            <a:r>
              <a:rPr sz="1200" spc="-10" dirty="0">
                <a:latin typeface="MingLiU_HKSCS-ExtB"/>
                <a:cs typeface="MingLiU_HKSCS-ExtB"/>
              </a:rPr>
              <a:t>Read</a:t>
            </a:r>
            <a:r>
              <a:rPr sz="1200" spc="-10" dirty="0">
                <a:latin typeface="Garamond"/>
                <a:cs typeface="Garamond"/>
              </a:rPr>
              <a:t>/</a:t>
            </a:r>
            <a:r>
              <a:rPr sz="1200" spc="-10" dirty="0">
                <a:latin typeface="MingLiU_HKSCS-ExtB"/>
                <a:cs typeface="MingLiU_HKSCS-ExtB"/>
              </a:rPr>
              <a:t>Write</a:t>
            </a:r>
            <a:r>
              <a:rPr sz="1200" spc="-10" dirty="0">
                <a:latin typeface="Garamond"/>
                <a:cs typeface="Garamond"/>
              </a:rPr>
              <a:t>/</a:t>
            </a:r>
            <a:r>
              <a:rPr sz="1200" spc="-10" dirty="0">
                <a:latin typeface="MingLiU_HKSCS-ExtB"/>
                <a:cs typeface="MingLiU_HKSCS-ExtB"/>
              </a:rPr>
              <a:t>Seek</a:t>
            </a:r>
            <a:r>
              <a:rPr sz="1200" spc="-10" dirty="0">
                <a:latin typeface="Garamond"/>
                <a:cs typeface="Garamond"/>
              </a:rPr>
              <a:t>/</a:t>
            </a:r>
            <a:r>
              <a:rPr sz="1200" spc="-10" dirty="0">
                <a:latin typeface="MingLiU_HKSCS-ExtB"/>
                <a:cs typeface="MingLiU_HKSCS-ExtB"/>
              </a:rPr>
              <a:t>Close</a:t>
            </a:r>
            <a:endParaRPr sz="1200">
              <a:latin typeface="MingLiU_HKSCS-ExtB"/>
              <a:cs typeface="MingLiU_HKSCS-ExtB"/>
            </a:endParaRPr>
          </a:p>
          <a:p>
            <a:pPr marL="111760" marR="659130" indent="-99695">
              <a:lnSpc>
                <a:spcPct val="124500"/>
              </a:lnSpc>
              <a:spcBef>
                <a:spcPts val="745"/>
              </a:spcBef>
            </a:pP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PFAT</a:t>
            </a:r>
            <a:r>
              <a:rPr sz="1200" spc="-25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Open</a:t>
            </a:r>
            <a:r>
              <a:rPr sz="1200" spc="-25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IDirectory(mp,</a:t>
            </a:r>
            <a:r>
              <a:rPr sz="1200" spc="19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path,</a:t>
            </a:r>
            <a:r>
              <a:rPr sz="1200" spc="204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mode,</a:t>
            </a:r>
            <a:r>
              <a:rPr sz="1200" spc="20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*dir)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below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assumes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path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II/II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7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pfi</a:t>
            </a:r>
            <a:r>
              <a:rPr sz="1200" spc="5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25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mp.fsdata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*dir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4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vfs.File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obj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spc="-35" dirty="0">
                <a:latin typeface="Garamond"/>
                <a:cs typeface="Garamond"/>
              </a:rPr>
              <a:t>pfi.rootIDir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ops</a:t>
            </a:r>
            <a:endParaRPr sz="1200">
              <a:latin typeface="Garamond"/>
              <a:cs typeface="Garamond"/>
            </a:endParaRPr>
          </a:p>
          <a:p>
            <a:pPr marL="633095">
              <a:lnSpc>
                <a:spcPts val="1415"/>
              </a:lnSpc>
            </a:pPr>
            <a:r>
              <a:rPr sz="1200" spc="-10" dirty="0">
                <a:latin typeface="MingLiU_HKSCS-ExtB"/>
                <a:cs typeface="MingLiU_HKSCS-ExtB"/>
              </a:rPr>
              <a:t>PFAT_</a:t>
            </a:r>
            <a:r>
              <a:rPr sz="1200" spc="-195" dirty="0">
                <a:latin typeface="MingLiU_HKSCS-ExtB"/>
                <a:cs typeface="MingLiU_HKSCS-ExtB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FStat_Dir</a:t>
            </a:r>
            <a:r>
              <a:rPr sz="1200" spc="-10" dirty="0">
                <a:latin typeface="Garamond"/>
                <a:cs typeface="Garamond"/>
              </a:rPr>
              <a:t>/</a:t>
            </a:r>
            <a:r>
              <a:rPr sz="1200" spc="-10" dirty="0">
                <a:latin typeface="MingLiU_HKSCS-ExtB"/>
                <a:cs typeface="MingLiU_HKSCS-ExtB"/>
              </a:rPr>
              <a:t>Close_Dir</a:t>
            </a:r>
            <a:r>
              <a:rPr sz="1200" spc="-10" dirty="0">
                <a:latin typeface="Garamond"/>
                <a:cs typeface="Garamond"/>
              </a:rPr>
              <a:t>/</a:t>
            </a:r>
            <a:r>
              <a:rPr sz="1200" spc="-10" dirty="0">
                <a:latin typeface="MingLiU_HKSCS-ExtB"/>
                <a:cs typeface="MingLiU_HKSCS-ExtB"/>
              </a:rPr>
              <a:t>Read_Entry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772" y="123539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249368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4144645" cy="316230"/>
          </a:xfrm>
          <a:custGeom>
            <a:avLst/>
            <a:gdLst/>
            <a:ahLst/>
            <a:cxnLst/>
            <a:rect l="l" t="t" r="r" b="b"/>
            <a:pathLst>
              <a:path w="4144645" h="316230">
                <a:moveTo>
                  <a:pt x="0" y="315836"/>
                </a:moveTo>
                <a:lnTo>
                  <a:pt x="4144505" y="315836"/>
                </a:lnTo>
                <a:lnTo>
                  <a:pt x="4144505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PFAT</a:t>
            </a:r>
            <a:r>
              <a:rPr spc="20" dirty="0"/>
              <a:t> </a:t>
            </a:r>
            <a:r>
              <a:rPr spc="-20" dirty="0"/>
              <a:t>functions</a:t>
            </a:r>
            <a:r>
              <a:rPr spc="20" dirty="0"/>
              <a:t> </a:t>
            </a:r>
            <a:r>
              <a:rPr spc="200" dirty="0"/>
              <a:t>-</a:t>
            </a:r>
            <a:r>
              <a:rPr spc="25" dirty="0"/>
              <a:t> </a:t>
            </a:r>
            <a:r>
              <a:rPr spc="-50" dirty="0"/>
              <a:t>4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162501" y="6273"/>
            <a:ext cx="445770" cy="321310"/>
            <a:chOff x="4162501" y="6273"/>
            <a:chExt cx="445770" cy="321310"/>
          </a:xfrm>
        </p:grpSpPr>
        <p:sp>
          <p:nvSpPr>
            <p:cNvPr id="5" name="object 5"/>
            <p:cNvSpPr/>
            <p:nvPr/>
          </p:nvSpPr>
          <p:spPr>
            <a:xfrm>
              <a:off x="4162501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51071" y="6273"/>
              <a:ext cx="357505" cy="321310"/>
            </a:xfrm>
            <a:custGeom>
              <a:avLst/>
              <a:gdLst/>
              <a:ahLst/>
              <a:cxnLst/>
              <a:rect l="l" t="t" r="r" b="b"/>
              <a:pathLst>
                <a:path w="357504" h="321310">
                  <a:moveTo>
                    <a:pt x="356933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356933" y="320687"/>
                  </a:lnTo>
                  <a:lnTo>
                    <a:pt x="356933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276318" y="112273"/>
            <a:ext cx="23622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20" dirty="0">
                <a:latin typeface="Garamond"/>
                <a:cs typeface="Garamond"/>
                <a:hlinkClick r:id="rId2" action="ppaction://hlinksldjump"/>
              </a:rPr>
              <a:t>pfat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2677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384271"/>
            <a:ext cx="3870960" cy="296989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PFAT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Read(file,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buf,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nbytes)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11760" marR="2476500">
              <a:lnSpc>
                <a:spcPts val="1390"/>
              </a:lnSpc>
              <a:spcBef>
                <a:spcPts val="44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pfatfile</a:t>
            </a:r>
            <a:r>
              <a:rPr sz="1200" spc="114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80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file.fsdata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pfi</a:t>
            </a:r>
            <a:r>
              <a:rPr sz="1200" spc="5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25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file.mp.fsdata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40"/>
              </a:lnSpc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Lock(pfatfile.lock)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nbytes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80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min(endpos,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filepos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+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nbytes)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95"/>
              </a:lnSpc>
            </a:pPr>
            <a:r>
              <a:rPr sz="1200" dirty="0">
                <a:latin typeface="Garamond"/>
                <a:cs typeface="Garamond"/>
              </a:rPr>
              <a:t>traverse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FAT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file.mp.fsdata)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file:</a:t>
            </a:r>
            <a:endParaRPr sz="1200">
              <a:latin typeface="Garamond"/>
              <a:cs typeface="Garamond"/>
            </a:endParaRPr>
          </a:p>
          <a:p>
            <a:pPr marL="210820" marR="5080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each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not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cache,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read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cache,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then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buf </a:t>
            </a:r>
            <a:r>
              <a:rPr sz="1200" dirty="0">
                <a:latin typeface="Garamond"/>
                <a:cs typeface="Garamond"/>
              </a:rPr>
              <a:t>update</a:t>
            </a:r>
            <a:r>
              <a:rPr sz="1200" spc="27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filepos</a:t>
            </a:r>
            <a:endParaRPr sz="1200">
              <a:latin typeface="Garamond"/>
              <a:cs typeface="Garamond"/>
            </a:endParaRPr>
          </a:p>
          <a:p>
            <a:pPr marL="111760" marR="2017395">
              <a:lnSpc>
                <a:spcPts val="1390"/>
              </a:lnSpc>
              <a:spcBef>
                <a:spcPts val="10"/>
              </a:spcBef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Unlock(pfatfile.lock)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nbytes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PFAT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Write(file,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buf,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nbytes)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ct val="100000"/>
              </a:lnSpc>
              <a:spcBef>
                <a:spcPts val="350"/>
              </a:spcBef>
            </a:pPr>
            <a:r>
              <a:rPr sz="1200" dirty="0">
                <a:latin typeface="Garamond"/>
                <a:cs typeface="Garamond"/>
              </a:rPr>
              <a:t>like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PFAT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Read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but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only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sector-units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within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file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118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1nit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PFAT()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29539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Register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Filesystem(IIpfatII,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PFAT_Mount</a:t>
            </a:r>
            <a:r>
              <a:rPr sz="1200" spc="-10" dirty="0">
                <a:latin typeface="Garamond"/>
                <a:cs typeface="Garamond"/>
              </a:rPr>
              <a:t>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772" y="250485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306585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5090" cy="316230"/>
          </a:xfrm>
          <a:custGeom>
            <a:avLst/>
            <a:gdLst/>
            <a:ahLst/>
            <a:cxnLst/>
            <a:rect l="l" t="t" r="r" b="b"/>
            <a:pathLst>
              <a:path w="3895090" h="316230">
                <a:moveTo>
                  <a:pt x="0" y="315836"/>
                </a:moveTo>
                <a:lnTo>
                  <a:pt x="3894683" y="315836"/>
                </a:lnTo>
                <a:lnTo>
                  <a:pt x="389468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12679" y="6273"/>
            <a:ext cx="695325" cy="321310"/>
            <a:chOff x="3912679" y="6273"/>
            <a:chExt cx="695325" cy="321310"/>
          </a:xfrm>
        </p:grpSpPr>
        <p:sp>
          <p:nvSpPr>
            <p:cNvPr id="5" name="object 5"/>
            <p:cNvSpPr/>
            <p:nvPr/>
          </p:nvSpPr>
          <p:spPr>
            <a:xfrm>
              <a:off x="391267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01236" y="6273"/>
              <a:ext cx="607060" cy="321310"/>
            </a:xfrm>
            <a:custGeom>
              <a:avLst/>
              <a:gdLst/>
              <a:ahLst/>
              <a:cxnLst/>
              <a:rect l="l" t="t" r="r" b="b"/>
              <a:pathLst>
                <a:path w="607060" h="321310">
                  <a:moveTo>
                    <a:pt x="60676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06767" y="320687"/>
                  </a:lnTo>
                  <a:lnTo>
                    <a:pt x="60676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6496" y="112273"/>
            <a:ext cx="48577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blockdev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Blockdev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5090" cy="316230"/>
          </a:xfrm>
          <a:custGeom>
            <a:avLst/>
            <a:gdLst/>
            <a:ahLst/>
            <a:cxnLst/>
            <a:rect l="l" t="t" r="r" b="b"/>
            <a:pathLst>
              <a:path w="3895090" h="316230">
                <a:moveTo>
                  <a:pt x="0" y="315836"/>
                </a:moveTo>
                <a:lnTo>
                  <a:pt x="3894683" y="315836"/>
                </a:lnTo>
                <a:lnTo>
                  <a:pt x="389468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Blockdev</a:t>
            </a:r>
            <a:r>
              <a:rPr spc="55" dirty="0"/>
              <a:t> </a:t>
            </a:r>
            <a:r>
              <a:rPr dirty="0"/>
              <a:t>structs</a:t>
            </a:r>
            <a:r>
              <a:rPr spc="55" dirty="0"/>
              <a:t> </a:t>
            </a:r>
            <a:r>
              <a:rPr spc="200" dirty="0"/>
              <a:t>-</a:t>
            </a:r>
            <a:r>
              <a:rPr spc="55" dirty="0"/>
              <a:t> </a:t>
            </a:r>
            <a:r>
              <a:rPr spc="-50" dirty="0"/>
              <a:t>1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12679" y="6273"/>
            <a:ext cx="695325" cy="321310"/>
            <a:chOff x="3912679" y="6273"/>
            <a:chExt cx="695325" cy="321310"/>
          </a:xfrm>
        </p:grpSpPr>
        <p:sp>
          <p:nvSpPr>
            <p:cNvPr id="5" name="object 5"/>
            <p:cNvSpPr/>
            <p:nvPr/>
          </p:nvSpPr>
          <p:spPr>
            <a:xfrm>
              <a:off x="391267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01236" y="6273"/>
              <a:ext cx="607060" cy="321310"/>
            </a:xfrm>
            <a:custGeom>
              <a:avLst/>
              <a:gdLst/>
              <a:ahLst/>
              <a:cxnLst/>
              <a:rect l="l" t="t" r="r" b="b"/>
              <a:pathLst>
                <a:path w="607060" h="321310">
                  <a:moveTo>
                    <a:pt x="60676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06767" y="320687"/>
                  </a:lnTo>
                  <a:lnTo>
                    <a:pt x="60676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6496" y="112273"/>
            <a:ext cx="48577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blockdev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3605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5130" y="85535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032497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142007" y="917955"/>
            <a:ext cx="186245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BLOCK_READ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BLOCK_WRITE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5130" y="120962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3867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51176" y="1272222"/>
            <a:ext cx="19532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PENDING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COMPLETED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ERROR</a:t>
            </a:r>
            <a:endParaRPr sz="1200">
              <a:latin typeface="MingLiU_HKSCS-ExtB"/>
              <a:cs typeface="MingLiU_HKSCS-ExtB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55130" y="156390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9793" y="518866"/>
            <a:ext cx="1390650" cy="1139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5080" indent="-127000">
              <a:lnSpc>
                <a:spcPct val="1107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Block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Request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dev</a:t>
            </a:r>
            <a:endParaRPr sz="1200">
              <a:latin typeface="Garamond"/>
              <a:cs typeface="Garamond"/>
            </a:endParaRPr>
          </a:p>
          <a:p>
            <a:pPr marL="139065" marR="646430">
              <a:lnSpc>
                <a:spcPts val="1390"/>
              </a:lnSpc>
              <a:spcBef>
                <a:spcPts val="40"/>
              </a:spcBef>
            </a:pP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type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blocknum state errorcode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55130" y="174103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1772" y="200252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5130" y="222182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5130" y="239896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5130" y="257610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29793" y="1531056"/>
            <a:ext cx="3674745" cy="1139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6364">
              <a:lnSpc>
                <a:spcPct val="152200"/>
              </a:lnSpc>
              <a:spcBef>
                <a:spcPts val="100"/>
              </a:spcBef>
              <a:tabLst>
                <a:tab pos="974090" algn="l"/>
              </a:tabLst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satisfied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Condition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(with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blockdevRequestLock) </a:t>
            </a: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Block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IDevice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415"/>
              </a:lnSpc>
              <a:spcBef>
                <a:spcPts val="155"/>
              </a:spcBef>
            </a:pP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name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95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ops</a:t>
            </a:r>
            <a:r>
              <a:rPr sz="1200" spc="45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Open(dev)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Close(dev)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Get_Num_Blocks(dev)</a:t>
            </a:r>
            <a:endParaRPr sz="1200">
              <a:latin typeface="MingLiU_HKSCS-ExtB"/>
              <a:cs typeface="MingLiU_HKSCS-ExtB"/>
            </a:endParaRPr>
          </a:p>
          <a:p>
            <a:pPr marL="139065">
              <a:lnSpc>
                <a:spcPts val="1415"/>
              </a:lnSpc>
            </a:pP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unit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55130" y="275324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56285" y="2638704"/>
            <a:ext cx="643255" cy="562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inUse</a:t>
            </a:r>
            <a:endParaRPr sz="1200">
              <a:latin typeface="Garamond"/>
              <a:cs typeface="Garamond"/>
            </a:endParaRPr>
          </a:p>
          <a:p>
            <a:pPr marL="12700" marR="5080">
              <a:lnSpc>
                <a:spcPts val="1390"/>
              </a:lnSpc>
              <a:spcBef>
                <a:spcPts val="6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waitqueue reqqueue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32812" y="2638704"/>
            <a:ext cx="1771650" cy="562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closed</a:t>
            </a:r>
            <a:r>
              <a:rPr sz="1200" spc="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or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open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requesting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thread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requests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this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device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55130" y="293037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5130" y="310751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x86:</a:t>
            </a:r>
            <a:r>
              <a:rPr spc="30" dirty="0"/>
              <a:t> </a:t>
            </a:r>
            <a:r>
              <a:rPr spc="-50" dirty="0"/>
              <a:t>Addressing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77650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1772" y="102955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1772" y="128259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153564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77974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990598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1772" y="225209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49617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9793" y="608706"/>
            <a:ext cx="3875404" cy="237363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Address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space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4GB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(32-bit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address)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Segment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9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contiguous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chunk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address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space</a:t>
            </a:r>
            <a:endParaRPr sz="1200">
              <a:latin typeface="Garamond"/>
              <a:cs typeface="Garamond"/>
            </a:endParaRPr>
          </a:p>
          <a:p>
            <a:pPr marL="12700" marR="5080">
              <a:lnSpc>
                <a:spcPct val="138400"/>
              </a:lnSpc>
            </a:pPr>
            <a:r>
              <a:rPr sz="1200" dirty="0">
                <a:latin typeface="Garamond"/>
                <a:cs typeface="Garamond"/>
              </a:rPr>
              <a:t>Address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formed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16-bit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segment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selector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32-bit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offset </a:t>
            </a:r>
            <a:r>
              <a:rPr sz="1200" dirty="0">
                <a:latin typeface="Garamond"/>
                <a:cs typeface="Garamond"/>
              </a:rPr>
              <a:t>Segment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selector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indexes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descriptor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table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345"/>
              </a:spcBef>
            </a:pPr>
            <a:r>
              <a:rPr sz="1200" dirty="0">
                <a:latin typeface="Garamond"/>
                <a:cs typeface="Garamond"/>
              </a:rPr>
              <a:t>[which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table,</a:t>
            </a:r>
            <a:r>
              <a:rPr sz="1200" spc="140" dirty="0">
                <a:latin typeface="Garamond"/>
                <a:cs typeface="Garamond"/>
              </a:rPr>
              <a:t>  </a:t>
            </a:r>
            <a:r>
              <a:rPr sz="1200" dirty="0">
                <a:latin typeface="Garamond"/>
                <a:cs typeface="Garamond"/>
              </a:rPr>
              <a:t>index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table,</a:t>
            </a:r>
            <a:r>
              <a:rPr sz="1200" spc="140" dirty="0">
                <a:latin typeface="Garamond"/>
                <a:cs typeface="Garamond"/>
              </a:rPr>
              <a:t>  </a:t>
            </a:r>
            <a:r>
              <a:rPr sz="1200" dirty="0">
                <a:latin typeface="Garamond"/>
                <a:cs typeface="Garamond"/>
              </a:rPr>
              <a:t>protection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level]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22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global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descriptor</a:t>
            </a:r>
            <a:r>
              <a:rPr sz="1200" spc="15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table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(gdt),</a:t>
            </a:r>
            <a:r>
              <a:rPr sz="1200" spc="145" dirty="0">
                <a:latin typeface="Garamond"/>
                <a:cs typeface="Garamond"/>
              </a:rPr>
              <a:t> 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local</a:t>
            </a:r>
            <a:r>
              <a:rPr sz="1200" spc="1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descriptor</a:t>
            </a:r>
            <a:r>
              <a:rPr sz="1200" spc="1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table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40" dirty="0">
                <a:latin typeface="Garamond"/>
                <a:cs typeface="Garamond"/>
              </a:rPr>
              <a:t>(ldt)</a:t>
            </a:r>
            <a:endParaRPr sz="1200">
              <a:latin typeface="Garamond"/>
              <a:cs typeface="Garamond"/>
            </a:endParaRPr>
          </a:p>
          <a:p>
            <a:pPr marL="139065" marR="12700" indent="-127000">
              <a:lnSpc>
                <a:spcPct val="124200"/>
              </a:lnSpc>
              <a:spcBef>
                <a:spcPts val="405"/>
              </a:spcBef>
            </a:pPr>
            <a:r>
              <a:rPr sz="1200" dirty="0">
                <a:latin typeface="Garamond"/>
                <a:cs typeface="Garamond"/>
              </a:rPr>
              <a:t>Yields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64-bit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segment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descriptor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which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points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segment </a:t>
            </a:r>
            <a:r>
              <a:rPr sz="1200" dirty="0">
                <a:latin typeface="Garamond"/>
                <a:cs typeface="Garamond"/>
              </a:rPr>
              <a:t>[base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addr,</a:t>
            </a:r>
            <a:r>
              <a:rPr sz="1200" spc="135" dirty="0">
                <a:latin typeface="Garamond"/>
                <a:cs typeface="Garamond"/>
              </a:rPr>
              <a:t>  </a:t>
            </a:r>
            <a:r>
              <a:rPr sz="1200" dirty="0">
                <a:latin typeface="Garamond"/>
                <a:cs typeface="Garamond"/>
              </a:rPr>
              <a:t>limit,</a:t>
            </a:r>
            <a:r>
              <a:rPr sz="1200" spc="140" dirty="0">
                <a:latin typeface="Garamond"/>
                <a:cs typeface="Garamond"/>
              </a:rPr>
              <a:t>  </a:t>
            </a:r>
            <a:r>
              <a:rPr sz="1200" dirty="0">
                <a:latin typeface="Garamond"/>
                <a:cs typeface="Garamond"/>
              </a:rPr>
              <a:t>privilege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level,</a:t>
            </a:r>
            <a:r>
              <a:rPr sz="1200" spc="135" dirty="0">
                <a:latin typeface="Garamond"/>
                <a:cs typeface="Garamond"/>
              </a:rPr>
              <a:t>  </a:t>
            </a:r>
            <a:r>
              <a:rPr sz="1200" spc="-20" dirty="0">
                <a:latin typeface="Garamond"/>
                <a:cs typeface="Garamond"/>
              </a:rPr>
              <a:t>etc]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</a:pPr>
            <a:r>
              <a:rPr sz="1200" spc="-120" dirty="0">
                <a:latin typeface="Garamond"/>
                <a:cs typeface="Garamond"/>
              </a:rPr>
              <a:t>1f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paging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on,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address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divided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[dir,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page,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offset]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11772" y="287154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5090" cy="316230"/>
          </a:xfrm>
          <a:custGeom>
            <a:avLst/>
            <a:gdLst/>
            <a:ahLst/>
            <a:cxnLst/>
            <a:rect l="l" t="t" r="r" b="b"/>
            <a:pathLst>
              <a:path w="3895090" h="316230">
                <a:moveTo>
                  <a:pt x="0" y="315836"/>
                </a:moveTo>
                <a:lnTo>
                  <a:pt x="3894683" y="315836"/>
                </a:lnTo>
                <a:lnTo>
                  <a:pt x="389468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Blockdev</a:t>
            </a:r>
            <a:r>
              <a:rPr spc="50" dirty="0"/>
              <a:t> </a:t>
            </a:r>
            <a:r>
              <a:rPr dirty="0"/>
              <a:t>static</a:t>
            </a:r>
            <a:r>
              <a:rPr spc="50" dirty="0"/>
              <a:t> </a:t>
            </a:r>
            <a:r>
              <a:rPr spc="-20" dirty="0"/>
              <a:t>vars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12679" y="6273"/>
            <a:ext cx="695325" cy="321310"/>
            <a:chOff x="3912679" y="6273"/>
            <a:chExt cx="695325" cy="321310"/>
          </a:xfrm>
        </p:grpSpPr>
        <p:sp>
          <p:nvSpPr>
            <p:cNvPr id="5" name="object 5"/>
            <p:cNvSpPr/>
            <p:nvPr/>
          </p:nvSpPr>
          <p:spPr>
            <a:xfrm>
              <a:off x="391267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01236" y="6273"/>
              <a:ext cx="607060" cy="321310"/>
            </a:xfrm>
            <a:custGeom>
              <a:avLst/>
              <a:gdLst/>
              <a:ahLst/>
              <a:cxnLst/>
              <a:rect l="l" t="t" r="r" b="b"/>
              <a:pathLst>
                <a:path w="607060" h="321310">
                  <a:moveTo>
                    <a:pt x="60676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06767" y="320687"/>
                  </a:lnTo>
                  <a:lnTo>
                    <a:pt x="60676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6496" y="112273"/>
            <a:ext cx="48577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blockdev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132941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1161613"/>
            <a:ext cx="3071495" cy="100012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1200" dirty="0">
                <a:latin typeface="Garamond"/>
                <a:cs typeface="Garamond"/>
              </a:rPr>
              <a:t>Mutex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blockdevLock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protects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device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list</a:t>
            </a:r>
            <a:endParaRPr sz="1200">
              <a:latin typeface="Garamond"/>
              <a:cs typeface="Garamond"/>
            </a:endParaRPr>
          </a:p>
          <a:p>
            <a:pPr marL="12700" marR="132715">
              <a:lnSpc>
                <a:spcPct val="117600"/>
              </a:lnSpc>
              <a:spcBef>
                <a:spcPts val="300"/>
              </a:spcBef>
            </a:pPr>
            <a:r>
              <a:rPr sz="1200" dirty="0">
                <a:latin typeface="Garamond"/>
                <a:cs typeface="Garamond"/>
              </a:rPr>
              <a:t>Mutex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blockdevRequestLock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all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requests </a:t>
            </a:r>
            <a:r>
              <a:rPr sz="1200" dirty="0">
                <a:latin typeface="Garamond"/>
                <a:cs typeface="Garamond"/>
              </a:rPr>
              <a:t>Condition</a:t>
            </a:r>
            <a:r>
              <a:rPr sz="1200" spc="3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blockdevRequestCond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deviceList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2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list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all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registered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devices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772" y="158245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179755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1772" y="205060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5090" cy="316230"/>
          </a:xfrm>
          <a:custGeom>
            <a:avLst/>
            <a:gdLst/>
            <a:ahLst/>
            <a:cxnLst/>
            <a:rect l="l" t="t" r="r" b="b"/>
            <a:pathLst>
              <a:path w="3895090" h="316230">
                <a:moveTo>
                  <a:pt x="0" y="315836"/>
                </a:moveTo>
                <a:lnTo>
                  <a:pt x="3894683" y="315836"/>
                </a:lnTo>
                <a:lnTo>
                  <a:pt x="389468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Blockdev</a:t>
            </a:r>
            <a:r>
              <a:rPr spc="25" dirty="0"/>
              <a:t> </a:t>
            </a:r>
            <a:r>
              <a:rPr spc="-20" dirty="0"/>
              <a:t>functions</a:t>
            </a:r>
            <a:r>
              <a:rPr spc="25" dirty="0"/>
              <a:t> </a:t>
            </a:r>
            <a:r>
              <a:rPr spc="200" dirty="0"/>
              <a:t>-</a:t>
            </a:r>
            <a:r>
              <a:rPr spc="25" dirty="0"/>
              <a:t> </a:t>
            </a:r>
            <a:r>
              <a:rPr spc="-60" dirty="0"/>
              <a:t>1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12679" y="6273"/>
            <a:ext cx="695325" cy="321310"/>
            <a:chOff x="3912679" y="6273"/>
            <a:chExt cx="695325" cy="321310"/>
          </a:xfrm>
        </p:grpSpPr>
        <p:sp>
          <p:nvSpPr>
            <p:cNvPr id="5" name="object 5"/>
            <p:cNvSpPr/>
            <p:nvPr/>
          </p:nvSpPr>
          <p:spPr>
            <a:xfrm>
              <a:off x="391267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01236" y="6273"/>
              <a:ext cx="607060" cy="321310"/>
            </a:xfrm>
            <a:custGeom>
              <a:avLst/>
              <a:gdLst/>
              <a:ahLst/>
              <a:cxnLst/>
              <a:rect l="l" t="t" r="r" b="b"/>
              <a:pathLst>
                <a:path w="607060" h="321310">
                  <a:moveTo>
                    <a:pt x="60676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06767" y="320687"/>
                  </a:lnTo>
                  <a:lnTo>
                    <a:pt x="60676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6496" y="112273"/>
            <a:ext cx="48577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blockdev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3271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490227"/>
            <a:ext cx="4047490" cy="2707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760" marR="5080" indent="-99695">
              <a:lnSpc>
                <a:spcPct val="1245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Register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Block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IDevice(name,</a:t>
            </a:r>
            <a:r>
              <a:rPr sz="1200" spc="18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ops,</a:t>
            </a:r>
            <a:r>
              <a:rPr sz="1200" spc="18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unit,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driverdata,</a:t>
            </a:r>
            <a:r>
              <a:rPr sz="1200" spc="19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waitq,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reqq)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dev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110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[name,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ops,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unit,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60" dirty="0">
                <a:latin typeface="Garamond"/>
                <a:cs typeface="Garamond"/>
              </a:rPr>
              <a:t>...,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reqq,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inUse</a:t>
            </a:r>
            <a:r>
              <a:rPr sz="1200" spc="-85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=</a:t>
            </a:r>
            <a:r>
              <a:rPr sz="1200" spc="-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false]</a:t>
            </a:r>
            <a:endParaRPr sz="1200">
              <a:latin typeface="Garamond"/>
              <a:cs typeface="Garamond"/>
            </a:endParaRPr>
          </a:p>
          <a:p>
            <a:pPr marL="111760" marR="2077720">
              <a:lnSpc>
                <a:spcPts val="1390"/>
              </a:lnSpc>
              <a:spcBef>
                <a:spcPts val="40"/>
              </a:spcBef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blockdevLock) </a:t>
            </a: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deviceList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60"/>
              </a:lnSpc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blockdevLock)</a:t>
            </a:r>
            <a:endParaRPr sz="1200">
              <a:latin typeface="Garamond"/>
              <a:cs typeface="Garamond"/>
            </a:endParaRPr>
          </a:p>
          <a:p>
            <a:pPr marL="111760" marR="1920239" indent="-99695">
              <a:lnSpc>
                <a:spcPct val="124500"/>
              </a:lnSpc>
              <a:spcBef>
                <a:spcPts val="100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Open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Block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IDevice(name,</a:t>
            </a:r>
            <a:r>
              <a:rPr sz="1200" spc="3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*dev)</a:t>
            </a:r>
            <a:r>
              <a:rPr sz="1200" spc="-10" dirty="0">
                <a:latin typeface="Garamond"/>
                <a:cs typeface="Garamond"/>
              </a:rPr>
              <a:t>: 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blockdevLock)</a:t>
            </a:r>
            <a:endParaRPr sz="1200">
              <a:latin typeface="Garamond"/>
              <a:cs typeface="Garamond"/>
            </a:endParaRPr>
          </a:p>
          <a:p>
            <a:pPr marL="111760" marR="2489200">
              <a:lnSpc>
                <a:spcPts val="1390"/>
              </a:lnSpc>
              <a:spcBef>
                <a:spcPts val="40"/>
              </a:spcBef>
            </a:pPr>
            <a:r>
              <a:rPr sz="1200" dirty="0">
                <a:latin typeface="Garamond"/>
                <a:cs typeface="Garamond"/>
              </a:rPr>
              <a:t>find</a:t>
            </a:r>
            <a:r>
              <a:rPr sz="1200" spc="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</a:t>
            </a:r>
            <a:r>
              <a:rPr sz="1200" spc="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5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deviceList </a:t>
            </a:r>
            <a:r>
              <a:rPr sz="1200" spc="-10" dirty="0">
                <a:latin typeface="Garamond"/>
                <a:cs typeface="Garamond"/>
              </a:rPr>
              <a:t>dev.ops.Open(dev)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60"/>
              </a:lnSpc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blockdevLock)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</a:pP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Close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Block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IDevice(name,</a:t>
            </a:r>
            <a:r>
              <a:rPr sz="1200" spc="8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*dev)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ct val="100000"/>
              </a:lnSpc>
              <a:spcBef>
                <a:spcPts val="355"/>
              </a:spcBef>
            </a:pPr>
            <a:r>
              <a:rPr sz="1200" dirty="0">
                <a:latin typeface="Garamond"/>
                <a:cs typeface="Garamond"/>
              </a:rPr>
              <a:t>like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30" dirty="0">
                <a:latin typeface="Garamond"/>
                <a:cs typeface="Garamond"/>
              </a:rPr>
              <a:t>Open</a:t>
            </a:r>
            <a:r>
              <a:rPr sz="1200" spc="-30" dirty="0">
                <a:latin typeface="MingLiU_HKSCS-ExtB"/>
                <a:cs typeface="MingLiU_HKSCS-ExtB"/>
              </a:rPr>
              <a:t>_</a:t>
            </a:r>
            <a:r>
              <a:rPr sz="1200" spc="-30" dirty="0">
                <a:latin typeface="Garamond"/>
                <a:cs typeface="Garamond"/>
              </a:rPr>
              <a:t>Block</a:t>
            </a:r>
            <a:r>
              <a:rPr sz="1200" spc="-30" dirty="0">
                <a:latin typeface="MingLiU_HKSCS-ExtB"/>
                <a:cs typeface="MingLiU_HKSCS-ExtB"/>
              </a:rPr>
              <a:t>_</a:t>
            </a:r>
            <a:r>
              <a:rPr sz="1200" spc="-30" dirty="0">
                <a:latin typeface="Garamond"/>
                <a:cs typeface="Garamond"/>
              </a:rPr>
              <a:t>IDevice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but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using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dev.ops.Close(dev)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772" y="174609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285948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5090" cy="316230"/>
          </a:xfrm>
          <a:custGeom>
            <a:avLst/>
            <a:gdLst/>
            <a:ahLst/>
            <a:cxnLst/>
            <a:rect l="l" t="t" r="r" b="b"/>
            <a:pathLst>
              <a:path w="3895090" h="316230">
                <a:moveTo>
                  <a:pt x="0" y="315836"/>
                </a:moveTo>
                <a:lnTo>
                  <a:pt x="3894683" y="315836"/>
                </a:lnTo>
                <a:lnTo>
                  <a:pt x="389468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Blockdev</a:t>
            </a:r>
            <a:r>
              <a:rPr spc="25" dirty="0"/>
              <a:t> </a:t>
            </a:r>
            <a:r>
              <a:rPr spc="-20" dirty="0"/>
              <a:t>functions</a:t>
            </a:r>
            <a:r>
              <a:rPr spc="25" dirty="0"/>
              <a:t> </a:t>
            </a:r>
            <a:r>
              <a:rPr spc="200" dirty="0"/>
              <a:t>-</a:t>
            </a:r>
            <a:r>
              <a:rPr spc="25" dirty="0"/>
              <a:t> </a:t>
            </a:r>
            <a:r>
              <a:rPr spc="-60" dirty="0"/>
              <a:t>2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12679" y="6273"/>
            <a:ext cx="695325" cy="321310"/>
            <a:chOff x="3912679" y="6273"/>
            <a:chExt cx="695325" cy="321310"/>
          </a:xfrm>
        </p:grpSpPr>
        <p:sp>
          <p:nvSpPr>
            <p:cNvPr id="5" name="object 5"/>
            <p:cNvSpPr/>
            <p:nvPr/>
          </p:nvSpPr>
          <p:spPr>
            <a:xfrm>
              <a:off x="391267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01236" y="6273"/>
              <a:ext cx="607060" cy="321310"/>
            </a:xfrm>
            <a:custGeom>
              <a:avLst/>
              <a:gdLst/>
              <a:ahLst/>
              <a:cxnLst/>
              <a:rect l="l" t="t" r="r" b="b"/>
              <a:pathLst>
                <a:path w="607060" h="321310">
                  <a:moveTo>
                    <a:pt x="60676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06767" y="320687"/>
                  </a:lnTo>
                  <a:lnTo>
                    <a:pt x="60676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6496" y="112273"/>
            <a:ext cx="48577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blockdev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5529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412808"/>
            <a:ext cx="3622675" cy="87312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R="1498600" algn="ctr">
              <a:lnSpc>
                <a:spcPct val="100000"/>
              </a:lnSpc>
              <a:spcBef>
                <a:spcPts val="4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Block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Read(dev,</a:t>
            </a:r>
            <a:r>
              <a:rPr sz="1200" spc="2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blocknum,</a:t>
            </a:r>
            <a:r>
              <a:rPr sz="1200" spc="25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buf)</a:t>
            </a:r>
            <a:r>
              <a:rPr sz="1200" spc="-2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R="1541145" algn="ctr">
              <a:lnSpc>
                <a:spcPct val="100000"/>
              </a:lnSpc>
              <a:spcBef>
                <a:spcPts val="355"/>
              </a:spcBef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blockdevLock)</a:t>
            </a:r>
            <a:endParaRPr sz="1200">
              <a:latin typeface="Garamond"/>
              <a:cs typeface="Garamond"/>
            </a:endParaRPr>
          </a:p>
          <a:p>
            <a:pPr marL="99060" algn="ctr">
              <a:lnSpc>
                <a:spcPts val="1415"/>
              </a:lnSpc>
              <a:spcBef>
                <a:spcPts val="254"/>
              </a:spcBef>
            </a:pPr>
            <a:r>
              <a:rPr sz="1200" dirty="0">
                <a:latin typeface="Garamond"/>
                <a:cs typeface="Garamond"/>
              </a:rPr>
              <a:t>req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140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Request(dev,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MingLiU_HKSCS-ExtB"/>
                <a:cs typeface="MingLiU_HKSCS-ExtB"/>
              </a:rPr>
              <a:t>BLOCK_READ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blocknum,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buf,</a:t>
            </a:r>
            <a:endParaRPr sz="1200">
              <a:latin typeface="Garamond"/>
              <a:cs typeface="Garamond"/>
            </a:endParaRPr>
          </a:p>
          <a:p>
            <a:pPr marL="1292860" algn="ctr">
              <a:lnSpc>
                <a:spcPts val="1415"/>
              </a:lnSpc>
            </a:pPr>
            <a:r>
              <a:rPr sz="1200" dirty="0">
                <a:latin typeface="MingLiU_HKSCS-ExtB"/>
                <a:cs typeface="MingLiU_HKSCS-ExtB"/>
              </a:rPr>
              <a:t>PENDING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Cond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1nit(satisfied))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8879" y="1260495"/>
            <a:ext cx="2641600" cy="633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80035">
              <a:lnSpc>
                <a:spcPct val="117600"/>
              </a:lnSpc>
              <a:spcBef>
                <a:spcPts val="100"/>
              </a:spcBef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blockdevRequestLock) </a:t>
            </a: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dev.requestQueue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395"/>
              </a:lnSpc>
            </a:pPr>
            <a:r>
              <a:rPr sz="1200" spc="-10" dirty="0">
                <a:latin typeface="Garamond"/>
                <a:cs typeface="Garamond"/>
              </a:rPr>
              <a:t>Cond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Broadcast(s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blockdevRequestCond)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13810" y="1292669"/>
            <a:ext cx="68516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post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req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68497" y="1684908"/>
            <a:ext cx="10306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1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awaken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server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9793" y="1862035"/>
            <a:ext cx="4069079" cy="147828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210820" marR="5080" indent="-99695">
              <a:lnSpc>
                <a:spcPts val="1390"/>
              </a:lnSpc>
              <a:spcBef>
                <a:spcPts val="185"/>
              </a:spcBef>
              <a:tabLst>
                <a:tab pos="2382520" algn="l"/>
              </a:tabLst>
            </a:pPr>
            <a:r>
              <a:rPr sz="1200" dirty="0">
                <a:latin typeface="Garamond"/>
                <a:cs typeface="Garamond"/>
              </a:rPr>
              <a:t>while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req.state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-10" dirty="0">
                <a:latin typeface="MingLiU_HKSCS-ExtB"/>
                <a:cs typeface="MingLiU_HKSCS-ExtB"/>
              </a:rPr>
              <a:t>PENDING</a:t>
            </a:r>
            <a:r>
              <a:rPr sz="1200" spc="-10" dirty="0">
                <a:latin typeface="Garamond"/>
                <a:cs typeface="Garamond"/>
              </a:rPr>
              <a:t>: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wait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served </a:t>
            </a:r>
            <a:r>
              <a:rPr sz="1200" spc="10" dirty="0">
                <a:latin typeface="Garamond"/>
                <a:cs typeface="Garamond"/>
              </a:rPr>
              <a:t>Cond</a:t>
            </a:r>
            <a:r>
              <a:rPr sz="1200" spc="10" dirty="0">
                <a:latin typeface="MingLiU_HKSCS-ExtB"/>
                <a:cs typeface="MingLiU_HKSCS-ExtB"/>
              </a:rPr>
              <a:t>_</a:t>
            </a:r>
            <a:r>
              <a:rPr sz="1200" spc="10" dirty="0">
                <a:latin typeface="Garamond"/>
                <a:cs typeface="Garamond"/>
              </a:rPr>
              <a:t>Wait(req.satisfied,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blockdevRequestLock)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60"/>
              </a:lnSpc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blockdevRequestLock)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415"/>
              </a:lnSpc>
              <a:spcBef>
                <a:spcPts val="254"/>
              </a:spcBef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blockdevLock)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9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req.errorcode</a:t>
            </a:r>
            <a:endParaRPr sz="120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Garamond"/>
              <a:cs typeface="Garamond"/>
            </a:endParaRPr>
          </a:p>
          <a:p>
            <a:pPr marL="147320" marR="1926589" indent="-135255">
              <a:lnSpc>
                <a:spcPts val="139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Block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Write(dev,</a:t>
            </a:r>
            <a:r>
              <a:rPr sz="1200" spc="2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blocknum,</a:t>
            </a:r>
            <a:r>
              <a:rPr sz="1200" spc="2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buf)</a:t>
            </a:r>
            <a:r>
              <a:rPr sz="1200" spc="-20" dirty="0">
                <a:latin typeface="Garamond"/>
                <a:cs typeface="Garamond"/>
              </a:rPr>
              <a:t>: </a:t>
            </a:r>
            <a:r>
              <a:rPr sz="1200" dirty="0">
                <a:latin typeface="Garamond"/>
                <a:cs typeface="Garamond"/>
              </a:rPr>
              <a:t>like</a:t>
            </a:r>
            <a:r>
              <a:rPr sz="1200" spc="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Block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Read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1772" y="305201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5090" cy="316230"/>
          </a:xfrm>
          <a:custGeom>
            <a:avLst/>
            <a:gdLst/>
            <a:ahLst/>
            <a:cxnLst/>
            <a:rect l="l" t="t" r="r" b="b"/>
            <a:pathLst>
              <a:path w="3895090" h="316230">
                <a:moveTo>
                  <a:pt x="0" y="315836"/>
                </a:moveTo>
                <a:lnTo>
                  <a:pt x="3894683" y="315836"/>
                </a:lnTo>
                <a:lnTo>
                  <a:pt x="3894683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Blockdev</a:t>
            </a:r>
            <a:r>
              <a:rPr spc="25" dirty="0"/>
              <a:t> </a:t>
            </a:r>
            <a:r>
              <a:rPr spc="-20" dirty="0"/>
              <a:t>functions</a:t>
            </a:r>
            <a:r>
              <a:rPr spc="25" dirty="0"/>
              <a:t> </a:t>
            </a:r>
            <a:r>
              <a:rPr spc="200" dirty="0"/>
              <a:t>-</a:t>
            </a:r>
            <a:r>
              <a:rPr spc="25" dirty="0"/>
              <a:t> </a:t>
            </a:r>
            <a:r>
              <a:rPr spc="-60" dirty="0"/>
              <a:t>3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12679" y="6273"/>
            <a:ext cx="695325" cy="321310"/>
            <a:chOff x="3912679" y="6273"/>
            <a:chExt cx="695325" cy="321310"/>
          </a:xfrm>
        </p:grpSpPr>
        <p:sp>
          <p:nvSpPr>
            <p:cNvPr id="5" name="object 5"/>
            <p:cNvSpPr/>
            <p:nvPr/>
          </p:nvSpPr>
          <p:spPr>
            <a:xfrm>
              <a:off x="3912679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01236" y="6273"/>
              <a:ext cx="607060" cy="321310"/>
            </a:xfrm>
            <a:custGeom>
              <a:avLst/>
              <a:gdLst/>
              <a:ahLst/>
              <a:cxnLst/>
              <a:rect l="l" t="t" r="r" b="b"/>
              <a:pathLst>
                <a:path w="607060" h="321310">
                  <a:moveTo>
                    <a:pt x="606767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06767" y="320687"/>
                  </a:lnTo>
                  <a:lnTo>
                    <a:pt x="606767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6496" y="112273"/>
            <a:ext cx="485775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blockdev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9806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555581"/>
            <a:ext cx="4110990" cy="2544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760" marR="5080" indent="-99695">
              <a:lnSpc>
                <a:spcPct val="124500"/>
              </a:lnSpc>
              <a:spcBef>
                <a:spcPts val="100"/>
              </a:spcBef>
              <a:tabLst>
                <a:tab pos="1951989" algn="l"/>
              </a:tabLst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IDequeue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Request(reqqueue)</a:t>
            </a:r>
            <a:r>
              <a:rPr sz="1200" spc="-10" dirty="0">
                <a:latin typeface="Garamond"/>
                <a:cs typeface="Garamond"/>
              </a:rPr>
              <a:t>:</a:t>
            </a:r>
            <a:r>
              <a:rPr sz="1200" dirty="0"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1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executed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device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driver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thread 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blockdevRequestLock)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70"/>
              </a:lnSpc>
            </a:pPr>
            <a:r>
              <a:rPr sz="1200" dirty="0">
                <a:latin typeface="Garamond"/>
                <a:cs typeface="Garamond"/>
              </a:rPr>
              <a:t>while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reqqueue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empty:</a:t>
            </a:r>
            <a:endParaRPr sz="1200">
              <a:latin typeface="Garamond"/>
              <a:cs typeface="Garamond"/>
            </a:endParaRPr>
          </a:p>
          <a:p>
            <a:pPr marL="111760" marR="50165" indent="99060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Cond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Wait(s</a:t>
            </a:r>
            <a:r>
              <a:rPr sz="1200" dirty="0">
                <a:latin typeface="MingLiU_HKSCS-ExtB"/>
                <a:cs typeface="MingLiU_HKSCS-ExtB"/>
              </a:rPr>
              <a:t>_</a:t>
            </a:r>
            <a:r>
              <a:rPr sz="1200" dirty="0">
                <a:latin typeface="Garamond"/>
                <a:cs typeface="Garamond"/>
              </a:rPr>
              <a:t>blockdevRequestCond,</a:t>
            </a:r>
            <a:r>
              <a:rPr sz="1200" spc="3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blockdevRequestLock) </a:t>
            </a:r>
            <a:r>
              <a:rPr sz="1200" dirty="0">
                <a:latin typeface="Garamond"/>
                <a:cs typeface="Garamond"/>
              </a:rPr>
              <a:t>get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req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from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reqqueue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60"/>
              </a:lnSpc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Lock(s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blockdevRequestLock)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latin typeface="Garamond"/>
                <a:cs typeface="Garamond"/>
              </a:rPr>
              <a:t>return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req</a:t>
            </a:r>
            <a:endParaRPr sz="1200">
              <a:latin typeface="Garamond"/>
              <a:cs typeface="Garamond"/>
            </a:endParaRPr>
          </a:p>
          <a:p>
            <a:pPr marL="12700" marR="685165">
              <a:lnSpc>
                <a:spcPct val="117600"/>
              </a:lnSpc>
              <a:spcBef>
                <a:spcPts val="10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0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executed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by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device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driver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thread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or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handler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Notify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Request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Completion(req,</a:t>
            </a:r>
            <a:r>
              <a:rPr sz="1200" spc="21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50" dirty="0">
                <a:solidFill>
                  <a:srgbClr val="0000FF"/>
                </a:solidFill>
                <a:latin typeface="Garamond"/>
                <a:cs typeface="Garamond"/>
              </a:rPr>
              <a:t>state,</a:t>
            </a:r>
            <a:r>
              <a:rPr sz="1200" spc="2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errorcode)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11760" marR="2357120">
              <a:lnSpc>
                <a:spcPts val="1390"/>
              </a:lnSpc>
              <a:spcBef>
                <a:spcPts val="445"/>
              </a:spcBef>
            </a:pPr>
            <a:r>
              <a:rPr sz="1200" dirty="0">
                <a:latin typeface="Garamond"/>
                <a:cs typeface="Garamond"/>
              </a:rPr>
              <a:t>req.state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204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state </a:t>
            </a:r>
            <a:r>
              <a:rPr sz="1200" dirty="0">
                <a:latin typeface="Garamond"/>
                <a:cs typeface="Garamond"/>
              </a:rPr>
              <a:t>req.errorcode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80" dirty="0">
                <a:latin typeface="Arial"/>
                <a:cs typeface="Arial"/>
              </a:rPr>
              <a:t> </a:t>
            </a:r>
            <a:r>
              <a:rPr sz="1200" spc="-10" dirty="0">
                <a:latin typeface="Garamond"/>
                <a:cs typeface="Garamond"/>
              </a:rPr>
              <a:t>errorcode Cond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Signal(req.satisfied)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772" y="219208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1279" cy="316230"/>
          </a:xfrm>
          <a:custGeom>
            <a:avLst/>
            <a:gdLst/>
            <a:ahLst/>
            <a:cxnLst/>
            <a:rect l="l" t="t" r="r" b="b"/>
            <a:pathLst>
              <a:path w="3891279" h="316230">
                <a:moveTo>
                  <a:pt x="0" y="315836"/>
                </a:moveTo>
                <a:lnTo>
                  <a:pt x="3890810" y="315836"/>
                </a:lnTo>
                <a:lnTo>
                  <a:pt x="3890810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Outline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08805" y="6273"/>
            <a:ext cx="699770" cy="321310"/>
            <a:chOff x="3908805" y="6273"/>
            <a:chExt cx="699770" cy="321310"/>
          </a:xfrm>
        </p:grpSpPr>
        <p:sp>
          <p:nvSpPr>
            <p:cNvPr id="5" name="object 5"/>
            <p:cNvSpPr/>
            <p:nvPr/>
          </p:nvSpPr>
          <p:spPr>
            <a:xfrm>
              <a:off x="390880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97375" y="6273"/>
              <a:ext cx="610870" cy="321310"/>
            </a:xfrm>
            <a:custGeom>
              <a:avLst/>
              <a:gdLst/>
              <a:ahLst/>
              <a:cxnLst/>
              <a:rect l="l" t="t" r="r" b="b"/>
              <a:pathLst>
                <a:path w="610870" h="321310">
                  <a:moveTo>
                    <a:pt x="610628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10628" y="320687"/>
                  </a:lnTo>
                  <a:lnTo>
                    <a:pt x="610628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2636" y="112273"/>
            <a:ext cx="489584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bufcache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3301" y="361322"/>
            <a:ext cx="3240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4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Hardware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and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devices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(drivers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+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interrupt</a:t>
            </a:r>
            <a:r>
              <a:rPr sz="1200" spc="125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3" action="ppaction://hlinksldjump"/>
              </a:rPr>
              <a:t>handlers)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Booting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and</a:t>
            </a:r>
            <a:r>
              <a:rPr sz="1200" spc="13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kernel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4" action="ppaction://hlinksldjump"/>
              </a:rPr>
              <a:t>initialization</a:t>
            </a:r>
            <a:endParaRPr sz="1200">
              <a:latin typeface="Garamond"/>
              <a:cs typeface="Garamond"/>
            </a:endParaRPr>
          </a:p>
          <a:p>
            <a:pPr marL="12700" marR="22396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Kernel</a:t>
            </a:r>
            <a:r>
              <a:rPr sz="1200" spc="25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5" action="ppaction://hlinksldjump"/>
              </a:rPr>
              <a:t>threads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User</a:t>
            </a:r>
            <a:r>
              <a:rPr sz="1200" spc="4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6" action="ppaction://hlinksldjump"/>
              </a:rPr>
              <a:t>processes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7" action="ppaction://hlinksldjump"/>
              </a:rPr>
              <a:t>Synchronization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8" action="ppaction://hlinksldjump"/>
              </a:rPr>
              <a:t>Scheduling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9" action="ppaction://hlinksldjump"/>
              </a:rPr>
              <a:t>Lowlevel.asm</a:t>
            </a:r>
            <a:endParaRPr sz="1200">
              <a:latin typeface="Garamond"/>
              <a:cs typeface="Garamond"/>
            </a:endParaRPr>
          </a:p>
          <a:p>
            <a:pPr marL="12700" marR="2150745">
              <a:lnSpc>
                <a:spcPct val="1314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Virtual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0" action="ppaction://hlinksldjump"/>
              </a:rPr>
              <a:t>filesystem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  <a:hlinkClick r:id="rId11" action="ppaction://hlinksldjump"/>
              </a:rPr>
              <a:t>PFAT</a:t>
            </a:r>
            <a:endParaRPr sz="1200">
              <a:latin typeface="Garamond"/>
              <a:cs typeface="Garamond"/>
            </a:endParaRPr>
          </a:p>
          <a:p>
            <a:pPr marL="12700" marR="2653665">
              <a:lnSpc>
                <a:spcPct val="131400"/>
              </a:lnSpc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  <a:hlinkClick r:id="rId12" action="ppaction://hlinksldjump"/>
              </a:rPr>
              <a:t>Blockdev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33"/>
                </a:solidFill>
                <a:latin typeface="Garamond"/>
                <a:cs typeface="Garamond"/>
                <a:hlinkClick r:id="rId2" action="ppaction://hlinksldjump"/>
              </a:rPr>
              <a:t>Bufcache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1279" cy="316230"/>
          </a:xfrm>
          <a:custGeom>
            <a:avLst/>
            <a:gdLst/>
            <a:ahLst/>
            <a:cxnLst/>
            <a:rect l="l" t="t" r="r" b="b"/>
            <a:pathLst>
              <a:path w="3891279" h="316230">
                <a:moveTo>
                  <a:pt x="0" y="315836"/>
                </a:moveTo>
                <a:lnTo>
                  <a:pt x="3890810" y="315836"/>
                </a:lnTo>
                <a:lnTo>
                  <a:pt x="3890810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Bufcache</a:t>
            </a:r>
            <a:r>
              <a:rPr spc="-25" dirty="0"/>
              <a:t> </a:t>
            </a:r>
            <a:r>
              <a:rPr spc="-10" dirty="0"/>
              <a:t>structs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08805" y="6273"/>
            <a:ext cx="699770" cy="321310"/>
            <a:chOff x="3908805" y="6273"/>
            <a:chExt cx="699770" cy="321310"/>
          </a:xfrm>
        </p:grpSpPr>
        <p:sp>
          <p:nvSpPr>
            <p:cNvPr id="5" name="object 5"/>
            <p:cNvSpPr/>
            <p:nvPr/>
          </p:nvSpPr>
          <p:spPr>
            <a:xfrm>
              <a:off x="390880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97375" y="6273"/>
              <a:ext cx="610870" cy="321310"/>
            </a:xfrm>
            <a:custGeom>
              <a:avLst/>
              <a:gdLst/>
              <a:ahLst/>
              <a:cxnLst/>
              <a:rect l="l" t="t" r="r" b="b"/>
              <a:pathLst>
                <a:path w="610870" h="321310">
                  <a:moveTo>
                    <a:pt x="610628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10628" y="320687"/>
                  </a:lnTo>
                  <a:lnTo>
                    <a:pt x="610628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2636" y="112273"/>
            <a:ext cx="489584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bufcache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80305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44420" y="685858"/>
            <a:ext cx="2160270" cy="78486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528955">
              <a:lnSpc>
                <a:spcPct val="100000"/>
              </a:lnSpc>
              <a:spcBef>
                <a:spcPts val="254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buffer for</a:t>
            </a:r>
            <a:r>
              <a:rPr sz="1200" spc="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one</a:t>
            </a:r>
            <a:r>
              <a:rPr sz="1200" spc="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3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block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  <a:spcBef>
                <a:spcPts val="15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50" dirty="0">
                <a:latin typeface="Garamond"/>
                <a:cs typeface="Garamond"/>
              </a:rPr>
              <a:t>data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(if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inuse)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28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4K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page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allocated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separately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1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dirty,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inuse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55130" y="102237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19950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37664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29793" y="685858"/>
            <a:ext cx="1094740" cy="784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5080" indent="-127000">
              <a:lnSpc>
                <a:spcPct val="1107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Buffer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fsblocknum</a:t>
            </a:r>
            <a:endParaRPr sz="1200">
              <a:latin typeface="Garamond"/>
              <a:cs typeface="Garamond"/>
            </a:endParaRPr>
          </a:p>
          <a:p>
            <a:pPr marL="139065" marR="665480">
              <a:lnSpc>
                <a:spcPts val="1390"/>
              </a:lnSpc>
              <a:spcBef>
                <a:spcPts val="40"/>
              </a:spcBef>
            </a:pPr>
            <a:r>
              <a:rPr sz="1200" spc="30" dirty="0">
                <a:solidFill>
                  <a:srgbClr val="0000FF"/>
                </a:solidFill>
                <a:latin typeface="Garamond"/>
                <a:cs typeface="Garamond"/>
              </a:rPr>
              <a:t>data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flags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1772" y="175200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197130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239683" y="1856765"/>
            <a:ext cx="1764664" cy="562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415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block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device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39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size</a:t>
            </a:r>
            <a:r>
              <a:rPr sz="1200" spc="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block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number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buffers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55130" y="214844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5130" y="232558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5130" y="2502725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5130" y="267985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5130" y="28569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29793" y="1634815"/>
            <a:ext cx="1547495" cy="131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065" marR="5080" indent="-127000">
              <a:lnSpc>
                <a:spcPct val="1107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struct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Buffer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Cache</a:t>
            </a:r>
            <a:r>
              <a:rPr sz="1200" spc="-10" dirty="0">
                <a:latin typeface="Garamond"/>
                <a:cs typeface="Garamond"/>
              </a:rPr>
              <a:t>: 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dev</a:t>
            </a:r>
            <a:endParaRPr sz="1200">
              <a:latin typeface="Garamond"/>
              <a:cs typeface="Garamond"/>
            </a:endParaRPr>
          </a:p>
          <a:p>
            <a:pPr marL="139065" marR="678815">
              <a:lnSpc>
                <a:spcPts val="1390"/>
              </a:lnSpc>
              <a:spcBef>
                <a:spcPts val="4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fsblocksize numCached bufferList mutex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70"/>
              </a:lnSpc>
            </a:pPr>
            <a:r>
              <a:rPr sz="1200" spc="-20" dirty="0">
                <a:solidFill>
                  <a:srgbClr val="0000FF"/>
                </a:solidFill>
                <a:latin typeface="Garamond"/>
                <a:cs typeface="Garamond"/>
              </a:rPr>
              <a:t>cond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939925" y="2742450"/>
            <a:ext cx="206438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25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Condition:</a:t>
            </a:r>
            <a:r>
              <a:rPr sz="1200" spc="2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waiting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buffer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1279" cy="316230"/>
          </a:xfrm>
          <a:custGeom>
            <a:avLst/>
            <a:gdLst/>
            <a:ahLst/>
            <a:cxnLst/>
            <a:rect l="l" t="t" r="r" b="b"/>
            <a:pathLst>
              <a:path w="3891279" h="316230">
                <a:moveTo>
                  <a:pt x="0" y="315836"/>
                </a:moveTo>
                <a:lnTo>
                  <a:pt x="3890810" y="315836"/>
                </a:lnTo>
                <a:lnTo>
                  <a:pt x="3890810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Bufcache</a:t>
            </a:r>
            <a:r>
              <a:rPr spc="20" dirty="0"/>
              <a:t> </a:t>
            </a:r>
            <a:r>
              <a:rPr spc="-20" dirty="0"/>
              <a:t>functions</a:t>
            </a:r>
            <a:r>
              <a:rPr spc="25" dirty="0"/>
              <a:t> </a:t>
            </a:r>
            <a:r>
              <a:rPr spc="200" dirty="0"/>
              <a:t>-</a:t>
            </a:r>
            <a:r>
              <a:rPr spc="20" dirty="0"/>
              <a:t> </a:t>
            </a:r>
            <a:r>
              <a:rPr spc="-60" dirty="0"/>
              <a:t>1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08805" y="6273"/>
            <a:ext cx="699770" cy="321310"/>
            <a:chOff x="3908805" y="6273"/>
            <a:chExt cx="699770" cy="321310"/>
          </a:xfrm>
        </p:grpSpPr>
        <p:sp>
          <p:nvSpPr>
            <p:cNvPr id="5" name="object 5"/>
            <p:cNvSpPr/>
            <p:nvPr/>
          </p:nvSpPr>
          <p:spPr>
            <a:xfrm>
              <a:off x="390880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97375" y="6273"/>
              <a:ext cx="610870" cy="321310"/>
            </a:xfrm>
            <a:custGeom>
              <a:avLst/>
              <a:gdLst/>
              <a:ahLst/>
              <a:cxnLst/>
              <a:rect l="l" t="t" r="r" b="b"/>
              <a:pathLst>
                <a:path w="610870" h="321310">
                  <a:moveTo>
                    <a:pt x="610628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10628" y="320687"/>
                  </a:lnTo>
                  <a:lnTo>
                    <a:pt x="610628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2636" y="112273"/>
            <a:ext cx="489584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bufcache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4785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550176"/>
            <a:ext cx="3856354" cy="2663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Create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FS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Buffer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Cache(dev,</a:t>
            </a:r>
            <a:r>
              <a:rPr sz="1200" spc="46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fsblocksize)</a:t>
            </a:r>
            <a:r>
              <a:rPr sz="1200" spc="-10" dirty="0">
                <a:latin typeface="Garamond"/>
                <a:cs typeface="Garamond"/>
              </a:rPr>
              <a:t>:</a:t>
            </a:r>
            <a:endParaRPr sz="1200">
              <a:latin typeface="Garamond"/>
              <a:cs typeface="Garamond"/>
            </a:endParaRPr>
          </a:p>
          <a:p>
            <a:pPr marL="196850">
              <a:lnSpc>
                <a:spcPts val="1395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cache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145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Malloc(dev,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fsblocksize,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numCached</a:t>
            </a:r>
            <a:r>
              <a:rPr sz="1200" spc="-65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=</a:t>
            </a:r>
            <a:r>
              <a:rPr sz="1200" spc="-6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0,</a:t>
            </a:r>
            <a:endParaRPr sz="1200">
              <a:latin typeface="Garamond"/>
              <a:cs typeface="Garamond"/>
            </a:endParaRPr>
          </a:p>
          <a:p>
            <a:pPr marL="1276350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Clear(bufferList),</a:t>
            </a:r>
            <a:r>
              <a:rPr sz="1200" spc="2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1nit(mutex),</a:t>
            </a:r>
            <a:r>
              <a:rPr sz="1200" spc="28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1nit(cond))</a:t>
            </a:r>
            <a:endParaRPr sz="1200">
              <a:latin typeface="Garamond"/>
              <a:cs typeface="Garamond"/>
            </a:endParaRPr>
          </a:p>
          <a:p>
            <a:pPr marL="147320" marR="1890395" indent="-135255">
              <a:lnSpc>
                <a:spcPts val="1390"/>
              </a:lnSpc>
              <a:spcBef>
                <a:spcPts val="640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Sync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Buffer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Cache(cache)</a:t>
            </a:r>
            <a:r>
              <a:rPr sz="1200" spc="-10" dirty="0">
                <a:latin typeface="Garamond"/>
                <a:cs typeface="Garamond"/>
              </a:rPr>
              <a:t>: 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Lock(cache.mutex)</a:t>
            </a:r>
            <a:endParaRPr sz="1200">
              <a:latin typeface="Garamond"/>
              <a:cs typeface="Garamond"/>
            </a:endParaRPr>
          </a:p>
          <a:p>
            <a:pPr marL="147320">
              <a:lnSpc>
                <a:spcPts val="1340"/>
              </a:lnSpc>
            </a:pPr>
            <a:r>
              <a:rPr sz="1200" dirty="0">
                <a:latin typeface="Garamond"/>
                <a:cs typeface="Garamond"/>
              </a:rPr>
              <a:t>for</a:t>
            </a:r>
            <a:r>
              <a:rPr sz="1200" spc="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every</a:t>
            </a:r>
            <a:r>
              <a:rPr sz="1200" spc="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</a:t>
            </a:r>
            <a:r>
              <a:rPr sz="1200" spc="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5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cache.bufferList:</a:t>
            </a:r>
            <a:endParaRPr sz="1200">
              <a:latin typeface="Garamond"/>
              <a:cs typeface="Garamond"/>
            </a:endParaRPr>
          </a:p>
          <a:p>
            <a:pPr marL="147320" marR="193675" indent="184150">
              <a:lnSpc>
                <a:spcPts val="1390"/>
              </a:lnSpc>
              <a:spcBef>
                <a:spcPts val="65"/>
              </a:spcBef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dirty,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write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buf.data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disk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clean 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Unlock(cache.mutex)</a:t>
            </a:r>
            <a:endParaRPr sz="1200">
              <a:latin typeface="Garamond"/>
              <a:cs typeface="Garamond"/>
            </a:endParaRPr>
          </a:p>
          <a:p>
            <a:pPr marL="147320" marR="1845945" indent="-135255">
              <a:lnSpc>
                <a:spcPts val="1390"/>
              </a:lnSpc>
              <a:spcBef>
                <a:spcPts val="605"/>
              </a:spcBef>
            </a:pP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IDestroy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FS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Buffer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Cache(buf)</a:t>
            </a:r>
            <a:r>
              <a:rPr sz="1200" spc="-10" dirty="0">
                <a:latin typeface="Garamond"/>
                <a:cs typeface="Garamond"/>
              </a:rPr>
              <a:t>: 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Lock(cache.mutex)</a:t>
            </a:r>
            <a:endParaRPr sz="1200">
              <a:latin typeface="Garamond"/>
              <a:cs typeface="Garamond"/>
            </a:endParaRPr>
          </a:p>
          <a:p>
            <a:pPr marL="147320" marR="463550">
              <a:lnSpc>
                <a:spcPts val="1390"/>
              </a:lnSpc>
              <a:spcBef>
                <a:spcPts val="10"/>
              </a:spcBef>
            </a:pPr>
            <a:r>
              <a:rPr sz="1200" dirty="0">
                <a:latin typeface="Garamond"/>
                <a:cs typeface="Garamond"/>
              </a:rPr>
              <a:t>for</a:t>
            </a:r>
            <a:r>
              <a:rPr sz="1200" spc="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every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cache.bufferList:</a:t>
            </a:r>
            <a:r>
              <a:rPr sz="1200" spc="2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sync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free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mem </a:t>
            </a:r>
            <a:r>
              <a:rPr sz="1200" dirty="0">
                <a:latin typeface="Garamond"/>
                <a:cs typeface="Garamond"/>
              </a:rPr>
              <a:t>clear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cache.bufferList</a:t>
            </a:r>
            <a:endParaRPr sz="1200">
              <a:latin typeface="Garamond"/>
              <a:cs typeface="Garamond"/>
            </a:endParaRPr>
          </a:p>
          <a:p>
            <a:pPr marL="147320" marR="1918335">
              <a:lnSpc>
                <a:spcPts val="1390"/>
              </a:lnSpc>
              <a:spcBef>
                <a:spcPts val="10"/>
              </a:spcBef>
            </a:pPr>
            <a:r>
              <a:rPr sz="1200" spc="-10" dirty="0">
                <a:latin typeface="Garamond"/>
                <a:cs typeface="Garamond"/>
              </a:rPr>
              <a:t>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Unlock(cache.mutex) </a:t>
            </a:r>
            <a:r>
              <a:rPr sz="1200" dirty="0">
                <a:latin typeface="Garamond"/>
                <a:cs typeface="Garamond"/>
              </a:rPr>
              <a:t>free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cache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1772" y="1255179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221677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891279" cy="316230"/>
          </a:xfrm>
          <a:custGeom>
            <a:avLst/>
            <a:gdLst/>
            <a:ahLst/>
            <a:cxnLst/>
            <a:rect l="l" t="t" r="r" b="b"/>
            <a:pathLst>
              <a:path w="3891279" h="316230">
                <a:moveTo>
                  <a:pt x="0" y="315836"/>
                </a:moveTo>
                <a:lnTo>
                  <a:pt x="3890810" y="315836"/>
                </a:lnTo>
                <a:lnTo>
                  <a:pt x="3890810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Bufcache</a:t>
            </a:r>
            <a:r>
              <a:rPr spc="20" dirty="0"/>
              <a:t> </a:t>
            </a:r>
            <a:r>
              <a:rPr spc="-20" dirty="0"/>
              <a:t>functions</a:t>
            </a:r>
            <a:r>
              <a:rPr spc="25" dirty="0"/>
              <a:t> </a:t>
            </a:r>
            <a:r>
              <a:rPr spc="200" dirty="0"/>
              <a:t>-</a:t>
            </a:r>
            <a:r>
              <a:rPr spc="20" dirty="0"/>
              <a:t> </a:t>
            </a:r>
            <a:r>
              <a:rPr spc="-60" dirty="0"/>
              <a:t>2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08805" y="6273"/>
            <a:ext cx="699770" cy="321310"/>
            <a:chOff x="3908805" y="6273"/>
            <a:chExt cx="699770" cy="321310"/>
          </a:xfrm>
        </p:grpSpPr>
        <p:sp>
          <p:nvSpPr>
            <p:cNvPr id="5" name="object 5"/>
            <p:cNvSpPr/>
            <p:nvPr/>
          </p:nvSpPr>
          <p:spPr>
            <a:xfrm>
              <a:off x="3908805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97375" y="6273"/>
              <a:ext cx="610870" cy="321310"/>
            </a:xfrm>
            <a:custGeom>
              <a:avLst/>
              <a:gdLst/>
              <a:ahLst/>
              <a:cxnLst/>
              <a:rect l="l" t="t" r="r" b="b"/>
              <a:pathLst>
                <a:path w="610870" h="321310">
                  <a:moveTo>
                    <a:pt x="610628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610628" y="320687"/>
                  </a:lnTo>
                  <a:lnTo>
                    <a:pt x="610628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22636" y="112273"/>
            <a:ext cx="489584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-10" dirty="0">
                <a:latin typeface="Garamond"/>
                <a:cs typeface="Garamond"/>
                <a:hlinkClick r:id="rId2" action="ppaction://hlinksldjump"/>
              </a:rPr>
              <a:t>bufcache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5039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29793" y="507906"/>
            <a:ext cx="4069079" cy="275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1760" marR="1465580" indent="-99695">
              <a:lnSpc>
                <a:spcPct val="1245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Get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FS</a:t>
            </a:r>
            <a:r>
              <a:rPr sz="120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Buffer(cache,</a:t>
            </a:r>
            <a:r>
              <a:rPr sz="1200" spc="21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fsblocknum,</a:t>
            </a:r>
            <a:r>
              <a:rPr sz="1200" spc="21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*buf)</a:t>
            </a:r>
            <a:r>
              <a:rPr sz="1200" spc="-10" dirty="0">
                <a:latin typeface="Garamond"/>
                <a:cs typeface="Garamond"/>
              </a:rPr>
              <a:t>: 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Lock(cache.mutex)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70"/>
              </a:lnSpc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there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buffer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with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fsblocknum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cache.bufferList: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ts val="1415"/>
              </a:lnSpc>
            </a:pP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buf</a:t>
            </a:r>
            <a:r>
              <a:rPr sz="1200" spc="9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spc="10" dirty="0">
                <a:latin typeface="Arial"/>
                <a:cs typeface="Arial"/>
              </a:rPr>
              <a:t>←</a:t>
            </a:r>
            <a:r>
              <a:rPr sz="1200" i="1" spc="55" dirty="0">
                <a:latin typeface="Arial"/>
                <a:cs typeface="Arial"/>
              </a:rPr>
              <a:t> </a:t>
            </a:r>
            <a:r>
              <a:rPr sz="1200" spc="10" dirty="0">
                <a:latin typeface="Garamond"/>
                <a:cs typeface="Garamond"/>
              </a:rPr>
              <a:t>buffer,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await(cache.cond)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not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inuse,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set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10" dirty="0">
                <a:latin typeface="Garamond"/>
                <a:cs typeface="Garamond"/>
              </a:rPr>
              <a:t>inuse,</a:t>
            </a:r>
            <a:r>
              <a:rPr sz="1200" spc="90" dirty="0">
                <a:latin typeface="Garamond"/>
                <a:cs typeface="Garamond"/>
              </a:rPr>
              <a:t> </a:t>
            </a:r>
            <a:r>
              <a:rPr sz="1200" spc="10" dirty="0">
                <a:solidFill>
                  <a:srgbClr val="0000FF"/>
                </a:solidFill>
                <a:latin typeface="Garamond"/>
                <a:cs typeface="Garamond"/>
              </a:rPr>
              <a:t>return</a:t>
            </a:r>
            <a:r>
              <a:rPr sz="1200" spc="9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50" dirty="0">
                <a:solidFill>
                  <a:srgbClr val="0000FF"/>
                </a:solidFill>
                <a:latin typeface="Garamond"/>
                <a:cs typeface="Garamond"/>
              </a:rPr>
              <a:t>0</a:t>
            </a:r>
            <a:endParaRPr sz="1200">
              <a:latin typeface="Garamond"/>
              <a:cs typeface="Garamond"/>
            </a:endParaRPr>
          </a:p>
          <a:p>
            <a:pPr marR="5080" algn="r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cache.numCached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spc="70" dirty="0">
                <a:latin typeface="Garamond"/>
                <a:cs typeface="Garamond"/>
              </a:rPr>
              <a:t>at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maxlimit,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all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buffers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inuse:</a:t>
            </a:r>
            <a:r>
              <a:rPr sz="1200" spc="10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return</a:t>
            </a:r>
            <a:r>
              <a:rPr sz="1200" spc="10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ENOMEM</a:t>
            </a:r>
            <a:endParaRPr sz="1200">
              <a:latin typeface="MingLiU_HKSCS-ExtB"/>
              <a:cs typeface="MingLiU_HKSCS-ExtB"/>
            </a:endParaRPr>
          </a:p>
          <a:p>
            <a:pPr marL="111760">
              <a:lnSpc>
                <a:spcPts val="1415"/>
              </a:lnSpc>
              <a:spcBef>
                <a:spcPts val="250"/>
              </a:spcBef>
            </a:pPr>
            <a:r>
              <a:rPr sz="1200" dirty="0">
                <a:latin typeface="Garamond"/>
                <a:cs typeface="Garamond"/>
              </a:rPr>
              <a:t>if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cache.numCached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&lt;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maxlimit:</a:t>
            </a:r>
            <a:endParaRPr sz="1200">
              <a:latin typeface="Garamond"/>
              <a:cs typeface="Garamond"/>
            </a:endParaRPr>
          </a:p>
          <a:p>
            <a:pPr marL="260350" marR="344170">
              <a:lnSpc>
                <a:spcPts val="1390"/>
              </a:lnSpc>
              <a:spcBef>
                <a:spcPts val="65"/>
              </a:spcBef>
              <a:tabLst>
                <a:tab pos="2874645" algn="l"/>
              </a:tabLst>
            </a:pPr>
            <a:r>
              <a:rPr sz="1200" dirty="0">
                <a:latin typeface="Garamond"/>
                <a:cs typeface="Garamond"/>
              </a:rPr>
              <a:t>allocate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memory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for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buf</a:t>
            </a:r>
            <a:r>
              <a:rPr sz="1200" spc="1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buf.data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	</a:t>
            </a:r>
            <a:r>
              <a:rPr sz="1200" spc="-150" dirty="0">
                <a:latin typeface="MingLiU_HKSCS-ExtB"/>
                <a:cs typeface="MingLiU_HKSCS-ExtB"/>
              </a:rPr>
              <a:t>//</a:t>
            </a:r>
            <a:r>
              <a:rPr sz="1200" spc="-33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never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fails? </a:t>
            </a:r>
            <a:r>
              <a:rPr sz="1200" dirty="0">
                <a:latin typeface="Garamond"/>
                <a:cs typeface="Garamond"/>
              </a:rPr>
              <a:t>add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cache.bufferList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front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40"/>
              </a:lnSpc>
            </a:pPr>
            <a:r>
              <a:rPr sz="1200" spc="-10" dirty="0">
                <a:latin typeface="Garamond"/>
                <a:cs typeface="Garamond"/>
              </a:rPr>
              <a:t>else:</a:t>
            </a:r>
            <a:endParaRPr sz="1200">
              <a:latin typeface="Garamond"/>
              <a:cs typeface="Garamond"/>
            </a:endParaRPr>
          </a:p>
          <a:p>
            <a:pPr marL="260350" marR="991869">
              <a:lnSpc>
                <a:spcPts val="1390"/>
              </a:lnSpc>
              <a:spcBef>
                <a:spcPts val="65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buf</a:t>
            </a:r>
            <a:r>
              <a:rPr sz="1200" spc="7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i="1" dirty="0">
                <a:latin typeface="Arial"/>
                <a:cs typeface="Arial"/>
              </a:rPr>
              <a:t>←</a:t>
            </a:r>
            <a:r>
              <a:rPr sz="1200" i="1" spc="40" dirty="0">
                <a:latin typeface="Arial"/>
                <a:cs typeface="Arial"/>
              </a:rPr>
              <a:t> </a:t>
            </a:r>
            <a:r>
              <a:rPr sz="1200" dirty="0">
                <a:latin typeface="Garamond"/>
                <a:cs typeface="Garamond"/>
              </a:rPr>
              <a:t>lru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not-inuse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buffer</a:t>
            </a:r>
            <a:r>
              <a:rPr sz="1200" spc="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7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cache.bufferList </a:t>
            </a:r>
            <a:r>
              <a:rPr sz="1200" dirty="0">
                <a:latin typeface="Garamond"/>
                <a:cs typeface="Garamond"/>
              </a:rPr>
              <a:t>sync</a:t>
            </a:r>
            <a:r>
              <a:rPr sz="1200" spc="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buf,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move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bufferList</a:t>
            </a:r>
            <a:r>
              <a:rPr sz="1200" spc="8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front</a:t>
            </a:r>
            <a:endParaRPr sz="1200">
              <a:latin typeface="Garamond"/>
              <a:cs typeface="Garamond"/>
            </a:endParaRPr>
          </a:p>
          <a:p>
            <a:pPr marL="111760" marR="1134745">
              <a:lnSpc>
                <a:spcPts val="1689"/>
              </a:lnSpc>
              <a:spcBef>
                <a:spcPts val="70"/>
              </a:spcBef>
            </a:pPr>
            <a:r>
              <a:rPr sz="1200" dirty="0">
                <a:latin typeface="Garamond"/>
                <a:cs typeface="Garamond"/>
              </a:rPr>
              <a:t>set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buf</a:t>
            </a:r>
            <a:r>
              <a:rPr sz="450" dirty="0">
                <a:latin typeface="Verdana"/>
                <a:cs typeface="Verdana"/>
              </a:rPr>
              <a:t>'</a:t>
            </a:r>
            <a:r>
              <a:rPr sz="1200" dirty="0">
                <a:latin typeface="Garamond"/>
                <a:cs typeface="Garamond"/>
              </a:rPr>
              <a:t>s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fields,</a:t>
            </a:r>
            <a:r>
              <a:rPr sz="1200" spc="1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read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disk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blocks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buf.data Mutex</a:t>
            </a:r>
            <a:r>
              <a:rPr sz="1200" spc="-10" dirty="0">
                <a:latin typeface="MingLiU_HKSCS-ExtB"/>
                <a:cs typeface="MingLiU_HKSCS-ExtB"/>
              </a:rPr>
              <a:t>_</a:t>
            </a:r>
            <a:r>
              <a:rPr sz="1200" spc="-10" dirty="0">
                <a:latin typeface="Garamond"/>
                <a:cs typeface="Garamond"/>
              </a:rPr>
              <a:t>Unlock(cache.mutex)</a:t>
            </a:r>
            <a:endParaRPr sz="1200">
              <a:latin typeface="Garamond"/>
              <a:cs typeface="Garamond"/>
            </a:endParaRPr>
          </a:p>
          <a:p>
            <a:pPr marL="111760">
              <a:lnSpc>
                <a:spcPts val="13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return</a:t>
            </a:r>
            <a:r>
              <a:rPr sz="1200" spc="17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50" dirty="0">
                <a:solidFill>
                  <a:srgbClr val="0000FF"/>
                </a:solidFill>
                <a:latin typeface="Garamond"/>
                <a:cs typeface="Garamond"/>
              </a:rPr>
              <a:t>0</a:t>
            </a:r>
            <a:endParaRPr sz="12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x86:</a:t>
            </a:r>
            <a:r>
              <a:rPr spc="30" dirty="0"/>
              <a:t> </a:t>
            </a:r>
            <a:r>
              <a:rPr spc="-10" dirty="0"/>
              <a:t>Interrupts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61264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1772" y="86569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1772" y="111874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5130" y="136282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1772" y="162431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202076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11772" y="228225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67869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5130" y="285583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29793" y="444850"/>
            <a:ext cx="4110990" cy="2783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6845">
              <a:lnSpc>
                <a:spcPct val="138400"/>
              </a:lnSpc>
              <a:spcBef>
                <a:spcPts val="100"/>
              </a:spcBef>
            </a:pPr>
            <a:r>
              <a:rPr sz="1200" dirty="0">
                <a:latin typeface="Garamond"/>
                <a:cs typeface="Garamond"/>
              </a:rPr>
              <a:t>256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interrupts:</a:t>
            </a:r>
            <a:r>
              <a:rPr sz="1200" spc="360" dirty="0">
                <a:latin typeface="Garamond"/>
                <a:cs typeface="Garamond"/>
              </a:rPr>
              <a:t> </a:t>
            </a:r>
            <a:r>
              <a:rPr sz="1200" spc="60" dirty="0">
                <a:latin typeface="Garamond"/>
                <a:cs typeface="Garamond"/>
              </a:rPr>
              <a:t>0-</a:t>
            </a:r>
            <a:r>
              <a:rPr sz="1200" spc="70" dirty="0">
                <a:latin typeface="Garamond"/>
                <a:cs typeface="Garamond"/>
              </a:rPr>
              <a:t>31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hw,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rest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sw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(traps,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exceptions,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faults,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30" dirty="0">
                <a:latin typeface="Garamond"/>
                <a:cs typeface="Garamond"/>
              </a:rPr>
              <a:t>etc) </a:t>
            </a:r>
            <a:r>
              <a:rPr sz="1200" dirty="0">
                <a:latin typeface="Garamond"/>
                <a:cs typeface="Garamond"/>
              </a:rPr>
              <a:t>1nterrupt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indexes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into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0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interrupt</a:t>
            </a:r>
            <a:r>
              <a:rPr sz="1200" spc="10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descriptor</a:t>
            </a:r>
            <a:r>
              <a:rPr sz="1200" spc="1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table</a:t>
            </a:r>
            <a:r>
              <a:rPr sz="1200" spc="1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40" dirty="0">
                <a:latin typeface="Garamond"/>
                <a:cs typeface="Garamond"/>
              </a:rPr>
              <a:t>(idt)</a:t>
            </a:r>
            <a:endParaRPr sz="1200">
              <a:latin typeface="Garamond"/>
              <a:cs typeface="Garamond"/>
            </a:endParaRPr>
          </a:p>
          <a:p>
            <a:pPr marL="139065" marR="149225" indent="-127000">
              <a:lnSpc>
                <a:spcPct val="124200"/>
              </a:lnSpc>
              <a:spcBef>
                <a:spcPts val="200"/>
              </a:spcBef>
            </a:pPr>
            <a:r>
              <a:rPr sz="1200" dirty="0">
                <a:latin typeface="Garamond"/>
                <a:cs typeface="Garamond"/>
              </a:rPr>
              <a:t>Yields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64-bit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interrupt</a:t>
            </a:r>
            <a:r>
              <a:rPr sz="1200" spc="13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50" dirty="0">
                <a:solidFill>
                  <a:srgbClr val="0000FF"/>
                </a:solidFill>
                <a:latin typeface="Garamond"/>
                <a:cs typeface="Garamond"/>
              </a:rPr>
              <a:t>gate</a:t>
            </a:r>
            <a:r>
              <a:rPr sz="1200" spc="50" dirty="0">
                <a:latin typeface="Garamond"/>
                <a:cs typeface="Garamond"/>
              </a:rPr>
              <a:t>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which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points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handler </a:t>
            </a:r>
            <a:r>
              <a:rPr sz="1200" dirty="0">
                <a:latin typeface="Garamond"/>
                <a:cs typeface="Garamond"/>
              </a:rPr>
              <a:t>[seg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selector,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offset,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descriptor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privilege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level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(dpl),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etc]</a:t>
            </a:r>
            <a:endParaRPr sz="1200">
              <a:latin typeface="Garamond"/>
              <a:cs typeface="Garamond"/>
            </a:endParaRPr>
          </a:p>
          <a:p>
            <a:pPr marL="12700" marR="502920">
              <a:lnSpc>
                <a:spcPts val="1390"/>
              </a:lnSpc>
              <a:spcBef>
                <a:spcPts val="840"/>
              </a:spcBef>
            </a:pPr>
            <a:r>
              <a:rPr sz="1200" spc="-120" dirty="0">
                <a:latin typeface="Garamond"/>
                <a:cs typeface="Garamond"/>
              </a:rPr>
              <a:t>1f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interrupt-handler's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privilege-</a:t>
            </a:r>
            <a:r>
              <a:rPr sz="1200" dirty="0">
                <a:latin typeface="Garamond"/>
                <a:cs typeface="Garamond"/>
              </a:rPr>
              <a:t>level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=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cpu's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privilege-</a:t>
            </a:r>
            <a:r>
              <a:rPr sz="1200" spc="-10" dirty="0">
                <a:latin typeface="Garamond"/>
                <a:cs typeface="Garamond"/>
              </a:rPr>
              <a:t>level: </a:t>
            </a:r>
            <a:r>
              <a:rPr sz="1200" dirty="0">
                <a:latin typeface="Garamond"/>
                <a:cs typeface="Garamond"/>
              </a:rPr>
              <a:t>cpu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pushes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on</a:t>
            </a:r>
            <a:r>
              <a:rPr sz="1200" spc="11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its</a:t>
            </a:r>
            <a:r>
              <a:rPr sz="1200" spc="1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current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stack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ct val="100000"/>
              </a:lnSpc>
              <a:spcBef>
                <a:spcPts val="125"/>
              </a:spcBef>
            </a:pPr>
            <a:r>
              <a:rPr sz="1200" dirty="0">
                <a:latin typeface="Garamond"/>
                <a:cs typeface="Garamond"/>
              </a:rPr>
              <a:t>its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eflags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cs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eip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error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code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(for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some</a:t>
            </a:r>
            <a:r>
              <a:rPr sz="1200" spc="13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interrupts)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  <a:spcBef>
                <a:spcPts val="750"/>
              </a:spcBef>
            </a:pPr>
            <a:r>
              <a:rPr sz="1200" spc="-120" dirty="0">
                <a:latin typeface="Garamond"/>
                <a:cs typeface="Garamond"/>
              </a:rPr>
              <a:t>1f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interrupt-handler's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privilege-</a:t>
            </a:r>
            <a:r>
              <a:rPr sz="1200" dirty="0">
                <a:latin typeface="Garamond"/>
                <a:cs typeface="Garamond"/>
              </a:rPr>
              <a:t>level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100" dirty="0">
                <a:latin typeface="Garamond"/>
                <a:cs typeface="Garamond"/>
              </a:rPr>
              <a:t>&lt;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cpu's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privilege-level:</a:t>
            </a:r>
            <a:r>
              <a:rPr sz="1200" spc="35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cpu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ts val="1415"/>
              </a:lnSpc>
            </a:pPr>
            <a:r>
              <a:rPr sz="1200" dirty="0">
                <a:latin typeface="Garamond"/>
                <a:cs typeface="Garamond"/>
              </a:rPr>
              <a:t>uses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another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whose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location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is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task</a:t>
            </a:r>
            <a:r>
              <a:rPr sz="1200" spc="1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state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segment</a:t>
            </a:r>
            <a:r>
              <a:rPr sz="1200" spc="1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45" dirty="0">
                <a:latin typeface="Garamond"/>
                <a:cs typeface="Garamond"/>
              </a:rPr>
              <a:t>(tss)</a:t>
            </a:r>
            <a:endParaRPr sz="1200">
              <a:latin typeface="Garamond"/>
              <a:cs typeface="Garamond"/>
            </a:endParaRPr>
          </a:p>
          <a:p>
            <a:pPr marL="139065" marR="5080">
              <a:lnSpc>
                <a:spcPts val="1390"/>
              </a:lnSpc>
              <a:spcBef>
                <a:spcPts val="240"/>
              </a:spcBef>
              <a:tabLst>
                <a:tab pos="2444750" algn="l"/>
              </a:tabLst>
            </a:pPr>
            <a:r>
              <a:rPr sz="1200" dirty="0">
                <a:latin typeface="Garamond"/>
                <a:cs typeface="Garamond"/>
              </a:rPr>
              <a:t>pushes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its</a:t>
            </a:r>
            <a:r>
              <a:rPr sz="1200" spc="12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ss</a:t>
            </a:r>
            <a:r>
              <a:rPr sz="1200" spc="12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20" dirty="0">
                <a:latin typeface="Garamond"/>
                <a:cs typeface="Garamond"/>
              </a:rPr>
              <a:t> </a:t>
            </a:r>
            <a:r>
              <a:rPr sz="1200" spc="-25" dirty="0">
                <a:solidFill>
                  <a:srgbClr val="0000FF"/>
                </a:solidFill>
                <a:latin typeface="Garamond"/>
                <a:cs typeface="Garamond"/>
              </a:rPr>
              <a:t>esp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	</a:t>
            </a:r>
            <a:r>
              <a:rPr sz="1200" spc="-85" dirty="0">
                <a:latin typeface="MingLiU_HKSCS-ExtB"/>
                <a:cs typeface="MingLiU_HKSCS-ExtB"/>
              </a:rPr>
              <a:t>//</a:t>
            </a:r>
            <a:r>
              <a:rPr sz="1200" spc="200" dirty="0">
                <a:latin typeface="MingLiU_HKSCS-ExtB"/>
                <a:cs typeface="MingLiU_HKSCS-ExtB"/>
              </a:rPr>
              <a:t> </a:t>
            </a:r>
            <a:r>
              <a:rPr sz="1200" dirty="0">
                <a:latin typeface="Garamond"/>
                <a:cs typeface="Garamond"/>
              </a:rPr>
              <a:t>interrupted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task's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stack </a:t>
            </a:r>
            <a:r>
              <a:rPr sz="1200" dirty="0">
                <a:latin typeface="Garamond"/>
                <a:cs typeface="Garamond"/>
              </a:rPr>
              <a:t>pushes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eflags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cs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eip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error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code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(if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present)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Return-from-interrupt</a:t>
            </a:r>
            <a:r>
              <a:rPr sz="1200" spc="14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(1RET)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undoes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the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above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both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cases)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11772" y="311731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x86:</a:t>
            </a:r>
            <a:r>
              <a:rPr spc="30" dirty="0"/>
              <a:t> </a:t>
            </a:r>
            <a:r>
              <a:rPr spc="-30" dirty="0"/>
              <a:t>Registers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546646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1772" y="76173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1772" y="976833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119192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1772" y="144496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166428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1841411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9793" y="416809"/>
            <a:ext cx="3869054" cy="2910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20065">
              <a:lnSpc>
                <a:spcPct val="117600"/>
              </a:lnSpc>
              <a:spcBef>
                <a:spcPts val="1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eax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ebx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ecx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esi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edi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5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edx</a:t>
            </a:r>
            <a:r>
              <a:rPr sz="1200" dirty="0">
                <a:latin typeface="Garamond"/>
                <a:cs typeface="Garamond"/>
              </a:rPr>
              <a:t>:</a:t>
            </a:r>
            <a:r>
              <a:rPr sz="1200" spc="30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"general</a:t>
            </a:r>
            <a:r>
              <a:rPr sz="1200" spc="1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purpose"</a:t>
            </a:r>
            <a:r>
              <a:rPr sz="1200" spc="2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(32-</a:t>
            </a:r>
            <a:r>
              <a:rPr sz="1200" spc="-20" dirty="0">
                <a:latin typeface="Garamond"/>
                <a:cs typeface="Garamond"/>
              </a:rPr>
              <a:t>bit)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esp</a:t>
            </a:r>
            <a:r>
              <a:rPr sz="1200" spc="19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(32-bit):</a:t>
            </a:r>
            <a:r>
              <a:rPr sz="1200" spc="3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stack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pointer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ss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segment)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ebp</a:t>
            </a:r>
            <a:r>
              <a:rPr sz="1200" spc="16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(32-bit):</a:t>
            </a:r>
            <a:r>
              <a:rPr sz="1200" spc="33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frame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pointer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ss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segment)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eip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(32-bit):</a:t>
            </a:r>
            <a:r>
              <a:rPr sz="1200" spc="3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instruction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pointer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(in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cs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segment)</a:t>
            </a:r>
            <a:endParaRPr sz="1200">
              <a:latin typeface="Garamond"/>
              <a:cs typeface="Garamond"/>
            </a:endParaRPr>
          </a:p>
          <a:p>
            <a:pPr marL="139065" marR="315595" indent="-127000">
              <a:lnSpc>
                <a:spcPct val="110700"/>
              </a:lnSpc>
              <a:spcBef>
                <a:spcPts val="400"/>
              </a:spcBef>
            </a:pPr>
            <a:r>
              <a:rPr sz="1200" dirty="0">
                <a:latin typeface="Garamond"/>
                <a:cs typeface="Garamond"/>
              </a:rPr>
              <a:t>segment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registers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(16-bit),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each</a:t>
            </a:r>
            <a:r>
              <a:rPr sz="1200" spc="21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holds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65" dirty="0">
                <a:latin typeface="Garamond"/>
                <a:cs typeface="Garamond"/>
              </a:rPr>
              <a:t>a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segment</a:t>
            </a:r>
            <a:r>
              <a:rPr sz="1200" spc="21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10" dirty="0">
                <a:solidFill>
                  <a:srgbClr val="0000FF"/>
                </a:solidFill>
                <a:latin typeface="Garamond"/>
                <a:cs typeface="Garamond"/>
              </a:rPr>
              <a:t>selector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cs</a:t>
            </a:r>
            <a:r>
              <a:rPr sz="1200" spc="2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(code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segment),</a:t>
            </a:r>
            <a:r>
              <a:rPr sz="1200" spc="215" dirty="0">
                <a:latin typeface="Garamond"/>
                <a:cs typeface="Garamond"/>
              </a:rPr>
              <a:t> 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ss</a:t>
            </a:r>
            <a:r>
              <a:rPr sz="1200" spc="21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(stack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segment)</a:t>
            </a:r>
            <a:endParaRPr sz="1200">
              <a:latin typeface="Garamond"/>
              <a:cs typeface="Garamond"/>
            </a:endParaRPr>
          </a:p>
          <a:p>
            <a:pPr marL="139065">
              <a:lnSpc>
                <a:spcPts val="1395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ds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3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es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4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fs</a:t>
            </a:r>
            <a:r>
              <a:rPr sz="1200" dirty="0">
                <a:latin typeface="Garamond"/>
                <a:cs typeface="Garamond"/>
              </a:rPr>
              <a:t>,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gs</a:t>
            </a:r>
            <a:r>
              <a:rPr sz="1200" spc="14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60" dirty="0">
                <a:latin typeface="Garamond"/>
                <a:cs typeface="Garamond"/>
              </a:rPr>
              <a:t>(data</a:t>
            </a:r>
            <a:r>
              <a:rPr sz="1200" spc="140" dirty="0">
                <a:latin typeface="Garamond"/>
                <a:cs typeface="Garamond"/>
              </a:rPr>
              <a:t> </a:t>
            </a:r>
            <a:r>
              <a:rPr sz="1200" spc="-10" dirty="0">
                <a:latin typeface="Garamond"/>
                <a:cs typeface="Garamond"/>
              </a:rPr>
              <a:t>segment)</a:t>
            </a:r>
            <a:endParaRPr sz="1200">
              <a:latin typeface="Garamond"/>
              <a:cs typeface="Garamond"/>
            </a:endParaRPr>
          </a:p>
          <a:p>
            <a:pPr marL="12700" marR="1226820">
              <a:lnSpc>
                <a:spcPct val="117600"/>
              </a:lnSpc>
              <a:spcBef>
                <a:spcPts val="50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gdtr</a:t>
            </a:r>
            <a:r>
              <a:rPr sz="1200" spc="17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(48-bit):</a:t>
            </a:r>
            <a:r>
              <a:rPr sz="1200" spc="34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size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8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current</a:t>
            </a:r>
            <a:r>
              <a:rPr sz="1200" spc="17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gdt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idtr</a:t>
            </a:r>
            <a:r>
              <a:rPr sz="1200" spc="16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(48-bit):</a:t>
            </a:r>
            <a:r>
              <a:rPr sz="1200" spc="32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addr</a:t>
            </a:r>
            <a:r>
              <a:rPr sz="1200" spc="1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and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size</a:t>
            </a:r>
            <a:r>
              <a:rPr sz="1200" spc="16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of</a:t>
            </a:r>
            <a:r>
              <a:rPr sz="1200" spc="17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current</a:t>
            </a:r>
            <a:r>
              <a:rPr sz="1200" spc="16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idt</a:t>
            </a:r>
            <a:endParaRPr sz="1200">
              <a:latin typeface="Garamond"/>
              <a:cs typeface="Garamond"/>
            </a:endParaRPr>
          </a:p>
          <a:p>
            <a:pPr marL="12700" marR="1059815">
              <a:lnSpc>
                <a:spcPct val="117600"/>
              </a:lnSpc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ldtr</a:t>
            </a:r>
            <a:r>
              <a:rPr sz="1200" spc="195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(16-bit):</a:t>
            </a:r>
            <a:r>
              <a:rPr sz="1200" spc="37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selector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current</a:t>
            </a:r>
            <a:r>
              <a:rPr sz="1200" spc="20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ldt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(via</a:t>
            </a:r>
            <a:r>
              <a:rPr sz="1200" spc="195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gdt)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tr</a:t>
            </a:r>
            <a:r>
              <a:rPr sz="1200" spc="19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(16-bit):</a:t>
            </a:r>
            <a:r>
              <a:rPr sz="1200" spc="37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selector</a:t>
            </a:r>
            <a:r>
              <a:rPr sz="1200" spc="21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to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current</a:t>
            </a:r>
            <a:r>
              <a:rPr sz="1200" spc="21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tss</a:t>
            </a:r>
            <a:r>
              <a:rPr sz="1200" spc="20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(via</a:t>
            </a:r>
            <a:r>
              <a:rPr sz="1200" spc="204" dirty="0">
                <a:latin typeface="Garamond"/>
                <a:cs typeface="Garamond"/>
              </a:rPr>
              <a:t> </a:t>
            </a:r>
            <a:r>
              <a:rPr sz="1200" spc="35" dirty="0">
                <a:latin typeface="Garamond"/>
                <a:cs typeface="Garamond"/>
              </a:rPr>
              <a:t>gdt)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eflags</a:t>
            </a:r>
            <a:r>
              <a:rPr sz="1200" spc="18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(32-bit):</a:t>
            </a:r>
            <a:r>
              <a:rPr sz="1200" spc="35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carry,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overflow,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sign,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interrupt</a:t>
            </a:r>
            <a:r>
              <a:rPr sz="1200" spc="18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enable,</a:t>
            </a:r>
            <a:r>
              <a:rPr sz="1200" spc="190" dirty="0">
                <a:latin typeface="Garamond"/>
                <a:cs typeface="Garamond"/>
              </a:rPr>
              <a:t> </a:t>
            </a:r>
            <a:r>
              <a:rPr sz="1200" spc="-25" dirty="0">
                <a:latin typeface="Garamond"/>
                <a:cs typeface="Garamond"/>
              </a:rPr>
              <a:t>etc</a:t>
            </a:r>
            <a:endParaRPr sz="120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solidFill>
                  <a:srgbClr val="0000FF"/>
                </a:solidFill>
                <a:latin typeface="Garamond"/>
                <a:cs typeface="Garamond"/>
              </a:rPr>
              <a:t>cr0-cr4</a:t>
            </a:r>
            <a:r>
              <a:rPr sz="1200" spc="260" dirty="0">
                <a:solidFill>
                  <a:srgbClr val="0000FF"/>
                </a:solidFill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(32-bit):</a:t>
            </a:r>
            <a:r>
              <a:rPr sz="1200" spc="445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paging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enable,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page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fault,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cache</a:t>
            </a:r>
            <a:r>
              <a:rPr sz="1200" spc="260" dirty="0">
                <a:latin typeface="Garamond"/>
                <a:cs typeface="Garamond"/>
              </a:rPr>
              <a:t> </a:t>
            </a:r>
            <a:r>
              <a:rPr sz="1200" dirty="0">
                <a:latin typeface="Garamond"/>
                <a:cs typeface="Garamond"/>
              </a:rPr>
              <a:t>enable,</a:t>
            </a:r>
            <a:r>
              <a:rPr sz="1200" spc="254" dirty="0">
                <a:latin typeface="Garamond"/>
                <a:cs typeface="Garamond"/>
              </a:rPr>
              <a:t> </a:t>
            </a:r>
            <a:r>
              <a:rPr sz="1200" spc="-20" dirty="0">
                <a:latin typeface="Garamond"/>
                <a:cs typeface="Garamond"/>
              </a:rPr>
              <a:t>etc.</a:t>
            </a:r>
            <a:endParaRPr sz="1200">
              <a:latin typeface="Garamond"/>
              <a:cs typeface="Garamond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11772" y="2102904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1772" y="231799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1772" y="2533091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11772" y="274817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11772" y="3001238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11772" y="3216325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5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95" y="12649"/>
            <a:ext cx="3924935" cy="316230"/>
          </a:xfrm>
          <a:custGeom>
            <a:avLst/>
            <a:gdLst/>
            <a:ahLst/>
            <a:cxnLst/>
            <a:rect l="l" t="t" r="r" b="b"/>
            <a:pathLst>
              <a:path w="3924935" h="316230">
                <a:moveTo>
                  <a:pt x="0" y="315836"/>
                </a:moveTo>
                <a:lnTo>
                  <a:pt x="3924896" y="315836"/>
                </a:lnTo>
                <a:lnTo>
                  <a:pt x="3924896" y="0"/>
                </a:lnTo>
                <a:lnTo>
                  <a:pt x="0" y="0"/>
                </a:lnTo>
                <a:lnTo>
                  <a:pt x="0" y="315836"/>
                </a:lnTo>
                <a:close/>
              </a:path>
            </a:pathLst>
          </a:custGeom>
          <a:solidFill>
            <a:srgbClr val="D4D8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974" y="52526"/>
            <a:ext cx="1920239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Local</a:t>
            </a:r>
            <a:r>
              <a:rPr spc="-25" dirty="0"/>
              <a:t> </a:t>
            </a:r>
            <a:r>
              <a:rPr spc="-45" dirty="0"/>
              <a:t>APICs</a:t>
            </a:r>
            <a:r>
              <a:rPr spc="-2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IO</a:t>
            </a:r>
            <a:r>
              <a:rPr spc="-20" dirty="0"/>
              <a:t> </a:t>
            </a:r>
            <a:r>
              <a:rPr spc="-40" dirty="0"/>
              <a:t>APIC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942892" y="6273"/>
            <a:ext cx="665480" cy="321310"/>
            <a:chOff x="3942892" y="6273"/>
            <a:chExt cx="665480" cy="321310"/>
          </a:xfrm>
        </p:grpSpPr>
        <p:sp>
          <p:nvSpPr>
            <p:cNvPr id="5" name="object 5"/>
            <p:cNvSpPr/>
            <p:nvPr/>
          </p:nvSpPr>
          <p:spPr>
            <a:xfrm>
              <a:off x="3942892" y="6273"/>
              <a:ext cx="88900" cy="321310"/>
            </a:xfrm>
            <a:custGeom>
              <a:avLst/>
              <a:gdLst/>
              <a:ahLst/>
              <a:cxnLst/>
              <a:rect l="l" t="t" r="r" b="b"/>
              <a:pathLst>
                <a:path w="88900" h="321310">
                  <a:moveTo>
                    <a:pt x="88569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88569" y="320687"/>
                  </a:lnTo>
                  <a:lnTo>
                    <a:pt x="88569" y="0"/>
                  </a:lnTo>
                  <a:close/>
                </a:path>
              </a:pathLst>
            </a:custGeom>
            <a:solidFill>
              <a:srgbClr val="8ED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31462" y="6273"/>
              <a:ext cx="576580" cy="321310"/>
            </a:xfrm>
            <a:custGeom>
              <a:avLst/>
              <a:gdLst/>
              <a:ahLst/>
              <a:cxnLst/>
              <a:rect l="l" t="t" r="r" b="b"/>
              <a:pathLst>
                <a:path w="576579" h="321310">
                  <a:moveTo>
                    <a:pt x="576541" y="0"/>
                  </a:moveTo>
                  <a:lnTo>
                    <a:pt x="0" y="0"/>
                  </a:lnTo>
                  <a:lnTo>
                    <a:pt x="0" y="320687"/>
                  </a:lnTo>
                  <a:lnTo>
                    <a:pt x="576541" y="320687"/>
                  </a:lnTo>
                  <a:lnTo>
                    <a:pt x="576541" y="0"/>
                  </a:lnTo>
                  <a:close/>
                </a:path>
              </a:pathLst>
            </a:custGeom>
            <a:solidFill>
              <a:srgbClr val="8493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056710" y="112273"/>
            <a:ext cx="45593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40" dirty="0">
                <a:latin typeface="Garamond"/>
                <a:cs typeface="Garamond"/>
                <a:hlinkClick r:id="rId2" action="ppaction://hlinksldjump"/>
              </a:rPr>
              <a:t>hw+dev</a:t>
            </a:r>
            <a:endParaRPr sz="950">
              <a:latin typeface="Garamond"/>
              <a:cs typeface="Garamon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1772" y="824992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1772" y="119192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5130" y="1411224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772" y="1672717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5130" y="189202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5130" y="206916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5130" y="2246299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5130" y="2423426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50596" y="0"/>
                </a:moveTo>
                <a:lnTo>
                  <a:pt x="0" y="0"/>
                </a:lnTo>
                <a:lnTo>
                  <a:pt x="0" y="50596"/>
                </a:lnTo>
                <a:lnTo>
                  <a:pt x="50596" y="50596"/>
                </a:lnTo>
                <a:lnTo>
                  <a:pt x="50596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B1OS</a:t>
            </a:r>
            <a:r>
              <a:rPr spc="65" dirty="0"/>
              <a:t> </a:t>
            </a:r>
            <a:r>
              <a:rPr dirty="0"/>
              <a:t>stores</a:t>
            </a:r>
            <a:r>
              <a:rPr spc="70" dirty="0"/>
              <a:t> </a:t>
            </a:r>
            <a:r>
              <a:rPr spc="-25" dirty="0"/>
              <a:t>AP1Cs</a:t>
            </a:r>
            <a:r>
              <a:rPr spc="75" dirty="0"/>
              <a:t> </a:t>
            </a:r>
            <a:r>
              <a:rPr dirty="0"/>
              <a:t>config</a:t>
            </a:r>
            <a:r>
              <a:rPr spc="70" dirty="0"/>
              <a:t> </a:t>
            </a:r>
            <a:r>
              <a:rPr dirty="0"/>
              <a:t>info</a:t>
            </a:r>
            <a:r>
              <a:rPr spc="70" dirty="0"/>
              <a:t> at</a:t>
            </a:r>
            <a:r>
              <a:rPr spc="75" dirty="0"/>
              <a:t> </a:t>
            </a:r>
            <a:r>
              <a:rPr dirty="0"/>
              <a:t>certain</a:t>
            </a:r>
            <a:r>
              <a:rPr spc="70" dirty="0"/>
              <a:t> </a:t>
            </a:r>
            <a:r>
              <a:rPr spc="-10" dirty="0"/>
              <a:t>addresses</a:t>
            </a: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pc="-10" dirty="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Local</a:t>
            </a:r>
            <a:r>
              <a:rPr spc="100" dirty="0"/>
              <a:t> </a:t>
            </a:r>
            <a:r>
              <a:rPr spc="-35" dirty="0"/>
              <a:t>AP1C</a:t>
            </a:r>
            <a:r>
              <a:rPr spc="105" dirty="0"/>
              <a:t> </a:t>
            </a:r>
            <a:r>
              <a:rPr dirty="0"/>
              <a:t>info</a:t>
            </a:r>
            <a:r>
              <a:rPr spc="100" dirty="0"/>
              <a:t> </a:t>
            </a:r>
            <a:r>
              <a:rPr dirty="0"/>
              <a:t>starts</a:t>
            </a:r>
            <a:r>
              <a:rPr spc="100" dirty="0"/>
              <a:t> </a:t>
            </a:r>
            <a:r>
              <a:rPr spc="70" dirty="0"/>
              <a:t>at</a:t>
            </a:r>
            <a:r>
              <a:rPr spc="100" dirty="0"/>
              <a:t> </a:t>
            </a:r>
            <a:r>
              <a:rPr spc="-10" dirty="0">
                <a:latin typeface="MingLiU_HKSCS-ExtB"/>
                <a:cs typeface="MingLiU_HKSCS-ExtB"/>
              </a:rPr>
              <a:t>0xFEE00000</a:t>
            </a:r>
            <a:r>
              <a:rPr spc="-195" dirty="0">
                <a:latin typeface="MingLiU_HKSCS-ExtB"/>
                <a:cs typeface="MingLiU_HKSCS-ExtB"/>
              </a:rPr>
              <a:t> </a:t>
            </a:r>
            <a:r>
              <a:rPr spc="-10" dirty="0"/>
              <a:t>(</a:t>
            </a:r>
            <a:r>
              <a:rPr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APIC_Addr</a:t>
            </a:r>
            <a:r>
              <a:rPr spc="-10" dirty="0"/>
              <a:t>)</a:t>
            </a:r>
          </a:p>
          <a:p>
            <a:pPr marL="139065">
              <a:lnSpc>
                <a:spcPct val="100000"/>
              </a:lnSpc>
              <a:spcBef>
                <a:spcPts val="150"/>
              </a:spcBef>
              <a:tabLst>
                <a:tab pos="3491865" algn="l"/>
              </a:tabLst>
            </a:pPr>
            <a:r>
              <a:rPr dirty="0"/>
              <a:t>offset</a:t>
            </a:r>
            <a:r>
              <a:rPr spc="140" dirty="0"/>
              <a:t> </a:t>
            </a:r>
            <a:r>
              <a:rPr spc="-10" dirty="0">
                <a:latin typeface="MingLiU_HKSCS-ExtB"/>
                <a:cs typeface="MingLiU_HKSCS-ExtB"/>
              </a:rPr>
              <a:t>0x20</a:t>
            </a:r>
            <a:r>
              <a:rPr spc="-160" dirty="0">
                <a:latin typeface="MingLiU_HKSCS-ExtB"/>
                <a:cs typeface="MingLiU_HKSCS-ExtB"/>
              </a:rPr>
              <a:t> </a:t>
            </a:r>
            <a:r>
              <a:rPr dirty="0"/>
              <a:t>(</a:t>
            </a:r>
            <a:r>
              <a:rPr dirty="0">
                <a:solidFill>
                  <a:srgbClr val="0000FF"/>
                </a:solidFill>
                <a:latin typeface="MingLiU_HKSCS-ExtB"/>
                <a:cs typeface="MingLiU_HKSCS-ExtB"/>
              </a:rPr>
              <a:t>APIC_ID</a:t>
            </a:r>
            <a:r>
              <a:rPr dirty="0"/>
              <a:t>)</a:t>
            </a:r>
            <a:r>
              <a:rPr spc="135" dirty="0"/>
              <a:t> </a:t>
            </a:r>
            <a:r>
              <a:rPr dirty="0"/>
              <a:t>stores</a:t>
            </a:r>
            <a:r>
              <a:rPr spc="135" dirty="0"/>
              <a:t> </a:t>
            </a:r>
            <a:r>
              <a:rPr dirty="0"/>
              <a:t>the</a:t>
            </a:r>
            <a:r>
              <a:rPr spc="145" dirty="0"/>
              <a:t> </a:t>
            </a:r>
            <a:r>
              <a:rPr dirty="0"/>
              <a:t>apic</a:t>
            </a:r>
            <a:r>
              <a:rPr spc="135" dirty="0"/>
              <a:t> </a:t>
            </a:r>
            <a:r>
              <a:rPr dirty="0"/>
              <a:t>id</a:t>
            </a:r>
            <a:r>
              <a:rPr spc="140" dirty="0"/>
              <a:t> </a:t>
            </a:r>
            <a:r>
              <a:rPr dirty="0"/>
              <a:t>(</a:t>
            </a:r>
            <a:r>
              <a:rPr dirty="0">
                <a:latin typeface="MingLiU_HKSCS-ExtB"/>
                <a:cs typeface="MingLiU_HKSCS-ExtB"/>
              </a:rPr>
              <a:t>=</a:t>
            </a:r>
            <a:r>
              <a:rPr spc="-160" dirty="0">
                <a:latin typeface="MingLiU_HKSCS-ExtB"/>
                <a:cs typeface="MingLiU_HKSCS-ExtB"/>
              </a:rPr>
              <a:t> </a:t>
            </a:r>
            <a:r>
              <a:rPr dirty="0"/>
              <a:t>cpu</a:t>
            </a:r>
            <a:r>
              <a:rPr spc="135" dirty="0"/>
              <a:t> </a:t>
            </a:r>
            <a:r>
              <a:rPr spc="-25" dirty="0"/>
              <a:t>id)</a:t>
            </a:r>
            <a:r>
              <a:rPr dirty="0"/>
              <a:t>	</a:t>
            </a:r>
            <a:r>
              <a:rPr spc="-150" dirty="0">
                <a:latin typeface="MingLiU_HKSCS-ExtB"/>
                <a:cs typeface="MingLiU_HKSCS-ExtB"/>
              </a:rPr>
              <a:t>//</a:t>
            </a:r>
            <a:r>
              <a:rPr spc="-285" dirty="0">
                <a:latin typeface="MingLiU_HKSCS-ExtB"/>
                <a:cs typeface="MingLiU_HKSCS-ExtB"/>
              </a:rPr>
              <a:t> </a:t>
            </a:r>
            <a:r>
              <a:rPr dirty="0"/>
              <a:t>0,</a:t>
            </a:r>
            <a:r>
              <a:rPr spc="150" dirty="0"/>
              <a:t> </a:t>
            </a:r>
            <a:r>
              <a:rPr dirty="0"/>
              <a:t>1,</a:t>
            </a:r>
            <a:r>
              <a:rPr spc="155" dirty="0"/>
              <a:t> </a:t>
            </a:r>
            <a:r>
              <a:rPr spc="35" dirty="0"/>
              <a:t>...</a:t>
            </a:r>
          </a:p>
          <a:p>
            <a:pPr marL="139065" marR="54610" indent="-127000">
              <a:lnSpc>
                <a:spcPct val="110700"/>
              </a:lnSpc>
              <a:spcBef>
                <a:spcPts val="600"/>
              </a:spcBef>
              <a:tabLst>
                <a:tab pos="2108200" algn="l"/>
              </a:tabLst>
            </a:pPr>
            <a:r>
              <a:rPr spc="-10" dirty="0">
                <a:solidFill>
                  <a:srgbClr val="0000FF"/>
                </a:solidFill>
              </a:rPr>
              <a:t>Get</a:t>
            </a:r>
            <a:r>
              <a:rPr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pc="-10" dirty="0">
                <a:solidFill>
                  <a:srgbClr val="0000FF"/>
                </a:solidFill>
              </a:rPr>
              <a:t>CPU</a:t>
            </a:r>
            <a:r>
              <a:rPr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_</a:t>
            </a:r>
            <a:r>
              <a:rPr spc="-10" dirty="0">
                <a:solidFill>
                  <a:srgbClr val="0000FF"/>
                </a:solidFill>
              </a:rPr>
              <a:t>1ID()</a:t>
            </a:r>
            <a:r>
              <a:rPr spc="-10" dirty="0"/>
              <a:t>:</a:t>
            </a:r>
            <a:r>
              <a:rPr dirty="0"/>
              <a:t>	</a:t>
            </a:r>
            <a:r>
              <a:rPr spc="-150" dirty="0">
                <a:latin typeface="MingLiU_HKSCS-ExtB"/>
                <a:cs typeface="MingLiU_HKSCS-ExtB"/>
              </a:rPr>
              <a:t>//</a:t>
            </a:r>
            <a:r>
              <a:rPr spc="-315" dirty="0">
                <a:latin typeface="MingLiU_HKSCS-ExtB"/>
                <a:cs typeface="MingLiU_HKSCS-ExtB"/>
              </a:rPr>
              <a:t> </a:t>
            </a:r>
            <a:r>
              <a:rPr dirty="0"/>
              <a:t>return</a:t>
            </a:r>
            <a:r>
              <a:rPr spc="114" dirty="0"/>
              <a:t> </a:t>
            </a:r>
            <a:r>
              <a:rPr dirty="0"/>
              <a:t>cpu</a:t>
            </a:r>
            <a:r>
              <a:rPr spc="114" dirty="0"/>
              <a:t> </a:t>
            </a:r>
            <a:r>
              <a:rPr dirty="0"/>
              <a:t>id</a:t>
            </a:r>
            <a:r>
              <a:rPr spc="114" dirty="0"/>
              <a:t> </a:t>
            </a:r>
            <a:r>
              <a:rPr dirty="0"/>
              <a:t>of</a:t>
            </a:r>
            <a:r>
              <a:rPr spc="110" dirty="0"/>
              <a:t> </a:t>
            </a:r>
            <a:r>
              <a:rPr dirty="0"/>
              <a:t>caller</a:t>
            </a:r>
            <a:r>
              <a:rPr spc="114" dirty="0"/>
              <a:t> </a:t>
            </a:r>
            <a:r>
              <a:rPr spc="-10" dirty="0"/>
              <a:t>thread </a:t>
            </a:r>
            <a:r>
              <a:rPr dirty="0"/>
              <a:t>disable</a:t>
            </a:r>
            <a:r>
              <a:rPr spc="145" dirty="0"/>
              <a:t> </a:t>
            </a:r>
            <a:r>
              <a:rPr spc="-10" dirty="0"/>
              <a:t>interrupts</a:t>
            </a:r>
          </a:p>
          <a:p>
            <a:pPr marL="139065">
              <a:lnSpc>
                <a:spcPts val="1370"/>
              </a:lnSpc>
            </a:pPr>
            <a:r>
              <a:rPr dirty="0"/>
              <a:t>apicid</a:t>
            </a:r>
            <a:r>
              <a:rPr spc="110" dirty="0"/>
              <a:t> </a:t>
            </a:r>
            <a:r>
              <a:rPr i="1" dirty="0">
                <a:latin typeface="Arial"/>
                <a:cs typeface="Arial"/>
              </a:rPr>
              <a:t>←</a:t>
            </a:r>
            <a:r>
              <a:rPr i="1" spc="80" dirty="0">
                <a:latin typeface="Arial"/>
                <a:cs typeface="Arial"/>
              </a:rPr>
              <a:t> </a:t>
            </a:r>
            <a:r>
              <a:rPr dirty="0"/>
              <a:t>read</a:t>
            </a:r>
            <a:r>
              <a:rPr spc="110" dirty="0"/>
              <a:t> </a:t>
            </a:r>
            <a:r>
              <a:rPr dirty="0"/>
              <a:t>location</a:t>
            </a:r>
            <a:r>
              <a:rPr spc="110" dirty="0"/>
              <a:t> </a:t>
            </a:r>
            <a:r>
              <a:rPr dirty="0">
                <a:solidFill>
                  <a:srgbClr val="0000FF"/>
                </a:solidFill>
                <a:latin typeface="MingLiU_HKSCS-ExtB"/>
                <a:cs typeface="MingLiU_HKSCS-ExtB"/>
              </a:rPr>
              <a:t>APIC_Addr</a:t>
            </a:r>
            <a:r>
              <a:rPr spc="30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dirty="0">
                <a:solidFill>
                  <a:srgbClr val="0000FF"/>
                </a:solidFill>
                <a:latin typeface="MingLiU_HKSCS-ExtB"/>
                <a:cs typeface="MingLiU_HKSCS-ExtB"/>
              </a:rPr>
              <a:t>+</a:t>
            </a:r>
            <a:r>
              <a:rPr spc="35" dirty="0">
                <a:solidFill>
                  <a:srgbClr val="0000FF"/>
                </a:solidFill>
                <a:latin typeface="MingLiU_HKSCS-ExtB"/>
                <a:cs typeface="MingLiU_HKSCS-ExtB"/>
              </a:rPr>
              <a:t> </a:t>
            </a:r>
            <a:r>
              <a:rPr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APIC_ID</a:t>
            </a:r>
          </a:p>
          <a:p>
            <a:pPr marL="139065" marR="2905125">
              <a:lnSpc>
                <a:spcPts val="1390"/>
              </a:lnSpc>
              <a:spcBef>
                <a:spcPts val="65"/>
              </a:spcBef>
            </a:pPr>
            <a:r>
              <a:rPr dirty="0"/>
              <a:t>restore</a:t>
            </a:r>
            <a:r>
              <a:rPr spc="125" dirty="0"/>
              <a:t> </a:t>
            </a:r>
            <a:r>
              <a:rPr spc="-10" dirty="0"/>
              <a:t>interrupts </a:t>
            </a:r>
            <a:r>
              <a:rPr dirty="0"/>
              <a:t>return</a:t>
            </a:r>
            <a:r>
              <a:rPr spc="170" dirty="0"/>
              <a:t> </a:t>
            </a:r>
            <a:r>
              <a:rPr spc="-10" dirty="0"/>
              <a:t>apicid</a:t>
            </a: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pc="-10" dirty="0"/>
          </a:p>
          <a:p>
            <a:pPr marL="12700">
              <a:lnSpc>
                <a:spcPct val="100000"/>
              </a:lnSpc>
            </a:pPr>
            <a:r>
              <a:rPr spc="-170" dirty="0"/>
              <a:t>1O</a:t>
            </a:r>
            <a:r>
              <a:rPr spc="90" dirty="0"/>
              <a:t> </a:t>
            </a:r>
            <a:r>
              <a:rPr spc="-35" dirty="0"/>
              <a:t>AP1C</a:t>
            </a:r>
            <a:r>
              <a:rPr spc="95" dirty="0"/>
              <a:t> </a:t>
            </a:r>
            <a:r>
              <a:rPr dirty="0"/>
              <a:t>info</a:t>
            </a:r>
            <a:r>
              <a:rPr spc="90" dirty="0"/>
              <a:t> </a:t>
            </a:r>
            <a:r>
              <a:rPr dirty="0"/>
              <a:t>starts</a:t>
            </a:r>
            <a:r>
              <a:rPr spc="95" dirty="0"/>
              <a:t> </a:t>
            </a:r>
            <a:r>
              <a:rPr spc="70" dirty="0"/>
              <a:t>at</a:t>
            </a:r>
            <a:r>
              <a:rPr spc="90" dirty="0"/>
              <a:t> </a:t>
            </a:r>
            <a:r>
              <a:rPr spc="-10" dirty="0">
                <a:latin typeface="MingLiU_HKSCS-ExtB"/>
                <a:cs typeface="MingLiU_HKSCS-ExtB"/>
              </a:rPr>
              <a:t>0xFEC00000</a:t>
            </a:r>
            <a:r>
              <a:rPr spc="-200" dirty="0">
                <a:latin typeface="MingLiU_HKSCS-ExtB"/>
                <a:cs typeface="MingLiU_HKSCS-ExtB"/>
              </a:rPr>
              <a:t> </a:t>
            </a:r>
            <a:r>
              <a:rPr spc="-10" dirty="0"/>
              <a:t>(</a:t>
            </a:r>
            <a:r>
              <a:rPr spc="-10" dirty="0">
                <a:solidFill>
                  <a:srgbClr val="0000FF"/>
                </a:solidFill>
                <a:latin typeface="MingLiU_HKSCS-ExtB"/>
                <a:cs typeface="MingLiU_HKSCS-ExtB"/>
              </a:rPr>
              <a:t>IO_APIC_Addr</a:t>
            </a:r>
            <a:r>
              <a:rPr spc="-10" dirty="0"/>
              <a:t>)</a:t>
            </a:r>
          </a:p>
        </p:txBody>
      </p:sp>
      <p:sp>
        <p:nvSpPr>
          <p:cNvPr id="17" name="object 17"/>
          <p:cNvSpPr/>
          <p:nvPr/>
        </p:nvSpPr>
        <p:spPr>
          <a:xfrm>
            <a:off x="211772" y="2798800"/>
            <a:ext cx="67945" cy="67945"/>
          </a:xfrm>
          <a:custGeom>
            <a:avLst/>
            <a:gdLst/>
            <a:ahLst/>
            <a:cxnLst/>
            <a:rect l="l" t="t" r="r" b="b"/>
            <a:pathLst>
              <a:path w="67945" h="67944">
                <a:moveTo>
                  <a:pt x="67462" y="0"/>
                </a:moveTo>
                <a:lnTo>
                  <a:pt x="0" y="0"/>
                </a:lnTo>
                <a:lnTo>
                  <a:pt x="0" y="67462"/>
                </a:lnTo>
                <a:lnTo>
                  <a:pt x="67462" y="67462"/>
                </a:lnTo>
                <a:lnTo>
                  <a:pt x="67462" y="0"/>
                </a:lnTo>
                <a:close/>
              </a:path>
            </a:pathLst>
          </a:custGeom>
          <a:solidFill>
            <a:srgbClr val="334CCC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6425</Words>
  <Application>Microsoft Office PowerPoint</Application>
  <PresentationFormat>Custom</PresentationFormat>
  <Paragraphs>775</Paragraphs>
  <Slides>67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4" baseType="lpstr">
      <vt:lpstr>MingLiU_HKSCS-ExtB</vt:lpstr>
      <vt:lpstr>Arial</vt:lpstr>
      <vt:lpstr>Arial Narrow</vt:lpstr>
      <vt:lpstr>Garamond</vt:lpstr>
      <vt:lpstr>Times New Roman</vt:lpstr>
      <vt:lpstr>Verdana</vt:lpstr>
      <vt:lpstr>Office Theme</vt:lpstr>
      <vt:lpstr>GeekOS</vt:lpstr>
      <vt:lpstr>Goal</vt:lpstr>
      <vt:lpstr>Outline</vt:lpstr>
      <vt:lpstr>Hardware coniguration</vt:lpstr>
      <vt:lpstr>x86 (CPU)</vt:lpstr>
      <vt:lpstr>x86: Addressing</vt:lpstr>
      <vt:lpstr>x86: Interrupts</vt:lpstr>
      <vt:lpstr>x86: Registers</vt:lpstr>
      <vt:lpstr>Local APICs and IO APIC</vt:lpstr>
      <vt:lpstr>PIT timer + LAPIC timers</vt:lpstr>
      <vt:lpstr>LAPIC timer</vt:lpstr>
      <vt:lpstr>VGA screen</vt:lpstr>
      <vt:lpstr>Keyboard</vt:lpstr>
      <vt:lpstr>Keyboard</vt:lpstr>
      <vt:lpstr>PowerPoint Presentation</vt:lpstr>
      <vt:lpstr>IDE: drivers</vt:lpstr>
      <vt:lpstr>DMA controller (currently not used)</vt:lpstr>
      <vt:lpstr>Outline</vt:lpstr>
      <vt:lpstr>Boot</vt:lpstr>
      <vt:lpstr>Kernel initialization: Main()-1</vt:lpstr>
      <vt:lpstr>Kernel initialization: Main()-2</vt:lpstr>
      <vt:lpstr>Secondary cpu initialization // executed by cpu i</vt:lpstr>
      <vt:lpstr>Outline</vt:lpstr>
      <vt:lpstr>Kernel threads: context and queues</vt:lpstr>
      <vt:lpstr>Starting kernel threads</vt:lpstr>
      <vt:lpstr>Current thread</vt:lpstr>
      <vt:lpstr>Outline</vt:lpstr>
      <vt:lpstr>User process context</vt:lpstr>
      <vt:lpstr>Spawn user process</vt:lpstr>
      <vt:lpstr>Start user thread</vt:lpstr>
      <vt:lpstr>Copying between user and kernel spaces</vt:lpstr>
      <vt:lpstr>Outline</vt:lpstr>
      <vt:lpstr>Interrupt disable/enable: affects only this CPU</vt:lpstr>
      <vt:lpstr>Spinlocks</vt:lpstr>
      <vt:lpstr>Some spinlock variables</vt:lpstr>
      <vt:lpstr>Wait and Wakeup</vt:lpstr>
      <vt:lpstr>Mutex</vt:lpstr>
      <vt:lpstr>Condition</vt:lpstr>
      <vt:lpstr>Outline</vt:lpstr>
      <vt:lpstr>Scheduling</vt:lpstr>
      <vt:lpstr>Outline</vt:lpstr>
      <vt:lpstr>Handling an interrupt</vt:lpstr>
      <vt:lpstr>Switching a thread</vt:lpstr>
      <vt:lpstr>Outline</vt:lpstr>
      <vt:lpstr>VFS: static vars and structs - 1</vt:lpstr>
      <vt:lpstr>VFS: static vars and structs - 2</vt:lpstr>
      <vt:lpstr>VFS functions: Register, Fs.ops wrappers</vt:lpstr>
      <vt:lpstr>VFS functions: Mp.ops wrappers</vt:lpstr>
      <vt:lpstr>VFS functions: F.ops wrappers</vt:lpstr>
      <vt:lpstr>VFS: paging device</vt:lpstr>
      <vt:lpstr>Outline</vt:lpstr>
      <vt:lpstr>PFAT structs - 1</vt:lpstr>
      <vt:lpstr>PFAT structs - 2</vt:lpstr>
      <vt:lpstr>PFAT functions - 1</vt:lpstr>
      <vt:lpstr>PFAT functions - 2</vt:lpstr>
      <vt:lpstr>PFAT functions - 3</vt:lpstr>
      <vt:lpstr>PFAT functions - 4</vt:lpstr>
      <vt:lpstr>Outline</vt:lpstr>
      <vt:lpstr>Blockdev structs - 1</vt:lpstr>
      <vt:lpstr>Blockdev static vars</vt:lpstr>
      <vt:lpstr>Blockdev functions - 1</vt:lpstr>
      <vt:lpstr>Blockdev functions - 2</vt:lpstr>
      <vt:lpstr>Blockdev functions - 3</vt:lpstr>
      <vt:lpstr>Outline</vt:lpstr>
      <vt:lpstr>Bufcache structs</vt:lpstr>
      <vt:lpstr>Bufcache functions - 1</vt:lpstr>
      <vt:lpstr>Bufcache functions - 2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GeekOS 2018</dc:title>
  <dc:creator>Shankar</dc:creator>
  <cp:lastModifiedBy>Ashok K. Agrawala</cp:lastModifiedBy>
  <cp:revision>1</cp:revision>
  <dcterms:created xsi:type="dcterms:W3CDTF">2025-09-15T16:55:54Z</dcterms:created>
  <dcterms:modified xsi:type="dcterms:W3CDTF">2025-09-15T16:56:56Z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2018-10-04T00:00:00Z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2025-09-15T00:00:00Z</vt:filetime>
  </property>
  <property fmtid="{D5CDD505-2E9C-101B-9397-08002B2CF9AE}" pid="5" name="PTEX.Fullbanner">
    <vt:lpwstr>This is MiKTeX-pdfTeX 2.9.6354 (1.40.18)</vt:lpwstr>
  </property>
  <property fmtid="{D5CDD505-2E9C-101B-9397-08002B2CF9AE}" pid="6" name="Producer">
    <vt:lpwstr>pdfTeX-1.40.18</vt:lpwstr>
  </property>
</Properties>
</file>