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57"/>
  </p:notesMasterIdLst>
  <p:handoutMasterIdLst>
    <p:handoutMasterId r:id="rId58"/>
  </p:handoutMasterIdLst>
  <p:sldIdLst>
    <p:sldId id="298" r:id="rId3"/>
    <p:sldId id="300" r:id="rId4"/>
    <p:sldId id="345" r:id="rId5"/>
    <p:sldId id="346" r:id="rId6"/>
    <p:sldId id="347" r:id="rId7"/>
    <p:sldId id="348" r:id="rId8"/>
    <p:sldId id="349" r:id="rId9"/>
    <p:sldId id="302" r:id="rId10"/>
    <p:sldId id="303" r:id="rId11"/>
    <p:sldId id="304" r:id="rId12"/>
    <p:sldId id="305" r:id="rId13"/>
    <p:sldId id="307" r:id="rId14"/>
    <p:sldId id="350" r:id="rId15"/>
    <p:sldId id="306" r:id="rId16"/>
    <p:sldId id="352" r:id="rId17"/>
    <p:sldId id="308" r:id="rId18"/>
    <p:sldId id="309" r:id="rId19"/>
    <p:sldId id="351"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53" r:id="rId39"/>
    <p:sldId id="328" r:id="rId40"/>
    <p:sldId id="329" r:id="rId41"/>
    <p:sldId id="330" r:id="rId42"/>
    <p:sldId id="354"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789">
          <p15:clr>
            <a:srgbClr val="A4A3A4"/>
          </p15:clr>
        </p15:guide>
        <p15:guide id="2" pos="4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6909" autoAdjust="0"/>
  </p:normalViewPr>
  <p:slideViewPr>
    <p:cSldViewPr snapToGrid="0">
      <p:cViewPr>
        <p:scale>
          <a:sx n="101" d="100"/>
          <a:sy n="101" d="100"/>
        </p:scale>
        <p:origin x="3252" y="708"/>
      </p:cViewPr>
      <p:guideLst>
        <p:guide orient="horz" pos="789"/>
        <p:guide pos="48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67585"/>
          <p:cNvSpPr>
            <a:spLocks noGrp="1" noChangeArrowheads="1"/>
          </p:cNvSpPr>
          <p:nvPr>
            <p:ph type="hdr" sz="quarter"/>
          </p:nvPr>
        </p:nvSpPr>
        <p:spPr bwMode="auto">
          <a:xfrm>
            <a:off x="1" y="2"/>
            <a:ext cx="3038145" cy="464205"/>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eaLnBrk="1" hangingPunct="1">
              <a:defRPr sz="1200">
                <a:latin typeface="Times New Roman" pitchFamily="18" charset="0"/>
              </a:defRPr>
            </a:lvl1pPr>
          </a:lstStyle>
          <a:p>
            <a:endParaRPr lang="en-US"/>
          </a:p>
        </p:txBody>
      </p:sp>
      <p:sp>
        <p:nvSpPr>
          <p:cNvPr id="120835" name="Rectangle 67586"/>
          <p:cNvSpPr>
            <a:spLocks noGrp="1" noChangeArrowheads="1"/>
          </p:cNvSpPr>
          <p:nvPr>
            <p:ph type="dt" sz="quarter" idx="1"/>
          </p:nvPr>
        </p:nvSpPr>
        <p:spPr bwMode="auto">
          <a:xfrm>
            <a:off x="3970736" y="2"/>
            <a:ext cx="3038145" cy="464205"/>
          </a:xfrm>
          <a:prstGeom prst="rect">
            <a:avLst/>
          </a:prstGeom>
          <a:noFill/>
          <a:ln w="9525">
            <a:noFill/>
            <a:miter lim="800000"/>
            <a:headEnd/>
            <a:tailEnd/>
          </a:ln>
        </p:spPr>
        <p:txBody>
          <a:bodyPr vert="horz" wrap="square" lIns="88130" tIns="44065" rIns="88130" bIns="44065" numCol="1" anchor="t" anchorCtr="0" compatLnSpc="1">
            <a:prstTxWarp prst="textNoShape">
              <a:avLst/>
            </a:prstTxWarp>
          </a:bodyPr>
          <a:lstStyle>
            <a:lvl1pPr algn="r" eaLnBrk="1" hangingPunct="1">
              <a:defRPr sz="1200">
                <a:latin typeface="Times New Roman" pitchFamily="18" charset="0"/>
              </a:defRPr>
            </a:lvl1pPr>
          </a:lstStyle>
          <a:p>
            <a:endParaRPr lang="en-US"/>
          </a:p>
        </p:txBody>
      </p:sp>
      <p:sp>
        <p:nvSpPr>
          <p:cNvPr id="120836" name="Rectangle 67587"/>
          <p:cNvSpPr>
            <a:spLocks noGrp="1" noChangeArrowheads="1"/>
          </p:cNvSpPr>
          <p:nvPr>
            <p:ph type="ftr" sz="quarter" idx="2"/>
          </p:nvPr>
        </p:nvSpPr>
        <p:spPr bwMode="auto">
          <a:xfrm>
            <a:off x="1" y="8830660"/>
            <a:ext cx="3038145" cy="464205"/>
          </a:xfrm>
          <a:prstGeom prst="rect">
            <a:avLst/>
          </a:prstGeom>
          <a:noFill/>
          <a:ln w="9525">
            <a:noFill/>
            <a:miter lim="800000"/>
            <a:headEnd/>
            <a:tailEnd/>
          </a:ln>
        </p:spPr>
        <p:txBody>
          <a:bodyPr vert="horz" wrap="square" lIns="88130" tIns="44065" rIns="88130" bIns="44065" numCol="1" anchor="b" anchorCtr="0" compatLnSpc="1">
            <a:prstTxWarp prst="textNoShape">
              <a:avLst/>
            </a:prstTxWarp>
          </a:bodyPr>
          <a:lstStyle>
            <a:lvl1pPr eaLnBrk="1" hangingPunct="1">
              <a:defRPr sz="1200">
                <a:latin typeface="Times New Roman" pitchFamily="18" charset="0"/>
              </a:defRPr>
            </a:lvl1pPr>
          </a:lstStyle>
          <a:p>
            <a:endParaRPr lang="en-US"/>
          </a:p>
        </p:txBody>
      </p:sp>
      <p:sp>
        <p:nvSpPr>
          <p:cNvPr id="67589" name="Slide Number Placeholder 67588"/>
          <p:cNvSpPr>
            <a:spLocks noGrp="1" noChangeArrowheads="1"/>
          </p:cNvSpPr>
          <p:nvPr>
            <p:ph type="sldNum" sz="quarter" idx="3"/>
          </p:nvPr>
        </p:nvSpPr>
        <p:spPr bwMode="auto">
          <a:xfrm>
            <a:off x="3970736" y="8830660"/>
            <a:ext cx="3038145" cy="464205"/>
          </a:xfrm>
          <a:prstGeom prst="rect">
            <a:avLst/>
          </a:prstGeom>
          <a:noFill/>
          <a:ln w="9525" cap="flat" cmpd="sng" algn="ctr">
            <a:noFill/>
            <a:prstDash val="solid"/>
            <a:miter lim="800000"/>
            <a:headEnd type="none" w="med" len="med"/>
            <a:tailEnd type="none" w="med" len="med"/>
          </a:ln>
          <a:effectLst/>
        </p:spPr>
        <p:txBody>
          <a:bodyPr vert="horz" wrap="square" lIns="88130" tIns="44065" rIns="88130" bIns="44065" numCol="1" anchor="b" anchorCtr="0" compatLnSpc="1">
            <a:prstTxWarp prst="textNoShape">
              <a:avLst/>
            </a:prstTxWarp>
          </a:bodyPr>
          <a:lstStyle>
            <a:lvl1pPr algn="r" eaLnBrk="1" hangingPunct="1">
              <a:defRPr sz="1200">
                <a:latin typeface="Times New Roman" pitchFamily="18" charset="0"/>
              </a:defRPr>
            </a:lvl1pPr>
          </a:lstStyle>
          <a:p>
            <a:fld id="{8A855623-DCED-4E5D-9311-6CA263906B0E}"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64" units="1/cm"/>
          <inkml:channelProperty channel="Y" name="resolution" value="63.52941" units="1/cm"/>
          <inkml:channelProperty channel="T" name="resolution" value="1" units="1/dev"/>
        </inkml:channelProperties>
      </inkml:inkSource>
      <inkml:timestamp xml:id="ts0" timeString="2020-09-15T16:23:50.241"/>
    </inkml:context>
    <inkml:brush xml:id="br0">
      <inkml:brushProperty name="width" value="0.05292" units="cm"/>
      <inkml:brushProperty name="height" value="0.05292" units="cm"/>
      <inkml:brushProperty name="color" value="#FF0000"/>
    </inkml:brush>
  </inkml:definitions>
  <inkml:trace contextRef="#ctx0" brushRef="#br0">7073 15108 0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50177"/>
          <p:cNvSpPr>
            <a:spLocks noGrp="1" noChangeArrowheads="1"/>
          </p:cNvSpPr>
          <p:nvPr>
            <p:ph type="hdr" sz="quarter"/>
          </p:nvPr>
        </p:nvSpPr>
        <p:spPr bwMode="auto">
          <a:xfrm>
            <a:off x="1" y="2"/>
            <a:ext cx="3038145" cy="464205"/>
          </a:xfrm>
          <a:prstGeom prst="rect">
            <a:avLst/>
          </a:prstGeom>
          <a:noFill/>
          <a:ln w="9525">
            <a:noFill/>
            <a:miter lim="800000"/>
            <a:headEnd/>
            <a:tailEnd/>
          </a:ln>
        </p:spPr>
        <p:txBody>
          <a:bodyPr vert="horz" wrap="square" lIns="93163" tIns="46582" rIns="93163" bIns="46582" numCol="1" anchor="t" anchorCtr="0" compatLnSpc="1">
            <a:prstTxWarp prst="textNoShape">
              <a:avLst/>
            </a:prstTxWarp>
          </a:bodyPr>
          <a:lstStyle>
            <a:lvl1pPr defTabSz="931799" eaLnBrk="1" hangingPunct="1">
              <a:defRPr sz="1300">
                <a:latin typeface="Times New Roman" pitchFamily="18" charset="0"/>
              </a:defRPr>
            </a:lvl1pPr>
          </a:lstStyle>
          <a:p>
            <a:endParaRPr lang="en-US"/>
          </a:p>
        </p:txBody>
      </p:sp>
      <p:sp>
        <p:nvSpPr>
          <p:cNvPr id="61443" name="Rectangle 50178"/>
          <p:cNvSpPr>
            <a:spLocks noGrp="1" noChangeArrowheads="1"/>
          </p:cNvSpPr>
          <p:nvPr>
            <p:ph type="dt" idx="1"/>
          </p:nvPr>
        </p:nvSpPr>
        <p:spPr bwMode="auto">
          <a:xfrm>
            <a:off x="3970736" y="2"/>
            <a:ext cx="3038145" cy="464205"/>
          </a:xfrm>
          <a:prstGeom prst="rect">
            <a:avLst/>
          </a:prstGeom>
          <a:noFill/>
          <a:ln w="9525">
            <a:noFill/>
            <a:miter lim="800000"/>
            <a:headEnd/>
            <a:tailEnd/>
          </a:ln>
        </p:spPr>
        <p:txBody>
          <a:bodyPr vert="horz" wrap="square" lIns="93163" tIns="46582" rIns="93163" bIns="46582" numCol="1" anchor="t" anchorCtr="0" compatLnSpc="1">
            <a:prstTxWarp prst="textNoShape">
              <a:avLst/>
            </a:prstTxWarp>
          </a:bodyPr>
          <a:lstStyle>
            <a:lvl1pPr algn="r" defTabSz="931799" eaLnBrk="1" hangingPunct="1">
              <a:defRPr sz="1300">
                <a:latin typeface="Times New Roman" pitchFamily="18" charset="0"/>
              </a:defRPr>
            </a:lvl1pPr>
          </a:lstStyle>
          <a:p>
            <a:endParaRPr lang="en-US"/>
          </a:p>
        </p:txBody>
      </p:sp>
      <p:sp>
        <p:nvSpPr>
          <p:cNvPr id="61444" name="Rectangle 50179"/>
          <p:cNvSpPr>
            <a:spLocks noGrp="1" noRot="1" noChangeAspect="1" noChangeArrowheads="1" noTextEdit="1"/>
          </p:cNvSpPr>
          <p:nvPr>
            <p:ph type="sldImg" idx="2"/>
          </p:nvPr>
        </p:nvSpPr>
        <p:spPr bwMode="auto">
          <a:xfrm>
            <a:off x="1181100" y="698500"/>
            <a:ext cx="4648200" cy="3486150"/>
          </a:xfrm>
          <a:prstGeom prst="rect">
            <a:avLst/>
          </a:prstGeom>
          <a:noFill/>
          <a:ln w="9525" algn="ctr">
            <a:solidFill>
              <a:srgbClr val="000000"/>
            </a:solidFill>
            <a:miter lim="800000"/>
            <a:headEnd/>
            <a:tailEnd/>
          </a:ln>
        </p:spPr>
      </p:sp>
      <p:sp>
        <p:nvSpPr>
          <p:cNvPr id="50181" name="Notes Placeholder 50180"/>
          <p:cNvSpPr>
            <a:spLocks noGrp="1" noChangeArrowheads="1"/>
          </p:cNvSpPr>
          <p:nvPr>
            <p:ph type="body" sz="quarter" idx="3"/>
          </p:nvPr>
        </p:nvSpPr>
        <p:spPr bwMode="auto">
          <a:xfrm>
            <a:off x="701345" y="4416098"/>
            <a:ext cx="5607712" cy="4182458"/>
          </a:xfrm>
          <a:prstGeom prst="rect">
            <a:avLst/>
          </a:prstGeom>
          <a:noFill/>
          <a:ln w="9525" cap="flat" cmpd="sng" algn="ctr">
            <a:noFill/>
            <a:prstDash val="solid"/>
            <a:miter lim="800000"/>
            <a:headEnd type="none" w="med" len="med"/>
            <a:tailEnd type="none" w="med" len="med"/>
          </a:ln>
          <a:effectLst/>
        </p:spPr>
        <p:txBody>
          <a:bodyPr vert="horz" wrap="square" lIns="93163" tIns="46582" rIns="93163"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50181"/>
          <p:cNvSpPr>
            <a:spLocks noGrp="1" noChangeArrowheads="1"/>
          </p:cNvSpPr>
          <p:nvPr>
            <p:ph type="ftr" sz="quarter" idx="4"/>
          </p:nvPr>
        </p:nvSpPr>
        <p:spPr bwMode="auto">
          <a:xfrm>
            <a:off x="1" y="8830660"/>
            <a:ext cx="3038145" cy="464205"/>
          </a:xfrm>
          <a:prstGeom prst="rect">
            <a:avLst/>
          </a:prstGeom>
          <a:noFill/>
          <a:ln w="9525">
            <a:noFill/>
            <a:miter lim="800000"/>
            <a:headEnd/>
            <a:tailEnd/>
          </a:ln>
        </p:spPr>
        <p:txBody>
          <a:bodyPr vert="horz" wrap="square" lIns="93163" tIns="46582" rIns="93163" bIns="46582" numCol="1" anchor="b" anchorCtr="0" compatLnSpc="1">
            <a:prstTxWarp prst="textNoShape">
              <a:avLst/>
            </a:prstTxWarp>
          </a:bodyPr>
          <a:lstStyle>
            <a:lvl1pPr defTabSz="931799" eaLnBrk="1" hangingPunct="1">
              <a:defRPr sz="1300">
                <a:latin typeface="Times New Roman" pitchFamily="18" charset="0"/>
              </a:defRPr>
            </a:lvl1pPr>
          </a:lstStyle>
          <a:p>
            <a:endParaRPr lang="en-US"/>
          </a:p>
        </p:txBody>
      </p:sp>
      <p:sp>
        <p:nvSpPr>
          <p:cNvPr id="50183" name="Slide Number Placeholder 50182"/>
          <p:cNvSpPr>
            <a:spLocks noGrp="1" noChangeArrowheads="1"/>
          </p:cNvSpPr>
          <p:nvPr>
            <p:ph type="sldNum" sz="quarter" idx="5"/>
          </p:nvPr>
        </p:nvSpPr>
        <p:spPr bwMode="auto">
          <a:xfrm>
            <a:off x="3970736" y="8830660"/>
            <a:ext cx="3038145" cy="464205"/>
          </a:xfrm>
          <a:prstGeom prst="rect">
            <a:avLst/>
          </a:prstGeom>
          <a:noFill/>
          <a:ln w="9525" cap="flat" cmpd="sng" algn="ctr">
            <a:noFill/>
            <a:prstDash val="solid"/>
            <a:miter lim="800000"/>
            <a:headEnd type="none" w="med" len="med"/>
            <a:tailEnd type="none" w="med" len="med"/>
          </a:ln>
          <a:effectLst/>
        </p:spPr>
        <p:txBody>
          <a:bodyPr vert="horz" wrap="square" lIns="93163" tIns="46582" rIns="93163" bIns="46582" numCol="1" anchor="b" anchorCtr="0" compatLnSpc="1">
            <a:prstTxWarp prst="textNoShape">
              <a:avLst/>
            </a:prstTxWarp>
          </a:bodyPr>
          <a:lstStyle>
            <a:lvl1pPr algn="r" defTabSz="931799" eaLnBrk="1" hangingPunct="1">
              <a:defRPr sz="1300">
                <a:latin typeface="Times New Roman" pitchFamily="18" charset="0"/>
              </a:defRPr>
            </a:lvl1pPr>
          </a:lstStyle>
          <a:p>
            <a:fld id="{048DFA81-0638-4983-AB53-0B2C09D32E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
          <p:cNvSpPr>
            <a:spLocks noGrp="1" noRot="1" noChangeAspect="1" noTextEdit="1"/>
          </p:cNvSpPr>
          <p:nvPr>
            <p:ph type="sldImg"/>
          </p:nvPr>
        </p:nvSpPr>
        <p:spPr>
          <a:ln cap="flat">
            <a:headEnd type="none" w="med" len="med"/>
            <a:tailEnd type="none" w="med" len="med"/>
          </a:ln>
        </p:spPr>
      </p:sp>
      <p:sp>
        <p:nvSpPr>
          <p:cNvPr id="7171" name="Shap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8405082-739D-43E2-8897-FBFC72292D67}"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8840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33EB3D0-53ED-4A59-89C8-6CC192D22B7D}" type="slidenum">
              <a:rPr lang="en-US" altLang="en-US">
                <a:latin typeface="Helvetica" panose="020B0604020202020204" pitchFamily="34" charset="0"/>
              </a:rPr>
              <a:pPr/>
              <a:t>16</a:t>
            </a:fld>
            <a:endParaRPr lang="en-US" altLang="en-US">
              <a:latin typeface="Helvetica"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4821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195CDB2-CC11-4DFE-8BC5-3D0525225A15}" type="slidenum">
              <a:rPr lang="en-US" altLang="en-US">
                <a:latin typeface="Helvetica" panose="020B0604020202020204" pitchFamily="34" charset="0"/>
              </a:rPr>
              <a:pPr/>
              <a:t>17</a:t>
            </a:fld>
            <a:endParaRPr lang="en-US" altLang="en-US">
              <a:latin typeface="Helvetica"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87530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D58724-AAC0-46DA-B1F9-DD644E17C5FA}" type="slidenum">
              <a:rPr lang="en-US" altLang="en-US">
                <a:latin typeface="Helvetica" panose="020B0604020202020204" pitchFamily="34" charset="0"/>
              </a:rPr>
              <a:pPr/>
              <a:t>19</a:t>
            </a:fld>
            <a:endParaRPr lang="en-US" altLang="en-US">
              <a:latin typeface="Helvetica"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7250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EB8F69-91E5-469A-998D-2024A031C60E}" type="slidenum">
              <a:rPr lang="en-US" altLang="en-US">
                <a:latin typeface="Helvetica" panose="020B0604020202020204" pitchFamily="34" charset="0"/>
              </a:rPr>
              <a:pPr/>
              <a:t>20</a:t>
            </a:fld>
            <a:endParaRPr lang="en-US" altLang="en-US">
              <a:latin typeface="Helvetica"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619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20F70-B1F5-4025-AB3B-5A5B18A58573}" type="slidenum">
              <a:rPr lang="en-US" altLang="en-US">
                <a:latin typeface="Helvetica" panose="020B0604020202020204" pitchFamily="34" charset="0"/>
              </a:rPr>
              <a:pPr/>
              <a:t>21</a:t>
            </a:fld>
            <a:endParaRPr lang="en-US" altLang="en-US">
              <a:latin typeface="Helvetica"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5836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3FF3FA-BE94-41E0-88A3-6562E2CD146C}" type="slidenum">
              <a:rPr lang="en-US" altLang="en-US">
                <a:latin typeface="Helvetica" panose="020B0604020202020204" pitchFamily="34" charset="0"/>
              </a:rPr>
              <a:pPr/>
              <a:t>22</a:t>
            </a:fld>
            <a:endParaRPr lang="en-US" altLang="en-US">
              <a:latin typeface="Helvetica" panose="020B0604020202020204"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1959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DD4D55-FC94-44EA-8268-87FAC92C0EB3}" type="slidenum">
              <a:rPr lang="en-US" altLang="en-US">
                <a:latin typeface="Helvetica" panose="020B0604020202020204" pitchFamily="34" charset="0"/>
              </a:rPr>
              <a:pPr/>
              <a:t>23</a:t>
            </a:fld>
            <a:endParaRPr lang="en-US" altLang="en-US">
              <a:latin typeface="Helvetica"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7507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597504-96FE-4A0B-BA46-1161AA5ACD68}" type="slidenum">
              <a:rPr lang="en-US" altLang="en-US">
                <a:latin typeface="Helvetica" panose="020B0604020202020204" pitchFamily="34" charset="0"/>
              </a:rPr>
              <a:pPr/>
              <a:t>24</a:t>
            </a:fld>
            <a:endParaRPr lang="en-US" altLang="en-US">
              <a:latin typeface="Helvetica"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6058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62150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13622C1-5489-499F-9B94-E72A1CE4BE21}" type="slidenum">
              <a:rPr lang="en-US" altLang="en-US">
                <a:latin typeface="Helvetica" panose="020B0604020202020204" pitchFamily="34" charset="0"/>
              </a:rPr>
              <a:pPr/>
              <a:t>26</a:t>
            </a:fld>
            <a:endParaRPr lang="en-US" altLang="en-US">
              <a:latin typeface="Helvetica"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8807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5DB4BA5-10D7-4254-A32A-BD5BDAC3258D}" type="slidenum">
              <a:rPr lang="en-US" altLang="en-US">
                <a:latin typeface="Helvetica" panose="020B0604020202020204" pitchFamily="34" charset="0"/>
              </a:rPr>
              <a:pPr/>
              <a:t>2</a:t>
            </a:fld>
            <a:endParaRPr lang="en-US" altLang="en-US">
              <a:latin typeface="Helvetica"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1671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750"/>
              </a:spcAft>
              <a:buNone/>
            </a:pPr>
            <a:r>
              <a:rPr lang="en-US" b="0" i="0" dirty="0">
                <a:solidFill>
                  <a:srgbClr val="000000"/>
                </a:solidFill>
                <a:effectLst/>
                <a:latin typeface="Roboto" panose="02000000000000000000" pitchFamily="2" charset="0"/>
              </a:rPr>
              <a:t>All </a:t>
            </a:r>
            <a:r>
              <a:rPr lang="en-US" b="0" i="0" dirty="0" err="1">
                <a:solidFill>
                  <a:srgbClr val="000000"/>
                </a:solidFill>
                <a:effectLst/>
                <a:latin typeface="Roboto" panose="02000000000000000000" pitchFamily="2" charset="0"/>
              </a:rPr>
              <a:t>Pthreads</a:t>
            </a:r>
            <a:r>
              <a:rPr lang="en-US" b="0" i="0" dirty="0">
                <a:solidFill>
                  <a:srgbClr val="000000"/>
                </a:solidFill>
                <a:effectLst/>
                <a:latin typeface="Roboto" panose="02000000000000000000" pitchFamily="2" charset="0"/>
              </a:rPr>
              <a:t> programs must include the </a:t>
            </a:r>
            <a:r>
              <a:rPr lang="en-US" b="0" i="0" dirty="0" err="1">
                <a:solidFill>
                  <a:srgbClr val="000000"/>
                </a:solidFill>
                <a:effectLst/>
                <a:latin typeface="Roboto" panose="02000000000000000000" pitchFamily="2" charset="0"/>
              </a:rPr>
              <a:t>pthread.h</a:t>
            </a:r>
            <a:r>
              <a:rPr lang="en-US" b="0" i="0" dirty="0">
                <a:solidFill>
                  <a:srgbClr val="000000"/>
                </a:solidFill>
                <a:effectLst/>
                <a:latin typeface="Roboto" panose="02000000000000000000" pitchFamily="2" charset="0"/>
              </a:rPr>
              <a:t> header file. The statement </a:t>
            </a:r>
            <a:r>
              <a:rPr lang="en-US" b="0" i="0" dirty="0" err="1">
                <a:solidFill>
                  <a:srgbClr val="000000"/>
                </a:solidFill>
                <a:effectLst/>
                <a:latin typeface="Roboto" panose="02000000000000000000" pitchFamily="2" charset="0"/>
              </a:rPr>
              <a:t>pthread_t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tid</a:t>
            </a:r>
            <a:r>
              <a:rPr lang="en-US" b="0" i="0" dirty="0">
                <a:solidFill>
                  <a:srgbClr val="000000"/>
                </a:solidFill>
                <a:effectLst/>
                <a:latin typeface="Roboto" panose="02000000000000000000" pitchFamily="2" charset="0"/>
              </a:rPr>
              <a:t> declares the identifier for the thread we will create. Each thread has a set of attributes, including stack size and scheduling information. The </a:t>
            </a:r>
            <a:r>
              <a:rPr lang="en-US" b="0" i="0" dirty="0" err="1">
                <a:solidFill>
                  <a:srgbClr val="000000"/>
                </a:solidFill>
                <a:effectLst/>
                <a:latin typeface="Roboto" panose="02000000000000000000" pitchFamily="2" charset="0"/>
              </a:rPr>
              <a:t>pthread_attr_t</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attr</a:t>
            </a:r>
            <a:r>
              <a:rPr lang="en-US" b="0" i="0" dirty="0">
                <a:solidFill>
                  <a:srgbClr val="000000"/>
                </a:solidFill>
                <a:effectLst/>
                <a:latin typeface="Roboto" panose="02000000000000000000" pitchFamily="2" charset="0"/>
              </a:rPr>
              <a:t> declaration represents the attributes for the thread. We set the attributes in the function call </a:t>
            </a:r>
            <a:r>
              <a:rPr lang="en-US" b="0" i="0" dirty="0" err="1">
                <a:solidFill>
                  <a:srgbClr val="000000"/>
                </a:solidFill>
                <a:effectLst/>
                <a:latin typeface="Roboto" panose="02000000000000000000" pitchFamily="2" charset="0"/>
              </a:rPr>
              <a:t>pthread_attr_init</a:t>
            </a:r>
            <a:r>
              <a:rPr lang="en-US" b="0" i="0" dirty="0">
                <a:solidFill>
                  <a:srgbClr val="000000"/>
                </a:solidFill>
                <a:effectLst/>
                <a:latin typeface="Roboto" panose="02000000000000000000" pitchFamily="2" charset="0"/>
              </a:rPr>
              <a:t>(&amp;</a:t>
            </a:r>
            <a:r>
              <a:rPr lang="en-US" b="0" i="0" dirty="0" err="1">
                <a:solidFill>
                  <a:srgbClr val="000000"/>
                </a:solidFill>
                <a:effectLst/>
                <a:latin typeface="Roboto" panose="02000000000000000000" pitchFamily="2" charset="0"/>
              </a:rPr>
              <a:t>attr</a:t>
            </a:r>
            <a:r>
              <a:rPr lang="en-US" b="0" i="0" dirty="0">
                <a:solidFill>
                  <a:srgbClr val="000000"/>
                </a:solidFill>
                <a:effectLst/>
                <a:latin typeface="Roboto" panose="02000000000000000000" pitchFamily="2" charset="0"/>
              </a:rPr>
              <a:t>). Because we did not explicitly set any attributes, we use the default attributes provided. (In the chapter CPU Scheduling, we discuss some of the scheduling attributes provided by the </a:t>
            </a:r>
            <a:r>
              <a:rPr lang="en-US" b="0" i="0" dirty="0" err="1">
                <a:solidFill>
                  <a:srgbClr val="000000"/>
                </a:solidFill>
                <a:effectLst/>
                <a:latin typeface="Roboto" panose="02000000000000000000" pitchFamily="2" charset="0"/>
              </a:rPr>
              <a:t>Pthreads</a:t>
            </a:r>
            <a:r>
              <a:rPr lang="en-US" b="0" i="0" dirty="0">
                <a:solidFill>
                  <a:srgbClr val="000000"/>
                </a:solidFill>
                <a:effectLst/>
                <a:latin typeface="Roboto" panose="02000000000000000000" pitchFamily="2" charset="0"/>
              </a:rPr>
              <a:t> API.) A separate thread is created with the </a:t>
            </a:r>
            <a:r>
              <a:rPr lang="en-US" b="0" i="0" dirty="0" err="1">
                <a:solidFill>
                  <a:srgbClr val="000000"/>
                </a:solidFill>
                <a:effectLst/>
                <a:latin typeface="Roboto" panose="02000000000000000000" pitchFamily="2" charset="0"/>
              </a:rPr>
              <a:t>pthread_create</a:t>
            </a:r>
            <a:r>
              <a:rPr lang="en-US" b="0" i="0" dirty="0">
                <a:solidFill>
                  <a:srgbClr val="000000"/>
                </a:solidFill>
                <a:effectLst/>
                <a:latin typeface="Roboto" panose="02000000000000000000" pitchFamily="2" charset="0"/>
              </a:rPr>
              <a:t>() function call. In addition to passing the thread identifier and the attributes for the thread, we also pass the name of the function where the new thread will begin execution—in this case, the runner() function. Last, we pass the integer parameter that was provided on the command line, </a:t>
            </a:r>
            <a:r>
              <a:rPr lang="en-US" b="0" i="0" dirty="0" err="1">
                <a:solidFill>
                  <a:srgbClr val="000000"/>
                </a:solidFill>
                <a:effectLst/>
                <a:latin typeface="Roboto" panose="02000000000000000000" pitchFamily="2" charset="0"/>
              </a:rPr>
              <a:t>argv</a:t>
            </a:r>
            <a:r>
              <a:rPr lang="en-US" b="0" i="0" dirty="0">
                <a:solidFill>
                  <a:srgbClr val="000000"/>
                </a:solidFill>
                <a:effectLst/>
                <a:latin typeface="Roboto" panose="02000000000000000000" pitchFamily="2" charset="0"/>
              </a:rPr>
              <a:t>[1].</a:t>
            </a:r>
          </a:p>
          <a:p>
            <a:pPr algn="l">
              <a:spcAft>
                <a:spcPts val="750"/>
              </a:spcAft>
            </a:pPr>
            <a:r>
              <a:rPr lang="en-US" b="0" i="0" dirty="0">
                <a:solidFill>
                  <a:srgbClr val="000000"/>
                </a:solidFill>
                <a:effectLst/>
                <a:latin typeface="Roboto" panose="02000000000000000000" pitchFamily="2" charset="0"/>
              </a:rPr>
              <a:t>At this point, the program has two threads: the initial (or parent) thread in main() and the summation (or child) thread performing the summation operation in the runner() function. This program follows the thread create/join strategy, whereby after creating the summation thread, the parent thread will wait for it to terminate by calling the </a:t>
            </a:r>
            <a:r>
              <a:rPr lang="en-US" b="0" i="0" dirty="0" err="1">
                <a:solidFill>
                  <a:srgbClr val="000000"/>
                </a:solidFill>
                <a:effectLst/>
                <a:latin typeface="Roboto" panose="02000000000000000000" pitchFamily="2" charset="0"/>
              </a:rPr>
              <a:t>pthread_join</a:t>
            </a:r>
            <a:r>
              <a:rPr lang="en-US" b="0" i="0" dirty="0">
                <a:solidFill>
                  <a:srgbClr val="000000"/>
                </a:solidFill>
                <a:effectLst/>
                <a:latin typeface="Roboto" panose="02000000000000000000" pitchFamily="2" charset="0"/>
              </a:rPr>
              <a:t>() function. The summation thread will terminate when it calls the function </a:t>
            </a:r>
            <a:r>
              <a:rPr lang="en-US" b="0" i="0" dirty="0" err="1">
                <a:solidFill>
                  <a:srgbClr val="000000"/>
                </a:solidFill>
                <a:effectLst/>
                <a:latin typeface="Roboto" panose="02000000000000000000" pitchFamily="2" charset="0"/>
              </a:rPr>
              <a:t>pthread_exit</a:t>
            </a:r>
            <a:r>
              <a:rPr lang="en-US" b="0" i="0" dirty="0">
                <a:solidFill>
                  <a:srgbClr val="000000"/>
                </a:solidFill>
                <a:effectLst/>
                <a:latin typeface="Roboto" panose="02000000000000000000" pitchFamily="2" charset="0"/>
              </a:rPr>
              <a:t>(). Once the summation thread has returned, the parent thread will output the value of the shared data sum.</a:t>
            </a:r>
          </a:p>
          <a:p>
            <a:endParaRPr lang="en-US" dirty="0"/>
          </a:p>
        </p:txBody>
      </p:sp>
      <p:sp>
        <p:nvSpPr>
          <p:cNvPr id="4" name="Slide Number Placeholder 3"/>
          <p:cNvSpPr>
            <a:spLocks noGrp="1"/>
          </p:cNvSpPr>
          <p:nvPr>
            <p:ph type="sldNum" sz="quarter" idx="5"/>
          </p:nvPr>
        </p:nvSpPr>
        <p:spPr/>
        <p:txBody>
          <a:bodyPr/>
          <a:lstStyle/>
          <a:p>
            <a:fld id="{048DFA81-0638-4983-AB53-0B2C09D32EFB}" type="slidenum">
              <a:rPr lang="en-US" smtClean="0"/>
              <a:pPr/>
              <a:t>27</a:t>
            </a:fld>
            <a:endParaRPr lang="en-US"/>
          </a:p>
        </p:txBody>
      </p:sp>
    </p:spTree>
    <p:extLst>
      <p:ext uri="{BB962C8B-B14F-4D97-AF65-F5344CB8AC3E}">
        <p14:creationId xmlns:p14="http://schemas.microsoft.com/office/powerpoint/2010/main" val="129278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8DFA81-0638-4983-AB53-0B2C09D32EFB}" type="slidenum">
              <a:rPr lang="en-US" smtClean="0"/>
              <a:pPr/>
              <a:t>28</a:t>
            </a:fld>
            <a:endParaRPr lang="en-US"/>
          </a:p>
        </p:txBody>
      </p:sp>
    </p:spTree>
    <p:extLst>
      <p:ext uri="{BB962C8B-B14F-4D97-AF65-F5344CB8AC3E}">
        <p14:creationId xmlns:p14="http://schemas.microsoft.com/office/powerpoint/2010/main" val="414714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164803-6D6B-46D5-ABE3-A153EA65F006}" type="slidenum">
              <a:rPr lang="en-US" altLang="en-US">
                <a:latin typeface="Helvetica" panose="020B0604020202020204" pitchFamily="34" charset="0"/>
              </a:rPr>
              <a:pPr/>
              <a:t>32</a:t>
            </a:fld>
            <a:endParaRPr lang="en-US" altLang="en-US">
              <a:latin typeface="Helvetica"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0382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D41676F-280F-46E3-9505-220CFEB46C60}" type="slidenum">
              <a:rPr lang="en-US" altLang="en-US">
                <a:latin typeface="Helvetica" panose="020B0604020202020204" pitchFamily="34" charset="0"/>
              </a:rPr>
              <a:pPr/>
              <a:t>35</a:t>
            </a:fld>
            <a:endParaRPr lang="en-US" altLang="en-US">
              <a:latin typeface="Helvetica"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7362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932225-15E8-4D1C-B2A9-2BC10F063D2D}" type="slidenum">
              <a:rPr lang="en-US" altLang="en-US">
                <a:latin typeface="Helvetica" panose="020B0604020202020204" pitchFamily="34" charset="0"/>
              </a:rPr>
              <a:pPr/>
              <a:t>36</a:t>
            </a:fld>
            <a:endParaRPr lang="en-US" altLang="en-US">
              <a:latin typeface="Helvetica"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1221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5C3ACA-0BBC-4761-83C6-596532A62640}" type="slidenum">
              <a:rPr lang="en-US" altLang="en-US">
                <a:latin typeface="Helvetica" panose="020B0604020202020204" pitchFamily="34" charset="0"/>
              </a:rPr>
              <a:pPr/>
              <a:t>38</a:t>
            </a:fld>
            <a:endParaRPr lang="en-US" altLang="en-US">
              <a:latin typeface="Helvetica"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55227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942BC4-3BB8-4D64-B804-14E7B931F622}" type="slidenum">
              <a:rPr lang="en-US" altLang="en-US">
                <a:latin typeface="Helvetica" panose="020B0604020202020204" pitchFamily="34" charset="0"/>
              </a:rPr>
              <a:pPr/>
              <a:t>39</a:t>
            </a:fld>
            <a:endParaRPr lang="en-US" altLang="en-US">
              <a:latin typeface="Helvetica"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80496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420C7E-7A8A-469A-9BF8-5A98D021387F}" type="slidenum">
              <a:rPr lang="en-US" altLang="en-US">
                <a:latin typeface="Helvetica" panose="020B0604020202020204" pitchFamily="34" charset="0"/>
              </a:rPr>
              <a:pPr/>
              <a:t>40</a:t>
            </a:fld>
            <a:endParaRPr lang="en-US" altLang="en-US">
              <a:latin typeface="Helvetica"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9239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C27ECD5-A5FB-40D9-99DE-162693EF5EFB}" type="slidenum">
              <a:rPr lang="en-US" altLang="en-US">
                <a:latin typeface="Helvetica" panose="020B0604020202020204" pitchFamily="34" charset="0"/>
              </a:rPr>
              <a:pPr/>
              <a:t>42</a:t>
            </a:fld>
            <a:endParaRPr lang="en-US" altLang="en-US">
              <a:latin typeface="Helvetica"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47530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BD3448-5420-49BB-85F0-BD61E46CD22E}" type="slidenum">
              <a:rPr lang="en-US" altLang="en-US">
                <a:latin typeface="Helvetica" panose="020B0604020202020204" pitchFamily="34" charset="0"/>
              </a:rPr>
              <a:pPr/>
              <a:t>43</a:t>
            </a:fld>
            <a:endParaRPr lang="en-US" altLang="en-US">
              <a:latin typeface="Helvetica"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4528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54260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D238B14-64E2-4CEF-8D97-B8AC419E85FD}" type="slidenum">
              <a:rPr lang="en-US" altLang="en-US">
                <a:latin typeface="Helvetica" panose="020B0604020202020204" pitchFamily="34" charset="0"/>
              </a:rPr>
              <a:pPr/>
              <a:t>44</a:t>
            </a:fld>
            <a:endParaRPr lang="en-US" altLang="en-US">
              <a:latin typeface="Helvetica"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87921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59B31A-0B61-4AAD-82E1-945BE5DA24F6}" type="slidenum">
              <a:rPr lang="en-US" altLang="en-US">
                <a:latin typeface="Helvetica" panose="020B0604020202020204" pitchFamily="34" charset="0"/>
              </a:rPr>
              <a:pPr/>
              <a:t>45</a:t>
            </a:fld>
            <a:endParaRPr lang="en-US" altLang="en-US">
              <a:latin typeface="Helvetica" panose="020B0604020202020204"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96266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C70B51-17A6-40D2-A5BE-5B0817496660}" type="slidenum">
              <a:rPr lang="en-US" altLang="en-US">
                <a:latin typeface="Helvetica" panose="020B0604020202020204" pitchFamily="34" charset="0"/>
              </a:rPr>
              <a:pPr/>
              <a:t>46</a:t>
            </a:fld>
            <a:endParaRPr lang="en-US" altLang="en-US">
              <a:latin typeface="Helvetica"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30988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48282B-7FBF-4A3F-B011-F35D00F6C8DD}" type="slidenum">
              <a:rPr lang="en-US" altLang="en-US">
                <a:latin typeface="Helvetica" panose="020B0604020202020204" pitchFamily="34" charset="0"/>
              </a:rPr>
              <a:pPr/>
              <a:t>47</a:t>
            </a:fld>
            <a:endParaRPr lang="en-US" altLang="en-US">
              <a:latin typeface="Helvetica"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22802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0831485-EDB2-40EC-B166-19C7F1777FC6}" type="slidenum">
              <a:rPr lang="en-US" altLang="en-US">
                <a:latin typeface="Helvetica" panose="020B0604020202020204" pitchFamily="34" charset="0"/>
              </a:rPr>
              <a:pPr/>
              <a:t>48</a:t>
            </a:fld>
            <a:endParaRPr lang="en-US" altLang="en-US">
              <a:latin typeface="Helvetica"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01350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CB27A2-88AA-436F-8F03-448598B6796D}" type="slidenum">
              <a:rPr lang="en-US" altLang="en-US">
                <a:latin typeface="Helvetica" panose="020B0604020202020204" pitchFamily="34" charset="0"/>
              </a:rPr>
              <a:pPr/>
              <a:t>49</a:t>
            </a:fld>
            <a:endParaRPr lang="en-US" altLang="en-US">
              <a:latin typeface="Helvetica"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9525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3513" y="8853488"/>
            <a:ext cx="305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604" tIns="45801" rIns="91604" bIns="45801" anchor="b"/>
          <a:lstStyle>
            <a:lvl1pPr defTabSz="898525">
              <a:defRPr>
                <a:solidFill>
                  <a:schemeClr val="tx1"/>
                </a:solidFill>
                <a:latin typeface="Verdana" panose="020B0604030504040204" pitchFamily="34" charset="0"/>
                <a:ea typeface="MS PGothic" panose="020B0600070205080204" pitchFamily="34" charset="-128"/>
              </a:defRPr>
            </a:lvl1pPr>
            <a:lvl2pPr marL="742950" indent="-285750" defTabSz="898525">
              <a:defRPr>
                <a:solidFill>
                  <a:schemeClr val="tx1"/>
                </a:solidFill>
                <a:latin typeface="Verdana" panose="020B0604030504040204" pitchFamily="34" charset="0"/>
                <a:ea typeface="MS PGothic" panose="020B0600070205080204" pitchFamily="34" charset="-128"/>
              </a:defRPr>
            </a:lvl2pPr>
            <a:lvl3pPr marL="1143000" indent="-228600" defTabSz="898525">
              <a:defRPr>
                <a:solidFill>
                  <a:schemeClr val="tx1"/>
                </a:solidFill>
                <a:latin typeface="Verdana" panose="020B0604030504040204" pitchFamily="34" charset="0"/>
                <a:ea typeface="MS PGothic" panose="020B0600070205080204" pitchFamily="34" charset="-128"/>
              </a:defRPr>
            </a:lvl3pPr>
            <a:lvl4pPr marL="1600200" indent="-228600" defTabSz="898525">
              <a:defRPr>
                <a:solidFill>
                  <a:schemeClr val="tx1"/>
                </a:solidFill>
                <a:latin typeface="Verdana" panose="020B0604030504040204" pitchFamily="34" charset="0"/>
                <a:ea typeface="MS PGothic" panose="020B0600070205080204" pitchFamily="34" charset="-128"/>
              </a:defRPr>
            </a:lvl4pPr>
            <a:lvl5pPr marL="2057400" indent="-228600" defTabSz="898525">
              <a:defRPr>
                <a:solidFill>
                  <a:schemeClr val="tx1"/>
                </a:solidFill>
                <a:latin typeface="Verdana" panose="020B0604030504040204" pitchFamily="34" charset="0"/>
                <a:ea typeface="MS PGothic" panose="020B0600070205080204" pitchFamily="34" charset="-128"/>
              </a:defRPr>
            </a:lvl5pPr>
            <a:lvl6pPr marL="25146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a:fld id="{409F70AC-26E7-414C-A90C-96E213CA690A}" type="slidenum">
              <a:rPr lang="en-US" altLang="en-US" sz="1200">
                <a:latin typeface="Helvetica" panose="020B0604020202020204" pitchFamily="34" charset="0"/>
              </a:rPr>
              <a:pPr algn="r"/>
              <a:t>50</a:t>
            </a:fld>
            <a:endParaRPr lang="en-US" altLang="en-US" sz="1200">
              <a:latin typeface="Helvetica"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99998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104F4C-D911-4A9D-B36F-C75DC9A1BA45}" type="slidenum">
              <a:rPr lang="en-US" altLang="en-US">
                <a:latin typeface="Helvetica" panose="020B0604020202020204" pitchFamily="34" charset="0"/>
              </a:rPr>
              <a:pPr/>
              <a:t>51</a:t>
            </a:fld>
            <a:endParaRPr lang="en-US" altLang="en-US">
              <a:latin typeface="Helvetica"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42970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77BBCD7-64C9-4067-87DF-0CAF52974575}" type="slidenum">
              <a:rPr lang="en-US" altLang="en-US">
                <a:latin typeface="Helvetica" panose="020B0604020202020204" pitchFamily="34" charset="0"/>
              </a:rPr>
              <a:pPr/>
              <a:t>52</a:t>
            </a:fld>
            <a:endParaRPr lang="en-US" altLang="en-US">
              <a:latin typeface="Helvetica"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1601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5943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59285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CD8F98-F3BF-4FAB-A7B4-F3D5683BC9D8}" type="slidenum">
              <a:rPr lang="en-US" altLang="en-US">
                <a:latin typeface="Helvetica" panose="020B0604020202020204" pitchFamily="34" charset="0"/>
              </a:rPr>
              <a:pPr/>
              <a:t>54</a:t>
            </a:fld>
            <a:endParaRPr lang="en-US" altLang="en-US">
              <a:latin typeface="Helvetica"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442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7681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4477B31-9FAC-4954-9E75-36A7BF8E3657}" type="slidenum">
              <a:rPr lang="en-US" altLang="en-US">
                <a:latin typeface="Helvetica" panose="020B0604020202020204" pitchFamily="34" charset="0"/>
              </a:rPr>
              <a:pPr/>
              <a:t>10</a:t>
            </a:fld>
            <a:endParaRPr lang="en-US" altLang="en-US">
              <a:latin typeface="Helvetica"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69959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3018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3655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6263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p:cNvSpPr>
          <p:nvPr>
            <p:ph type="dt" sz="half" idx="10"/>
          </p:nvPr>
        </p:nvSpPr>
        <p:spPr/>
        <p:txBody>
          <a:bodyPr/>
          <a:lstStyle>
            <a:lvl1pPr>
              <a:defRPr/>
            </a:lvl1pPr>
          </a:lstStyle>
          <a:p>
            <a:fld id="{A5D9B45E-0110-4530-BD79-9BAAED281EE6}"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E65EB1FB-9AFD-432C-BEC6-8EDA6DE5F9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Rectangle 3"/>
          <p:cNvSpPr>
            <a:spLocks noGrp="1"/>
          </p:cNvSpPr>
          <p:nvPr>
            <p:ph type="dt" sz="half" idx="10"/>
          </p:nvPr>
        </p:nvSpPr>
        <p:spPr/>
        <p:txBody>
          <a:bodyPr/>
          <a:lstStyle>
            <a:lvl1pPr>
              <a:defRPr/>
            </a:lvl1pPr>
          </a:lstStyle>
          <a:p>
            <a:fld id="{8DF05D80-8684-4350-AFC3-BF417B05F3DA}"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BD8904EF-2969-4BEA-A3EE-AEA62ECEEE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3"/>
          <p:cNvSpPr>
            <a:spLocks noGrp="1"/>
          </p:cNvSpPr>
          <p:nvPr>
            <p:ph type="dt" sz="half" idx="10"/>
          </p:nvPr>
        </p:nvSpPr>
        <p:spPr/>
        <p:txBody>
          <a:bodyPr/>
          <a:lstStyle>
            <a:lvl1pPr>
              <a:defRPr/>
            </a:lvl1pPr>
          </a:lstStyle>
          <a:p>
            <a:fld id="{E40B33EF-7E77-495F-9F70-2CC54F8662B8}"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8C0080C9-BA94-4E56-90D3-2235F2002EC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fld id="{CC909127-105D-40B1-8E18-3AB7AE243833}"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C1F81CA6-E1DB-4E0F-9C40-4DBB44312A2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lvl1pPr>
              <a:defRPr/>
            </a:lvl1pPr>
          </a:lstStyle>
          <a:p>
            <a:fld id="{21CA800E-6FD9-48EA-BBAA-4D7CF1CA4CBA}"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A4F38E3D-0A98-4A46-B200-62173E7D808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lvl1pPr>
              <a:defRPr/>
            </a:lvl1pPr>
          </a:lstStyle>
          <a:p>
            <a:fld id="{069388A1-74BA-47A7-8D87-DB51DB7CF0A8}" type="datetime6">
              <a:rPr lang="en-US" smtClean="0"/>
              <a:t>September 25</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BC924B43-831F-4D0E-9257-5027E6CA443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lvl1pPr>
              <a:defRPr/>
            </a:lvl1pPr>
          </a:lstStyle>
          <a:p>
            <a:fld id="{068D2493-90D1-497C-8C90-01BA666C2096}" type="datetime6">
              <a:rPr lang="en-US" smtClean="0"/>
              <a:t>September 25</a:t>
            </a:fld>
            <a:endParaRPr lang="en-US"/>
          </a:p>
        </p:txBody>
      </p:sp>
      <p:sp>
        <p:nvSpPr>
          <p:cNvPr id="8" name="Rectangle 7"/>
          <p:cNvSpPr>
            <a:spLocks noGrp="1"/>
          </p:cNvSpPr>
          <p:nvPr>
            <p:ph type="ftr" sz="quarter" idx="11"/>
          </p:nvPr>
        </p:nvSpPr>
        <p:spPr/>
        <p:txBody>
          <a:bodyPr/>
          <a:lstStyle>
            <a:lvl1pPr>
              <a:defRPr/>
            </a:lvl1pPr>
          </a:lstStyle>
          <a:p>
            <a:r>
              <a:rPr lang="en-US"/>
              <a:t>Copyright 2018 Silberschatz, Gavin &amp; Gagne</a:t>
            </a:r>
          </a:p>
        </p:txBody>
      </p:sp>
      <p:sp>
        <p:nvSpPr>
          <p:cNvPr id="9" name="Rectangle 8"/>
          <p:cNvSpPr>
            <a:spLocks noGrp="1"/>
          </p:cNvSpPr>
          <p:nvPr>
            <p:ph type="sldNum" sz="quarter" idx="12"/>
          </p:nvPr>
        </p:nvSpPr>
        <p:spPr/>
        <p:txBody>
          <a:bodyPr/>
          <a:lstStyle>
            <a:lvl1pPr>
              <a:defRPr/>
            </a:lvl1pPr>
          </a:lstStyle>
          <a:p>
            <a:fld id="{35A88444-A49F-4ADA-93FF-16D614E15A4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lvl1pPr>
              <a:defRPr/>
            </a:lvl1pPr>
          </a:lstStyle>
          <a:p>
            <a:fld id="{5F747E02-0299-438E-8FA9-E0CCC4C0AD7D}" type="datetime6">
              <a:rPr lang="en-US" smtClean="0"/>
              <a:t>September 25</a:t>
            </a:fld>
            <a:endParaRPr lang="en-US"/>
          </a:p>
        </p:txBody>
      </p:sp>
      <p:sp>
        <p:nvSpPr>
          <p:cNvPr id="4" name="Rectangle 3"/>
          <p:cNvSpPr>
            <a:spLocks noGrp="1"/>
          </p:cNvSpPr>
          <p:nvPr>
            <p:ph type="ftr" sz="quarter" idx="11"/>
          </p:nvPr>
        </p:nvSpPr>
        <p:spPr/>
        <p:txBody>
          <a:bodyPr/>
          <a:lstStyle>
            <a:lvl1pPr>
              <a:defRPr/>
            </a:lvl1pPr>
          </a:lstStyle>
          <a:p>
            <a:r>
              <a:rPr lang="en-US"/>
              <a:t>Copyright 2018 Silberschatz, Gavin &amp; Gagne</a:t>
            </a:r>
          </a:p>
        </p:txBody>
      </p:sp>
      <p:sp>
        <p:nvSpPr>
          <p:cNvPr id="5" name="Rectangle 4"/>
          <p:cNvSpPr>
            <a:spLocks noGrp="1"/>
          </p:cNvSpPr>
          <p:nvPr>
            <p:ph type="sldNum" sz="quarter" idx="12"/>
          </p:nvPr>
        </p:nvSpPr>
        <p:spPr/>
        <p:txBody>
          <a:bodyPr/>
          <a:lstStyle>
            <a:lvl1pPr>
              <a:defRPr/>
            </a:lvl1pPr>
          </a:lstStyle>
          <a:p>
            <a:fld id="{6F3F6560-9B72-4DC3-8E93-AC175E0D90F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6E7B33CA-FAE5-4603-A32A-A06D396017CC}" type="datetime6">
              <a:rPr lang="en-US" smtClean="0"/>
              <a:t>September 25</a:t>
            </a:fld>
            <a:endParaRPr lang="en-US"/>
          </a:p>
        </p:txBody>
      </p:sp>
      <p:sp>
        <p:nvSpPr>
          <p:cNvPr id="3" name="Rectangle 2"/>
          <p:cNvSpPr>
            <a:spLocks noGrp="1"/>
          </p:cNvSpPr>
          <p:nvPr>
            <p:ph type="ftr" sz="quarter" idx="11"/>
          </p:nvPr>
        </p:nvSpPr>
        <p:spPr/>
        <p:txBody>
          <a:bodyPr/>
          <a:lstStyle>
            <a:lvl1pPr>
              <a:defRPr/>
            </a:lvl1pPr>
          </a:lstStyle>
          <a:p>
            <a:r>
              <a:rPr lang="en-US"/>
              <a:t>Copyright 2018 Silberschatz, Gavin &amp; Gagne</a:t>
            </a:r>
          </a:p>
        </p:txBody>
      </p:sp>
      <p:sp>
        <p:nvSpPr>
          <p:cNvPr id="4" name="Rectangle 3"/>
          <p:cNvSpPr>
            <a:spLocks noGrp="1"/>
          </p:cNvSpPr>
          <p:nvPr>
            <p:ph type="sldNum" sz="quarter" idx="12"/>
          </p:nvPr>
        </p:nvSpPr>
        <p:spPr/>
        <p:txBody>
          <a:bodyPr/>
          <a:lstStyle>
            <a:lvl1pPr>
              <a:defRPr/>
            </a:lvl1pPr>
          </a:lstStyle>
          <a:p>
            <a:fld id="{89F638EF-AA70-4CF5-AC7F-FCC397C751C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B01D4334-1DF7-46BA-B48B-463824699C15}" type="datetime6">
              <a:rPr lang="en-US" smtClean="0"/>
              <a:t>September 25</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A724B18D-FF3B-4B89-9A53-6C3EF8BA136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FD1CC4A0-11FF-458C-AE19-785F2AC433D7}" type="datetime6">
              <a:rPr lang="en-US" smtClean="0"/>
              <a:t>September 25</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02708918-EA6F-4B96-8963-060063C8F44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fld id="{9C0AD6F2-0BAE-4964-ABD1-CD7391E8D4E5}"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93DE5ACC-4FA2-4095-B15A-35A4F16BFD8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3"/>
          <p:cNvSpPr>
            <a:spLocks noGrp="1"/>
          </p:cNvSpPr>
          <p:nvPr>
            <p:ph type="dt" sz="half" idx="10"/>
          </p:nvPr>
        </p:nvSpPr>
        <p:spPr/>
        <p:txBody>
          <a:bodyPr/>
          <a:lstStyle>
            <a:lvl1pPr>
              <a:defRPr/>
            </a:lvl1pPr>
          </a:lstStyle>
          <a:p>
            <a:fld id="{48EF36BC-06E9-483F-AA79-9263662BB3A8}" type="datetime6">
              <a:rPr lang="en-US" smtClean="0"/>
              <a:t>September 25</a:t>
            </a:fld>
            <a:endParaRPr lang="en-US"/>
          </a:p>
        </p:txBody>
      </p:sp>
      <p:sp>
        <p:nvSpPr>
          <p:cNvPr id="5" name="Rectangle 4"/>
          <p:cNvSpPr>
            <a:spLocks noGrp="1"/>
          </p:cNvSpPr>
          <p:nvPr>
            <p:ph type="ftr" sz="quarter" idx="11"/>
          </p:nvPr>
        </p:nvSpPr>
        <p:spPr/>
        <p:txBody>
          <a:bodyPr/>
          <a:lstStyle>
            <a:lvl1pPr>
              <a:defRPr/>
            </a:lvl1pPr>
          </a:lstStyle>
          <a:p>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fld id="{9A73DE52-DCC3-47CC-84AE-BE40C5325F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p:cNvSpPr>
          <p:nvPr>
            <p:ph type="dt" sz="half" idx="10"/>
          </p:nvPr>
        </p:nvSpPr>
        <p:spPr/>
        <p:txBody>
          <a:bodyPr/>
          <a:lstStyle>
            <a:lvl1pPr>
              <a:defRPr/>
            </a:lvl1pPr>
          </a:lstStyle>
          <a:p>
            <a:fld id="{4C88B1CB-E8BE-41D0-B792-CA5395AA80D6}" type="datetime6">
              <a:rPr lang="en-US" smtClean="0"/>
              <a:t>September 25</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C5CBA1F8-8F73-4058-88F5-8FFEE48DD2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dt" sz="half" idx="10"/>
          </p:nvPr>
        </p:nvSpPr>
        <p:spPr/>
        <p:txBody>
          <a:bodyPr/>
          <a:lstStyle>
            <a:lvl1pPr>
              <a:defRPr/>
            </a:lvl1pPr>
          </a:lstStyle>
          <a:p>
            <a:fld id="{8DFE89B7-4577-4D56-AEEE-CB55007A500D}" type="datetime6">
              <a:rPr lang="en-US" smtClean="0"/>
              <a:t>September 25</a:t>
            </a:fld>
            <a:endParaRPr lang="en-US"/>
          </a:p>
        </p:txBody>
      </p:sp>
      <p:sp>
        <p:nvSpPr>
          <p:cNvPr id="8" name="Rectangle 7"/>
          <p:cNvSpPr>
            <a:spLocks noGrp="1"/>
          </p:cNvSpPr>
          <p:nvPr>
            <p:ph type="ftr" sz="quarter" idx="11"/>
          </p:nvPr>
        </p:nvSpPr>
        <p:spPr/>
        <p:txBody>
          <a:bodyPr/>
          <a:lstStyle>
            <a:lvl1pPr>
              <a:defRPr/>
            </a:lvl1pPr>
          </a:lstStyle>
          <a:p>
            <a:r>
              <a:rPr lang="en-US"/>
              <a:t>Copyright 2018 Silberschatz, Gavin &amp; Gagne</a:t>
            </a:r>
          </a:p>
        </p:txBody>
      </p:sp>
      <p:sp>
        <p:nvSpPr>
          <p:cNvPr id="9" name="Rectangle 8"/>
          <p:cNvSpPr>
            <a:spLocks noGrp="1"/>
          </p:cNvSpPr>
          <p:nvPr>
            <p:ph type="sldNum" sz="quarter" idx="12"/>
          </p:nvPr>
        </p:nvSpPr>
        <p:spPr/>
        <p:txBody>
          <a:bodyPr/>
          <a:lstStyle>
            <a:lvl1pPr>
              <a:defRPr/>
            </a:lvl1pPr>
          </a:lstStyle>
          <a:p>
            <a:fld id="{142A9261-8521-4657-AE8F-C8AC4326E3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p:cNvSpPr>
          <p:nvPr>
            <p:ph type="dt" sz="half" idx="10"/>
          </p:nvPr>
        </p:nvSpPr>
        <p:spPr/>
        <p:txBody>
          <a:bodyPr/>
          <a:lstStyle>
            <a:lvl1pPr>
              <a:defRPr/>
            </a:lvl1pPr>
          </a:lstStyle>
          <a:p>
            <a:fld id="{966EE64A-89D9-4423-B65A-4CB2F6A63215}" type="datetime6">
              <a:rPr lang="en-US" smtClean="0"/>
              <a:t>September 25</a:t>
            </a:fld>
            <a:endParaRPr lang="en-US"/>
          </a:p>
        </p:txBody>
      </p:sp>
      <p:sp>
        <p:nvSpPr>
          <p:cNvPr id="4" name="Rectangle 3"/>
          <p:cNvSpPr>
            <a:spLocks noGrp="1"/>
          </p:cNvSpPr>
          <p:nvPr>
            <p:ph type="ftr" sz="quarter" idx="11"/>
          </p:nvPr>
        </p:nvSpPr>
        <p:spPr/>
        <p:txBody>
          <a:bodyPr/>
          <a:lstStyle>
            <a:lvl1pPr>
              <a:defRPr/>
            </a:lvl1pPr>
          </a:lstStyle>
          <a:p>
            <a:r>
              <a:rPr lang="en-US"/>
              <a:t>Copyright 2018 Silberschatz, Gavin &amp; Gagne</a:t>
            </a:r>
          </a:p>
        </p:txBody>
      </p:sp>
      <p:sp>
        <p:nvSpPr>
          <p:cNvPr id="5" name="Rectangle 4"/>
          <p:cNvSpPr>
            <a:spLocks noGrp="1"/>
          </p:cNvSpPr>
          <p:nvPr>
            <p:ph type="sldNum" sz="quarter" idx="12"/>
          </p:nvPr>
        </p:nvSpPr>
        <p:spPr/>
        <p:txBody>
          <a:bodyPr/>
          <a:lstStyle>
            <a:lvl1pPr>
              <a:defRPr/>
            </a:lvl1pPr>
          </a:lstStyle>
          <a:p>
            <a:fld id="{6D6EE17D-35A6-499E-A736-A2A91F5B3CB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fld id="{14403A50-A93D-403B-9777-E01E5872C0B5}" type="datetime6">
              <a:rPr lang="en-US" smtClean="0"/>
              <a:t>September 25</a:t>
            </a:fld>
            <a:endParaRPr lang="en-US"/>
          </a:p>
        </p:txBody>
      </p:sp>
      <p:sp>
        <p:nvSpPr>
          <p:cNvPr id="3" name="Rectangle 2"/>
          <p:cNvSpPr>
            <a:spLocks noGrp="1"/>
          </p:cNvSpPr>
          <p:nvPr>
            <p:ph type="ftr" sz="quarter" idx="11"/>
          </p:nvPr>
        </p:nvSpPr>
        <p:spPr/>
        <p:txBody>
          <a:bodyPr/>
          <a:lstStyle>
            <a:lvl1pPr>
              <a:defRPr/>
            </a:lvl1pPr>
          </a:lstStyle>
          <a:p>
            <a:r>
              <a:rPr lang="en-US"/>
              <a:t>Copyright 2018 Silberschatz, Gavin &amp; Gagne</a:t>
            </a:r>
          </a:p>
        </p:txBody>
      </p:sp>
      <p:sp>
        <p:nvSpPr>
          <p:cNvPr id="4" name="Rectangle 3"/>
          <p:cNvSpPr>
            <a:spLocks noGrp="1"/>
          </p:cNvSpPr>
          <p:nvPr>
            <p:ph type="sldNum" sz="quarter" idx="12"/>
          </p:nvPr>
        </p:nvSpPr>
        <p:spPr/>
        <p:txBody>
          <a:bodyPr/>
          <a:lstStyle>
            <a:lvl1pPr>
              <a:defRPr/>
            </a:lvl1pPr>
          </a:lstStyle>
          <a:p>
            <a:fld id="{BD3BDC4C-DEAB-4FD7-B417-542F841548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2C382B52-4CDC-4EC8-AB46-1007A7B14999}" type="datetime6">
              <a:rPr lang="en-US" smtClean="0"/>
              <a:t>September 25</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E707FC89-7FE4-4017-BBEA-AA86954080F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p:cNvSpPr>
          <p:nvPr>
            <p:ph type="dt" sz="half" idx="10"/>
          </p:nvPr>
        </p:nvSpPr>
        <p:spPr/>
        <p:txBody>
          <a:bodyPr/>
          <a:lstStyle>
            <a:lvl1pPr>
              <a:defRPr/>
            </a:lvl1pPr>
          </a:lstStyle>
          <a:p>
            <a:fld id="{40CE49E5-EDAC-416A-97DF-411A56139759}" type="datetime6">
              <a:rPr lang="en-US" smtClean="0"/>
              <a:t>September 25</a:t>
            </a:fld>
            <a:endParaRPr lang="en-US"/>
          </a:p>
        </p:txBody>
      </p:sp>
      <p:sp>
        <p:nvSpPr>
          <p:cNvPr id="6" name="Rectangle 5"/>
          <p:cNvSpPr>
            <a:spLocks noGrp="1"/>
          </p:cNvSpPr>
          <p:nvPr>
            <p:ph type="ftr" sz="quarter" idx="11"/>
          </p:nvPr>
        </p:nvSpPr>
        <p:spPr/>
        <p:txBody>
          <a:bodyPr/>
          <a:lstStyle>
            <a:lvl1pPr>
              <a:defRPr/>
            </a:lvl1pPr>
          </a:lstStyle>
          <a:p>
            <a:r>
              <a:rPr lang="en-US"/>
              <a:t>Copyright 2018 Silberschatz, Gavin &amp; Gagne</a:t>
            </a:r>
          </a:p>
        </p:txBody>
      </p:sp>
      <p:sp>
        <p:nvSpPr>
          <p:cNvPr id="7" name="Rectangle 6"/>
          <p:cNvSpPr>
            <a:spLocks noGrp="1"/>
          </p:cNvSpPr>
          <p:nvPr>
            <p:ph type="sldNum" sz="quarter" idx="12"/>
          </p:nvPr>
        </p:nvSpPr>
        <p:spPr/>
        <p:txBody>
          <a:bodyPr/>
          <a:lstStyle>
            <a:lvl1pPr>
              <a:defRPr/>
            </a:lvl1pPr>
          </a:lstStyle>
          <a:p>
            <a:fld id="{289A54BB-72C9-4979-B389-1171C23DF6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D42D284-0C2C-425C-AE08-E903A11D781D}" type="datetime6">
              <a:rPr lang="en-US" smtClean="0"/>
              <a:t>September 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r>
              <a:rPr lang="en-US"/>
              <a:t>Copyright 2018 Silberschatz, Gavin &amp; Gagne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40788267-731E-450B-A5F8-764C82C24E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Calibri" pitchFamily="34" charset="0"/>
        </a:defRPr>
      </a:lvl2pPr>
      <a:lvl3pPr marL="342900" indent="-342900" algn="ctr" defTabSz="-13873163" rtl="0" eaLnBrk="0" fontAlgn="base" hangingPunct="0">
        <a:spcBef>
          <a:spcPct val="0"/>
        </a:spcBef>
        <a:spcAft>
          <a:spcPct val="0"/>
        </a:spcAft>
        <a:defRPr sz="4400">
          <a:solidFill>
            <a:schemeClr val="tx1"/>
          </a:solidFill>
          <a:latin typeface="Calibri" pitchFamily="34" charset="0"/>
        </a:defRPr>
      </a:lvl3pPr>
      <a:lvl4pPr marL="342900" indent="-342900" algn="ctr" defTabSz="-13873163" rtl="0" eaLnBrk="0" fontAlgn="base" hangingPunct="0">
        <a:spcBef>
          <a:spcPct val="0"/>
        </a:spcBef>
        <a:spcAft>
          <a:spcPct val="0"/>
        </a:spcAft>
        <a:defRPr sz="4400">
          <a:solidFill>
            <a:schemeClr val="tx1"/>
          </a:solidFill>
          <a:latin typeface="Calibri" pitchFamily="34" charset="0"/>
        </a:defRPr>
      </a:lvl4pPr>
      <a:lvl5pPr marL="342900" indent="-342900" algn="ctr" defTabSz="-13873163" rtl="0" eaLnBrk="0" fontAlgn="base" hangingPunct="0">
        <a:spcBef>
          <a:spcPct val="0"/>
        </a:spcBef>
        <a:spcAft>
          <a:spcPct val="0"/>
        </a:spcAft>
        <a:defRPr sz="4400">
          <a:solidFill>
            <a:schemeClr val="tx1"/>
          </a:solidFill>
          <a:latin typeface="Calibri" pitchFamily="34" charset="0"/>
        </a:defRPr>
      </a:lvl5pPr>
      <a:lvl6pPr marL="800100" indent="-342900" algn="ctr" defTabSz="-13873163" rtl="0" eaLnBrk="0" fontAlgn="base" hangingPunct="0">
        <a:spcBef>
          <a:spcPct val="0"/>
        </a:spcBef>
        <a:spcAft>
          <a:spcPct val="0"/>
        </a:spcAft>
        <a:defRPr sz="4400">
          <a:solidFill>
            <a:schemeClr val="tx1"/>
          </a:solidFill>
          <a:latin typeface="Calibri" pitchFamily="34" charset="0"/>
        </a:defRPr>
      </a:lvl6pPr>
      <a:lvl7pPr marL="1257300" indent="-342900" algn="ctr" defTabSz="-13873163" rtl="0" eaLnBrk="0" fontAlgn="base" hangingPunct="0">
        <a:spcBef>
          <a:spcPct val="0"/>
        </a:spcBef>
        <a:spcAft>
          <a:spcPct val="0"/>
        </a:spcAft>
        <a:defRPr sz="4400">
          <a:solidFill>
            <a:schemeClr val="tx1"/>
          </a:solidFill>
          <a:latin typeface="Calibri" pitchFamily="34" charset="0"/>
        </a:defRPr>
      </a:lvl7pPr>
      <a:lvl8pPr marL="1714500" indent="-342900" algn="ctr" defTabSz="-13873163" rtl="0" eaLnBrk="0" fontAlgn="base" hangingPunct="0">
        <a:spcBef>
          <a:spcPct val="0"/>
        </a:spcBef>
        <a:spcAft>
          <a:spcPct val="0"/>
        </a:spcAft>
        <a:defRPr sz="4400">
          <a:solidFill>
            <a:schemeClr val="tx1"/>
          </a:solidFill>
          <a:latin typeface="Calibri" pitchFamily="34" charset="0"/>
        </a:defRPr>
      </a:lvl8pPr>
      <a:lvl9pPr marL="2171700" indent="-342900" algn="ctr" defTabSz="-13873163"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1387316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50306AD6-C41D-49BE-A541-4F92BF96892B}" type="datetime6">
              <a:rPr lang="en-US" smtClean="0"/>
              <a:t>September 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r>
              <a:rPr lang="en-US"/>
              <a:t>Copyright 2018 Silberschatz, Gavin &amp; Gagne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EEBE8AA-8AF2-44A0-84FC-2CD806D8F9F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Calibri" pitchFamily="34" charset="0"/>
        </a:defRPr>
      </a:lvl2pPr>
      <a:lvl3pPr marL="342900" indent="-342900" algn="ctr" defTabSz="-13873163" rtl="0" eaLnBrk="0" fontAlgn="base" hangingPunct="0">
        <a:spcBef>
          <a:spcPct val="0"/>
        </a:spcBef>
        <a:spcAft>
          <a:spcPct val="0"/>
        </a:spcAft>
        <a:defRPr sz="4400">
          <a:solidFill>
            <a:schemeClr val="tx1"/>
          </a:solidFill>
          <a:latin typeface="Calibri" pitchFamily="34" charset="0"/>
        </a:defRPr>
      </a:lvl3pPr>
      <a:lvl4pPr marL="342900" indent="-342900" algn="ctr" defTabSz="-13873163" rtl="0" eaLnBrk="0" fontAlgn="base" hangingPunct="0">
        <a:spcBef>
          <a:spcPct val="0"/>
        </a:spcBef>
        <a:spcAft>
          <a:spcPct val="0"/>
        </a:spcAft>
        <a:defRPr sz="4400">
          <a:solidFill>
            <a:schemeClr val="tx1"/>
          </a:solidFill>
          <a:latin typeface="Calibri" pitchFamily="34" charset="0"/>
        </a:defRPr>
      </a:lvl4pPr>
      <a:lvl5pPr marL="342900" indent="-342900" algn="ctr" defTabSz="-13873163" rtl="0" eaLnBrk="0" fontAlgn="base" hangingPunct="0">
        <a:spcBef>
          <a:spcPct val="0"/>
        </a:spcBef>
        <a:spcAft>
          <a:spcPct val="0"/>
        </a:spcAft>
        <a:defRPr sz="4400">
          <a:solidFill>
            <a:schemeClr val="tx1"/>
          </a:solidFill>
          <a:latin typeface="Calibri" pitchFamily="34" charset="0"/>
        </a:defRPr>
      </a:lvl5pPr>
      <a:lvl6pPr marL="800100" indent="-342900" algn="ctr" defTabSz="-13873163" rtl="0" eaLnBrk="0" fontAlgn="base" hangingPunct="0">
        <a:spcBef>
          <a:spcPct val="0"/>
        </a:spcBef>
        <a:spcAft>
          <a:spcPct val="0"/>
        </a:spcAft>
        <a:defRPr sz="4400">
          <a:solidFill>
            <a:schemeClr val="tx1"/>
          </a:solidFill>
          <a:latin typeface="Calibri" pitchFamily="34" charset="0"/>
        </a:defRPr>
      </a:lvl6pPr>
      <a:lvl7pPr marL="1257300" indent="-342900" algn="ctr" defTabSz="-13873163" rtl="0" eaLnBrk="0" fontAlgn="base" hangingPunct="0">
        <a:spcBef>
          <a:spcPct val="0"/>
        </a:spcBef>
        <a:spcAft>
          <a:spcPct val="0"/>
        </a:spcAft>
        <a:defRPr sz="4400">
          <a:solidFill>
            <a:schemeClr val="tx1"/>
          </a:solidFill>
          <a:latin typeface="Calibri" pitchFamily="34" charset="0"/>
        </a:defRPr>
      </a:lvl7pPr>
      <a:lvl8pPr marL="1714500" indent="-342900" algn="ctr" defTabSz="-13873163" rtl="0" eaLnBrk="0" fontAlgn="base" hangingPunct="0">
        <a:spcBef>
          <a:spcPct val="0"/>
        </a:spcBef>
        <a:spcAft>
          <a:spcPct val="0"/>
        </a:spcAft>
        <a:defRPr sz="4400">
          <a:solidFill>
            <a:schemeClr val="tx1"/>
          </a:solidFill>
          <a:latin typeface="Calibri" pitchFamily="34" charset="0"/>
        </a:defRPr>
      </a:lvl8pPr>
      <a:lvl9pPr marL="2171700" indent="-342900" algn="ctr" defTabSz="-13873163"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defTabSz="-1387316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4273"/>
          <p:cNvSpPr>
            <a:spLocks noGrp="1" noChangeArrowheads="1"/>
          </p:cNvSpPr>
          <p:nvPr>
            <p:ph type="title"/>
          </p:nvPr>
        </p:nvSpPr>
        <p:spPr>
          <a:extLst>
            <a:ext uri="{91240B29-F687-4F45-9708-019B960494DF}">
              <a14:hiddenLine xmlns:a14="http://schemas.microsoft.com/office/drawing/2010/main" w="12700" cap="flat" algn="ctr">
                <a:solidFill>
                  <a:srgbClr val="000000"/>
                </a:solidFill>
                <a:miter lim="800000"/>
                <a:headEnd type="none" w="med" len="med"/>
                <a:tailEnd type="none" w="med" len="med"/>
              </a14:hiddenLine>
            </a:ext>
          </a:extLst>
        </p:spPr>
        <p:txBody>
          <a:bodyPr wrap="none" lIns="63398" tIns="25359" rIns="63398" bIns="25359" anchor="t">
            <a:spAutoFit/>
          </a:bodyPr>
          <a:lstStyle/>
          <a:p>
            <a:pPr eaLnBrk="1" hangingPunct="1">
              <a:lnSpc>
                <a:spcPct val="95000"/>
              </a:lnSpc>
            </a:pPr>
            <a:r>
              <a:rPr lang="en-US" altLang="en-US"/>
              <a:t>CSMC 412</a:t>
            </a:r>
          </a:p>
        </p:txBody>
      </p:sp>
      <p:sp>
        <p:nvSpPr>
          <p:cNvPr id="6147" name="Text Placeholder 54274"/>
          <p:cNvSpPr>
            <a:spLocks noGrp="1" noChangeArrowheads="1"/>
          </p:cNvSpPr>
          <p:nvPr>
            <p:ph type="body" idx="1"/>
          </p:nvPr>
        </p:nvSpPr>
        <p:spPr>
          <a:xfrm>
            <a:off x="457200" y="1600200"/>
            <a:ext cx="8229600" cy="2337406"/>
          </a:xfrm>
          <a:extLst>
            <a:ext uri="{91240B29-F687-4F45-9708-019B960494DF}">
              <a14:hiddenLine xmlns:a14="http://schemas.microsoft.com/office/drawing/2010/main" w="12700" cap="flat" algn="ctr">
                <a:solidFill>
                  <a:srgbClr val="000000"/>
                </a:solidFill>
                <a:miter lim="800000"/>
                <a:headEnd type="none" w="med" len="med"/>
                <a:tailEnd type="none" w="med" len="med"/>
              </a14:hiddenLine>
            </a:ext>
          </a:extLst>
        </p:spPr>
        <p:txBody>
          <a:bodyPr lIns="71324" tIns="28529" rIns="71324" bIns="28529">
            <a:spAutoFit/>
          </a:bodyPr>
          <a:lstStyle/>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Operating Systems</a:t>
            </a:r>
          </a:p>
          <a:p>
            <a:pPr marL="387350" indent="-387350" algn="ctr" defTabSz="1033463" eaLnBrk="1" hangingPunct="1">
              <a:lnSpc>
                <a:spcPct val="94000"/>
              </a:lnSpc>
              <a:spcBef>
                <a:spcPct val="28000"/>
              </a:spcBef>
              <a:buFont typeface="Arial" panose="020B0604020202020204" pitchFamily="34" charset="0"/>
              <a:buNone/>
            </a:pPr>
            <a:r>
              <a:rPr lang="en-US" altLang="en-US" sz="3300" dirty="0">
                <a:solidFill>
                  <a:schemeClr val="tx2"/>
                </a:solidFill>
              </a:rPr>
              <a:t>Prof. Ashok K Agrawala</a:t>
            </a:r>
          </a:p>
          <a:p>
            <a:pPr marL="387350" indent="-387350" algn="ctr" defTabSz="1033463" eaLnBrk="1" hangingPunct="1">
              <a:lnSpc>
                <a:spcPct val="94000"/>
              </a:lnSpc>
              <a:spcBef>
                <a:spcPct val="28000"/>
              </a:spcBef>
              <a:buFont typeface="Arial" panose="020B0604020202020204" pitchFamily="34" charset="0"/>
              <a:buNone/>
            </a:pPr>
            <a:endParaRPr lang="en-US" altLang="en-US" sz="2100" dirty="0"/>
          </a:p>
          <a:p>
            <a:pPr marL="387350" indent="-387350" algn="ctr" defTabSz="1033463" eaLnBrk="1" hangingPunct="1">
              <a:lnSpc>
                <a:spcPct val="94000"/>
              </a:lnSpc>
              <a:spcBef>
                <a:spcPct val="28000"/>
              </a:spcBef>
              <a:buFont typeface="Arial" panose="020B0604020202020204" pitchFamily="34" charset="0"/>
              <a:buNone/>
            </a:pPr>
            <a:r>
              <a:rPr lang="en-US" altLang="en-US" sz="2100" dirty="0">
                <a:solidFill>
                  <a:srgbClr val="000000"/>
                </a:solidFill>
              </a:rPr>
              <a:t>Ashok Agrawala</a:t>
            </a:r>
          </a:p>
          <a:p>
            <a:pPr marL="387350" indent="-387350" algn="ctr" defTabSz="1033463" eaLnBrk="1" hangingPunct="1">
              <a:lnSpc>
                <a:spcPct val="94000"/>
              </a:lnSpc>
              <a:spcBef>
                <a:spcPct val="28000"/>
              </a:spcBef>
              <a:buFont typeface="Arial" panose="020B0604020202020204" pitchFamily="34" charset="0"/>
              <a:buNone/>
            </a:pPr>
            <a:r>
              <a:rPr lang="en-US" altLang="en-US" sz="2100" dirty="0">
                <a:solidFill>
                  <a:srgbClr val="000000"/>
                </a:solidFill>
              </a:rPr>
              <a:t>Set 7  Threads</a:t>
            </a:r>
          </a:p>
        </p:txBody>
      </p:sp>
      <p:sp>
        <p:nvSpPr>
          <p:cNvPr id="6149" name="Slide Number Placeholder 4"/>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79A27D-3DEC-4070-A594-F1E96E87567E}" type="slidenum">
              <a:rPr lang="en-US" altLang="en-US" smtClean="0"/>
              <a:pPr/>
              <a:t>1</a:t>
            </a:fld>
            <a:endParaRPr lang="en-US" altLang="en-US"/>
          </a:p>
        </p:txBody>
      </p:sp>
    </p:spTree>
    <p:extLst>
      <p:ext uri="{BB962C8B-B14F-4D97-AF65-F5344CB8AC3E}">
        <p14:creationId xmlns:p14="http://schemas.microsoft.com/office/powerpoint/2010/main" val="41377151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62013" y="415925"/>
            <a:ext cx="6951662" cy="312738"/>
          </a:xfrm>
        </p:spPr>
        <p:txBody>
          <a:bodyPr>
            <a:normAutofit fontScale="90000"/>
          </a:bodyPr>
          <a:lstStyle/>
          <a:p>
            <a:pPr eaLnBrk="1" hangingPunct="1"/>
            <a:r>
              <a:rPr lang="en-US" altLang="en-US"/>
              <a:t>Benefits</a:t>
            </a:r>
          </a:p>
        </p:txBody>
      </p:sp>
      <p:sp>
        <p:nvSpPr>
          <p:cNvPr id="8195" name="Rectangle 3"/>
          <p:cNvSpPr>
            <a:spLocks noGrp="1" noChangeArrowheads="1"/>
          </p:cNvSpPr>
          <p:nvPr>
            <p:ph type="body" idx="1"/>
          </p:nvPr>
        </p:nvSpPr>
        <p:spPr>
          <a:xfrm>
            <a:off x="806450" y="1233488"/>
            <a:ext cx="7207250" cy="4530725"/>
          </a:xfrm>
        </p:spPr>
        <p:txBody>
          <a:bodyPr>
            <a:normAutofit fontScale="85000" lnSpcReduction="20000"/>
          </a:bodyPr>
          <a:lstStyle/>
          <a:p>
            <a:r>
              <a:rPr lang="en-US" altLang="en-US" b="1"/>
              <a:t>Responsiveness – </a:t>
            </a:r>
            <a:r>
              <a:rPr lang="en-US" altLang="en-US"/>
              <a:t>may allow continued execution if part of process is blocked, especially important for user interfaces</a:t>
            </a:r>
          </a:p>
          <a:p>
            <a:r>
              <a:rPr lang="en-US" altLang="en-US" b="1"/>
              <a:t>Resource Sharing – </a:t>
            </a:r>
            <a:r>
              <a:rPr lang="en-US" altLang="en-US"/>
              <a:t>threads share resources of process, easier than shared memory or message passing</a:t>
            </a:r>
          </a:p>
          <a:p>
            <a:r>
              <a:rPr lang="en-US" altLang="en-US" b="1"/>
              <a:t>Economy – </a:t>
            </a:r>
            <a:r>
              <a:rPr lang="en-US" altLang="en-US"/>
              <a:t>cheaper than process creation, thread switching lower overhead than context switching</a:t>
            </a:r>
          </a:p>
          <a:p>
            <a:r>
              <a:rPr lang="en-US" altLang="en-US" b="1"/>
              <a:t>Scalability – </a:t>
            </a:r>
            <a:r>
              <a:rPr lang="en-US" altLang="en-US"/>
              <a:t>process can take advantage of multiprocessor architectures</a:t>
            </a:r>
            <a:br>
              <a:rPr lang="en-US" altLang="en-US"/>
            </a:br>
            <a:endParaRPr lang="en-US" altLang="en-US"/>
          </a:p>
          <a:p>
            <a:endParaRPr lang="en-US" altLang="en-US" b="1"/>
          </a:p>
        </p:txBody>
      </p:sp>
      <p:sp>
        <p:nvSpPr>
          <p:cNvPr id="2" name="Date Placeholder 1"/>
          <p:cNvSpPr>
            <a:spLocks noGrp="1"/>
          </p:cNvSpPr>
          <p:nvPr>
            <p:ph type="dt" sz="half" idx="10"/>
          </p:nvPr>
        </p:nvSpPr>
        <p:spPr/>
        <p:txBody>
          <a:bodyPr/>
          <a:lstStyle/>
          <a:p>
            <a:fld id="{667ACE54-648D-4484-AA7D-075B380C2452}"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10</a:t>
            </a:fld>
            <a:endParaRPr lang="en-US"/>
          </a:p>
        </p:txBody>
      </p:sp>
    </p:spTree>
    <p:extLst>
      <p:ext uri="{BB962C8B-B14F-4D97-AF65-F5344CB8AC3E}">
        <p14:creationId xmlns:p14="http://schemas.microsoft.com/office/powerpoint/2010/main" val="426927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2825" y="176213"/>
            <a:ext cx="7673975" cy="576262"/>
          </a:xfrm>
        </p:spPr>
        <p:txBody>
          <a:bodyPr>
            <a:normAutofit fontScale="90000"/>
          </a:bodyPr>
          <a:lstStyle/>
          <a:p>
            <a:pPr eaLnBrk="1" hangingPunct="1"/>
            <a:r>
              <a:rPr lang="en-US" altLang="en-US"/>
              <a:t>Multicore Programming</a:t>
            </a:r>
          </a:p>
        </p:txBody>
      </p:sp>
      <p:sp>
        <p:nvSpPr>
          <p:cNvPr id="9219" name="Content Placeholder 2"/>
          <p:cNvSpPr>
            <a:spLocks noGrp="1"/>
          </p:cNvSpPr>
          <p:nvPr>
            <p:ph idx="1"/>
          </p:nvPr>
        </p:nvSpPr>
        <p:spPr>
          <a:xfrm>
            <a:off x="882650" y="1208088"/>
            <a:ext cx="7723188" cy="4530725"/>
          </a:xfrm>
        </p:spPr>
        <p:txBody>
          <a:bodyPr>
            <a:normAutofit fontScale="77500" lnSpcReduction="20000"/>
          </a:bodyPr>
          <a:lstStyle/>
          <a:p>
            <a:r>
              <a:rPr lang="en-US" altLang="en-US" b="1">
                <a:solidFill>
                  <a:srgbClr val="3366FF"/>
                </a:solidFill>
              </a:rPr>
              <a:t>Multicore</a:t>
            </a:r>
            <a:r>
              <a:rPr lang="en-US" altLang="en-US"/>
              <a:t> or </a:t>
            </a:r>
            <a:r>
              <a:rPr lang="en-US" altLang="en-US" b="1">
                <a:solidFill>
                  <a:srgbClr val="3366FF"/>
                </a:solidFill>
              </a:rPr>
              <a:t>multiprocessor</a:t>
            </a:r>
            <a:r>
              <a:rPr lang="en-US" altLang="en-US"/>
              <a:t> systems putting pressure on programmers, challenges include:</a:t>
            </a:r>
          </a:p>
          <a:p>
            <a:pPr lvl="1"/>
            <a:r>
              <a:rPr lang="en-US" altLang="en-US" b="1"/>
              <a:t>Dividing activities</a:t>
            </a:r>
          </a:p>
          <a:p>
            <a:pPr lvl="1"/>
            <a:r>
              <a:rPr lang="en-US" altLang="en-US" b="1"/>
              <a:t>Balance</a:t>
            </a:r>
          </a:p>
          <a:p>
            <a:pPr lvl="1"/>
            <a:r>
              <a:rPr lang="en-US" altLang="en-US" b="1"/>
              <a:t>Data splitting</a:t>
            </a:r>
          </a:p>
          <a:p>
            <a:pPr lvl="1"/>
            <a:r>
              <a:rPr lang="en-US" altLang="en-US" b="1"/>
              <a:t>Data dependency</a:t>
            </a:r>
          </a:p>
          <a:p>
            <a:pPr lvl="1"/>
            <a:r>
              <a:rPr lang="en-US" altLang="en-US" b="1"/>
              <a:t>Testing and debugging</a:t>
            </a:r>
          </a:p>
          <a:p>
            <a:r>
              <a:rPr lang="en-US" altLang="en-US" b="1" i="1"/>
              <a:t>Parallelism</a:t>
            </a:r>
            <a:r>
              <a:rPr lang="en-US" altLang="en-US"/>
              <a:t> implies a system can perform more than one task simultaneously</a:t>
            </a:r>
          </a:p>
          <a:p>
            <a:r>
              <a:rPr lang="en-US" altLang="en-US" b="1" i="1"/>
              <a:t>Concurrency</a:t>
            </a:r>
            <a:r>
              <a:rPr lang="en-US" altLang="en-US"/>
              <a:t> supports more than one task making progress</a:t>
            </a:r>
          </a:p>
          <a:p>
            <a:pPr lvl="1"/>
            <a:r>
              <a:rPr lang="en-US" altLang="en-US"/>
              <a:t>Single processor / core, scheduler providing concurrency</a:t>
            </a:r>
          </a:p>
          <a:p>
            <a:pPr lvl="1">
              <a:buFont typeface="Monotype Sorts" pitchFamily="-84" charset="2"/>
              <a:buNone/>
            </a:pPr>
            <a:endParaRPr lang="en-US" altLang="en-US"/>
          </a:p>
          <a:p>
            <a:pPr lvl="1">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90B656C2-48F6-4F75-AA32-393C983F05F2}"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11</a:t>
            </a:fld>
            <a:endParaRPr lang="en-US"/>
          </a:p>
        </p:txBody>
      </p:sp>
    </p:spTree>
    <p:extLst>
      <p:ext uri="{BB962C8B-B14F-4D97-AF65-F5344CB8AC3E}">
        <p14:creationId xmlns:p14="http://schemas.microsoft.com/office/powerpoint/2010/main" val="91882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76275" y="296863"/>
            <a:ext cx="8229600" cy="576262"/>
          </a:xfrm>
        </p:spPr>
        <p:txBody>
          <a:bodyPr>
            <a:normAutofit fontScale="90000"/>
          </a:bodyPr>
          <a:lstStyle/>
          <a:p>
            <a:pPr eaLnBrk="1" hangingPunct="1"/>
            <a:r>
              <a:rPr lang="en-US" altLang="en-US"/>
              <a:t>Concurrency vs. Parallelism</a:t>
            </a:r>
          </a:p>
        </p:txBody>
      </p:sp>
      <p:sp>
        <p:nvSpPr>
          <p:cNvPr id="11267" name="Rectangle 3"/>
          <p:cNvSpPr>
            <a:spLocks noGrp="1" noChangeArrowheads="1"/>
          </p:cNvSpPr>
          <p:nvPr/>
        </p:nvSpPr>
        <p:spPr bwMode="auto">
          <a:xfrm>
            <a:off x="457200" y="116363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488950" indent="-488950">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90000"/>
              <a:buFont typeface="Monotype Sorts" pitchFamily="-84" charset="2"/>
              <a:buChar char="n"/>
            </a:pPr>
            <a:r>
              <a:rPr kumimoji="1" lang="en-US" altLang="en-US" b="1">
                <a:latin typeface="Helvetica" panose="020B0604020202020204" pitchFamily="34" charset="0"/>
              </a:rPr>
              <a:t>Concurrent execution on single-core system:</a:t>
            </a:r>
          </a:p>
          <a:p>
            <a:pPr>
              <a:spcBef>
                <a:spcPct val="35000"/>
              </a:spcBef>
              <a:buClr>
                <a:srgbClr val="993300"/>
              </a:buClr>
              <a:buSzPct val="90000"/>
              <a:buFont typeface="Monotype Sorts" pitchFamily="-84" charset="2"/>
              <a:buChar char="n"/>
            </a:pPr>
            <a:endParaRPr kumimoji="1" lang="en-US" altLang="en-US" b="1">
              <a:latin typeface="Helvetica" panose="020B0604020202020204" pitchFamily="34" charset="0"/>
            </a:endParaRPr>
          </a:p>
          <a:p>
            <a:pPr>
              <a:spcBef>
                <a:spcPct val="35000"/>
              </a:spcBef>
              <a:buClr>
                <a:srgbClr val="993300"/>
              </a:buClr>
              <a:buSzPct val="90000"/>
              <a:buFont typeface="Monotype Sorts" pitchFamily="-84" charset="2"/>
              <a:buChar char="n"/>
            </a:pPr>
            <a:endParaRPr kumimoji="1" lang="en-US" altLang="en-US" b="1">
              <a:latin typeface="Helvetica" panose="020B0604020202020204" pitchFamily="34" charset="0"/>
            </a:endParaRPr>
          </a:p>
          <a:p>
            <a:pPr>
              <a:spcBef>
                <a:spcPct val="35000"/>
              </a:spcBef>
              <a:buClr>
                <a:srgbClr val="993300"/>
              </a:buClr>
              <a:buSzPct val="90000"/>
              <a:buFont typeface="Monotype Sorts" pitchFamily="-84" charset="2"/>
              <a:buChar char="n"/>
            </a:pPr>
            <a:endParaRPr kumimoji="1" lang="en-US" altLang="en-US" b="1">
              <a:latin typeface="Helvetica" panose="020B0604020202020204" pitchFamily="34" charset="0"/>
            </a:endParaRPr>
          </a:p>
          <a:p>
            <a:pPr>
              <a:spcBef>
                <a:spcPct val="35000"/>
              </a:spcBef>
              <a:buClr>
                <a:srgbClr val="993300"/>
              </a:buClr>
              <a:buSzPct val="90000"/>
            </a:pPr>
            <a:endParaRPr kumimoji="1" lang="en-US" altLang="en-US" b="1">
              <a:latin typeface="Helvetica" panose="020B0604020202020204" pitchFamily="34" charset="0"/>
            </a:endParaRPr>
          </a:p>
          <a:p>
            <a:pPr>
              <a:spcBef>
                <a:spcPct val="35000"/>
              </a:spcBef>
              <a:buClr>
                <a:srgbClr val="993300"/>
              </a:buClr>
              <a:buSzPct val="90000"/>
              <a:buFont typeface="Monotype Sorts" pitchFamily="-84" charset="2"/>
              <a:buChar char="n"/>
            </a:pPr>
            <a:r>
              <a:rPr kumimoji="1" lang="en-US" altLang="en-US" b="1">
                <a:latin typeface="Helvetica" panose="020B0604020202020204" pitchFamily="34" charset="0"/>
              </a:rPr>
              <a:t>Parallelism on a multi-core system:</a:t>
            </a:r>
          </a:p>
          <a:p>
            <a:pPr>
              <a:spcBef>
                <a:spcPct val="35000"/>
              </a:spcBef>
              <a:buClr>
                <a:srgbClr val="993300"/>
              </a:buClr>
              <a:buSzPct val="90000"/>
              <a:buFont typeface="Monotype Sorts" pitchFamily="-84" charset="2"/>
              <a:buChar char="n"/>
            </a:pPr>
            <a:endParaRPr kumimoji="1" lang="en-US" altLang="en-US" b="1">
              <a:latin typeface="Helvetica" panose="020B0604020202020204" pitchFamily="34" charset="0"/>
            </a:endParaRPr>
          </a:p>
        </p:txBody>
      </p:sp>
      <p:pic>
        <p:nvPicPr>
          <p:cNvPr id="11268" name="Picture 1" descr="4_0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814513"/>
            <a:ext cx="62595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4_04.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5575" y="3771900"/>
            <a:ext cx="39465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5088C3DE-949C-48F5-BA2C-F7D7B0A23693}"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12</a:t>
            </a:fld>
            <a:endParaRPr lang="en-US"/>
          </a:p>
        </p:txBody>
      </p:sp>
    </p:spTree>
    <p:extLst>
      <p:ext uri="{BB962C8B-B14F-4D97-AF65-F5344CB8AC3E}">
        <p14:creationId xmlns:p14="http://schemas.microsoft.com/office/powerpoint/2010/main" val="83137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24C8-7C8B-99E1-D919-BA14A2E051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F0A02-5C63-4BF8-7595-4E171DC7538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00DA3AD-EEE8-12A9-9A4D-CDFF9D5CF3A4}"/>
              </a:ext>
            </a:extLst>
          </p:cNvPr>
          <p:cNvSpPr>
            <a:spLocks noGrp="1"/>
          </p:cNvSpPr>
          <p:nvPr>
            <p:ph type="dt" sz="half" idx="10"/>
          </p:nvPr>
        </p:nvSpPr>
        <p:spPr/>
        <p:txBody>
          <a:bodyPr/>
          <a:lstStyle/>
          <a:p>
            <a:fld id="{9C0AD6F2-0BAE-4964-ABD1-CD7391E8D4E5}" type="datetime6">
              <a:rPr lang="en-US" smtClean="0"/>
              <a:t>September 25</a:t>
            </a:fld>
            <a:endParaRPr lang="en-US"/>
          </a:p>
        </p:txBody>
      </p:sp>
      <p:sp>
        <p:nvSpPr>
          <p:cNvPr id="5" name="Footer Placeholder 4">
            <a:extLst>
              <a:ext uri="{FF2B5EF4-FFF2-40B4-BE49-F238E27FC236}">
                <a16:creationId xmlns:a16="http://schemas.microsoft.com/office/drawing/2014/main" id="{F3F831D0-B1B6-FCC1-6776-7A1094454551}"/>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24696A67-BEF8-369C-4E62-82A773B8D803}"/>
              </a:ext>
            </a:extLst>
          </p:cNvPr>
          <p:cNvSpPr>
            <a:spLocks noGrp="1"/>
          </p:cNvSpPr>
          <p:nvPr>
            <p:ph type="sldNum" sz="quarter" idx="12"/>
          </p:nvPr>
        </p:nvSpPr>
        <p:spPr/>
        <p:txBody>
          <a:bodyPr/>
          <a:lstStyle/>
          <a:p>
            <a:fld id="{93DE5ACC-4FA2-4095-B15A-35A4F16BFD8B}" type="slidenum">
              <a:rPr lang="en-US" smtClean="0"/>
              <a:pPr/>
              <a:t>13</a:t>
            </a:fld>
            <a:endParaRPr lang="en-US"/>
          </a:p>
        </p:txBody>
      </p:sp>
    </p:spTree>
    <p:extLst>
      <p:ext uri="{BB962C8B-B14F-4D97-AF65-F5344CB8AC3E}">
        <p14:creationId xmlns:p14="http://schemas.microsoft.com/office/powerpoint/2010/main" val="243684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12825" y="176213"/>
            <a:ext cx="7673975" cy="576262"/>
          </a:xfrm>
        </p:spPr>
        <p:txBody>
          <a:bodyPr>
            <a:normAutofit fontScale="90000"/>
          </a:bodyPr>
          <a:lstStyle/>
          <a:p>
            <a:pPr eaLnBrk="1" hangingPunct="1"/>
            <a:r>
              <a:rPr lang="en-US" altLang="en-US"/>
              <a:t>Multicore Programming (Cont.)</a:t>
            </a:r>
          </a:p>
        </p:txBody>
      </p:sp>
      <p:sp>
        <p:nvSpPr>
          <p:cNvPr id="10243" name="Content Placeholder 2"/>
          <p:cNvSpPr>
            <a:spLocks noGrp="1"/>
          </p:cNvSpPr>
          <p:nvPr>
            <p:ph idx="1"/>
          </p:nvPr>
        </p:nvSpPr>
        <p:spPr>
          <a:xfrm>
            <a:off x="806450" y="1233488"/>
            <a:ext cx="7156450" cy="4530725"/>
          </a:xfrm>
        </p:spPr>
        <p:txBody>
          <a:bodyPr>
            <a:normAutofit fontScale="92500" lnSpcReduction="20000"/>
          </a:bodyPr>
          <a:lstStyle/>
          <a:p>
            <a:r>
              <a:rPr lang="en-US" altLang="en-US"/>
              <a:t>Types of parallelism </a:t>
            </a:r>
          </a:p>
          <a:p>
            <a:pPr lvl="1"/>
            <a:r>
              <a:rPr lang="en-US" altLang="en-US" b="1">
                <a:solidFill>
                  <a:srgbClr val="3366FF"/>
                </a:solidFill>
              </a:rPr>
              <a:t>Data parallelism</a:t>
            </a:r>
            <a:r>
              <a:rPr lang="en-US" altLang="en-US"/>
              <a:t> – distributes subsets of the same data across multiple cores, same operation on each</a:t>
            </a:r>
            <a:endParaRPr lang="en-US" altLang="en-US" b="1">
              <a:solidFill>
                <a:srgbClr val="3366FF"/>
              </a:solidFill>
            </a:endParaRPr>
          </a:p>
          <a:p>
            <a:pPr lvl="1"/>
            <a:r>
              <a:rPr lang="en-US" altLang="en-US" b="1">
                <a:solidFill>
                  <a:srgbClr val="3366FF"/>
                </a:solidFill>
              </a:rPr>
              <a:t>Task parallelism </a:t>
            </a:r>
            <a:r>
              <a:rPr lang="en-US" altLang="en-US"/>
              <a:t>– distributing threads across cores, each thread performing unique operation</a:t>
            </a:r>
          </a:p>
          <a:p>
            <a:r>
              <a:rPr lang="en-US" altLang="en-US"/>
              <a:t>As # of threads grows, so does architectural support for threading</a:t>
            </a:r>
          </a:p>
          <a:p>
            <a:pPr lvl="1"/>
            <a:r>
              <a:rPr lang="en-US" altLang="en-US"/>
              <a:t>CPUs have cores as well as </a:t>
            </a:r>
            <a:r>
              <a:rPr lang="en-US" altLang="en-US" b="1" i="1"/>
              <a:t>hardware threads</a:t>
            </a:r>
          </a:p>
          <a:p>
            <a:pPr lvl="1"/>
            <a:r>
              <a:rPr lang="en-US" altLang="en-US"/>
              <a:t>Consider Oracle SPARC T4 with 8 cores, and 8 hardware threads per core</a:t>
            </a:r>
          </a:p>
          <a:p>
            <a:pPr lvl="1"/>
            <a:endParaRPr lang="en-US" altLang="en-US"/>
          </a:p>
          <a:p>
            <a:pPr lvl="1">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16A36AA3-439E-4CFC-8E79-307BD08DC524}"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14</a:t>
            </a:fld>
            <a:endParaRPr lang="en-US"/>
          </a:p>
        </p:txBody>
      </p:sp>
    </p:spTree>
    <p:extLst>
      <p:ext uri="{BB962C8B-B14F-4D97-AF65-F5344CB8AC3E}">
        <p14:creationId xmlns:p14="http://schemas.microsoft.com/office/powerpoint/2010/main" val="153488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5403-1462-2CDB-8269-09333478A52B}"/>
              </a:ext>
            </a:extLst>
          </p:cNvPr>
          <p:cNvSpPr>
            <a:spLocks noGrp="1"/>
          </p:cNvSpPr>
          <p:nvPr>
            <p:ph type="title"/>
          </p:nvPr>
        </p:nvSpPr>
        <p:spPr/>
        <p:txBody>
          <a:bodyPr/>
          <a:lstStyle/>
          <a:p>
            <a:r>
              <a:rPr lang="en-US" dirty="0"/>
              <a:t>Data and Task Parallelism</a:t>
            </a:r>
          </a:p>
        </p:txBody>
      </p:sp>
      <p:sp>
        <p:nvSpPr>
          <p:cNvPr id="4" name="Date Placeholder 3">
            <a:extLst>
              <a:ext uri="{FF2B5EF4-FFF2-40B4-BE49-F238E27FC236}">
                <a16:creationId xmlns:a16="http://schemas.microsoft.com/office/drawing/2014/main" id="{BD6D21DC-6A79-4FFE-0516-FBB4F7BBB814}"/>
              </a:ext>
            </a:extLst>
          </p:cNvPr>
          <p:cNvSpPr>
            <a:spLocks noGrp="1"/>
          </p:cNvSpPr>
          <p:nvPr>
            <p:ph type="dt" sz="half" idx="10"/>
          </p:nvPr>
        </p:nvSpPr>
        <p:spPr/>
        <p:txBody>
          <a:bodyPr/>
          <a:lstStyle/>
          <a:p>
            <a:fld id="{9C0AD6F2-0BAE-4964-ABD1-CD7391E8D4E5}" type="datetime6">
              <a:rPr lang="en-US" smtClean="0"/>
              <a:t>September 25</a:t>
            </a:fld>
            <a:endParaRPr lang="en-US" dirty="0"/>
          </a:p>
        </p:txBody>
      </p:sp>
      <p:sp>
        <p:nvSpPr>
          <p:cNvPr id="5" name="Footer Placeholder 4">
            <a:extLst>
              <a:ext uri="{FF2B5EF4-FFF2-40B4-BE49-F238E27FC236}">
                <a16:creationId xmlns:a16="http://schemas.microsoft.com/office/drawing/2014/main" id="{77DB5FDF-44B4-4349-67BD-869450D5B37C}"/>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B64EE245-8288-61A4-BBCC-799C859E62ED}"/>
              </a:ext>
            </a:extLst>
          </p:cNvPr>
          <p:cNvSpPr>
            <a:spLocks noGrp="1"/>
          </p:cNvSpPr>
          <p:nvPr>
            <p:ph type="sldNum" sz="quarter" idx="12"/>
          </p:nvPr>
        </p:nvSpPr>
        <p:spPr/>
        <p:txBody>
          <a:bodyPr/>
          <a:lstStyle/>
          <a:p>
            <a:fld id="{93DE5ACC-4FA2-4095-B15A-35A4F16BFD8B}" type="slidenum">
              <a:rPr lang="en-US" smtClean="0"/>
              <a:pPr/>
              <a:t>15</a:t>
            </a:fld>
            <a:endParaRPr lang="en-US"/>
          </a:p>
        </p:txBody>
      </p:sp>
      <p:pic>
        <p:nvPicPr>
          <p:cNvPr id="1026" name="Picture 2" descr="Diagram on top shows data parallelism in which data frame divided into four units correspond to core 0, 1, 2, and 3 respectively. Diagram on bottom shows task parallelism in which core 0, 1, 2, and 3 obtained from single data frame.">
            <a:extLst>
              <a:ext uri="{FF2B5EF4-FFF2-40B4-BE49-F238E27FC236}">
                <a16:creationId xmlns:a16="http://schemas.microsoft.com/office/drawing/2014/main" id="{A0731415-E684-47DC-CD34-2D9FD9DBC1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1523" y="1887478"/>
            <a:ext cx="5483634" cy="365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6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19175" y="163513"/>
            <a:ext cx="8229600" cy="576262"/>
          </a:xfrm>
        </p:spPr>
        <p:txBody>
          <a:bodyPr>
            <a:normAutofit fontScale="90000"/>
          </a:bodyPr>
          <a:lstStyle/>
          <a:p>
            <a:pPr eaLnBrk="1" hangingPunct="1"/>
            <a:r>
              <a:rPr lang="en-US" altLang="en-US"/>
              <a:t>Single and Multithreaded Processes</a:t>
            </a:r>
          </a:p>
        </p:txBody>
      </p:sp>
      <p:pic>
        <p:nvPicPr>
          <p:cNvPr id="12291" name="Picture 1" descr="4_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295400"/>
            <a:ext cx="688498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DD41747A-8FC3-4234-BF30-E18531D095B1}"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6D6EE17D-35A6-499E-A736-A2A91F5B3CB7}" type="slidenum">
              <a:rPr lang="en-US" smtClean="0"/>
              <a:pPr/>
              <a:t>16</a:t>
            </a:fld>
            <a:endParaRPr lang="en-US"/>
          </a:p>
        </p:txBody>
      </p:sp>
    </p:spTree>
    <p:extLst>
      <p:ext uri="{BB962C8B-B14F-4D97-AF65-F5344CB8AC3E}">
        <p14:creationId xmlns:p14="http://schemas.microsoft.com/office/powerpoint/2010/main" val="296235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01613"/>
            <a:ext cx="8229600" cy="576262"/>
          </a:xfrm>
        </p:spPr>
        <p:txBody>
          <a:bodyPr>
            <a:normAutofit fontScale="90000"/>
          </a:bodyPr>
          <a:lstStyle/>
          <a:p>
            <a:pPr eaLnBrk="1" hangingPunct="1"/>
            <a:r>
              <a:rPr lang="en-US" altLang="en-US"/>
              <a:t>Amdahl’s Law</a:t>
            </a:r>
          </a:p>
        </p:txBody>
      </p:sp>
      <p:sp>
        <p:nvSpPr>
          <p:cNvPr id="12291" name="Rectangle 3"/>
          <p:cNvSpPr>
            <a:spLocks noGrp="1" noChangeArrowheads="1"/>
          </p:cNvSpPr>
          <p:nvPr>
            <p:ph type="body" idx="1"/>
          </p:nvPr>
        </p:nvSpPr>
        <p:spPr>
          <a:xfrm>
            <a:off x="869950" y="1106488"/>
            <a:ext cx="7900988" cy="4530725"/>
          </a:xfrm>
        </p:spPr>
        <p:txBody>
          <a:bodyPr>
            <a:normAutofit fontScale="62500" lnSpcReduction="20000"/>
          </a:bodyPr>
          <a:lstStyle/>
          <a:p>
            <a:pPr>
              <a:defRPr/>
            </a:pPr>
            <a:r>
              <a:rPr lang="en-US" altLang="en-US" dirty="0"/>
              <a:t>Identifies performance gains from adding additional cores to an application that has both serial and parallel components</a:t>
            </a:r>
          </a:p>
          <a:p>
            <a:pPr>
              <a:defRPr/>
            </a:pPr>
            <a:r>
              <a:rPr lang="en-US" altLang="en-US" i="1" dirty="0"/>
              <a:t>S</a:t>
            </a:r>
            <a:r>
              <a:rPr lang="en-US" altLang="en-US" dirty="0"/>
              <a:t> is serial portion</a:t>
            </a:r>
          </a:p>
          <a:p>
            <a:pPr>
              <a:defRPr/>
            </a:pPr>
            <a:r>
              <a:rPr lang="en-US" altLang="en-US" i="1" dirty="0"/>
              <a:t>N</a:t>
            </a:r>
            <a:r>
              <a:rPr lang="en-US" altLang="en-US" dirty="0"/>
              <a:t> processing cores</a:t>
            </a:r>
          </a:p>
          <a:p>
            <a:pPr>
              <a:defRPr/>
            </a:pPr>
            <a:endParaRPr lang="en-US" altLang="en-US" dirty="0"/>
          </a:p>
          <a:p>
            <a:pPr>
              <a:defRPr/>
            </a:pPr>
            <a:endParaRPr lang="en-US" altLang="en-US" dirty="0"/>
          </a:p>
          <a:p>
            <a:pPr marL="0" indent="0">
              <a:buFont typeface="Monotype Sorts" pitchFamily="-84" charset="2"/>
              <a:buNone/>
              <a:defRPr/>
            </a:pPr>
            <a:endParaRPr lang="en-US" altLang="en-US" dirty="0"/>
          </a:p>
          <a:p>
            <a:pPr>
              <a:defRPr/>
            </a:pPr>
            <a:r>
              <a:rPr lang="en-US" altLang="en-US" dirty="0"/>
              <a:t>That is, if application is 75% parallel / 25% serial, moving from 1 to 2 cores results in speedup of 1.6 times</a:t>
            </a:r>
          </a:p>
          <a:p>
            <a:pPr>
              <a:defRPr/>
            </a:pPr>
            <a:r>
              <a:rPr lang="en-US" altLang="en-US" dirty="0"/>
              <a:t>As </a:t>
            </a:r>
            <a:r>
              <a:rPr lang="en-US" altLang="en-US" i="1" dirty="0"/>
              <a:t>N</a:t>
            </a:r>
            <a:r>
              <a:rPr lang="en-US" altLang="en-US" dirty="0"/>
              <a:t> approaches infinity, speedup approaches 1 / </a:t>
            </a:r>
            <a:r>
              <a:rPr lang="en-US" altLang="en-US" i="1" dirty="0"/>
              <a:t>S</a:t>
            </a:r>
          </a:p>
          <a:p>
            <a:pPr>
              <a:buFont typeface="Monotype Sorts" pitchFamily="-84" charset="2"/>
              <a:buNone/>
              <a:defRPr/>
            </a:pPr>
            <a:br>
              <a:rPr lang="en-US" altLang="en-US" b="1" dirty="0"/>
            </a:br>
            <a:r>
              <a:rPr lang="en-US" altLang="en-US" b="1" dirty="0"/>
              <a:t>Serial portion of an application has disproportionate  effect on performance gained by adding additional cores</a:t>
            </a:r>
          </a:p>
          <a:p>
            <a:pPr>
              <a:buFont typeface="Monotype Sorts" pitchFamily="-84" charset="2"/>
              <a:buNone/>
              <a:defRPr/>
            </a:pPr>
            <a:endParaRPr lang="en-US" altLang="en-US" sz="800" b="1" dirty="0"/>
          </a:p>
          <a:p>
            <a:pPr>
              <a:defRPr/>
            </a:pPr>
            <a:r>
              <a:rPr lang="en-US" altLang="en-US" dirty="0"/>
              <a:t>But does the law take into account contemporary multicore systems?</a:t>
            </a:r>
          </a:p>
        </p:txBody>
      </p:sp>
      <p:pic>
        <p:nvPicPr>
          <p:cNvPr id="13316" name="Picture 1" descr="Screen Shot 2012-12-04 at 7.54.0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2708" y="2114823"/>
            <a:ext cx="2430463"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452680C2-0E3F-4427-8A16-F6F3C1D21AD9}"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17</a:t>
            </a:fld>
            <a:endParaRPr lang="en-US"/>
          </a:p>
        </p:txBody>
      </p:sp>
    </p:spTree>
    <p:extLst>
      <p:ext uri="{BB962C8B-B14F-4D97-AF65-F5344CB8AC3E}">
        <p14:creationId xmlns:p14="http://schemas.microsoft.com/office/powerpoint/2010/main" val="834243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77EB-7D8B-D763-C7B8-5762AC195D14}"/>
              </a:ext>
            </a:extLst>
          </p:cNvPr>
          <p:cNvSpPr>
            <a:spLocks noGrp="1"/>
          </p:cNvSpPr>
          <p:nvPr>
            <p:ph type="title"/>
          </p:nvPr>
        </p:nvSpPr>
        <p:spPr/>
        <p:txBody>
          <a:bodyPr/>
          <a:lstStyle/>
          <a:p>
            <a:r>
              <a:rPr lang="en-US" dirty="0"/>
              <a:t>Amdahl’s Law</a:t>
            </a:r>
          </a:p>
        </p:txBody>
      </p:sp>
      <p:pic>
        <p:nvPicPr>
          <p:cNvPr id="7" name="Content Placeholder 6">
            <a:extLst>
              <a:ext uri="{FF2B5EF4-FFF2-40B4-BE49-F238E27FC236}">
                <a16:creationId xmlns:a16="http://schemas.microsoft.com/office/drawing/2014/main" id="{D2FBA071-F9AD-308F-03DC-8AF1E06079DF}"/>
              </a:ext>
            </a:extLst>
          </p:cNvPr>
          <p:cNvPicPr>
            <a:picLocks noGrp="1" noChangeAspect="1"/>
          </p:cNvPicPr>
          <p:nvPr>
            <p:ph idx="1"/>
          </p:nvPr>
        </p:nvPicPr>
        <p:blipFill>
          <a:blip r:embed="rId2"/>
          <a:stretch>
            <a:fillRect/>
          </a:stretch>
        </p:blipFill>
        <p:spPr>
          <a:xfrm>
            <a:off x="1352311" y="1600200"/>
            <a:ext cx="6439378" cy="4525963"/>
          </a:xfrm>
          <a:prstGeom prst="rect">
            <a:avLst/>
          </a:prstGeom>
        </p:spPr>
      </p:pic>
      <p:sp>
        <p:nvSpPr>
          <p:cNvPr id="4" name="Date Placeholder 3">
            <a:extLst>
              <a:ext uri="{FF2B5EF4-FFF2-40B4-BE49-F238E27FC236}">
                <a16:creationId xmlns:a16="http://schemas.microsoft.com/office/drawing/2014/main" id="{0FDB1D87-E2F6-0A3F-1982-D81FA605F8F9}"/>
              </a:ext>
            </a:extLst>
          </p:cNvPr>
          <p:cNvSpPr>
            <a:spLocks noGrp="1"/>
          </p:cNvSpPr>
          <p:nvPr>
            <p:ph type="dt" sz="half" idx="10"/>
          </p:nvPr>
        </p:nvSpPr>
        <p:spPr/>
        <p:txBody>
          <a:bodyPr/>
          <a:lstStyle/>
          <a:p>
            <a:fld id="{9C0AD6F2-0BAE-4964-ABD1-CD7391E8D4E5}" type="datetime6">
              <a:rPr lang="en-US" smtClean="0"/>
              <a:t>September 25</a:t>
            </a:fld>
            <a:endParaRPr lang="en-US"/>
          </a:p>
        </p:txBody>
      </p:sp>
      <p:sp>
        <p:nvSpPr>
          <p:cNvPr id="5" name="Footer Placeholder 4">
            <a:extLst>
              <a:ext uri="{FF2B5EF4-FFF2-40B4-BE49-F238E27FC236}">
                <a16:creationId xmlns:a16="http://schemas.microsoft.com/office/drawing/2014/main" id="{0B6503EF-5574-FDFA-B8A2-AB760854C094}"/>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69A8D660-F5E5-21AB-36A6-A9923940C4D2}"/>
              </a:ext>
            </a:extLst>
          </p:cNvPr>
          <p:cNvSpPr>
            <a:spLocks noGrp="1"/>
          </p:cNvSpPr>
          <p:nvPr>
            <p:ph type="sldNum" sz="quarter" idx="12"/>
          </p:nvPr>
        </p:nvSpPr>
        <p:spPr/>
        <p:txBody>
          <a:bodyPr/>
          <a:lstStyle/>
          <a:p>
            <a:fld id="{93DE5ACC-4FA2-4095-B15A-35A4F16BFD8B}" type="slidenum">
              <a:rPr lang="en-US" smtClean="0"/>
              <a:pPr/>
              <a:t>18</a:t>
            </a:fld>
            <a:endParaRPr lang="en-US"/>
          </a:p>
        </p:txBody>
      </p:sp>
    </p:spTree>
    <p:extLst>
      <p:ext uri="{BB962C8B-B14F-4D97-AF65-F5344CB8AC3E}">
        <p14:creationId xmlns:p14="http://schemas.microsoft.com/office/powerpoint/2010/main" val="312441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36625" y="201613"/>
            <a:ext cx="7826375" cy="576262"/>
          </a:xfrm>
        </p:spPr>
        <p:txBody>
          <a:bodyPr>
            <a:normAutofit fontScale="90000"/>
          </a:bodyPr>
          <a:lstStyle/>
          <a:p>
            <a:pPr eaLnBrk="1" hangingPunct="1"/>
            <a:r>
              <a:rPr lang="en-US" altLang="en-US"/>
              <a:t>User Threads and Kernel Threads</a:t>
            </a:r>
          </a:p>
        </p:txBody>
      </p:sp>
      <p:sp>
        <p:nvSpPr>
          <p:cNvPr id="14339" name="Rectangle 3"/>
          <p:cNvSpPr>
            <a:spLocks noGrp="1" noChangeArrowheads="1"/>
          </p:cNvSpPr>
          <p:nvPr>
            <p:ph type="body" idx="1"/>
          </p:nvPr>
        </p:nvSpPr>
        <p:spPr/>
        <p:txBody>
          <a:bodyPr>
            <a:normAutofit fontScale="70000" lnSpcReduction="20000"/>
          </a:bodyPr>
          <a:lstStyle/>
          <a:p>
            <a:r>
              <a:rPr lang="en-US" altLang="en-US" b="1" dirty="0">
                <a:solidFill>
                  <a:srgbClr val="3366FF"/>
                </a:solidFill>
              </a:rPr>
              <a:t>User threads</a:t>
            </a:r>
            <a:r>
              <a:rPr lang="en-US" altLang="en-US" dirty="0"/>
              <a:t> - management done by user-level threads library</a:t>
            </a:r>
          </a:p>
          <a:p>
            <a:r>
              <a:rPr lang="en-US" altLang="en-US" dirty="0"/>
              <a:t>Three primary thread libraries:</a:t>
            </a:r>
          </a:p>
          <a:p>
            <a:pPr lvl="1"/>
            <a:r>
              <a:rPr lang="en-US" altLang="en-US" dirty="0"/>
              <a:t> POSIX </a:t>
            </a:r>
            <a:r>
              <a:rPr lang="en-US" altLang="en-US" b="1" dirty="0" err="1">
                <a:solidFill>
                  <a:srgbClr val="3366FF"/>
                </a:solidFill>
              </a:rPr>
              <a:t>Pthreads</a:t>
            </a:r>
            <a:endParaRPr lang="en-US" altLang="en-US" b="1" i="1" dirty="0">
              <a:solidFill>
                <a:srgbClr val="3366FF"/>
              </a:solidFill>
            </a:endParaRPr>
          </a:p>
          <a:p>
            <a:pPr lvl="1"/>
            <a:r>
              <a:rPr lang="en-US" altLang="en-US" dirty="0"/>
              <a:t> Windows threads</a:t>
            </a:r>
          </a:p>
          <a:p>
            <a:pPr lvl="1"/>
            <a:r>
              <a:rPr lang="en-US" altLang="en-US" dirty="0"/>
              <a:t> Java threads</a:t>
            </a:r>
          </a:p>
          <a:p>
            <a:r>
              <a:rPr lang="en-US" altLang="en-US" b="1" dirty="0">
                <a:solidFill>
                  <a:srgbClr val="3366FF"/>
                </a:solidFill>
              </a:rPr>
              <a:t>Kernel threads </a:t>
            </a:r>
            <a:r>
              <a:rPr lang="en-US" altLang="en-US" dirty="0"/>
              <a:t>- Supported by the Kernel</a:t>
            </a:r>
          </a:p>
          <a:p>
            <a:r>
              <a:rPr lang="en-US" altLang="en-US" dirty="0"/>
              <a:t>Examples – virtually all general-purpose operating systems, including:</a:t>
            </a:r>
          </a:p>
          <a:p>
            <a:pPr lvl="1"/>
            <a:r>
              <a:rPr lang="en-US" altLang="en-US" dirty="0"/>
              <a:t>Windows </a:t>
            </a:r>
          </a:p>
          <a:p>
            <a:pPr lvl="1"/>
            <a:r>
              <a:rPr lang="en-US" altLang="en-US" dirty="0"/>
              <a:t>Solaris</a:t>
            </a:r>
          </a:p>
          <a:p>
            <a:pPr lvl="1"/>
            <a:r>
              <a:rPr lang="en-US" altLang="en-US" dirty="0"/>
              <a:t>Linux</a:t>
            </a:r>
          </a:p>
          <a:p>
            <a:pPr lvl="1"/>
            <a:r>
              <a:rPr lang="en-US" altLang="en-US" dirty="0"/>
              <a:t>Tru64 UNIX</a:t>
            </a:r>
          </a:p>
          <a:p>
            <a:pPr lvl="1"/>
            <a:r>
              <a:rPr lang="en-US" altLang="en-US" dirty="0"/>
              <a:t>Mac OS X</a:t>
            </a:r>
          </a:p>
          <a:p>
            <a:pPr lvl="1"/>
            <a:endParaRPr lang="en-US" altLang="en-US" dirty="0"/>
          </a:p>
        </p:txBody>
      </p:sp>
      <p:sp>
        <p:nvSpPr>
          <p:cNvPr id="2" name="Date Placeholder 1"/>
          <p:cNvSpPr>
            <a:spLocks noGrp="1"/>
          </p:cNvSpPr>
          <p:nvPr>
            <p:ph type="dt" sz="half" idx="10"/>
          </p:nvPr>
        </p:nvSpPr>
        <p:spPr/>
        <p:txBody>
          <a:bodyPr/>
          <a:lstStyle/>
          <a:p>
            <a:fld id="{8F1A5D73-ECFB-4398-8A0E-436563AA5C5A}"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19</a:t>
            </a:fld>
            <a:endParaRPr lang="en-US"/>
          </a:p>
        </p:txBody>
      </p:sp>
      <p:pic>
        <p:nvPicPr>
          <p:cNvPr id="2050" name="Picture 2" descr="Diagram showing user threads existing in a user space and kernel threads existing in a kernel space.">
            <a:extLst>
              <a:ext uri="{FF2B5EF4-FFF2-40B4-BE49-F238E27FC236}">
                <a16:creationId xmlns:a16="http://schemas.microsoft.com/office/drawing/2014/main" id="{5FAFDCA9-54E5-B697-4F41-9124EA809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791" y="4094528"/>
            <a:ext cx="340042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Threads</a:t>
            </a:r>
          </a:p>
        </p:txBody>
      </p:sp>
      <p:sp>
        <p:nvSpPr>
          <p:cNvPr id="4099" name="Rectangle 3"/>
          <p:cNvSpPr>
            <a:spLocks noGrp="1" noChangeArrowheads="1"/>
          </p:cNvSpPr>
          <p:nvPr>
            <p:ph type="body" idx="1"/>
          </p:nvPr>
        </p:nvSpPr>
        <p:spPr/>
        <p:txBody>
          <a:bodyPr/>
          <a:lstStyle/>
          <a:p>
            <a:r>
              <a:rPr lang="en-US" altLang="en-US" dirty="0"/>
              <a:t>Overview</a:t>
            </a:r>
          </a:p>
          <a:p>
            <a:r>
              <a:rPr lang="en-US" altLang="en-US" dirty="0"/>
              <a:t>Multicore Programming</a:t>
            </a:r>
          </a:p>
          <a:p>
            <a:r>
              <a:rPr lang="en-US" altLang="en-US" dirty="0"/>
              <a:t>Multithreading Models</a:t>
            </a:r>
          </a:p>
          <a:p>
            <a:r>
              <a:rPr lang="en-US" altLang="en-US" dirty="0"/>
              <a:t>Thread Libraries</a:t>
            </a:r>
          </a:p>
          <a:p>
            <a:r>
              <a:rPr lang="en-US" altLang="en-US" dirty="0"/>
              <a:t>Implicit Threading</a:t>
            </a:r>
          </a:p>
          <a:p>
            <a:r>
              <a:rPr lang="en-US" altLang="en-US" dirty="0"/>
              <a:t>Threading Issues</a:t>
            </a:r>
          </a:p>
          <a:p>
            <a:r>
              <a:rPr lang="en-US" altLang="en-US" dirty="0"/>
              <a:t>Operating System Examples</a:t>
            </a:r>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fld id="{7CF03694-5B3D-4D9F-90BE-D5467DEA48C0}"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a:t>
            </a:fld>
            <a:endParaRPr lang="en-US"/>
          </a:p>
        </p:txBody>
      </p:sp>
    </p:spTree>
    <p:extLst>
      <p:ext uri="{BB962C8B-B14F-4D97-AF65-F5344CB8AC3E}">
        <p14:creationId xmlns:p14="http://schemas.microsoft.com/office/powerpoint/2010/main" val="2515346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88913"/>
            <a:ext cx="8229600" cy="576262"/>
          </a:xfrm>
        </p:spPr>
        <p:txBody>
          <a:bodyPr>
            <a:normAutofit fontScale="90000"/>
          </a:bodyPr>
          <a:lstStyle/>
          <a:p>
            <a:pPr eaLnBrk="1" hangingPunct="1"/>
            <a:r>
              <a:rPr lang="en-US" altLang="en-US"/>
              <a:t>Multithreading Models</a:t>
            </a:r>
          </a:p>
        </p:txBody>
      </p:sp>
      <p:sp>
        <p:nvSpPr>
          <p:cNvPr id="15363" name="Rectangle 3"/>
          <p:cNvSpPr>
            <a:spLocks noGrp="1" noChangeArrowheads="1"/>
          </p:cNvSpPr>
          <p:nvPr>
            <p:ph type="body" idx="1"/>
          </p:nvPr>
        </p:nvSpPr>
        <p:spPr/>
        <p:txBody>
          <a:bodyPr/>
          <a:lstStyle/>
          <a:p>
            <a:r>
              <a:rPr lang="en-US" altLang="en-US"/>
              <a:t>Many-to-One</a:t>
            </a:r>
            <a:br>
              <a:rPr lang="en-US" altLang="en-US"/>
            </a:br>
            <a:endParaRPr lang="en-US" altLang="en-US"/>
          </a:p>
          <a:p>
            <a:r>
              <a:rPr lang="en-US" altLang="en-US"/>
              <a:t>One-to-One</a:t>
            </a:r>
            <a:br>
              <a:rPr lang="en-US" altLang="en-US"/>
            </a:br>
            <a:endParaRPr lang="en-US" altLang="en-US"/>
          </a:p>
          <a:p>
            <a:r>
              <a:rPr lang="en-US" altLang="en-US"/>
              <a:t>Many-to-Many</a:t>
            </a:r>
          </a:p>
          <a:p>
            <a:endParaRPr lang="en-US" altLang="en-US"/>
          </a:p>
        </p:txBody>
      </p:sp>
      <p:sp>
        <p:nvSpPr>
          <p:cNvPr id="2" name="Date Placeholder 1"/>
          <p:cNvSpPr>
            <a:spLocks noGrp="1"/>
          </p:cNvSpPr>
          <p:nvPr>
            <p:ph type="dt" sz="half" idx="10"/>
          </p:nvPr>
        </p:nvSpPr>
        <p:spPr/>
        <p:txBody>
          <a:bodyPr/>
          <a:lstStyle/>
          <a:p>
            <a:fld id="{4364325B-5EB2-481B-950A-EF2309514D8D}"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20</a:t>
            </a:fld>
            <a:endParaRPr lang="en-US"/>
          </a:p>
        </p:txBody>
      </p:sp>
    </p:spTree>
    <p:extLst>
      <p:ext uri="{BB962C8B-B14F-4D97-AF65-F5344CB8AC3E}">
        <p14:creationId xmlns:p14="http://schemas.microsoft.com/office/powerpoint/2010/main" val="249633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76213"/>
            <a:ext cx="8229600" cy="576262"/>
          </a:xfrm>
        </p:spPr>
        <p:txBody>
          <a:bodyPr>
            <a:normAutofit fontScale="90000"/>
          </a:bodyPr>
          <a:lstStyle/>
          <a:p>
            <a:pPr eaLnBrk="1" hangingPunct="1"/>
            <a:r>
              <a:rPr lang="en-US" altLang="en-US"/>
              <a:t>Many-to-One</a:t>
            </a:r>
          </a:p>
        </p:txBody>
      </p:sp>
      <p:sp>
        <p:nvSpPr>
          <p:cNvPr id="16387" name="Rectangle 3"/>
          <p:cNvSpPr>
            <a:spLocks noGrp="1" noChangeArrowheads="1"/>
          </p:cNvSpPr>
          <p:nvPr>
            <p:ph type="body" idx="1"/>
          </p:nvPr>
        </p:nvSpPr>
        <p:spPr>
          <a:xfrm>
            <a:off x="806450" y="1233488"/>
            <a:ext cx="4654550" cy="4530725"/>
          </a:xfrm>
        </p:spPr>
        <p:txBody>
          <a:bodyPr>
            <a:normAutofit fontScale="77500" lnSpcReduction="20000"/>
          </a:bodyPr>
          <a:lstStyle/>
          <a:p>
            <a:r>
              <a:rPr lang="en-US" altLang="en-US"/>
              <a:t>Many user-level threads mapped to single kernel thread</a:t>
            </a:r>
          </a:p>
          <a:p>
            <a:r>
              <a:rPr lang="en-US" altLang="en-US"/>
              <a:t>One thread blocking causes all to block</a:t>
            </a:r>
          </a:p>
          <a:p>
            <a:r>
              <a:rPr lang="en-US" altLang="en-US"/>
              <a:t>Multiple threads may not run in parallel on muticore system because only one may be in kernel at a time</a:t>
            </a:r>
          </a:p>
          <a:p>
            <a:r>
              <a:rPr lang="en-US" altLang="en-US"/>
              <a:t>Few systems currently use this model</a:t>
            </a:r>
          </a:p>
          <a:p>
            <a:r>
              <a:rPr lang="en-US" altLang="en-US"/>
              <a:t>Examples:</a:t>
            </a:r>
          </a:p>
          <a:p>
            <a:pPr lvl="1"/>
            <a:r>
              <a:rPr lang="en-US" altLang="en-US" b="1">
                <a:solidFill>
                  <a:srgbClr val="3366FF"/>
                </a:solidFill>
              </a:rPr>
              <a:t>Solaris Green Threads</a:t>
            </a:r>
          </a:p>
          <a:p>
            <a:pPr lvl="1"/>
            <a:r>
              <a:rPr lang="en-US" altLang="en-US" b="1">
                <a:solidFill>
                  <a:srgbClr val="3366FF"/>
                </a:solidFill>
              </a:rPr>
              <a:t>GNU Portable Threads</a:t>
            </a:r>
          </a:p>
        </p:txBody>
      </p:sp>
      <p:sp>
        <p:nvSpPr>
          <p:cNvPr id="2" name="Date Placeholder 1"/>
          <p:cNvSpPr>
            <a:spLocks noGrp="1"/>
          </p:cNvSpPr>
          <p:nvPr>
            <p:ph type="dt" sz="half" idx="10"/>
          </p:nvPr>
        </p:nvSpPr>
        <p:spPr/>
        <p:txBody>
          <a:bodyPr/>
          <a:lstStyle/>
          <a:p>
            <a:fld id="{826C8985-486B-4CC8-B4F3-0B115D5ED276}"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21</a:t>
            </a:fld>
            <a:endParaRPr lang="en-US"/>
          </a:p>
        </p:txBody>
      </p:sp>
      <p:pic>
        <p:nvPicPr>
          <p:cNvPr id="3074" name="Picture 2" descr="Diagram shows many-to-one model in which multiple number of user threads join to form single kernel thread.">
            <a:extLst>
              <a:ext uri="{FF2B5EF4-FFF2-40B4-BE49-F238E27FC236}">
                <a16:creationId xmlns:a16="http://schemas.microsoft.com/office/drawing/2014/main" id="{68794BA4-CFAC-67FF-969B-BA021569E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33" y="3595892"/>
            <a:ext cx="34099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5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One-to-One</a:t>
            </a:r>
          </a:p>
        </p:txBody>
      </p:sp>
      <p:sp>
        <p:nvSpPr>
          <p:cNvPr id="17411" name="Rectangle 3"/>
          <p:cNvSpPr>
            <a:spLocks noGrp="1" noChangeArrowheads="1"/>
          </p:cNvSpPr>
          <p:nvPr>
            <p:ph type="body" idx="1"/>
          </p:nvPr>
        </p:nvSpPr>
        <p:spPr>
          <a:xfrm>
            <a:off x="806450" y="1233488"/>
            <a:ext cx="5772150" cy="4530725"/>
          </a:xfrm>
        </p:spPr>
        <p:txBody>
          <a:bodyPr>
            <a:normAutofit fontScale="85000" lnSpcReduction="20000"/>
          </a:bodyPr>
          <a:lstStyle/>
          <a:p>
            <a:r>
              <a:rPr lang="en-US" altLang="en-US"/>
              <a:t>Each user-level thread maps to kernel thread</a:t>
            </a:r>
          </a:p>
          <a:p>
            <a:r>
              <a:rPr lang="en-US" altLang="en-US"/>
              <a:t>Creating a user-level thread creates a kernel thread</a:t>
            </a:r>
          </a:p>
          <a:p>
            <a:r>
              <a:rPr lang="en-US" altLang="en-US"/>
              <a:t>More concurrency than many-to-one</a:t>
            </a:r>
          </a:p>
          <a:p>
            <a:r>
              <a:rPr lang="en-US" altLang="en-US"/>
              <a:t>Number of threads per process sometimes restricted due to overhead</a:t>
            </a:r>
          </a:p>
          <a:p>
            <a:r>
              <a:rPr lang="en-US" altLang="en-US"/>
              <a:t>Examples</a:t>
            </a:r>
          </a:p>
          <a:p>
            <a:pPr lvl="1"/>
            <a:r>
              <a:rPr lang="en-US" altLang="en-US"/>
              <a:t>Windows</a:t>
            </a:r>
          </a:p>
          <a:p>
            <a:pPr lvl="1"/>
            <a:r>
              <a:rPr lang="en-US" altLang="en-US"/>
              <a:t>Linux</a:t>
            </a:r>
          </a:p>
          <a:p>
            <a:pPr lvl="1"/>
            <a:r>
              <a:rPr lang="en-US" altLang="en-US"/>
              <a:t>Solaris 9 and later</a:t>
            </a:r>
          </a:p>
        </p:txBody>
      </p:sp>
      <p:sp>
        <p:nvSpPr>
          <p:cNvPr id="2" name="Date Placeholder 1"/>
          <p:cNvSpPr>
            <a:spLocks noGrp="1"/>
          </p:cNvSpPr>
          <p:nvPr>
            <p:ph type="dt" sz="half" idx="10"/>
          </p:nvPr>
        </p:nvSpPr>
        <p:spPr/>
        <p:txBody>
          <a:bodyPr/>
          <a:lstStyle/>
          <a:p>
            <a:fld id="{19BCA2D6-E1EB-4498-93F4-B716D643F67E}"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22</a:t>
            </a:fld>
            <a:endParaRPr lang="en-US"/>
          </a:p>
        </p:txBody>
      </p:sp>
      <p:pic>
        <p:nvPicPr>
          <p:cNvPr id="4098" name="Picture 2" descr="Diagram shows one-to-one model in which each kernel thread in kernel space is connected to separate user threads in user space.">
            <a:extLst>
              <a:ext uri="{FF2B5EF4-FFF2-40B4-BE49-F238E27FC236}">
                <a16:creationId xmlns:a16="http://schemas.microsoft.com/office/drawing/2014/main" id="{F888BF5F-61AD-6668-A69C-A8112C232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223" y="4079858"/>
            <a:ext cx="33813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13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Many-to-Many Model</a:t>
            </a:r>
          </a:p>
        </p:txBody>
      </p:sp>
      <p:sp>
        <p:nvSpPr>
          <p:cNvPr id="18435" name="Rectangle 3"/>
          <p:cNvSpPr>
            <a:spLocks noGrp="1" noChangeArrowheads="1"/>
          </p:cNvSpPr>
          <p:nvPr>
            <p:ph type="body" idx="1"/>
          </p:nvPr>
        </p:nvSpPr>
        <p:spPr>
          <a:xfrm>
            <a:off x="827088" y="1155700"/>
            <a:ext cx="4448175" cy="4445000"/>
          </a:xfrm>
        </p:spPr>
        <p:txBody>
          <a:bodyPr>
            <a:normAutofit fontScale="92500" lnSpcReduction="10000"/>
          </a:bodyPr>
          <a:lstStyle/>
          <a:p>
            <a:r>
              <a:rPr lang="en-US" altLang="en-US" dirty="0"/>
              <a:t>Allows many user level threads to be mapped to many kernel threads</a:t>
            </a:r>
          </a:p>
          <a:p>
            <a:r>
              <a:rPr lang="en-US" altLang="en-US" dirty="0"/>
              <a:t>Allows the  operating system to create enough kernel threads</a:t>
            </a:r>
          </a:p>
          <a:p>
            <a:r>
              <a:rPr lang="en-US" altLang="en-US" dirty="0"/>
              <a:t>Solaris prior to version 9</a:t>
            </a:r>
          </a:p>
          <a:p>
            <a:r>
              <a:rPr lang="en-US" altLang="en-US" dirty="0"/>
              <a:t>Windows  with the </a:t>
            </a:r>
            <a:r>
              <a:rPr lang="en-US" altLang="en-US" i="1" dirty="0" err="1"/>
              <a:t>ThreadFiber</a:t>
            </a:r>
            <a:r>
              <a:rPr lang="en-US" altLang="en-US" dirty="0"/>
              <a:t> package</a:t>
            </a:r>
          </a:p>
        </p:txBody>
      </p:sp>
      <p:sp>
        <p:nvSpPr>
          <p:cNvPr id="2" name="Date Placeholder 1"/>
          <p:cNvSpPr>
            <a:spLocks noGrp="1"/>
          </p:cNvSpPr>
          <p:nvPr>
            <p:ph type="dt" sz="half" idx="10"/>
          </p:nvPr>
        </p:nvSpPr>
        <p:spPr/>
        <p:txBody>
          <a:bodyPr/>
          <a:lstStyle/>
          <a:p>
            <a:fld id="{C83C4551-DB7B-4360-AC52-C4FD7867B2A3}"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23</a:t>
            </a:fld>
            <a:endParaRPr lang="en-US"/>
          </a:p>
        </p:txBody>
      </p:sp>
      <p:pic>
        <p:nvPicPr>
          <p:cNvPr id="5122" name="Picture 2" descr="Diagram shows many-to-many model in which set of multiple user threads in user space is connected to smaller number of kernel threads in kernel space.">
            <a:extLst>
              <a:ext uri="{FF2B5EF4-FFF2-40B4-BE49-F238E27FC236}">
                <a16:creationId xmlns:a16="http://schemas.microsoft.com/office/drawing/2014/main" id="{E367BD12-DA80-6C8F-1658-02489A6C1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19" y="3314446"/>
            <a:ext cx="370522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3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63513"/>
            <a:ext cx="8229600" cy="576262"/>
          </a:xfrm>
        </p:spPr>
        <p:txBody>
          <a:bodyPr>
            <a:normAutofit fontScale="90000"/>
          </a:bodyPr>
          <a:lstStyle/>
          <a:p>
            <a:pPr eaLnBrk="1" hangingPunct="1"/>
            <a:r>
              <a:rPr lang="en-US" altLang="en-US"/>
              <a:t>Two-level Model</a:t>
            </a:r>
          </a:p>
        </p:txBody>
      </p:sp>
      <p:sp>
        <p:nvSpPr>
          <p:cNvPr id="19459" name="Rectangle 3"/>
          <p:cNvSpPr>
            <a:spLocks noGrp="1" noChangeArrowheads="1"/>
          </p:cNvSpPr>
          <p:nvPr>
            <p:ph type="body" idx="1"/>
          </p:nvPr>
        </p:nvSpPr>
        <p:spPr>
          <a:xfrm>
            <a:off x="839788" y="1155700"/>
            <a:ext cx="6450012" cy="4456113"/>
          </a:xfrm>
        </p:spPr>
        <p:txBody>
          <a:bodyPr/>
          <a:lstStyle/>
          <a:p>
            <a:r>
              <a:rPr lang="en-US" altLang="en-US" dirty="0"/>
              <a:t>Similar to M:M, except that it allows a user thread to be </a:t>
            </a:r>
            <a:r>
              <a:rPr lang="en-US" altLang="en-US" b="1" dirty="0"/>
              <a:t>bound</a:t>
            </a:r>
            <a:r>
              <a:rPr lang="en-US" altLang="en-US" dirty="0"/>
              <a:t> to kernel thread</a:t>
            </a:r>
          </a:p>
          <a:p>
            <a:r>
              <a:rPr lang="en-US" altLang="en-US" dirty="0"/>
              <a:t>Examples</a:t>
            </a:r>
          </a:p>
          <a:p>
            <a:pPr lvl="1"/>
            <a:r>
              <a:rPr lang="en-US" altLang="en-US" dirty="0"/>
              <a:t>IRIX</a:t>
            </a:r>
          </a:p>
          <a:p>
            <a:pPr lvl="1"/>
            <a:r>
              <a:rPr lang="en-US" altLang="en-US" dirty="0"/>
              <a:t>HP-UX</a:t>
            </a:r>
          </a:p>
          <a:p>
            <a:pPr lvl="1"/>
            <a:r>
              <a:rPr lang="en-US" altLang="en-US" dirty="0"/>
              <a:t>Tru64 UNIX</a:t>
            </a:r>
          </a:p>
          <a:p>
            <a:pPr lvl="1"/>
            <a:r>
              <a:rPr lang="en-US" altLang="en-US" dirty="0"/>
              <a:t>Solaris 8 and earlier</a:t>
            </a:r>
          </a:p>
        </p:txBody>
      </p:sp>
      <p:sp>
        <p:nvSpPr>
          <p:cNvPr id="2" name="Date Placeholder 1"/>
          <p:cNvSpPr>
            <a:spLocks noGrp="1"/>
          </p:cNvSpPr>
          <p:nvPr>
            <p:ph type="dt" sz="half" idx="10"/>
          </p:nvPr>
        </p:nvSpPr>
        <p:spPr/>
        <p:txBody>
          <a:bodyPr/>
          <a:lstStyle/>
          <a:p>
            <a:fld id="{74F803CB-B7C9-4BFD-8423-5C3ACC5B14EE}"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24</a:t>
            </a:fld>
            <a:endParaRPr lang="en-US"/>
          </a:p>
        </p:txBody>
      </p:sp>
      <p:pic>
        <p:nvPicPr>
          <p:cNvPr id="6146" name="Picture 2" descr="Diagram shows two-level model which includes set of multiple user threads connected to smaller number of kernel threads on left side and one-to-one connected user and kernel threads on right side.">
            <a:extLst>
              <a:ext uri="{FF2B5EF4-FFF2-40B4-BE49-F238E27FC236}">
                <a16:creationId xmlns:a16="http://schemas.microsoft.com/office/drawing/2014/main" id="{D7CC7D46-2B79-4EA4-87A8-D716C2F35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3265675"/>
            <a:ext cx="39719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8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88913"/>
            <a:ext cx="8229600" cy="576262"/>
          </a:xfrm>
        </p:spPr>
        <p:txBody>
          <a:bodyPr>
            <a:normAutofit fontScale="90000"/>
          </a:bodyPr>
          <a:lstStyle/>
          <a:p>
            <a:pPr eaLnBrk="1" hangingPunct="1"/>
            <a:r>
              <a:rPr lang="en-US" altLang="en-US"/>
              <a:t>Thread Libraries</a:t>
            </a:r>
          </a:p>
        </p:txBody>
      </p:sp>
      <p:sp>
        <p:nvSpPr>
          <p:cNvPr id="20483" name="Content Placeholder 2"/>
          <p:cNvSpPr>
            <a:spLocks noGrp="1"/>
          </p:cNvSpPr>
          <p:nvPr>
            <p:ph idx="1"/>
          </p:nvPr>
        </p:nvSpPr>
        <p:spPr>
          <a:xfrm>
            <a:off x="806450" y="1233488"/>
            <a:ext cx="6559550" cy="4530725"/>
          </a:xfrm>
        </p:spPr>
        <p:txBody>
          <a:bodyPr/>
          <a:lstStyle/>
          <a:p>
            <a:r>
              <a:rPr lang="en-US" altLang="en-US" b="1">
                <a:solidFill>
                  <a:srgbClr val="3366FF"/>
                </a:solidFill>
              </a:rPr>
              <a:t>Thread library</a:t>
            </a:r>
            <a:r>
              <a:rPr lang="en-US" altLang="en-US">
                <a:solidFill>
                  <a:srgbClr val="3366FF"/>
                </a:solidFill>
              </a:rPr>
              <a:t> </a:t>
            </a:r>
            <a:r>
              <a:rPr lang="en-US" altLang="en-US"/>
              <a:t>provides programmer with API for creating and managing threads</a:t>
            </a:r>
          </a:p>
          <a:p>
            <a:r>
              <a:rPr lang="en-US" altLang="en-US"/>
              <a:t>Two primary ways of implementing</a:t>
            </a:r>
          </a:p>
          <a:p>
            <a:pPr lvl="1"/>
            <a:r>
              <a:rPr lang="en-US" altLang="en-US"/>
              <a:t>Library entirely in user space</a:t>
            </a:r>
          </a:p>
          <a:p>
            <a:pPr lvl="1"/>
            <a:r>
              <a:rPr lang="en-US" altLang="en-US"/>
              <a:t>Kernel-level library supported by the OS</a:t>
            </a:r>
          </a:p>
        </p:txBody>
      </p:sp>
      <p:sp>
        <p:nvSpPr>
          <p:cNvPr id="2" name="Date Placeholder 1"/>
          <p:cNvSpPr>
            <a:spLocks noGrp="1"/>
          </p:cNvSpPr>
          <p:nvPr>
            <p:ph type="dt" sz="half" idx="10"/>
          </p:nvPr>
        </p:nvSpPr>
        <p:spPr/>
        <p:txBody>
          <a:bodyPr/>
          <a:lstStyle/>
          <a:p>
            <a:fld id="{DE9DD972-6D30-4353-80FB-25104046A4EC}"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25</a:t>
            </a:fld>
            <a:endParaRPr lang="en-US"/>
          </a:p>
        </p:txBody>
      </p:sp>
    </p:spTree>
    <p:extLst>
      <p:ext uri="{BB962C8B-B14F-4D97-AF65-F5344CB8AC3E}">
        <p14:creationId xmlns:p14="http://schemas.microsoft.com/office/powerpoint/2010/main" val="2520140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01613"/>
            <a:ext cx="8229600" cy="576262"/>
          </a:xfrm>
        </p:spPr>
        <p:txBody>
          <a:bodyPr>
            <a:normAutofit fontScale="90000"/>
          </a:bodyPr>
          <a:lstStyle/>
          <a:p>
            <a:pPr eaLnBrk="1" hangingPunct="1"/>
            <a:r>
              <a:rPr lang="en-US" altLang="en-US"/>
              <a:t>Pthreads</a:t>
            </a:r>
          </a:p>
        </p:txBody>
      </p:sp>
      <p:sp>
        <p:nvSpPr>
          <p:cNvPr id="21507" name="Rectangle 3"/>
          <p:cNvSpPr>
            <a:spLocks noGrp="1" noChangeArrowheads="1"/>
          </p:cNvSpPr>
          <p:nvPr>
            <p:ph type="body" idx="1"/>
          </p:nvPr>
        </p:nvSpPr>
        <p:spPr>
          <a:xfrm>
            <a:off x="806450" y="1233488"/>
            <a:ext cx="7016750" cy="4465637"/>
          </a:xfrm>
        </p:spPr>
        <p:txBody>
          <a:bodyPr>
            <a:normAutofit fontScale="92500" lnSpcReduction="20000"/>
          </a:bodyPr>
          <a:lstStyle/>
          <a:p>
            <a:r>
              <a:rPr lang="en-US" altLang="en-US"/>
              <a:t>May be provided either as user-level or kernel-level</a:t>
            </a:r>
          </a:p>
          <a:p>
            <a:r>
              <a:rPr lang="en-US" altLang="en-US"/>
              <a:t>A POSIX standard (IEEE 1003.1c) API for thread creation and synchronization</a:t>
            </a:r>
          </a:p>
          <a:p>
            <a:r>
              <a:rPr lang="en-US" altLang="en-US" b="1" i="1"/>
              <a:t>Specification</a:t>
            </a:r>
            <a:r>
              <a:rPr lang="en-US" altLang="en-US"/>
              <a:t>, not </a:t>
            </a:r>
            <a:r>
              <a:rPr lang="en-US" altLang="en-US" b="1" i="1"/>
              <a:t>implementation</a:t>
            </a:r>
            <a:endParaRPr lang="en-US" altLang="en-US"/>
          </a:p>
          <a:p>
            <a:r>
              <a:rPr lang="en-US" altLang="en-US"/>
              <a:t>API specifies behavior of the thread library, implementation is up to development of the library</a:t>
            </a:r>
          </a:p>
          <a:p>
            <a:r>
              <a:rPr lang="en-US" altLang="en-US"/>
              <a:t>Common in UNIX operating systems (Solaris, Linux, Mac OS X)</a:t>
            </a:r>
          </a:p>
          <a:p>
            <a:pPr>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F02A9963-F685-44EB-BE31-8E00CA018B74}"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26</a:t>
            </a:fld>
            <a:endParaRPr lang="en-US"/>
          </a:p>
        </p:txBody>
      </p:sp>
    </p:spTree>
    <p:extLst>
      <p:ext uri="{BB962C8B-B14F-4D97-AF65-F5344CB8AC3E}">
        <p14:creationId xmlns:p14="http://schemas.microsoft.com/office/powerpoint/2010/main" val="203708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01613"/>
            <a:ext cx="8229600" cy="576262"/>
          </a:xfrm>
        </p:spPr>
        <p:txBody>
          <a:bodyPr>
            <a:normAutofit fontScale="90000"/>
          </a:bodyPr>
          <a:lstStyle/>
          <a:p>
            <a:r>
              <a:rPr lang="en-US" altLang="en-US"/>
              <a:t>Pthreads Example</a:t>
            </a:r>
          </a:p>
        </p:txBody>
      </p:sp>
      <p:pic>
        <p:nvPicPr>
          <p:cNvPr id="22531" name="Picture 1" descr="Screen Shot 2012-12-04 at 8.50.3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1090613"/>
            <a:ext cx="6529388"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C5708139-2E6A-48EC-8B66-8C22CFD340BF}"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27</a:t>
            </a:fld>
            <a:endParaRPr lang="en-US"/>
          </a:p>
        </p:txBody>
      </p:sp>
    </p:spTree>
    <p:extLst>
      <p:ext uri="{BB962C8B-B14F-4D97-AF65-F5344CB8AC3E}">
        <p14:creationId xmlns:p14="http://schemas.microsoft.com/office/powerpoint/2010/main" val="3647374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76213"/>
            <a:ext cx="8229600" cy="576262"/>
          </a:xfrm>
        </p:spPr>
        <p:txBody>
          <a:bodyPr>
            <a:normAutofit fontScale="90000"/>
          </a:bodyPr>
          <a:lstStyle/>
          <a:p>
            <a:r>
              <a:rPr lang="en-US" altLang="en-US"/>
              <a:t>Pthreads Example (Cont.)</a:t>
            </a:r>
          </a:p>
        </p:txBody>
      </p:sp>
      <p:pic>
        <p:nvPicPr>
          <p:cNvPr id="2355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3" y="995363"/>
            <a:ext cx="5795962"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FA3D1CF0-AD66-4714-95F9-B0A9299D1A28}"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28</a:t>
            </a:fld>
            <a:endParaRPr lang="en-US"/>
          </a:p>
        </p:txBody>
      </p:sp>
    </p:spTree>
    <p:extLst>
      <p:ext uri="{BB962C8B-B14F-4D97-AF65-F5344CB8AC3E}">
        <p14:creationId xmlns:p14="http://schemas.microsoft.com/office/powerpoint/2010/main" val="325009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23938" y="176213"/>
            <a:ext cx="7793037" cy="576262"/>
          </a:xfrm>
        </p:spPr>
        <p:txBody>
          <a:bodyPr/>
          <a:lstStyle/>
          <a:p>
            <a:r>
              <a:rPr lang="en-US" altLang="en-US" sz="2800"/>
              <a:t>Pthreads Code for Joining 10 Threads</a:t>
            </a:r>
          </a:p>
        </p:txBody>
      </p:sp>
      <p:pic>
        <p:nvPicPr>
          <p:cNvPr id="2457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613" y="1447800"/>
            <a:ext cx="5438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22FCB17F-5C69-4E40-8ACA-0AC945516A18}"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29</a:t>
            </a:fld>
            <a:endParaRPr lang="en-US"/>
          </a:p>
        </p:txBody>
      </p:sp>
    </p:spTree>
    <p:extLst>
      <p:ext uri="{BB962C8B-B14F-4D97-AF65-F5344CB8AC3E}">
        <p14:creationId xmlns:p14="http://schemas.microsoft.com/office/powerpoint/2010/main" val="30932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66688"/>
            <a:ext cx="8229600" cy="576262"/>
          </a:xfrm>
        </p:spPr>
        <p:txBody>
          <a:bodyPr>
            <a:normAutofit fontScale="90000"/>
          </a:bodyPr>
          <a:lstStyle/>
          <a:p>
            <a:pPr eaLnBrk="1" hangingPunct="1"/>
            <a:r>
              <a:rPr lang="en-US" altLang="en-US" dirty="0"/>
              <a:t>Process</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25" y="1254125"/>
            <a:ext cx="2911475"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16874" y="4140929"/>
            <a:ext cx="940526" cy="222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a:t>
            </a:r>
          </a:p>
        </p:txBody>
      </p:sp>
      <p:sp>
        <p:nvSpPr>
          <p:cNvPr id="5" name="Rectangle 4"/>
          <p:cNvSpPr/>
          <p:nvPr/>
        </p:nvSpPr>
        <p:spPr>
          <a:xfrm>
            <a:off x="1116874" y="4500154"/>
            <a:ext cx="940526" cy="222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6874" y="4722222"/>
            <a:ext cx="940526" cy="222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6874" y="5251261"/>
            <a:ext cx="940526" cy="222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p:cNvCxnSpPr>
            <a:stCxn id="2" idx="3"/>
          </p:cNvCxnSpPr>
          <p:nvPr/>
        </p:nvCxnSpPr>
        <p:spPr>
          <a:xfrm>
            <a:off x="2057400" y="4251963"/>
            <a:ext cx="1358537" cy="5225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5400000">
            <a:off x="1421674" y="4913110"/>
            <a:ext cx="415498" cy="369332"/>
          </a:xfrm>
          <a:prstGeom prst="rect">
            <a:avLst/>
          </a:prstGeom>
          <a:noFill/>
        </p:spPr>
        <p:txBody>
          <a:bodyPr wrap="none" rtlCol="0">
            <a:spAutoFit/>
          </a:bodyPr>
          <a:lstStyle/>
          <a:p>
            <a:r>
              <a:rPr lang="en-US" dirty="0"/>
              <a:t>…</a:t>
            </a:r>
          </a:p>
        </p:txBody>
      </p:sp>
      <p:sp>
        <p:nvSpPr>
          <p:cNvPr id="9" name="TextBox 8"/>
          <p:cNvSpPr txBox="1"/>
          <p:nvPr/>
        </p:nvSpPr>
        <p:spPr>
          <a:xfrm>
            <a:off x="3675529" y="5994400"/>
            <a:ext cx="1749197" cy="369332"/>
          </a:xfrm>
          <a:prstGeom prst="rect">
            <a:avLst/>
          </a:prstGeom>
          <a:noFill/>
        </p:spPr>
        <p:txBody>
          <a:bodyPr wrap="none" rtlCol="0">
            <a:spAutoFit/>
          </a:bodyPr>
          <a:lstStyle/>
          <a:p>
            <a:r>
              <a:rPr lang="en-US" dirty="0"/>
              <a:t>Address Space</a:t>
            </a:r>
          </a:p>
        </p:txBody>
      </p:sp>
      <p:sp>
        <p:nvSpPr>
          <p:cNvPr id="3" name="Date Placeholder 2"/>
          <p:cNvSpPr>
            <a:spLocks noGrp="1"/>
          </p:cNvSpPr>
          <p:nvPr>
            <p:ph type="dt" sz="half" idx="10"/>
          </p:nvPr>
        </p:nvSpPr>
        <p:spPr/>
        <p:txBody>
          <a:bodyPr/>
          <a:lstStyle/>
          <a:p>
            <a:fld id="{8E36EEED-26D7-4E4C-AA3D-A2B448AD3709}" type="datetime6">
              <a:rPr lang="en-US" smtClean="0"/>
              <a:t>September 25</a:t>
            </a:fld>
            <a:endParaRPr lang="en-US"/>
          </a:p>
        </p:txBody>
      </p:sp>
      <p:sp>
        <p:nvSpPr>
          <p:cNvPr id="10" name="Footer Placeholder 9"/>
          <p:cNvSpPr>
            <a:spLocks noGrp="1"/>
          </p:cNvSpPr>
          <p:nvPr>
            <p:ph type="ftr" sz="quarter" idx="11"/>
          </p:nvPr>
        </p:nvSpPr>
        <p:spPr/>
        <p:txBody>
          <a:bodyPr/>
          <a:lstStyle/>
          <a:p>
            <a:r>
              <a:rPr lang="en-US"/>
              <a:t>Copyright 2018 Silberschatz, Gavin &amp; Gagne</a:t>
            </a:r>
          </a:p>
        </p:txBody>
      </p:sp>
      <p:sp>
        <p:nvSpPr>
          <p:cNvPr id="11" name="Slide Number Placeholder 10"/>
          <p:cNvSpPr>
            <a:spLocks noGrp="1"/>
          </p:cNvSpPr>
          <p:nvPr>
            <p:ph type="sldNum" sz="quarter" idx="12"/>
          </p:nvPr>
        </p:nvSpPr>
        <p:spPr/>
        <p:txBody>
          <a:bodyPr/>
          <a:lstStyle/>
          <a:p>
            <a:fld id="{6D6EE17D-35A6-499E-A736-A2A91F5B3CB7}" type="slidenum">
              <a:rPr lang="en-US" smtClean="0"/>
              <a:pPr/>
              <a:t>3</a:t>
            </a:fld>
            <a:endParaRPr lang="en-US"/>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3544E4DF-B4F0-4592-84EB-4C3421AA67D4}"/>
                  </a:ext>
                </a:extLst>
              </p14:cNvPr>
              <p14:cNvContentPartPr/>
              <p14:nvPr/>
            </p14:nvContentPartPr>
            <p14:xfrm>
              <a:off x="2546280" y="5438880"/>
              <a:ext cx="360" cy="360"/>
            </p14:xfrm>
          </p:contentPart>
        </mc:Choice>
        <mc:Fallback xmlns="">
          <p:pic>
            <p:nvPicPr>
              <p:cNvPr id="12" name="Ink 11">
                <a:extLst>
                  <a:ext uri="{FF2B5EF4-FFF2-40B4-BE49-F238E27FC236}">
                    <a16:creationId xmlns:a16="http://schemas.microsoft.com/office/drawing/2014/main" id="{3544E4DF-B4F0-4592-84EB-4C3421AA67D4}"/>
                  </a:ext>
                </a:extLst>
              </p:cNvPr>
              <p:cNvPicPr/>
              <p:nvPr/>
            </p:nvPicPr>
            <p:blipFill>
              <a:blip r:embed="rId5"/>
              <a:stretch>
                <a:fillRect/>
              </a:stretch>
            </p:blipFill>
            <p:spPr>
              <a:xfrm>
                <a:off x="2536920" y="5429520"/>
                <a:ext cx="19080" cy="19080"/>
              </a:xfrm>
              <a:prstGeom prst="rect">
                <a:avLst/>
              </a:prstGeom>
            </p:spPr>
          </p:pic>
        </mc:Fallback>
      </mc:AlternateContent>
    </p:spTree>
    <p:extLst>
      <p:ext uri="{BB962C8B-B14F-4D97-AF65-F5344CB8AC3E}">
        <p14:creationId xmlns:p14="http://schemas.microsoft.com/office/powerpoint/2010/main" val="356943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84300" y="188913"/>
            <a:ext cx="7772400" cy="576262"/>
          </a:xfrm>
        </p:spPr>
        <p:txBody>
          <a:bodyPr>
            <a:normAutofit fontScale="90000"/>
          </a:bodyPr>
          <a:lstStyle/>
          <a:p>
            <a:r>
              <a:rPr lang="en-US" altLang="en-US"/>
              <a:t>Windows  Multithreaded C Program</a:t>
            </a:r>
          </a:p>
        </p:txBody>
      </p:sp>
      <p:pic>
        <p:nvPicPr>
          <p:cNvPr id="25603" name="Picture 1" descr="Screen Shot 2012-12-04 at 9.06.5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939800"/>
            <a:ext cx="5307012"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FBC3E2B-8577-41EE-83D3-86F4AADC6612}"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30</a:t>
            </a:fld>
            <a:endParaRPr lang="en-US"/>
          </a:p>
        </p:txBody>
      </p:sp>
    </p:spTree>
    <p:extLst>
      <p:ext uri="{BB962C8B-B14F-4D97-AF65-F5344CB8AC3E}">
        <p14:creationId xmlns:p14="http://schemas.microsoft.com/office/powerpoint/2010/main" val="1064863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00163" y="176213"/>
            <a:ext cx="7780337" cy="576262"/>
          </a:xfrm>
        </p:spPr>
        <p:txBody>
          <a:bodyPr/>
          <a:lstStyle/>
          <a:p>
            <a:r>
              <a:rPr lang="en-US" altLang="en-US" sz="2800"/>
              <a:t>Windows  Multithreaded C Program (Cont.)</a:t>
            </a:r>
          </a:p>
        </p:txBody>
      </p:sp>
      <p:pic>
        <p:nvPicPr>
          <p:cNvPr id="26627" name="Picture 1" descr="Screen Shot 2012-12-04 at 9.08.0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196975"/>
            <a:ext cx="6523037"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BB6DBD8-E887-4400-AD75-5D9C5CFC04ED}"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31</a:t>
            </a:fld>
            <a:endParaRPr lang="en-US"/>
          </a:p>
        </p:txBody>
      </p:sp>
    </p:spTree>
    <p:extLst>
      <p:ext uri="{BB962C8B-B14F-4D97-AF65-F5344CB8AC3E}">
        <p14:creationId xmlns:p14="http://schemas.microsoft.com/office/powerpoint/2010/main" val="2276983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188913"/>
            <a:ext cx="8229600" cy="576262"/>
          </a:xfrm>
        </p:spPr>
        <p:txBody>
          <a:bodyPr>
            <a:normAutofit fontScale="90000"/>
          </a:bodyPr>
          <a:lstStyle/>
          <a:p>
            <a:pPr eaLnBrk="1" hangingPunct="1"/>
            <a:r>
              <a:rPr lang="en-US" altLang="en-US"/>
              <a:t>Java Threads</a:t>
            </a:r>
          </a:p>
        </p:txBody>
      </p:sp>
      <p:sp>
        <p:nvSpPr>
          <p:cNvPr id="27651" name="Rectangle 5"/>
          <p:cNvSpPr>
            <a:spLocks noGrp="1" noChangeArrowheads="1"/>
          </p:cNvSpPr>
          <p:nvPr>
            <p:ph type="body" idx="1"/>
          </p:nvPr>
        </p:nvSpPr>
        <p:spPr>
          <a:xfrm>
            <a:off x="811213" y="1231900"/>
            <a:ext cx="7031037" cy="3746500"/>
          </a:xfrm>
        </p:spPr>
        <p:txBody>
          <a:bodyPr>
            <a:normAutofit fontScale="70000" lnSpcReduction="20000"/>
          </a:bodyPr>
          <a:lstStyle/>
          <a:p>
            <a:r>
              <a:rPr lang="en-US" altLang="en-US"/>
              <a:t>Java threads are managed by the JVM</a:t>
            </a:r>
          </a:p>
          <a:p>
            <a:r>
              <a:rPr lang="en-US" altLang="en-US"/>
              <a:t>Typically implemented using the threads model provided by underlying OS</a:t>
            </a:r>
          </a:p>
          <a:p>
            <a:r>
              <a:rPr lang="en-US" altLang="en-US"/>
              <a:t>Java threads may be created by:</a:t>
            </a:r>
            <a:br>
              <a:rPr lang="en-US" altLang="en-US"/>
            </a:br>
            <a:endParaRPr lang="en-US" altLang="en-US"/>
          </a:p>
          <a:p>
            <a:endParaRPr lang="en-US" altLang="en-US"/>
          </a:p>
          <a:p>
            <a:pPr>
              <a:buFont typeface="Monotype Sorts" pitchFamily="-84" charset="2"/>
              <a:buNone/>
            </a:pPr>
            <a:endParaRPr lang="en-US" altLang="en-US"/>
          </a:p>
          <a:p>
            <a:endParaRPr lang="en-US" altLang="en-US"/>
          </a:p>
          <a:p>
            <a:pPr lvl="1"/>
            <a:r>
              <a:rPr lang="en-US" altLang="en-US"/>
              <a:t>Extending Thread class</a:t>
            </a:r>
          </a:p>
          <a:p>
            <a:pPr lvl="1"/>
            <a:r>
              <a:rPr lang="en-US" altLang="en-US"/>
              <a:t>Implementing the Runnable interface</a:t>
            </a:r>
            <a:br>
              <a:rPr lang="en-US" altLang="en-US"/>
            </a:br>
            <a:endParaRPr lang="en-US" altLang="en-US"/>
          </a:p>
        </p:txBody>
      </p:sp>
      <p:pic>
        <p:nvPicPr>
          <p:cNvPr id="27652" name="Picture 1" descr="Screen Shot 2012-12-04 at 9.09.2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8675" y="2676525"/>
            <a:ext cx="37734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3A130FF-A657-4A7A-9E90-ECD3622AE72A}"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32</a:t>
            </a:fld>
            <a:endParaRPr lang="en-US"/>
          </a:p>
        </p:txBody>
      </p:sp>
    </p:spTree>
    <p:extLst>
      <p:ext uri="{BB962C8B-B14F-4D97-AF65-F5344CB8AC3E}">
        <p14:creationId xmlns:p14="http://schemas.microsoft.com/office/powerpoint/2010/main" val="269927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8113"/>
            <a:ext cx="8229600" cy="576262"/>
          </a:xfrm>
        </p:spPr>
        <p:txBody>
          <a:bodyPr>
            <a:normAutofit fontScale="90000"/>
          </a:bodyPr>
          <a:lstStyle/>
          <a:p>
            <a:r>
              <a:rPr lang="en-US" altLang="en-US"/>
              <a:t>Java Multithreaded Program</a:t>
            </a:r>
          </a:p>
        </p:txBody>
      </p:sp>
      <p:pic>
        <p:nvPicPr>
          <p:cNvPr id="286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877888"/>
            <a:ext cx="4202113"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BFFE7918-02BF-4CEC-8FEA-A2FF0E5965FB}"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33</a:t>
            </a:fld>
            <a:endParaRPr lang="en-US"/>
          </a:p>
        </p:txBody>
      </p:sp>
    </p:spTree>
    <p:extLst>
      <p:ext uri="{BB962C8B-B14F-4D97-AF65-F5344CB8AC3E}">
        <p14:creationId xmlns:p14="http://schemas.microsoft.com/office/powerpoint/2010/main" val="2565870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96975" y="163513"/>
            <a:ext cx="7718425" cy="576262"/>
          </a:xfrm>
        </p:spPr>
        <p:txBody>
          <a:bodyPr>
            <a:normAutofit fontScale="90000"/>
          </a:bodyPr>
          <a:lstStyle/>
          <a:p>
            <a:r>
              <a:rPr lang="en-US" altLang="en-US"/>
              <a:t>Java Multithreaded Program (Cont.)</a:t>
            </a:r>
          </a:p>
        </p:txBody>
      </p:sp>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866775"/>
            <a:ext cx="7456488"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3BC02407-A0A8-417B-B164-C4B64D4F2793}"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34</a:t>
            </a:fld>
            <a:endParaRPr lang="en-US"/>
          </a:p>
        </p:txBody>
      </p:sp>
    </p:spTree>
    <p:extLst>
      <p:ext uri="{BB962C8B-B14F-4D97-AF65-F5344CB8AC3E}">
        <p14:creationId xmlns:p14="http://schemas.microsoft.com/office/powerpoint/2010/main" val="89424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63513"/>
            <a:ext cx="8229600" cy="576262"/>
          </a:xfrm>
        </p:spPr>
        <p:txBody>
          <a:bodyPr>
            <a:normAutofit fontScale="90000"/>
          </a:bodyPr>
          <a:lstStyle/>
          <a:p>
            <a:pPr eaLnBrk="1" hangingPunct="1"/>
            <a:r>
              <a:rPr lang="en-US" altLang="en-US"/>
              <a:t>Implicit Threading</a:t>
            </a:r>
          </a:p>
        </p:txBody>
      </p:sp>
      <p:sp>
        <p:nvSpPr>
          <p:cNvPr id="30723" name="Rectangle 3"/>
          <p:cNvSpPr>
            <a:spLocks noGrp="1" noChangeArrowheads="1"/>
          </p:cNvSpPr>
          <p:nvPr>
            <p:ph type="body" idx="1"/>
          </p:nvPr>
        </p:nvSpPr>
        <p:spPr>
          <a:xfrm>
            <a:off x="806450" y="1233488"/>
            <a:ext cx="6889750" cy="4478337"/>
          </a:xfrm>
        </p:spPr>
        <p:txBody>
          <a:bodyPr>
            <a:normAutofit fontScale="77500" lnSpcReduction="20000"/>
          </a:bodyPr>
          <a:lstStyle/>
          <a:p>
            <a:r>
              <a:rPr lang="en-US" altLang="en-US"/>
              <a:t>Growing in popularity as numbers of threads increase, program correctness more difficult with explicit threads</a:t>
            </a:r>
          </a:p>
          <a:p>
            <a:r>
              <a:rPr lang="en-US" altLang="en-US"/>
              <a:t>Creation and management of threads done by compilers and run-time libraries rather than programmers</a:t>
            </a:r>
          </a:p>
          <a:p>
            <a:r>
              <a:rPr lang="en-US" altLang="en-US"/>
              <a:t>Three methods explored</a:t>
            </a:r>
          </a:p>
          <a:p>
            <a:pPr lvl="1"/>
            <a:r>
              <a:rPr lang="en-US" altLang="en-US"/>
              <a:t>Thread Pools</a:t>
            </a:r>
          </a:p>
          <a:p>
            <a:pPr lvl="1"/>
            <a:r>
              <a:rPr lang="en-US" altLang="en-US"/>
              <a:t>OpenMP</a:t>
            </a:r>
          </a:p>
          <a:p>
            <a:pPr lvl="1"/>
            <a:r>
              <a:rPr lang="en-US" altLang="en-US"/>
              <a:t>Grand Central Dispatch</a:t>
            </a:r>
          </a:p>
          <a:p>
            <a:r>
              <a:rPr lang="en-US" altLang="en-US"/>
              <a:t>Other methods include Microsoft Threading Building Blocks (TBB),</a:t>
            </a:r>
            <a:r>
              <a:rPr lang="en-US" altLang="en-US" b="1">
                <a:latin typeface="Courier New" panose="02070309020205020404" pitchFamily="49" charset="0"/>
                <a:cs typeface="Courier New" panose="02070309020205020404" pitchFamily="49" charset="0"/>
              </a:rPr>
              <a:t> java.util.concurrent </a:t>
            </a:r>
            <a:r>
              <a:rPr lang="en-US" altLang="en-US"/>
              <a:t>package</a:t>
            </a:r>
          </a:p>
        </p:txBody>
      </p:sp>
      <p:sp>
        <p:nvSpPr>
          <p:cNvPr id="2" name="Date Placeholder 1"/>
          <p:cNvSpPr>
            <a:spLocks noGrp="1"/>
          </p:cNvSpPr>
          <p:nvPr>
            <p:ph type="dt" sz="half" idx="10"/>
          </p:nvPr>
        </p:nvSpPr>
        <p:spPr/>
        <p:txBody>
          <a:bodyPr/>
          <a:lstStyle/>
          <a:p>
            <a:fld id="{DD7675FE-3C42-4170-9028-07210D944277}"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35</a:t>
            </a:fld>
            <a:endParaRPr lang="en-US"/>
          </a:p>
        </p:txBody>
      </p:sp>
    </p:spTree>
    <p:extLst>
      <p:ext uri="{BB962C8B-B14F-4D97-AF65-F5344CB8AC3E}">
        <p14:creationId xmlns:p14="http://schemas.microsoft.com/office/powerpoint/2010/main" val="1290531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0813"/>
            <a:ext cx="8229600" cy="576262"/>
          </a:xfrm>
        </p:spPr>
        <p:txBody>
          <a:bodyPr>
            <a:normAutofit fontScale="90000"/>
          </a:bodyPr>
          <a:lstStyle/>
          <a:p>
            <a:pPr eaLnBrk="1" hangingPunct="1"/>
            <a:r>
              <a:rPr lang="en-US" altLang="en-US"/>
              <a:t>Thread Pools</a:t>
            </a:r>
          </a:p>
        </p:txBody>
      </p:sp>
      <p:sp>
        <p:nvSpPr>
          <p:cNvPr id="31747" name="Rectangle 3"/>
          <p:cNvSpPr>
            <a:spLocks noGrp="1" noChangeArrowheads="1"/>
          </p:cNvSpPr>
          <p:nvPr>
            <p:ph type="body" idx="1"/>
          </p:nvPr>
        </p:nvSpPr>
        <p:spPr>
          <a:xfrm>
            <a:off x="869950" y="1081088"/>
            <a:ext cx="6889750" cy="4478337"/>
          </a:xfrm>
        </p:spPr>
        <p:txBody>
          <a:bodyPr>
            <a:normAutofit fontScale="85000" lnSpcReduction="20000"/>
          </a:bodyPr>
          <a:lstStyle/>
          <a:p>
            <a:r>
              <a:rPr lang="en-US" altLang="en-US"/>
              <a:t>Create a number of threads in a pool where they await work</a:t>
            </a:r>
          </a:p>
          <a:p>
            <a:r>
              <a:rPr lang="en-US" altLang="en-US"/>
              <a:t>Advantages:</a:t>
            </a:r>
          </a:p>
          <a:p>
            <a:pPr lvl="1"/>
            <a:r>
              <a:rPr lang="en-US" altLang="en-US"/>
              <a:t>Usually slightly faster to service a request with an existing thread than create a new thread</a:t>
            </a:r>
          </a:p>
          <a:p>
            <a:pPr lvl="1"/>
            <a:r>
              <a:rPr lang="en-US" altLang="en-US"/>
              <a:t>Allows the number of threads in the application(s) to be bound to the size of the pool</a:t>
            </a:r>
          </a:p>
          <a:p>
            <a:pPr lvl="1"/>
            <a:r>
              <a:rPr lang="en-US" altLang="en-US"/>
              <a:t>Separating task to be performed from mechanics of creating task allows different strategies for running task</a:t>
            </a:r>
          </a:p>
          <a:p>
            <a:pPr lvl="2"/>
            <a:r>
              <a:rPr lang="en-US" altLang="en-US"/>
              <a:t>i.e.Tasks could be scheduled to run periodically</a:t>
            </a:r>
          </a:p>
          <a:p>
            <a:r>
              <a:rPr lang="en-US" altLang="en-US"/>
              <a:t>Windows API supports thread pools:</a:t>
            </a:r>
          </a:p>
        </p:txBody>
      </p:sp>
      <p:pic>
        <p:nvPicPr>
          <p:cNvPr id="31748" name="Picture 1" descr="Screen Shot 2012-12-04 at 9.17.4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5559425"/>
            <a:ext cx="64389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88DC9AD5-938D-43B5-A868-BB691A9A9F31}"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36</a:t>
            </a:fld>
            <a:endParaRPr lang="en-US"/>
          </a:p>
        </p:txBody>
      </p:sp>
    </p:spTree>
    <p:extLst>
      <p:ext uri="{BB962C8B-B14F-4D97-AF65-F5344CB8AC3E}">
        <p14:creationId xmlns:p14="http://schemas.microsoft.com/office/powerpoint/2010/main" val="45783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7DF8-748D-A8C2-F37A-F6FF52FD4018}"/>
              </a:ext>
            </a:extLst>
          </p:cNvPr>
          <p:cNvSpPr>
            <a:spLocks noGrp="1"/>
          </p:cNvSpPr>
          <p:nvPr>
            <p:ph type="title"/>
          </p:nvPr>
        </p:nvSpPr>
        <p:spPr/>
        <p:txBody>
          <a:bodyPr/>
          <a:lstStyle/>
          <a:p>
            <a:r>
              <a:rPr lang="en-US" dirty="0"/>
              <a:t>Fork Join</a:t>
            </a:r>
          </a:p>
        </p:txBody>
      </p:sp>
      <p:sp>
        <p:nvSpPr>
          <p:cNvPr id="4" name="Date Placeholder 3">
            <a:extLst>
              <a:ext uri="{FF2B5EF4-FFF2-40B4-BE49-F238E27FC236}">
                <a16:creationId xmlns:a16="http://schemas.microsoft.com/office/drawing/2014/main" id="{838D4487-DD62-0CB7-FF76-8D03813D66C6}"/>
              </a:ext>
            </a:extLst>
          </p:cNvPr>
          <p:cNvSpPr>
            <a:spLocks noGrp="1"/>
          </p:cNvSpPr>
          <p:nvPr>
            <p:ph type="dt" sz="half" idx="10"/>
          </p:nvPr>
        </p:nvSpPr>
        <p:spPr/>
        <p:txBody>
          <a:bodyPr/>
          <a:lstStyle/>
          <a:p>
            <a:fld id="{9C0AD6F2-0BAE-4964-ABD1-CD7391E8D4E5}" type="datetime6">
              <a:rPr lang="en-US" smtClean="0"/>
              <a:t>September 25</a:t>
            </a:fld>
            <a:endParaRPr lang="en-US"/>
          </a:p>
        </p:txBody>
      </p:sp>
      <p:sp>
        <p:nvSpPr>
          <p:cNvPr id="5" name="Footer Placeholder 4">
            <a:extLst>
              <a:ext uri="{FF2B5EF4-FFF2-40B4-BE49-F238E27FC236}">
                <a16:creationId xmlns:a16="http://schemas.microsoft.com/office/drawing/2014/main" id="{02C13B66-F164-A54A-C107-17659FC36393}"/>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3354F31E-7088-6F28-872E-FE2B34039DEA}"/>
              </a:ext>
            </a:extLst>
          </p:cNvPr>
          <p:cNvSpPr>
            <a:spLocks noGrp="1"/>
          </p:cNvSpPr>
          <p:nvPr>
            <p:ph type="sldNum" sz="quarter" idx="12"/>
          </p:nvPr>
        </p:nvSpPr>
        <p:spPr/>
        <p:txBody>
          <a:bodyPr/>
          <a:lstStyle/>
          <a:p>
            <a:fld id="{93DE5ACC-4FA2-4095-B15A-35A4F16BFD8B}" type="slidenum">
              <a:rPr lang="en-US" smtClean="0"/>
              <a:pPr/>
              <a:t>37</a:t>
            </a:fld>
            <a:endParaRPr lang="en-US"/>
          </a:p>
        </p:txBody>
      </p:sp>
      <p:pic>
        <p:nvPicPr>
          <p:cNvPr id="7170" name="Picture 2" descr="Diagram shows fork-join parallelism in which main thread creates two forks, two tasks, and they join at single point to recreate main thread.">
            <a:extLst>
              <a:ext uri="{FF2B5EF4-FFF2-40B4-BE49-F238E27FC236}">
                <a16:creationId xmlns:a16="http://schemas.microsoft.com/office/drawing/2014/main" id="{EBC2CAE0-4D97-957B-5F35-DD9AA0E031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54" y="2150416"/>
            <a:ext cx="8975491" cy="186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39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38113"/>
            <a:ext cx="8229600" cy="576262"/>
          </a:xfrm>
        </p:spPr>
        <p:txBody>
          <a:bodyPr>
            <a:normAutofit fontScale="90000"/>
          </a:bodyPr>
          <a:lstStyle/>
          <a:p>
            <a:pPr eaLnBrk="1" hangingPunct="1"/>
            <a:r>
              <a:rPr lang="en-US" altLang="en-US"/>
              <a:t>OpenMP</a:t>
            </a:r>
          </a:p>
        </p:txBody>
      </p:sp>
      <p:sp>
        <p:nvSpPr>
          <p:cNvPr id="32771" name="Rectangle 3"/>
          <p:cNvSpPr>
            <a:spLocks noGrp="1" noChangeArrowheads="1"/>
          </p:cNvSpPr>
          <p:nvPr>
            <p:ph type="body" idx="1"/>
          </p:nvPr>
        </p:nvSpPr>
        <p:spPr>
          <a:xfrm>
            <a:off x="806450" y="992188"/>
            <a:ext cx="3560763" cy="4478337"/>
          </a:xfrm>
        </p:spPr>
        <p:txBody>
          <a:bodyPr/>
          <a:lstStyle/>
          <a:p>
            <a:r>
              <a:rPr lang="en-US" altLang="en-US" sz="1600"/>
              <a:t>Set of compiler directives and an API for C, C++, FORTRAN </a:t>
            </a:r>
          </a:p>
          <a:p>
            <a:r>
              <a:rPr lang="en-US" altLang="en-US" sz="1600"/>
              <a:t>Provides support for parallel programming in shared-memory environments</a:t>
            </a:r>
          </a:p>
          <a:p>
            <a:r>
              <a:rPr lang="en-US" altLang="en-US" sz="1600"/>
              <a:t>Identifies </a:t>
            </a:r>
            <a:r>
              <a:rPr lang="en-US" altLang="en-US" sz="1600" b="1">
                <a:solidFill>
                  <a:srgbClr val="3366FF"/>
                </a:solidFill>
              </a:rPr>
              <a:t>parallel regions </a:t>
            </a:r>
            <a:r>
              <a:rPr lang="en-US" altLang="en-US" sz="1600"/>
              <a:t>– blocks of code that can run in parallel</a:t>
            </a:r>
          </a:p>
          <a:p>
            <a:pPr>
              <a:buFont typeface="Monotype Sorts" pitchFamily="-84" charset="2"/>
              <a:buNone/>
            </a:pPr>
            <a:r>
              <a:rPr lang="en-US" altLang="en-US" sz="1600" b="1">
                <a:latin typeface="Courier New" panose="02070309020205020404" pitchFamily="49" charset="0"/>
                <a:cs typeface="Courier New" panose="02070309020205020404" pitchFamily="49" charset="0"/>
              </a:rPr>
              <a:t>#pragma omp parallel </a:t>
            </a:r>
          </a:p>
          <a:p>
            <a:pPr>
              <a:buFont typeface="Monotype Sorts" pitchFamily="-84" charset="2"/>
              <a:buNone/>
            </a:pPr>
            <a:r>
              <a:rPr lang="en-US" altLang="en-US" sz="1600"/>
              <a:t>Create as many threads as there are cores</a:t>
            </a:r>
          </a:p>
          <a:p>
            <a:pPr>
              <a:buFont typeface="Monotype Sorts" pitchFamily="-84" charset="2"/>
              <a:buNone/>
            </a:pPr>
            <a:r>
              <a:rPr lang="da-DK" altLang="en-US" sz="1600" b="1">
                <a:latin typeface="Courier New" panose="02070309020205020404" pitchFamily="49" charset="0"/>
                <a:cs typeface="Courier New" panose="02070309020205020404" pitchFamily="49" charset="0"/>
              </a:rPr>
              <a:t>#pragma omp parallel for for(i=0;i&lt;N;i++) { </a:t>
            </a:r>
          </a:p>
          <a:p>
            <a:pPr>
              <a:buFont typeface="Monotype Sorts" pitchFamily="-84" charset="2"/>
              <a:buNone/>
            </a:pPr>
            <a:r>
              <a:rPr lang="da-DK" altLang="en-US" sz="1600" b="1">
                <a:latin typeface="Courier New" panose="02070309020205020404" pitchFamily="49" charset="0"/>
                <a:cs typeface="Courier New" panose="02070309020205020404" pitchFamily="49" charset="0"/>
              </a:rPr>
              <a:t>    c[i] = a[i] + b[i]; </a:t>
            </a:r>
          </a:p>
          <a:p>
            <a:pPr>
              <a:buFont typeface="Monotype Sorts" pitchFamily="-84" charset="2"/>
              <a:buNone/>
            </a:pPr>
            <a:r>
              <a:rPr lang="da-DK" altLang="en-US" sz="1600" b="1">
                <a:latin typeface="Courier New" panose="02070309020205020404" pitchFamily="49" charset="0"/>
                <a:cs typeface="Courier New" panose="02070309020205020404" pitchFamily="49" charset="0"/>
              </a:rPr>
              <a:t>} </a:t>
            </a:r>
          </a:p>
          <a:p>
            <a:pPr>
              <a:buFont typeface="Monotype Sorts" pitchFamily="-84" charset="2"/>
              <a:buNone/>
            </a:pPr>
            <a:r>
              <a:rPr lang="en-US" altLang="en-US" sz="1600"/>
              <a:t>Run for loop in parallel</a:t>
            </a:r>
          </a:p>
          <a:p>
            <a:endParaRPr lang="en-US" altLang="en-US"/>
          </a:p>
        </p:txBody>
      </p:sp>
      <p:pic>
        <p:nvPicPr>
          <p:cNvPr id="327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1473200"/>
            <a:ext cx="44831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6E6ECE58-40CF-4952-A697-DCBCEA6CFA1F}"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38</a:t>
            </a:fld>
            <a:endParaRPr lang="en-US"/>
          </a:p>
        </p:txBody>
      </p:sp>
    </p:spTree>
    <p:extLst>
      <p:ext uri="{BB962C8B-B14F-4D97-AF65-F5344CB8AC3E}">
        <p14:creationId xmlns:p14="http://schemas.microsoft.com/office/powerpoint/2010/main" val="1996626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38113"/>
            <a:ext cx="8229600" cy="576262"/>
          </a:xfrm>
        </p:spPr>
        <p:txBody>
          <a:bodyPr>
            <a:normAutofit fontScale="90000"/>
          </a:bodyPr>
          <a:lstStyle/>
          <a:p>
            <a:pPr eaLnBrk="1" hangingPunct="1"/>
            <a:r>
              <a:rPr lang="en-US" altLang="en-US"/>
              <a:t>Grand Central Dispatch</a:t>
            </a:r>
          </a:p>
        </p:txBody>
      </p:sp>
      <p:sp>
        <p:nvSpPr>
          <p:cNvPr id="33795" name="Rectangle 3"/>
          <p:cNvSpPr>
            <a:spLocks noGrp="1" noChangeArrowheads="1"/>
          </p:cNvSpPr>
          <p:nvPr>
            <p:ph type="body" idx="1"/>
          </p:nvPr>
        </p:nvSpPr>
        <p:spPr>
          <a:xfrm>
            <a:off x="928688" y="1187450"/>
            <a:ext cx="7224712" cy="4478338"/>
          </a:xfrm>
        </p:spPr>
        <p:txBody>
          <a:bodyPr>
            <a:normAutofit fontScale="85000" lnSpcReduction="20000"/>
          </a:bodyPr>
          <a:lstStyle/>
          <a:p>
            <a:r>
              <a:rPr lang="en-US" altLang="en-US"/>
              <a:t>Apple technology for Mac OS X and iOS operating systems</a:t>
            </a:r>
          </a:p>
          <a:p>
            <a:r>
              <a:rPr lang="en-US" altLang="en-US"/>
              <a:t>Extensions to C, C++ languages, API, and run-time library</a:t>
            </a:r>
          </a:p>
          <a:p>
            <a:r>
              <a:rPr lang="en-US" altLang="en-US"/>
              <a:t>Allows identification of parallel sections</a:t>
            </a:r>
          </a:p>
          <a:p>
            <a:r>
              <a:rPr lang="en-US" altLang="en-US"/>
              <a:t>Manages most of the details of threading</a:t>
            </a:r>
          </a:p>
          <a:p>
            <a:r>
              <a:rPr lang="en-US" altLang="en-US"/>
              <a:t>Block is in “^{ }” -   </a:t>
            </a:r>
            <a:r>
              <a:rPr lang="ro-RO" altLang="en-US" b="1">
                <a:latin typeface="Courier New" panose="02070309020205020404" pitchFamily="49" charset="0"/>
                <a:cs typeface="Courier New" panose="02070309020205020404" pitchFamily="49" charset="0"/>
              </a:rPr>
              <a:t>ˆ{ printf("I am a block"); } </a:t>
            </a:r>
            <a:endParaRPr lang="en-US" altLang="en-US"/>
          </a:p>
          <a:p>
            <a:r>
              <a:rPr lang="en-US" altLang="en-US"/>
              <a:t>Blocks placed in dispatch queue</a:t>
            </a:r>
          </a:p>
          <a:p>
            <a:pPr lvl="1"/>
            <a:r>
              <a:rPr lang="en-US" altLang="en-US"/>
              <a:t>Assigned to available thread in thread pool when removed from queue</a:t>
            </a:r>
          </a:p>
        </p:txBody>
      </p:sp>
      <p:sp>
        <p:nvSpPr>
          <p:cNvPr id="2" name="Date Placeholder 1"/>
          <p:cNvSpPr>
            <a:spLocks noGrp="1"/>
          </p:cNvSpPr>
          <p:nvPr>
            <p:ph type="dt" sz="half" idx="10"/>
          </p:nvPr>
        </p:nvSpPr>
        <p:spPr/>
        <p:txBody>
          <a:bodyPr/>
          <a:lstStyle/>
          <a:p>
            <a:fld id="{A77E74FF-769C-47F1-8271-E21B7677DA01}"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39</a:t>
            </a:fld>
            <a:endParaRPr lang="en-US"/>
          </a:p>
        </p:txBody>
      </p:sp>
    </p:spTree>
    <p:extLst>
      <p:ext uri="{BB962C8B-B14F-4D97-AF65-F5344CB8AC3E}">
        <p14:creationId xmlns:p14="http://schemas.microsoft.com/office/powerpoint/2010/main" val="302163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66813" y="136525"/>
            <a:ext cx="7519987" cy="576263"/>
          </a:xfrm>
        </p:spPr>
        <p:txBody>
          <a:bodyPr>
            <a:normAutofit fontScale="90000"/>
          </a:bodyPr>
          <a:lstStyle/>
          <a:p>
            <a:pPr eaLnBrk="1" hangingPunct="1"/>
            <a:r>
              <a:rPr lang="en-US" altLang="en-US"/>
              <a:t>Process Control Block (PCB)</a:t>
            </a:r>
          </a:p>
        </p:txBody>
      </p:sp>
      <p:sp>
        <p:nvSpPr>
          <p:cNvPr id="11267" name="Rectangle 3"/>
          <p:cNvSpPr>
            <a:spLocks noGrp="1" noChangeArrowheads="1"/>
          </p:cNvSpPr>
          <p:nvPr>
            <p:ph type="body" idx="1"/>
          </p:nvPr>
        </p:nvSpPr>
        <p:spPr>
          <a:xfrm>
            <a:off x="806450" y="1041400"/>
            <a:ext cx="4579938" cy="4772025"/>
          </a:xfrm>
        </p:spPr>
        <p:txBody>
          <a:bodyPr>
            <a:normAutofit fontScale="62500" lnSpcReduction="20000"/>
          </a:bodyPr>
          <a:lstStyle/>
          <a:p>
            <a:pPr>
              <a:buFont typeface="Monotype Sorts" pitchFamily="-84" charset="2"/>
              <a:buNone/>
            </a:pPr>
            <a:r>
              <a:rPr lang="en-US" altLang="en-US"/>
              <a:t>Information associated with each process </a:t>
            </a:r>
          </a:p>
          <a:p>
            <a:pPr>
              <a:buFont typeface="Monotype Sorts" pitchFamily="-84" charset="2"/>
              <a:buNone/>
            </a:pPr>
            <a:r>
              <a:rPr lang="en-US" altLang="en-US"/>
              <a:t>(also called </a:t>
            </a:r>
            <a:r>
              <a:rPr lang="en-US" altLang="en-US" b="1">
                <a:solidFill>
                  <a:srgbClr val="3366FF"/>
                </a:solidFill>
              </a:rPr>
              <a:t>task control block</a:t>
            </a:r>
            <a:r>
              <a:rPr lang="en-US" altLang="en-US"/>
              <a:t>)</a:t>
            </a:r>
          </a:p>
          <a:p>
            <a:r>
              <a:rPr lang="en-US" altLang="en-US"/>
              <a:t>Process state – running, waiting, etc</a:t>
            </a:r>
          </a:p>
          <a:p>
            <a:r>
              <a:rPr lang="en-US" altLang="en-US"/>
              <a:t>Program counter – location of instruction to next execute</a:t>
            </a:r>
          </a:p>
          <a:p>
            <a:r>
              <a:rPr lang="en-US" altLang="en-US"/>
              <a:t>CPU registers – contents of all process-centric registers</a:t>
            </a:r>
          </a:p>
          <a:p>
            <a:r>
              <a:rPr lang="en-US" altLang="en-US"/>
              <a:t>CPU scheduling information- priorities, scheduling queue pointers</a:t>
            </a:r>
          </a:p>
          <a:p>
            <a:r>
              <a:rPr lang="en-US" altLang="en-US"/>
              <a:t>Memory-management information – memory allocated to the process</a:t>
            </a:r>
          </a:p>
          <a:p>
            <a:r>
              <a:rPr lang="en-US" altLang="en-US"/>
              <a:t>Accounting information – CPU used, clock time elapsed since start, time limits</a:t>
            </a:r>
          </a:p>
          <a:p>
            <a:r>
              <a:rPr lang="en-US" altLang="en-US"/>
              <a:t>I/O status information – I/O devices allocated to process, list of open files</a:t>
            </a:r>
          </a:p>
          <a:p>
            <a:endParaRPr lang="en-US" altLang="en-US"/>
          </a:p>
        </p:txBody>
      </p:sp>
      <p:pic>
        <p:nvPicPr>
          <p:cNvPr id="112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0400" y="1393825"/>
            <a:ext cx="2795588"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E4C5512B-4E46-4628-8586-1048908E5122}"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a:t>
            </a:fld>
            <a:endParaRPr lang="en-US"/>
          </a:p>
        </p:txBody>
      </p:sp>
    </p:spTree>
    <p:extLst>
      <p:ext uri="{BB962C8B-B14F-4D97-AF65-F5344CB8AC3E}">
        <p14:creationId xmlns:p14="http://schemas.microsoft.com/office/powerpoint/2010/main" val="4162014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76213"/>
            <a:ext cx="8229600" cy="576262"/>
          </a:xfrm>
        </p:spPr>
        <p:txBody>
          <a:bodyPr>
            <a:normAutofit fontScale="90000"/>
          </a:bodyPr>
          <a:lstStyle/>
          <a:p>
            <a:pPr eaLnBrk="1" hangingPunct="1"/>
            <a:r>
              <a:rPr lang="en-US" altLang="en-US"/>
              <a:t>Grand Central Dispatch</a:t>
            </a:r>
          </a:p>
        </p:txBody>
      </p:sp>
      <p:sp>
        <p:nvSpPr>
          <p:cNvPr id="34819" name="Rectangle 3"/>
          <p:cNvSpPr>
            <a:spLocks noGrp="1" noChangeArrowheads="1"/>
          </p:cNvSpPr>
          <p:nvPr>
            <p:ph type="body" idx="1"/>
          </p:nvPr>
        </p:nvSpPr>
        <p:spPr>
          <a:xfrm>
            <a:off x="928688" y="1203325"/>
            <a:ext cx="7250112" cy="4478338"/>
          </a:xfrm>
        </p:spPr>
        <p:txBody>
          <a:bodyPr/>
          <a:lstStyle/>
          <a:p>
            <a:r>
              <a:rPr lang="en-US" altLang="en-US"/>
              <a:t>Two types of dispatch queues:</a:t>
            </a:r>
          </a:p>
          <a:p>
            <a:pPr lvl="1"/>
            <a:r>
              <a:rPr lang="en-US" altLang="en-US"/>
              <a:t>serial – blocks removed in FIFO order, queue is per process, called </a:t>
            </a:r>
            <a:r>
              <a:rPr lang="en-US" altLang="en-US" b="1">
                <a:solidFill>
                  <a:srgbClr val="3366FF"/>
                </a:solidFill>
              </a:rPr>
              <a:t>main queue</a:t>
            </a:r>
          </a:p>
          <a:p>
            <a:pPr lvl="2"/>
            <a:r>
              <a:rPr lang="en-US" altLang="en-US"/>
              <a:t>Programmers can create additional serial queues within program</a:t>
            </a:r>
          </a:p>
          <a:p>
            <a:pPr lvl="1"/>
            <a:r>
              <a:rPr lang="en-US" altLang="en-US"/>
              <a:t>concurrent – removed in FIFO order but several may be removed at a time</a:t>
            </a:r>
          </a:p>
          <a:p>
            <a:pPr lvl="2"/>
            <a:r>
              <a:rPr lang="en-US" altLang="en-US"/>
              <a:t>Three system wide queues with priorities low, default, high</a:t>
            </a:r>
          </a:p>
          <a:p>
            <a:pPr lvl="2"/>
            <a:endParaRPr lang="en-US" altLang="en-US"/>
          </a:p>
          <a:p>
            <a:endParaRPr lang="en-US" altLang="en-US"/>
          </a:p>
        </p:txBody>
      </p:sp>
      <p:pic>
        <p:nvPicPr>
          <p:cNvPr id="348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234" y="5389970"/>
            <a:ext cx="5511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D49EE171-9BF0-4472-BD5E-C0BD065FE549}"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40</a:t>
            </a:fld>
            <a:endParaRPr lang="en-US"/>
          </a:p>
        </p:txBody>
      </p:sp>
    </p:spTree>
    <p:extLst>
      <p:ext uri="{BB962C8B-B14F-4D97-AF65-F5344CB8AC3E}">
        <p14:creationId xmlns:p14="http://schemas.microsoft.com/office/powerpoint/2010/main" val="3654497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82EE-09F7-9E8B-0175-B0C35C4C3E93}"/>
              </a:ext>
            </a:extLst>
          </p:cNvPr>
          <p:cNvSpPr>
            <a:spLocks noGrp="1"/>
          </p:cNvSpPr>
          <p:nvPr>
            <p:ph type="title"/>
          </p:nvPr>
        </p:nvSpPr>
        <p:spPr/>
        <p:txBody>
          <a:bodyPr/>
          <a:lstStyle/>
          <a:p>
            <a:r>
              <a:rPr lang="en-US" dirty="0"/>
              <a:t>Intel Thread Building Blocks</a:t>
            </a:r>
          </a:p>
        </p:txBody>
      </p:sp>
      <p:sp>
        <p:nvSpPr>
          <p:cNvPr id="3" name="Content Placeholder 2">
            <a:extLst>
              <a:ext uri="{FF2B5EF4-FFF2-40B4-BE49-F238E27FC236}">
                <a16:creationId xmlns:a16="http://schemas.microsoft.com/office/drawing/2014/main" id="{1E38E925-3E0D-E88C-9DAC-EDEE0EDD2AB8}"/>
              </a:ext>
            </a:extLst>
          </p:cNvPr>
          <p:cNvSpPr>
            <a:spLocks noGrp="1"/>
          </p:cNvSpPr>
          <p:nvPr>
            <p:ph idx="1"/>
          </p:nvPr>
        </p:nvSpPr>
        <p:spPr/>
        <p:txBody>
          <a:bodyPr>
            <a:normAutofit fontScale="92500" lnSpcReduction="20000"/>
          </a:bodyPr>
          <a:lstStyle/>
          <a:p>
            <a:r>
              <a:rPr lang="en-US" dirty="0"/>
              <a:t>Template Library for designing parallel applications</a:t>
            </a:r>
          </a:p>
          <a:p>
            <a:pPr lvl="1"/>
            <a:r>
              <a:rPr lang="en-US" dirty="0"/>
              <a:t>Developer specifies  what tasks can run in parallel</a:t>
            </a:r>
          </a:p>
          <a:p>
            <a:r>
              <a:rPr lang="en-US" dirty="0"/>
              <a:t>Schedular provides load balancing, etc. </a:t>
            </a:r>
          </a:p>
          <a:p>
            <a:r>
              <a:rPr lang="en-US" dirty="0"/>
              <a:t>Support for</a:t>
            </a:r>
          </a:p>
          <a:p>
            <a:pPr lvl="1"/>
            <a:r>
              <a:rPr lang="en-US" dirty="0"/>
              <a:t>Parallel loop structures</a:t>
            </a:r>
          </a:p>
          <a:p>
            <a:pPr lvl="1"/>
            <a:r>
              <a:rPr lang="en-US" dirty="0"/>
              <a:t>Atomic operations</a:t>
            </a:r>
          </a:p>
          <a:p>
            <a:pPr lvl="1"/>
            <a:r>
              <a:rPr lang="en-US" dirty="0"/>
              <a:t>Mutual exclusion locking</a:t>
            </a:r>
          </a:p>
          <a:p>
            <a:pPr lvl="1"/>
            <a:r>
              <a:rPr lang="en-US" dirty="0"/>
              <a:t>Concurrent Data Structures</a:t>
            </a:r>
          </a:p>
          <a:p>
            <a:pPr lvl="2"/>
            <a:r>
              <a:rPr lang="en-US" dirty="0"/>
              <a:t>Queues</a:t>
            </a:r>
          </a:p>
          <a:p>
            <a:pPr lvl="2"/>
            <a:r>
              <a:rPr lang="en-US" dirty="0"/>
              <a:t>Vectors</a:t>
            </a:r>
          </a:p>
          <a:p>
            <a:pPr marL="914400" lvl="2" indent="0">
              <a:buNone/>
            </a:pPr>
            <a:endParaRPr lang="en-US" dirty="0"/>
          </a:p>
        </p:txBody>
      </p:sp>
      <p:sp>
        <p:nvSpPr>
          <p:cNvPr id="4" name="Date Placeholder 3">
            <a:extLst>
              <a:ext uri="{FF2B5EF4-FFF2-40B4-BE49-F238E27FC236}">
                <a16:creationId xmlns:a16="http://schemas.microsoft.com/office/drawing/2014/main" id="{C07AFC14-E989-E0F3-D50F-0159E61066B8}"/>
              </a:ext>
            </a:extLst>
          </p:cNvPr>
          <p:cNvSpPr>
            <a:spLocks noGrp="1"/>
          </p:cNvSpPr>
          <p:nvPr>
            <p:ph type="dt" sz="half" idx="10"/>
          </p:nvPr>
        </p:nvSpPr>
        <p:spPr/>
        <p:txBody>
          <a:bodyPr/>
          <a:lstStyle/>
          <a:p>
            <a:fld id="{9C0AD6F2-0BAE-4964-ABD1-CD7391E8D4E5}" type="datetime6">
              <a:rPr lang="en-US" smtClean="0"/>
              <a:t>September 25</a:t>
            </a:fld>
            <a:endParaRPr lang="en-US"/>
          </a:p>
        </p:txBody>
      </p:sp>
      <p:sp>
        <p:nvSpPr>
          <p:cNvPr id="5" name="Footer Placeholder 4">
            <a:extLst>
              <a:ext uri="{FF2B5EF4-FFF2-40B4-BE49-F238E27FC236}">
                <a16:creationId xmlns:a16="http://schemas.microsoft.com/office/drawing/2014/main" id="{B9EF9948-AC9F-DE5E-E740-FE66C898BBDA}"/>
              </a:ext>
            </a:extLst>
          </p:cNvPr>
          <p:cNvSpPr>
            <a:spLocks noGrp="1"/>
          </p:cNvSpPr>
          <p:nvPr>
            <p:ph type="ftr" sz="quarter" idx="11"/>
          </p:nvPr>
        </p:nvSpPr>
        <p:spPr/>
        <p:txBody>
          <a:bodyPr/>
          <a:lstStyle/>
          <a:p>
            <a:r>
              <a:rPr lang="en-US"/>
              <a:t>Copyright 2018 Silberschatz, Gavin &amp; Gagne</a:t>
            </a:r>
          </a:p>
        </p:txBody>
      </p:sp>
      <p:sp>
        <p:nvSpPr>
          <p:cNvPr id="6" name="Slide Number Placeholder 5">
            <a:extLst>
              <a:ext uri="{FF2B5EF4-FFF2-40B4-BE49-F238E27FC236}">
                <a16:creationId xmlns:a16="http://schemas.microsoft.com/office/drawing/2014/main" id="{0AEAECA3-DA0D-3D7F-3351-3A0668EA5693}"/>
              </a:ext>
            </a:extLst>
          </p:cNvPr>
          <p:cNvSpPr>
            <a:spLocks noGrp="1"/>
          </p:cNvSpPr>
          <p:nvPr>
            <p:ph type="sldNum" sz="quarter" idx="12"/>
          </p:nvPr>
        </p:nvSpPr>
        <p:spPr/>
        <p:txBody>
          <a:bodyPr/>
          <a:lstStyle/>
          <a:p>
            <a:fld id="{93DE5ACC-4FA2-4095-B15A-35A4F16BFD8B}" type="slidenum">
              <a:rPr lang="en-US" smtClean="0"/>
              <a:pPr/>
              <a:t>41</a:t>
            </a:fld>
            <a:endParaRPr lang="en-US"/>
          </a:p>
        </p:txBody>
      </p:sp>
    </p:spTree>
    <p:extLst>
      <p:ext uri="{BB962C8B-B14F-4D97-AF65-F5344CB8AC3E}">
        <p14:creationId xmlns:p14="http://schemas.microsoft.com/office/powerpoint/2010/main" val="792599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0813"/>
            <a:ext cx="8229600" cy="576262"/>
          </a:xfrm>
        </p:spPr>
        <p:txBody>
          <a:bodyPr>
            <a:normAutofit fontScale="90000"/>
          </a:bodyPr>
          <a:lstStyle/>
          <a:p>
            <a:pPr eaLnBrk="1" hangingPunct="1"/>
            <a:r>
              <a:rPr lang="en-US" altLang="en-US"/>
              <a:t>Threading Issues</a:t>
            </a:r>
          </a:p>
        </p:txBody>
      </p:sp>
      <p:sp>
        <p:nvSpPr>
          <p:cNvPr id="35843" name="Rectangle 3"/>
          <p:cNvSpPr>
            <a:spLocks noGrp="1" noChangeArrowheads="1"/>
          </p:cNvSpPr>
          <p:nvPr>
            <p:ph type="body" idx="1"/>
          </p:nvPr>
        </p:nvSpPr>
        <p:spPr>
          <a:xfrm>
            <a:off x="928688" y="1143000"/>
            <a:ext cx="7351712" cy="4483100"/>
          </a:xfrm>
        </p:spPr>
        <p:txBody>
          <a:bodyPr/>
          <a:lstStyle/>
          <a:p>
            <a:r>
              <a:rPr lang="en-US" altLang="en-US"/>
              <a:t>Semantics of </a:t>
            </a:r>
            <a:r>
              <a:rPr lang="en-US" altLang="en-US" b="1"/>
              <a:t>fork()</a:t>
            </a:r>
            <a:r>
              <a:rPr lang="en-US" altLang="en-US"/>
              <a:t> and </a:t>
            </a:r>
            <a:r>
              <a:rPr lang="en-US" altLang="en-US" b="1"/>
              <a:t>exec()</a:t>
            </a:r>
            <a:r>
              <a:rPr lang="en-US" altLang="en-US"/>
              <a:t> system calls</a:t>
            </a:r>
            <a:endParaRPr lang="en-US" altLang="en-US" sz="800"/>
          </a:p>
          <a:p>
            <a:r>
              <a:rPr lang="en-US" altLang="en-US"/>
              <a:t>Signal handling</a:t>
            </a:r>
          </a:p>
          <a:p>
            <a:pPr lvl="1"/>
            <a:r>
              <a:rPr lang="en-US" altLang="en-US"/>
              <a:t>Synchronous and asynchronous</a:t>
            </a:r>
            <a:endParaRPr lang="en-US" altLang="en-US" sz="800"/>
          </a:p>
          <a:p>
            <a:r>
              <a:rPr lang="en-US" altLang="en-US"/>
              <a:t>Thread cancellation of target thread</a:t>
            </a:r>
          </a:p>
          <a:p>
            <a:pPr lvl="1"/>
            <a:r>
              <a:rPr lang="en-US" altLang="en-US"/>
              <a:t>Asynchronous or deferred</a:t>
            </a:r>
            <a:endParaRPr lang="en-US" altLang="en-US" sz="800"/>
          </a:p>
          <a:p>
            <a:r>
              <a:rPr lang="en-US" altLang="en-US"/>
              <a:t>Thread-local storage</a:t>
            </a:r>
          </a:p>
          <a:p>
            <a:r>
              <a:rPr lang="en-US" altLang="en-US"/>
              <a:t>Scheduler Activations</a:t>
            </a:r>
          </a:p>
          <a:p>
            <a:endParaRPr lang="en-US" altLang="en-US" sz="800"/>
          </a:p>
          <a:p>
            <a:pPr lvl="1">
              <a:buFont typeface="Monotype Sorts" pitchFamily="-84" charset="2"/>
              <a:buNone/>
            </a:pPr>
            <a:endParaRPr lang="en-US" altLang="en-US" sz="800"/>
          </a:p>
        </p:txBody>
      </p:sp>
      <p:sp>
        <p:nvSpPr>
          <p:cNvPr id="2" name="Date Placeholder 1"/>
          <p:cNvSpPr>
            <a:spLocks noGrp="1"/>
          </p:cNvSpPr>
          <p:nvPr>
            <p:ph type="dt" sz="half" idx="10"/>
          </p:nvPr>
        </p:nvSpPr>
        <p:spPr/>
        <p:txBody>
          <a:bodyPr/>
          <a:lstStyle/>
          <a:p>
            <a:fld id="{C092F094-9181-46E9-8C3D-E8DFE8B9EC34}"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42</a:t>
            </a:fld>
            <a:endParaRPr lang="en-US"/>
          </a:p>
        </p:txBody>
      </p:sp>
    </p:spTree>
    <p:extLst>
      <p:ext uri="{BB962C8B-B14F-4D97-AF65-F5344CB8AC3E}">
        <p14:creationId xmlns:p14="http://schemas.microsoft.com/office/powerpoint/2010/main" val="3383309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17600" y="176213"/>
            <a:ext cx="7569200" cy="576262"/>
          </a:xfrm>
        </p:spPr>
        <p:txBody>
          <a:bodyPr>
            <a:normAutofit fontScale="90000"/>
          </a:bodyPr>
          <a:lstStyle/>
          <a:p>
            <a:pPr eaLnBrk="1" hangingPunct="1"/>
            <a:r>
              <a:rPr lang="en-US" altLang="en-US"/>
              <a:t>Semantics of fork() and exec()</a:t>
            </a:r>
          </a:p>
        </p:txBody>
      </p:sp>
      <p:sp>
        <p:nvSpPr>
          <p:cNvPr id="36867" name="Rectangle 3"/>
          <p:cNvSpPr>
            <a:spLocks noGrp="1" noChangeArrowheads="1"/>
          </p:cNvSpPr>
          <p:nvPr>
            <p:ph type="body" idx="1"/>
          </p:nvPr>
        </p:nvSpPr>
        <p:spPr>
          <a:xfrm>
            <a:off x="806450" y="1233488"/>
            <a:ext cx="6597650" cy="4530725"/>
          </a:xfrm>
        </p:spPr>
        <p:txBody>
          <a:bodyPr/>
          <a:lstStyle/>
          <a:p>
            <a:r>
              <a:rPr lang="en-US" altLang="en-US"/>
              <a:t>Does </a:t>
            </a:r>
            <a:r>
              <a:rPr lang="en-US" altLang="en-US" b="1">
                <a:latin typeface="Courier New" panose="02070309020205020404" pitchFamily="49" charset="0"/>
                <a:cs typeface="Courier New" panose="02070309020205020404" pitchFamily="49" charset="0"/>
              </a:rPr>
              <a:t>fork()</a:t>
            </a:r>
            <a:r>
              <a:rPr lang="en-US" altLang="en-US"/>
              <a:t>duplicate only the calling thread or all threads?</a:t>
            </a:r>
          </a:p>
          <a:p>
            <a:pPr lvl="1"/>
            <a:r>
              <a:rPr lang="en-US" altLang="en-US"/>
              <a:t>Some UNIXes have two versions of fork</a:t>
            </a:r>
          </a:p>
          <a:p>
            <a:r>
              <a:rPr lang="en-US" altLang="en-US" b="1">
                <a:latin typeface="Courier New" panose="02070309020205020404" pitchFamily="49" charset="0"/>
                <a:cs typeface="Courier New" panose="02070309020205020404" pitchFamily="49" charset="0"/>
              </a:rPr>
              <a:t>exec() </a:t>
            </a:r>
            <a:r>
              <a:rPr lang="en-US" altLang="en-US"/>
              <a:t>usually works as normal – replace the running process including all threads</a:t>
            </a:r>
          </a:p>
          <a:p>
            <a:pPr lvl="1"/>
            <a:endParaRPr lang="en-US" altLang="en-US"/>
          </a:p>
        </p:txBody>
      </p:sp>
      <p:sp>
        <p:nvSpPr>
          <p:cNvPr id="2" name="Date Placeholder 1"/>
          <p:cNvSpPr>
            <a:spLocks noGrp="1"/>
          </p:cNvSpPr>
          <p:nvPr>
            <p:ph type="dt" sz="half" idx="10"/>
          </p:nvPr>
        </p:nvSpPr>
        <p:spPr/>
        <p:txBody>
          <a:bodyPr/>
          <a:lstStyle/>
          <a:p>
            <a:fld id="{3E69DAF0-00FE-4CA5-A247-B84C7A4AE4D0}"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43</a:t>
            </a:fld>
            <a:endParaRPr lang="en-US"/>
          </a:p>
        </p:txBody>
      </p:sp>
    </p:spTree>
    <p:extLst>
      <p:ext uri="{BB962C8B-B14F-4D97-AF65-F5344CB8AC3E}">
        <p14:creationId xmlns:p14="http://schemas.microsoft.com/office/powerpoint/2010/main" val="3474583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68400" y="188913"/>
            <a:ext cx="7518400" cy="576262"/>
          </a:xfrm>
        </p:spPr>
        <p:txBody>
          <a:bodyPr>
            <a:normAutofit fontScale="90000"/>
          </a:bodyPr>
          <a:lstStyle/>
          <a:p>
            <a:pPr eaLnBrk="1" hangingPunct="1"/>
            <a:r>
              <a:rPr lang="en-US" altLang="en-US"/>
              <a:t>Signal Handling</a:t>
            </a:r>
          </a:p>
        </p:txBody>
      </p:sp>
      <p:sp>
        <p:nvSpPr>
          <p:cNvPr id="37891" name="Rectangle 3"/>
          <p:cNvSpPr>
            <a:spLocks noGrp="1" noChangeArrowheads="1"/>
          </p:cNvSpPr>
          <p:nvPr>
            <p:ph type="body" idx="1"/>
          </p:nvPr>
        </p:nvSpPr>
        <p:spPr>
          <a:xfrm>
            <a:off x="827088" y="1146175"/>
            <a:ext cx="6704012" cy="5156200"/>
          </a:xfrm>
        </p:spPr>
        <p:txBody>
          <a:bodyPr>
            <a:normAutofit fontScale="77500" lnSpcReduction="20000"/>
          </a:bodyPr>
          <a:lstStyle/>
          <a:p>
            <a:pPr>
              <a:defRPr/>
            </a:pPr>
            <a:r>
              <a:rPr lang="en-US" b="1" dirty="0">
                <a:solidFill>
                  <a:srgbClr val="3366FF"/>
                </a:solidFill>
                <a:ea typeface="ＭＳ Ｐゴシック" charset="0"/>
                <a:cs typeface="ＭＳ Ｐゴシック" charset="0"/>
              </a:rPr>
              <a:t>Signals </a:t>
            </a:r>
            <a:r>
              <a:rPr lang="en-US" dirty="0">
                <a:ea typeface="ＭＳ Ｐゴシック" charset="0"/>
                <a:cs typeface="ＭＳ Ｐゴシック" charset="0"/>
              </a:rPr>
              <a:t>are used in UNIX systems to notify a process that a particular event has occurred.</a:t>
            </a:r>
          </a:p>
          <a:p>
            <a:pPr>
              <a:defRPr/>
            </a:pPr>
            <a:r>
              <a:rPr lang="en-US" dirty="0">
                <a:ea typeface="ＭＳ Ｐゴシック" charset="0"/>
                <a:cs typeface="ＭＳ Ｐゴシック" charset="0"/>
              </a:rPr>
              <a:t>A </a:t>
            </a:r>
            <a:r>
              <a:rPr lang="en-US" b="1" dirty="0">
                <a:solidFill>
                  <a:srgbClr val="3366FF"/>
                </a:solidFill>
                <a:ea typeface="ＭＳ Ｐゴシック" charset="0"/>
                <a:cs typeface="ＭＳ Ｐゴシック" charset="0"/>
              </a:rPr>
              <a:t>signal handler</a:t>
            </a:r>
            <a:r>
              <a:rPr lang="en-US" dirty="0">
                <a:solidFill>
                  <a:srgbClr val="3366FF"/>
                </a:solidFill>
                <a:ea typeface="ＭＳ Ｐゴシック" charset="0"/>
                <a:cs typeface="ＭＳ Ｐゴシック" charset="0"/>
              </a:rPr>
              <a:t> </a:t>
            </a:r>
            <a:r>
              <a:rPr lang="en-US" dirty="0">
                <a:ea typeface="ＭＳ Ｐゴシック" charset="0"/>
                <a:cs typeface="ＭＳ Ｐゴシック" charset="0"/>
              </a:rPr>
              <a:t>is used to process signals</a:t>
            </a:r>
          </a:p>
          <a:p>
            <a:pPr marL="913924" lvl="1" indent="-457200">
              <a:defRPr/>
            </a:pPr>
            <a:r>
              <a:rPr lang="en-US" dirty="0">
                <a:ea typeface="ＭＳ Ｐゴシック" charset="0"/>
              </a:rPr>
              <a:t>Signal is generated by a particular event</a:t>
            </a:r>
          </a:p>
          <a:p>
            <a:pPr marL="913924" lvl="1" indent="-457200">
              <a:defRPr/>
            </a:pPr>
            <a:r>
              <a:rPr lang="en-US" dirty="0">
                <a:ea typeface="ＭＳ Ｐゴシック" charset="0"/>
              </a:rPr>
              <a:t>Signal is delivered to a process</a:t>
            </a:r>
          </a:p>
          <a:p>
            <a:pPr marL="913924" lvl="1" indent="-457200">
              <a:defRPr/>
            </a:pPr>
            <a:r>
              <a:rPr lang="en-US" dirty="0">
                <a:ea typeface="ＭＳ Ｐゴシック" charset="0"/>
              </a:rPr>
              <a:t>Signal is handled by one of two signal handlers:</a:t>
            </a:r>
          </a:p>
          <a:p>
            <a:pPr marL="1143001" lvl="2" indent="-342900">
              <a:defRPr/>
            </a:pPr>
            <a:r>
              <a:rPr lang="en-US" dirty="0">
                <a:ea typeface="ＭＳ Ｐゴシック" charset="0"/>
              </a:rPr>
              <a:t>default</a:t>
            </a:r>
          </a:p>
          <a:p>
            <a:pPr marL="1143001" lvl="2" indent="-342900">
              <a:defRPr/>
            </a:pPr>
            <a:r>
              <a:rPr lang="en-US" dirty="0">
                <a:ea typeface="ＭＳ Ｐゴシック" charset="0"/>
              </a:rPr>
              <a:t>user-defined</a:t>
            </a:r>
          </a:p>
          <a:p>
            <a:pPr>
              <a:defRPr/>
            </a:pPr>
            <a:r>
              <a:rPr lang="en-US" dirty="0">
                <a:ea typeface="ＭＳ Ｐゴシック" charset="0"/>
                <a:cs typeface="ＭＳ Ｐゴシック" charset="0"/>
              </a:rPr>
              <a:t>Every signal has </a:t>
            </a:r>
            <a:r>
              <a:rPr lang="en-US" b="1" dirty="0">
                <a:solidFill>
                  <a:srgbClr val="3366FF"/>
                </a:solidFill>
                <a:ea typeface="ＭＳ Ｐゴシック" charset="0"/>
                <a:cs typeface="ＭＳ Ｐゴシック" charset="0"/>
              </a:rPr>
              <a:t>default handler </a:t>
            </a:r>
            <a:r>
              <a:rPr lang="en-US" dirty="0">
                <a:ea typeface="ＭＳ Ｐゴシック" charset="0"/>
                <a:cs typeface="ＭＳ Ｐゴシック" charset="0"/>
              </a:rPr>
              <a:t>that kernel runs when handling signal</a:t>
            </a:r>
          </a:p>
          <a:p>
            <a:pPr marL="857250" lvl="1" indent="-457200">
              <a:defRPr/>
            </a:pPr>
            <a:r>
              <a:rPr lang="en-US" b="1" dirty="0">
                <a:solidFill>
                  <a:srgbClr val="3366FF"/>
                </a:solidFill>
                <a:ea typeface="ＭＳ Ｐゴシック" charset="0"/>
                <a:cs typeface="ＭＳ Ｐゴシック" charset="0"/>
              </a:rPr>
              <a:t>User-defined signal handler </a:t>
            </a:r>
            <a:r>
              <a:rPr lang="en-US" dirty="0">
                <a:ea typeface="ＭＳ Ｐゴシック" charset="0"/>
                <a:cs typeface="ＭＳ Ｐゴシック" charset="0"/>
              </a:rPr>
              <a:t>can override default</a:t>
            </a:r>
          </a:p>
          <a:p>
            <a:pPr marL="857250" lvl="1" indent="-457200">
              <a:defRPr/>
            </a:pPr>
            <a:r>
              <a:rPr lang="en-US" dirty="0">
                <a:ea typeface="ＭＳ Ｐゴシック" charset="0"/>
                <a:cs typeface="ＭＳ Ｐゴシック" charset="0"/>
              </a:rPr>
              <a:t>For single-threaded, signal delivered to process</a:t>
            </a:r>
          </a:p>
        </p:txBody>
      </p:sp>
      <p:sp>
        <p:nvSpPr>
          <p:cNvPr id="2" name="Date Placeholder 1"/>
          <p:cNvSpPr>
            <a:spLocks noGrp="1"/>
          </p:cNvSpPr>
          <p:nvPr>
            <p:ph type="dt" sz="half" idx="10"/>
          </p:nvPr>
        </p:nvSpPr>
        <p:spPr/>
        <p:txBody>
          <a:bodyPr/>
          <a:lstStyle/>
          <a:p>
            <a:fld id="{F42D86FC-5C4C-4029-AB64-73B6F9A8D0DD}"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44</a:t>
            </a:fld>
            <a:endParaRPr lang="en-US"/>
          </a:p>
        </p:txBody>
      </p:sp>
    </p:spTree>
    <p:extLst>
      <p:ext uri="{BB962C8B-B14F-4D97-AF65-F5344CB8AC3E}">
        <p14:creationId xmlns:p14="http://schemas.microsoft.com/office/powerpoint/2010/main" val="2907323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68400" y="188913"/>
            <a:ext cx="7518400" cy="576262"/>
          </a:xfrm>
        </p:spPr>
        <p:txBody>
          <a:bodyPr>
            <a:normAutofit fontScale="90000"/>
          </a:bodyPr>
          <a:lstStyle/>
          <a:p>
            <a:pPr eaLnBrk="1" hangingPunct="1"/>
            <a:r>
              <a:rPr lang="en-US" altLang="en-US"/>
              <a:t>Signal Handling (Cont.)</a:t>
            </a:r>
          </a:p>
        </p:txBody>
      </p:sp>
      <p:sp>
        <p:nvSpPr>
          <p:cNvPr id="37891" name="Rectangle 3"/>
          <p:cNvSpPr>
            <a:spLocks noGrp="1" noChangeArrowheads="1"/>
          </p:cNvSpPr>
          <p:nvPr>
            <p:ph type="body" idx="1"/>
          </p:nvPr>
        </p:nvSpPr>
        <p:spPr>
          <a:xfrm>
            <a:off x="827088" y="1146175"/>
            <a:ext cx="6742112" cy="5156200"/>
          </a:xfrm>
        </p:spPr>
        <p:txBody>
          <a:bodyPr/>
          <a:lstStyle/>
          <a:p>
            <a:pPr>
              <a:defRPr/>
            </a:pPr>
            <a:r>
              <a:rPr lang="en-US" dirty="0">
                <a:ea typeface="ＭＳ Ｐゴシック" charset="0"/>
                <a:cs typeface="ＭＳ Ｐゴシック" charset="0"/>
              </a:rPr>
              <a:t>Where should a signal be delivered for multi-threaded? </a:t>
            </a:r>
          </a:p>
          <a:p>
            <a:pPr marL="857250" lvl="1" indent="-457200">
              <a:defRPr/>
            </a:pPr>
            <a:r>
              <a:rPr lang="en-US" dirty="0">
                <a:ea typeface="ＭＳ Ｐゴシック" charset="0"/>
              </a:rPr>
              <a:t>Deliver the signal to the thread to which the signal applies</a:t>
            </a:r>
          </a:p>
          <a:p>
            <a:pPr marL="913924" lvl="1" indent="-457200">
              <a:defRPr/>
            </a:pPr>
            <a:r>
              <a:rPr lang="en-US" dirty="0">
                <a:ea typeface="ＭＳ Ｐゴシック" charset="0"/>
              </a:rPr>
              <a:t>Deliver the signal to every thread in the process</a:t>
            </a:r>
          </a:p>
          <a:p>
            <a:pPr marL="913924" lvl="1" indent="-457200">
              <a:defRPr/>
            </a:pPr>
            <a:r>
              <a:rPr lang="en-US" dirty="0">
                <a:ea typeface="ＭＳ Ｐゴシック" charset="0"/>
              </a:rPr>
              <a:t>Deliver the signal to certain threads in the process</a:t>
            </a:r>
          </a:p>
          <a:p>
            <a:pPr marL="913924" lvl="1" indent="-457200">
              <a:defRPr/>
            </a:pPr>
            <a:r>
              <a:rPr lang="en-US" dirty="0">
                <a:ea typeface="ＭＳ Ｐゴシック" charset="0"/>
              </a:rPr>
              <a:t>Assign a specific thread to receive all signals for the process</a:t>
            </a:r>
          </a:p>
        </p:txBody>
      </p:sp>
      <p:sp>
        <p:nvSpPr>
          <p:cNvPr id="2" name="Date Placeholder 1"/>
          <p:cNvSpPr>
            <a:spLocks noGrp="1"/>
          </p:cNvSpPr>
          <p:nvPr>
            <p:ph type="dt" sz="half" idx="10"/>
          </p:nvPr>
        </p:nvSpPr>
        <p:spPr/>
        <p:txBody>
          <a:bodyPr/>
          <a:lstStyle/>
          <a:p>
            <a:fld id="{B96C00E3-9D4E-43D3-ACFC-D18F59C22C52}"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45</a:t>
            </a:fld>
            <a:endParaRPr lang="en-US"/>
          </a:p>
        </p:txBody>
      </p:sp>
    </p:spTree>
    <p:extLst>
      <p:ext uri="{BB962C8B-B14F-4D97-AF65-F5344CB8AC3E}">
        <p14:creationId xmlns:p14="http://schemas.microsoft.com/office/powerpoint/2010/main" val="1462353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81088" y="188913"/>
            <a:ext cx="7605712" cy="576262"/>
          </a:xfrm>
        </p:spPr>
        <p:txBody>
          <a:bodyPr>
            <a:normAutofit fontScale="90000"/>
          </a:bodyPr>
          <a:lstStyle/>
          <a:p>
            <a:pPr eaLnBrk="1" hangingPunct="1"/>
            <a:r>
              <a:rPr lang="en-US" altLang="en-US"/>
              <a:t>Thread Cancellation</a:t>
            </a:r>
          </a:p>
        </p:txBody>
      </p:sp>
      <p:sp>
        <p:nvSpPr>
          <p:cNvPr id="39939" name="Rectangle 3"/>
          <p:cNvSpPr>
            <a:spLocks noGrp="1" noChangeArrowheads="1"/>
          </p:cNvSpPr>
          <p:nvPr>
            <p:ph type="body" idx="1"/>
          </p:nvPr>
        </p:nvSpPr>
        <p:spPr>
          <a:xfrm>
            <a:off x="863507" y="835399"/>
            <a:ext cx="7405687" cy="4430713"/>
          </a:xfrm>
        </p:spPr>
        <p:txBody>
          <a:bodyPr>
            <a:normAutofit fontScale="92500"/>
          </a:bodyPr>
          <a:lstStyle/>
          <a:p>
            <a:r>
              <a:rPr lang="en-US" altLang="en-US" dirty="0"/>
              <a:t>Terminating a thread before it has finished</a:t>
            </a:r>
          </a:p>
          <a:p>
            <a:r>
              <a:rPr lang="en-US" altLang="en-US" dirty="0"/>
              <a:t>Thread to be canceled is </a:t>
            </a:r>
            <a:r>
              <a:rPr lang="en-US" altLang="en-US" b="1" dirty="0">
                <a:solidFill>
                  <a:srgbClr val="3366FF"/>
                </a:solidFill>
              </a:rPr>
              <a:t>target thread</a:t>
            </a:r>
            <a:endParaRPr lang="en-US" altLang="en-US" dirty="0"/>
          </a:p>
          <a:p>
            <a:r>
              <a:rPr lang="en-US" altLang="en-US" dirty="0"/>
              <a:t>Two general approaches:</a:t>
            </a:r>
          </a:p>
          <a:p>
            <a:pPr lvl="1"/>
            <a:r>
              <a:rPr lang="en-US" altLang="en-US" b="1" dirty="0"/>
              <a:t>Asynchronous cancellation</a:t>
            </a:r>
            <a:r>
              <a:rPr lang="en-US" altLang="en-US" dirty="0"/>
              <a:t> terminates the target thread immediately</a:t>
            </a:r>
          </a:p>
          <a:p>
            <a:pPr lvl="1"/>
            <a:r>
              <a:rPr lang="en-US" altLang="en-US" b="1" dirty="0"/>
              <a:t>Deferred cancellation</a:t>
            </a:r>
            <a:r>
              <a:rPr lang="en-US" altLang="en-US" dirty="0"/>
              <a:t> allows the target thread to periodically check if it should be cancelled</a:t>
            </a:r>
          </a:p>
          <a:p>
            <a:r>
              <a:rPr lang="en-US" altLang="en-US" dirty="0" err="1"/>
              <a:t>Pthread</a:t>
            </a:r>
            <a:r>
              <a:rPr lang="en-US" altLang="en-US" dirty="0"/>
              <a:t> code to create and cancel a thread:</a:t>
            </a:r>
          </a:p>
          <a:p>
            <a:pPr>
              <a:buFont typeface="Monotype Sorts" pitchFamily="-84" charset="2"/>
              <a:buNone/>
            </a:pPr>
            <a:endParaRPr lang="en-US" altLang="en-US" dirty="0"/>
          </a:p>
          <a:p>
            <a:pPr lvl="1"/>
            <a:endParaRPr lang="en-US" altLang="en-US" dirty="0"/>
          </a:p>
        </p:txBody>
      </p:sp>
      <p:pic>
        <p:nvPicPr>
          <p:cNvPr id="399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6009" y="4857750"/>
            <a:ext cx="38782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87DDCBF-2B08-4F84-A294-D0AB0374BE4B}"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46</a:t>
            </a:fld>
            <a:endParaRPr lang="en-US"/>
          </a:p>
        </p:txBody>
      </p:sp>
    </p:spTree>
    <p:extLst>
      <p:ext uri="{BB962C8B-B14F-4D97-AF65-F5344CB8AC3E}">
        <p14:creationId xmlns:p14="http://schemas.microsoft.com/office/powerpoint/2010/main" val="991121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81088" y="176213"/>
            <a:ext cx="7605712" cy="576262"/>
          </a:xfrm>
        </p:spPr>
        <p:txBody>
          <a:bodyPr>
            <a:normAutofit fontScale="90000"/>
          </a:bodyPr>
          <a:lstStyle/>
          <a:p>
            <a:pPr eaLnBrk="1" hangingPunct="1"/>
            <a:r>
              <a:rPr lang="en-US" altLang="en-US"/>
              <a:t>Thread Cancellation (Cont.)</a:t>
            </a:r>
          </a:p>
        </p:txBody>
      </p:sp>
      <p:sp>
        <p:nvSpPr>
          <p:cNvPr id="37891" name="Rectangle 3"/>
          <p:cNvSpPr>
            <a:spLocks noGrp="1" noChangeArrowheads="1"/>
          </p:cNvSpPr>
          <p:nvPr>
            <p:ph type="body" idx="1"/>
          </p:nvPr>
        </p:nvSpPr>
        <p:spPr>
          <a:xfrm>
            <a:off x="919163" y="1057275"/>
            <a:ext cx="7208837" cy="4962525"/>
          </a:xfrm>
        </p:spPr>
        <p:txBody>
          <a:bodyPr>
            <a:normAutofit fontScale="70000" lnSpcReduction="20000"/>
          </a:bodyPr>
          <a:lstStyle/>
          <a:p>
            <a:pPr>
              <a:defRPr/>
            </a:pPr>
            <a:r>
              <a:rPr lang="en-US" altLang="en-US" dirty="0"/>
              <a:t>Invoking thread cancellation requests cancellation, but actual cancellation depends on thread state</a:t>
            </a:r>
          </a:p>
          <a:p>
            <a:pPr>
              <a:defRPr/>
            </a:pPr>
            <a:endParaRPr lang="en-US" altLang="en-US" dirty="0"/>
          </a:p>
          <a:p>
            <a:pPr>
              <a:defRPr/>
            </a:pPr>
            <a:endParaRPr lang="en-US" altLang="en-US" dirty="0"/>
          </a:p>
          <a:p>
            <a:pPr marL="0" indent="0">
              <a:buFont typeface="Monotype Sorts" pitchFamily="-84" charset="2"/>
              <a:buNone/>
              <a:defRPr/>
            </a:pPr>
            <a:endParaRPr lang="en-US" altLang="en-US" dirty="0"/>
          </a:p>
          <a:p>
            <a:pPr marL="0" indent="0">
              <a:buFont typeface="Monotype Sorts" pitchFamily="-84" charset="2"/>
              <a:buNone/>
              <a:defRPr/>
            </a:pPr>
            <a:endParaRPr lang="en-US" altLang="en-US" dirty="0"/>
          </a:p>
          <a:p>
            <a:pPr>
              <a:defRPr/>
            </a:pPr>
            <a:r>
              <a:rPr lang="en-US" altLang="en-US" dirty="0"/>
              <a:t>If thread has cancellation disabled, cancellation remains pending until thread enables it</a:t>
            </a:r>
          </a:p>
          <a:p>
            <a:pPr>
              <a:defRPr/>
            </a:pPr>
            <a:r>
              <a:rPr lang="en-US" altLang="en-US" dirty="0"/>
              <a:t>Default type is deferred</a:t>
            </a:r>
          </a:p>
          <a:p>
            <a:pPr lvl="1">
              <a:defRPr/>
            </a:pPr>
            <a:r>
              <a:rPr lang="en-US" altLang="en-US" dirty="0"/>
              <a:t>Cancellation only occurs when thread reaches </a:t>
            </a:r>
            <a:r>
              <a:rPr lang="en-US" altLang="en-US" b="1" dirty="0">
                <a:solidFill>
                  <a:srgbClr val="3366FF"/>
                </a:solidFill>
              </a:rPr>
              <a:t>cancellation point</a:t>
            </a:r>
          </a:p>
          <a:p>
            <a:pPr lvl="2">
              <a:defRPr/>
            </a:pPr>
            <a:r>
              <a:rPr lang="en-US" altLang="en-US" dirty="0"/>
              <a:t>I.e. </a:t>
            </a:r>
            <a:r>
              <a:rPr lang="en-US" altLang="en-US" b="1" dirty="0" err="1">
                <a:latin typeface="Courier New" pitchFamily="49" charset="0"/>
                <a:cs typeface="Courier New" pitchFamily="49" charset="0"/>
              </a:rPr>
              <a:t>pthread_testcancel</a:t>
            </a:r>
            <a:r>
              <a:rPr lang="en-US" altLang="en-US" b="1" dirty="0">
                <a:latin typeface="Courier New" pitchFamily="49" charset="0"/>
                <a:cs typeface="Courier New" pitchFamily="49" charset="0"/>
              </a:rPr>
              <a:t>()</a:t>
            </a:r>
          </a:p>
          <a:p>
            <a:pPr lvl="2">
              <a:defRPr/>
            </a:pPr>
            <a:r>
              <a:rPr lang="en-US" altLang="en-US" dirty="0"/>
              <a:t>Then </a:t>
            </a:r>
            <a:r>
              <a:rPr lang="en-US" altLang="en-US" b="1" dirty="0">
                <a:solidFill>
                  <a:srgbClr val="3366FF"/>
                </a:solidFill>
              </a:rPr>
              <a:t>cleanup handler </a:t>
            </a:r>
            <a:r>
              <a:rPr lang="en-US" altLang="en-US" dirty="0"/>
              <a:t>is invoked</a:t>
            </a:r>
          </a:p>
          <a:p>
            <a:pPr>
              <a:defRPr/>
            </a:pPr>
            <a:r>
              <a:rPr lang="en-US" altLang="en-US" dirty="0"/>
              <a:t>On Linux systems, thread cancellation is handled through signals</a:t>
            </a:r>
          </a:p>
        </p:txBody>
      </p:sp>
      <p:pic>
        <p:nvPicPr>
          <p:cNvPr id="409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825625"/>
            <a:ext cx="5054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E16BD9D-8E81-494B-907A-548A1BD61C1D}"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47</a:t>
            </a:fld>
            <a:endParaRPr lang="en-US"/>
          </a:p>
        </p:txBody>
      </p:sp>
    </p:spTree>
    <p:extLst>
      <p:ext uri="{BB962C8B-B14F-4D97-AF65-F5344CB8AC3E}">
        <p14:creationId xmlns:p14="http://schemas.microsoft.com/office/powerpoint/2010/main" val="114262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76213"/>
            <a:ext cx="8229600" cy="576262"/>
          </a:xfrm>
        </p:spPr>
        <p:txBody>
          <a:bodyPr>
            <a:normAutofit fontScale="90000"/>
          </a:bodyPr>
          <a:lstStyle/>
          <a:p>
            <a:pPr eaLnBrk="1" hangingPunct="1"/>
            <a:r>
              <a:rPr lang="en-US" altLang="en-US"/>
              <a:t>Thread-Local Storage</a:t>
            </a:r>
          </a:p>
        </p:txBody>
      </p:sp>
      <p:sp>
        <p:nvSpPr>
          <p:cNvPr id="41987" name="Rectangle 3"/>
          <p:cNvSpPr>
            <a:spLocks noGrp="1" noChangeArrowheads="1"/>
          </p:cNvSpPr>
          <p:nvPr>
            <p:ph type="body" idx="1"/>
          </p:nvPr>
        </p:nvSpPr>
        <p:spPr>
          <a:xfrm>
            <a:off x="806450" y="1233488"/>
            <a:ext cx="6927850" cy="4478337"/>
          </a:xfrm>
        </p:spPr>
        <p:txBody>
          <a:bodyPr>
            <a:normAutofit fontScale="92500" lnSpcReduction="20000"/>
          </a:bodyPr>
          <a:lstStyle/>
          <a:p>
            <a:r>
              <a:rPr lang="en-US" altLang="en-US" b="1" dirty="0">
                <a:solidFill>
                  <a:srgbClr val="3366FF"/>
                </a:solidFill>
              </a:rPr>
              <a:t>Thread-local storage </a:t>
            </a:r>
            <a:r>
              <a:rPr lang="en-US" altLang="en-US" dirty="0"/>
              <a:t>(</a:t>
            </a:r>
            <a:r>
              <a:rPr lang="en-US" altLang="en-US" b="1" dirty="0">
                <a:solidFill>
                  <a:srgbClr val="3366FF"/>
                </a:solidFill>
              </a:rPr>
              <a:t>TLS</a:t>
            </a:r>
            <a:r>
              <a:rPr lang="en-US" altLang="en-US" dirty="0"/>
              <a:t>) allows each thread to have its own copy of data</a:t>
            </a:r>
          </a:p>
          <a:p>
            <a:r>
              <a:rPr lang="en-US" altLang="en-US" dirty="0"/>
              <a:t>Useful when you do not have control over the thread creation process (i.e., when using a thread pool)</a:t>
            </a:r>
          </a:p>
          <a:p>
            <a:r>
              <a:rPr lang="en-US" altLang="en-US" dirty="0"/>
              <a:t>Different from local variables</a:t>
            </a:r>
          </a:p>
          <a:p>
            <a:pPr lvl="1"/>
            <a:r>
              <a:rPr lang="en-US" altLang="en-US" dirty="0"/>
              <a:t>Local variables visible only during single function invocation</a:t>
            </a:r>
          </a:p>
          <a:p>
            <a:pPr lvl="1"/>
            <a:r>
              <a:rPr lang="en-US" altLang="en-US" dirty="0"/>
              <a:t>TLS visible across function invocations</a:t>
            </a:r>
          </a:p>
          <a:p>
            <a:r>
              <a:rPr lang="en-US" altLang="en-US" dirty="0"/>
              <a:t>Similar to </a:t>
            </a:r>
            <a:r>
              <a:rPr lang="en-US" altLang="en-US" b="1" dirty="0">
                <a:latin typeface="Courier New" panose="02070309020205020404" pitchFamily="49" charset="0"/>
                <a:cs typeface="Courier New" panose="02070309020205020404" pitchFamily="49" charset="0"/>
              </a:rPr>
              <a:t>static</a:t>
            </a:r>
            <a:r>
              <a:rPr lang="en-US" altLang="en-US" dirty="0"/>
              <a:t> data</a:t>
            </a:r>
          </a:p>
          <a:p>
            <a:pPr lvl="1"/>
            <a:r>
              <a:rPr lang="en-US" altLang="en-US" dirty="0"/>
              <a:t>TLS is unique to each thread</a:t>
            </a:r>
          </a:p>
        </p:txBody>
      </p:sp>
      <p:sp>
        <p:nvSpPr>
          <p:cNvPr id="2" name="Date Placeholder 1"/>
          <p:cNvSpPr>
            <a:spLocks noGrp="1"/>
          </p:cNvSpPr>
          <p:nvPr>
            <p:ph type="dt" sz="half" idx="10"/>
          </p:nvPr>
        </p:nvSpPr>
        <p:spPr/>
        <p:txBody>
          <a:bodyPr/>
          <a:lstStyle/>
          <a:p>
            <a:fld id="{9C508347-6304-40BD-921A-EEF20A58A679}"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48</a:t>
            </a:fld>
            <a:endParaRPr lang="en-US"/>
          </a:p>
        </p:txBody>
      </p:sp>
    </p:spTree>
    <p:extLst>
      <p:ext uri="{BB962C8B-B14F-4D97-AF65-F5344CB8AC3E}">
        <p14:creationId xmlns:p14="http://schemas.microsoft.com/office/powerpoint/2010/main" val="3909408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60463" y="163513"/>
            <a:ext cx="7526337" cy="576262"/>
          </a:xfrm>
        </p:spPr>
        <p:txBody>
          <a:bodyPr>
            <a:normAutofit fontScale="90000"/>
          </a:bodyPr>
          <a:lstStyle/>
          <a:p>
            <a:pPr eaLnBrk="1" hangingPunct="1"/>
            <a:r>
              <a:rPr lang="en-US" altLang="en-US"/>
              <a:t>Scheduler Activations</a:t>
            </a:r>
          </a:p>
        </p:txBody>
      </p:sp>
      <p:sp>
        <p:nvSpPr>
          <p:cNvPr id="43011" name="Rectangle 3"/>
          <p:cNvSpPr>
            <a:spLocks noGrp="1" noChangeArrowheads="1"/>
          </p:cNvSpPr>
          <p:nvPr>
            <p:ph type="body" idx="1"/>
          </p:nvPr>
        </p:nvSpPr>
        <p:spPr>
          <a:xfrm>
            <a:off x="806450" y="1017588"/>
            <a:ext cx="5316538" cy="4964112"/>
          </a:xfrm>
        </p:spPr>
        <p:txBody>
          <a:bodyPr>
            <a:normAutofit fontScale="62500" lnSpcReduction="20000"/>
          </a:bodyPr>
          <a:lstStyle/>
          <a:p>
            <a:r>
              <a:rPr lang="en-US" altLang="en-US"/>
              <a:t>Both M:M and Two-level models require communication to maintain the appropriate number of kernel threads allocated to the application</a:t>
            </a:r>
          </a:p>
          <a:p>
            <a:r>
              <a:rPr lang="en-US" altLang="en-US"/>
              <a:t>Typically use an intermediate data structure between user and kernel threads – </a:t>
            </a:r>
            <a:r>
              <a:rPr lang="en-US" altLang="en-US" b="1">
                <a:solidFill>
                  <a:srgbClr val="3366FF"/>
                </a:solidFill>
              </a:rPr>
              <a:t>lightweight process </a:t>
            </a:r>
            <a:r>
              <a:rPr lang="en-US" altLang="en-US"/>
              <a:t>(</a:t>
            </a:r>
            <a:r>
              <a:rPr lang="en-US" altLang="en-US" b="1">
                <a:solidFill>
                  <a:srgbClr val="3366FF"/>
                </a:solidFill>
              </a:rPr>
              <a:t>LWP</a:t>
            </a:r>
            <a:r>
              <a:rPr lang="en-US" altLang="en-US"/>
              <a:t>)</a:t>
            </a:r>
          </a:p>
          <a:p>
            <a:pPr lvl="1"/>
            <a:r>
              <a:rPr lang="en-US" altLang="en-US"/>
              <a:t>Appears to be a virtual processor on which process can schedule user thread to run</a:t>
            </a:r>
          </a:p>
          <a:p>
            <a:pPr lvl="1"/>
            <a:r>
              <a:rPr lang="en-US" altLang="en-US"/>
              <a:t>Each LWP attached to kernel thread</a:t>
            </a:r>
          </a:p>
          <a:p>
            <a:pPr lvl="1"/>
            <a:r>
              <a:rPr lang="en-US" altLang="en-US"/>
              <a:t>How many LWPs to create?</a:t>
            </a:r>
          </a:p>
          <a:p>
            <a:r>
              <a:rPr lang="en-US" altLang="en-US"/>
              <a:t>Scheduler activations provide </a:t>
            </a:r>
            <a:r>
              <a:rPr lang="en-US" altLang="en-US" b="1">
                <a:solidFill>
                  <a:srgbClr val="3366FF"/>
                </a:solidFill>
              </a:rPr>
              <a:t>upcalls</a:t>
            </a:r>
            <a:r>
              <a:rPr lang="en-US" altLang="en-US">
                <a:solidFill>
                  <a:srgbClr val="3366FF"/>
                </a:solidFill>
              </a:rPr>
              <a:t> </a:t>
            </a:r>
            <a:r>
              <a:rPr lang="en-US" altLang="en-US"/>
              <a:t>- a communication mechanism from the kernel to the </a:t>
            </a:r>
            <a:r>
              <a:rPr lang="en-US" altLang="en-US" b="1">
                <a:solidFill>
                  <a:srgbClr val="3366FF"/>
                </a:solidFill>
              </a:rPr>
              <a:t>upcall handler </a:t>
            </a:r>
            <a:r>
              <a:rPr lang="en-US" altLang="en-US"/>
              <a:t>in the thread library</a:t>
            </a:r>
          </a:p>
          <a:p>
            <a:r>
              <a:rPr lang="en-US" altLang="en-US"/>
              <a:t>This communication allows an application to maintain the correct number kernel threads</a:t>
            </a:r>
          </a:p>
        </p:txBody>
      </p:sp>
      <p:pic>
        <p:nvPicPr>
          <p:cNvPr id="430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7788" y="1547813"/>
            <a:ext cx="23272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75768FEE-E2D8-439B-8DCE-35A57BA70A8C}"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49</a:t>
            </a:fld>
            <a:endParaRPr lang="en-US"/>
          </a:p>
        </p:txBody>
      </p:sp>
    </p:spTree>
    <p:extLst>
      <p:ext uri="{BB962C8B-B14F-4D97-AF65-F5344CB8AC3E}">
        <p14:creationId xmlns:p14="http://schemas.microsoft.com/office/powerpoint/2010/main" val="182069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Processors</a:t>
            </a:r>
          </a:p>
        </p:txBody>
      </p:sp>
      <p:sp>
        <p:nvSpPr>
          <p:cNvPr id="4" name="Date Placeholder 3"/>
          <p:cNvSpPr>
            <a:spLocks noGrp="1"/>
          </p:cNvSpPr>
          <p:nvPr>
            <p:ph type="dt" sz="half" idx="10"/>
          </p:nvPr>
        </p:nvSpPr>
        <p:spPr/>
        <p:txBody>
          <a:bodyPr/>
          <a:lstStyle/>
          <a:p>
            <a:fld id="{D6C73BD9-68EA-4A95-9F1B-8514EA1F6141}" type="datetime6">
              <a:rPr lang="en-US" smtClean="0"/>
              <a:t>September 25</a:t>
            </a:fld>
            <a:endParaRPr lang="en-US"/>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93DE5ACC-4FA2-4095-B15A-35A4F16BFD8B}" type="slidenum">
              <a:rPr lang="en-US" smtClean="0"/>
              <a:pPr/>
              <a:t>5</a:t>
            </a:fld>
            <a:endParaRPr lang="en-US"/>
          </a:p>
        </p:txBody>
      </p:sp>
      <p:sp>
        <p:nvSpPr>
          <p:cNvPr id="7" name="Left-Right Arrow 6"/>
          <p:cNvSpPr/>
          <p:nvPr/>
        </p:nvSpPr>
        <p:spPr>
          <a:xfrm>
            <a:off x="1949631" y="3010989"/>
            <a:ext cx="4705895" cy="313508"/>
          </a:xfrm>
          <a:prstGeom prst="lef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69326" y="2240280"/>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GPRs</a:t>
            </a:r>
          </a:p>
        </p:txBody>
      </p:sp>
      <p:sp>
        <p:nvSpPr>
          <p:cNvPr id="9" name="Rectangle 8"/>
          <p:cNvSpPr/>
          <p:nvPr/>
        </p:nvSpPr>
        <p:spPr>
          <a:xfrm>
            <a:off x="2769326" y="2501537"/>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CACHE</a:t>
            </a:r>
          </a:p>
        </p:txBody>
      </p:sp>
      <p:sp>
        <p:nvSpPr>
          <p:cNvPr id="10" name="Rectangle 9"/>
          <p:cNvSpPr/>
          <p:nvPr/>
        </p:nvSpPr>
        <p:spPr>
          <a:xfrm>
            <a:off x="4463139" y="2240280"/>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GPRs</a:t>
            </a:r>
          </a:p>
        </p:txBody>
      </p:sp>
      <p:sp>
        <p:nvSpPr>
          <p:cNvPr id="11" name="Rectangle 10"/>
          <p:cNvSpPr/>
          <p:nvPr/>
        </p:nvSpPr>
        <p:spPr>
          <a:xfrm>
            <a:off x="4463139" y="2501537"/>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CACHE</a:t>
            </a:r>
          </a:p>
        </p:txBody>
      </p:sp>
      <p:sp>
        <p:nvSpPr>
          <p:cNvPr id="12" name="Up Arrow 11"/>
          <p:cNvSpPr/>
          <p:nvPr/>
        </p:nvSpPr>
        <p:spPr>
          <a:xfrm>
            <a:off x="3168831" y="2772590"/>
            <a:ext cx="108857" cy="3331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862644" y="2762794"/>
            <a:ext cx="108857" cy="3331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69326" y="2005149"/>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CPU A</a:t>
            </a:r>
          </a:p>
        </p:txBody>
      </p:sp>
      <p:sp>
        <p:nvSpPr>
          <p:cNvPr id="15" name="Rectangle 14"/>
          <p:cNvSpPr/>
          <p:nvPr/>
        </p:nvSpPr>
        <p:spPr>
          <a:xfrm>
            <a:off x="4463139" y="2001882"/>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CPU B</a:t>
            </a:r>
          </a:p>
        </p:txBody>
      </p:sp>
      <p:sp>
        <p:nvSpPr>
          <p:cNvPr id="16" name="Rounded Rectangle 15"/>
          <p:cNvSpPr/>
          <p:nvPr/>
        </p:nvSpPr>
        <p:spPr>
          <a:xfrm>
            <a:off x="3685358" y="3909694"/>
            <a:ext cx="1234440" cy="620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a:t>
            </a:r>
          </a:p>
        </p:txBody>
      </p:sp>
      <p:sp>
        <p:nvSpPr>
          <p:cNvPr id="17" name="Up Arrow 16"/>
          <p:cNvSpPr/>
          <p:nvPr/>
        </p:nvSpPr>
        <p:spPr>
          <a:xfrm flipV="1">
            <a:off x="4229767" y="3252812"/>
            <a:ext cx="233372" cy="6658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128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025525" y="163513"/>
            <a:ext cx="7673975" cy="576262"/>
          </a:xfrm>
        </p:spPr>
        <p:txBody>
          <a:bodyPr>
            <a:normAutofit fontScale="90000"/>
          </a:bodyPr>
          <a:lstStyle/>
          <a:p>
            <a:pPr eaLnBrk="1" hangingPunct="1"/>
            <a:r>
              <a:rPr lang="en-US" altLang="en-US"/>
              <a:t>Operating System Examples</a:t>
            </a:r>
          </a:p>
        </p:txBody>
      </p:sp>
      <p:sp>
        <p:nvSpPr>
          <p:cNvPr id="44035" name="Rectangle 3"/>
          <p:cNvSpPr>
            <a:spLocks noGrp="1" noChangeArrowheads="1"/>
          </p:cNvSpPr>
          <p:nvPr>
            <p:ph type="body" idx="4294967295"/>
          </p:nvPr>
        </p:nvSpPr>
        <p:spPr>
          <a:xfrm>
            <a:off x="806450" y="1233488"/>
            <a:ext cx="7469188" cy="4492625"/>
          </a:xfrm>
        </p:spPr>
        <p:txBody>
          <a:bodyPr/>
          <a:lstStyle/>
          <a:p>
            <a:r>
              <a:rPr lang="en-US" altLang="en-US"/>
              <a:t>Windows Threads</a:t>
            </a:r>
          </a:p>
          <a:p>
            <a:r>
              <a:rPr lang="en-US" altLang="en-US"/>
              <a:t>Linux Threads</a:t>
            </a:r>
          </a:p>
        </p:txBody>
      </p:sp>
      <p:sp>
        <p:nvSpPr>
          <p:cNvPr id="2" name="Date Placeholder 1"/>
          <p:cNvSpPr>
            <a:spLocks noGrp="1"/>
          </p:cNvSpPr>
          <p:nvPr>
            <p:ph type="dt" sz="half" idx="10"/>
          </p:nvPr>
        </p:nvSpPr>
        <p:spPr/>
        <p:txBody>
          <a:bodyPr/>
          <a:lstStyle/>
          <a:p>
            <a:fld id="{617A8E72-FD3E-4944-8754-C7A55C8191A5}"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D3BDC4C-DEAB-4FD7-B417-542F8415483D}" type="slidenum">
              <a:rPr lang="en-US" smtClean="0"/>
              <a:pPr/>
              <a:t>50</a:t>
            </a:fld>
            <a:endParaRPr lang="en-US"/>
          </a:p>
        </p:txBody>
      </p:sp>
    </p:spTree>
    <p:extLst>
      <p:ext uri="{BB962C8B-B14F-4D97-AF65-F5344CB8AC3E}">
        <p14:creationId xmlns:p14="http://schemas.microsoft.com/office/powerpoint/2010/main" val="2930085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00013"/>
            <a:ext cx="8229600" cy="576262"/>
          </a:xfrm>
        </p:spPr>
        <p:txBody>
          <a:bodyPr>
            <a:normAutofit fontScale="90000"/>
          </a:bodyPr>
          <a:lstStyle/>
          <a:p>
            <a:pPr eaLnBrk="1" hangingPunct="1"/>
            <a:r>
              <a:rPr lang="en-US" altLang="en-US"/>
              <a:t>Windows Threads</a:t>
            </a:r>
          </a:p>
        </p:txBody>
      </p:sp>
      <p:sp>
        <p:nvSpPr>
          <p:cNvPr id="45059" name="Rectangle 3"/>
          <p:cNvSpPr>
            <a:spLocks noGrp="1" noChangeArrowheads="1"/>
          </p:cNvSpPr>
          <p:nvPr>
            <p:ph type="body" idx="1"/>
          </p:nvPr>
        </p:nvSpPr>
        <p:spPr>
          <a:xfrm>
            <a:off x="852488" y="1130300"/>
            <a:ext cx="6996112" cy="5141913"/>
          </a:xfrm>
        </p:spPr>
        <p:txBody>
          <a:bodyPr>
            <a:normAutofit fontScale="85000" lnSpcReduction="20000"/>
          </a:bodyPr>
          <a:lstStyle/>
          <a:p>
            <a:r>
              <a:rPr lang="en-US" altLang="en-US" dirty="0"/>
              <a:t>Windows implements the Windows API </a:t>
            </a:r>
          </a:p>
          <a:p>
            <a:pPr lvl="1"/>
            <a:r>
              <a:rPr lang="en-US" altLang="en-US" dirty="0"/>
              <a:t> primary API for Win 98, Win NT, Win 2000, Win XP, and Win 7,10,11</a:t>
            </a:r>
          </a:p>
          <a:p>
            <a:r>
              <a:rPr lang="en-US" altLang="en-US" dirty="0"/>
              <a:t>Implements the one-to-one mapping, kernel-level</a:t>
            </a:r>
          </a:p>
          <a:p>
            <a:r>
              <a:rPr lang="en-US" altLang="en-US" dirty="0"/>
              <a:t>Each thread contains</a:t>
            </a:r>
          </a:p>
          <a:p>
            <a:pPr lvl="1"/>
            <a:r>
              <a:rPr lang="en-US" altLang="en-US" dirty="0"/>
              <a:t>A thread id</a:t>
            </a:r>
          </a:p>
          <a:p>
            <a:pPr lvl="1"/>
            <a:r>
              <a:rPr lang="en-US" altLang="en-US" dirty="0"/>
              <a:t>Register set representing state of processor</a:t>
            </a:r>
          </a:p>
          <a:p>
            <a:pPr lvl="1"/>
            <a:r>
              <a:rPr lang="en-US" altLang="en-US" dirty="0"/>
              <a:t>Separate user and kernel stacks for when thread runs in user mode or kernel mode</a:t>
            </a:r>
          </a:p>
          <a:p>
            <a:pPr lvl="1"/>
            <a:r>
              <a:rPr lang="en-US" altLang="en-US" dirty="0"/>
              <a:t>Private data storage area used by run-time libraries and dynamic link libraries (DLLs)</a:t>
            </a:r>
          </a:p>
          <a:p>
            <a:r>
              <a:rPr lang="en-US" altLang="en-US" dirty="0"/>
              <a:t>The register set, stacks, and private storage area are known as the </a:t>
            </a:r>
            <a:r>
              <a:rPr lang="en-US" altLang="en-US" b="1" dirty="0">
                <a:solidFill>
                  <a:srgbClr val="3366FF"/>
                </a:solidFill>
              </a:rPr>
              <a:t>context</a:t>
            </a:r>
            <a:r>
              <a:rPr lang="en-US" altLang="en-US" dirty="0">
                <a:solidFill>
                  <a:srgbClr val="3366FF"/>
                </a:solidFill>
              </a:rPr>
              <a:t> </a:t>
            </a:r>
            <a:r>
              <a:rPr lang="en-US" altLang="en-US" dirty="0"/>
              <a:t>of the thread</a:t>
            </a:r>
          </a:p>
          <a:p>
            <a:pPr>
              <a:buFont typeface="Monotype Sorts" pitchFamily="-84" charset="2"/>
              <a:buNone/>
            </a:pPr>
            <a:endParaRPr lang="en-US" altLang="en-US" dirty="0"/>
          </a:p>
        </p:txBody>
      </p:sp>
      <p:sp>
        <p:nvSpPr>
          <p:cNvPr id="2" name="Date Placeholder 1"/>
          <p:cNvSpPr>
            <a:spLocks noGrp="1"/>
          </p:cNvSpPr>
          <p:nvPr>
            <p:ph type="dt" sz="half" idx="10"/>
          </p:nvPr>
        </p:nvSpPr>
        <p:spPr/>
        <p:txBody>
          <a:bodyPr/>
          <a:lstStyle/>
          <a:p>
            <a:fld id="{AA8F2C9F-6C31-459D-B56E-989517E55373}"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51</a:t>
            </a:fld>
            <a:endParaRPr lang="en-US"/>
          </a:p>
        </p:txBody>
      </p:sp>
    </p:spTree>
    <p:extLst>
      <p:ext uri="{BB962C8B-B14F-4D97-AF65-F5344CB8AC3E}">
        <p14:creationId xmlns:p14="http://schemas.microsoft.com/office/powerpoint/2010/main" val="3215782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00013"/>
            <a:ext cx="8229600" cy="576262"/>
          </a:xfrm>
        </p:spPr>
        <p:txBody>
          <a:bodyPr>
            <a:normAutofit fontScale="90000"/>
          </a:bodyPr>
          <a:lstStyle/>
          <a:p>
            <a:pPr eaLnBrk="1" hangingPunct="1"/>
            <a:r>
              <a:rPr lang="en-US" altLang="en-US"/>
              <a:t>Windows Threads (Cont.)</a:t>
            </a:r>
          </a:p>
        </p:txBody>
      </p:sp>
      <p:sp>
        <p:nvSpPr>
          <p:cNvPr id="46083" name="Rectangle 3"/>
          <p:cNvSpPr>
            <a:spLocks noGrp="1" noChangeArrowheads="1"/>
          </p:cNvSpPr>
          <p:nvPr>
            <p:ph type="body" idx="1"/>
          </p:nvPr>
        </p:nvSpPr>
        <p:spPr>
          <a:xfrm>
            <a:off x="827088" y="1206500"/>
            <a:ext cx="6843712" cy="5141913"/>
          </a:xfrm>
        </p:spPr>
        <p:txBody>
          <a:bodyPr>
            <a:normAutofit fontScale="92500"/>
          </a:bodyPr>
          <a:lstStyle/>
          <a:p>
            <a:r>
              <a:rPr lang="en-US" altLang="en-US"/>
              <a:t>The primary data structures of a thread include:</a:t>
            </a:r>
          </a:p>
          <a:p>
            <a:pPr lvl="1"/>
            <a:r>
              <a:rPr lang="en-US" altLang="en-US"/>
              <a:t>ETHREAD (executive thread block) – includes pointer to process to which thread belongs and to KTHREAD, in kernel space</a:t>
            </a:r>
          </a:p>
          <a:p>
            <a:pPr lvl="1"/>
            <a:r>
              <a:rPr lang="en-US" altLang="en-US"/>
              <a:t>KTHREAD (kernel thread block) – scheduling and synchronization info, kernel-mode stack, pointer to TEB, in kernel space</a:t>
            </a:r>
          </a:p>
          <a:p>
            <a:pPr lvl="1"/>
            <a:r>
              <a:rPr lang="en-US" altLang="en-US"/>
              <a:t>TEB (thread environment block) – thread id, user-mode stack, thread-local storage, in user space</a:t>
            </a:r>
          </a:p>
          <a:p>
            <a:pPr>
              <a:buFont typeface="Monotype Sorts" pitchFamily="-84" charset="2"/>
              <a:buNone/>
            </a:pPr>
            <a:endParaRPr lang="en-US" altLang="en-US"/>
          </a:p>
        </p:txBody>
      </p:sp>
      <p:sp>
        <p:nvSpPr>
          <p:cNvPr id="2" name="Date Placeholder 1"/>
          <p:cNvSpPr>
            <a:spLocks noGrp="1"/>
          </p:cNvSpPr>
          <p:nvPr>
            <p:ph type="dt" sz="half" idx="10"/>
          </p:nvPr>
        </p:nvSpPr>
        <p:spPr/>
        <p:txBody>
          <a:bodyPr/>
          <a:lstStyle/>
          <a:p>
            <a:fld id="{A4002055-81EC-4595-90EF-375EF72D6A5A}"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52</a:t>
            </a:fld>
            <a:endParaRPr lang="en-US"/>
          </a:p>
        </p:txBody>
      </p:sp>
    </p:spTree>
    <p:extLst>
      <p:ext uri="{BB962C8B-B14F-4D97-AF65-F5344CB8AC3E}">
        <p14:creationId xmlns:p14="http://schemas.microsoft.com/office/powerpoint/2010/main" val="1545690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1273175" y="163513"/>
            <a:ext cx="7693025" cy="576262"/>
          </a:xfrm>
        </p:spPr>
        <p:txBody>
          <a:bodyPr>
            <a:normAutofit fontScale="90000"/>
          </a:bodyPr>
          <a:lstStyle/>
          <a:p>
            <a:pPr eaLnBrk="1" hangingPunct="1"/>
            <a:r>
              <a:rPr lang="en-US" altLang="en-US"/>
              <a:t>Windows Threads Data Structures</a:t>
            </a:r>
          </a:p>
        </p:txBody>
      </p:sp>
      <p:pic>
        <p:nvPicPr>
          <p:cNvPr id="47107" name="Picture 1" descr="4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1271588"/>
            <a:ext cx="4065588"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9A3C8F2-DBCF-4AFF-8372-95DDC4B004FE}"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D3BDC4C-DEAB-4FD7-B417-542F8415483D}" type="slidenum">
              <a:rPr lang="en-US" smtClean="0"/>
              <a:pPr/>
              <a:t>53</a:t>
            </a:fld>
            <a:endParaRPr lang="en-US"/>
          </a:p>
        </p:txBody>
      </p:sp>
    </p:spTree>
    <p:extLst>
      <p:ext uri="{BB962C8B-B14F-4D97-AF65-F5344CB8AC3E}">
        <p14:creationId xmlns:p14="http://schemas.microsoft.com/office/powerpoint/2010/main" val="1713286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0813"/>
            <a:ext cx="8229600" cy="576262"/>
          </a:xfrm>
        </p:spPr>
        <p:txBody>
          <a:bodyPr>
            <a:normAutofit fontScale="90000"/>
          </a:bodyPr>
          <a:lstStyle/>
          <a:p>
            <a:pPr eaLnBrk="1" hangingPunct="1"/>
            <a:r>
              <a:rPr lang="en-US" altLang="en-US"/>
              <a:t>Linux Threads</a:t>
            </a:r>
          </a:p>
        </p:txBody>
      </p:sp>
      <p:sp>
        <p:nvSpPr>
          <p:cNvPr id="44035" name="Rectangle 3"/>
          <p:cNvSpPr>
            <a:spLocks noGrp="1" noChangeArrowheads="1"/>
          </p:cNvSpPr>
          <p:nvPr>
            <p:ph type="body" idx="1"/>
          </p:nvPr>
        </p:nvSpPr>
        <p:spPr>
          <a:xfrm>
            <a:off x="877888" y="1092200"/>
            <a:ext cx="7173912" cy="4495800"/>
          </a:xfrm>
        </p:spPr>
        <p:txBody>
          <a:bodyPr>
            <a:normAutofit fontScale="70000" lnSpcReduction="20000"/>
          </a:bodyPr>
          <a:lstStyle/>
          <a:p>
            <a:pPr>
              <a:defRPr/>
            </a:pPr>
            <a:r>
              <a:rPr lang="en-US" altLang="en-US" dirty="0"/>
              <a:t>Linux refers to them as </a:t>
            </a:r>
            <a:r>
              <a:rPr lang="en-US" altLang="en-US" b="1" i="1" dirty="0"/>
              <a:t>tasks</a:t>
            </a:r>
            <a:r>
              <a:rPr lang="en-US" altLang="en-US" dirty="0"/>
              <a:t> rather than </a:t>
            </a:r>
            <a:r>
              <a:rPr lang="en-US" altLang="en-US" b="1" i="1" dirty="0"/>
              <a:t>threads</a:t>
            </a:r>
            <a:endParaRPr lang="en-US" altLang="en-US" dirty="0"/>
          </a:p>
          <a:p>
            <a:pPr>
              <a:defRPr/>
            </a:pPr>
            <a:r>
              <a:rPr lang="en-US" altLang="en-US" dirty="0"/>
              <a:t>Thread creation is done through </a:t>
            </a:r>
            <a:r>
              <a:rPr lang="en-US" altLang="en-US" b="1" dirty="0">
                <a:latin typeface="Courier New" pitchFamily="49" charset="0"/>
                <a:cs typeface="Courier New" pitchFamily="49" charset="0"/>
              </a:rPr>
              <a:t>clone()</a:t>
            </a:r>
            <a:r>
              <a:rPr lang="en-US" altLang="en-US" dirty="0">
                <a:latin typeface="Courier New" pitchFamily="49" charset="0"/>
                <a:cs typeface="Courier New" pitchFamily="49" charset="0"/>
              </a:rPr>
              <a:t> </a:t>
            </a:r>
            <a:r>
              <a:rPr lang="en-US" altLang="en-US" dirty="0"/>
              <a:t>system call</a:t>
            </a:r>
          </a:p>
          <a:p>
            <a:pPr>
              <a:defRPr/>
            </a:pPr>
            <a:r>
              <a:rPr lang="en-US" altLang="en-US" b="1" dirty="0">
                <a:latin typeface="Courier New" pitchFamily="49" charset="0"/>
                <a:cs typeface="Courier New" pitchFamily="49" charset="0"/>
              </a:rPr>
              <a:t>clone() </a:t>
            </a:r>
            <a:r>
              <a:rPr lang="en-US" altLang="en-US" dirty="0"/>
              <a:t>allows a child task to share the address space of the parent task (process)</a:t>
            </a:r>
          </a:p>
          <a:p>
            <a:pPr lvl="1">
              <a:defRPr/>
            </a:pPr>
            <a:r>
              <a:rPr lang="en-US" altLang="en-US" dirty="0"/>
              <a:t>Flags control behavior</a:t>
            </a:r>
          </a:p>
          <a:p>
            <a:pPr lvl="1">
              <a:defRPr/>
            </a:pPr>
            <a:endParaRPr lang="en-US" altLang="en-US" dirty="0"/>
          </a:p>
          <a:p>
            <a:pPr lvl="1">
              <a:defRPr/>
            </a:pPr>
            <a:endParaRPr lang="en-US" altLang="en-US" dirty="0"/>
          </a:p>
          <a:p>
            <a:pPr lvl="1">
              <a:defRPr/>
            </a:pPr>
            <a:endParaRPr lang="en-US" altLang="en-US" dirty="0"/>
          </a:p>
          <a:p>
            <a:pPr marL="457200" lvl="1" indent="0">
              <a:buFont typeface="Monotype Sorts" pitchFamily="-84" charset="2"/>
              <a:buNone/>
              <a:defRPr/>
            </a:pPr>
            <a:endParaRPr lang="en-US" altLang="en-US" dirty="0"/>
          </a:p>
          <a:p>
            <a:pPr>
              <a:buFont typeface="Monotype Sorts" pitchFamily="-84" charset="2"/>
              <a:buNone/>
              <a:defRPr/>
            </a:pPr>
            <a:endParaRPr lang="en-US" altLang="en-US" dirty="0">
              <a:latin typeface="Courier New" pitchFamily="49" charset="0"/>
              <a:cs typeface="Courier New" pitchFamily="49" charset="0"/>
            </a:endParaRPr>
          </a:p>
          <a:p>
            <a:pPr>
              <a:defRPr/>
            </a:pPr>
            <a:r>
              <a:rPr lang="en-US" altLang="en-US" b="1" dirty="0" err="1">
                <a:latin typeface="Courier New" pitchFamily="49" charset="0"/>
                <a:cs typeface="Courier New" pitchFamily="49" charset="0"/>
              </a:rPr>
              <a:t>struct</a:t>
            </a:r>
            <a:r>
              <a:rPr lang="en-US" altLang="en-US" b="1" dirty="0">
                <a:latin typeface="Courier New" pitchFamily="49" charset="0"/>
                <a:cs typeface="Courier New" pitchFamily="49" charset="0"/>
              </a:rPr>
              <a:t> </a:t>
            </a:r>
            <a:r>
              <a:rPr lang="en-US" altLang="en-US" b="1" dirty="0" err="1">
                <a:latin typeface="Courier New" pitchFamily="49" charset="0"/>
                <a:cs typeface="Courier New" pitchFamily="49" charset="0"/>
              </a:rPr>
              <a:t>task_struct</a:t>
            </a:r>
            <a:r>
              <a:rPr lang="en-US" altLang="en-US" b="1" dirty="0">
                <a:latin typeface="Courier New" pitchFamily="49" charset="0"/>
                <a:cs typeface="Courier New" pitchFamily="49" charset="0"/>
              </a:rPr>
              <a:t> </a:t>
            </a:r>
            <a:r>
              <a:rPr lang="en-US" altLang="en-US" dirty="0">
                <a:cs typeface="Courier New" pitchFamily="49" charset="0"/>
              </a:rPr>
              <a:t>points to process data structures (shared or unique)</a:t>
            </a:r>
            <a:endParaRPr lang="en-US" altLang="en-US" dirty="0">
              <a:latin typeface="Courier New" pitchFamily="49" charset="0"/>
              <a:cs typeface="Courier New" pitchFamily="49" charset="0"/>
            </a:endParaRPr>
          </a:p>
          <a:p>
            <a:pPr>
              <a:defRPr/>
            </a:pPr>
            <a:endParaRPr lang="en-US" altLang="en-US" dirty="0"/>
          </a:p>
        </p:txBody>
      </p:sp>
      <p:pic>
        <p:nvPicPr>
          <p:cNvPr id="48132" name="Picture 3" descr="4_15.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0956" y="2646273"/>
            <a:ext cx="37877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9151D12D-1F09-461E-AEB0-647D380E9AF7}"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54</a:t>
            </a:fld>
            <a:endParaRPr lang="en-US"/>
          </a:p>
        </p:txBody>
      </p:sp>
    </p:spTree>
    <p:extLst>
      <p:ext uri="{BB962C8B-B14F-4D97-AF65-F5344CB8AC3E}">
        <p14:creationId xmlns:p14="http://schemas.microsoft.com/office/powerpoint/2010/main" val="394364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4" name="Date Placeholder 3"/>
          <p:cNvSpPr>
            <a:spLocks noGrp="1"/>
          </p:cNvSpPr>
          <p:nvPr>
            <p:ph type="dt" sz="half" idx="10"/>
          </p:nvPr>
        </p:nvSpPr>
        <p:spPr/>
        <p:txBody>
          <a:bodyPr/>
          <a:lstStyle/>
          <a:p>
            <a:fld id="{3042EE6B-AB5D-437F-8AA6-31AF3B5D5D0C}" type="datetime6">
              <a:rPr lang="en-US" smtClean="0"/>
              <a:t>September 25</a:t>
            </a:fld>
            <a:endParaRPr lang="en-US"/>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93DE5ACC-4FA2-4095-B15A-35A4F16BFD8B}" type="slidenum">
              <a:rPr lang="en-US" smtClean="0"/>
              <a:pPr/>
              <a:t>6</a:t>
            </a:fld>
            <a:endParaRPr lang="en-US"/>
          </a:p>
        </p:txBody>
      </p:sp>
      <p:sp>
        <p:nvSpPr>
          <p:cNvPr id="7" name="Rectangle 6"/>
          <p:cNvSpPr/>
          <p:nvPr/>
        </p:nvSpPr>
        <p:spPr>
          <a:xfrm>
            <a:off x="5826034" y="1417638"/>
            <a:ext cx="1175657" cy="449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69326" y="2240280"/>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GPRs</a:t>
            </a:r>
          </a:p>
        </p:txBody>
      </p:sp>
      <p:sp>
        <p:nvSpPr>
          <p:cNvPr id="9" name="Rectangle 8"/>
          <p:cNvSpPr/>
          <p:nvPr/>
        </p:nvSpPr>
        <p:spPr>
          <a:xfrm>
            <a:off x="2769326" y="2501537"/>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CACHE</a:t>
            </a:r>
          </a:p>
        </p:txBody>
      </p:sp>
      <p:sp>
        <p:nvSpPr>
          <p:cNvPr id="10" name="Rectangle 9"/>
          <p:cNvSpPr/>
          <p:nvPr/>
        </p:nvSpPr>
        <p:spPr>
          <a:xfrm>
            <a:off x="2773520" y="2005149"/>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PC</a:t>
            </a:r>
          </a:p>
        </p:txBody>
      </p:sp>
      <p:sp>
        <p:nvSpPr>
          <p:cNvPr id="11" name="Rectangle 10"/>
          <p:cNvSpPr/>
          <p:nvPr/>
        </p:nvSpPr>
        <p:spPr>
          <a:xfrm>
            <a:off x="2808514" y="3795395"/>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GPRs</a:t>
            </a:r>
          </a:p>
        </p:txBody>
      </p:sp>
      <p:sp>
        <p:nvSpPr>
          <p:cNvPr id="12" name="Rectangle 11"/>
          <p:cNvSpPr/>
          <p:nvPr/>
        </p:nvSpPr>
        <p:spPr>
          <a:xfrm>
            <a:off x="2808514" y="4056652"/>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CACHE</a:t>
            </a:r>
          </a:p>
        </p:txBody>
      </p:sp>
      <p:sp>
        <p:nvSpPr>
          <p:cNvPr id="13" name="Rectangle 12"/>
          <p:cNvSpPr/>
          <p:nvPr/>
        </p:nvSpPr>
        <p:spPr>
          <a:xfrm>
            <a:off x="2808514" y="3560264"/>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PC</a:t>
            </a:r>
          </a:p>
        </p:txBody>
      </p:sp>
      <p:sp>
        <p:nvSpPr>
          <p:cNvPr id="14" name="TextBox 13"/>
          <p:cNvSpPr txBox="1"/>
          <p:nvPr/>
        </p:nvSpPr>
        <p:spPr>
          <a:xfrm>
            <a:off x="2762794" y="1607049"/>
            <a:ext cx="914400" cy="369332"/>
          </a:xfrm>
          <a:prstGeom prst="rect">
            <a:avLst/>
          </a:prstGeom>
          <a:noFill/>
        </p:spPr>
        <p:txBody>
          <a:bodyPr wrap="square" rtlCol="0">
            <a:spAutoFit/>
          </a:bodyPr>
          <a:lstStyle/>
          <a:p>
            <a:r>
              <a:rPr lang="en-US" dirty="0"/>
              <a:t>CPU A</a:t>
            </a:r>
          </a:p>
        </p:txBody>
      </p:sp>
      <p:sp>
        <p:nvSpPr>
          <p:cNvPr id="15" name="TextBox 14"/>
          <p:cNvSpPr txBox="1"/>
          <p:nvPr/>
        </p:nvSpPr>
        <p:spPr>
          <a:xfrm>
            <a:off x="2801982" y="3184401"/>
            <a:ext cx="914400" cy="369332"/>
          </a:xfrm>
          <a:prstGeom prst="rect">
            <a:avLst/>
          </a:prstGeom>
          <a:noFill/>
        </p:spPr>
        <p:txBody>
          <a:bodyPr wrap="square" rtlCol="0">
            <a:spAutoFit/>
          </a:bodyPr>
          <a:lstStyle/>
          <a:p>
            <a:r>
              <a:rPr lang="en-US" dirty="0"/>
              <a:t>CPU B</a:t>
            </a:r>
          </a:p>
        </p:txBody>
      </p:sp>
      <p:sp>
        <p:nvSpPr>
          <p:cNvPr id="18" name="TextBox 17"/>
          <p:cNvSpPr txBox="1"/>
          <p:nvPr/>
        </p:nvSpPr>
        <p:spPr>
          <a:xfrm>
            <a:off x="5552141" y="964879"/>
            <a:ext cx="1864659" cy="369332"/>
          </a:xfrm>
          <a:prstGeom prst="rect">
            <a:avLst/>
          </a:prstGeom>
          <a:noFill/>
        </p:spPr>
        <p:txBody>
          <a:bodyPr wrap="square" rtlCol="0">
            <a:spAutoFit/>
          </a:bodyPr>
          <a:lstStyle/>
          <a:p>
            <a:r>
              <a:rPr lang="en-US" dirty="0"/>
              <a:t>Address Space</a:t>
            </a:r>
          </a:p>
        </p:txBody>
      </p:sp>
      <p:cxnSp>
        <p:nvCxnSpPr>
          <p:cNvPr id="20" name="Elbow Connector 19"/>
          <p:cNvCxnSpPr>
            <a:stCxn id="10" idx="3"/>
          </p:cNvCxnSpPr>
          <p:nvPr/>
        </p:nvCxnSpPr>
        <p:spPr>
          <a:xfrm>
            <a:off x="3681388" y="2129246"/>
            <a:ext cx="2148840" cy="13789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3"/>
          </p:cNvCxnSpPr>
          <p:nvPr/>
        </p:nvCxnSpPr>
        <p:spPr>
          <a:xfrm>
            <a:off x="3716382" y="3684361"/>
            <a:ext cx="2109652" cy="15988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2660AE1-16C8-4B1A-A4CF-4BBD3C1BB5A4}"/>
              </a:ext>
            </a:extLst>
          </p:cNvPr>
          <p:cNvSpPr/>
          <p:nvPr/>
        </p:nvSpPr>
        <p:spPr>
          <a:xfrm>
            <a:off x="5826034" y="2625754"/>
            <a:ext cx="1175657" cy="15100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Process A</a:t>
            </a:r>
          </a:p>
        </p:txBody>
      </p:sp>
      <p:sp>
        <p:nvSpPr>
          <p:cNvPr id="16" name="Rectangle 15">
            <a:extLst>
              <a:ext uri="{FF2B5EF4-FFF2-40B4-BE49-F238E27FC236}">
                <a16:creationId xmlns:a16="http://schemas.microsoft.com/office/drawing/2014/main" id="{CB244C4D-0ABD-4EC8-B168-C27FA861EDA2}"/>
              </a:ext>
            </a:extLst>
          </p:cNvPr>
          <p:cNvSpPr/>
          <p:nvPr/>
        </p:nvSpPr>
        <p:spPr>
          <a:xfrm>
            <a:off x="5826034" y="4716304"/>
            <a:ext cx="1175657" cy="10007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 B</a:t>
            </a:r>
          </a:p>
        </p:txBody>
      </p:sp>
    </p:spTree>
    <p:extLst>
      <p:ext uri="{BB962C8B-B14F-4D97-AF65-F5344CB8AC3E}">
        <p14:creationId xmlns:p14="http://schemas.microsoft.com/office/powerpoint/2010/main" val="382478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Threads</a:t>
            </a:r>
          </a:p>
        </p:txBody>
      </p:sp>
      <p:sp>
        <p:nvSpPr>
          <p:cNvPr id="4" name="Date Placeholder 3"/>
          <p:cNvSpPr>
            <a:spLocks noGrp="1"/>
          </p:cNvSpPr>
          <p:nvPr>
            <p:ph type="dt" sz="half" idx="10"/>
          </p:nvPr>
        </p:nvSpPr>
        <p:spPr/>
        <p:txBody>
          <a:bodyPr/>
          <a:lstStyle/>
          <a:p>
            <a:fld id="{3042EE6B-AB5D-437F-8AA6-31AF3B5D5D0C}" type="datetime6">
              <a:rPr lang="en-US" smtClean="0"/>
              <a:t>September 25</a:t>
            </a:fld>
            <a:endParaRPr lang="en-US"/>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93DE5ACC-4FA2-4095-B15A-35A4F16BFD8B}" type="slidenum">
              <a:rPr lang="en-US" smtClean="0"/>
              <a:pPr/>
              <a:t>7</a:t>
            </a:fld>
            <a:endParaRPr lang="en-US"/>
          </a:p>
        </p:txBody>
      </p:sp>
      <p:sp>
        <p:nvSpPr>
          <p:cNvPr id="7" name="Rectangle 6"/>
          <p:cNvSpPr/>
          <p:nvPr/>
        </p:nvSpPr>
        <p:spPr>
          <a:xfrm>
            <a:off x="5826034" y="1417638"/>
            <a:ext cx="1175657" cy="449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69326" y="2240280"/>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GPRs</a:t>
            </a:r>
          </a:p>
        </p:txBody>
      </p:sp>
      <p:sp>
        <p:nvSpPr>
          <p:cNvPr id="9" name="Rectangle 8"/>
          <p:cNvSpPr/>
          <p:nvPr/>
        </p:nvSpPr>
        <p:spPr>
          <a:xfrm>
            <a:off x="2769326" y="2501537"/>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CACHE</a:t>
            </a:r>
          </a:p>
        </p:txBody>
      </p:sp>
      <p:sp>
        <p:nvSpPr>
          <p:cNvPr id="10" name="Rectangle 9"/>
          <p:cNvSpPr/>
          <p:nvPr/>
        </p:nvSpPr>
        <p:spPr>
          <a:xfrm>
            <a:off x="2769326" y="2005149"/>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PC</a:t>
            </a:r>
          </a:p>
        </p:txBody>
      </p:sp>
      <p:sp>
        <p:nvSpPr>
          <p:cNvPr id="11" name="Rectangle 10"/>
          <p:cNvSpPr/>
          <p:nvPr/>
        </p:nvSpPr>
        <p:spPr>
          <a:xfrm>
            <a:off x="2808514" y="3795395"/>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GPRs</a:t>
            </a:r>
          </a:p>
        </p:txBody>
      </p:sp>
      <p:sp>
        <p:nvSpPr>
          <p:cNvPr id="12" name="Rectangle 11"/>
          <p:cNvSpPr/>
          <p:nvPr/>
        </p:nvSpPr>
        <p:spPr>
          <a:xfrm>
            <a:off x="2808514" y="4056652"/>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CACHE</a:t>
            </a:r>
          </a:p>
        </p:txBody>
      </p:sp>
      <p:sp>
        <p:nvSpPr>
          <p:cNvPr id="13" name="Rectangle 12"/>
          <p:cNvSpPr/>
          <p:nvPr/>
        </p:nvSpPr>
        <p:spPr>
          <a:xfrm>
            <a:off x="2808514" y="3560264"/>
            <a:ext cx="907868" cy="2481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PC</a:t>
            </a:r>
          </a:p>
        </p:txBody>
      </p:sp>
      <p:sp>
        <p:nvSpPr>
          <p:cNvPr id="14" name="TextBox 13"/>
          <p:cNvSpPr txBox="1"/>
          <p:nvPr/>
        </p:nvSpPr>
        <p:spPr>
          <a:xfrm>
            <a:off x="2762794" y="1607049"/>
            <a:ext cx="914400" cy="369332"/>
          </a:xfrm>
          <a:prstGeom prst="rect">
            <a:avLst/>
          </a:prstGeom>
          <a:noFill/>
        </p:spPr>
        <p:txBody>
          <a:bodyPr wrap="square" rtlCol="0">
            <a:spAutoFit/>
          </a:bodyPr>
          <a:lstStyle/>
          <a:p>
            <a:r>
              <a:rPr lang="en-US" dirty="0"/>
              <a:t>CPU A</a:t>
            </a:r>
          </a:p>
        </p:txBody>
      </p:sp>
      <p:sp>
        <p:nvSpPr>
          <p:cNvPr id="15" name="TextBox 14"/>
          <p:cNvSpPr txBox="1"/>
          <p:nvPr/>
        </p:nvSpPr>
        <p:spPr>
          <a:xfrm>
            <a:off x="2801982" y="3184401"/>
            <a:ext cx="914400" cy="369332"/>
          </a:xfrm>
          <a:prstGeom prst="rect">
            <a:avLst/>
          </a:prstGeom>
          <a:noFill/>
        </p:spPr>
        <p:txBody>
          <a:bodyPr wrap="square" rtlCol="0">
            <a:spAutoFit/>
          </a:bodyPr>
          <a:lstStyle/>
          <a:p>
            <a:r>
              <a:rPr lang="en-US" dirty="0"/>
              <a:t>CPU B</a:t>
            </a:r>
          </a:p>
        </p:txBody>
      </p:sp>
      <p:sp>
        <p:nvSpPr>
          <p:cNvPr id="18" name="TextBox 17"/>
          <p:cNvSpPr txBox="1"/>
          <p:nvPr/>
        </p:nvSpPr>
        <p:spPr>
          <a:xfrm>
            <a:off x="5552141" y="964879"/>
            <a:ext cx="1864659" cy="369332"/>
          </a:xfrm>
          <a:prstGeom prst="rect">
            <a:avLst/>
          </a:prstGeom>
          <a:noFill/>
        </p:spPr>
        <p:txBody>
          <a:bodyPr wrap="square" rtlCol="0">
            <a:spAutoFit/>
          </a:bodyPr>
          <a:lstStyle/>
          <a:p>
            <a:r>
              <a:rPr lang="en-US" dirty="0"/>
              <a:t>Address Space</a:t>
            </a:r>
          </a:p>
        </p:txBody>
      </p:sp>
      <p:cxnSp>
        <p:nvCxnSpPr>
          <p:cNvPr id="20" name="Elbow Connector 19"/>
          <p:cNvCxnSpPr>
            <a:stCxn id="10" idx="3"/>
          </p:cNvCxnSpPr>
          <p:nvPr/>
        </p:nvCxnSpPr>
        <p:spPr>
          <a:xfrm>
            <a:off x="3677194" y="2129246"/>
            <a:ext cx="2148840" cy="13789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3"/>
          </p:cNvCxnSpPr>
          <p:nvPr/>
        </p:nvCxnSpPr>
        <p:spPr>
          <a:xfrm>
            <a:off x="3716382" y="3684361"/>
            <a:ext cx="2109652" cy="15988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5E74161-A8D5-41C8-90CB-B9AF709EF504}"/>
              </a:ext>
            </a:extLst>
          </p:cNvPr>
          <p:cNvSpPr/>
          <p:nvPr/>
        </p:nvSpPr>
        <p:spPr>
          <a:xfrm>
            <a:off x="5826034" y="3280095"/>
            <a:ext cx="1175657" cy="23740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 B</a:t>
            </a:r>
          </a:p>
        </p:txBody>
      </p:sp>
    </p:spTree>
    <p:extLst>
      <p:ext uri="{BB962C8B-B14F-4D97-AF65-F5344CB8AC3E}">
        <p14:creationId xmlns:p14="http://schemas.microsoft.com/office/powerpoint/2010/main" val="277296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76213"/>
            <a:ext cx="8229600" cy="576262"/>
          </a:xfrm>
        </p:spPr>
        <p:txBody>
          <a:bodyPr>
            <a:normAutofit fontScale="90000"/>
          </a:bodyPr>
          <a:lstStyle/>
          <a:p>
            <a:r>
              <a:rPr lang="en-US" altLang="en-US"/>
              <a:t>Motivation</a:t>
            </a:r>
          </a:p>
        </p:txBody>
      </p:sp>
      <p:sp>
        <p:nvSpPr>
          <p:cNvPr id="6147" name="Content Placeholder 2"/>
          <p:cNvSpPr>
            <a:spLocks noGrp="1"/>
          </p:cNvSpPr>
          <p:nvPr>
            <p:ph idx="1"/>
          </p:nvPr>
        </p:nvSpPr>
        <p:spPr>
          <a:xfrm>
            <a:off x="806450" y="1233488"/>
            <a:ext cx="6813550" cy="4530725"/>
          </a:xfrm>
        </p:spPr>
        <p:txBody>
          <a:bodyPr>
            <a:normAutofit fontScale="77500" lnSpcReduction="20000"/>
          </a:bodyPr>
          <a:lstStyle/>
          <a:p>
            <a:r>
              <a:rPr lang="en-US" altLang="en-US"/>
              <a:t>Most modern applications are multithreaded</a:t>
            </a:r>
          </a:p>
          <a:p>
            <a:r>
              <a:rPr lang="en-US" altLang="en-US"/>
              <a:t>Threads run within application</a:t>
            </a:r>
          </a:p>
          <a:p>
            <a:r>
              <a:rPr lang="en-US" altLang="en-US"/>
              <a:t>Multiple tasks with the application can be implemented by separate threads</a:t>
            </a:r>
          </a:p>
          <a:p>
            <a:pPr lvl="1"/>
            <a:r>
              <a:rPr lang="en-US" altLang="en-US"/>
              <a:t>Update display</a:t>
            </a:r>
          </a:p>
          <a:p>
            <a:pPr lvl="1"/>
            <a:r>
              <a:rPr lang="en-US" altLang="en-US"/>
              <a:t>Fetch data</a:t>
            </a:r>
          </a:p>
          <a:p>
            <a:pPr lvl="1"/>
            <a:r>
              <a:rPr lang="en-US" altLang="en-US"/>
              <a:t>Spell checking</a:t>
            </a:r>
          </a:p>
          <a:p>
            <a:pPr lvl="1"/>
            <a:r>
              <a:rPr lang="en-US" altLang="en-US"/>
              <a:t>Answer a network request</a:t>
            </a:r>
          </a:p>
          <a:p>
            <a:r>
              <a:rPr lang="en-US" altLang="en-US"/>
              <a:t>Process creation is heavy-weight while thread creation is light-weight</a:t>
            </a:r>
          </a:p>
          <a:p>
            <a:r>
              <a:rPr lang="en-US" altLang="en-US"/>
              <a:t>Can simplify code, increase efficiency</a:t>
            </a:r>
          </a:p>
          <a:p>
            <a:r>
              <a:rPr lang="en-US" altLang="en-US"/>
              <a:t>Kernels are generally multithreaded</a:t>
            </a:r>
          </a:p>
        </p:txBody>
      </p:sp>
      <p:sp>
        <p:nvSpPr>
          <p:cNvPr id="2" name="Date Placeholder 1"/>
          <p:cNvSpPr>
            <a:spLocks noGrp="1"/>
          </p:cNvSpPr>
          <p:nvPr>
            <p:ph type="dt" sz="half" idx="10"/>
          </p:nvPr>
        </p:nvSpPr>
        <p:spPr/>
        <p:txBody>
          <a:bodyPr/>
          <a:lstStyle/>
          <a:p>
            <a:fld id="{1B34EF1E-428E-4AE1-912B-B320CE75762F}"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8</a:t>
            </a:fld>
            <a:endParaRPr lang="en-US"/>
          </a:p>
        </p:txBody>
      </p:sp>
    </p:spTree>
    <p:extLst>
      <p:ext uri="{BB962C8B-B14F-4D97-AF65-F5344CB8AC3E}">
        <p14:creationId xmlns:p14="http://schemas.microsoft.com/office/powerpoint/2010/main" val="68502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5825" y="163513"/>
            <a:ext cx="8229600" cy="576262"/>
          </a:xfrm>
        </p:spPr>
        <p:txBody>
          <a:bodyPr>
            <a:normAutofit fontScale="90000"/>
          </a:bodyPr>
          <a:lstStyle/>
          <a:p>
            <a:pPr eaLnBrk="1" hangingPunct="1"/>
            <a:r>
              <a:rPr lang="en-US" altLang="en-US"/>
              <a:t>Multithreaded Server Architecture</a:t>
            </a:r>
          </a:p>
        </p:txBody>
      </p:sp>
      <p:pic>
        <p:nvPicPr>
          <p:cNvPr id="7171" name="Picture 1" descr="4_0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443038"/>
            <a:ext cx="63976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2BBE56A3-0646-49B5-8259-4646CEF6ED1A}" type="datetime6">
              <a:rPr lang="en-US" smtClean="0"/>
              <a:t>September 25</a:t>
            </a:fld>
            <a:endParaRPr lang="en-US"/>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93DE5ACC-4FA2-4095-B15A-35A4F16BFD8B}" type="slidenum">
              <a:rPr lang="en-US" smtClean="0"/>
              <a:pPr/>
              <a:t>9</a:t>
            </a:fld>
            <a:endParaRPr lang="en-US"/>
          </a:p>
        </p:txBody>
      </p:sp>
    </p:spTree>
    <p:extLst>
      <p:ext uri="{BB962C8B-B14F-4D97-AF65-F5344CB8AC3E}">
        <p14:creationId xmlns:p14="http://schemas.microsoft.com/office/powerpoint/2010/main" val="1086273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11405</TotalTime>
  <Words>2791</Words>
  <Application>Microsoft Office PowerPoint</Application>
  <PresentationFormat>On-screen Show (4:3)</PresentationFormat>
  <Paragraphs>528</Paragraphs>
  <Slides>54</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MS PGothic</vt:lpstr>
      <vt:lpstr>Arial</vt:lpstr>
      <vt:lpstr>Calibri</vt:lpstr>
      <vt:lpstr>Courier New</vt:lpstr>
      <vt:lpstr>Helvetica</vt:lpstr>
      <vt:lpstr>Monotype Sorts</vt:lpstr>
      <vt:lpstr>Roboto</vt:lpstr>
      <vt:lpstr>Times New Roman</vt:lpstr>
      <vt:lpstr>Office Theme</vt:lpstr>
      <vt:lpstr>Custom Design</vt:lpstr>
      <vt:lpstr>CSMC 412</vt:lpstr>
      <vt:lpstr>Threads</vt:lpstr>
      <vt:lpstr>Process</vt:lpstr>
      <vt:lpstr>Process Control Block (PCB)</vt:lpstr>
      <vt:lpstr>Multiple Processors</vt:lpstr>
      <vt:lpstr>Process</vt:lpstr>
      <vt:lpstr>Threads</vt:lpstr>
      <vt:lpstr>Motivation</vt:lpstr>
      <vt:lpstr>Multithreaded Server Architecture</vt:lpstr>
      <vt:lpstr>Benefits</vt:lpstr>
      <vt:lpstr>Multicore Programming</vt:lpstr>
      <vt:lpstr>Concurrency vs. Parallelism</vt:lpstr>
      <vt:lpstr>PowerPoint Presentation</vt:lpstr>
      <vt:lpstr>Multicore Programming (Cont.)</vt:lpstr>
      <vt:lpstr>Data and Task Parallelism</vt:lpstr>
      <vt:lpstr>Single and Multithreaded Processes</vt:lpstr>
      <vt:lpstr>Amdahl’s Law</vt:lpstr>
      <vt:lpstr>Amdahl’s Law</vt:lpstr>
      <vt:lpstr>User Threads and Kernel Threads</vt:lpstr>
      <vt:lpstr>Multithreading Models</vt:lpstr>
      <vt:lpstr>Many-to-One</vt:lpstr>
      <vt:lpstr>One-to-One</vt:lpstr>
      <vt:lpstr>Many-to-Many Model</vt:lpstr>
      <vt:lpstr>Two-level Model</vt:lpstr>
      <vt:lpstr>Thread Libraries</vt:lpstr>
      <vt:lpstr>Pthreads</vt:lpstr>
      <vt:lpstr>Pthreads Example</vt:lpstr>
      <vt:lpstr>Pthreads Example (Cont.)</vt:lpstr>
      <vt:lpstr>Pthreads Code for Joining 10 Threads</vt:lpstr>
      <vt:lpstr>Windows  Multithreaded C Program</vt:lpstr>
      <vt:lpstr>Windows  Multithreaded C Program (Cont.)</vt:lpstr>
      <vt:lpstr>Java Threads</vt:lpstr>
      <vt:lpstr>Java Multithreaded Program</vt:lpstr>
      <vt:lpstr>Java Multithreaded Program (Cont.)</vt:lpstr>
      <vt:lpstr>Implicit Threading</vt:lpstr>
      <vt:lpstr>Thread Pools</vt:lpstr>
      <vt:lpstr>Fork Join</vt:lpstr>
      <vt:lpstr>OpenMP</vt:lpstr>
      <vt:lpstr>Grand Central Dispatch</vt:lpstr>
      <vt:lpstr>Grand Central Dispatch</vt:lpstr>
      <vt:lpstr>Intel Thread Building Blocks</vt:lpstr>
      <vt:lpstr>Threading Issues</vt:lpstr>
      <vt:lpstr>Semantics of fork() and exec()</vt:lpstr>
      <vt:lpstr>Signal Handling</vt:lpstr>
      <vt:lpstr>Signal Handling (Cont.)</vt:lpstr>
      <vt:lpstr>Thread Cancellation</vt:lpstr>
      <vt:lpstr>Thread Cancellation (Cont.)</vt:lpstr>
      <vt:lpstr>Thread-Local Storage</vt:lpstr>
      <vt:lpstr>Scheduler Activations</vt:lpstr>
      <vt:lpstr>Operating System Examples</vt:lpstr>
      <vt:lpstr>Windows Threads</vt:lpstr>
      <vt:lpstr>Windows Threads (Cont.)</vt:lpstr>
      <vt:lpstr>Windows Threads Data Structures</vt:lpstr>
      <vt:lpstr>Linux Threads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Ashok K. Agrawala</cp:lastModifiedBy>
  <cp:revision>318</cp:revision>
  <cp:lastPrinted>2019-02-18T20:14:56Z</cp:lastPrinted>
  <dcterms:created xsi:type="dcterms:W3CDTF">2004-10-07T18:29:30Z</dcterms:created>
  <dcterms:modified xsi:type="dcterms:W3CDTF">2025-09-24T18:26:32Z</dcterms:modified>
</cp:coreProperties>
</file>