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16"/>
  </p:notesMasterIdLst>
  <p:sldIdLst>
    <p:sldId id="256" r:id="rId2"/>
    <p:sldId id="297" r:id="rId3"/>
    <p:sldId id="298" r:id="rId4"/>
    <p:sldId id="303" r:id="rId5"/>
    <p:sldId id="304" r:id="rId6"/>
    <p:sldId id="461" r:id="rId7"/>
    <p:sldId id="307" r:id="rId8"/>
    <p:sldId id="302" r:id="rId9"/>
    <p:sldId id="308" r:id="rId10"/>
    <p:sldId id="462" r:id="rId11"/>
    <p:sldId id="306" r:id="rId12"/>
    <p:sldId id="309" r:id="rId13"/>
    <p:sldId id="463" r:id="rId14"/>
    <p:sldId id="453" r:id="rId15"/>
  </p:sldIdLst>
  <p:sldSz cx="9144000" cy="5143500" type="screen16x9"/>
  <p:notesSz cx="6858000" cy="9144000"/>
  <p:embeddedFontLst>
    <p:embeddedFont>
      <p:font typeface="Arial Black" panose="020B0A04020102020204" pitchFamily="34" charset="0"/>
      <p:bold r:id="rId17"/>
    </p:embeddedFont>
    <p:embeddedFont>
      <p:font typeface="Proxima Nova" panose="020B0604020202020204" charset="0"/>
      <p:regular r:id="rId18"/>
      <p:bold r:id="rId19"/>
      <p:italic r:id="rId20"/>
      <p:boldItalic r:id="rId21"/>
    </p:embeddedFont>
    <p:embeddedFont>
      <p:font typeface="Proxima Nova Extrabold" panose="020B0604020202020204" charset="0"/>
      <p:bold r:id="rId22"/>
    </p:embeddedFont>
    <p:embeddedFont>
      <p:font typeface="Roboto" panose="02000000000000000000" pitchFamily="2" charset="0"/>
      <p:regular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4" autoAdjust="0"/>
    <p:restoredTop sz="94658"/>
  </p:normalViewPr>
  <p:slideViewPr>
    <p:cSldViewPr snapToGrid="0">
      <p:cViewPr varScale="1">
        <p:scale>
          <a:sx n="159" d="100"/>
          <a:sy n="159" d="100"/>
        </p:scale>
        <p:origin x="1242" y="6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noFill/>
          <a:ln cap="flat">
            <a:headEnd type="none" w="med" len="med"/>
            <a:tailEnd type="none" w="med" len="med"/>
          </a:ln>
        </p:spPr>
      </p:sp>
      <p:sp>
        <p:nvSpPr>
          <p:cNvPr id="7168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918FC3-D5F2-4AB6-8254-0F493F7FA6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noFill/>
          <a:ln cap="flat">
            <a:headEnd type="none" w="med" len="med"/>
            <a:tailEnd type="none" w="med" len="med"/>
          </a:ln>
        </p:spPr>
      </p:sp>
      <p:sp>
        <p:nvSpPr>
          <p:cNvPr id="6246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1BF03-EC36-459C-8EE7-51AD3C840F34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noFill/>
          <a:ln cap="flat">
            <a:headEnd type="none" w="med" len="med"/>
            <a:tailEnd type="none" w="med" len="med"/>
          </a:ln>
        </p:spPr>
      </p:sp>
      <p:sp>
        <p:nvSpPr>
          <p:cNvPr id="64514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E9F17-B085-4939-A096-3798DE1A7F38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noFill/>
          <a:ln cap="flat">
            <a:headEnd type="none" w="med" len="med"/>
            <a:tailEnd type="none" w="med" len="med"/>
          </a:ln>
        </p:spPr>
      </p:sp>
      <p:sp>
        <p:nvSpPr>
          <p:cNvPr id="6656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A9E162-DED0-4481-AC52-AB17CEB5D849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noFill/>
          <a:ln cap="flat">
            <a:headEnd type="none" w="med" len="med"/>
            <a:tailEnd type="none" w="med" len="med"/>
          </a:ln>
        </p:spPr>
      </p:sp>
      <p:sp>
        <p:nvSpPr>
          <p:cNvPr id="6758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6D3B3-ED9F-4EC3-9D80-307E61A03AF0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noFill/>
          <a:ln cap="flat">
            <a:headEnd type="none" w="med" len="med"/>
            <a:tailEnd type="none" w="med" len="med"/>
          </a:ln>
        </p:spPr>
      </p:sp>
      <p:sp>
        <p:nvSpPr>
          <p:cNvPr id="69634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E5E42D-CB29-41CB-9E7C-3D9D566CCF4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noFill/>
          <a:ln cap="flat">
            <a:headEnd type="none" w="med" len="med"/>
            <a:tailEnd type="none" w="med" len="med"/>
          </a:ln>
        </p:spPr>
      </p:sp>
      <p:sp>
        <p:nvSpPr>
          <p:cNvPr id="65538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1E2F3D-5AAA-4A9C-8B71-740C7F5B73BC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noFill/>
          <a:ln cap="flat">
            <a:headEnd type="none" w="med" len="med"/>
            <a:tailEnd type="none" w="med" len="med"/>
          </a:ln>
        </p:spPr>
      </p:sp>
      <p:sp>
        <p:nvSpPr>
          <p:cNvPr id="70658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89A584-90F5-46DF-9241-20EDC471A20F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noFill/>
          <a:ln cap="flat">
            <a:headEnd type="none" w="med" len="med"/>
            <a:tailEnd type="none" w="med" len="med"/>
          </a:ln>
        </p:spPr>
      </p:sp>
      <p:sp>
        <p:nvSpPr>
          <p:cNvPr id="68610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8A0566-C999-4192-B7F2-598C0EDC3E75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576072" y="485275"/>
            <a:ext cx="5029200" cy="2235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5200" b="1" i="0">
                <a:solidFill>
                  <a:schemeClr val="l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576075" y="2772975"/>
            <a:ext cx="4572000" cy="68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12" name="Google Shape;12;p2" title="FF_UnitLockups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1049" y="4165925"/>
            <a:ext cx="2932699" cy="977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userDrawn="1">
  <p:cSld name="TITLE_ONLY_1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>
            <a:spLocks noGrp="1"/>
          </p:cNvSpPr>
          <p:nvPr>
            <p:ph type="sldNum" idx="12"/>
          </p:nvPr>
        </p:nvSpPr>
        <p:spPr>
          <a:xfrm>
            <a:off x="8472458" y="4728392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" name="Google Shape;22;p5">
            <a:extLst>
              <a:ext uri="{FF2B5EF4-FFF2-40B4-BE49-F238E27FC236}">
                <a16:creationId xmlns:a16="http://schemas.microsoft.com/office/drawing/2014/main" id="{0DA464A3-19E7-3D33-5757-4B6EF5FF4D7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6400" y="419959"/>
            <a:ext cx="8001000" cy="707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500"/>
              <a:buNone/>
              <a:defRPr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Google Shape;69;p9">
            <a:extLst>
              <a:ext uri="{FF2B5EF4-FFF2-40B4-BE49-F238E27FC236}">
                <a16:creationId xmlns:a16="http://schemas.microsoft.com/office/drawing/2014/main" id="{F2C3358C-8E45-753B-1328-64F112DA862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6400" y="4857750"/>
            <a:ext cx="3093000" cy="150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 - Red">
  <p:cSld name="MAIN_POI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 txBox="1">
            <a:spLocks noGrp="1"/>
          </p:cNvSpPr>
          <p:nvPr>
            <p:ph type="sldNum" idx="12"/>
          </p:nvPr>
        </p:nvSpPr>
        <p:spPr>
          <a:xfrm>
            <a:off x="8472458" y="4728392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6" name="Google Shape;96;p14"/>
          <p:cNvSpPr txBox="1">
            <a:spLocks noGrp="1"/>
          </p:cNvSpPr>
          <p:nvPr>
            <p:ph type="title"/>
          </p:nvPr>
        </p:nvSpPr>
        <p:spPr>
          <a:xfrm>
            <a:off x="1371600" y="781050"/>
            <a:ext cx="6400800" cy="3200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750"/>
              <a:buNone/>
              <a:defRPr sz="6750" b="1" i="0">
                <a:solidFill>
                  <a:schemeClr val="lt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" name="Google Shape;97;p14">
            <a:extLst>
              <a:ext uri="{FF2B5EF4-FFF2-40B4-BE49-F238E27FC236}">
                <a16:creationId xmlns:a16="http://schemas.microsoft.com/office/drawing/2014/main" id="{B3656ABF-55BD-F678-ED19-8AFEE076EBD3}"/>
              </a:ext>
            </a:extLst>
          </p:cNvPr>
          <p:cNvSpPr/>
          <p:nvPr userDrawn="1"/>
        </p:nvSpPr>
        <p:spPr>
          <a:xfrm>
            <a:off x="574296" y="971944"/>
            <a:ext cx="578349" cy="614933"/>
          </a:xfrm>
          <a:custGeom>
            <a:avLst/>
            <a:gdLst/>
            <a:ahLst/>
            <a:cxnLst/>
            <a:rect l="l" t="t" r="r" b="b"/>
            <a:pathLst>
              <a:path w="310942" h="310801" extrusionOk="0">
                <a:moveTo>
                  <a:pt x="48578" y="0"/>
                </a:moveTo>
                <a:lnTo>
                  <a:pt x="204216" y="0"/>
                </a:lnTo>
                <a:lnTo>
                  <a:pt x="310942" y="145691"/>
                </a:lnTo>
                <a:lnTo>
                  <a:pt x="155448" y="310801"/>
                </a:lnTo>
                <a:lnTo>
                  <a:pt x="0" y="310801"/>
                </a:lnTo>
                <a:lnTo>
                  <a:pt x="155448" y="145637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loser - Questions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6" title="FF_UnitLockups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77525" y="3449038"/>
            <a:ext cx="3489201" cy="116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footer" userDrawn="1">
  <p:cSld name="BLANK_1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"/>
          <p:cNvSpPr txBox="1">
            <a:spLocks noGrp="1"/>
          </p:cNvSpPr>
          <p:nvPr>
            <p:ph type="sldNum" idx="12"/>
          </p:nvPr>
        </p:nvSpPr>
        <p:spPr>
          <a:xfrm>
            <a:off x="8472458" y="4728392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" name="Google Shape;69;p9">
            <a:extLst>
              <a:ext uri="{FF2B5EF4-FFF2-40B4-BE49-F238E27FC236}">
                <a16:creationId xmlns:a16="http://schemas.microsoft.com/office/drawing/2014/main" id="{C59026F0-78FB-3158-929E-2D8A2B95F3D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6400" y="4857750"/>
            <a:ext cx="3093000" cy="150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">
  <p:cSld name="BLANK_1_1">
    <p:bg>
      <p:bgPr>
        <a:solidFill>
          <a:schemeClr val="dk1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">
  <p:cSld name="BLANK_1_1_1">
    <p:bg>
      <p:bgPr>
        <a:solidFill>
          <a:schemeClr val="lt1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04AA69-4D08-44A2-A2AD-BF4C176014CC}" type="datetime6">
              <a:rPr lang="en-US" smtClean="0"/>
              <a:t>August 25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2018 Silberschatz, Gavin &amp; Gagne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904EF-2969-4BEA-A3EE-AEA62ECEEE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14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208B54-42B5-4D3D-B36B-ACC08C20B2E9}" type="datetime6">
              <a:rPr lang="en-US" smtClean="0"/>
              <a:t>August 25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Copyright 2018 Silberschatz, Gavin &amp; Gagne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CBA1F8-8F73-4058-88F5-8FFEE48DD2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41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1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76400" y="419959"/>
            <a:ext cx="80010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Proxima Nova Extrabold"/>
              <a:buNone/>
              <a:defRPr sz="4500">
                <a:solidFill>
                  <a:schemeClr val="dk1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76400" y="1371049"/>
            <a:ext cx="8001000" cy="29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556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●"/>
              <a:defRPr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3556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○"/>
              <a:defRPr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3556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■"/>
              <a:defRPr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3556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●"/>
              <a:defRPr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3556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○"/>
              <a:defRPr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3556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■"/>
              <a:defRPr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3556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●"/>
              <a:defRPr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3556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○"/>
              <a:defRPr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35560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Proxima Nova"/>
              <a:buChar char="■"/>
              <a:defRPr sz="2000">
                <a:solidFill>
                  <a:schemeClr val="dk2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72839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</a:defRPr>
            </a:lvl1pPr>
            <a:lvl2pPr lvl="1" algn="r">
              <a:buNone/>
              <a:defRPr sz="1000">
                <a:solidFill>
                  <a:schemeClr val="lt1"/>
                </a:solidFill>
              </a:defRPr>
            </a:lvl2pPr>
            <a:lvl3pPr lvl="2" algn="r">
              <a:buNone/>
              <a:defRPr sz="1000">
                <a:solidFill>
                  <a:schemeClr val="lt1"/>
                </a:solidFill>
              </a:defRPr>
            </a:lvl3pPr>
            <a:lvl4pPr lvl="3" algn="r">
              <a:buNone/>
              <a:defRPr sz="1000">
                <a:solidFill>
                  <a:schemeClr val="lt1"/>
                </a:solidFill>
              </a:defRPr>
            </a:lvl4pPr>
            <a:lvl5pPr lvl="4" algn="r">
              <a:buNone/>
              <a:defRPr sz="1000">
                <a:solidFill>
                  <a:schemeClr val="lt1"/>
                </a:solidFill>
              </a:defRPr>
            </a:lvl5pPr>
            <a:lvl6pPr lvl="5" algn="r">
              <a:buNone/>
              <a:defRPr sz="1000">
                <a:solidFill>
                  <a:schemeClr val="lt1"/>
                </a:solidFill>
              </a:defRPr>
            </a:lvl6pPr>
            <a:lvl7pPr lvl="6" algn="r">
              <a:buNone/>
              <a:defRPr sz="1000">
                <a:solidFill>
                  <a:schemeClr val="lt1"/>
                </a:solidFill>
              </a:defRPr>
            </a:lvl7pPr>
            <a:lvl8pPr lvl="7" algn="r">
              <a:buNone/>
              <a:defRPr sz="1000">
                <a:solidFill>
                  <a:schemeClr val="lt1"/>
                </a:solidFill>
              </a:defRPr>
            </a:lvl8pPr>
            <a:lvl9pPr lvl="8" algn="r">
              <a:buNone/>
              <a:defRPr sz="1000"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9" r:id="rId2"/>
    <p:sldLayoutId id="2147483660" r:id="rId3"/>
    <p:sldLayoutId id="2147483662" r:id="rId4"/>
    <p:sldLayoutId id="2147483664" r:id="rId5"/>
    <p:sldLayoutId id="2147483665" r:id="rId6"/>
    <p:sldLayoutId id="2147483666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push dir="r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1" i="0" u="none" strike="noStrike" cap="none">
          <a:solidFill>
            <a:srgbClr val="000000"/>
          </a:solidFill>
          <a:latin typeface="Arial Black" panose="020B0604020202020204" pitchFamily="34" charset="0"/>
          <a:ea typeface="Arial Black" panose="020B0604020202020204" pitchFamily="34" charset="0"/>
          <a:cs typeface="Arial Black" panose="020B0604020202020204" pitchFamily="34" charset="0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umd.edu/class/fall2024/cmsc412/_schedule.ht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umd.box.com/s/prvom9ddac5x7afr9kvffpydy4xwp694" TargetMode="External"/><Relationship Id="rId7" Type="http://schemas.openxmlformats.org/officeDocument/2006/relationships/hyperlink" Target="https://umd.box.com/s/1cbsgtk8w2ijtca5ysorc26e8c3a5nir" TargetMode="External"/><Relationship Id="rId2" Type="http://schemas.openxmlformats.org/officeDocument/2006/relationships/hyperlink" Target="https://umd.box.com/s/dszqele93999uolumjf4q22h5edfv85q" TargetMode="External"/><Relationship Id="rId1" Type="http://schemas.openxmlformats.org/officeDocument/2006/relationships/slideLayout" Target="../slideLayouts/slideLayout8.xml"/><Relationship Id="rId6" Type="http://schemas.openxmlformats.org/officeDocument/2006/relationships/hyperlink" Target="https://umd.box.com/s/2ycbjft0908fnoctgcv8ihny2pa6u4e2" TargetMode="External"/><Relationship Id="rId5" Type="http://schemas.openxmlformats.org/officeDocument/2006/relationships/hyperlink" Target="https://umd.box.com/s/inj5mm1k3581oy9qoltegokhk11j7aou" TargetMode="External"/><Relationship Id="rId4" Type="http://schemas.openxmlformats.org/officeDocument/2006/relationships/hyperlink" Target="https://umd.box.com/s/k2lqgm9l8nf5g3nz148amnbdcbwfdno6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.umd.edu/class/fall2025/cmsc412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grades.cs.umd.edu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ctrTitle"/>
          </p:nvPr>
        </p:nvSpPr>
        <p:spPr>
          <a:xfrm>
            <a:off x="576072" y="485275"/>
            <a:ext cx="5029200" cy="2235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Arial Black" panose="020B0604020202020204" pitchFamily="34" charset="0"/>
                <a:cs typeface="Arial Black" panose="020B0604020202020204" pitchFamily="34" charset="0"/>
              </a:rPr>
              <a:t>Operating Systems</a:t>
            </a:r>
            <a:endParaRPr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116" name="Google Shape;116;p21"/>
          <p:cNvSpPr txBox="1">
            <a:spLocks noGrp="1"/>
          </p:cNvSpPr>
          <p:nvPr>
            <p:ph type="subTitle" idx="1"/>
          </p:nvPr>
        </p:nvSpPr>
        <p:spPr>
          <a:xfrm>
            <a:off x="576075" y="2772975"/>
            <a:ext cx="4572000" cy="68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CMSC 412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7" name="Google Shape;117;p21" title="FF_UnitLockups_Whit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1049" y="4165925"/>
            <a:ext cx="2932699" cy="977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9B5416-E031-446A-8A41-427600972A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Lecture</a:t>
            </a:r>
          </a:p>
          <a:p>
            <a:pPr lvl="1"/>
            <a:r>
              <a:rPr lang="en-US" dirty="0"/>
              <a:t>Tu Th 12:30 PM to 1:45 PM – IRB 1116</a:t>
            </a:r>
          </a:p>
          <a:p>
            <a:r>
              <a:rPr lang="en-US" dirty="0"/>
              <a:t>Recitation </a:t>
            </a:r>
          </a:p>
          <a:p>
            <a:pPr lvl="1"/>
            <a:r>
              <a:rPr lang="en-US" dirty="0"/>
              <a:t>Section 0101 </a:t>
            </a:r>
          </a:p>
          <a:p>
            <a:pPr lvl="2"/>
            <a:r>
              <a:rPr lang="en-US" dirty="0"/>
              <a:t>MW 10:00 PM to 10:50 PM – IRB 2117</a:t>
            </a:r>
          </a:p>
          <a:p>
            <a:pPr lvl="1"/>
            <a:r>
              <a:rPr lang="en-US" dirty="0"/>
              <a:t>Section 0102</a:t>
            </a:r>
          </a:p>
          <a:p>
            <a:pPr lvl="2"/>
            <a:r>
              <a:rPr lang="en-US" dirty="0"/>
              <a:t>MW 11:00 AM to 11:50 AM – CSIC 2117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14F7EB2-87B9-424B-A782-F34E49699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Scheduled Times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1E2DA-4953-4938-8BBC-0358FE2C1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04EF-2969-4BEA-A3EE-AEA62ECEEEA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51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634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defTabSz="685800"/>
            <a:r>
              <a:rPr lang="en-US" dirty="0">
                <a:hlinkClick r:id="rId3"/>
              </a:rPr>
              <a:t>Class Schedule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588688-5130-4C31-BA29-B9C88711D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BA1F8-8F73-4058-88F5-8FFEE48DD20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665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defTabSz="685800"/>
            <a:r>
              <a:rPr lang="en-US" dirty="0"/>
              <a:t>Grading</a:t>
            </a:r>
          </a:p>
        </p:txBody>
      </p:sp>
      <p:sp>
        <p:nvSpPr>
          <p:cNvPr id="66563" name="Text Placeholder 6656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685800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Dates for exams will be announced	</a:t>
            </a:r>
          </a:p>
          <a:p>
            <a:pPr defTabSz="685800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Programming Assignments 		</a:t>
            </a:r>
          </a:p>
          <a:p>
            <a:pPr defTabSz="685800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Class Participation</a:t>
            </a:r>
          </a:p>
          <a:p>
            <a:pPr lvl="1" defTabSz="685800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Reading the assigned readings</a:t>
            </a:r>
          </a:p>
          <a:p>
            <a:pPr lvl="1" defTabSz="685800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Doing the exercises from the book</a:t>
            </a:r>
          </a:p>
          <a:p>
            <a:pPr lvl="1" defTabSz="685800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Interacting in the class</a:t>
            </a:r>
          </a:p>
          <a:p>
            <a:pPr lvl="1" defTabSz="685800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…</a:t>
            </a:r>
          </a:p>
          <a:p>
            <a:pPr marL="342900" lvl="1" indent="0" defTabSz="685800">
              <a:lnSpc>
                <a:spcPct val="90000"/>
              </a:lnSpc>
              <a:buNone/>
            </a:pPr>
            <a:r>
              <a:rPr lang="en-US" dirty="0">
                <a:cs typeface="Times New Roman" pitchFamily="18" charset="0"/>
              </a:rPr>
              <a:t>				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B278F0-BA04-4DDE-9008-CD512F1D4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04EF-2969-4BEA-A3EE-AEA62ECEEEA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3C81350-6264-EF01-EF26-B78FB01C3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5900" y="1200151"/>
            <a:ext cx="6172200" cy="495182"/>
          </a:xfrm>
        </p:spPr>
        <p:txBody>
          <a:bodyPr/>
          <a:lstStyle/>
          <a:p>
            <a:r>
              <a:rPr lang="en-US" dirty="0"/>
              <a:t>Total Enrollment 61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C277DEF-8FB9-0BDC-3323-59A2D151F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Profile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E175C9-84D8-CE69-FF25-C801E387D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04EF-2969-4BEA-A3EE-AEA62ECEEEAE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1D6B69-F013-7110-4E66-7406BFE0C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0605" y="503870"/>
            <a:ext cx="4086795" cy="20287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0E62A06-0A59-5B4D-814A-E5FDDBADF6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605" y="2532664"/>
            <a:ext cx="4086795" cy="1420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595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/>
              <a:t>Review of 216</a:t>
            </a:r>
            <a:endParaRPr lang="en-US" sz="2100" dirty="0"/>
          </a:p>
          <a:p>
            <a:pPr lvl="1"/>
            <a:r>
              <a:rPr lang="en-US" u="sng" dirty="0">
                <a:hlinkClick r:id="rId2"/>
              </a:rPr>
              <a:t>Sizes</a:t>
            </a:r>
            <a:r>
              <a:rPr lang="en-US" dirty="0"/>
              <a:t> - Necessary distinction between </a:t>
            </a:r>
            <a:r>
              <a:rPr lang="en-US" dirty="0" err="1"/>
              <a:t>sizeof</a:t>
            </a:r>
            <a:r>
              <a:rPr lang="en-US" dirty="0"/>
              <a:t> and </a:t>
            </a:r>
            <a:r>
              <a:rPr lang="en-US" dirty="0" err="1"/>
              <a:t>strlen</a:t>
            </a:r>
            <a:r>
              <a:rPr lang="en-US" dirty="0"/>
              <a:t>.</a:t>
            </a:r>
            <a:endParaRPr lang="en-US" sz="1800" dirty="0"/>
          </a:p>
          <a:p>
            <a:pPr lvl="1"/>
            <a:r>
              <a:rPr lang="en-US" u="sng" dirty="0" err="1">
                <a:hlinkClick r:id="rId3"/>
              </a:rPr>
              <a:t>Malloc</a:t>
            </a:r>
            <a:r>
              <a:rPr lang="en-US" dirty="0"/>
              <a:t> - Model for how </a:t>
            </a:r>
            <a:r>
              <a:rPr lang="en-US" dirty="0" err="1"/>
              <a:t>malloc</a:t>
            </a:r>
            <a:r>
              <a:rPr lang="en-US" dirty="0"/>
              <a:t> tracks memory, how to interpret memory errors.</a:t>
            </a:r>
            <a:endParaRPr lang="en-US" sz="1800" dirty="0"/>
          </a:p>
          <a:p>
            <a:pPr lvl="1"/>
            <a:r>
              <a:rPr lang="en-US" u="sng" dirty="0">
                <a:hlinkClick r:id="rId4"/>
              </a:rPr>
              <a:t>Timing</a:t>
            </a:r>
            <a:r>
              <a:rPr lang="en-US" dirty="0"/>
              <a:t> - Reminder of user / kernel separation.</a:t>
            </a:r>
            <a:endParaRPr lang="en-US" sz="1800" dirty="0"/>
          </a:p>
          <a:p>
            <a:pPr lvl="0"/>
            <a:r>
              <a:rPr lang="en-US" dirty="0"/>
              <a:t>Synchronization Topics</a:t>
            </a:r>
            <a:endParaRPr lang="en-US" sz="2100" dirty="0"/>
          </a:p>
          <a:p>
            <a:pPr lvl="1"/>
            <a:r>
              <a:rPr lang="en-US" u="sng" dirty="0">
                <a:hlinkClick r:id="rId5"/>
              </a:rPr>
              <a:t>Synchronization Overview</a:t>
            </a:r>
            <a:r>
              <a:rPr lang="en-US" dirty="0"/>
              <a:t> - The basics</a:t>
            </a:r>
            <a:endParaRPr lang="en-US" sz="1800" dirty="0"/>
          </a:p>
          <a:p>
            <a:pPr lvl="1"/>
            <a:r>
              <a:rPr lang="en-US" u="sng" dirty="0">
                <a:hlinkClick r:id="rId6"/>
              </a:rPr>
              <a:t>Semaphore Interface</a:t>
            </a:r>
            <a:r>
              <a:rPr lang="en-US" dirty="0"/>
              <a:t> - How Semaphores can be used.</a:t>
            </a:r>
            <a:endParaRPr lang="en-US" sz="1800" dirty="0"/>
          </a:p>
          <a:p>
            <a:pPr lvl="1"/>
            <a:r>
              <a:rPr lang="en-US" u="sng" dirty="0">
                <a:hlinkClick r:id="rId7"/>
              </a:rPr>
              <a:t>Semaphore Implementation</a:t>
            </a:r>
            <a:r>
              <a:rPr lang="en-US" dirty="0"/>
              <a:t> - How Semaphores are built (so you know what they are and don't reinvent </a:t>
            </a:r>
            <a:r>
              <a:rPr lang="en-US"/>
              <a:t>them).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Some Useful Videos </a:t>
            </a:r>
            <a:br>
              <a:rPr lang="en-US" sz="2800" dirty="0"/>
            </a:br>
            <a:r>
              <a:rPr lang="en-US" sz="2800" dirty="0"/>
              <a:t>By Dr. Neil Spring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0AC97F-2D97-4CB3-9ECF-699580773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04EF-2969-4BEA-A3EE-AEA62ECEEEA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34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54273"/>
          <p:cNvSpPr>
            <a:spLocks noGrp="1" noChangeArrowheads="1"/>
          </p:cNvSpPr>
          <p:nvPr>
            <p:ph type="title"/>
          </p:nvPr>
        </p:nvSpPr>
        <p:spPr>
          <a:xfrm>
            <a:off x="1575301" y="314969"/>
            <a:ext cx="2803499" cy="696282"/>
          </a:xfrm>
          <a:ln w="12700" cap="flat" algn="ctr">
            <a:miter lim="800000"/>
            <a:headEnd type="none" w="med" len="med"/>
            <a:tailEnd type="none" w="med" len="med"/>
          </a:ln>
        </p:spPr>
        <p:txBody>
          <a:bodyPr spcFirstLastPara="1" wrap="none" lIns="47549" tIns="19019" rIns="47549" bIns="19019" anchor="t" anchorCtr="0">
            <a:spAutoFit/>
          </a:bodyPr>
          <a:lstStyle/>
          <a:p>
            <a:pPr defTabSz="685800">
              <a:lnSpc>
                <a:spcPct val="95000"/>
              </a:lnSpc>
            </a:pPr>
            <a:r>
              <a:rPr lang="en-US" dirty="0"/>
              <a:t>CSMC 412</a:t>
            </a:r>
          </a:p>
        </p:txBody>
      </p:sp>
      <p:sp>
        <p:nvSpPr>
          <p:cNvPr id="54275" name="Text Placeholder 54274"/>
          <p:cNvSpPr>
            <a:spLocks noGrp="1" noChangeArrowheads="1"/>
          </p:cNvSpPr>
          <p:nvPr>
            <p:ph type="body" idx="1"/>
          </p:nvPr>
        </p:nvSpPr>
        <p:spPr>
          <a:xfrm>
            <a:off x="1485900" y="1200150"/>
            <a:ext cx="6172200" cy="2155200"/>
          </a:xfrm>
          <a:ln w="12700" cap="flat" algn="ctr">
            <a:miter lim="800000"/>
            <a:headEnd type="none" w="med" len="med"/>
            <a:tailEnd type="none" w="med" len="med"/>
          </a:ln>
        </p:spPr>
        <p:txBody>
          <a:bodyPr spcFirstLastPara="1" wrap="square" lIns="53493" tIns="21397" rIns="53493" bIns="21397" rtlCol="0" anchor="t" anchorCtr="0">
            <a:spAutoFit/>
          </a:bodyPr>
          <a:lstStyle/>
          <a:p>
            <a:pPr marL="290513" indent="-290513" algn="ctr" defTabSz="775097">
              <a:lnSpc>
                <a:spcPct val="94000"/>
              </a:lnSpc>
              <a:spcBef>
                <a:spcPct val="28000"/>
              </a:spcBef>
              <a:buNone/>
            </a:pPr>
            <a:r>
              <a:rPr lang="en-US" sz="2475" dirty="0">
                <a:solidFill>
                  <a:schemeClr val="tx2"/>
                </a:solidFill>
              </a:rPr>
              <a:t>Operating Systems</a:t>
            </a:r>
          </a:p>
          <a:p>
            <a:pPr marL="290513" indent="-290513" algn="ctr" defTabSz="775097">
              <a:lnSpc>
                <a:spcPct val="94000"/>
              </a:lnSpc>
              <a:spcBef>
                <a:spcPct val="28000"/>
              </a:spcBef>
              <a:buNone/>
            </a:pPr>
            <a:r>
              <a:rPr lang="en-US" sz="2475" dirty="0">
                <a:solidFill>
                  <a:schemeClr val="tx2"/>
                </a:solidFill>
              </a:rPr>
              <a:t>Prof. Ashok K Agrawala</a:t>
            </a:r>
          </a:p>
          <a:p>
            <a:pPr marL="290513" indent="-290513" algn="ctr" defTabSz="775097">
              <a:lnSpc>
                <a:spcPct val="94000"/>
              </a:lnSpc>
              <a:spcBef>
                <a:spcPct val="28000"/>
              </a:spcBef>
              <a:buNone/>
            </a:pPr>
            <a:endParaRPr lang="en-US" sz="1575" dirty="0"/>
          </a:p>
          <a:p>
            <a:pPr marL="290513" indent="-290513" algn="ctr" defTabSz="775097">
              <a:lnSpc>
                <a:spcPct val="94000"/>
              </a:lnSpc>
              <a:spcBef>
                <a:spcPct val="28000"/>
              </a:spcBef>
              <a:buNone/>
            </a:pPr>
            <a:r>
              <a:rPr lang="en-US" sz="1575" dirty="0">
                <a:solidFill>
                  <a:srgbClr val="000000"/>
                </a:solidFill>
              </a:rPr>
              <a:t>© 2025   Ashok Agrawala</a:t>
            </a:r>
          </a:p>
          <a:p>
            <a:pPr marL="290513" indent="-290513" algn="ctr" defTabSz="775097">
              <a:lnSpc>
                <a:spcPct val="94000"/>
              </a:lnSpc>
              <a:spcBef>
                <a:spcPct val="28000"/>
              </a:spcBef>
              <a:buNone/>
            </a:pPr>
            <a:r>
              <a:rPr lang="en-US" sz="1575" dirty="0">
                <a:solidFill>
                  <a:srgbClr val="000000"/>
                </a:solidFill>
              </a:rPr>
              <a:t>Set 1</a:t>
            </a:r>
          </a:p>
          <a:p>
            <a:pPr marL="290513" indent="-290513" algn="ctr" defTabSz="775097">
              <a:lnSpc>
                <a:spcPct val="94000"/>
              </a:lnSpc>
              <a:spcBef>
                <a:spcPct val="28000"/>
              </a:spcBef>
              <a:buNone/>
            </a:pPr>
            <a:r>
              <a:rPr lang="en-US" sz="1575" dirty="0">
                <a:solidFill>
                  <a:srgbClr val="000000"/>
                </a:solidFill>
              </a:rPr>
              <a:t>Course Overview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C224E2-46AA-4FE8-B864-29A16F2DD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04EF-2969-4BEA-A3EE-AEA62ECEEEA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55297"/>
          <p:cNvSpPr>
            <a:spLocks noGrp="1" noChangeArrowheads="1"/>
          </p:cNvSpPr>
          <p:nvPr>
            <p:ph type="title"/>
          </p:nvPr>
        </p:nvSpPr>
        <p:spPr/>
        <p:txBody>
          <a:bodyPr spcFirstLastPara="1" wrap="square" lIns="69049" tIns="34525" rIns="69049" bIns="34525" anchor="t" anchorCtr="0">
            <a:noAutofit/>
          </a:bodyPr>
          <a:lstStyle/>
          <a:p>
            <a:pPr defTabSz="685800"/>
            <a:r>
              <a:rPr lang="en-US" dirty="0"/>
              <a:t>Today</a:t>
            </a:r>
          </a:p>
        </p:txBody>
      </p:sp>
      <p:sp>
        <p:nvSpPr>
          <p:cNvPr id="55299" name="Text Placeholder 55298"/>
          <p:cNvSpPr>
            <a:spLocks noGrp="1" noChangeArrowheads="1"/>
          </p:cNvSpPr>
          <p:nvPr>
            <p:ph type="body" idx="1"/>
          </p:nvPr>
        </p:nvSpPr>
        <p:spPr/>
        <p:txBody>
          <a:bodyPr spcFirstLastPara="1" wrap="square" lIns="69049" tIns="34525" rIns="69049" bIns="34525" rtlCol="0" anchor="t" anchorCtr="0">
            <a:normAutofit/>
          </a:bodyPr>
          <a:lstStyle/>
          <a:p>
            <a:pPr defTabSz="685800">
              <a:lnSpc>
                <a:spcPct val="80000"/>
              </a:lnSpc>
            </a:pPr>
            <a:r>
              <a:rPr lang="en-US" sz="1650" dirty="0"/>
              <a:t>Introduction to the class</a:t>
            </a:r>
          </a:p>
          <a:p>
            <a:pPr defTabSz="685800">
              <a:lnSpc>
                <a:spcPct val="80000"/>
              </a:lnSpc>
            </a:pPr>
            <a:endParaRPr lang="en-US" sz="1650" dirty="0"/>
          </a:p>
          <a:p>
            <a:pPr defTabSz="685800">
              <a:lnSpc>
                <a:spcPct val="80000"/>
              </a:lnSpc>
            </a:pPr>
            <a:r>
              <a:rPr lang="en-US" sz="1650" dirty="0"/>
              <a:t>Review Syllabus</a:t>
            </a:r>
          </a:p>
          <a:p>
            <a:pPr lvl="1" defTabSz="685800">
              <a:lnSpc>
                <a:spcPct val="80000"/>
              </a:lnSpc>
            </a:pPr>
            <a:r>
              <a:rPr lang="en-US" sz="1425" dirty="0"/>
              <a:t>read the warning about the size of the projects</a:t>
            </a:r>
          </a:p>
          <a:p>
            <a:pPr defTabSz="685800">
              <a:lnSpc>
                <a:spcPct val="80000"/>
              </a:lnSpc>
            </a:pPr>
            <a:r>
              <a:rPr lang="en-US" sz="1650" dirty="0"/>
              <a:t>Class Grades Server</a:t>
            </a:r>
          </a:p>
          <a:p>
            <a:pPr lvl="1" defTabSz="685800">
              <a:lnSpc>
                <a:spcPct val="80000"/>
              </a:lnSpc>
            </a:pPr>
            <a:r>
              <a:rPr lang="en-US" sz="1425" dirty="0"/>
              <a:t>Grades.cs.umd.edu</a:t>
            </a:r>
          </a:p>
          <a:p>
            <a:pPr defTabSz="685800">
              <a:lnSpc>
                <a:spcPct val="80000"/>
              </a:lnSpc>
            </a:pPr>
            <a:r>
              <a:rPr lang="en-US" sz="1725" dirty="0"/>
              <a:t>Web Page</a:t>
            </a:r>
          </a:p>
          <a:p>
            <a:pPr lvl="1" defTabSz="685800">
              <a:lnSpc>
                <a:spcPct val="80000"/>
              </a:lnSpc>
            </a:pPr>
            <a:r>
              <a:rPr lang="en-US" sz="1500" dirty="0">
                <a:hlinkClick r:id="rId3"/>
              </a:rPr>
              <a:t>https://www.cs.umd.edu/class/fall2025/cmsc412/</a:t>
            </a:r>
            <a:endParaRPr lang="en-US" sz="1500" dirty="0"/>
          </a:p>
          <a:p>
            <a:pPr defTabSz="685800">
              <a:lnSpc>
                <a:spcPct val="80000"/>
              </a:lnSpc>
            </a:pPr>
            <a:r>
              <a:rPr lang="en-US" sz="2325" dirty="0"/>
              <a:t>Piazza </a:t>
            </a:r>
          </a:p>
          <a:p>
            <a:pPr lvl="1" defTabSz="685800">
              <a:lnSpc>
                <a:spcPct val="80000"/>
              </a:lnSpc>
            </a:pPr>
            <a:r>
              <a:rPr lang="en-US" sz="2025" dirty="0"/>
              <a:t>https://piazza.com/class/mer9kqker4355p/</a:t>
            </a:r>
          </a:p>
          <a:p>
            <a:pPr lvl="1" defTabSz="685800">
              <a:lnSpc>
                <a:spcPct val="80000"/>
              </a:lnSpc>
            </a:pPr>
            <a:endParaRPr lang="en-US" sz="15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C3065CA-931B-4A79-A8E9-176FDB459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04EF-2969-4BEA-A3EE-AEA62ECEEEA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6041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defTabSz="685800"/>
            <a:r>
              <a:rPr lang="en-US" dirty="0"/>
              <a:t>Catalog Description</a:t>
            </a:r>
          </a:p>
        </p:txBody>
      </p:sp>
      <p:sp>
        <p:nvSpPr>
          <p:cNvPr id="60419" name="Text Placeholder 60418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defTabSz="685800"/>
            <a:r>
              <a:rPr lang="en-US" dirty="0">
                <a:cs typeface="Times New Roman" pitchFamily="18" charset="0"/>
              </a:rPr>
              <a:t>A hands-on introduction to operating systems, including topics in – </a:t>
            </a:r>
          </a:p>
          <a:p>
            <a:pPr lvl="1" defTabSz="685800"/>
            <a:r>
              <a:rPr lang="en-US" dirty="0">
                <a:cs typeface="Times New Roman" pitchFamily="18" charset="0"/>
              </a:rPr>
              <a:t>multiprogramming, </a:t>
            </a:r>
          </a:p>
          <a:p>
            <a:pPr lvl="1" defTabSz="685800"/>
            <a:r>
              <a:rPr lang="en-US" dirty="0">
                <a:cs typeface="Times New Roman" pitchFamily="18" charset="0"/>
              </a:rPr>
              <a:t>communication and synchronization, </a:t>
            </a:r>
          </a:p>
          <a:p>
            <a:pPr lvl="1" defTabSz="685800"/>
            <a:r>
              <a:rPr lang="en-US" dirty="0">
                <a:cs typeface="Times New Roman" pitchFamily="18" charset="0"/>
              </a:rPr>
              <a:t>memory management, </a:t>
            </a:r>
          </a:p>
          <a:p>
            <a:pPr lvl="1" defTabSz="685800"/>
            <a:r>
              <a:rPr lang="en-US" dirty="0">
                <a:cs typeface="Times New Roman" pitchFamily="18" charset="0"/>
              </a:rPr>
              <a:t>IO subsystems, and </a:t>
            </a:r>
          </a:p>
          <a:p>
            <a:pPr lvl="1" defTabSz="685800"/>
            <a:r>
              <a:rPr lang="en-US" dirty="0">
                <a:cs typeface="Times New Roman" pitchFamily="18" charset="0"/>
              </a:rPr>
              <a:t>resource scheduling polices. </a:t>
            </a:r>
          </a:p>
          <a:p>
            <a:pPr defTabSz="685800"/>
            <a:r>
              <a:rPr lang="en-US" dirty="0">
                <a:cs typeface="Times New Roman" pitchFamily="18" charset="0"/>
              </a:rPr>
              <a:t>The laboratory component consists of constructing a small kernel, including functions for device IO, multi-tasking, and memory management.</a:t>
            </a:r>
          </a:p>
          <a:p>
            <a:pPr defTabSz="685800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E315F2-8D59-4507-BECB-DBCEA9162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04EF-2969-4BEA-A3EE-AEA62ECEEEA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61441"/>
          <p:cNvSpPr>
            <a:spLocks noGrp="1" noChangeArrowheads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defTabSz="685800"/>
            <a:r>
              <a:rPr lang="en-US" dirty="0"/>
              <a:t>Prerequisites</a:t>
            </a:r>
          </a:p>
        </p:txBody>
      </p:sp>
      <p:sp>
        <p:nvSpPr>
          <p:cNvPr id="61443" name="Text Placeholder 6144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defTabSz="685800"/>
            <a:r>
              <a:rPr lang="en-US" dirty="0"/>
              <a:t>Minimum grade of C or better - in </a:t>
            </a:r>
          </a:p>
          <a:p>
            <a:pPr lvl="1" defTabSz="685800"/>
            <a:r>
              <a:rPr lang="en-US" dirty="0"/>
              <a:t>CMSC330, and </a:t>
            </a:r>
          </a:p>
          <a:p>
            <a:pPr lvl="1" defTabSz="685800"/>
            <a:r>
              <a:rPr lang="en-US" dirty="0"/>
              <a:t>CMSC351 </a:t>
            </a:r>
          </a:p>
          <a:p>
            <a:pPr defTabSz="685800"/>
            <a:r>
              <a:rPr lang="en-US" dirty="0"/>
              <a:t>1 course with a minimum grade of C  - from</a:t>
            </a:r>
          </a:p>
          <a:p>
            <a:pPr lvl="1" defTabSz="685800"/>
            <a:r>
              <a:rPr lang="en-US" dirty="0"/>
              <a:t>CMSC414, </a:t>
            </a:r>
          </a:p>
          <a:p>
            <a:pPr lvl="1" defTabSz="685800"/>
            <a:r>
              <a:rPr lang="en-US" dirty="0"/>
              <a:t>CMSC417, </a:t>
            </a:r>
          </a:p>
          <a:p>
            <a:pPr lvl="1" defTabSz="685800"/>
            <a:r>
              <a:rPr lang="en-US" dirty="0"/>
              <a:t>CMSC420, </a:t>
            </a:r>
          </a:p>
          <a:p>
            <a:pPr lvl="1" defTabSz="685800"/>
            <a:r>
              <a:rPr lang="en-US" dirty="0"/>
              <a:t>CMSC430, </a:t>
            </a:r>
          </a:p>
          <a:p>
            <a:pPr lvl="1" defTabSz="685800"/>
            <a:r>
              <a:rPr lang="en-US" dirty="0"/>
              <a:t>CMSC433, </a:t>
            </a:r>
          </a:p>
          <a:p>
            <a:pPr lvl="1" defTabSz="685800"/>
            <a:r>
              <a:rPr lang="en-US" dirty="0"/>
              <a:t>CMSC435, </a:t>
            </a:r>
          </a:p>
          <a:p>
            <a:pPr lvl="1" defTabSz="685800"/>
            <a:r>
              <a:rPr lang="en-US" dirty="0"/>
              <a:t>ENEE440, </a:t>
            </a:r>
          </a:p>
          <a:p>
            <a:pPr lvl="1" defTabSz="685800"/>
            <a:r>
              <a:rPr lang="en-US" dirty="0"/>
              <a:t>ENEE457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FEF2A23-4EC4-4DB6-BD68-9292F4D52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6B1838-EF52-430D-815B-C420D3930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04EF-2969-4BEA-A3EE-AEA62ECEEEA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C93A7EA-DAAD-4BA1-8332-D4D21600CD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			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92182C8-95A0-4264-A7D6-22DDC141B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Assistants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55524B-2DFE-491A-9091-E57F6EF90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6E0B8E-3605-4322-AEA5-054E12373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04EF-2969-4BEA-A3EE-AEA62ECEEEAE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34ABCA5-184D-4F5B-A565-F5B0C991EB47}"/>
              </a:ext>
            </a:extLst>
          </p:cNvPr>
          <p:cNvGraphicFramePr>
            <a:graphicFrameLocks noGrp="1"/>
          </p:cNvGraphicFramePr>
          <p:nvPr/>
        </p:nvGraphicFramePr>
        <p:xfrm>
          <a:off x="2875390" y="1235869"/>
          <a:ext cx="3270968" cy="13145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7913">
                  <a:extLst>
                    <a:ext uri="{9D8B030D-6E8A-4147-A177-3AD203B41FA5}">
                      <a16:colId xmlns:a16="http://schemas.microsoft.com/office/drawing/2014/main" val="4044277905"/>
                    </a:ext>
                  </a:extLst>
                </a:gridCol>
                <a:gridCol w="1823055">
                  <a:extLst>
                    <a:ext uri="{9D8B030D-6E8A-4147-A177-3AD203B41FA5}">
                      <a16:colId xmlns:a16="http://schemas.microsoft.com/office/drawing/2014/main" val="255268972"/>
                    </a:ext>
                  </a:extLst>
                </a:gridCol>
              </a:tblGrid>
              <a:tr h="324803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>
                          <a:effectLst/>
                        </a:rPr>
                        <a:t>Liu</a:t>
                      </a:r>
                      <a:endParaRPr lang="en-US" sz="2100" b="0" i="0" u="none" strike="noStrike" dirty="0">
                        <a:solidFill>
                          <a:srgbClr val="222222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u="none" strike="noStrike" dirty="0" err="1">
                          <a:effectLst/>
                        </a:rPr>
                        <a:t>Geng</a:t>
                      </a:r>
                      <a:endParaRPr lang="en-US" sz="2100" b="0" i="0" u="none" strike="noStrike" dirty="0">
                        <a:solidFill>
                          <a:srgbClr val="222222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600016416"/>
                  </a:ext>
                </a:extLst>
              </a:tr>
              <a:tr h="324803"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</a:rPr>
                        <a:t>Kabir </a:t>
                      </a: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1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</a:rPr>
                        <a:t>Tasmin</a:t>
                      </a: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875301647"/>
                  </a:ext>
                </a:extLst>
              </a:tr>
              <a:tr h="324803"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155977248"/>
                  </a:ext>
                </a:extLst>
              </a:tr>
              <a:tr h="340174">
                <a:tc gridSpan="2">
                  <a:txBody>
                    <a:bodyPr/>
                    <a:lstStyle/>
                    <a:p>
                      <a:pPr algn="l" fontAlgn="b"/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63" marR="4763" marT="4763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72753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2056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645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defTabSz="685800"/>
            <a:r>
              <a:rPr lang="en-US" dirty="0"/>
              <a:t>Text</a:t>
            </a:r>
          </a:p>
        </p:txBody>
      </p:sp>
      <p:sp>
        <p:nvSpPr>
          <p:cNvPr id="64515" name="Text Placeholder 64514"/>
          <p:cNvSpPr>
            <a:spLocks noGrp="1" noChangeArrowheads="1"/>
          </p:cNvSpPr>
          <p:nvPr>
            <p:ph type="body" idx="1"/>
          </p:nvPr>
        </p:nvSpPr>
        <p:spPr>
          <a:xfrm>
            <a:off x="1485900" y="1207687"/>
            <a:ext cx="6172200" cy="3394472"/>
          </a:xfrm>
        </p:spPr>
        <p:txBody>
          <a:bodyPr>
            <a:normAutofit fontScale="85000" lnSpcReduction="20000"/>
          </a:bodyPr>
          <a:lstStyle/>
          <a:p>
            <a:pPr defTabSz="685800"/>
            <a:r>
              <a:rPr lang="en-US" dirty="0"/>
              <a:t>Required</a:t>
            </a:r>
          </a:p>
          <a:p>
            <a:pPr lvl="1" defTabSz="685800"/>
            <a:r>
              <a:rPr lang="en-US" dirty="0"/>
              <a:t>CMSC412:Operating Systems Fall2024</a:t>
            </a:r>
          </a:p>
          <a:p>
            <a:pPr lvl="2" defTabSz="685800"/>
            <a:r>
              <a:rPr lang="en-US" dirty="0" err="1"/>
              <a:t>ZYBooks</a:t>
            </a:r>
            <a:endParaRPr lang="en-US" dirty="0"/>
          </a:p>
          <a:p>
            <a:pPr lvl="3" defTabSz="685800"/>
            <a:r>
              <a:rPr lang="en-US" dirty="0"/>
              <a:t>1. Sign in or create an account at learn.zybooks.com</a:t>
            </a:r>
          </a:p>
          <a:p>
            <a:pPr lvl="3" defTabSz="685800"/>
            <a:r>
              <a:rPr lang="en-US" dirty="0"/>
              <a:t>2. Enter </a:t>
            </a:r>
            <a:r>
              <a:rPr lang="en-US" dirty="0" err="1"/>
              <a:t>zyBook</a:t>
            </a:r>
            <a:r>
              <a:rPr lang="en-US" dirty="0"/>
              <a:t> code: UMDCMSC412AgrawalaFall2025</a:t>
            </a:r>
          </a:p>
          <a:p>
            <a:pPr lvl="3" defTabSz="685800"/>
            <a:r>
              <a:rPr lang="en-US" dirty="0"/>
              <a:t>3. Subscribe</a:t>
            </a:r>
          </a:p>
          <a:p>
            <a:pPr defTabSz="685800"/>
            <a:r>
              <a:rPr lang="en-US" dirty="0"/>
              <a:t>URL</a:t>
            </a:r>
          </a:p>
          <a:p>
            <a:pPr lvl="1" defTabSz="685800"/>
            <a:r>
              <a:rPr lang="en-US" dirty="0"/>
              <a:t>https://learn.zybooks.com/zybook/UMDCMSC412AgrawalaFall2025</a:t>
            </a:r>
          </a:p>
          <a:p>
            <a:pPr lvl="1" defTabSz="685800"/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05157A0-919C-4472-9466-1105DDBBD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04EF-2969-4BEA-A3EE-AEA62ECEEEA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59393"/>
          <p:cNvSpPr>
            <a:spLocks noGrp="1" noChangeArrowheads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pPr defTabSz="685800"/>
            <a:r>
              <a:rPr lang="en-US" dirty="0"/>
              <a:t>Grades Server And Piazza</a:t>
            </a:r>
            <a:br>
              <a:rPr lang="en-US" dirty="0"/>
            </a:br>
            <a:br>
              <a:rPr lang="en-US" sz="1500" dirty="0"/>
            </a:br>
            <a:endParaRPr lang="en-US" sz="1500" dirty="0"/>
          </a:p>
        </p:txBody>
      </p:sp>
      <p:sp>
        <p:nvSpPr>
          <p:cNvPr id="59395" name="Text Placeholder 5939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685800"/>
            <a:r>
              <a:rPr lang="en-US" dirty="0"/>
              <a:t>Server  - </a:t>
            </a:r>
          </a:p>
          <a:p>
            <a:pPr lvl="1" defTabSz="685800"/>
            <a:r>
              <a:rPr lang="en-US" dirty="0">
                <a:hlinkClick r:id="rId3"/>
              </a:rPr>
              <a:t>http://grades.cs.umd.edu</a:t>
            </a:r>
            <a:endParaRPr lang="en-US" dirty="0"/>
          </a:p>
          <a:p>
            <a:pPr defTabSz="685800"/>
            <a:r>
              <a:rPr lang="en-US" dirty="0"/>
              <a:t>Complete grade information</a:t>
            </a:r>
          </a:p>
          <a:p>
            <a:pPr defTabSz="685800"/>
            <a:r>
              <a:rPr lang="en-US" dirty="0"/>
              <a:t>Interface for requesting regrades on exams and projects</a:t>
            </a:r>
          </a:p>
          <a:p>
            <a:pPr defTabSz="685800"/>
            <a:endParaRPr lang="en-US" dirty="0"/>
          </a:p>
          <a:p>
            <a:pPr defTabSz="685800">
              <a:lnSpc>
                <a:spcPct val="80000"/>
              </a:lnSpc>
            </a:pPr>
            <a:r>
              <a:rPr lang="en-US" sz="2025" dirty="0"/>
              <a:t>Piazza </a:t>
            </a:r>
          </a:p>
          <a:p>
            <a:pPr lvl="1" defTabSz="685800">
              <a:lnSpc>
                <a:spcPct val="80000"/>
              </a:lnSpc>
            </a:pPr>
            <a:r>
              <a:rPr lang="en-US" dirty="0"/>
              <a:t>https://piazza.com/class/mer9kqker4355p/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89AD25-3CB5-4B5E-B2CC-1AE75CFB4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04EF-2969-4BEA-A3EE-AEA62ECEEEA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65537"/>
          <p:cNvSpPr>
            <a:spLocks noGrp="1" noChangeArrowheads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pPr defTabSz="685800"/>
            <a:r>
              <a:rPr lang="en-US" sz="3000" i="1" dirty="0"/>
              <a:t>Programming Projects:</a:t>
            </a:r>
            <a:br>
              <a:rPr lang="en-US" sz="3000" i="1" dirty="0"/>
            </a:br>
            <a:endParaRPr lang="en-US" sz="3000" dirty="0"/>
          </a:p>
        </p:txBody>
      </p:sp>
      <p:sp>
        <p:nvSpPr>
          <p:cNvPr id="65539" name="Text Placeholder 6553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685800">
              <a:lnSpc>
                <a:spcPct val="80000"/>
              </a:lnSpc>
            </a:pPr>
            <a:r>
              <a:rPr lang="en-US" sz="2175" dirty="0">
                <a:cs typeface="Times New Roman" pitchFamily="18" charset="0"/>
              </a:rPr>
              <a:t>Understanding operating system concepts is a hands-on activity.  This class will include several </a:t>
            </a:r>
            <a:r>
              <a:rPr lang="en-US" sz="2175" dirty="0">
                <a:solidFill>
                  <a:srgbClr val="FF0000"/>
                </a:solidFill>
                <a:cs typeface="Times New Roman" pitchFamily="18" charset="0"/>
              </a:rPr>
              <a:t>substantial</a:t>
            </a:r>
            <a:r>
              <a:rPr lang="en-US" sz="2175" dirty="0">
                <a:cs typeface="Times New Roman" pitchFamily="18" charset="0"/>
              </a:rPr>
              <a:t> programming projects that will require students to read and understand provided code, write new modules, and debug the resulting system.  </a:t>
            </a:r>
            <a:r>
              <a:rPr lang="en-US" sz="2175" i="1" dirty="0">
                <a:cs typeface="Times New Roman" pitchFamily="18" charset="0"/>
              </a:rPr>
              <a:t>The programming assignments will be time consuming and students taking this class should plan  their class schedules accordingly</a:t>
            </a:r>
            <a:r>
              <a:rPr lang="en-US" sz="2175" dirty="0">
                <a:cs typeface="Times New Roman" pitchFamily="18" charset="0"/>
              </a:rPr>
              <a:t>.</a:t>
            </a:r>
          </a:p>
          <a:p>
            <a:pPr defTabSz="685800">
              <a:lnSpc>
                <a:spcPct val="80000"/>
              </a:lnSpc>
            </a:pPr>
            <a:r>
              <a:rPr lang="en-US" sz="2175" dirty="0">
                <a:cs typeface="Times New Roman" pitchFamily="18" charset="0"/>
              </a:rPr>
              <a:t>The instructor reserves the right to fail, regardless of overall numeric score, students who do not submit a </a:t>
            </a:r>
            <a:r>
              <a:rPr lang="en-US" sz="2175" i="1" dirty="0">
                <a:cs typeface="Times New Roman" pitchFamily="18" charset="0"/>
              </a:rPr>
              <a:t>good faith attempt </a:t>
            </a:r>
            <a:r>
              <a:rPr lang="en-US" sz="2175" dirty="0">
                <a:cs typeface="Times New Roman" pitchFamily="18" charset="0"/>
              </a:rPr>
              <a:t>to complete all programming assignments.</a:t>
            </a:r>
          </a:p>
          <a:p>
            <a:pPr defTabSz="685800">
              <a:lnSpc>
                <a:spcPct val="80000"/>
              </a:lnSpc>
              <a:buNone/>
            </a:pPr>
            <a:endParaRPr lang="en-US" sz="2175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7D8E7E-2831-4B1D-AACA-C83EDA148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904EF-2969-4BEA-A3EE-AEA62ECEEEA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old Fearlessly Forward">
  <a:themeElements>
    <a:clrScheme name="Simple Light">
      <a:dk1>
        <a:srgbClr val="E31933"/>
      </a:dk1>
      <a:lt1>
        <a:srgbClr val="FFFFFF"/>
      </a:lt1>
      <a:dk2>
        <a:srgbClr val="000000"/>
      </a:dk2>
      <a:lt2>
        <a:srgbClr val="FFD200"/>
      </a:lt2>
      <a:accent1>
        <a:srgbClr val="E31933"/>
      </a:accent1>
      <a:accent2>
        <a:srgbClr val="FFD200"/>
      </a:accent2>
      <a:accent3>
        <a:srgbClr val="454545"/>
      </a:accent3>
      <a:accent4>
        <a:srgbClr val="7F7F7F"/>
      </a:accent4>
      <a:accent5>
        <a:srgbClr val="E6E6E6"/>
      </a:accent5>
      <a:accent6>
        <a:srgbClr val="B37231"/>
      </a:accent6>
      <a:hlink>
        <a:srgbClr val="E31933"/>
      </a:hlink>
      <a:folHlink>
        <a:srgbClr val="0097A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4_FF_SlidesTemplate" id="{EC05CF23-3F6D-AC49-9C5D-7983FACF952A}" vid="{0FE41B6C-43F9-1E4D-B777-C9E25254E3C2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24_FF_SlidesTemplate</Template>
  <TotalTime>4</TotalTime>
  <Words>527</Words>
  <Application>Microsoft Office PowerPoint</Application>
  <PresentationFormat>On-screen Show (16:9)</PresentationFormat>
  <Paragraphs>118</Paragraphs>
  <Slides>14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Times New Roman</vt:lpstr>
      <vt:lpstr>Proxima Nova Extrabold</vt:lpstr>
      <vt:lpstr>Calibri</vt:lpstr>
      <vt:lpstr>Arial</vt:lpstr>
      <vt:lpstr>Roboto</vt:lpstr>
      <vt:lpstr>Proxima Nova</vt:lpstr>
      <vt:lpstr>Arial Black</vt:lpstr>
      <vt:lpstr>Bold Fearlessly Forward</vt:lpstr>
      <vt:lpstr>Operating Systems</vt:lpstr>
      <vt:lpstr>CSMC 412</vt:lpstr>
      <vt:lpstr>Today</vt:lpstr>
      <vt:lpstr>Catalog Description</vt:lpstr>
      <vt:lpstr>Prerequisites</vt:lpstr>
      <vt:lpstr>Teaching Assistants</vt:lpstr>
      <vt:lpstr>Text</vt:lpstr>
      <vt:lpstr>Grades Server And Piazza  </vt:lpstr>
      <vt:lpstr>Programming Projects: </vt:lpstr>
      <vt:lpstr>Class Scheduled Times</vt:lpstr>
      <vt:lpstr>Class Schedule</vt:lpstr>
      <vt:lpstr>Grading</vt:lpstr>
      <vt:lpstr>Class Profile</vt:lpstr>
      <vt:lpstr>Some Useful Videos  By Dr. Neil Spring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Ashok Agrawala</dc:creator>
  <cp:lastModifiedBy>Ashok Agrawala</cp:lastModifiedBy>
  <cp:revision>2</cp:revision>
  <dcterms:created xsi:type="dcterms:W3CDTF">2025-08-31T22:49:17Z</dcterms:created>
  <dcterms:modified xsi:type="dcterms:W3CDTF">2025-08-31T22:53:51Z</dcterms:modified>
</cp:coreProperties>
</file>