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3"/>
  </p:notesMasterIdLst>
  <p:sldIdLst>
    <p:sldId id="280" r:id="rId2"/>
    <p:sldId id="283" r:id="rId3"/>
    <p:sldId id="284" r:id="rId4"/>
    <p:sldId id="285" r:id="rId5"/>
    <p:sldId id="286" r:id="rId6"/>
    <p:sldId id="287" r:id="rId7"/>
    <p:sldId id="288" r:id="rId8"/>
    <p:sldId id="307" r:id="rId9"/>
    <p:sldId id="289" r:id="rId10"/>
    <p:sldId id="290" r:id="rId11"/>
    <p:sldId id="315" r:id="rId12"/>
    <p:sldId id="316" r:id="rId13"/>
    <p:sldId id="291" r:id="rId14"/>
    <p:sldId id="292" r:id="rId15"/>
    <p:sldId id="293" r:id="rId16"/>
    <p:sldId id="294" r:id="rId17"/>
    <p:sldId id="295" r:id="rId18"/>
    <p:sldId id="296" r:id="rId19"/>
    <p:sldId id="308" r:id="rId20"/>
    <p:sldId id="317" r:id="rId21"/>
    <p:sldId id="318" r:id="rId22"/>
    <p:sldId id="309" r:id="rId23"/>
    <p:sldId id="319" r:id="rId24"/>
    <p:sldId id="320" r:id="rId25"/>
    <p:sldId id="321" r:id="rId26"/>
    <p:sldId id="322" r:id="rId27"/>
    <p:sldId id="310" r:id="rId28"/>
    <p:sldId id="311" r:id="rId29"/>
    <p:sldId id="312" r:id="rId30"/>
    <p:sldId id="313" r:id="rId31"/>
    <p:sldId id="314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</p:sldIdLst>
  <p:sldSz cx="12192000" cy="6858000"/>
  <p:notesSz cx="6858000" cy="9296400"/>
  <p:embeddedFontLst>
    <p:embeddedFont>
      <p:font typeface="ＭＳ Ｐゴシック" panose="020B0600070205080204" pitchFamily="34" charset="-128"/>
      <p:regular r:id="rId44"/>
    </p:embeddedFont>
    <p:embeddedFont>
      <p:font typeface="Helvetica" panose="020B0604020202020204" pitchFamily="34" charset="0"/>
      <p:regular r:id="rId45"/>
      <p:bold r:id="rId46"/>
      <p:italic r:id="rId47"/>
      <p:boldItalic r:id="rId4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2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258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4.fntdata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B101069-85A8-4622-BB0F-7A95BC2DE9CB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8"/>
            <a:ext cx="297180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A237633-8646-4A3F-A33A-A60A1F0CE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42336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42339" name="Rectangle 142337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2340" name="Shape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1333E73D-C5DD-433F-8AF0-AC3E576F2DFB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06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C675AA4-6D2A-40ED-9CF5-9328F43DA946}" type="slidenum">
              <a:rPr lang="en-US" altLang="en-US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931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DFF4290-C550-476B-8CB3-445BFB5EC49A}" type="slidenum">
              <a:rPr lang="en-US" altLang="en-US"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174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3A875D1-BFA1-4F9A-AA70-5A485BD35C12}" type="slidenum">
              <a:rPr lang="en-US" altLang="en-US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521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52D7620-C9F2-4BFB-9CCF-3998002725A9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228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C81452A-5D0E-47BB-A7D6-E5CC724020D2}" type="slidenum">
              <a:rPr lang="en-US" altLang="en-US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86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30C7B46-906D-4268-B3D8-664F54007E2E}" type="slidenum">
              <a:rPr lang="en-US" altLang="en-US">
                <a:latin typeface="Times New Roman" panose="02020603050405020304" pitchFamily="18" charset="0"/>
              </a:rPr>
              <a:pPr/>
              <a:t>32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7979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57352E0-DEE2-4337-BA22-B55EAD518F2C}" type="slidenum">
              <a:rPr lang="en-US" altLang="en-US">
                <a:latin typeface="Times New Roman" panose="02020603050405020304" pitchFamily="18" charset="0"/>
              </a:rPr>
              <a:pPr/>
              <a:t>33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462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2FC91E2-E792-4C64-8E72-BFF4D0866089}" type="slidenum">
              <a:rPr lang="en-US" altLang="en-US">
                <a:latin typeface="Times New Roman" panose="02020603050405020304" pitchFamily="18" charset="0"/>
              </a:rPr>
              <a:pPr/>
              <a:t>34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7113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E5BAE75-0DE2-463B-9353-8A5B207E66EA}" type="slidenum">
              <a:rPr lang="en-US" altLang="en-US">
                <a:latin typeface="Times New Roman" panose="02020603050405020304" pitchFamily="18" charset="0"/>
              </a:rPr>
              <a:pPr/>
              <a:t>35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745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43F317E-8B94-46E5-8E03-9318D2C9407D}" type="slidenum">
              <a:rPr lang="en-US" altLang="en-US">
                <a:latin typeface="Times New Roman" panose="02020603050405020304" pitchFamily="18" charset="0"/>
              </a:rPr>
              <a:pPr/>
              <a:t>36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066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3689908-997D-474F-9910-4306BAEB9F31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62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FAB62A2-A339-4F63-8382-EEF409709468}" type="slidenum">
              <a:rPr lang="en-US" altLang="en-US">
                <a:latin typeface="Times New Roman" panose="02020603050405020304" pitchFamily="18" charset="0"/>
              </a:rPr>
              <a:pPr/>
              <a:t>37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1326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4D359A0-72C1-4113-97A6-19F9FD50C7E7}" type="slidenum">
              <a:rPr lang="en-US" altLang="en-US">
                <a:latin typeface="Times New Roman" panose="02020603050405020304" pitchFamily="18" charset="0"/>
              </a:rPr>
              <a:pPr/>
              <a:t>38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153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796D74A-E3BF-4962-80A0-CA2C0F14525A}" type="slidenum">
              <a:rPr lang="en-US" altLang="en-US">
                <a:latin typeface="Times New Roman" panose="02020603050405020304" pitchFamily="18" charset="0"/>
              </a:rPr>
              <a:pPr/>
              <a:t>39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5208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11FB718-6ECD-493E-8123-ABD69F16224F}" type="slidenum">
              <a:rPr lang="en-US" altLang="en-US">
                <a:latin typeface="Times New Roman" panose="02020603050405020304" pitchFamily="18" charset="0"/>
              </a:rPr>
              <a:pPr/>
              <a:t>40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166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12950E5-6C77-4D8D-A9BB-001F88C7EE54}" type="slidenum">
              <a:rPr lang="en-US" altLang="en-US">
                <a:latin typeface="Times New Roman" panose="02020603050405020304" pitchFamily="18" charset="0"/>
              </a:rPr>
              <a:pPr/>
              <a:t>41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052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3AF0699-5702-41D8-B5AF-F220A6236FC2}" type="slidenum">
              <a:rPr lang="en-US" altLang="en-US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660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466D9CB-29A6-465C-8725-2871BE72F42D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508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4CC6EF5-1EC7-42BF-9912-1D38B9C218F3}" type="slidenum">
              <a:rPr lang="en-US" altLang="en-US"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10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CE1371B-2528-4554-B6EA-27A26B84CDF3}" type="slidenum">
              <a:rPr lang="en-US" altLang="en-US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55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4E167D2-E7E3-42ED-B10C-E2BB2CD1DA2E}" type="slidenum">
              <a:rPr lang="en-US" altLang="en-US"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077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69B4530-2D0A-4419-A39D-2234381E2878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372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57066" indent="-291179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64717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30604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96491" indent="-232943" defTabSz="9479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62377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3028264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94151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960038" indent="-232943" defTabSz="947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9643315-5E6A-450C-AED5-FFAB139271B3}" type="slidenum">
              <a:rPr lang="en-US" altLang="en-US"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812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F31D0-C378-4CD9-AAF8-BF313E2C074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975C-0BC2-474B-90DD-C82888FFD11A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53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1B96-6FF0-4EEB-924D-6F17A2F3C14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66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50E96-85DC-4C4D-BC4E-42DC5003397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2018 Silberschatz, Gavin &amp; Gagne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2D389-1E87-4ECE-A6D6-350E1E959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27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5"/>
            <a:ext cx="10972800" cy="576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75267" y="123349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3267" y="123349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25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9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FE44-296C-49AE-8C6C-602B6CC5C2D8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89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D884-6F07-415F-ABE4-F01B1056A76E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6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873C-0095-4D70-BEC4-FF91D33B3742}" type="datetime6">
              <a:rPr lang="en-US" smtClean="0"/>
              <a:t>October 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9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4660-9CE5-4F0D-AA67-D8900A2B41AB}" type="datetime6">
              <a:rPr lang="en-US" smtClean="0"/>
              <a:t>October 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5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75BF-F311-40AC-A3F6-677C6EDDB4F2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154-AFB3-485D-BD7B-35704A7A8369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CA70-9DCC-4950-82D0-E83CFD2ADC6B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3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CD1BF-064C-47D3-8413-7FD68416837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9E9B-7639-41A7-8B5F-FEFEB094F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4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54273"/>
          <p:cNvSpPr>
            <a:spLocks noGrp="1" noChangeArrowheads="1"/>
          </p:cNvSpPr>
          <p:nvPr>
            <p:ph type="title"/>
          </p:nvPr>
        </p:nvSpPr>
        <p:spPr>
          <a:xfrm>
            <a:off x="4975226" y="920750"/>
            <a:ext cx="2445976" cy="694466"/>
          </a:xfrm>
        </p:spPr>
        <p:txBody>
          <a:bodyPr vert="horz" wrap="none" lIns="63398" tIns="25359" rIns="63398" bIns="25359" rtlCol="0" anchor="t">
            <a:spAutoFit/>
          </a:bodyPr>
          <a:lstStyle/>
          <a:p>
            <a:pPr>
              <a:lnSpc>
                <a:spcPct val="95000"/>
              </a:lnSpc>
            </a:pPr>
            <a:r>
              <a:rPr lang="en-US"/>
              <a:t>CSMC 412</a:t>
            </a:r>
          </a:p>
        </p:txBody>
      </p:sp>
      <p:sp>
        <p:nvSpPr>
          <p:cNvPr id="4099" name="Shape 54274"/>
          <p:cNvSpPr>
            <a:spLocks noGrp="1" noChangeArrowheads="1"/>
          </p:cNvSpPr>
          <p:nvPr>
            <p:ph type="body" idx="1"/>
          </p:nvPr>
        </p:nvSpPr>
        <p:spPr>
          <a:xfrm>
            <a:off x="2762251" y="1725614"/>
            <a:ext cx="7026275" cy="2788043"/>
          </a:xfrm>
        </p:spPr>
        <p:txBody>
          <a:bodyPr vert="horz" lIns="71324" tIns="28529" rIns="71324" bIns="28529" rtlCol="0">
            <a:spAutoFit/>
          </a:bodyPr>
          <a:lstStyle/>
          <a:p>
            <a:pPr marL="387350" indent="-387350" algn="ctr" defTabSz="1033463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3300" dirty="0">
                <a:solidFill>
                  <a:schemeClr val="tx2"/>
                </a:solidFill>
              </a:rPr>
              <a:t>Operating Systems</a:t>
            </a:r>
            <a:endParaRPr lang="en-US" dirty="0"/>
          </a:p>
          <a:p>
            <a:pPr marL="387350" indent="-387350" algn="ctr" defTabSz="1033463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3300" dirty="0">
                <a:solidFill>
                  <a:schemeClr val="tx2"/>
                </a:solidFill>
              </a:rPr>
              <a:t>Prof. Ashok K Agrawala</a:t>
            </a:r>
          </a:p>
          <a:p>
            <a:pPr marL="387350" indent="-387350" algn="ctr" defTabSz="1033463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3300" dirty="0">
                <a:solidFill>
                  <a:schemeClr val="tx2"/>
                </a:solidFill>
              </a:rPr>
              <a:t>Set 10</a:t>
            </a:r>
          </a:p>
          <a:p>
            <a:pPr marL="387350" indent="-387350" algn="ctr" defTabSz="1033463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3300" dirty="0">
                <a:solidFill>
                  <a:schemeClr val="tx2"/>
                </a:solidFill>
              </a:rPr>
              <a:t>Synchronization Examples</a:t>
            </a:r>
          </a:p>
          <a:p>
            <a:pPr marL="387350" indent="-387350" algn="ctr" defTabSz="1033463">
              <a:lnSpc>
                <a:spcPct val="94000"/>
              </a:lnSpc>
              <a:spcBef>
                <a:spcPct val="28000"/>
              </a:spcBef>
              <a:buNone/>
            </a:pPr>
            <a:endParaRPr lang="en-US" sz="2100" dirty="0"/>
          </a:p>
        </p:txBody>
      </p:sp>
      <p:sp>
        <p:nvSpPr>
          <p:cNvPr id="4101" name="Shape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1C8854-195F-4F1D-ABC5-033DBF64DE55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2088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9050" y="190501"/>
            <a:ext cx="76517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Readers-Writers Problem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60439" y="1076326"/>
            <a:ext cx="11356258" cy="506571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3200" dirty="0"/>
              <a:t>The structure of a reader process</a:t>
            </a:r>
            <a:endParaRPr lang="en-US" altLang="en-US" sz="1800" dirty="0">
              <a:solidFill>
                <a:srgbClr val="0000FF"/>
              </a:solidFill>
            </a:endParaRP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do {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wait(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read_count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if 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read_count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1)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wait(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rw_mutex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signal(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/* reading is performed */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...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wait(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read count--;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if 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read_count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0)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signal(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rw_mutex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signal(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} while (true);</a:t>
            </a:r>
            <a:br>
              <a:rPr lang="en-US" alt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alt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8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8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800" dirty="0">
                <a:solidFill>
                  <a:srgbClr val="0000FF"/>
                </a:solidFill>
              </a:rPr>
              <a:t>     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EAA0-9306-4C20-A8DF-D0CC3ADC4645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92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DD1C9-887B-C338-EA3F-E884ACF65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Readers–Writers (writer-priority)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1BE71-FFE3-2C91-3704-7EB9DFE37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Goal: many readers can share the resource; writers need exclusive access; writers shouldn’t starve.</a:t>
            </a:r>
          </a:p>
          <a:p>
            <a:r>
              <a:rPr lang="en-US" b="1" dirty="0"/>
              <a:t>Semaphores &amp; state</a:t>
            </a:r>
            <a:endParaRPr lang="en-US" dirty="0"/>
          </a:p>
          <a:p>
            <a:r>
              <a:rPr lang="en-US" dirty="0"/>
              <a:t>semaphore resource = 1      // controls access to the shared data</a:t>
            </a:r>
          </a:p>
          <a:p>
            <a:r>
              <a:rPr lang="en-US" dirty="0"/>
              <a:t>semaphore </a:t>
            </a:r>
            <a:r>
              <a:rPr lang="en-US" dirty="0" err="1"/>
              <a:t>readTry</a:t>
            </a:r>
            <a:r>
              <a:rPr lang="en-US" dirty="0"/>
              <a:t>  = 1      // writers block this to stop new readers</a:t>
            </a:r>
          </a:p>
          <a:p>
            <a:r>
              <a:rPr lang="en-US" dirty="0"/>
              <a:t>semaphore </a:t>
            </a:r>
            <a:r>
              <a:rPr lang="en-US" dirty="0" err="1"/>
              <a:t>rmutex</a:t>
            </a:r>
            <a:r>
              <a:rPr lang="en-US" dirty="0"/>
              <a:t>   = 1      // guards </a:t>
            </a:r>
            <a:r>
              <a:rPr lang="en-US" dirty="0" err="1"/>
              <a:t>readCount</a:t>
            </a:r>
            <a:endParaRPr lang="en-US" dirty="0"/>
          </a:p>
          <a:p>
            <a:r>
              <a:rPr lang="en-US" dirty="0"/>
              <a:t>semaphore </a:t>
            </a:r>
            <a:r>
              <a:rPr lang="en-US" dirty="0" err="1"/>
              <a:t>wmutex</a:t>
            </a:r>
            <a:r>
              <a:rPr lang="en-US" dirty="0"/>
              <a:t>   = 1      // guards </a:t>
            </a:r>
            <a:r>
              <a:rPr lang="en-US" dirty="0" err="1"/>
              <a:t>writeCount</a:t>
            </a:r>
            <a:endParaRPr lang="en-US" dirty="0"/>
          </a:p>
          <a:p>
            <a:r>
              <a:rPr lang="en-US" dirty="0"/>
              <a:t>int </a:t>
            </a:r>
            <a:r>
              <a:rPr lang="en-US" dirty="0" err="1"/>
              <a:t>readCount</a:t>
            </a:r>
            <a:r>
              <a:rPr lang="en-US" dirty="0"/>
              <a:t>  = 0</a:t>
            </a:r>
          </a:p>
          <a:p>
            <a:r>
              <a:rPr lang="en-US" dirty="0"/>
              <a:t>int </a:t>
            </a:r>
            <a:r>
              <a:rPr lang="en-US" dirty="0" err="1"/>
              <a:t>writeCount</a:t>
            </a:r>
            <a:r>
              <a:rPr lang="en-US" dirty="0"/>
              <a:t> = 0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EA997-2232-DD75-9F49-2DB988605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7BDF7-354A-3E72-4812-C5459658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67EFD-D26D-6E01-8FC7-7D267960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48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2CE66-99A1-52DC-468C-202C78F8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Readers–Writers (writer-priority) </a:t>
            </a:r>
            <a:r>
              <a:rPr lang="en-US" b="1" dirty="0" err="1"/>
              <a:t>contd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ABFA3-268B-24E2-200B-8B2F3A8A95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</a:pPr>
            <a:r>
              <a:rPr lang="en-US" b="1" dirty="0"/>
              <a:t>Reader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wait(</a:t>
            </a:r>
            <a:r>
              <a:rPr lang="en-US" dirty="0" err="1"/>
              <a:t>readTry</a:t>
            </a:r>
            <a:r>
              <a:rPr lang="en-US" dirty="0"/>
              <a:t>);                // try to pass unless a writer is prioritizing</a:t>
            </a:r>
          </a:p>
          <a:p>
            <a:pPr>
              <a:spcBef>
                <a:spcPts val="600"/>
              </a:spcBef>
            </a:pPr>
            <a:r>
              <a:rPr lang="en-US" dirty="0"/>
              <a:t>wait(</a:t>
            </a:r>
            <a:r>
              <a:rPr lang="en-US" dirty="0" err="1"/>
              <a:t>rmutex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readCount</a:t>
            </a:r>
            <a:r>
              <a:rPr lang="en-US" dirty="0"/>
              <a:t>++;</a:t>
            </a:r>
          </a:p>
          <a:p>
            <a:pPr>
              <a:spcBef>
                <a:spcPts val="600"/>
              </a:spcBef>
            </a:pPr>
            <a:r>
              <a:rPr lang="en-US" dirty="0"/>
              <a:t>if (</a:t>
            </a:r>
            <a:r>
              <a:rPr lang="en-US" dirty="0" err="1"/>
              <a:t>readCount</a:t>
            </a:r>
            <a:r>
              <a:rPr lang="en-US" dirty="0"/>
              <a:t> == 1) wait(resource);   // first reader locks the resource</a:t>
            </a:r>
          </a:p>
          <a:p>
            <a:pPr>
              <a:spcBef>
                <a:spcPts val="600"/>
              </a:spcBef>
            </a:pPr>
            <a:r>
              <a:rPr lang="en-US" dirty="0"/>
              <a:t>signal(</a:t>
            </a:r>
            <a:r>
              <a:rPr lang="en-US" dirty="0" err="1"/>
              <a:t>rmutex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/>
              <a:t>signal(</a:t>
            </a:r>
            <a:r>
              <a:rPr lang="en-US" dirty="0" err="1"/>
              <a:t>readTry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/>
              <a:t> </a:t>
            </a:r>
          </a:p>
          <a:p>
            <a:pPr>
              <a:spcBef>
                <a:spcPts val="600"/>
              </a:spcBef>
            </a:pPr>
            <a:r>
              <a:rPr lang="en-US" dirty="0"/>
              <a:t>... // read</a:t>
            </a:r>
          </a:p>
          <a:p>
            <a:pPr>
              <a:spcBef>
                <a:spcPts val="600"/>
              </a:spcBef>
            </a:pPr>
            <a:r>
              <a:rPr lang="en-US" dirty="0"/>
              <a:t> </a:t>
            </a:r>
          </a:p>
          <a:p>
            <a:pPr>
              <a:spcBef>
                <a:spcPts val="600"/>
              </a:spcBef>
            </a:pPr>
            <a:r>
              <a:rPr lang="en-US" dirty="0"/>
              <a:t>wait(</a:t>
            </a:r>
            <a:r>
              <a:rPr lang="en-US" dirty="0" err="1"/>
              <a:t>rmutex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readCount</a:t>
            </a:r>
            <a:r>
              <a:rPr lang="en-US" dirty="0"/>
              <a:t>--;</a:t>
            </a:r>
          </a:p>
          <a:p>
            <a:pPr>
              <a:spcBef>
                <a:spcPts val="600"/>
              </a:spcBef>
            </a:pPr>
            <a:r>
              <a:rPr lang="en-US" dirty="0"/>
              <a:t>if (</a:t>
            </a:r>
            <a:r>
              <a:rPr lang="en-US" dirty="0" err="1"/>
              <a:t>readCount</a:t>
            </a:r>
            <a:r>
              <a:rPr lang="en-US" dirty="0"/>
              <a:t> == 0) signal(resource); // last reader frees the resource</a:t>
            </a:r>
          </a:p>
          <a:p>
            <a:pPr>
              <a:spcBef>
                <a:spcPts val="600"/>
              </a:spcBef>
            </a:pPr>
            <a:r>
              <a:rPr lang="en-US" dirty="0"/>
              <a:t>signal(</a:t>
            </a:r>
            <a:r>
              <a:rPr lang="en-US" dirty="0" err="1"/>
              <a:t>rmutex</a:t>
            </a:r>
            <a:r>
              <a:rPr lang="en-US" dirty="0"/>
              <a:t>);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510ABD-7C6F-4F44-A186-8C3EF355F3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Writer (priority via </a:t>
            </a:r>
            <a:r>
              <a:rPr lang="en-US" b="1" dirty="0" err="1"/>
              <a:t>readTry</a:t>
            </a:r>
            <a:r>
              <a:rPr lang="en-US" b="1" dirty="0"/>
              <a:t>)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wait(</a:t>
            </a:r>
            <a:r>
              <a:rPr lang="en-US" dirty="0" err="1"/>
              <a:t>wmutex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writeCount</a:t>
            </a:r>
            <a:r>
              <a:rPr lang="en-US" dirty="0"/>
              <a:t>++;</a:t>
            </a:r>
          </a:p>
          <a:p>
            <a:pPr>
              <a:spcBef>
                <a:spcPts val="600"/>
              </a:spcBef>
            </a:pPr>
            <a:r>
              <a:rPr lang="en-US" dirty="0"/>
              <a:t>if (</a:t>
            </a:r>
            <a:r>
              <a:rPr lang="en-US" dirty="0" err="1"/>
              <a:t>writeCount</a:t>
            </a:r>
            <a:r>
              <a:rPr lang="en-US" dirty="0"/>
              <a:t> == 1) wait(</a:t>
            </a:r>
            <a:r>
              <a:rPr lang="en-US" dirty="0" err="1"/>
              <a:t>readTry</a:t>
            </a:r>
            <a:r>
              <a:rPr lang="en-US" dirty="0"/>
              <a:t>);   // first writer blocks new readers</a:t>
            </a:r>
          </a:p>
          <a:p>
            <a:pPr>
              <a:spcBef>
                <a:spcPts val="600"/>
              </a:spcBef>
            </a:pPr>
            <a:r>
              <a:rPr lang="en-US" dirty="0"/>
              <a:t>signal(</a:t>
            </a:r>
            <a:r>
              <a:rPr lang="en-US" dirty="0" err="1"/>
              <a:t>wmutex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/>
              <a:t> </a:t>
            </a:r>
          </a:p>
          <a:p>
            <a:pPr>
              <a:spcBef>
                <a:spcPts val="600"/>
              </a:spcBef>
            </a:pPr>
            <a:r>
              <a:rPr lang="en-US" dirty="0"/>
              <a:t>wait(resource);   // exclusive access</a:t>
            </a:r>
          </a:p>
          <a:p>
            <a:pPr>
              <a:spcBef>
                <a:spcPts val="600"/>
              </a:spcBef>
            </a:pPr>
            <a:r>
              <a:rPr lang="en-US" dirty="0"/>
              <a:t>... // write</a:t>
            </a:r>
          </a:p>
          <a:p>
            <a:pPr>
              <a:spcBef>
                <a:spcPts val="600"/>
              </a:spcBef>
            </a:pPr>
            <a:r>
              <a:rPr lang="en-US" dirty="0"/>
              <a:t>signal(resource);</a:t>
            </a:r>
          </a:p>
          <a:p>
            <a:pPr>
              <a:spcBef>
                <a:spcPts val="600"/>
              </a:spcBef>
            </a:pPr>
            <a:r>
              <a:rPr lang="en-US" dirty="0"/>
              <a:t> </a:t>
            </a:r>
          </a:p>
          <a:p>
            <a:pPr>
              <a:spcBef>
                <a:spcPts val="600"/>
              </a:spcBef>
            </a:pPr>
            <a:r>
              <a:rPr lang="en-US" dirty="0"/>
              <a:t>wait(</a:t>
            </a:r>
            <a:r>
              <a:rPr lang="en-US" dirty="0" err="1"/>
              <a:t>wmutex</a:t>
            </a:r>
            <a:r>
              <a:rPr lang="en-US" dirty="0"/>
              <a:t>);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writeCount</a:t>
            </a:r>
            <a:r>
              <a:rPr lang="en-US" dirty="0"/>
              <a:t>--;</a:t>
            </a:r>
          </a:p>
          <a:p>
            <a:pPr>
              <a:spcBef>
                <a:spcPts val="600"/>
              </a:spcBef>
            </a:pPr>
            <a:r>
              <a:rPr lang="en-US" dirty="0"/>
              <a:t>if (</a:t>
            </a:r>
            <a:r>
              <a:rPr lang="en-US" dirty="0" err="1"/>
              <a:t>writeCount</a:t>
            </a:r>
            <a:r>
              <a:rPr lang="en-US" dirty="0"/>
              <a:t> == 0) signal(</a:t>
            </a:r>
            <a:r>
              <a:rPr lang="en-US" dirty="0" err="1"/>
              <a:t>readTry</a:t>
            </a:r>
            <a:r>
              <a:rPr lang="en-US" dirty="0"/>
              <a:t>); // let readers in again</a:t>
            </a:r>
          </a:p>
          <a:p>
            <a:pPr>
              <a:spcBef>
                <a:spcPts val="600"/>
              </a:spcBef>
            </a:pPr>
            <a:r>
              <a:rPr lang="en-US" dirty="0"/>
              <a:t>signal(</a:t>
            </a:r>
            <a:r>
              <a:rPr lang="en-US" dirty="0" err="1"/>
              <a:t>wmutex</a:t>
            </a:r>
            <a:r>
              <a:rPr lang="en-US" dirty="0"/>
              <a:t>);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BA561-FA5E-CF68-4194-716BAF0FC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0B19-39D5-4E28-AFAF-6D7AF2B3E9F0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1D65B-19C7-4B55-1005-40CDA41AE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62246-E197-BEEC-13EC-768F88731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0DC10E-1AB8-7D56-6B60-D5E047F71132}"/>
              </a:ext>
            </a:extLst>
          </p:cNvPr>
          <p:cNvSpPr txBox="1"/>
          <p:nvPr/>
        </p:nvSpPr>
        <p:spPr>
          <a:xfrm>
            <a:off x="2622948" y="5943491"/>
            <a:ext cx="87308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Why this works:</a:t>
            </a:r>
            <a:r>
              <a:rPr lang="en-US" dirty="0"/>
              <a:t> writers grab </a:t>
            </a:r>
            <a:r>
              <a:rPr lang="en-US" dirty="0" err="1"/>
              <a:t>readTry</a:t>
            </a:r>
            <a:r>
              <a:rPr lang="en-US" dirty="0"/>
              <a:t> before queueing for resource, preventing new readers</a:t>
            </a:r>
          </a:p>
          <a:p>
            <a:r>
              <a:rPr lang="en-US" dirty="0"/>
              <a:t> from piling in; current readers finish, then the writer proceeds—avoiding writer starvation</a:t>
            </a:r>
          </a:p>
        </p:txBody>
      </p:sp>
    </p:spTree>
    <p:extLst>
      <p:ext uri="{BB962C8B-B14F-4D97-AF65-F5344CB8AC3E}">
        <p14:creationId xmlns:p14="http://schemas.microsoft.com/office/powerpoint/2010/main" val="3709928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779713" y="147638"/>
            <a:ext cx="7677150" cy="576262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Readers-Writers Problem Variations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189703" y="1146176"/>
            <a:ext cx="10058399" cy="4530725"/>
          </a:xfrm>
        </p:spPr>
        <p:txBody>
          <a:bodyPr/>
          <a:lstStyle/>
          <a:p>
            <a:r>
              <a:rPr lang="en-US" altLang="en-US" b="1" i="1" dirty="0"/>
              <a:t>First</a:t>
            </a:r>
            <a:r>
              <a:rPr lang="en-US" altLang="en-US" i="1" dirty="0"/>
              <a:t>  </a:t>
            </a:r>
            <a:r>
              <a:rPr lang="en-US" altLang="en-US" dirty="0"/>
              <a:t>variation – no reader kept waiting unless writer has permission to use shared object</a:t>
            </a:r>
          </a:p>
          <a:p>
            <a:r>
              <a:rPr lang="en-US" altLang="en-US" b="1" i="1" dirty="0"/>
              <a:t>Second</a:t>
            </a:r>
            <a:r>
              <a:rPr lang="en-US" altLang="en-US" i="1" dirty="0"/>
              <a:t> </a:t>
            </a:r>
            <a:r>
              <a:rPr lang="en-US" altLang="en-US" dirty="0"/>
              <a:t>variation – once writer is ready, it performs the write ASAP</a:t>
            </a:r>
          </a:p>
          <a:p>
            <a:r>
              <a:rPr lang="en-US" altLang="en-US" dirty="0"/>
              <a:t>Both may have starvation leading to even more variations</a:t>
            </a:r>
          </a:p>
          <a:p>
            <a:r>
              <a:rPr lang="en-US" altLang="en-US" dirty="0"/>
              <a:t>Problem is solved on some systems by kernel providing reader-writer locks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E416-4863-44A5-9BA3-6E2C1B2432A4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16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00" y="147638"/>
            <a:ext cx="76708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Dining-Philosophers Problem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022554" y="3413433"/>
            <a:ext cx="10559845" cy="2765425"/>
          </a:xfrm>
        </p:spPr>
        <p:txBody>
          <a:bodyPr>
            <a:noAutofit/>
          </a:bodyPr>
          <a:lstStyle/>
          <a:p>
            <a:pPr>
              <a:tabLst>
                <a:tab pos="1365250" algn="l"/>
                <a:tab pos="1538288" algn="l"/>
              </a:tabLst>
            </a:pPr>
            <a:r>
              <a:rPr lang="en-US" altLang="en-US" sz="2000" dirty="0"/>
              <a:t>Philosophers spend their lives alternating thinking and eating</a:t>
            </a:r>
          </a:p>
          <a:p>
            <a:pPr>
              <a:tabLst>
                <a:tab pos="1365250" algn="l"/>
                <a:tab pos="1538288" algn="l"/>
              </a:tabLst>
            </a:pPr>
            <a:r>
              <a:rPr lang="en-US" altLang="en-US" sz="2000" dirty="0"/>
              <a:t>Don’</a:t>
            </a:r>
            <a:r>
              <a:rPr lang="en-US" altLang="ja-JP" sz="2000" dirty="0"/>
              <a:t>t interact with their neighbors, occasionally try to pick up 2 chopsticks (one at a time) to eat from bowl</a:t>
            </a:r>
          </a:p>
          <a:p>
            <a:pPr lvl="1">
              <a:tabLst>
                <a:tab pos="1365250" algn="l"/>
                <a:tab pos="1538288" algn="l"/>
              </a:tabLst>
            </a:pPr>
            <a:r>
              <a:rPr lang="en-US" altLang="en-US" sz="2000" dirty="0"/>
              <a:t>Need both to eat, then release both when done</a:t>
            </a:r>
          </a:p>
          <a:p>
            <a:pPr>
              <a:tabLst>
                <a:tab pos="1365250" algn="l"/>
                <a:tab pos="1538288" algn="l"/>
              </a:tabLst>
            </a:pPr>
            <a:r>
              <a:rPr lang="en-US" altLang="en-US" sz="2000" dirty="0"/>
              <a:t>In the case of 5 philosophers</a:t>
            </a:r>
          </a:p>
          <a:p>
            <a:pPr lvl="1">
              <a:tabLst>
                <a:tab pos="1365250" algn="l"/>
                <a:tab pos="1538288" algn="l"/>
              </a:tabLst>
            </a:pPr>
            <a:r>
              <a:rPr lang="en-US" altLang="en-US" sz="2000" dirty="0"/>
              <a:t>Shared data </a:t>
            </a:r>
          </a:p>
          <a:p>
            <a:pPr lvl="2">
              <a:tabLst>
                <a:tab pos="1365250" algn="l"/>
                <a:tab pos="1538288" algn="l"/>
              </a:tabLst>
            </a:pPr>
            <a:r>
              <a:rPr lang="en-US" altLang="en-US" dirty="0"/>
              <a:t>Bowl of rice (data set)</a:t>
            </a:r>
          </a:p>
          <a:p>
            <a:pPr lvl="2">
              <a:tabLst>
                <a:tab pos="1365250" algn="l"/>
                <a:tab pos="1538288" algn="l"/>
              </a:tabLst>
            </a:pPr>
            <a:r>
              <a:rPr lang="en-US" altLang="en-US" dirty="0"/>
              <a:t>Semaphore </a:t>
            </a:r>
            <a:r>
              <a:rPr lang="en-US" altLang="en-US" dirty="0">
                <a:solidFill>
                  <a:srgbClr val="FF0000"/>
                </a:solidFill>
              </a:rPr>
              <a:t>chopstick [5]</a:t>
            </a:r>
            <a:r>
              <a:rPr lang="en-US" altLang="en-US" dirty="0"/>
              <a:t> initialized to 1</a:t>
            </a:r>
          </a:p>
        </p:txBody>
      </p:sp>
      <p:pic>
        <p:nvPicPr>
          <p:cNvPr id="24580" name="Picture 5" descr="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663" y="1079500"/>
            <a:ext cx="2208212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EE18-4F6F-4607-B208-0EAF383F5A71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28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62226" y="161926"/>
            <a:ext cx="7866063" cy="576263"/>
          </a:xfrm>
        </p:spPr>
        <p:txBody>
          <a:bodyPr/>
          <a:lstStyle/>
          <a:p>
            <a:pPr eaLnBrk="1" hangingPunct="1"/>
            <a:r>
              <a:rPr lang="en-US" altLang="en-US" sz="3000"/>
              <a:t>  Dining-Philosophers Problem Algorithm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11045" y="1119189"/>
            <a:ext cx="9753600" cy="4784725"/>
          </a:xfrm>
        </p:spPr>
        <p:txBody>
          <a:bodyPr/>
          <a:lstStyle/>
          <a:p>
            <a:pPr marL="376238" indent="-376238"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dirty="0"/>
              <a:t>The structure of Philosopher</a:t>
            </a:r>
            <a:r>
              <a:rPr lang="en-US" altLang="en-US" i="1" dirty="0">
                <a:solidFill>
                  <a:srgbClr val="0000FF"/>
                </a:solidFill>
              </a:rPr>
              <a:t> i</a:t>
            </a:r>
            <a:r>
              <a:rPr lang="en-US" altLang="en-US" dirty="0"/>
              <a:t>: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do { 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wait (chopstick[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] );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  wait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chopStick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[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 + 1) % 5] );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             //  eat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endParaRPr lang="en-US" altLang="en-US" sz="16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  signal (chopstick[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] );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  signal (chopstick[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 + 1) % 5] );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//  think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endParaRPr lang="en-US" altLang="en-US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} while (TRUE);</a:t>
            </a:r>
            <a:endParaRPr lang="en-US" altLang="en-US" sz="1600" dirty="0">
              <a:solidFill>
                <a:srgbClr val="0000FF"/>
              </a:solidFill>
            </a:endParaRPr>
          </a:p>
          <a:p>
            <a:pPr marL="376238" indent="-376238"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r>
              <a:rPr lang="en-US" altLang="en-US" dirty="0"/>
              <a:t>  What is the problem with this algorithm?</a:t>
            </a:r>
          </a:p>
          <a:p>
            <a:pPr marL="1195388" lvl="2" indent="-338138">
              <a:buNone/>
              <a:tabLst>
                <a:tab pos="1709738" algn="l"/>
                <a:tab pos="2001838" algn="l"/>
                <a:tab pos="2227263" algn="l"/>
                <a:tab pos="2454275" algn="l"/>
              </a:tabLst>
            </a:pP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4581-19B1-45C5-8AF4-43D0E7F90166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22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68563" y="90488"/>
            <a:ext cx="8077200" cy="609600"/>
          </a:xfrm>
        </p:spPr>
        <p:txBody>
          <a:bodyPr/>
          <a:lstStyle/>
          <a:p>
            <a:pPr eaLnBrk="1" hangingPunct="1"/>
            <a:r>
              <a:rPr lang="en-US" altLang="en-US" sz="2800"/>
              <a:t>Monitor Solution to Dining Philosophers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150374" y="979488"/>
            <a:ext cx="9537291" cy="5384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monitor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DiningPhilosophers</a:t>
            </a:r>
            <a:endParaRPr lang="en-US" altLang="en-US" sz="16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THINKING; HUNGRY, EATING) state [5] 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condition self [5];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void pickup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state[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HUNGRY;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test(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if (state[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!= EATING) self[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].wait;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void putdown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state[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THINKING;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// test left and right neighbors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test((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+ 4) % 5);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test((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+ 1) % 5);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FF"/>
                </a:solidFill>
              </a:rPr>
              <a:t>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8492C-92DB-4F50-9A6A-1165BD20FD23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04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3394" y="123826"/>
            <a:ext cx="9748581" cy="638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Solution to Dining Philosophers (Cont.)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091381" y="944563"/>
            <a:ext cx="8501882" cy="5268912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void test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if ((state[(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+ 4) % 5] != EATING) &amp;&amp;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(state[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== HUNGRY) &amp;&amp;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(state[(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+ 1) % 5] != EATING) ) { 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     state[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EATING 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   self[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].signal () 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initialization_code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for 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5;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state[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THINKING;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720F-87DD-415C-845D-A49918ADA55D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71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757084" y="1090613"/>
            <a:ext cx="9922029" cy="52689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dirty="0"/>
              <a:t>Each philosopher </a:t>
            </a:r>
            <a:r>
              <a:rPr lang="en-US" altLang="en-US" i="1" dirty="0" err="1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invokes the</a:t>
            </a:r>
            <a:r>
              <a:rPr lang="en-US" altLang="en-US" i="1" dirty="0"/>
              <a:t> </a:t>
            </a:r>
            <a:r>
              <a:rPr lang="en-US" altLang="en-US" dirty="0"/>
              <a:t>operations 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pickup()</a:t>
            </a:r>
            <a:r>
              <a:rPr lang="en-US" altLang="en-US" sz="2000" i="1" dirty="0"/>
              <a:t> </a:t>
            </a:r>
            <a:r>
              <a:rPr lang="en-US" altLang="en-US" dirty="0"/>
              <a:t>and 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putdown()</a:t>
            </a:r>
            <a:r>
              <a:rPr lang="en-US" altLang="en-US" sz="2000" dirty="0"/>
              <a:t> </a:t>
            </a:r>
            <a:r>
              <a:rPr lang="en-US" altLang="en-US" dirty="0"/>
              <a:t>in the following sequence: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DiningPhilosophers.pickup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EAT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b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DiningPhilosophers.putdown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dirty="0"/>
              <a:t>No deadlock, but starvation is possible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i="1" dirty="0">
                <a:solidFill>
                  <a:srgbClr val="0000FF"/>
                </a:solidFill>
              </a:rPr>
              <a:t>       </a:t>
            </a: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2762251" y="95251"/>
            <a:ext cx="791686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6699"/>
                </a:solidFill>
                <a:latin typeface="Arial" panose="020B0604020202020204" pitchFamily="34" charset="0"/>
              </a:rPr>
              <a:t>Solution to Dining Philosophers (Cont.)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D6E-BF7C-4413-9A8A-C4F658ECEFBC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66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DCF67-A5E4-159F-BAAB-D6A8A7B27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Sleeping Barber Problem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B9DF3-3D93-56C1-5F08-42B159E8C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Theme:</a:t>
            </a:r>
            <a:r>
              <a:rPr lang="en-US" dirty="0"/>
              <a:t> Managing producer–consumer style coordination with limited capacity.</a:t>
            </a:r>
          </a:p>
          <a:p>
            <a:r>
              <a:rPr lang="en-US" b="1" dirty="0"/>
              <a:t>Scenario:</a:t>
            </a:r>
            <a:endParaRPr lang="en-US" dirty="0"/>
          </a:p>
          <a:p>
            <a:pPr lvl="1"/>
            <a:r>
              <a:rPr lang="en-US" dirty="0"/>
              <a:t>A barber shop has one barber, one barber chair, and a waiting room with a fixed number of chairs.</a:t>
            </a:r>
          </a:p>
          <a:p>
            <a:pPr lvl="1"/>
            <a:r>
              <a:rPr lang="en-US" dirty="0"/>
              <a:t>If no customers are present, the barber sleeps.</a:t>
            </a:r>
          </a:p>
          <a:p>
            <a:pPr lvl="1"/>
            <a:r>
              <a:rPr lang="en-US" dirty="0"/>
              <a:t>When a customer arrives:</a:t>
            </a:r>
          </a:p>
          <a:p>
            <a:pPr lvl="2"/>
            <a:r>
              <a:rPr lang="en-US" dirty="0"/>
              <a:t>If the barber is asleep, wake him.</a:t>
            </a:r>
          </a:p>
          <a:p>
            <a:pPr lvl="2"/>
            <a:r>
              <a:rPr lang="en-US" dirty="0"/>
              <a:t>If chairs are available, wait.</a:t>
            </a:r>
          </a:p>
          <a:p>
            <a:pPr lvl="2"/>
            <a:r>
              <a:rPr lang="en-US" dirty="0"/>
              <a:t>If no chairs, the customer leaves.</a:t>
            </a:r>
          </a:p>
          <a:p>
            <a:r>
              <a:rPr lang="en-US" b="1" dirty="0"/>
              <a:t>Key Challenge:</a:t>
            </a:r>
            <a:endParaRPr lang="en-US" dirty="0"/>
          </a:p>
          <a:p>
            <a:pPr lvl="1"/>
            <a:r>
              <a:rPr lang="en-US" dirty="0"/>
              <a:t>Synchronize customer arrivals and barber service so that:</a:t>
            </a:r>
          </a:p>
          <a:p>
            <a:pPr lvl="2"/>
            <a:r>
              <a:rPr lang="en-US" dirty="0"/>
              <a:t>The barber doesn’t waste time waiting unnecessarily.</a:t>
            </a:r>
          </a:p>
          <a:p>
            <a:pPr lvl="2"/>
            <a:r>
              <a:rPr lang="en-US" dirty="0"/>
              <a:t>Customers are handled fairly (no lost or duplicate service).</a:t>
            </a:r>
          </a:p>
          <a:p>
            <a:pPr lvl="2"/>
            <a:r>
              <a:rPr lang="en-US" dirty="0"/>
              <a:t>No data race in queue management.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1BC69-8D4F-7444-D821-793A2B030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D7102-D7D9-B7A7-B339-03D42DDA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52B8F-AEB7-6146-944D-17B3F677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66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795588" y="201613"/>
            <a:ext cx="770731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/>
              <a:t>Synchronization Examples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136900" y="1225550"/>
            <a:ext cx="6040438" cy="3270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/>
              <a:t>Classic Problems of Synchronization</a:t>
            </a:r>
          </a:p>
          <a:p>
            <a:pPr>
              <a:lnSpc>
                <a:spcPct val="80000"/>
              </a:lnSpc>
            </a:pPr>
            <a:r>
              <a:rPr lang="en-US" altLang="en-US"/>
              <a:t>Synchronization within the Kernel</a:t>
            </a:r>
          </a:p>
          <a:p>
            <a:pPr>
              <a:lnSpc>
                <a:spcPct val="80000"/>
              </a:lnSpc>
            </a:pPr>
            <a:r>
              <a:rPr lang="en-US" altLang="en-US"/>
              <a:t>POSIX Synchronization</a:t>
            </a:r>
          </a:p>
          <a:p>
            <a:pPr>
              <a:lnSpc>
                <a:spcPct val="80000"/>
              </a:lnSpc>
            </a:pPr>
            <a:r>
              <a:rPr lang="en-US" altLang="en-US"/>
              <a:t>Synchronization in Java </a:t>
            </a:r>
          </a:p>
          <a:p>
            <a:pPr>
              <a:lnSpc>
                <a:spcPct val="80000"/>
              </a:lnSpc>
            </a:pPr>
            <a:r>
              <a:rPr lang="en-US" altLang="en-US"/>
              <a:t>Alternative Approaches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810000" y="5116514"/>
            <a:ext cx="40782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kumimoji="1" lang="en-US" altLang="en-US">
              <a:latin typeface="Helvetica" panose="020B0604020202020204" pitchFamily="34" charset="0"/>
            </a:endParaRPr>
          </a:p>
          <a:p>
            <a:endParaRPr kumimoji="1" lang="en-US" altLang="en-US">
              <a:latin typeface="Helvetica" panose="020B0604020202020204" pitchFamily="34" charset="0"/>
            </a:endParaRPr>
          </a:p>
          <a:p>
            <a:endParaRPr kumimoji="1" lang="en-US" altLang="en-US">
              <a:latin typeface="Helvetica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E4CC-E572-4425-94EA-D28CDB4A7BC3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95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AA1BB-5498-0F6B-F458-FD3C39A5E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Sleeping Barber (1 barber, N waiting chairs)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7CBE7-F1E1-C386-447F-97AC968EB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Semaphores &amp; state</a:t>
            </a:r>
            <a:endParaRPr lang="en-US" dirty="0"/>
          </a:p>
          <a:p>
            <a:r>
              <a:rPr lang="en-US" dirty="0"/>
              <a:t>semaphore customers = 0   // customers waiting to be served</a:t>
            </a:r>
          </a:p>
          <a:p>
            <a:r>
              <a:rPr lang="en-US" dirty="0"/>
              <a:t>semaphore barbers   = 0   // barber ready signal</a:t>
            </a:r>
          </a:p>
          <a:p>
            <a:r>
              <a:rPr lang="en-US" dirty="0"/>
              <a:t>semaphore mutex     = 1   // protects waiting</a:t>
            </a:r>
          </a:p>
          <a:p>
            <a:r>
              <a:rPr lang="en-US" dirty="0"/>
              <a:t>int waiting = 0</a:t>
            </a:r>
          </a:p>
          <a:p>
            <a:r>
              <a:rPr lang="en-US" dirty="0"/>
              <a:t>const int CHAIRS = N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8ED75-2704-6D58-1F6F-72438CE49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89227-7732-B70A-10F6-739E641B5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02B5F-227C-A1BB-90DC-B2FC19D0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59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B2D65-C588-D27D-699C-DC9C7CE3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Sleeping Barber (1 barber, N waiting chairs)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7890EC4-549F-B7F1-962C-83E33AD9526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Barber (runs forever)</a:t>
            </a:r>
            <a:endParaRPr lang="en-US" dirty="0"/>
          </a:p>
          <a:p>
            <a:r>
              <a:rPr lang="en-US" dirty="0"/>
              <a:t>while (true) {</a:t>
            </a:r>
          </a:p>
          <a:p>
            <a:r>
              <a:rPr lang="en-US" dirty="0"/>
              <a:t>  wait(customers);        // sleep if none</a:t>
            </a:r>
          </a:p>
          <a:p>
            <a:r>
              <a:rPr lang="en-US" dirty="0"/>
              <a:t>  wait(mutex);</a:t>
            </a:r>
          </a:p>
          <a:p>
            <a:r>
              <a:rPr lang="en-US" dirty="0"/>
              <a:t>  waiting--;              // take one from the queue</a:t>
            </a:r>
          </a:p>
          <a:p>
            <a:r>
              <a:rPr lang="en-US" dirty="0"/>
              <a:t>  signal(barbers);        // invite a customer to the chair</a:t>
            </a:r>
          </a:p>
          <a:p>
            <a:r>
              <a:rPr lang="en-US" dirty="0"/>
              <a:t>  signal(mutex);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 // cut hair</a:t>
            </a:r>
          </a:p>
          <a:p>
            <a:r>
              <a:rPr lang="en-US" dirty="0"/>
              <a:t>  </a:t>
            </a:r>
            <a:r>
              <a:rPr lang="en-US" dirty="0" err="1"/>
              <a:t>cutHair</a:t>
            </a:r>
            <a:r>
              <a:rPr lang="en-US" dirty="0"/>
              <a:t>();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B73C113-5BB3-01F2-5271-082AB05C66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Customer</a:t>
            </a:r>
            <a:endParaRPr lang="en-US" dirty="0"/>
          </a:p>
          <a:p>
            <a:r>
              <a:rPr lang="en-US" dirty="0"/>
              <a:t>wait(mutex);</a:t>
            </a:r>
          </a:p>
          <a:p>
            <a:r>
              <a:rPr lang="en-US" dirty="0"/>
              <a:t>if (waiting &lt; CHAIRS) {</a:t>
            </a:r>
          </a:p>
          <a:p>
            <a:r>
              <a:rPr lang="en-US" dirty="0"/>
              <a:t>  waiting++;</a:t>
            </a:r>
          </a:p>
          <a:p>
            <a:r>
              <a:rPr lang="en-US" dirty="0"/>
              <a:t>  signal(customers);     // announce presence</a:t>
            </a:r>
          </a:p>
          <a:p>
            <a:r>
              <a:rPr lang="en-US" dirty="0"/>
              <a:t>  signal(mutex);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 wait(barbers);         // wait to be called</a:t>
            </a:r>
          </a:p>
          <a:p>
            <a:r>
              <a:rPr lang="en-US" dirty="0"/>
              <a:t>  </a:t>
            </a:r>
            <a:r>
              <a:rPr lang="en-US" dirty="0" err="1"/>
              <a:t>getHaircut</a:t>
            </a:r>
            <a:r>
              <a:rPr lang="en-US" dirty="0"/>
              <a:t>();</a:t>
            </a:r>
          </a:p>
          <a:p>
            <a:r>
              <a:rPr lang="en-US" dirty="0"/>
              <a:t>} else {</a:t>
            </a:r>
          </a:p>
          <a:p>
            <a:r>
              <a:rPr lang="en-US" dirty="0"/>
              <a:t>  signal(mutex);</a:t>
            </a:r>
          </a:p>
          <a:p>
            <a:r>
              <a:rPr lang="en-US" dirty="0"/>
              <a:t>  </a:t>
            </a:r>
            <a:r>
              <a:rPr lang="en-US" dirty="0" err="1"/>
              <a:t>leaveShop</a:t>
            </a:r>
            <a:r>
              <a:rPr lang="en-US" dirty="0"/>
              <a:t>();           // no seat; depart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1E395-A60D-7FD6-4590-BD98C92E4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65364-FFEC-9290-F521-EDA127F1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E9B14-1981-7722-A846-93E7823A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21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E3211F-C449-5FEC-405E-09C4C8957D2E}"/>
              </a:ext>
            </a:extLst>
          </p:cNvPr>
          <p:cNvSpPr txBox="1"/>
          <p:nvPr/>
        </p:nvSpPr>
        <p:spPr>
          <a:xfrm>
            <a:off x="654424" y="5889812"/>
            <a:ext cx="106566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Notes:</a:t>
            </a:r>
            <a:r>
              <a:rPr lang="en-US" dirty="0"/>
              <a:t> Capacity control is via waiting under mutex. The pairing </a:t>
            </a:r>
            <a:r>
              <a:rPr lang="en-US" dirty="0" err="1"/>
              <a:t>customers→barbers</a:t>
            </a:r>
            <a:r>
              <a:rPr lang="en-US" dirty="0"/>
              <a:t> ensures one-for-one service</a:t>
            </a:r>
          </a:p>
          <a:p>
            <a:r>
              <a:rPr lang="en-US" dirty="0"/>
              <a:t> without races.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89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4B4E6-9162-773D-0599-3BA078B7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Cigarette Smokers Problem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0E947-C8ED-0030-9B74-E12F684C3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Theme:</a:t>
            </a:r>
            <a:r>
              <a:rPr lang="en-US" dirty="0"/>
              <a:t> Coordination among multiple processes with dependency on resources.</a:t>
            </a:r>
          </a:p>
          <a:p>
            <a:r>
              <a:rPr lang="en-US" b="1" dirty="0"/>
              <a:t>Scenario:</a:t>
            </a:r>
            <a:endParaRPr lang="en-US" dirty="0"/>
          </a:p>
          <a:p>
            <a:pPr lvl="1"/>
            <a:r>
              <a:rPr lang="en-US" dirty="0"/>
              <a:t>There are </a:t>
            </a:r>
            <a:r>
              <a:rPr lang="en-US" b="1" dirty="0"/>
              <a:t>three smokers</a:t>
            </a:r>
            <a:r>
              <a:rPr lang="en-US" dirty="0"/>
              <a:t>, each having </a:t>
            </a:r>
            <a:r>
              <a:rPr lang="en-US" i="1" dirty="0"/>
              <a:t>one ingredient</a:t>
            </a:r>
            <a:r>
              <a:rPr lang="en-US" dirty="0"/>
              <a:t> to make a cigarette:</a:t>
            </a:r>
          </a:p>
          <a:p>
            <a:pPr lvl="2"/>
            <a:r>
              <a:rPr lang="en-US" dirty="0"/>
              <a:t>Smoker A has tobacco</a:t>
            </a:r>
          </a:p>
          <a:p>
            <a:pPr lvl="2"/>
            <a:r>
              <a:rPr lang="en-US" dirty="0"/>
              <a:t>Smoker B has paper</a:t>
            </a:r>
          </a:p>
          <a:p>
            <a:pPr lvl="2"/>
            <a:r>
              <a:rPr lang="en-US" dirty="0"/>
              <a:t>Smoker C has matches</a:t>
            </a:r>
          </a:p>
          <a:p>
            <a:pPr lvl="1"/>
            <a:r>
              <a:rPr lang="en-US" dirty="0"/>
              <a:t>An </a:t>
            </a:r>
            <a:r>
              <a:rPr lang="en-US" b="1" dirty="0"/>
              <a:t>agent</a:t>
            </a:r>
            <a:r>
              <a:rPr lang="en-US" dirty="0"/>
              <a:t> places two of the three ingredients on the table.</a:t>
            </a:r>
          </a:p>
          <a:p>
            <a:pPr lvl="1"/>
            <a:r>
              <a:rPr lang="en-US" dirty="0"/>
              <a:t>The smoker who has the </a:t>
            </a:r>
            <a:r>
              <a:rPr lang="en-US" i="1" dirty="0"/>
              <a:t>missing</a:t>
            </a:r>
            <a:r>
              <a:rPr lang="en-US" dirty="0"/>
              <a:t> ingredient makes and smokes the cigarette, then signals the agent to continue.</a:t>
            </a:r>
          </a:p>
          <a:p>
            <a:r>
              <a:rPr lang="en-US" b="1" dirty="0"/>
              <a:t>Key Challenge:</a:t>
            </a:r>
            <a:endParaRPr lang="en-US" dirty="0"/>
          </a:p>
          <a:p>
            <a:pPr lvl="1"/>
            <a:r>
              <a:rPr lang="en-US" dirty="0"/>
              <a:t>Ensure that exactly the correct smoker proceeds each time, avoiding conflicts or missed signals.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DC019-0C8A-E3B3-9358-96F4612DF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CB11F-20E7-4278-DE67-B409966D5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B7D5A-F1B8-7D69-0807-44D5B76D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36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3D48A-9911-20EE-42D9-555ECBBC3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Cigarette Smokers (with pushers to avoid races)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3554A-323C-8B30-EA5B-69F3D6BFC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Semaphores &amp; state</a:t>
            </a:r>
            <a:endParaRPr lang="en-US" dirty="0"/>
          </a:p>
          <a:p>
            <a:r>
              <a:rPr lang="en-US" dirty="0"/>
              <a:t>semaphore </a:t>
            </a:r>
            <a:r>
              <a:rPr lang="en-US" dirty="0" err="1"/>
              <a:t>agentSem</a:t>
            </a:r>
            <a:r>
              <a:rPr lang="en-US" dirty="0"/>
              <a:t> = 1   // agent does one round at a time</a:t>
            </a:r>
          </a:p>
          <a:p>
            <a:r>
              <a:rPr lang="en-US" dirty="0"/>
              <a:t>semaphore tobacco  = 0   // items placed by agent</a:t>
            </a:r>
          </a:p>
          <a:p>
            <a:r>
              <a:rPr lang="en-US" dirty="0"/>
              <a:t>semaphore paper    = 0</a:t>
            </a:r>
          </a:p>
          <a:p>
            <a:r>
              <a:rPr lang="en-US" dirty="0"/>
              <a:t>semaphore match    = 0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semaphore mutex    = 1   // protects the item-availability flags</a:t>
            </a:r>
          </a:p>
          <a:p>
            <a:r>
              <a:rPr lang="en-US" dirty="0"/>
              <a:t>bool </a:t>
            </a:r>
            <a:r>
              <a:rPr lang="en-US" dirty="0" err="1"/>
              <a:t>isTobacco</a:t>
            </a:r>
            <a:r>
              <a:rPr lang="en-US" dirty="0"/>
              <a:t> = false, </a:t>
            </a:r>
            <a:r>
              <a:rPr lang="en-US" dirty="0" err="1"/>
              <a:t>isPaper</a:t>
            </a:r>
            <a:r>
              <a:rPr lang="en-US" dirty="0"/>
              <a:t> = false, </a:t>
            </a:r>
            <a:r>
              <a:rPr lang="en-US" dirty="0" err="1"/>
              <a:t>isMatch</a:t>
            </a:r>
            <a:r>
              <a:rPr lang="en-US" dirty="0"/>
              <a:t> = false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// Semaphores that wake the right smoker (who has the missing third item)</a:t>
            </a:r>
          </a:p>
          <a:p>
            <a:r>
              <a:rPr lang="en-US" dirty="0"/>
              <a:t>semaphore </a:t>
            </a:r>
            <a:r>
              <a:rPr lang="en-US" dirty="0" err="1"/>
              <a:t>smokerWithT</a:t>
            </a:r>
            <a:r>
              <a:rPr lang="en-US" dirty="0"/>
              <a:t> = 0    // has Tobacco; needs </a:t>
            </a:r>
            <a:r>
              <a:rPr lang="en-US" dirty="0" err="1"/>
              <a:t>Paper+Match</a:t>
            </a:r>
            <a:endParaRPr lang="en-US" dirty="0"/>
          </a:p>
          <a:p>
            <a:r>
              <a:rPr lang="en-US" dirty="0"/>
              <a:t>semaphore </a:t>
            </a:r>
            <a:r>
              <a:rPr lang="en-US" dirty="0" err="1"/>
              <a:t>smokerWithP</a:t>
            </a:r>
            <a:r>
              <a:rPr lang="en-US" dirty="0"/>
              <a:t> = 0    // has Paper;   needs </a:t>
            </a:r>
            <a:r>
              <a:rPr lang="en-US" dirty="0" err="1"/>
              <a:t>Tobacco+Match</a:t>
            </a:r>
            <a:endParaRPr lang="en-US" dirty="0"/>
          </a:p>
          <a:p>
            <a:r>
              <a:rPr lang="en-US" dirty="0"/>
              <a:t>semaphore </a:t>
            </a:r>
            <a:r>
              <a:rPr lang="en-US" dirty="0" err="1"/>
              <a:t>smokerWithM</a:t>
            </a:r>
            <a:r>
              <a:rPr lang="en-US" dirty="0"/>
              <a:t> = 0    // has Match;   needs </a:t>
            </a:r>
            <a:r>
              <a:rPr lang="en-US" dirty="0" err="1"/>
              <a:t>Tobacco+Paper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6ADE9-CA99-4D0C-3F4D-4C96DB3C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AF950-64A0-F49B-8D0D-2FD31080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5AF5A-8DEC-4BB4-F099-3F7C0D04A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450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8C694-3B0E-6D92-7502-5D02ED2F5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59289" cy="1325563"/>
          </a:xfrm>
        </p:spPr>
        <p:txBody>
          <a:bodyPr/>
          <a:lstStyle/>
          <a:p>
            <a:r>
              <a:rPr lang="en-US" b="1" dirty="0"/>
              <a:t>Cigarette Smokers (with pushers to avoid races)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05CDC-70ED-5A8B-9D2C-A8F1EB2F5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Agent (loop, choosing pairs arbitrarily or round-robin)</a:t>
            </a:r>
            <a:endParaRPr lang="en-US" dirty="0"/>
          </a:p>
          <a:p>
            <a:r>
              <a:rPr lang="en-US" dirty="0"/>
              <a:t>while (true) {</a:t>
            </a:r>
          </a:p>
          <a:p>
            <a:r>
              <a:rPr lang="en-US" dirty="0"/>
              <a:t>  wait(</a:t>
            </a:r>
            <a:r>
              <a:rPr lang="en-US" dirty="0" err="1"/>
              <a:t>agentSem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placeTwoItems</a:t>
            </a:r>
            <a:r>
              <a:rPr lang="en-US" dirty="0"/>
              <a:t>();              // e.g., place Tobacco + Paper</a:t>
            </a:r>
          </a:p>
          <a:p>
            <a:r>
              <a:rPr lang="en-US" dirty="0"/>
              <a:t>  signal(tobacco);              // signal each item placed</a:t>
            </a:r>
          </a:p>
          <a:p>
            <a:r>
              <a:rPr lang="en-US" dirty="0"/>
              <a:t>  signal(paper);</a:t>
            </a:r>
          </a:p>
          <a:p>
            <a:r>
              <a:rPr lang="en-US" dirty="0"/>
              <a:t>  // If you placed a different pair, signal those two instead.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04181-6700-C704-9FC6-7A312A943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0E2F8-96B2-764C-57F7-374ACC9E1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5685A-ACB8-5995-4397-4403649B4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52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FAB-294F-22D1-0844-D852ECFF7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49824" cy="1325563"/>
          </a:xfrm>
        </p:spPr>
        <p:txBody>
          <a:bodyPr/>
          <a:lstStyle/>
          <a:p>
            <a:r>
              <a:rPr lang="en-US" b="1" dirty="0"/>
              <a:t>Cigarette Smokers (with pushers to avoid races)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12703-6550-54AF-EC07-02272769E8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ts val="600"/>
              </a:spcBef>
            </a:pPr>
            <a:r>
              <a:rPr lang="en-US" sz="2900" b="1" dirty="0"/>
              <a:t>Pushers (one per item) — resolve which smoker should proceed</a:t>
            </a:r>
            <a:endParaRPr lang="en-US" sz="2900" dirty="0"/>
          </a:p>
          <a:p>
            <a:pPr>
              <a:spcBef>
                <a:spcPts val="600"/>
              </a:spcBef>
            </a:pPr>
            <a:r>
              <a:rPr lang="en-US" sz="2900" dirty="0" err="1"/>
              <a:t>pusherT</a:t>
            </a:r>
            <a:r>
              <a:rPr lang="en-US" sz="2900" dirty="0"/>
              <a:t>: while (true) {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wait(tobacco);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wait(mutex);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if (</a:t>
            </a:r>
            <a:r>
              <a:rPr lang="en-US" sz="2900" dirty="0" err="1"/>
              <a:t>isPaper</a:t>
            </a:r>
            <a:r>
              <a:rPr lang="en-US" sz="2900" dirty="0"/>
              <a:t>)  { </a:t>
            </a:r>
            <a:r>
              <a:rPr lang="en-US" sz="2900" dirty="0" err="1"/>
              <a:t>isPaper</a:t>
            </a:r>
            <a:r>
              <a:rPr lang="en-US" sz="2900" dirty="0"/>
              <a:t> = false; signal(</a:t>
            </a:r>
            <a:r>
              <a:rPr lang="en-US" sz="2900" dirty="0" err="1"/>
              <a:t>smokerWithM</a:t>
            </a:r>
            <a:r>
              <a:rPr lang="en-US" sz="2900" dirty="0"/>
              <a:t>); 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else if (</a:t>
            </a:r>
            <a:r>
              <a:rPr lang="en-US" sz="2900" dirty="0" err="1"/>
              <a:t>isMatch</a:t>
            </a:r>
            <a:r>
              <a:rPr lang="en-US" sz="2900" dirty="0"/>
              <a:t>) { </a:t>
            </a:r>
            <a:r>
              <a:rPr lang="en-US" sz="2900" dirty="0" err="1"/>
              <a:t>isMatch</a:t>
            </a:r>
            <a:r>
              <a:rPr lang="en-US" sz="2900" dirty="0"/>
              <a:t> = false; signal(</a:t>
            </a:r>
            <a:r>
              <a:rPr lang="en-US" sz="2900" dirty="0" err="1"/>
              <a:t>smokerWithP</a:t>
            </a:r>
            <a:r>
              <a:rPr lang="en-US" sz="2900" dirty="0"/>
              <a:t>); 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else </a:t>
            </a:r>
            <a:r>
              <a:rPr lang="en-US" sz="2900" dirty="0" err="1"/>
              <a:t>isTobacco</a:t>
            </a:r>
            <a:r>
              <a:rPr lang="en-US" sz="2900" dirty="0"/>
              <a:t> = true;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signal(mutex);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 </a:t>
            </a:r>
          </a:p>
          <a:p>
            <a:pPr>
              <a:spcBef>
                <a:spcPts val="600"/>
              </a:spcBef>
            </a:pPr>
            <a:r>
              <a:rPr lang="en-US" sz="2900" dirty="0" err="1"/>
              <a:t>pusherP</a:t>
            </a:r>
            <a:r>
              <a:rPr lang="en-US" sz="2900" dirty="0"/>
              <a:t>: while (true) {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wait(paper);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wait(mutex);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if (</a:t>
            </a:r>
            <a:r>
              <a:rPr lang="en-US" sz="2900" dirty="0" err="1"/>
              <a:t>isTobacco</a:t>
            </a:r>
            <a:r>
              <a:rPr lang="en-US" sz="2900" dirty="0"/>
              <a:t>) { </a:t>
            </a:r>
            <a:r>
              <a:rPr lang="en-US" sz="2900" dirty="0" err="1"/>
              <a:t>isTobacco</a:t>
            </a:r>
            <a:r>
              <a:rPr lang="en-US" sz="2900" dirty="0"/>
              <a:t> = false; signal(</a:t>
            </a:r>
            <a:r>
              <a:rPr lang="en-US" sz="2900" dirty="0" err="1"/>
              <a:t>smokerWithM</a:t>
            </a:r>
            <a:r>
              <a:rPr lang="en-US" sz="2900" dirty="0"/>
              <a:t>); 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else if (</a:t>
            </a:r>
            <a:r>
              <a:rPr lang="en-US" sz="2900" dirty="0" err="1"/>
              <a:t>isMatch</a:t>
            </a:r>
            <a:r>
              <a:rPr lang="en-US" sz="2900" dirty="0"/>
              <a:t>) { </a:t>
            </a:r>
            <a:r>
              <a:rPr lang="en-US" sz="2900" dirty="0" err="1"/>
              <a:t>isMatch</a:t>
            </a:r>
            <a:r>
              <a:rPr lang="en-US" sz="2900" dirty="0"/>
              <a:t> = false; signal(</a:t>
            </a:r>
            <a:r>
              <a:rPr lang="en-US" sz="2900" dirty="0" err="1"/>
              <a:t>smokerWithT</a:t>
            </a:r>
            <a:r>
              <a:rPr lang="en-US" sz="2900" dirty="0"/>
              <a:t>); 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else </a:t>
            </a:r>
            <a:r>
              <a:rPr lang="en-US" sz="2900" dirty="0" err="1"/>
              <a:t>isPaper</a:t>
            </a:r>
            <a:r>
              <a:rPr lang="en-US" sz="2900" dirty="0"/>
              <a:t> = true;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signal(mutex);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}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 </a:t>
            </a:r>
          </a:p>
          <a:p>
            <a:endParaRPr lang="en-US" sz="12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B01641-820F-9C3E-7988-4C31026F649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ts val="600"/>
              </a:spcBef>
            </a:pPr>
            <a:r>
              <a:rPr lang="en-US" sz="2900" dirty="0" err="1"/>
              <a:t>pusherM</a:t>
            </a:r>
            <a:r>
              <a:rPr lang="en-US" sz="2900" dirty="0"/>
              <a:t>: while (true) {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wait(match);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wait(mutex);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if (</a:t>
            </a:r>
            <a:r>
              <a:rPr lang="en-US" sz="2900" dirty="0" err="1"/>
              <a:t>isTobacco</a:t>
            </a:r>
            <a:r>
              <a:rPr lang="en-US" sz="2900" dirty="0"/>
              <a:t>) { </a:t>
            </a:r>
            <a:r>
              <a:rPr lang="en-US" sz="2900" dirty="0" err="1"/>
              <a:t>isTobacco</a:t>
            </a:r>
            <a:r>
              <a:rPr lang="en-US" sz="2900" dirty="0"/>
              <a:t> = false; signal(</a:t>
            </a:r>
            <a:r>
              <a:rPr lang="en-US" sz="2900" dirty="0" err="1"/>
              <a:t>smokerWithP</a:t>
            </a:r>
            <a:r>
              <a:rPr lang="en-US" sz="2900" dirty="0"/>
              <a:t>); 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else if (</a:t>
            </a:r>
            <a:r>
              <a:rPr lang="en-US" sz="2900" dirty="0" err="1"/>
              <a:t>isPaper</a:t>
            </a:r>
            <a:r>
              <a:rPr lang="en-US" sz="2900" dirty="0"/>
              <a:t>) { </a:t>
            </a:r>
            <a:r>
              <a:rPr lang="en-US" sz="2900" dirty="0" err="1"/>
              <a:t>isPaper</a:t>
            </a:r>
            <a:r>
              <a:rPr lang="en-US" sz="2900" dirty="0"/>
              <a:t> = false; signal(</a:t>
            </a:r>
            <a:r>
              <a:rPr lang="en-US" sz="2900" dirty="0" err="1"/>
              <a:t>smokerWithT</a:t>
            </a:r>
            <a:r>
              <a:rPr lang="en-US" sz="2900" dirty="0"/>
              <a:t>); }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else </a:t>
            </a:r>
            <a:r>
              <a:rPr lang="en-US" sz="2900" dirty="0" err="1"/>
              <a:t>isMatch</a:t>
            </a:r>
            <a:r>
              <a:rPr lang="en-US" sz="2900" dirty="0"/>
              <a:t> = true;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  signal(mutex);</a:t>
            </a:r>
          </a:p>
          <a:p>
            <a:pPr>
              <a:spcBef>
                <a:spcPts val="600"/>
              </a:spcBef>
            </a:pPr>
            <a:r>
              <a:rPr lang="en-US" sz="2900" dirty="0"/>
              <a:t>}</a:t>
            </a:r>
          </a:p>
          <a:p>
            <a:endParaRPr lang="en-US" sz="1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F1321-E34D-1407-99C4-E17A5A064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F811D-F398-517A-3E56-47B89B925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4E134-8922-18EC-CEA2-DA05E09A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62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37133-66D3-410D-4989-C322536EE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23075" cy="1325563"/>
          </a:xfrm>
        </p:spPr>
        <p:txBody>
          <a:bodyPr/>
          <a:lstStyle/>
          <a:p>
            <a:r>
              <a:rPr lang="en-US" b="1" dirty="0"/>
              <a:t>Cigarette Smokers (with pushers to avoid races)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6770E-22AB-7D81-5AE9-77ED4C2D11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Smokers</a:t>
            </a:r>
            <a:endParaRPr lang="en-US" dirty="0"/>
          </a:p>
          <a:p>
            <a:r>
              <a:rPr lang="en-US" dirty="0"/>
              <a:t>smoker T (has Tobacco): while (true) {</a:t>
            </a:r>
          </a:p>
          <a:p>
            <a:r>
              <a:rPr lang="en-US" dirty="0"/>
              <a:t>  wait(</a:t>
            </a:r>
            <a:r>
              <a:rPr lang="en-US" dirty="0" err="1"/>
              <a:t>smokerWithT</a:t>
            </a:r>
            <a:r>
              <a:rPr lang="en-US" dirty="0"/>
              <a:t>);     // woken when </a:t>
            </a:r>
            <a:r>
              <a:rPr lang="en-US" dirty="0" err="1"/>
              <a:t>Paper+Match</a:t>
            </a:r>
            <a:r>
              <a:rPr lang="en-US" dirty="0"/>
              <a:t> are on table</a:t>
            </a:r>
          </a:p>
          <a:p>
            <a:r>
              <a:rPr lang="en-US" dirty="0"/>
              <a:t>  </a:t>
            </a:r>
            <a:r>
              <a:rPr lang="en-US" dirty="0" err="1"/>
              <a:t>makeAndSmoke</a:t>
            </a:r>
            <a:r>
              <a:rPr lang="en-US" dirty="0"/>
              <a:t>();</a:t>
            </a:r>
          </a:p>
          <a:p>
            <a:r>
              <a:rPr lang="en-US" dirty="0"/>
              <a:t>  signal(</a:t>
            </a:r>
            <a:r>
              <a:rPr lang="en-US" dirty="0" err="1"/>
              <a:t>agentSem</a:t>
            </a:r>
            <a:r>
              <a:rPr lang="en-US" dirty="0"/>
              <a:t>);      // let agent place next pair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smoker P (has Paper): while (true) {</a:t>
            </a:r>
          </a:p>
          <a:p>
            <a:r>
              <a:rPr lang="en-US" dirty="0"/>
              <a:t>  wait(</a:t>
            </a:r>
            <a:r>
              <a:rPr lang="en-US" dirty="0" err="1"/>
              <a:t>smokerWithP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makeAndSmoke</a:t>
            </a:r>
            <a:r>
              <a:rPr lang="en-US" dirty="0"/>
              <a:t>();</a:t>
            </a:r>
          </a:p>
          <a:p>
            <a:r>
              <a:rPr lang="en-US" dirty="0"/>
              <a:t>  signal(</a:t>
            </a:r>
            <a:r>
              <a:rPr lang="en-US" dirty="0" err="1"/>
              <a:t>agentSem</a:t>
            </a:r>
            <a:r>
              <a:rPr lang="en-US" dirty="0"/>
              <a:t>);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65CFC-72EE-641C-88A2-C0CB97D0D3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smoker M (has Match): while (true) {</a:t>
            </a:r>
          </a:p>
          <a:p>
            <a:r>
              <a:rPr lang="en-US" dirty="0"/>
              <a:t>  wait(</a:t>
            </a:r>
            <a:r>
              <a:rPr lang="en-US" dirty="0" err="1"/>
              <a:t>smokerWithM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makeAndSmoke</a:t>
            </a:r>
            <a:r>
              <a:rPr lang="en-US" dirty="0"/>
              <a:t>();</a:t>
            </a:r>
          </a:p>
          <a:p>
            <a:r>
              <a:rPr lang="en-US" dirty="0"/>
              <a:t>  signal(</a:t>
            </a:r>
            <a:r>
              <a:rPr lang="en-US" dirty="0" err="1"/>
              <a:t>agentSem</a:t>
            </a:r>
            <a:r>
              <a:rPr lang="en-US" dirty="0"/>
              <a:t>);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02A595-7C1A-2E50-BECA-903A3F9A9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D884-6F07-415F-ABE4-F01B1056A76E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77A61-B2C4-DAF7-4B03-8EC615C90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1BBF9-EF03-A68D-403C-EECF67761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132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0A454-DDD2-B0F1-A7EE-2B7016AB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 Synchronization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192A0-D7F3-DDEB-C4AE-1F388A5FC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</a:t>
            </a:r>
            <a:r>
              <a:rPr lang="en-US" b="1" dirty="0"/>
              <a:t>N concurrent processes (or threads)</a:t>
            </a:r>
            <a:r>
              <a:rPr lang="en-US" dirty="0"/>
              <a:t> that must perform work in </a:t>
            </a:r>
            <a:r>
              <a:rPr lang="en-US" b="1" dirty="0"/>
              <a:t>phases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Each process executes some code for the current phase, but </a:t>
            </a:r>
            <a:r>
              <a:rPr lang="en-US" b="1" dirty="0"/>
              <a:t>none of them should start the next phase until all have finished the current one</a:t>
            </a:r>
            <a:r>
              <a:rPr lang="en-US" dirty="0"/>
              <a:t>.</a:t>
            </a:r>
          </a:p>
          <a:p>
            <a:r>
              <a:rPr lang="en-US" dirty="0"/>
              <a:t>In other words:</a:t>
            </a:r>
          </a:p>
          <a:p>
            <a:pPr lvl="1"/>
            <a:r>
              <a:rPr lang="en-US" dirty="0"/>
              <a:t>Each process runs independently, but at certain points (called </a:t>
            </a:r>
            <a:r>
              <a:rPr lang="en-US" i="1" dirty="0"/>
              <a:t>barriers</a:t>
            </a:r>
            <a:r>
              <a:rPr lang="en-US" dirty="0"/>
              <a:t>) they must </a:t>
            </a:r>
            <a:r>
              <a:rPr lang="en-US" b="1" dirty="0"/>
              <a:t>wait for the others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Once all processes reach the barrier, they are all released to continue.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A1EC2-6780-2E45-19CD-418E1D9D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F733C-76D5-0A26-AADA-2C58F795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1BBD6-D180-974D-58A3-4E0AD4842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4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ADCD5-6571-BD3C-F8EA-AA874C706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 Synchronization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C4A44-72E4-0AC1-ACC7-A016320DA3C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🔧 </a:t>
            </a:r>
            <a:r>
              <a:rPr lang="en-US" sz="9600" b="1" dirty="0"/>
              <a:t>Semaphore-Based Solution</a:t>
            </a:r>
          </a:p>
          <a:p>
            <a:pPr>
              <a:spcBef>
                <a:spcPts val="0"/>
              </a:spcBef>
            </a:pPr>
            <a:endParaRPr lang="en-US" sz="9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Let’s say there are </a:t>
            </a:r>
            <a:r>
              <a:rPr lang="en-US" sz="7200" b="1" dirty="0"/>
              <a:t>N processes</a:t>
            </a:r>
            <a:r>
              <a:rPr lang="en-US" sz="72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We’ll use: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int count = 0             // number of threads that have reached the barrier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semaphore mutex = 1       // for mutual exclusion on 'count'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semaphore barrier = 0     // blocks threads until everyone arrives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const int N = </a:t>
            </a:r>
            <a:r>
              <a:rPr lang="en-US" sz="7200" dirty="0" err="1"/>
              <a:t>total_threads</a:t>
            </a:r>
            <a:endParaRPr lang="en-US" sz="7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br>
              <a:rPr lang="en-US" sz="7200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EFC3321-EAE2-F53A-0DE4-6ACE4361DF4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b="1" dirty="0"/>
              <a:t>🧠 Algorithm</a:t>
            </a:r>
            <a:endParaRPr lang="en-US" sz="55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Each process executes this code at the end of its current phase: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wait(mutex);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count++;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if (count == N) {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    // Last thread to arrive opens the gate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    signal(barrier);      // release one thread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}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signal(mutex);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wait(barrier);            // wait for the gate to open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signal(barrier);          // let the next thread pass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5500" dirty="0"/>
              <a:t>// continue to next phase...</a:t>
            </a:r>
          </a:p>
          <a:p>
            <a:pPr>
              <a:spcBef>
                <a:spcPts val="0"/>
              </a:spcBef>
            </a:pPr>
            <a:endParaRPr lang="en-US" sz="55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41442-EE2F-436E-5DA7-606FE7277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604AB-1F8F-5E70-BA13-1FE2BDBE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28D6B-2EA3-A531-AA6E-94CE23E31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298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1D3D2-F165-E6BB-2BC0-3EDBB562B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4376"/>
          </a:xfrm>
        </p:spPr>
        <p:txBody>
          <a:bodyPr/>
          <a:lstStyle/>
          <a:p>
            <a:r>
              <a:rPr lang="en-US" dirty="0"/>
              <a:t>Barrier Synchronization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2AC93-8040-A0FB-0421-857AD42BD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Reusable Barrier</a:t>
            </a:r>
          </a:p>
          <a:p>
            <a:pPr lvl="1"/>
            <a:r>
              <a:rPr lang="en-US" dirty="0"/>
              <a:t>If threads have </a:t>
            </a:r>
            <a:r>
              <a:rPr lang="en-US" b="1" dirty="0"/>
              <a:t>multiple phases</a:t>
            </a:r>
            <a:r>
              <a:rPr lang="en-US" dirty="0"/>
              <a:t>, you need a </a:t>
            </a:r>
            <a:r>
              <a:rPr lang="en-US" i="1" dirty="0"/>
              <a:t>reusable</a:t>
            </a:r>
            <a:r>
              <a:rPr lang="en-US" dirty="0"/>
              <a:t> barrier — otherwise, once opened, the semaphore stays signaled.</a:t>
            </a:r>
            <a:br>
              <a:rPr lang="en-US" dirty="0"/>
            </a:br>
            <a:r>
              <a:rPr lang="en-US" dirty="0"/>
              <a:t>That requires an additional semaphore (turnstile) and a reset step.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F0DC8-65C2-8419-049C-515DA75C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9DE38-2AFA-0F67-F4A2-AE86938F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FEDE0-ACC5-FD56-4652-037D8B4AE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2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175" y="185738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Classical Problems of Synchronization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330450" y="1233489"/>
            <a:ext cx="7524750" cy="4530725"/>
          </a:xfrm>
        </p:spPr>
        <p:txBody>
          <a:bodyPr/>
          <a:lstStyle/>
          <a:p>
            <a:r>
              <a:rPr lang="en-US" altLang="en-US" dirty="0"/>
              <a:t>Classical problems used to test newly-proposed synchronization schemes</a:t>
            </a:r>
          </a:p>
          <a:p>
            <a:pPr lvl="1"/>
            <a:r>
              <a:rPr lang="en-US" altLang="en-US" dirty="0"/>
              <a:t>Bounded-Buffer Problem</a:t>
            </a:r>
          </a:p>
          <a:p>
            <a:pPr lvl="1"/>
            <a:r>
              <a:rPr lang="en-US" altLang="en-US" dirty="0"/>
              <a:t>Readers and Writers Problem</a:t>
            </a:r>
          </a:p>
          <a:p>
            <a:pPr lvl="1"/>
            <a:r>
              <a:rPr lang="en-US" altLang="en-US" dirty="0"/>
              <a:t>Dining-Philosophers Problem</a:t>
            </a:r>
          </a:p>
          <a:p>
            <a:pPr lvl="1"/>
            <a:r>
              <a:rPr lang="en-US" altLang="en-US" dirty="0"/>
              <a:t>Sleeping Barber Problem</a:t>
            </a:r>
          </a:p>
          <a:p>
            <a:pPr lvl="1"/>
            <a:r>
              <a:rPr lang="en-US" altLang="en-US" dirty="0"/>
              <a:t>Cigarette Smoker’s Problem</a:t>
            </a:r>
          </a:p>
          <a:p>
            <a:pPr lvl="1"/>
            <a:r>
              <a:rPr lang="en-US" altLang="en-US" dirty="0"/>
              <a:t>Bridge Crossing Problem</a:t>
            </a:r>
          </a:p>
          <a:p>
            <a:pPr lvl="1"/>
            <a:r>
              <a:rPr lang="en-US" altLang="en-US" dirty="0"/>
              <a:t>Assembly Line Problem</a:t>
            </a:r>
          </a:p>
          <a:p>
            <a:pPr lvl="1"/>
            <a:r>
              <a:rPr lang="en-US" altLang="en-US" dirty="0"/>
              <a:t>Barrier Synchronization Problem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8CED-5B5B-45E8-9864-63DF2786ED41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63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2223C0A-ECB3-257A-632A-A5134008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Turnstile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2760C-9AEF-53B3-86BD-C4BD627B52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en-US" sz="6400" dirty="0"/>
              <a:t>int count = 0;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semaphore mutex = 1;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semaphore turnstile = 0;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semaphore turnstile2 = 1;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const int N = </a:t>
            </a:r>
            <a:r>
              <a:rPr lang="en-US" sz="6400" dirty="0" err="1"/>
              <a:t>total_threads</a:t>
            </a:r>
            <a:r>
              <a:rPr lang="en-US" sz="6400" dirty="0"/>
              <a:t>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procedure </a:t>
            </a:r>
            <a:r>
              <a:rPr lang="en-US" sz="6400" dirty="0" err="1"/>
              <a:t>barrier_point</a:t>
            </a:r>
            <a:r>
              <a:rPr lang="en-US" sz="6400" dirty="0"/>
              <a:t>():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// Phase 1: Arrive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wait(mutex);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count++;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if (count == N) {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    wait(turnstile2);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    signal(turnstile);      // open first gate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}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signal(mutex);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wait(turnstile);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    signal(turnstile);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6400" dirty="0"/>
              <a:t> </a:t>
            </a:r>
          </a:p>
          <a:p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93A16E8-B2F1-1394-82BB-2AED21B926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// Phase 2: Depart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wait(mutex);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count--;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if (count == 0) {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    wait(turnstile);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    signal(turnstile2);     // open second gate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}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signal(mutex);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 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wait(turnstile2);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7200" dirty="0"/>
              <a:t>    signal(turnstile2);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The </a:t>
            </a:r>
            <a:r>
              <a:rPr lang="en-US" sz="1600" b="1" dirty="0"/>
              <a:t>first turnstile</a:t>
            </a:r>
            <a:r>
              <a:rPr lang="en-US" sz="1600" dirty="0"/>
              <a:t> opens once all have </a:t>
            </a:r>
            <a:r>
              <a:rPr lang="en-US" sz="1600" i="1" dirty="0"/>
              <a:t>arrived</a:t>
            </a:r>
            <a:r>
              <a:rPr lang="en-US" sz="1600" dirty="0"/>
              <a:t>.</a:t>
            </a:r>
          </a:p>
          <a:p>
            <a:pPr lvl="0">
              <a:spcBef>
                <a:spcPts val="0"/>
              </a:spcBef>
            </a:pPr>
            <a:r>
              <a:rPr lang="en-US" sz="1600" dirty="0"/>
              <a:t>The </a:t>
            </a:r>
            <a:r>
              <a:rPr lang="en-US" sz="1600" b="1" dirty="0"/>
              <a:t>second turnstile</a:t>
            </a:r>
            <a:r>
              <a:rPr lang="en-US" sz="1600" dirty="0"/>
              <a:t> ensures all have </a:t>
            </a:r>
            <a:r>
              <a:rPr lang="en-US" sz="1600" i="1" dirty="0"/>
              <a:t>departed</a:t>
            </a:r>
            <a:r>
              <a:rPr lang="en-US" sz="1600" dirty="0"/>
              <a:t> before the barrier can be reused.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264B4-122D-BFF4-9667-A65FA3360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A2D52-FD16-8C26-729E-74E330C6B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75992-2603-33C6-92A9-4407ADA4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536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2BD9D-76F0-1A7A-4F36-8E02825D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Turnstile Solution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5CF1166-4B35-5A55-6CB7-0F64C3F6F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329099"/>
              </p:ext>
            </p:extLst>
          </p:nvPr>
        </p:nvGraphicFramePr>
        <p:xfrm>
          <a:off x="838200" y="1883121"/>
          <a:ext cx="11121428" cy="2969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3957">
                  <a:extLst>
                    <a:ext uri="{9D8B030D-6E8A-4147-A177-3AD203B41FA5}">
                      <a16:colId xmlns:a16="http://schemas.microsoft.com/office/drawing/2014/main" val="3998282522"/>
                    </a:ext>
                  </a:extLst>
                </a:gridCol>
                <a:gridCol w="8187471">
                  <a:extLst>
                    <a:ext uri="{9D8B030D-6E8A-4147-A177-3AD203B41FA5}">
                      <a16:colId xmlns:a16="http://schemas.microsoft.com/office/drawing/2014/main" val="683096939"/>
                    </a:ext>
                  </a:extLst>
                </a:gridCol>
              </a:tblGrid>
              <a:tr h="5326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Concept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Description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86428087"/>
                  </a:ext>
                </a:extLst>
              </a:tr>
              <a:tr h="5326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Goal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All processes synchronize at a common barrier before proceeding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85366563"/>
                  </a:ext>
                </a:extLst>
              </a:tr>
              <a:tr h="5326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Typical Tools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Counting semaphore, mutex, condition variable, or monitor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7888453"/>
                  </a:ext>
                </a:extLst>
              </a:tr>
              <a:tr h="5326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Common Use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Parallel computation stages, simulation time-steps, or iterative solvers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57769536"/>
                  </a:ext>
                </a:extLst>
              </a:tr>
              <a:tr h="5326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>
                          <a:effectLst/>
                        </a:rPr>
                        <a:t>Caution</a:t>
                      </a:r>
                      <a:endParaRPr lang="en-US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Handle reuse carefully to prevent premature release or deadlock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Mangal" panose="02040503050203030202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30331146"/>
                  </a:ext>
                </a:extLst>
              </a:tr>
            </a:tbl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98109-EFF2-5A55-7EA9-421A02C36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D884-6F07-415F-ABE4-F01B1056A76E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DE72F-C441-FE4D-1953-F2BA6060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BC40B-DDF9-ADEA-C800-67FE07B1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56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86581" y="204788"/>
            <a:ext cx="9700444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 Monitor to Allocate Single Resource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015613" y="766764"/>
            <a:ext cx="7944463" cy="5024437"/>
          </a:xfrm>
        </p:spPr>
        <p:txBody>
          <a:bodyPr/>
          <a:lstStyle/>
          <a:p>
            <a:pPr>
              <a:buNone/>
              <a:tabLst>
                <a:tab pos="1368425" algn="l"/>
                <a:tab pos="1712913" algn="l"/>
                <a:tab pos="2335213" algn="l"/>
              </a:tabLst>
            </a:pPr>
            <a:endParaRPr lang="en-US" altLang="en-US" sz="1400" b="1" dirty="0"/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monitor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ResourceAllocator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busy;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condition x;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void acquire(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time) {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if (busy)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x.wait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(time);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busy = TRUE;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void release() {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busy = FALSE;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x.signal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initialization code() {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busy = FALSE; 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>
              <a:spcBef>
                <a:spcPct val="15000"/>
              </a:spcBef>
              <a:buNone/>
              <a:tabLst>
                <a:tab pos="1368425" algn="l"/>
                <a:tab pos="1712913" algn="l"/>
                <a:tab pos="2335213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altLang="en-US" sz="1600" b="1" dirty="0"/>
              <a:t>	</a:t>
            </a:r>
            <a:r>
              <a:rPr lang="en-US" altLang="en-US" sz="1400" b="1" dirty="0"/>
              <a:t>	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BCE9-51CE-49F6-8F35-24C47A6CC53E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460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188913"/>
            <a:ext cx="752951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Synchronization Examples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Solaris</a:t>
            </a:r>
          </a:p>
          <a:p>
            <a:r>
              <a:rPr lang="en-US" altLang="en-US"/>
              <a:t>Windows</a:t>
            </a:r>
          </a:p>
          <a:p>
            <a:r>
              <a:rPr lang="en-US" altLang="en-US"/>
              <a:t>Linux</a:t>
            </a:r>
          </a:p>
          <a:p>
            <a:r>
              <a:rPr lang="en-US" altLang="en-US"/>
              <a:t>Pthreads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6518-5078-4159-A696-CA8013BCF0CB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812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0" y="161926"/>
            <a:ext cx="75755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Solaris Synchronization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06245" y="1058864"/>
            <a:ext cx="10550013" cy="515302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Implements a variety of locks to support multitasking, multithreading (including real-time threads), and multiprocessing</a:t>
            </a:r>
          </a:p>
          <a:p>
            <a:r>
              <a:rPr lang="en-US" altLang="en-US" dirty="0"/>
              <a:t>Uses </a:t>
            </a:r>
            <a:r>
              <a:rPr lang="en-US" altLang="en-US" b="1" dirty="0">
                <a:solidFill>
                  <a:srgbClr val="3366FF"/>
                </a:solidFill>
              </a:rPr>
              <a:t>adaptive </a:t>
            </a:r>
            <a:r>
              <a:rPr lang="en-US" altLang="en-US" b="1" dirty="0" err="1">
                <a:solidFill>
                  <a:srgbClr val="3366FF"/>
                </a:solidFill>
              </a:rPr>
              <a:t>mutexes</a:t>
            </a:r>
            <a:r>
              <a:rPr lang="en-US" altLang="en-US" dirty="0">
                <a:solidFill>
                  <a:srgbClr val="3366FF"/>
                </a:solidFill>
              </a:rPr>
              <a:t> </a:t>
            </a:r>
            <a:r>
              <a:rPr lang="en-US" altLang="en-US" dirty="0"/>
              <a:t>for efficiency when protecting data from short code segments</a:t>
            </a:r>
          </a:p>
          <a:p>
            <a:pPr lvl="1"/>
            <a:r>
              <a:rPr lang="en-US" altLang="en-US" sz="1600" dirty="0"/>
              <a:t>Starts as a standard semaphore spin-lock</a:t>
            </a:r>
          </a:p>
          <a:p>
            <a:pPr lvl="1"/>
            <a:r>
              <a:rPr lang="en-US" altLang="en-US" sz="1600" dirty="0"/>
              <a:t>If lock held, and by a thread running on another CPU, spins</a:t>
            </a:r>
          </a:p>
          <a:p>
            <a:pPr lvl="1"/>
            <a:r>
              <a:rPr lang="en-US" altLang="en-US" sz="1600" dirty="0"/>
              <a:t>If lock held by non-run-state thread, block and sleep waiting for signal of lock being released</a:t>
            </a:r>
          </a:p>
          <a:p>
            <a:r>
              <a:rPr lang="en-US" altLang="en-US" dirty="0"/>
              <a:t>Uses </a:t>
            </a:r>
            <a:r>
              <a:rPr lang="en-US" altLang="en-US" b="1" dirty="0">
                <a:solidFill>
                  <a:srgbClr val="3366FF"/>
                </a:solidFill>
              </a:rPr>
              <a:t>condition variables</a:t>
            </a:r>
            <a:r>
              <a:rPr lang="en-US" altLang="en-US" dirty="0">
                <a:solidFill>
                  <a:srgbClr val="3366FF"/>
                </a:solidFill>
              </a:rPr>
              <a:t> </a:t>
            </a:r>
            <a:endParaRPr lang="en-US" altLang="en-US" dirty="0"/>
          </a:p>
          <a:p>
            <a:r>
              <a:rPr lang="en-US" altLang="en-US" dirty="0"/>
              <a:t>Uses </a:t>
            </a:r>
            <a:r>
              <a:rPr lang="en-US" altLang="en-US" b="1" dirty="0">
                <a:solidFill>
                  <a:srgbClr val="3366FF"/>
                </a:solidFill>
              </a:rPr>
              <a:t>readers-writers</a:t>
            </a:r>
            <a:r>
              <a:rPr lang="en-US" altLang="en-US" dirty="0">
                <a:solidFill>
                  <a:srgbClr val="3366FF"/>
                </a:solidFill>
              </a:rPr>
              <a:t> </a:t>
            </a:r>
            <a:r>
              <a:rPr lang="en-US" altLang="en-US" dirty="0"/>
              <a:t>locks when longer sections of code need access to data</a:t>
            </a:r>
          </a:p>
          <a:p>
            <a:r>
              <a:rPr lang="en-US" altLang="en-US" dirty="0"/>
              <a:t>Uses </a:t>
            </a:r>
            <a:r>
              <a:rPr lang="en-US" altLang="en-US" b="1" dirty="0">
                <a:solidFill>
                  <a:srgbClr val="3366FF"/>
                </a:solidFill>
              </a:rPr>
              <a:t>turnstiles</a:t>
            </a:r>
            <a:r>
              <a:rPr lang="en-US" altLang="en-US" dirty="0"/>
              <a:t> to order the list of threads waiting to acquire either an adaptive </a:t>
            </a:r>
            <a:r>
              <a:rPr lang="en-US" altLang="en-US" dirty="0" err="1"/>
              <a:t>mutex</a:t>
            </a:r>
            <a:r>
              <a:rPr lang="en-US" altLang="en-US" dirty="0"/>
              <a:t> or reader-writer lock</a:t>
            </a:r>
          </a:p>
          <a:p>
            <a:pPr lvl="1"/>
            <a:r>
              <a:rPr lang="en-US" altLang="en-US" sz="1600" dirty="0"/>
              <a:t>Turnstiles are per-lock-holding-thread, not per-object</a:t>
            </a:r>
          </a:p>
          <a:p>
            <a:r>
              <a:rPr lang="en-US" altLang="en-US" dirty="0"/>
              <a:t>Priority-inheritance per-turnstile gives the running thread the highest of the priorities of the threads in its turnstile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E43C-FAA3-491F-A9C1-C46DF373C129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2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606676" y="190501"/>
            <a:ext cx="760412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Windows Synchronization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81549" y="1233489"/>
            <a:ext cx="9832258" cy="4530725"/>
          </a:xfrm>
        </p:spPr>
        <p:txBody>
          <a:bodyPr>
            <a:normAutofit/>
          </a:bodyPr>
          <a:lstStyle/>
          <a:p>
            <a:r>
              <a:rPr lang="en-US" altLang="en-US" dirty="0"/>
              <a:t>Uses interrupt masks to protect access to global resources on uniprocessor systems</a:t>
            </a:r>
          </a:p>
          <a:p>
            <a:r>
              <a:rPr lang="en-US" altLang="en-US" dirty="0"/>
              <a:t>Uses </a:t>
            </a:r>
            <a:r>
              <a:rPr lang="en-US" altLang="en-US" b="1" dirty="0">
                <a:solidFill>
                  <a:srgbClr val="3366FF"/>
                </a:solidFill>
              </a:rPr>
              <a:t>spinlocks </a:t>
            </a:r>
            <a:r>
              <a:rPr lang="en-US" altLang="en-US" dirty="0"/>
              <a:t>on multiprocessor systems</a:t>
            </a:r>
          </a:p>
          <a:p>
            <a:pPr lvl="1"/>
            <a:r>
              <a:rPr lang="en-US" altLang="en-US" dirty="0" err="1"/>
              <a:t>Spinlocking</a:t>
            </a:r>
            <a:r>
              <a:rPr lang="en-US" altLang="en-US" dirty="0"/>
              <a:t>-thread will never be preempted</a:t>
            </a:r>
          </a:p>
          <a:p>
            <a:r>
              <a:rPr lang="en-US" altLang="en-US" dirty="0"/>
              <a:t>Also provides </a:t>
            </a:r>
            <a:r>
              <a:rPr lang="en-US" altLang="en-US" b="1" dirty="0">
                <a:solidFill>
                  <a:srgbClr val="3366FF"/>
                </a:solidFill>
              </a:rPr>
              <a:t>dispatcher objects </a:t>
            </a:r>
            <a:r>
              <a:rPr lang="en-US" altLang="en-US" dirty="0">
                <a:solidFill>
                  <a:srgbClr val="000000"/>
                </a:solidFill>
              </a:rPr>
              <a:t>user-land </a:t>
            </a:r>
            <a:r>
              <a:rPr lang="en-US" altLang="en-US" dirty="0"/>
              <a:t>which may act </a:t>
            </a:r>
            <a:r>
              <a:rPr lang="en-US" altLang="en-US" dirty="0" err="1"/>
              <a:t>mutexes</a:t>
            </a:r>
            <a:r>
              <a:rPr lang="en-US" altLang="en-US" dirty="0"/>
              <a:t>, semaphores, events, and timers</a:t>
            </a:r>
          </a:p>
          <a:p>
            <a:pPr lvl="1"/>
            <a:r>
              <a:rPr lang="en-US" altLang="en-US" b="1" dirty="0">
                <a:solidFill>
                  <a:srgbClr val="3366FF"/>
                </a:solidFill>
              </a:rPr>
              <a:t>Events</a:t>
            </a:r>
          </a:p>
          <a:p>
            <a:pPr lvl="2"/>
            <a:r>
              <a:rPr lang="en-US" altLang="en-US" dirty="0"/>
              <a:t>An event acts much like a condition variable</a:t>
            </a:r>
          </a:p>
          <a:p>
            <a:pPr lvl="1"/>
            <a:r>
              <a:rPr lang="en-US" altLang="en-US" dirty="0"/>
              <a:t>Timers notify one or more thread when time expired</a:t>
            </a:r>
          </a:p>
          <a:p>
            <a:pPr lvl="1"/>
            <a:r>
              <a:rPr lang="en-US" altLang="en-US" dirty="0"/>
              <a:t>Dispatcher objects either </a:t>
            </a:r>
            <a:r>
              <a:rPr lang="en-US" altLang="en-US" b="1" dirty="0">
                <a:solidFill>
                  <a:srgbClr val="3366FF"/>
                </a:solidFill>
              </a:rPr>
              <a:t>signaled-state </a:t>
            </a:r>
            <a:r>
              <a:rPr lang="en-US" altLang="en-US" dirty="0"/>
              <a:t>(object available) or </a:t>
            </a:r>
            <a:r>
              <a:rPr lang="en-US" altLang="en-US" b="1" dirty="0">
                <a:solidFill>
                  <a:srgbClr val="3366FF"/>
                </a:solidFill>
              </a:rPr>
              <a:t>non-signaled state </a:t>
            </a:r>
            <a:r>
              <a:rPr lang="en-US" altLang="en-US" dirty="0"/>
              <a:t>(thread will block)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85AB-1276-42FB-AD91-2E552E92A2B6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59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22538" y="190501"/>
            <a:ext cx="7688262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Linux Synchronization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894735" y="1117601"/>
            <a:ext cx="9488130" cy="4530725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Linux:</a:t>
            </a:r>
          </a:p>
          <a:p>
            <a:pPr lvl="1"/>
            <a:r>
              <a:rPr lang="en-US" altLang="en-US" dirty="0"/>
              <a:t>Prior to kernel Version 2.6, disables interrupts to implement short critical sections</a:t>
            </a:r>
          </a:p>
          <a:p>
            <a:pPr lvl="1"/>
            <a:r>
              <a:rPr lang="en-US" altLang="en-US" dirty="0"/>
              <a:t>Version 2.6 and later, fully preemptive</a:t>
            </a:r>
          </a:p>
          <a:p>
            <a:r>
              <a:rPr lang="en-US" altLang="en-US" dirty="0"/>
              <a:t>Linux provides:</a:t>
            </a:r>
          </a:p>
          <a:p>
            <a:pPr lvl="1"/>
            <a:r>
              <a:rPr lang="en-US" altLang="en-US" dirty="0"/>
              <a:t>Semaphores</a:t>
            </a:r>
          </a:p>
          <a:p>
            <a:pPr lvl="1"/>
            <a:r>
              <a:rPr lang="en-US" altLang="en-US" dirty="0"/>
              <a:t>atomic integers</a:t>
            </a:r>
          </a:p>
          <a:p>
            <a:pPr lvl="1"/>
            <a:r>
              <a:rPr lang="en-US" altLang="en-US" dirty="0"/>
              <a:t>spinlocks</a:t>
            </a:r>
          </a:p>
          <a:p>
            <a:pPr lvl="1"/>
            <a:r>
              <a:rPr lang="en-US" altLang="en-US" dirty="0"/>
              <a:t>reader-writer versions of both</a:t>
            </a:r>
          </a:p>
          <a:p>
            <a:r>
              <a:rPr lang="en-US" altLang="en-US" dirty="0"/>
              <a:t>On single-</a:t>
            </a:r>
            <a:r>
              <a:rPr lang="en-US" altLang="en-US" dirty="0" err="1"/>
              <a:t>cpu</a:t>
            </a:r>
            <a:r>
              <a:rPr lang="en-US" altLang="en-US" dirty="0"/>
              <a:t> system, spinlocks replaced by enabling and disabling kernel preemption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E8F15-7608-4C02-91C9-1F16498CCECE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221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27326" y="190501"/>
            <a:ext cx="74834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Pthreads Synchronization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55173" y="1181101"/>
            <a:ext cx="9163665" cy="4613275"/>
          </a:xfrm>
        </p:spPr>
        <p:txBody>
          <a:bodyPr/>
          <a:lstStyle/>
          <a:p>
            <a:r>
              <a:rPr lang="en-US" altLang="en-US" dirty="0" err="1"/>
              <a:t>Pthreads</a:t>
            </a:r>
            <a:r>
              <a:rPr lang="en-US" altLang="en-US" dirty="0"/>
              <a:t> API is OS-independent</a:t>
            </a:r>
          </a:p>
          <a:p>
            <a:r>
              <a:rPr lang="en-US" altLang="en-US" dirty="0"/>
              <a:t>It provides:</a:t>
            </a:r>
          </a:p>
          <a:p>
            <a:pPr lvl="1"/>
            <a:r>
              <a:rPr lang="en-US" altLang="en-US" dirty="0" err="1"/>
              <a:t>mutex</a:t>
            </a:r>
            <a:r>
              <a:rPr lang="en-US" altLang="en-US" dirty="0"/>
              <a:t> locks</a:t>
            </a:r>
          </a:p>
          <a:p>
            <a:pPr lvl="1"/>
            <a:r>
              <a:rPr lang="en-US" altLang="en-US" dirty="0"/>
              <a:t>condition variable</a:t>
            </a:r>
          </a:p>
          <a:p>
            <a:r>
              <a:rPr lang="en-US" altLang="en-US" dirty="0"/>
              <a:t>Non-portable extensions include:</a:t>
            </a:r>
          </a:p>
          <a:p>
            <a:pPr lvl="1"/>
            <a:r>
              <a:rPr lang="en-US" altLang="en-US" dirty="0"/>
              <a:t>read-write locks</a:t>
            </a:r>
          </a:p>
          <a:p>
            <a:pPr lvl="1"/>
            <a:r>
              <a:rPr lang="en-US" altLang="en-US" dirty="0"/>
              <a:t>spinlocks</a:t>
            </a:r>
          </a:p>
        </p:txBody>
      </p:sp>
    </p:spTree>
    <p:extLst>
      <p:ext uri="{BB962C8B-B14F-4D97-AF65-F5344CB8AC3E}">
        <p14:creationId xmlns:p14="http://schemas.microsoft.com/office/powerpoint/2010/main" val="10521444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27326" y="190501"/>
            <a:ext cx="74834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Alternative Approaches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59038" y="1181101"/>
            <a:ext cx="7429500" cy="4613275"/>
          </a:xfrm>
        </p:spPr>
        <p:txBody>
          <a:bodyPr/>
          <a:lstStyle/>
          <a:p>
            <a:r>
              <a:rPr lang="en-US" altLang="en-US"/>
              <a:t>Transactional Memory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OpenMP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Functional Programming Languages</a:t>
            </a:r>
          </a:p>
        </p:txBody>
      </p:sp>
    </p:spTree>
    <p:extLst>
      <p:ext uri="{BB962C8B-B14F-4D97-AF65-F5344CB8AC3E}">
        <p14:creationId xmlns:p14="http://schemas.microsoft.com/office/powerpoint/2010/main" val="710012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2452688" y="771526"/>
            <a:ext cx="7021512" cy="5268913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/>
              <a:t>A </a:t>
            </a:r>
            <a:r>
              <a:rPr lang="en-US" altLang="en-US" b="1"/>
              <a:t>memory transaction </a:t>
            </a:r>
            <a:r>
              <a:rPr lang="en-US" altLang="en-US"/>
              <a:t>is a sequence of read-write operations to memory that are performed atomically.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b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update()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 {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/* read/write memory */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  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i="1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2762251" y="95251"/>
            <a:ext cx="791686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6699"/>
                </a:solidFill>
                <a:latin typeface="Arial" panose="020B0604020202020204" pitchFamily="34" charset="0"/>
              </a:rPr>
              <a:t>Transactional Memory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0287-457E-4A0B-8A29-417F6718B47F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5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803526" y="277813"/>
            <a:ext cx="74072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Bounded-Buffer Problem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438401" y="1293813"/>
            <a:ext cx="7210425" cy="3725862"/>
          </a:xfrm>
        </p:spPr>
        <p:txBody>
          <a:bodyPr/>
          <a:lstStyle/>
          <a:p>
            <a:r>
              <a:rPr lang="en-US" altLang="en-US" b="1" i="1" dirty="0"/>
              <a:t>n</a:t>
            </a:r>
            <a:r>
              <a:rPr lang="en-US" altLang="en-US" dirty="0"/>
              <a:t> buffers, each can hold one item</a:t>
            </a:r>
          </a:p>
          <a:p>
            <a:r>
              <a:rPr lang="en-US" altLang="en-US" dirty="0"/>
              <a:t>Semaphore 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dirty="0">
                <a:solidFill>
                  <a:srgbClr val="000000"/>
                </a:solidFill>
              </a:rPr>
              <a:t> i</a:t>
            </a:r>
            <a:r>
              <a:rPr lang="en-US" altLang="en-US" dirty="0"/>
              <a:t>nitialized to the value 1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Semaphore 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</a:t>
            </a:r>
            <a:r>
              <a:rPr lang="en-US" altLang="en-US" dirty="0">
                <a:solidFill>
                  <a:srgbClr val="000000"/>
                </a:solidFill>
              </a:rPr>
              <a:t> initialized </a:t>
            </a:r>
            <a:r>
              <a:rPr lang="en-US" altLang="en-US" dirty="0"/>
              <a:t>to the value 0</a:t>
            </a:r>
          </a:p>
          <a:p>
            <a:r>
              <a:rPr lang="en-US" altLang="en-US" dirty="0"/>
              <a:t>Semaphore 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empty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</a:rPr>
              <a:t>initialized </a:t>
            </a:r>
            <a:r>
              <a:rPr lang="en-US" altLang="en-US" dirty="0"/>
              <a:t>to the value n</a:t>
            </a:r>
          </a:p>
          <a:p>
            <a:endParaRPr lang="en-US" altLang="en-US" dirty="0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016375" y="3246439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6" tIns="45714" rIns="91426" bIns="45714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kumimoji="1" lang="en-US" altLang="en-US">
              <a:latin typeface="Helvetica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E651-AF8C-4340-AF45-DBFAC498B493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822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2452688" y="771526"/>
            <a:ext cx="7021512" cy="52689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/>
              <a:t>OpenMP is a set of compiler directives and API that support parallel progamming.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b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update(int value)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 {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#pragma omp critical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{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	count += value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  }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/>
              <a:t>The code contained within the </a:t>
            </a:r>
            <a:r>
              <a:rPr lang="en-US" altLang="en-US" b="1">
                <a:latin typeface="Courier New" panose="02070309020205020404" pitchFamily="49" charset="0"/>
                <a:cs typeface="Courier New" panose="02070309020205020404" pitchFamily="49" charset="0"/>
              </a:rPr>
              <a:t>#pragma omp critical </a:t>
            </a:r>
            <a:r>
              <a:rPr lang="en-US" altLang="en-US"/>
              <a:t>directive is treated as a critical section and performed atomically.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51203" name="Rectangle 2"/>
          <p:cNvSpPr>
            <a:spLocks noChangeArrowheads="1"/>
          </p:cNvSpPr>
          <p:nvPr/>
        </p:nvSpPr>
        <p:spPr bwMode="auto">
          <a:xfrm>
            <a:off x="2762251" y="95251"/>
            <a:ext cx="791686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6699"/>
                </a:solidFill>
                <a:latin typeface="Arial" panose="020B0604020202020204" pitchFamily="34" charset="0"/>
              </a:rPr>
              <a:t>OpenMP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59CA8-52AD-49EF-9124-B054E921CE47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647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2416176" y="914401"/>
            <a:ext cx="7021513" cy="526891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sz="160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/>
              <a:t>Functional programming languages offer a different paradigm than procedural languages in that they do not maintain state. </a:t>
            </a:r>
            <a:br>
              <a:rPr lang="en-US" altLang="en-US"/>
            </a:b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Variables are treated as immutable and cannot change state once they have been assigned a value.</a:t>
            </a:r>
            <a:br>
              <a:rPr lang="en-US" altLang="en-US"/>
            </a:b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There is increasing interest in functional languages such as Erlang and Scala for their approach in handling data races.</a:t>
            </a: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endParaRPr lang="en-US" altLang="en-US" b="1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  <a:buFont typeface="Monotype Sorts" pitchFamily="-84" charset="2"/>
              <a:buNone/>
            </a:pPr>
            <a:r>
              <a:rPr lang="en-US" altLang="en-US" b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2528889" y="-14288"/>
            <a:ext cx="8213725" cy="73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4" rIns="91426" bIns="45714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6699"/>
                </a:solidFill>
                <a:latin typeface="Arial" panose="020B0604020202020204" pitchFamily="34" charset="0"/>
              </a:rPr>
              <a:t>Functional Programming Languages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9E67-BFD2-4324-A605-B0E188423177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24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0" y="176213"/>
            <a:ext cx="757555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Bounded Buffer Problem (Cont.)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99768" y="1279525"/>
            <a:ext cx="9687232" cy="4876800"/>
          </a:xfrm>
        </p:spPr>
        <p:txBody>
          <a:bodyPr>
            <a:noAutofit/>
          </a:bodyPr>
          <a:lstStyle/>
          <a:p>
            <a:r>
              <a:rPr lang="en-US" altLang="en-US" sz="2000" dirty="0"/>
              <a:t>The structure of the producer process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 {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...</a:t>
            </a:r>
            <a:b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/* produce an item in 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next_produced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*/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...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wait(empty);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wait(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...</a:t>
            </a:r>
            <a:b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/* add next produced to the buffer */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...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signal(</a:t>
            </a:r>
            <a:r>
              <a:rPr lang="en-US" alt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signal(full); </a:t>
            </a:r>
          </a:p>
          <a:p>
            <a:pPr>
              <a:buFont typeface="Monotype Sorts" pitchFamily="-84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} while (true);</a:t>
            </a:r>
            <a:b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alt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7D92-C28E-4B03-AE8C-A4DC70C7EC8C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0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30513" y="176213"/>
            <a:ext cx="715645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Bounded Buffer Problem (Cont.)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363788" y="1152525"/>
            <a:ext cx="8903980" cy="487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The structure of the consumer process</a:t>
            </a:r>
          </a:p>
          <a:p>
            <a:pPr marL="0" indent="0">
              <a:buNone/>
              <a:defRPr/>
            </a:pPr>
            <a:r>
              <a:rPr lang="en-US" sz="1600" b="1" dirty="0">
                <a:latin typeface="Courier New"/>
                <a:ea typeface="ＭＳ Ｐゴシック" pitchFamily="-84" charset="-128"/>
                <a:cs typeface="Courier New"/>
              </a:rPr>
              <a:t>     </a:t>
            </a: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Do {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wait(full);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wait(</a:t>
            </a:r>
            <a:r>
              <a:rPr lang="en-US" sz="1800" b="1" dirty="0" err="1">
                <a:latin typeface="Courier New"/>
                <a:ea typeface="ＭＳ Ｐゴシック" pitchFamily="-84" charset="-128"/>
                <a:cs typeface="Courier New"/>
              </a:rPr>
              <a:t>mutex</a:t>
            </a: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);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   ...</a:t>
            </a:r>
            <a:b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</a:b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/* remove an item from buffer to </a:t>
            </a:r>
            <a:r>
              <a:rPr lang="en-US" sz="1800" b="1" dirty="0" err="1">
                <a:latin typeface="Courier New"/>
                <a:ea typeface="ＭＳ Ｐゴシック" pitchFamily="-84" charset="-128"/>
                <a:cs typeface="Courier New"/>
              </a:rPr>
              <a:t>next_consumed</a:t>
            </a: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*/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   ...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signal(</a:t>
            </a:r>
            <a:r>
              <a:rPr lang="en-US" sz="1800" b="1" dirty="0" err="1">
                <a:latin typeface="Courier New"/>
                <a:ea typeface="ＭＳ Ｐゴシック" pitchFamily="-84" charset="-128"/>
                <a:cs typeface="Courier New"/>
              </a:rPr>
              <a:t>mutex</a:t>
            </a: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);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signal(empty);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   ...</a:t>
            </a:r>
            <a:b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</a:b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/* consume the item in next consumed */ </a:t>
            </a:r>
          </a:p>
          <a:p>
            <a:pPr marL="0" indent="0">
              <a:buNone/>
              <a:defRPr/>
            </a:pP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      ...</a:t>
            </a:r>
            <a:b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</a:br>
            <a:r>
              <a:rPr lang="en-US" sz="1800" b="1" dirty="0">
                <a:latin typeface="Courier New"/>
                <a:ea typeface="ＭＳ Ｐゴシック" pitchFamily="-84" charset="-128"/>
                <a:cs typeface="Courier New"/>
              </a:rPr>
              <a:t>     } while (true); </a:t>
            </a:r>
          </a:p>
          <a:p>
            <a:pPr marL="342866" indent="-342866">
              <a:buNone/>
              <a:defRPr/>
            </a:pPr>
            <a:endParaRPr lang="en-US" sz="18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6C66-128E-440C-8B5D-DDDFB9CAB594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5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644776" y="146051"/>
            <a:ext cx="756602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Readers-Writers Problem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68361" y="1111250"/>
            <a:ext cx="10166555" cy="5005388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A data set is shared among a number of concurrent processes</a:t>
            </a:r>
          </a:p>
          <a:p>
            <a:pPr lvl="1"/>
            <a:r>
              <a:rPr lang="en-US" altLang="en-US" dirty="0"/>
              <a:t>Readers – only read the data set; they do </a:t>
            </a:r>
            <a:r>
              <a:rPr lang="en-US" altLang="en-US" b="1" i="1" dirty="0"/>
              <a:t>not</a:t>
            </a:r>
            <a:r>
              <a:rPr lang="en-US" altLang="en-US" b="1" dirty="0"/>
              <a:t> </a:t>
            </a:r>
            <a:r>
              <a:rPr lang="en-US" altLang="en-US" dirty="0"/>
              <a:t>perform any updates</a:t>
            </a:r>
          </a:p>
          <a:p>
            <a:pPr lvl="1"/>
            <a:r>
              <a:rPr lang="en-US" altLang="en-US" dirty="0"/>
              <a:t>Writers   – can both read and write</a:t>
            </a:r>
          </a:p>
          <a:p>
            <a:r>
              <a:rPr lang="en-US" altLang="en-US" dirty="0"/>
              <a:t>Problem – allow multiple readers to read at the same time</a:t>
            </a:r>
          </a:p>
          <a:p>
            <a:pPr lvl="1"/>
            <a:r>
              <a:rPr lang="en-US" altLang="en-US" dirty="0"/>
              <a:t>Only one single writer can access the shared data at the same time</a:t>
            </a:r>
          </a:p>
          <a:p>
            <a:r>
              <a:rPr lang="en-US" altLang="en-US" dirty="0"/>
              <a:t>Several variations of how readers and writers are considered  – all involve some form of priorities</a:t>
            </a:r>
          </a:p>
          <a:p>
            <a:r>
              <a:rPr lang="en-US" altLang="en-US" dirty="0"/>
              <a:t>Shared Data</a:t>
            </a:r>
          </a:p>
          <a:p>
            <a:pPr lvl="1"/>
            <a:r>
              <a:rPr lang="en-US" altLang="en-US" dirty="0"/>
              <a:t>Data set</a:t>
            </a:r>
          </a:p>
          <a:p>
            <a:pPr lvl="1"/>
            <a:r>
              <a:rPr lang="en-US" altLang="en-US" dirty="0"/>
              <a:t>Semaphore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rw_mutex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/>
              <a:t>initialized to 1</a:t>
            </a:r>
          </a:p>
          <a:p>
            <a:pPr lvl="1"/>
            <a:r>
              <a:rPr lang="en-US" altLang="en-US" dirty="0"/>
              <a:t>Semaphore 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mutex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/>
              <a:t>initialized to 1</a:t>
            </a:r>
          </a:p>
          <a:p>
            <a:pPr lvl="1"/>
            <a:r>
              <a:rPr lang="en-US" altLang="en-US" dirty="0"/>
              <a:t>Integer </a:t>
            </a:r>
            <a:r>
              <a:rPr lang="en-US" altLang="en-US" sz="20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read_count</a:t>
            </a:r>
            <a:r>
              <a:rPr lang="en-US" altLang="en-US" dirty="0"/>
              <a:t> initialized to 0</a:t>
            </a:r>
          </a:p>
          <a:p>
            <a:pPr lvl="1"/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E490-52D8-44B9-8037-C3D4BCDF04FF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0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1408F-C879-A3B9-40F4-AA412D2B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. Readers–Writers Problem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CA155-483A-89C5-D7E3-1A88000F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Theme:</a:t>
            </a:r>
            <a:r>
              <a:rPr lang="en-US" dirty="0"/>
              <a:t> Controlled access to a shared resource (like a database or file).</a:t>
            </a:r>
          </a:p>
          <a:p>
            <a:r>
              <a:rPr lang="en-US" b="1" dirty="0"/>
              <a:t>Scenario:</a:t>
            </a:r>
            <a:endParaRPr lang="en-US" dirty="0"/>
          </a:p>
          <a:p>
            <a:pPr lvl="1"/>
            <a:r>
              <a:rPr lang="en-US" dirty="0"/>
              <a:t>Multiple </a:t>
            </a:r>
            <a:r>
              <a:rPr lang="en-US" i="1" dirty="0"/>
              <a:t>readers</a:t>
            </a:r>
            <a:r>
              <a:rPr lang="en-US" dirty="0"/>
              <a:t> want to read a shared data structure simultaneously.</a:t>
            </a:r>
          </a:p>
          <a:p>
            <a:pPr lvl="1"/>
            <a:r>
              <a:rPr lang="en-US" i="1" dirty="0"/>
              <a:t>Writers</a:t>
            </a:r>
            <a:r>
              <a:rPr lang="en-US" dirty="0"/>
              <a:t> need exclusive access to modify the data.</a:t>
            </a:r>
          </a:p>
          <a:p>
            <a:pPr lvl="1"/>
            <a:r>
              <a:rPr lang="en-US" dirty="0"/>
              <a:t>The system must allow:</a:t>
            </a:r>
          </a:p>
          <a:p>
            <a:pPr lvl="2"/>
            <a:r>
              <a:rPr lang="en-US" dirty="0"/>
              <a:t>Multiple readers at once, </a:t>
            </a:r>
            <a:r>
              <a:rPr lang="en-US" b="1" dirty="0"/>
              <a:t>but</a:t>
            </a:r>
            <a:endParaRPr lang="en-US" dirty="0"/>
          </a:p>
          <a:p>
            <a:pPr lvl="2"/>
            <a:r>
              <a:rPr lang="en-US" dirty="0"/>
              <a:t>No reader while a writer is writing, and</a:t>
            </a:r>
          </a:p>
          <a:p>
            <a:pPr lvl="2"/>
            <a:r>
              <a:rPr lang="en-US" dirty="0"/>
              <a:t>No writer while any reader or another writer is active.</a:t>
            </a:r>
          </a:p>
          <a:p>
            <a:r>
              <a:rPr lang="en-US" b="1" dirty="0"/>
              <a:t>Key Challenge:</a:t>
            </a:r>
            <a:endParaRPr lang="en-US" dirty="0"/>
          </a:p>
          <a:p>
            <a:pPr lvl="1"/>
            <a:r>
              <a:rPr lang="en-US" dirty="0"/>
              <a:t>Avoid </a:t>
            </a:r>
            <a:r>
              <a:rPr lang="en-US" b="1" dirty="0"/>
              <a:t>writer starvation</a:t>
            </a:r>
            <a:r>
              <a:rPr lang="en-US" dirty="0"/>
              <a:t> (writers waiting forever if readers keep coming).</a:t>
            </a:r>
          </a:p>
          <a:p>
            <a:pPr lvl="1"/>
            <a:r>
              <a:rPr lang="en-US" dirty="0"/>
              <a:t>Avoid </a:t>
            </a:r>
            <a:r>
              <a:rPr lang="en-US" b="1" dirty="0"/>
              <a:t>race conditions</a:t>
            </a:r>
            <a:r>
              <a:rPr lang="en-US" dirty="0"/>
              <a:t> when switching between readers and writers.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5158-5059-3CD3-3BF7-085E334A5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63F8-D57C-49E9-B22B-217006E9E51D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4A0C9-13CC-13B7-9AED-2002ECB08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913BE-1A41-7642-260C-DA4BE36C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58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9526" y="190501"/>
            <a:ext cx="76612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Readers-Writers Problem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130710" y="1279525"/>
            <a:ext cx="9068978" cy="4876800"/>
          </a:xfrm>
        </p:spPr>
        <p:txBody>
          <a:bodyPr>
            <a:noAutofit/>
          </a:bodyPr>
          <a:lstStyle/>
          <a:p>
            <a:r>
              <a:rPr lang="en-US" altLang="en-US" dirty="0"/>
              <a:t>The structure of a writer process</a:t>
            </a:r>
            <a:r>
              <a:rPr lang="en-US" altLang="en-US" dirty="0">
                <a:solidFill>
                  <a:srgbClr val="0000FF"/>
                </a:solidFill>
              </a:rPr>
              <a:t>    </a:t>
            </a:r>
          </a:p>
          <a:p>
            <a:pPr>
              <a:buFont typeface="Monotype Sorts" pitchFamily="-84" charset="2"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do {</a:t>
            </a:r>
            <a:b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wait(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rw_mutex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b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/* writing is performed */ </a:t>
            </a:r>
          </a:p>
          <a:p>
            <a:pPr>
              <a:buFont typeface="Monotype Sorts" pitchFamily="-84" charset="2"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... </a:t>
            </a:r>
          </a:p>
          <a:p>
            <a:pPr>
              <a:buFont typeface="Monotype Sorts" pitchFamily="-84" charset="2"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signal(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rw_mutex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>
              <a:buFont typeface="Monotype Sorts" pitchFamily="-84" charset="2"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} while (true);</a:t>
            </a:r>
            <a:b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Monotype Sorts" pitchFamily="-84" charset="2"/>
              <a:buNone/>
            </a:pPr>
            <a:endParaRPr lang="en-US" altLang="en-US" sz="4400" dirty="0">
              <a:solidFill>
                <a:srgbClr val="0000FF"/>
              </a:solidFill>
            </a:endParaRPr>
          </a:p>
          <a:p>
            <a:pPr>
              <a:buFont typeface="Monotype Sorts" pitchFamily="-84" charset="2"/>
              <a:buNone/>
            </a:pPr>
            <a:endParaRPr lang="en-US" altLang="en-US" sz="4400" dirty="0">
              <a:solidFill>
                <a:srgbClr val="0000FF"/>
              </a:solidFill>
            </a:endParaRPr>
          </a:p>
          <a:p>
            <a:pPr>
              <a:buFont typeface="Monotype Sorts" pitchFamily="-84" charset="2"/>
              <a:buNone/>
            </a:pPr>
            <a:r>
              <a:rPr lang="en-US" altLang="en-US" sz="4400" dirty="0">
                <a:solidFill>
                  <a:srgbClr val="0000FF"/>
                </a:solidFill>
              </a:rPr>
              <a:t>     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DEC9-25E8-47FA-A855-343B9A38B1D0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2018 Silberschatz, Gavin &amp; Gagne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9E9B-7639-41A7-8B5F-FEFEB094FB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6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3607</Words>
  <Application>Microsoft Office PowerPoint</Application>
  <PresentationFormat>Widescreen</PresentationFormat>
  <Paragraphs>654</Paragraphs>
  <Slides>41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1" baseType="lpstr">
      <vt:lpstr>Calibri</vt:lpstr>
      <vt:lpstr>Monotype Sorts</vt:lpstr>
      <vt:lpstr>Aptos</vt:lpstr>
      <vt:lpstr>Courier New</vt:lpstr>
      <vt:lpstr>Calibri Light</vt:lpstr>
      <vt:lpstr>ＭＳ Ｐゴシック</vt:lpstr>
      <vt:lpstr>Helvetica</vt:lpstr>
      <vt:lpstr>Times New Roman</vt:lpstr>
      <vt:lpstr>Arial</vt:lpstr>
      <vt:lpstr>Office Theme</vt:lpstr>
      <vt:lpstr>CSMC 412</vt:lpstr>
      <vt:lpstr>Synchronization Examples</vt:lpstr>
      <vt:lpstr>Classical Problems of Synchronization</vt:lpstr>
      <vt:lpstr>Bounded-Buffer Problem</vt:lpstr>
      <vt:lpstr>Bounded Buffer Problem (Cont.)</vt:lpstr>
      <vt:lpstr>Bounded Buffer Problem (Cont.)</vt:lpstr>
      <vt:lpstr>Readers-Writers Problem</vt:lpstr>
      <vt:lpstr>. Readers–Writers Problem </vt:lpstr>
      <vt:lpstr>Readers-Writers Problem (Cont.)</vt:lpstr>
      <vt:lpstr>Readers-Writers Problem (Cont.)</vt:lpstr>
      <vt:lpstr>Readers–Writers (writer-priority)</vt:lpstr>
      <vt:lpstr>Readers–Writers (writer-priority) contd</vt:lpstr>
      <vt:lpstr>Readers-Writers Problem Variations</vt:lpstr>
      <vt:lpstr>Dining-Philosophers Problem</vt:lpstr>
      <vt:lpstr>  Dining-Philosophers Problem Algorithm</vt:lpstr>
      <vt:lpstr>Monitor Solution to Dining Philosophers</vt:lpstr>
      <vt:lpstr>Solution to Dining Philosophers (Cont.)</vt:lpstr>
      <vt:lpstr>PowerPoint Presentation</vt:lpstr>
      <vt:lpstr>Sleeping Barber Problem</vt:lpstr>
      <vt:lpstr>Sleeping Barber (1 barber, N waiting chairs)</vt:lpstr>
      <vt:lpstr>Sleeping Barber (1 barber, N waiting chairs)</vt:lpstr>
      <vt:lpstr>Cigarette Smokers Problem</vt:lpstr>
      <vt:lpstr>Cigarette Smokers (with pushers to avoid races)</vt:lpstr>
      <vt:lpstr>Cigarette Smokers (with pushers to avoid races)</vt:lpstr>
      <vt:lpstr>Cigarette Smokers (with pushers to avoid races)</vt:lpstr>
      <vt:lpstr>Cigarette Smokers (with pushers to avoid races)</vt:lpstr>
      <vt:lpstr>Barrier Synchronization Problem</vt:lpstr>
      <vt:lpstr>Barrier Synchronization Problem</vt:lpstr>
      <vt:lpstr>Barrier Synchronization Problem</vt:lpstr>
      <vt:lpstr>Turnstile Solution</vt:lpstr>
      <vt:lpstr>Turnstile Solution </vt:lpstr>
      <vt:lpstr>A Monitor to Allocate Single Resource</vt:lpstr>
      <vt:lpstr>Synchronization Examples</vt:lpstr>
      <vt:lpstr>Solaris Synchronization</vt:lpstr>
      <vt:lpstr>Windows Synchronization</vt:lpstr>
      <vt:lpstr>Linux Synchronization</vt:lpstr>
      <vt:lpstr>Pthreads Synchronization</vt:lpstr>
      <vt:lpstr>Alternative Approaches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CSMC 412</dc:title>
  <dc:creator>Agrawala, Ashok</dc:creator>
  <cp:lastModifiedBy>Ashok Agrawala</cp:lastModifiedBy>
  <cp:revision>24</cp:revision>
  <cp:lastPrinted>2020-09-25T16:42:49Z</cp:lastPrinted>
  <dcterms:created xsi:type="dcterms:W3CDTF">2019-02-25T14:10:39Z</dcterms:created>
  <dcterms:modified xsi:type="dcterms:W3CDTF">2025-10-07T01:58:46Z</dcterms:modified>
</cp:coreProperties>
</file>