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80"/>
  </p:notesMasterIdLst>
  <p:sldIdLst>
    <p:sldId id="1764" r:id="rId3"/>
    <p:sldId id="1874" r:id="rId4"/>
    <p:sldId id="1875" r:id="rId5"/>
    <p:sldId id="1567" r:id="rId6"/>
    <p:sldId id="1568" r:id="rId7"/>
    <p:sldId id="1873" r:id="rId8"/>
    <p:sldId id="1570" r:id="rId9"/>
    <p:sldId id="1563" r:id="rId10"/>
    <p:sldId id="1625" r:id="rId11"/>
    <p:sldId id="1626" r:id="rId12"/>
    <p:sldId id="1572" r:id="rId13"/>
    <p:sldId id="1573" r:id="rId14"/>
    <p:sldId id="1627" r:id="rId15"/>
    <p:sldId id="1894" r:id="rId16"/>
    <p:sldId id="1628" r:id="rId17"/>
    <p:sldId id="1853" r:id="rId18"/>
    <p:sldId id="514" r:id="rId19"/>
    <p:sldId id="515" r:id="rId20"/>
    <p:sldId id="516" r:id="rId21"/>
    <p:sldId id="517" r:id="rId22"/>
    <p:sldId id="519" r:id="rId23"/>
    <p:sldId id="1782" r:id="rId24"/>
    <p:sldId id="1770" r:id="rId25"/>
    <p:sldId id="1528" r:id="rId26"/>
    <p:sldId id="589" r:id="rId27"/>
    <p:sldId id="1537" r:id="rId28"/>
    <p:sldId id="520" r:id="rId29"/>
    <p:sldId id="1629" r:id="rId30"/>
    <p:sldId id="1769" r:id="rId31"/>
    <p:sldId id="1630" r:id="rId32"/>
    <p:sldId id="1631" r:id="rId33"/>
    <p:sldId id="1632" r:id="rId34"/>
    <p:sldId id="1633" r:id="rId35"/>
    <p:sldId id="1634" r:id="rId36"/>
    <p:sldId id="1650" r:id="rId37"/>
    <p:sldId id="1635" r:id="rId38"/>
    <p:sldId id="1636" r:id="rId39"/>
    <p:sldId id="518" r:id="rId40"/>
    <p:sldId id="588" r:id="rId41"/>
    <p:sldId id="590" r:id="rId42"/>
    <p:sldId id="591" r:id="rId43"/>
    <p:sldId id="472" r:id="rId44"/>
    <p:sldId id="594" r:id="rId45"/>
    <p:sldId id="595" r:id="rId46"/>
    <p:sldId id="593" r:id="rId47"/>
    <p:sldId id="473" r:id="rId48"/>
    <p:sldId id="536" r:id="rId49"/>
    <p:sldId id="1892" r:id="rId50"/>
    <p:sldId id="1876" r:id="rId51"/>
    <p:sldId id="1881" r:id="rId52"/>
    <p:sldId id="1877" r:id="rId53"/>
    <p:sldId id="1878" r:id="rId54"/>
    <p:sldId id="1882" r:id="rId55"/>
    <p:sldId id="1887" r:id="rId56"/>
    <p:sldId id="1879" r:id="rId57"/>
    <p:sldId id="1880" r:id="rId58"/>
    <p:sldId id="1883" r:id="rId59"/>
    <p:sldId id="1884" r:id="rId60"/>
    <p:sldId id="1891" r:id="rId61"/>
    <p:sldId id="1893" r:id="rId62"/>
    <p:sldId id="1885" r:id="rId63"/>
    <p:sldId id="1886" r:id="rId64"/>
    <p:sldId id="1888" r:id="rId65"/>
    <p:sldId id="1889" r:id="rId66"/>
    <p:sldId id="1890" r:id="rId67"/>
    <p:sldId id="1864" r:id="rId68"/>
    <p:sldId id="1790" r:id="rId69"/>
    <p:sldId id="1793" r:id="rId70"/>
    <p:sldId id="1791" r:id="rId71"/>
    <p:sldId id="1792" r:id="rId72"/>
    <p:sldId id="1794" r:id="rId73"/>
    <p:sldId id="1798" r:id="rId74"/>
    <p:sldId id="1799" r:id="rId75"/>
    <p:sldId id="1800" r:id="rId76"/>
    <p:sldId id="1795" r:id="rId77"/>
    <p:sldId id="1801" r:id="rId78"/>
    <p:sldId id="1843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2850"/>
    <a:srgbClr val="04336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39"/>
    <p:restoredTop sz="75578"/>
  </p:normalViewPr>
  <p:slideViewPr>
    <p:cSldViewPr snapToGrid="0" snapToObjects="1" showGuides="1">
      <p:cViewPr varScale="1">
        <p:scale>
          <a:sx n="90" d="100"/>
          <a:sy n="90" d="100"/>
        </p:scale>
        <p:origin x="792" y="200"/>
      </p:cViewPr>
      <p:guideLst>
        <p:guide orient="horz" pos="2160"/>
        <p:guide pos="2880"/>
      </p:guideLst>
    </p:cSldViewPr>
  </p:slideViewPr>
  <p:notesTextViewPr>
    <p:cViewPr>
      <p:scale>
        <a:sx n="65" d="100"/>
        <a:sy n="6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2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933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Hence, a low pass filter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90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removes the unwanted frequencies above 24 kHz 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ultimately, this filtered signal is sampled by an ADC to generate digital sound samples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117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23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CBFB9-5C3B-68A6-812F-202C8CEA8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F91129-92BF-6E1C-FCF0-731E068968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EE327B-477B-D9DA-85E3-9891E03699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MFCC: https://</a:t>
            </a:r>
            <a:r>
              <a:rPr lang="en-US" dirty="0" err="1"/>
              <a:t>medium.com</a:t>
            </a:r>
            <a:r>
              <a:rPr lang="en-US" dirty="0"/>
              <a:t>/@</a:t>
            </a:r>
            <a:r>
              <a:rPr lang="en-US" dirty="0" err="1"/>
              <a:t>MuhyEddin</a:t>
            </a:r>
            <a:r>
              <a:rPr lang="en-US" dirty="0"/>
              <a:t>/feature-extraction-is-one-of-the-most-important-steps-in-developing-any-machine-learning-or-deep-94cf33a5dd46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E3EC5-1F21-90A6-2FAC-4411DDD313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63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MFCC: https://</a:t>
            </a:r>
            <a:r>
              <a:rPr lang="en-US" dirty="0" err="1"/>
              <a:t>medium.com</a:t>
            </a:r>
            <a:r>
              <a:rPr lang="en-US" dirty="0"/>
              <a:t>/@</a:t>
            </a:r>
            <a:r>
              <a:rPr lang="en-US" dirty="0" err="1"/>
              <a:t>MuhyEddin</a:t>
            </a:r>
            <a:r>
              <a:rPr lang="en-US" dirty="0"/>
              <a:t>/feature-extraction-is-one-of-the-most-important-steps-in-developing-any-machine-learning-or-deep-94cf33a5dd46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AB220-A114-740D-41EF-923A1CC45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8C3BAE-9651-124E-BAC9-48C00EEB2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28678A-15C1-986C-E02F-FD2167168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D391F-D1A4-7D0C-9010-7B2B3243D1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82B4D-0A54-5948-B9EA-262A85599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39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A948D-3C25-D82C-E0D2-F232011E3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4B7425-DB28-AF3B-A590-319701038B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C3BF0C-4C5E-1014-D636-5EDA5AD87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AD13C-1170-4F96-590C-F149D06146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82B4D-0A54-5948-B9EA-262A85599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658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A05A9-52EA-3177-5B0B-D4E668E49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BBF310-0BCE-0DD0-52DF-F027952C6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98C4D7-5D16-2455-F098-2A968CEA6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[Reference slides] http://</a:t>
            </a:r>
            <a:r>
              <a:rPr lang="en-US" dirty="0" err="1"/>
              <a:t>terrano.ucsd.edu</a:t>
            </a:r>
            <a:r>
              <a:rPr lang="en-US" dirty="0"/>
              <a:t>/</a:t>
            </a:r>
            <a:r>
              <a:rPr lang="en-US" dirty="0" err="1"/>
              <a:t>jorge</a:t>
            </a:r>
            <a:r>
              <a:rPr lang="en-US" dirty="0"/>
              <a:t>/teaching/mae143a/lectures/8sampling.pdf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F88BF-9D16-921D-8889-8DF32FA83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8ABCF-8DBE-0B44-8881-1104B3E50F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787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DB4B1-C544-A899-EE5C-9A9FB2E13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918A37-AC6F-2FDB-CE48-0815F95E7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16237C-6B7C-4EA0-D2F1-5ADCD554E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[Reference slides] http://</a:t>
            </a:r>
            <a:r>
              <a:rPr lang="en-US" dirty="0" err="1"/>
              <a:t>terrano.ucsd.edu</a:t>
            </a:r>
            <a:r>
              <a:rPr lang="en-US" dirty="0"/>
              <a:t>/</a:t>
            </a:r>
            <a:r>
              <a:rPr lang="en-US" dirty="0" err="1"/>
              <a:t>jorge</a:t>
            </a:r>
            <a:r>
              <a:rPr lang="en-US" dirty="0"/>
              <a:t>/teaching/mae143a/lectures/8sampling.pdf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03065-EB75-74BC-DDB8-6287556D7D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8ABCF-8DBE-0B44-8881-1104B3E50F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988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30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0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79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31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2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02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9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3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2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1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1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64162-6F1C-6F4C-8394-B0DD7AFB2C6E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4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1.png"/><Relationship Id="rId4" Type="http://schemas.openxmlformats.org/officeDocument/2006/relationships/image" Target="../media/image15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1.png"/><Relationship Id="rId4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5.xml"/><Relationship Id="rId5" Type="http://schemas.openxmlformats.org/officeDocument/2006/relationships/image" Target="../media/image351.png"/><Relationship Id="rId4" Type="http://schemas.openxmlformats.org/officeDocument/2006/relationships/customXml" Target="../ink/ink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9.xml"/><Relationship Id="rId5" Type="http://schemas.openxmlformats.org/officeDocument/2006/relationships/image" Target="../media/image351.png"/><Relationship Id="rId4" Type="http://schemas.openxmlformats.org/officeDocument/2006/relationships/customXml" Target="../ink/ink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69.png"/><Relationship Id="rId10" Type="http://schemas.openxmlformats.org/officeDocument/2006/relationships/image" Target="../media/image75.png"/><Relationship Id="rId4" Type="http://schemas.openxmlformats.org/officeDocument/2006/relationships/image" Target="../media/image68.png"/><Relationship Id="rId9" Type="http://schemas.openxmlformats.org/officeDocument/2006/relationships/image" Target="../media/image7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6.png"/><Relationship Id="rId4" Type="http://schemas.openxmlformats.org/officeDocument/2006/relationships/image" Target="../media/image11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u="none" strike="noStrike" dirty="0">
                <a:solidFill>
                  <a:schemeClr val="bg1"/>
                </a:solidFill>
                <a:effectLst/>
                <a:latin typeface="Avenir Light" panose="020B0402020203020204" pitchFamily="34" charset="77"/>
              </a:rPr>
              <a:t>Machine Learning for Physical Sensing &amp; Perception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61793" y="482744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3:30 – 4:45pm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IRB 1207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639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818V : Fall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1_4: Frequency in Learning</a:t>
            </a:r>
          </a:p>
        </p:txBody>
      </p:sp>
    </p:spTree>
    <p:extLst>
      <p:ext uri="{BB962C8B-B14F-4D97-AF65-F5344CB8AC3E}">
        <p14:creationId xmlns:p14="http://schemas.microsoft.com/office/powerpoint/2010/main" val="19549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/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8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B8AC646-0669-1849-9507-C47A48F1D30C}"/>
              </a:ext>
            </a:extLst>
          </p:cNvPr>
          <p:cNvSpPr txBox="1"/>
          <p:nvPr/>
        </p:nvSpPr>
        <p:spPr>
          <a:xfrm>
            <a:off x="384986" y="4861074"/>
            <a:ext cx="613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Resolution</a:t>
            </a:r>
          </a:p>
          <a:p>
            <a:r>
              <a:rPr lang="en-US" sz="2000" dirty="0">
                <a:latin typeface="Lucida Bright" panose="02040602050505020304" pitchFamily="18" charset="77"/>
              </a:rPr>
              <a:t>= minimum observable frequency difference =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57CED-0371-3E42-A1A1-B836A39908B1}"/>
              </a:ext>
            </a:extLst>
          </p:cNvPr>
          <p:cNvGrpSpPr/>
          <p:nvPr/>
        </p:nvGrpSpPr>
        <p:grpSpPr>
          <a:xfrm>
            <a:off x="5080599" y="3337802"/>
            <a:ext cx="1386462" cy="1578755"/>
            <a:chOff x="5080599" y="3337802"/>
            <a:chExt cx="1386462" cy="1578755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25F1BAF1-0B39-714C-941D-36893A03CD3F}"/>
                </a:ext>
              </a:extLst>
            </p:cNvPr>
            <p:cNvSpPr/>
            <p:nvPr/>
          </p:nvSpPr>
          <p:spPr>
            <a:xfrm rot="5400000">
              <a:off x="5155330" y="3263071"/>
              <a:ext cx="369334" cy="518796"/>
            </a:xfrm>
            <a:prstGeom prst="rightBrac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>
              <a:off x="5393635" y="3714268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175DAA19-8226-8645-AACE-0B361CB23EDD}"/>
              </a:ext>
            </a:extLst>
          </p:cNvPr>
          <p:cNvSpPr txBox="1"/>
          <p:nvPr/>
        </p:nvSpPr>
        <p:spPr>
          <a:xfrm>
            <a:off x="551758" y="5919471"/>
            <a:ext cx="83246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What if the actual frequency falls in between two frequency bins?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989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1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9CCFE3-5F5E-5141-97F9-6FB75EEA60B0}"/>
              </a:ext>
            </a:extLst>
          </p:cNvPr>
          <p:cNvGrpSpPr/>
          <p:nvPr/>
        </p:nvGrpSpPr>
        <p:grpSpPr>
          <a:xfrm>
            <a:off x="2857386" y="3460367"/>
            <a:ext cx="6132668" cy="1506008"/>
            <a:chOff x="2857386" y="3460367"/>
            <a:chExt cx="6132668" cy="15060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F3B2A98-2022-5346-85B7-E33B8F37320B}"/>
                    </a:ext>
                  </a:extLst>
                </p:cNvPr>
                <p:cNvSpPr txBox="1"/>
                <p:nvPr/>
              </p:nvSpPr>
              <p:spPr>
                <a:xfrm>
                  <a:off x="5375586" y="4045610"/>
                  <a:ext cx="596638" cy="920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Lucida Bright" panose="02040602050505020304" pitchFamily="18" charset="77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F3B2A98-2022-5346-85B7-E33B8F3732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5586" y="4045610"/>
                  <a:ext cx="596638" cy="920765"/>
                </a:xfrm>
                <a:prstGeom prst="rect">
                  <a:avLst/>
                </a:prstGeom>
                <a:blipFill>
                  <a:blip r:embed="rId2"/>
                  <a:stretch>
                    <a:fillRect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B8AC646-0669-1849-9507-C47A48F1D30C}"/>
                </a:ext>
              </a:extLst>
            </p:cNvPr>
            <p:cNvSpPr txBox="1"/>
            <p:nvPr/>
          </p:nvSpPr>
          <p:spPr>
            <a:xfrm>
              <a:off x="2857386" y="4356251"/>
              <a:ext cx="6132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Highest frequency = 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 rot="5400000">
              <a:off x="6098710" y="3395935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31A2959-8AD3-6244-860F-7621E371F08D}"/>
              </a:ext>
            </a:extLst>
          </p:cNvPr>
          <p:cNvGrpSpPr/>
          <p:nvPr/>
        </p:nvGrpSpPr>
        <p:grpSpPr>
          <a:xfrm>
            <a:off x="1419500" y="3349717"/>
            <a:ext cx="1498037" cy="1027324"/>
            <a:chOff x="5470071" y="3265431"/>
            <a:chExt cx="1498037" cy="1027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09DCD9D-7D63-3749-B70E-F7B24962E6DD}"/>
                    </a:ext>
                  </a:extLst>
                </p:cNvPr>
                <p:cNvSpPr txBox="1"/>
                <p:nvPr/>
              </p:nvSpPr>
              <p:spPr>
                <a:xfrm>
                  <a:off x="6164683" y="3579162"/>
                  <a:ext cx="803425" cy="7135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Lucida Bright" panose="02040602050505020304" pitchFamily="18" charset="77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24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09DCD9D-7D63-3749-B70E-F7B24962E6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4683" y="3579162"/>
                  <a:ext cx="803425" cy="713593"/>
                </a:xfrm>
                <a:prstGeom prst="rect">
                  <a:avLst/>
                </a:prstGeom>
                <a:blipFill>
                  <a:blip r:embed="rId3"/>
                  <a:stretch>
                    <a:fillRect b="-1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38FFCD4-3AE9-D442-8709-886D3AEE48BE}"/>
                </a:ext>
              </a:extLst>
            </p:cNvPr>
            <p:cNvSpPr/>
            <p:nvPr/>
          </p:nvSpPr>
          <p:spPr>
            <a:xfrm rot="5400000" flipV="1">
              <a:off x="5513475" y="3222027"/>
              <a:ext cx="830998" cy="917805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560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F587E9-187F-F843-BE71-CD7FE0E21C53}"/>
              </a:ext>
            </a:extLst>
          </p:cNvPr>
          <p:cNvSpPr txBox="1"/>
          <p:nvPr/>
        </p:nvSpPr>
        <p:spPr>
          <a:xfrm>
            <a:off x="409700" y="1214950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resolution?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802DEE-CE1C-6848-89E4-DF471CDDDB9D}"/>
              </a:ext>
            </a:extLst>
          </p:cNvPr>
          <p:cNvSpPr txBox="1"/>
          <p:nvPr/>
        </p:nvSpPr>
        <p:spPr>
          <a:xfrm>
            <a:off x="409700" y="3440928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range of the spectrum?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/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[−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blipFill>
                <a:blip r:embed="rId2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/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]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blipFill>
                <a:blip r:embed="rId3"/>
                <a:stretch>
                  <a:fillRect l="-13699" r="-958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/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blipFill>
                <a:blip r:embed="rId4"/>
                <a:stretch>
                  <a:fillRect l="-212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/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sample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rate</m:t>
                        </m:r>
                      </m:num>
                      <m:den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FFT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points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blipFill>
                <a:blip r:embed="rId5"/>
                <a:stretch>
                  <a:fillRect l="-6486" t="-1471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8737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3709980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C03D7-16C7-7709-65F4-7BB306A7D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85EF2D-620E-2DCA-D2A0-8BB7A5B06A2E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5CCD12-81A9-5D22-AF9F-7A39C46669D0}"/>
              </a:ext>
            </a:extLst>
          </p:cNvPr>
          <p:cNvSpPr txBox="1"/>
          <p:nvPr/>
        </p:nvSpPr>
        <p:spPr>
          <a:xfrm>
            <a:off x="0" y="4174837"/>
            <a:ext cx="9144000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Uncertainty principle: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“You cannot simultaneously know a signal’s exact time location and its exact frequency content.”</a:t>
            </a:r>
          </a:p>
        </p:txBody>
      </p:sp>
    </p:spTree>
    <p:extLst>
      <p:ext uri="{BB962C8B-B14F-4D97-AF65-F5344CB8AC3E}">
        <p14:creationId xmlns:p14="http://schemas.microsoft.com/office/powerpoint/2010/main" val="516571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F229A1-21FA-A748-849D-30DB0EDE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57"/>
          <a:stretch/>
        </p:blipFill>
        <p:spPr>
          <a:xfrm>
            <a:off x="184443" y="901289"/>
            <a:ext cx="5217721" cy="1776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975A19-BB9B-F244-B33D-4C957075E710}"/>
              </a:ext>
            </a:extLst>
          </p:cNvPr>
          <p:cNvSpPr txBox="1"/>
          <p:nvPr/>
        </p:nvSpPr>
        <p:spPr>
          <a:xfrm>
            <a:off x="1290588" y="876265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FE77D-E7F2-F945-A602-25A5A99D3586}"/>
              </a:ext>
            </a:extLst>
          </p:cNvPr>
          <p:cNvSpPr txBox="1"/>
          <p:nvPr/>
        </p:nvSpPr>
        <p:spPr>
          <a:xfrm>
            <a:off x="2190007" y="861910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AC3E2-B937-5547-BCED-5526F88C18B9}"/>
              </a:ext>
            </a:extLst>
          </p:cNvPr>
          <p:cNvSpPr txBox="1"/>
          <p:nvPr/>
        </p:nvSpPr>
        <p:spPr>
          <a:xfrm>
            <a:off x="2995176" y="861909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10FDA-B267-EC4B-8B0C-6709F7FAE869}"/>
              </a:ext>
            </a:extLst>
          </p:cNvPr>
          <p:cNvSpPr txBox="1"/>
          <p:nvPr/>
        </p:nvSpPr>
        <p:spPr>
          <a:xfrm rot="16200000">
            <a:off x="1153056" y="2251983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840DC-B0D5-E84D-9729-D38D160BFC05}"/>
              </a:ext>
            </a:extLst>
          </p:cNvPr>
          <p:cNvSpPr txBox="1"/>
          <p:nvPr/>
        </p:nvSpPr>
        <p:spPr>
          <a:xfrm rot="16200000">
            <a:off x="1506999" y="2430795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AB6244FC-D695-1740-B38C-A01307AC0DB8}"/>
              </a:ext>
            </a:extLst>
          </p:cNvPr>
          <p:cNvCxnSpPr>
            <a:cxnSpLocks/>
          </p:cNvCxnSpPr>
          <p:nvPr/>
        </p:nvCxnSpPr>
        <p:spPr>
          <a:xfrm>
            <a:off x="1352961" y="2613858"/>
            <a:ext cx="1176577" cy="624498"/>
          </a:xfrm>
          <a:prstGeom prst="bentConnector3">
            <a:avLst>
              <a:gd name="adj1" fmla="val 209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A6FA99A8-1D81-AE4F-9C36-E536B73BD381}"/>
              </a:ext>
            </a:extLst>
          </p:cNvPr>
          <p:cNvCxnSpPr>
            <a:cxnSpLocks/>
          </p:cNvCxnSpPr>
          <p:nvPr/>
        </p:nvCxnSpPr>
        <p:spPr>
          <a:xfrm>
            <a:off x="1737590" y="2795286"/>
            <a:ext cx="1024688" cy="160332"/>
          </a:xfrm>
          <a:prstGeom prst="bentConnector3">
            <a:avLst>
              <a:gd name="adj1" fmla="val -134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16182D-576E-ED42-BEA6-4A29EEAB13F8}"/>
              </a:ext>
            </a:extLst>
          </p:cNvPr>
          <p:cNvSpPr txBox="1"/>
          <p:nvPr/>
        </p:nvSpPr>
        <p:spPr>
          <a:xfrm>
            <a:off x="2589247" y="2712259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1D0F4-7C03-294B-B74D-901CF39AE89A}"/>
              </a:ext>
            </a:extLst>
          </p:cNvPr>
          <p:cNvSpPr txBox="1"/>
          <p:nvPr/>
        </p:nvSpPr>
        <p:spPr>
          <a:xfrm>
            <a:off x="2414007" y="2994997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A879EE-0539-4D49-A8EB-7871D51FC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873" y="861909"/>
            <a:ext cx="3016183" cy="22621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6799C2D-48D7-464C-8453-B29F2952D52D}"/>
              </a:ext>
            </a:extLst>
          </p:cNvPr>
          <p:cNvGrpSpPr/>
          <p:nvPr/>
        </p:nvGrpSpPr>
        <p:grpSpPr>
          <a:xfrm>
            <a:off x="409700" y="3832471"/>
            <a:ext cx="8324600" cy="2124240"/>
            <a:chOff x="409700" y="4641407"/>
            <a:chExt cx="8324600" cy="21242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33FC3B-FC8F-824C-A2FF-8963B3D5340B}"/>
                </a:ext>
              </a:extLst>
            </p:cNvPr>
            <p:cNvSpPr txBox="1"/>
            <p:nvPr/>
          </p:nvSpPr>
          <p:spPr>
            <a:xfrm>
              <a:off x="409700" y="5736846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frequency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/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blipFill>
                  <a:blip r:embed="rId4"/>
                  <a:stretch>
                    <a:fillRect l="-4255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/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sample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rate</m:t>
                          </m:r>
                        </m:num>
                        <m:den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FFT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points</m:t>
                          </m:r>
                        </m:den>
                      </m:f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blipFill>
                  <a:blip r:embed="rId5"/>
                  <a:stretch>
                    <a:fillRect l="-6417" t="-2985" b="-89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8A44FB-AAC9-174E-8A30-9364A66BFCC2}"/>
                </a:ext>
              </a:extLst>
            </p:cNvPr>
            <p:cNvSpPr txBox="1"/>
            <p:nvPr/>
          </p:nvSpPr>
          <p:spPr>
            <a:xfrm>
              <a:off x="409700" y="6303982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time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A95A0B1-0B27-3049-8817-C98872FDFF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8894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A69F5-D783-0063-18A1-A8040AA43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498082-34F8-00F7-0850-454E408A8B94}"/>
              </a:ext>
            </a:extLst>
          </p:cNvPr>
          <p:cNvSpPr/>
          <p:nvPr/>
        </p:nvSpPr>
        <p:spPr>
          <a:xfrm>
            <a:off x="0" y="2523343"/>
            <a:ext cx="9144000" cy="130414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15924-42FA-C74A-6942-D3F0B27624EC}"/>
              </a:ext>
            </a:extLst>
          </p:cNvPr>
          <p:cNvSpPr txBox="1"/>
          <p:nvPr/>
        </p:nvSpPr>
        <p:spPr>
          <a:xfrm>
            <a:off x="1264444" y="2852249"/>
            <a:ext cx="6615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2538701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37E31-4235-7DE6-1DC2-9494C5441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0732E5-3F99-3EB6-B874-1A15E1BA8D35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B81D2D-42FE-5B7C-C027-264F8F3878A9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402675F-0217-8257-6C8D-507F12BAD20F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5699A1-EA9B-7E96-4607-0315626D5F9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99021B3-AC33-7FED-34E3-8000CFADCFFD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C2E0D78-3D59-0D5F-2CD6-B44C8DB9F262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3969E87-C506-C5BC-3125-B3A13A836687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8B336A6-088D-68BD-B397-01791F82288C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4AA3601-A04B-8955-DB34-9BF27DA7ABEF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BEE4BC7-011A-35B4-0A74-C6EC2D270478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072E9F2-1668-B025-6513-8970013E0C61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DCC47473-A4E5-797F-343E-0B59060ED38E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3215F09-59FF-4C59-DF29-8F27EFAA86CB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D64F5EA-4332-49A2-E098-9F262541C485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ED417DA-A662-B67F-6AAE-419F7BDC8925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D1C744C-421F-510E-0952-B47E9CC6FA5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C4ECDF3-CC57-ABF1-365B-2540F681F619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E92BA40-CCA8-695E-EE04-1F0499D10D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8ACB971-6568-ADCE-DD57-41BA51866399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B0CB67-B04D-0463-D863-FFC09021BAF6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2FB7D09-4C9A-5C6F-C67A-1005FD9C10B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E66A184-421B-4FEE-5873-AD03538399F7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AB41284-8042-F84C-DAB8-9E186534353D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2CC0B45-3C29-E29C-FA5C-C360D790AEAB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9A6425D-4C0B-AA46-5935-1C3C0F185555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831957A-3437-F097-87B6-25CA9CD8FA18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5BF177-E3E4-6972-721A-3B6D6E3BC95A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FA41752-29F2-373C-04AF-12BB1945DAF9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6F28FA4-D603-F0F9-FCAE-863D93A53384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5AA4F0A-6C17-C6DF-04F2-450F0C33655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B437EB1-BA33-11CF-A6D1-ADD91333A12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9D4FD2A-A301-763C-58B4-1EB4A3C30280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E0090A4-4E20-0059-EE85-A61F0B4AA88E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DEDA54F-5337-32CA-E2ED-0A6EF47FEC6E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F405895-34BF-649F-4BBF-942CE43587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8725A90-DEAB-182C-420F-8E8E71F5747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8375771-C7EB-9076-D86D-2377B75FCE20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ACB0896-F7A8-F151-8A19-D27937E9073E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CA3D4CC-A86F-70B2-7B42-98C330380C46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3E57DF0-C157-28B4-C069-E1A4642311A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C41B653-C426-74D4-CDBC-59C8D0B5FBA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C281888-4E74-090F-3445-DDA343843D4A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3E614D2-76FE-E1C7-C24A-A4E7105B2315}"/>
              </a:ext>
            </a:extLst>
          </p:cNvPr>
          <p:cNvCxnSpPr/>
          <p:nvPr/>
        </p:nvCxnSpPr>
        <p:spPr>
          <a:xfrm flipV="1">
            <a:off x="1414219" y="4203689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6C65BC6-898A-71E1-E897-92B076330C67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7CA3233-C133-D573-17D2-8FBED747261B}"/>
              </a:ext>
            </a:extLst>
          </p:cNvPr>
          <p:cNvCxnSpPr>
            <a:cxnSpLocks/>
          </p:cNvCxnSpPr>
          <p:nvPr/>
        </p:nvCxnSpPr>
        <p:spPr>
          <a:xfrm flipV="1">
            <a:off x="3090619" y="5039399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CA629DD-3A22-A8F4-9EB8-B7A7441593E3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D37E4AD-1157-75A2-AB12-DE079187CB40}"/>
              </a:ext>
            </a:extLst>
          </p:cNvPr>
          <p:cNvCxnSpPr>
            <a:cxnSpLocks/>
          </p:cNvCxnSpPr>
          <p:nvPr/>
        </p:nvCxnSpPr>
        <p:spPr>
          <a:xfrm flipV="1">
            <a:off x="4767019" y="4203689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7552906-6C12-9B1F-2D98-D5E1D7EDD406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68D25E1-53CC-6031-2DF2-6C9D4BC60EDB}"/>
              </a:ext>
            </a:extLst>
          </p:cNvPr>
          <p:cNvCxnSpPr>
            <a:cxnSpLocks/>
          </p:cNvCxnSpPr>
          <p:nvPr/>
        </p:nvCxnSpPr>
        <p:spPr>
          <a:xfrm flipV="1">
            <a:off x="64434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97782A69-4BD9-B433-E0C8-3F25A59458F5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80803D-0CA7-7EAA-7DE9-1259F5F34F0F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7C0A710-48C3-04A6-E9A2-34924BFC3113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4A9038E-8E21-062D-9D1D-09162F295CC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25E4C5A6-DA90-F910-A543-5A0F49289D0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52006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10766-CC7C-A230-556E-AB27AEDA6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236DA67-1430-DEF0-811E-917E9BF3603D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A1F0ECF-9E11-9D40-D4C0-2203C40E990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EA47FA6-048C-1C3D-1668-2652F1EF7C93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58FD9F-9DB2-83D2-371D-640F9AE6C9CF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956570D-5D95-4807-CB40-C269FA9065E4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CC27125-236A-6D7B-090D-76B28F225152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1B4AFE9-2E28-9C9F-7460-A128F1C30669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8923BB9-2933-3E75-4B32-14E418F0EF3D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3F951B7-3766-56B5-3D47-C496E5D0399E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A3BA61B-9FDA-8053-5C16-3BFB90525266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C317D59-8AB1-EAB3-CB05-E69D34BC6EC8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1D2038B8-A267-71A1-84E5-F0EDC295B90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C943974-CF2E-8925-769B-F08B372E5F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86321A3-BC73-5C03-3EE2-AA453F09F41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D481E-8AEF-0690-9FA3-1DCA2DD38215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0B4D47B-31C4-EE0A-BDB6-91252C10CEEE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4523FDE-2407-42B8-CB7A-C64325898499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48391C8-11CB-FF7E-9F7E-19AA66360B60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1A8D62B-EEA0-3E8A-53EC-8D642773B1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96D05C-1E43-6B4A-28A0-50437CA37E17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1E0703D-5D77-F534-6C76-F2E7D092F195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5193C4-6717-A443-E4BC-EF856DAD8A74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42F57D1-13CB-EA8F-3F15-AFEE87183B13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EDD38A0-B902-28D9-F6EB-58F15A01119F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AD4DA2-D16F-4220-EA9A-E475C83B0F4A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F43FCAB-B2D2-5757-4486-B2927D94A96D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C36D015-8221-CD0D-F7C5-909AE5934077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4D17AD1-5800-EE6D-473B-47B46D51E38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7675865-3684-F520-1135-C9F284F2692A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F3071C4-2C6E-011C-2DE9-7E857BF5B421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E9BAC93-7EB7-4E8E-9D35-E1D5DF7E0D2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0D8FAFA-4809-CCF6-7549-51C902277965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0A52FDA-D248-A600-A0AE-26978A3617E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9D8BB69-9F90-203F-5399-42CA29D9CA99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245CCA3-447C-F14C-38EA-4CFB3D8048E3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055EE30-0FE6-7BD6-F6A4-48E58A46AB0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BF0A81B-AE02-6B54-A76C-1E9F23AAF570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5BBB6A9-C263-1DCF-6928-D82EA4B80594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D4C83EB-0F3F-3B27-93DE-C2ABD6C578E9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1DBA10A-D0B6-8032-90CD-95F92E6EA51B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7943E3B-37EA-6A55-278C-1BADA841487F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5D2F167D-E4D6-BFC8-26C5-261E015559BA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106AE7D-2BB1-9FB5-EC61-4814DC030233}"/>
              </a:ext>
            </a:extLst>
          </p:cNvPr>
          <p:cNvSpPr/>
          <p:nvPr/>
        </p:nvSpPr>
        <p:spPr>
          <a:xfrm>
            <a:off x="914400" y="4346600"/>
            <a:ext cx="6669741" cy="658906"/>
          </a:xfrm>
          <a:custGeom>
            <a:avLst/>
            <a:gdLst>
              <a:gd name="connsiteX0" fmla="*/ 0 w 6669741"/>
              <a:gd name="connsiteY0" fmla="*/ 658906 h 658906"/>
              <a:gd name="connsiteX1" fmla="*/ 2043953 w 6669741"/>
              <a:gd name="connsiteY1" fmla="*/ 13447 h 658906"/>
              <a:gd name="connsiteX2" fmla="*/ 4746812 w 6669741"/>
              <a:gd name="connsiteY2" fmla="*/ 551330 h 658906"/>
              <a:gd name="connsiteX3" fmla="*/ 6669741 w 6669741"/>
              <a:gd name="connsiteY3" fmla="*/ 0 h 6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9741" h="658906">
                <a:moveTo>
                  <a:pt x="0" y="658906"/>
                </a:moveTo>
                <a:cubicBezTo>
                  <a:pt x="626409" y="345141"/>
                  <a:pt x="1252818" y="31376"/>
                  <a:pt x="2043953" y="13447"/>
                </a:cubicBezTo>
                <a:cubicBezTo>
                  <a:pt x="2835088" y="-4482"/>
                  <a:pt x="3975847" y="553571"/>
                  <a:pt x="4746812" y="551330"/>
                </a:cubicBezTo>
                <a:cubicBezTo>
                  <a:pt x="5517777" y="549089"/>
                  <a:pt x="6093759" y="274544"/>
                  <a:pt x="6669741" y="0"/>
                </a:cubicBezTo>
              </a:path>
            </a:pathLst>
          </a:custGeom>
          <a:ln w="508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E82C98F-83A0-7C14-D227-DC97E92BD865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D68FCA7-3A20-FA77-045D-EDCAA1ECFECE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C9FF72C8-5364-C20B-190D-78FB29082B12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79CDBC59-CDD1-9230-5CE4-07047830BC6E}"/>
              </a:ext>
            </a:extLst>
          </p:cNvPr>
          <p:cNvSpPr txBox="1"/>
          <p:nvPr/>
        </p:nvSpPr>
        <p:spPr>
          <a:xfrm>
            <a:off x="601251" y="2800342"/>
            <a:ext cx="7920566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Two signals become indistinguishable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after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5AED7D-926B-6BE0-E6FB-A4E4FE8513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374481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3CBA0-4294-5EA5-0016-8F1BFD51E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CC48DFB-5DBE-FB01-300D-283D0FAC1F46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FD36278-EAFE-5FA3-A03B-7CA142AA0E80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CEC73CA-8AB0-74D5-D0E0-07337F426AA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E4BE70-7ADC-A207-666B-F571862DE81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A9938FC-67DF-B970-97C3-E0CC9944CA2F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A77444E-132E-FF5C-AB43-3652C7B1F8C2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B4A6A7E-C429-A535-E441-86E17B85372A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69E3293-C006-254D-A98A-24D7B87B7FEC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34AE2DF-F6B4-9278-06DC-9B5AF348313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53163F6-3F03-1F23-3138-380C8D7A732E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27A8EE-6229-44C7-96AE-53841D9098B5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2D9FCA9-F817-91EC-746E-FD8106229A4B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F9C7EDC-161F-8A28-0A5A-F4644AEC3E8E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7D15CFE-208D-239F-F42C-338DE7857D9F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86285C2-A4F1-70B1-2801-A0A8269417D8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D843529-5015-F0A2-EDF3-AFE1EAE12A29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53995CE-BAEA-7BD4-7212-32E8E1938A78}"/>
              </a:ext>
            </a:extLst>
          </p:cNvPr>
          <p:cNvGrpSpPr/>
          <p:nvPr/>
        </p:nvGrpSpPr>
        <p:grpSpPr>
          <a:xfrm>
            <a:off x="903363" y="1267288"/>
            <a:ext cx="5850123" cy="1036751"/>
            <a:chOff x="878367" y="2123989"/>
            <a:chExt cx="5850123" cy="1036751"/>
          </a:xfrm>
        </p:grpSpPr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2F381CCF-6B2C-F7DF-351D-C235BA549BC8}"/>
                </a:ext>
              </a:extLst>
            </p:cNvPr>
            <p:cNvSpPr/>
            <p:nvPr/>
          </p:nvSpPr>
          <p:spPr>
            <a:xfrm>
              <a:off x="878367" y="2123989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05CD7227-3C97-8E52-A830-EB8703084B42}"/>
                </a:ext>
              </a:extLst>
            </p:cNvPr>
            <p:cNvSpPr/>
            <p:nvPr/>
          </p:nvSpPr>
          <p:spPr>
            <a:xfrm>
              <a:off x="2339567" y="2160983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0ABB4976-64B2-CD20-655D-7E5C73F157D4}"/>
                </a:ext>
              </a:extLst>
            </p:cNvPr>
            <p:cNvSpPr/>
            <p:nvPr/>
          </p:nvSpPr>
          <p:spPr>
            <a:xfrm>
              <a:off x="3796270" y="2225801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C084920C-185B-B6E4-5EEB-1FC8D0F41C76}"/>
                </a:ext>
              </a:extLst>
            </p:cNvPr>
            <p:cNvSpPr/>
            <p:nvPr/>
          </p:nvSpPr>
          <p:spPr>
            <a:xfrm>
              <a:off x="5252168" y="2288036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D801BA8-9EC8-C4DA-29A3-58C1D74DC584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B257CA2-E8C3-2124-FBE1-F8984DCA973B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88890CE-CE10-05AE-221A-D8D6013AF7C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1B320B3-A507-1145-B877-25AC0811DCF8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C05FC40-A730-207A-C2A2-4FFD70AE8C12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BE2C4C3-6929-F054-164C-2181EDC91ACB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12186A-C963-0583-0D6A-141E3C3F3D5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0F2999E-C3FA-E8C7-A421-A00A952FEF4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0CC6C91-872C-4C45-DAC5-A2DA04AB4515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25F74D0-E2B9-7089-7AC9-4C64D7582C99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5E11468-598B-A3F5-9A4B-B537B093C19C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0346227-2075-851C-49F1-6C0FDC2A365D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34E89B2-378D-BCDA-0E99-7602CED2F260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ABE9F7C-FD49-2902-F0E2-65E7A0AF7842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6D5BD4B-C585-4A11-D9A2-803C07B1939F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670FFA2-2F2F-2058-4B7D-D39FC26963BB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AFB84052-3DBD-FE66-912D-E9FDB6A700BE}"/>
              </a:ext>
            </a:extLst>
          </p:cNvPr>
          <p:cNvCxnSpPr>
            <a:cxnSpLocks/>
          </p:cNvCxnSpPr>
          <p:nvPr/>
        </p:nvCxnSpPr>
        <p:spPr>
          <a:xfrm flipV="1">
            <a:off x="2031600" y="2166886"/>
            <a:ext cx="0" cy="56703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8A6B2C9A-F55E-A8D7-B230-B7A4D7234698}"/>
              </a:ext>
            </a:extLst>
          </p:cNvPr>
          <p:cNvCxnSpPr>
            <a:cxnSpLocks/>
          </p:cNvCxnSpPr>
          <p:nvPr/>
        </p:nvCxnSpPr>
        <p:spPr>
          <a:xfrm flipV="1">
            <a:off x="3482447" y="2203881"/>
            <a:ext cx="0" cy="53004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B452268-FBEC-6AAE-ED7A-6734791CCA60}"/>
              </a:ext>
            </a:extLst>
          </p:cNvPr>
          <p:cNvCxnSpPr>
            <a:cxnSpLocks/>
          </p:cNvCxnSpPr>
          <p:nvPr/>
        </p:nvCxnSpPr>
        <p:spPr>
          <a:xfrm flipV="1">
            <a:off x="4933294" y="2240875"/>
            <a:ext cx="0" cy="49305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B3BB76C-69E5-4D2D-FE55-B45F1010AB20}"/>
              </a:ext>
            </a:extLst>
          </p:cNvPr>
          <p:cNvCxnSpPr>
            <a:cxnSpLocks/>
          </p:cNvCxnSpPr>
          <p:nvPr/>
        </p:nvCxnSpPr>
        <p:spPr>
          <a:xfrm flipV="1">
            <a:off x="6384141" y="2277869"/>
            <a:ext cx="0" cy="45605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A27FC13B-1E9D-F615-942C-FBA9D7BD8F8A}"/>
              </a:ext>
            </a:extLst>
          </p:cNvPr>
          <p:cNvCxnSpPr>
            <a:cxnSpLocks/>
          </p:cNvCxnSpPr>
          <p:nvPr/>
        </p:nvCxnSpPr>
        <p:spPr>
          <a:xfrm flipV="1">
            <a:off x="2031600" y="4989953"/>
            <a:ext cx="0" cy="56703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D556BCB6-0598-FD99-1B3F-BFD2C6A3D64D}"/>
              </a:ext>
            </a:extLst>
          </p:cNvPr>
          <p:cNvCxnSpPr>
            <a:cxnSpLocks/>
          </p:cNvCxnSpPr>
          <p:nvPr/>
        </p:nvCxnSpPr>
        <p:spPr>
          <a:xfrm flipV="1">
            <a:off x="3482447" y="5026948"/>
            <a:ext cx="0" cy="53004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9969955-8BCF-CD8A-E77E-4EAFF7A52D67}"/>
              </a:ext>
            </a:extLst>
          </p:cNvPr>
          <p:cNvCxnSpPr>
            <a:cxnSpLocks/>
          </p:cNvCxnSpPr>
          <p:nvPr/>
        </p:nvCxnSpPr>
        <p:spPr>
          <a:xfrm flipV="1">
            <a:off x="4933294" y="5050495"/>
            <a:ext cx="0" cy="49305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C0DD442-EB63-F548-C1B8-49C28A8A27C3}"/>
              </a:ext>
            </a:extLst>
          </p:cNvPr>
          <p:cNvCxnSpPr>
            <a:cxnSpLocks/>
          </p:cNvCxnSpPr>
          <p:nvPr/>
        </p:nvCxnSpPr>
        <p:spPr>
          <a:xfrm flipV="1">
            <a:off x="6384141" y="5060595"/>
            <a:ext cx="0" cy="45605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2B82EC-AA93-6A05-45AF-2AE6FDEB8860}"/>
              </a:ext>
            </a:extLst>
          </p:cNvPr>
          <p:cNvCxnSpPr/>
          <p:nvPr/>
        </p:nvCxnSpPr>
        <p:spPr>
          <a:xfrm>
            <a:off x="903363" y="4989953"/>
            <a:ext cx="6411837" cy="0"/>
          </a:xfrm>
          <a:prstGeom prst="line">
            <a:avLst/>
          </a:prstGeom>
          <a:ln w="508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15CF7B8-AD25-5A84-A715-550665A3CC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393760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DD28AC-64FE-1DE6-9BBF-6D84FEBCE4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655"/>
          <a:stretch>
            <a:fillRect/>
          </a:stretch>
        </p:blipFill>
        <p:spPr>
          <a:xfrm>
            <a:off x="285770" y="839424"/>
            <a:ext cx="7686655" cy="57639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7AC34C-73EC-604F-DB64-D510F7D34F9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Announcement - 1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5ACAF4-AFD0-B9FF-A701-64D6CC5E2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52" y="6075030"/>
            <a:ext cx="7772400" cy="782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75633-DCC9-AE69-F022-2AACFB1E6194}"/>
              </a:ext>
            </a:extLst>
          </p:cNvPr>
          <p:cNvSpPr txBox="1"/>
          <p:nvPr/>
        </p:nvSpPr>
        <p:spPr>
          <a:xfrm>
            <a:off x="3708787" y="5527993"/>
            <a:ext cx="2289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Due tonight!</a:t>
            </a:r>
          </a:p>
        </p:txBody>
      </p:sp>
    </p:spTree>
    <p:extLst>
      <p:ext uri="{BB962C8B-B14F-4D97-AF65-F5344CB8AC3E}">
        <p14:creationId xmlns:p14="http://schemas.microsoft.com/office/powerpoint/2010/main" val="2409884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F2EE5-DFA4-72BF-1BA0-08931BDC2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iasing_helicopter">
            <a:hlinkClick r:id="" action="ppaction://media"/>
            <a:extLst>
              <a:ext uri="{FF2B5EF4-FFF2-40B4-BE49-F238E27FC236}">
                <a16:creationId xmlns:a16="http://schemas.microsoft.com/office/drawing/2014/main" id="{0B876CD1-50BD-BD54-5436-EAD792B82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71245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4B906F-E746-C49A-351F-97D98B0AEB2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282675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95F13-DF9A-F1DD-EB01-DAFD890BC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A3835B-C6BA-D25C-8292-49DBC77CED3D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find a good sample rate?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63C82E-105B-38B2-2D64-C5ED574BBAC0}"/>
              </a:ext>
            </a:extLst>
          </p:cNvPr>
          <p:cNvSpPr txBox="1"/>
          <p:nvPr/>
        </p:nvSpPr>
        <p:spPr>
          <a:xfrm>
            <a:off x="385762" y="2025313"/>
            <a:ext cx="83724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Suppose you sample a signal in some way.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If you can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exactly reconstruct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signal from the samples, then you have done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proper sampling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captured the key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signal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information </a:t>
            </a:r>
          </a:p>
        </p:txBody>
      </p:sp>
    </p:spTree>
    <p:extLst>
      <p:ext uri="{BB962C8B-B14F-4D97-AF65-F5344CB8AC3E}">
        <p14:creationId xmlns:p14="http://schemas.microsoft.com/office/powerpoint/2010/main" val="3625774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A6738-1AAA-9382-1FDD-9679A41CD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42DB1F-EDDA-31AA-4F08-7BCF025A2076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find a good sample rate?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4A0645-8485-3789-8732-77B0101F8904}"/>
              </a:ext>
            </a:extLst>
          </p:cNvPr>
          <p:cNvSpPr txBox="1"/>
          <p:nvPr/>
        </p:nvSpPr>
        <p:spPr>
          <a:xfrm>
            <a:off x="385762" y="2025313"/>
            <a:ext cx="837247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Suppose you sample a signal in some way.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If you can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exactly reconstruct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signal from the samples, then you have done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proper sampling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captured the key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signal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information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1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sampling frequency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f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s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is the number of samples per second. This is to be compared with the signal cyclic frequencies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346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3E8AD-B565-730F-2053-52D05774D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3DB079-ABDF-B806-7F8C-8F9E71ED4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9944"/>
            <a:ext cx="2752110" cy="2160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4AA358-6274-0450-F263-802DA1360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820" y="1929944"/>
            <a:ext cx="2845692" cy="2247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B09ECF-2908-A1D2-78E4-E54BC76C1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222" y="1929944"/>
            <a:ext cx="2845692" cy="2221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284ABC-A2E8-3093-3D16-6DD7D131CEF2}"/>
              </a:ext>
            </a:extLst>
          </p:cNvPr>
          <p:cNvSpPr txBox="1"/>
          <p:nvPr/>
        </p:nvSpPr>
        <p:spPr>
          <a:xfrm>
            <a:off x="335643" y="4386616"/>
            <a:ext cx="2416467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11.1 samples/cycle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3901B-780E-5EF8-C3E5-45D280521EB7}"/>
              </a:ext>
            </a:extLst>
          </p:cNvPr>
          <p:cNvSpPr txBox="1"/>
          <p:nvPr/>
        </p:nvSpPr>
        <p:spPr>
          <a:xfrm>
            <a:off x="3160432" y="4396494"/>
            <a:ext cx="2416467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3.2 samples/cycle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7D2C5D-F6B4-2470-B6CA-9A98A59A5C82}"/>
              </a:ext>
            </a:extLst>
          </p:cNvPr>
          <p:cNvSpPr txBox="1"/>
          <p:nvPr/>
        </p:nvSpPr>
        <p:spPr>
          <a:xfrm>
            <a:off x="6348021" y="4427644"/>
            <a:ext cx="2416467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1.05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samples/cycle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5F4CFA-A1B0-3D88-CC3D-F2F745A01C45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find a good sample rate?</a:t>
            </a:r>
          </a:p>
        </p:txBody>
      </p:sp>
    </p:spTree>
    <p:extLst>
      <p:ext uri="{BB962C8B-B14F-4D97-AF65-F5344CB8AC3E}">
        <p14:creationId xmlns:p14="http://schemas.microsoft.com/office/powerpoint/2010/main" val="259066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169B0-173F-EE63-965F-7F03AD26D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F5374F-7FB8-E823-E81C-60801B564671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find a good sample rate?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601CBE-F65E-DF98-32C1-73003D14B126}"/>
              </a:ext>
            </a:extLst>
          </p:cNvPr>
          <p:cNvSpPr txBox="1"/>
          <p:nvPr/>
        </p:nvSpPr>
        <p:spPr>
          <a:xfrm>
            <a:off x="1" y="2479067"/>
            <a:ext cx="9143999" cy="20621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Nyquist-Shannon sampling theorem: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order to uniquely represent a signal F(t) by a set of samples, the sampling rate must be more than twice the highest frequency component present in F(t).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753A8C-5E81-741A-68E3-6CCB454115AF}"/>
              </a:ext>
            </a:extLst>
          </p:cNvPr>
          <p:cNvSpPr txBox="1"/>
          <p:nvPr/>
        </p:nvSpPr>
        <p:spPr>
          <a:xfrm>
            <a:off x="0" y="4743551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sample rate is f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maximum frequency we want to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record is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then </a:t>
            </a:r>
            <a:endParaRPr kumimoji="0" lang="en-US" sz="2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B1435F-17AD-C313-B6C5-050B355B98FD}"/>
              </a:ext>
            </a:extLst>
          </p:cNvPr>
          <p:cNvSpPr txBox="1"/>
          <p:nvPr/>
        </p:nvSpPr>
        <p:spPr>
          <a:xfrm>
            <a:off x="3563472" y="5900039"/>
            <a:ext cx="1775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&gt; 2f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</a:t>
            </a:r>
          </a:p>
        </p:txBody>
      </p:sp>
    </p:spTree>
    <p:extLst>
      <p:ext uri="{BB962C8B-B14F-4D97-AF65-F5344CB8AC3E}">
        <p14:creationId xmlns:p14="http://schemas.microsoft.com/office/powerpoint/2010/main" val="699372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CFEAA-26F5-B2B9-9B46-2098C902A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E9084B-C0D8-E1E0-EE28-0A245624276C}"/>
              </a:ext>
            </a:extLst>
          </p:cNvPr>
          <p:cNvSpPr txBox="1"/>
          <p:nvPr/>
        </p:nvSpPr>
        <p:spPr>
          <a:xfrm>
            <a:off x="1" y="3900905"/>
            <a:ext cx="9143999" cy="25545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 = Maximum alias-free frequency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for a given sample rate.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rate = Lower bound of sample rate for 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 signal.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BDC038-409F-F92C-73C4-29980AA7AB28}"/>
              </a:ext>
            </a:extLst>
          </p:cNvPr>
          <p:cNvGrpSpPr/>
          <p:nvPr/>
        </p:nvGrpSpPr>
        <p:grpSpPr>
          <a:xfrm>
            <a:off x="457077" y="949749"/>
            <a:ext cx="8443103" cy="2580984"/>
            <a:chOff x="457077" y="543351"/>
            <a:chExt cx="8443103" cy="258098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9DFBCB7-961E-EBC1-CDD8-DA8524537572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915D22D-E651-F452-A079-6D3C0C3804D3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493EFC-CE66-217A-2021-5522CC26ADA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7389595-F691-44FD-A7E5-56B074082EDB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FF66320-E702-E255-7ED5-67697A766A5B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71BBDAB-A8DB-016C-23DA-DA9CF588763E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211487D-A608-1620-E6C7-D34A7724E21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C888389-CCD2-54E9-4B9B-C864805C090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14FD419-17C3-3F66-983C-C8FF8C8CB498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859EF3B1-6D47-189A-22C5-33E152DDEDC8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CFDAD292-EBE5-41F1-199A-A0762DCA7CAD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60DABC-7173-B7D5-9977-8E8FE4FBDA9A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590023-55C8-F1CF-F817-143DEAED13F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F79EB1-FF0F-AD46-6D71-CA68A4AC340F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11BDBDD-CED7-4078-A448-8CB526D0BE8D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6FFF65-BCA9-AFF6-3641-D04C0BB6FD30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1.25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929B05-6768-3F44-5592-54DFDED4CCBD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9098BE-F43D-53D8-916E-BB13C2B28541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0.00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13F418-1500-CBD7-4580-434D177A2C84}"/>
              </a:ext>
            </a:extLst>
          </p:cNvPr>
          <p:cNvCxnSpPr/>
          <p:nvPr/>
        </p:nvCxnSpPr>
        <p:spPr>
          <a:xfrm flipV="1">
            <a:off x="1411941" y="1734254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9701A5A-06AA-416F-B654-55CDFE38CF4C}"/>
              </a:ext>
            </a:extLst>
          </p:cNvPr>
          <p:cNvCxnSpPr>
            <a:cxnSpLocks/>
          </p:cNvCxnSpPr>
          <p:nvPr/>
        </p:nvCxnSpPr>
        <p:spPr>
          <a:xfrm flipV="1">
            <a:off x="2250141" y="2033492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642B81-63C2-24CE-61E0-B9D6ADA0A96F}"/>
              </a:ext>
            </a:extLst>
          </p:cNvPr>
          <p:cNvCxnSpPr>
            <a:cxnSpLocks/>
          </p:cNvCxnSpPr>
          <p:nvPr/>
        </p:nvCxnSpPr>
        <p:spPr>
          <a:xfrm flipV="1">
            <a:off x="3088341" y="2569964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14D8073-6B51-D443-E38B-BAA99C6A73AE}"/>
              </a:ext>
            </a:extLst>
          </p:cNvPr>
          <p:cNvCxnSpPr>
            <a:cxnSpLocks/>
          </p:cNvCxnSpPr>
          <p:nvPr/>
        </p:nvCxnSpPr>
        <p:spPr>
          <a:xfrm flipV="1">
            <a:off x="3926541" y="2033492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56E5893-8B88-E003-9D87-0D15313F13E2}"/>
              </a:ext>
            </a:extLst>
          </p:cNvPr>
          <p:cNvCxnSpPr>
            <a:cxnSpLocks/>
          </p:cNvCxnSpPr>
          <p:nvPr/>
        </p:nvCxnSpPr>
        <p:spPr>
          <a:xfrm flipV="1">
            <a:off x="4764741" y="1734254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F2D295-5B82-5691-AF6B-27E2206682F8}"/>
              </a:ext>
            </a:extLst>
          </p:cNvPr>
          <p:cNvCxnSpPr>
            <a:cxnSpLocks/>
          </p:cNvCxnSpPr>
          <p:nvPr/>
        </p:nvCxnSpPr>
        <p:spPr>
          <a:xfrm flipV="1">
            <a:off x="5602941" y="2450351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7B6355-465A-9CA8-C19B-3D58930BD28E}"/>
              </a:ext>
            </a:extLst>
          </p:cNvPr>
          <p:cNvCxnSpPr>
            <a:cxnSpLocks/>
          </p:cNvCxnSpPr>
          <p:nvPr/>
        </p:nvCxnSpPr>
        <p:spPr>
          <a:xfrm>
            <a:off x="3824601" y="304800"/>
            <a:ext cx="0" cy="283396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BB785EC-6893-6F71-EE50-00AE90B4BE9B}"/>
              </a:ext>
            </a:extLst>
          </p:cNvPr>
          <p:cNvSpPr txBox="1"/>
          <p:nvPr/>
        </p:nvSpPr>
        <p:spPr>
          <a:xfrm>
            <a:off x="7402515" y="4335361"/>
            <a:ext cx="133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2)</a:t>
            </a:r>
            <a:endParaRPr kumimoji="0" lang="en-US" sz="36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07FF94-6252-EF35-CE64-14E804632409}"/>
              </a:ext>
            </a:extLst>
          </p:cNvPr>
          <p:cNvSpPr txBox="1"/>
          <p:nvPr/>
        </p:nvSpPr>
        <p:spPr>
          <a:xfrm>
            <a:off x="3511688" y="5809119"/>
            <a:ext cx="1361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(2f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044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F4AA0F6-63B0-E91C-4DCA-E1C4FC807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90C0B1-DD9F-2EFD-F03D-D40CC33066D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48B11A2-FA22-86A2-C1B3-73B18F9C8091}"/>
              </a:ext>
            </a:extLst>
          </p:cNvPr>
          <p:cNvCxnSpPr>
            <a:cxnSpLocks/>
          </p:cNvCxnSpPr>
          <p:nvPr/>
        </p:nvCxnSpPr>
        <p:spPr>
          <a:xfrm>
            <a:off x="2927741" y="4037470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FAE3BA1-0316-EE52-E4CC-5F37C9B7CAC4}"/>
              </a:ext>
            </a:extLst>
          </p:cNvPr>
          <p:cNvCxnSpPr/>
          <p:nvPr/>
        </p:nvCxnSpPr>
        <p:spPr>
          <a:xfrm flipV="1">
            <a:off x="2930437" y="1793430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7D49FA5-4379-7DAA-06E7-134379314590}"/>
              </a:ext>
            </a:extLst>
          </p:cNvPr>
          <p:cNvSpPr txBox="1"/>
          <p:nvPr/>
        </p:nvSpPr>
        <p:spPr>
          <a:xfrm rot="16200000">
            <a:off x="2060527" y="2831305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10AF80F-BFD7-18E8-610B-F6EA455C1EE6}"/>
              </a:ext>
            </a:extLst>
          </p:cNvPr>
          <p:cNvGrpSpPr/>
          <p:nvPr/>
        </p:nvGrpSpPr>
        <p:grpSpPr>
          <a:xfrm>
            <a:off x="4118365" y="3910861"/>
            <a:ext cx="315804" cy="573687"/>
            <a:chOff x="7225127" y="3524912"/>
            <a:chExt cx="315804" cy="57368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B963CDC-9314-EB09-0BFB-A6A208845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5699C51-AD32-ABB8-5D71-2990AA9E102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7C3124D-F02A-84D0-4C69-61854772C3FC}"/>
              </a:ext>
            </a:extLst>
          </p:cNvPr>
          <p:cNvSpPr txBox="1"/>
          <p:nvPr/>
        </p:nvSpPr>
        <p:spPr>
          <a:xfrm>
            <a:off x="3571588" y="4391499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(Hz)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603083-692C-E3B4-D239-E93A7497D5B6}"/>
              </a:ext>
            </a:extLst>
          </p:cNvPr>
          <p:cNvSpPr txBox="1"/>
          <p:nvPr/>
        </p:nvSpPr>
        <p:spPr>
          <a:xfrm>
            <a:off x="2673031" y="4108082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0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14EA546-016B-11BB-698B-4FAA3AADECC5}"/>
              </a:ext>
            </a:extLst>
          </p:cNvPr>
          <p:cNvGrpSpPr/>
          <p:nvPr/>
        </p:nvGrpSpPr>
        <p:grpSpPr>
          <a:xfrm>
            <a:off x="4812233" y="3903727"/>
            <a:ext cx="517647" cy="573687"/>
            <a:chOff x="7225126" y="3524912"/>
            <a:chExt cx="517647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7D70C3F-D990-0547-B97E-1564255F89B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57FCF2A-5F07-4FBE-548A-A90ABC111EDC}"/>
                </a:ext>
              </a:extLst>
            </p:cNvPr>
            <p:cNvSpPr txBox="1"/>
            <p:nvPr/>
          </p:nvSpPr>
          <p:spPr>
            <a:xfrm>
              <a:off x="7225126" y="3729267"/>
              <a:ext cx="517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B7EDE-5147-F620-637C-AB79B61DC5A2}"/>
              </a:ext>
            </a:extLst>
          </p:cNvPr>
          <p:cNvGrpSpPr/>
          <p:nvPr/>
        </p:nvGrpSpPr>
        <p:grpSpPr>
          <a:xfrm>
            <a:off x="5464005" y="3910861"/>
            <a:ext cx="517645" cy="573687"/>
            <a:chOff x="7225126" y="3524912"/>
            <a:chExt cx="517645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31AB5FD-E573-D2BA-C5EF-AF3DE0DBF4C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667D5A1-BDA6-36F1-D8D8-9A83192EF134}"/>
                </a:ext>
              </a:extLst>
            </p:cNvPr>
            <p:cNvSpPr txBox="1"/>
            <p:nvPr/>
          </p:nvSpPr>
          <p:spPr>
            <a:xfrm>
              <a:off x="7225126" y="3729267"/>
              <a:ext cx="517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B68BE04-AD7C-357B-AF04-425999A0FDA0}"/>
              </a:ext>
            </a:extLst>
          </p:cNvPr>
          <p:cNvGrpSpPr/>
          <p:nvPr/>
        </p:nvGrpSpPr>
        <p:grpSpPr>
          <a:xfrm>
            <a:off x="3455994" y="3903727"/>
            <a:ext cx="315804" cy="573687"/>
            <a:chOff x="7225127" y="3524912"/>
            <a:chExt cx="315804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C781C65-8D0D-5F30-CD3A-538E8BEF973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93939F8-60A0-4CC8-FB2A-679BB2FCFCB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49" name="Freeform 48">
            <a:extLst>
              <a:ext uri="{FF2B5EF4-FFF2-40B4-BE49-F238E27FC236}">
                <a16:creationId xmlns:a16="http://schemas.microsoft.com/office/drawing/2014/main" id="{00698951-CDD7-D676-A569-AF4677D78D80}"/>
              </a:ext>
            </a:extLst>
          </p:cNvPr>
          <p:cNvSpPr/>
          <p:nvPr/>
        </p:nvSpPr>
        <p:spPr>
          <a:xfrm>
            <a:off x="2960209" y="2214702"/>
            <a:ext cx="2627086" cy="1838636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754C8493-FE50-E6CC-6577-204BF46F222D}"/>
              </a:ext>
            </a:extLst>
          </p:cNvPr>
          <p:cNvSpPr/>
          <p:nvPr/>
        </p:nvSpPr>
        <p:spPr>
          <a:xfrm rot="14207860" flipH="1">
            <a:off x="4918819" y="2437379"/>
            <a:ext cx="506295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BBC56FB-4A61-A4C2-3251-5C71150CC315}"/>
              </a:ext>
            </a:extLst>
          </p:cNvPr>
          <p:cNvSpPr txBox="1"/>
          <p:nvPr/>
        </p:nvSpPr>
        <p:spPr>
          <a:xfrm>
            <a:off x="4434932" y="1876541"/>
            <a:ext cx="223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12 Hz</a:t>
            </a:r>
          </a:p>
        </p:txBody>
      </p:sp>
    </p:spTree>
    <p:extLst>
      <p:ext uri="{BB962C8B-B14F-4D97-AF65-F5344CB8AC3E}">
        <p14:creationId xmlns:p14="http://schemas.microsoft.com/office/powerpoint/2010/main" val="3305900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5D4DE-79D9-D0FF-E87D-3194490B9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147E27-842E-3B15-FB32-81D1B884445B}"/>
              </a:ext>
            </a:extLst>
          </p:cNvPr>
          <p:cNvSpPr txBox="1"/>
          <p:nvPr/>
        </p:nvSpPr>
        <p:spPr>
          <a:xfrm>
            <a:off x="1" y="1664174"/>
            <a:ext cx="9143999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Commonly, the maximum frequency in human voice is 4 kHz, what sample rate will you use in your audio recorder?</a:t>
            </a:r>
            <a:endParaRPr kumimoji="0" lang="en-US" sz="28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92E90-7E23-5970-E407-39A132A1A9CA}"/>
              </a:ext>
            </a:extLst>
          </p:cNvPr>
          <p:cNvSpPr txBox="1"/>
          <p:nvPr/>
        </p:nvSpPr>
        <p:spPr>
          <a:xfrm>
            <a:off x="0" y="3429000"/>
            <a:ext cx="9143999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there any limit on the maximum sample rate you can use?</a:t>
            </a:r>
          </a:p>
        </p:txBody>
      </p:sp>
    </p:spTree>
    <p:extLst>
      <p:ext uri="{BB962C8B-B14F-4D97-AF65-F5344CB8AC3E}">
        <p14:creationId xmlns:p14="http://schemas.microsoft.com/office/powerpoint/2010/main" val="157340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2260183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FDE36DF-2D58-004E-8BD2-2C2838A20A4B}"/>
              </a:ext>
            </a:extLst>
          </p:cNvPr>
          <p:cNvSpPr/>
          <p:nvPr/>
        </p:nvSpPr>
        <p:spPr>
          <a:xfrm>
            <a:off x="914400" y="4346600"/>
            <a:ext cx="6669741" cy="658906"/>
          </a:xfrm>
          <a:custGeom>
            <a:avLst/>
            <a:gdLst>
              <a:gd name="connsiteX0" fmla="*/ 0 w 6669741"/>
              <a:gd name="connsiteY0" fmla="*/ 658906 h 658906"/>
              <a:gd name="connsiteX1" fmla="*/ 2043953 w 6669741"/>
              <a:gd name="connsiteY1" fmla="*/ 13447 h 658906"/>
              <a:gd name="connsiteX2" fmla="*/ 4746812 w 6669741"/>
              <a:gd name="connsiteY2" fmla="*/ 551330 h 658906"/>
              <a:gd name="connsiteX3" fmla="*/ 6669741 w 6669741"/>
              <a:gd name="connsiteY3" fmla="*/ 0 h 6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9741" h="658906">
                <a:moveTo>
                  <a:pt x="0" y="658906"/>
                </a:moveTo>
                <a:cubicBezTo>
                  <a:pt x="626409" y="345141"/>
                  <a:pt x="1252818" y="31376"/>
                  <a:pt x="2043953" y="13447"/>
                </a:cubicBezTo>
                <a:cubicBezTo>
                  <a:pt x="2835088" y="-4482"/>
                  <a:pt x="3975847" y="553571"/>
                  <a:pt x="4746812" y="551330"/>
                </a:cubicBezTo>
                <a:cubicBezTo>
                  <a:pt x="5517777" y="549089"/>
                  <a:pt x="6093759" y="274544"/>
                  <a:pt x="6669741" y="0"/>
                </a:cubicBezTo>
              </a:path>
            </a:pathLst>
          </a:custGeom>
          <a:ln w="508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DA112E0-D74D-0246-A322-9489AC5A5715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012AFD2-D065-0A42-BD6E-98E49B945A0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361F9F-7885-C344-B9BA-729D47631F1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DDFEA09-C992-F041-BF6E-B566618ED4CE}"/>
              </a:ext>
            </a:extLst>
          </p:cNvPr>
          <p:cNvSpPr txBox="1"/>
          <p:nvPr/>
        </p:nvSpPr>
        <p:spPr>
          <a:xfrm>
            <a:off x="0" y="6191336"/>
            <a:ext cx="914399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Aliasing: Two signals become indistinguishable after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D902DB-2892-EF43-992A-A30F435E0C0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4107933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858610-4A1B-2700-0E20-41A2A2568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E44491-DDF1-A5C3-62EB-F7F03F22E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2EAB4-2AC6-E988-8343-A2B18750CD3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Announcement - 2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D2FE69-BC46-7E9D-25A4-734DB2C28B34}"/>
              </a:ext>
            </a:extLst>
          </p:cNvPr>
          <p:cNvSpPr txBox="1"/>
          <p:nvPr/>
        </p:nvSpPr>
        <p:spPr>
          <a:xfrm>
            <a:off x="100014" y="612844"/>
            <a:ext cx="8148384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You have been added to </a:t>
            </a:r>
            <a:r>
              <a:rPr lang="en-US" sz="2800" dirty="0" err="1"/>
              <a:t>Zaratan</a:t>
            </a:r>
            <a:r>
              <a:rPr lang="en-US" sz="2800" dirty="0"/>
              <a:t> cluster for </a:t>
            </a:r>
          </a:p>
          <a:p>
            <a:r>
              <a:rPr lang="en-US" sz="2800" dirty="0"/>
              <a:t>818v assignments. </a:t>
            </a:r>
          </a:p>
          <a:p>
            <a:endParaRPr lang="en-US" sz="2800" dirty="0"/>
          </a:p>
          <a:p>
            <a:r>
              <a:rPr lang="en-US" sz="2800" dirty="0"/>
              <a:t>Get familiar with “</a:t>
            </a:r>
            <a:r>
              <a:rPr lang="en-US" sz="2800" dirty="0" err="1"/>
              <a:t>Zaratan</a:t>
            </a:r>
            <a:r>
              <a:rPr lang="en-US" sz="2800" dirty="0"/>
              <a:t> Primer”</a:t>
            </a:r>
          </a:p>
          <a:p>
            <a:r>
              <a:rPr lang="en-US" sz="2400" dirty="0"/>
              <a:t>https://</a:t>
            </a:r>
            <a:r>
              <a:rPr lang="en-US" sz="2400" dirty="0" err="1"/>
              <a:t>www.cs.umd.edu</a:t>
            </a:r>
            <a:r>
              <a:rPr lang="en-US" sz="2400" dirty="0"/>
              <a:t>/class/fall2022/cmsc416/</a:t>
            </a:r>
            <a:r>
              <a:rPr lang="en-US" sz="2400" dirty="0" err="1"/>
              <a:t>zaratan.shtml</a:t>
            </a:r>
            <a:endParaRPr lang="en-US" sz="24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Stay tuned for more information.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ED97B-45B8-589B-6E5D-DE180536C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919" y="2785387"/>
            <a:ext cx="4042219" cy="328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03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2A045F-E0A1-124F-B505-60FA13014E3E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F024F0D-7D8E-074A-9DE8-28E2ECF5372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786B1E1-190E-1A4E-B378-DD8946ADB43C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1AB6F3-7F13-8649-9B58-0B0CF424A374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642775-1FD3-6D46-BB50-BB719F53ABDB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2ADC6A5-1827-484C-B31C-B8D4F34491F6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4ECDA84-4FD4-8544-A054-064C7EDA6DB6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5367E4B-7B31-0245-A7F5-766389768115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B607CAA-58B3-5A47-9D8B-13CD78E35F0A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B201E2-184A-3845-B7F2-9B871E45967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35F76C-0C61-304F-BFDF-5D1467DF2499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2553B5-D0AE-E748-90C1-565863E758D2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77FDED-7846-B446-A9F2-412AFB3A0D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D27130-C3E4-CB4D-B11A-2FA2715E9A1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28AE53-6E6C-A441-A733-31DDCAA2A643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5CF923-ADD3-C749-8632-884F3854C768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E376AC-95A3-214E-B2C0-024C1457B2FD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6D9474-36D8-AB42-B813-FFFE7D0BC415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0FF84F-2CC8-5546-8D91-B2DBC5B44F62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35B6FD-A6EA-8B4C-8528-846BDED2E44A}"/>
              </a:ext>
            </a:extLst>
          </p:cNvPr>
          <p:cNvGrpSpPr/>
          <p:nvPr/>
        </p:nvGrpSpPr>
        <p:grpSpPr>
          <a:xfrm>
            <a:off x="2259348" y="3691837"/>
            <a:ext cx="6008455" cy="3137392"/>
            <a:chOff x="2259348" y="3691837"/>
            <a:chExt cx="6008455" cy="313739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F5ACDA4-26D7-F045-B27C-9D7C94A0B6AB}"/>
                </a:ext>
              </a:extLst>
            </p:cNvPr>
            <p:cNvCxnSpPr>
              <a:cxnSpLocks/>
            </p:cNvCxnSpPr>
            <p:nvPr/>
          </p:nvCxnSpPr>
          <p:spPr>
            <a:xfrm>
              <a:off x="4383332" y="5935877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A58554-4AE5-2246-A882-7E1C29C1A984}"/>
                </a:ext>
              </a:extLst>
            </p:cNvPr>
            <p:cNvCxnSpPr/>
            <p:nvPr/>
          </p:nvCxnSpPr>
          <p:spPr>
            <a:xfrm flipV="1">
              <a:off x="4386028" y="3691837"/>
              <a:ext cx="0" cy="2253948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6F467F-3EA2-8443-87B2-8F123F56E140}"/>
                </a:ext>
              </a:extLst>
            </p:cNvPr>
            <p:cNvSpPr txBox="1"/>
            <p:nvPr/>
          </p:nvSpPr>
          <p:spPr>
            <a:xfrm rot="16200000">
              <a:off x="3516118" y="4729712"/>
              <a:ext cx="1327735" cy="367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DDC489-8238-CC4B-8D79-ED80DA575F75}"/>
                </a:ext>
              </a:extLst>
            </p:cNvPr>
            <p:cNvGrpSpPr/>
            <p:nvPr/>
          </p:nvGrpSpPr>
          <p:grpSpPr>
            <a:xfrm>
              <a:off x="5573956" y="5809268"/>
              <a:ext cx="315804" cy="573687"/>
              <a:chOff x="7225127" y="3524912"/>
              <a:chExt cx="315804" cy="573687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C49A8A8-B23B-9340-A585-786E419B7786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3757760-51C0-9D49-8FCD-0BD609B10A5A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401F73B-01AF-5440-B40B-2FD754D47B67}"/>
                </a:ext>
              </a:extLst>
            </p:cNvPr>
            <p:cNvSpPr txBox="1"/>
            <p:nvPr/>
          </p:nvSpPr>
          <p:spPr>
            <a:xfrm>
              <a:off x="6287467" y="6155931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(Hz)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85BE03-473C-7945-BF67-A50F8516D677}"/>
                </a:ext>
              </a:extLst>
            </p:cNvPr>
            <p:cNvSpPr txBox="1"/>
            <p:nvPr/>
          </p:nvSpPr>
          <p:spPr>
            <a:xfrm>
              <a:off x="4128622" y="6006489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0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9A2BFC9-7A56-4542-95AF-204FE694A2C7}"/>
                </a:ext>
              </a:extLst>
            </p:cNvPr>
            <p:cNvGrpSpPr/>
            <p:nvPr/>
          </p:nvGrpSpPr>
          <p:grpSpPr>
            <a:xfrm>
              <a:off x="6267825" y="5802134"/>
              <a:ext cx="315804" cy="573687"/>
              <a:chOff x="7225127" y="3524912"/>
              <a:chExt cx="315804" cy="573687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EBEA92E-EC0E-0C48-9E8D-93FB37A5278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D410EF5-BDC3-3F4D-8C16-00D15931958B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08C8004-32CB-F448-9EF9-712417BDA0F1}"/>
                </a:ext>
              </a:extLst>
            </p:cNvPr>
            <p:cNvGrpSpPr/>
            <p:nvPr/>
          </p:nvGrpSpPr>
          <p:grpSpPr>
            <a:xfrm>
              <a:off x="6919597" y="5809268"/>
              <a:ext cx="315804" cy="573687"/>
              <a:chOff x="7225127" y="3524912"/>
              <a:chExt cx="315804" cy="573687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85025E4-275B-8D41-B86A-4524084B44C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127A86-1259-7641-B3C3-322B87BE6E3C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F5BB9F0-847E-3042-AF2B-355502DF2E12}"/>
                </a:ext>
              </a:extLst>
            </p:cNvPr>
            <p:cNvGrpSpPr/>
            <p:nvPr/>
          </p:nvGrpSpPr>
          <p:grpSpPr>
            <a:xfrm>
              <a:off x="4911585" y="5802134"/>
              <a:ext cx="315804" cy="573687"/>
              <a:chOff x="7225127" y="3524912"/>
              <a:chExt cx="315804" cy="573687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0771B68-FE32-1849-96C4-7AF6B12E8FE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78D489E-1DF3-5B4F-B637-9658502BA58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FB7E140-908B-4F44-A015-AC093A58FFB3}"/>
                </a:ext>
              </a:extLst>
            </p:cNvPr>
            <p:cNvSpPr txBox="1"/>
            <p:nvPr/>
          </p:nvSpPr>
          <p:spPr>
            <a:xfrm>
              <a:off x="3376268" y="6398342"/>
              <a:ext cx="271234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Frequency domain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F479B37-871F-FA45-ADB8-4802F334C672}"/>
                </a:ext>
              </a:extLst>
            </p:cNvPr>
            <p:cNvCxnSpPr>
              <a:cxnSpLocks/>
            </p:cNvCxnSpPr>
            <p:nvPr/>
          </p:nvCxnSpPr>
          <p:spPr>
            <a:xfrm>
              <a:off x="4360265" y="5932985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49560B2-680A-6240-A530-F49040056E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9348" y="5933572"/>
              <a:ext cx="210091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FB6E735-800E-8A48-9B36-7A0C43E9D02E}"/>
                </a:ext>
              </a:extLst>
            </p:cNvPr>
            <p:cNvGrpSpPr/>
            <p:nvPr/>
          </p:nvGrpSpPr>
          <p:grpSpPr>
            <a:xfrm>
              <a:off x="2379188" y="5824655"/>
              <a:ext cx="482139" cy="573687"/>
              <a:chOff x="7225126" y="3524912"/>
              <a:chExt cx="482139" cy="5736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C91BCBC-C4B2-6846-960C-37FD05C977A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3B3DD56-24F3-1946-BCBD-13DD6F84521A}"/>
                  </a:ext>
                </a:extLst>
              </p:cNvPr>
              <p:cNvSpPr txBox="1"/>
              <p:nvPr/>
            </p:nvSpPr>
            <p:spPr>
              <a:xfrm>
                <a:off x="7225126" y="3729267"/>
                <a:ext cx="4821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9222A6F-701D-434D-8047-978EDD5E804A}"/>
                </a:ext>
              </a:extLst>
            </p:cNvPr>
            <p:cNvGrpSpPr/>
            <p:nvPr/>
          </p:nvGrpSpPr>
          <p:grpSpPr>
            <a:xfrm>
              <a:off x="3073058" y="5817521"/>
              <a:ext cx="440042" cy="573687"/>
              <a:chOff x="7225127" y="3524912"/>
              <a:chExt cx="440042" cy="57368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EE2D041-E380-F945-87BA-D8B280D3408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747EDAB-16E4-BF4A-9E1A-CBF4CEED2D9F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4400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-4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08D3719-6C02-3844-879A-741DCBDF05DA}"/>
                </a:ext>
              </a:extLst>
            </p:cNvPr>
            <p:cNvGrpSpPr/>
            <p:nvPr/>
          </p:nvGrpSpPr>
          <p:grpSpPr>
            <a:xfrm>
              <a:off x="3724830" y="5824655"/>
              <a:ext cx="403792" cy="573687"/>
              <a:chOff x="7225127" y="3524912"/>
              <a:chExt cx="403792" cy="57368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85CEADC-5CB5-3E46-8A82-D49C46A1D5B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E2C096C-1150-7247-AF8A-F358F02F52A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4037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-2</a:t>
                </a:r>
              </a:p>
            </p:txBody>
          </p: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D86935A-FC1F-1544-98F9-30EDF6684D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9746" y="4638451"/>
              <a:ext cx="0" cy="1285253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5A3AEA3-C2C0-FC40-951A-8CD48096AD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4591" y="4636946"/>
              <a:ext cx="0" cy="1285253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09E673C-B34E-744F-A24D-C3F1F849990F}"/>
              </a:ext>
            </a:extLst>
          </p:cNvPr>
          <p:cNvSpPr txBox="1"/>
          <p:nvPr/>
        </p:nvSpPr>
        <p:spPr>
          <a:xfrm>
            <a:off x="2914750" y="928373"/>
            <a:ext cx="3181961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Time domain samples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79C67BE-1B0E-DE41-933E-3A7420198639}"/>
              </a:ext>
            </a:extLst>
          </p:cNvPr>
          <p:cNvGrpSpPr/>
          <p:nvPr/>
        </p:nvGrpSpPr>
        <p:grpSpPr>
          <a:xfrm>
            <a:off x="2488946" y="3167877"/>
            <a:ext cx="1524000" cy="945784"/>
            <a:chOff x="2488946" y="3167877"/>
            <a:chExt cx="1524000" cy="94578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54EE3F5-E217-C34C-8A56-00144CD90079}"/>
                </a:ext>
              </a:extLst>
            </p:cNvPr>
            <p:cNvGrpSpPr/>
            <p:nvPr/>
          </p:nvGrpSpPr>
          <p:grpSpPr>
            <a:xfrm>
              <a:off x="2488946" y="3590441"/>
              <a:ext cx="1524000" cy="523220"/>
              <a:chOff x="3715657" y="2248709"/>
              <a:chExt cx="1524000" cy="523220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8A2B792F-7892-7E4C-865F-E8B74360910D}"/>
                  </a:ext>
                </a:extLst>
              </p:cNvPr>
              <p:cNvCxnSpPr/>
              <p:nvPr/>
            </p:nvCxnSpPr>
            <p:spPr>
              <a:xfrm>
                <a:off x="3715657" y="2748071"/>
                <a:ext cx="1524000" cy="0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8A009D9-B145-7045-946A-AB05D4AC4B44}"/>
                  </a:ext>
                </a:extLst>
              </p:cNvPr>
              <p:cNvSpPr txBox="1"/>
              <p:nvPr/>
            </p:nvSpPr>
            <p:spPr>
              <a:xfrm>
                <a:off x="4136735" y="2248709"/>
                <a:ext cx="6896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FFT</a:t>
                </a: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0ACA5DC-44B2-C646-A222-F18036794D60}"/>
                </a:ext>
              </a:extLst>
            </p:cNvPr>
            <p:cNvCxnSpPr/>
            <p:nvPr/>
          </p:nvCxnSpPr>
          <p:spPr>
            <a:xfrm flipV="1">
              <a:off x="2507946" y="3167877"/>
              <a:ext cx="0" cy="921838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461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2802775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F1F1F4F-B571-4741-9493-8164ED4FA7FA}"/>
              </a:ext>
            </a:extLst>
          </p:cNvPr>
          <p:cNvGrpSpPr/>
          <p:nvPr/>
        </p:nvGrpSpPr>
        <p:grpSpPr>
          <a:xfrm>
            <a:off x="6117990" y="3627157"/>
            <a:ext cx="2681625" cy="580821"/>
            <a:chOff x="5350079" y="4394644"/>
            <a:chExt cx="2681625" cy="58082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C2B13BC-DA80-BE4E-B349-9B4B827BF52F}"/>
                </a:ext>
              </a:extLst>
            </p:cNvPr>
            <p:cNvGrpSpPr/>
            <p:nvPr/>
          </p:nvGrpSpPr>
          <p:grpSpPr>
            <a:xfrm>
              <a:off x="6012450" y="4401778"/>
              <a:ext cx="315804" cy="573687"/>
              <a:chOff x="7225127" y="3524912"/>
              <a:chExt cx="315804" cy="5736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2E9C928-D9D5-2E4A-8966-2F2B00EC1DFA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FAC57C5-F2CE-CC47-999F-D9D4F59E5FE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9D3A4DC-8433-0141-BC91-ADF12799B3CB}"/>
                </a:ext>
              </a:extLst>
            </p:cNvPr>
            <p:cNvGrpSpPr/>
            <p:nvPr/>
          </p:nvGrpSpPr>
          <p:grpSpPr>
            <a:xfrm>
              <a:off x="6706319" y="4394644"/>
              <a:ext cx="315804" cy="573687"/>
              <a:chOff x="7225127" y="3524912"/>
              <a:chExt cx="315804" cy="57368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5FB5F9-8B8C-F041-992D-F3FBE478F88D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C2CB86E-16C0-4449-8B9B-7ED04685B31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7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5ED850A-85E6-4546-BC48-E7282A1E0A9E}"/>
                </a:ext>
              </a:extLst>
            </p:cNvPr>
            <p:cNvGrpSpPr/>
            <p:nvPr/>
          </p:nvGrpSpPr>
          <p:grpSpPr>
            <a:xfrm>
              <a:off x="7358091" y="4401778"/>
              <a:ext cx="315804" cy="573687"/>
              <a:chOff x="7225127" y="3524912"/>
              <a:chExt cx="315804" cy="57368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FBD0CE5-82A7-2547-AB2A-E1DAD944A93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11A215A-D6CD-F54A-851D-1CB926B803F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8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FD6F2A6-1B8F-4945-A81A-2649B6DFAE2E}"/>
                </a:ext>
              </a:extLst>
            </p:cNvPr>
            <p:cNvGrpSpPr/>
            <p:nvPr/>
          </p:nvGrpSpPr>
          <p:grpSpPr>
            <a:xfrm>
              <a:off x="5350079" y="4394644"/>
              <a:ext cx="315804" cy="573687"/>
              <a:chOff x="7225127" y="3524912"/>
              <a:chExt cx="315804" cy="573687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4DCDA02-B7DC-CA45-9D05-15886AB1A03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3257613-25A6-B341-A310-2782C9B556E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5</a:t>
                </a: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6C38FBD-F026-B641-B12F-6066E7EB7FF4}"/>
                </a:ext>
              </a:extLst>
            </p:cNvPr>
            <p:cNvCxnSpPr>
              <a:cxnSpLocks/>
            </p:cNvCxnSpPr>
            <p:nvPr/>
          </p:nvCxnSpPr>
          <p:spPr>
            <a:xfrm>
              <a:off x="5350079" y="4528387"/>
              <a:ext cx="2681625" cy="0"/>
            </a:xfrm>
            <a:prstGeom prst="line">
              <a:avLst/>
            </a:prstGeom>
            <a:noFill/>
            <a:ln w="38100" cmpd="sng">
              <a:solidFill>
                <a:srgbClr val="C00000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0" name="Freeform 59">
            <a:extLst>
              <a:ext uri="{FF2B5EF4-FFF2-40B4-BE49-F238E27FC236}">
                <a16:creationId xmlns:a16="http://schemas.microsoft.com/office/drawing/2014/main" id="{F766A08A-1D5E-544C-AC42-9A66F03BB0DB}"/>
              </a:ext>
            </a:extLst>
          </p:cNvPr>
          <p:cNvSpPr/>
          <p:nvPr/>
        </p:nvSpPr>
        <p:spPr>
          <a:xfrm>
            <a:off x="1653436" y="3632548"/>
            <a:ext cx="5160723" cy="1454122"/>
          </a:xfrm>
          <a:custGeom>
            <a:avLst/>
            <a:gdLst>
              <a:gd name="connsiteX0" fmla="*/ 5160723 w 5160723"/>
              <a:gd name="connsiteY0" fmla="*/ 601249 h 1454122"/>
              <a:gd name="connsiteX1" fmla="*/ 2004164 w 5160723"/>
              <a:gd name="connsiteY1" fmla="*/ 1440493 h 1454122"/>
              <a:gd name="connsiteX2" fmla="*/ 0 w 5160723"/>
              <a:gd name="connsiteY2" fmla="*/ 0 h 145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60723" h="1454122">
                <a:moveTo>
                  <a:pt x="5160723" y="601249"/>
                </a:moveTo>
                <a:cubicBezTo>
                  <a:pt x="4012503" y="1070975"/>
                  <a:pt x="2864284" y="1540701"/>
                  <a:pt x="2004164" y="1440493"/>
                </a:cubicBezTo>
                <a:cubicBezTo>
                  <a:pt x="1144043" y="1340285"/>
                  <a:pt x="572021" y="670142"/>
                  <a:pt x="0" y="0"/>
                </a:cubicBezTo>
              </a:path>
            </a:pathLst>
          </a:custGeom>
          <a:noFill/>
          <a:ln w="444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6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B13BC-DA80-BE4E-B349-9B4B827BF52F}"/>
              </a:ext>
            </a:extLst>
          </p:cNvPr>
          <p:cNvGrpSpPr/>
          <p:nvPr/>
        </p:nvGrpSpPr>
        <p:grpSpPr>
          <a:xfrm>
            <a:off x="1729420" y="3510837"/>
            <a:ext cx="315804" cy="573687"/>
            <a:chOff x="7225127" y="3524912"/>
            <a:chExt cx="315804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2E9C928-D9D5-2E4A-8966-2F2B00EC1DF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FAC57C5-F2CE-CC47-999F-D9D4F59E5FE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6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D3A4DC-8433-0141-BC91-ADF12799B3CB}"/>
              </a:ext>
            </a:extLst>
          </p:cNvPr>
          <p:cNvGrpSpPr/>
          <p:nvPr/>
        </p:nvGrpSpPr>
        <p:grpSpPr>
          <a:xfrm>
            <a:off x="2423289" y="3503703"/>
            <a:ext cx="315804" cy="573687"/>
            <a:chOff x="7225127" y="3524912"/>
            <a:chExt cx="315804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F5FB5F9-8B8C-F041-992D-F3FBE478F88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2CB86E-16C0-4449-8B9B-7ED04685B31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7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ED850A-85E6-4546-BC48-E7282A1E0A9E}"/>
              </a:ext>
            </a:extLst>
          </p:cNvPr>
          <p:cNvGrpSpPr/>
          <p:nvPr/>
        </p:nvGrpSpPr>
        <p:grpSpPr>
          <a:xfrm>
            <a:off x="2999905" y="3510837"/>
            <a:ext cx="315804" cy="536109"/>
            <a:chOff x="7250179" y="3524912"/>
            <a:chExt cx="315804" cy="53610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FBD0CE5-82A7-2547-AB2A-E1DAD944A9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11A215A-D6CD-F54A-851D-1CB926B803F8}"/>
                </a:ext>
              </a:extLst>
            </p:cNvPr>
            <p:cNvSpPr txBox="1"/>
            <p:nvPr/>
          </p:nvSpPr>
          <p:spPr>
            <a:xfrm>
              <a:off x="7250179" y="3691689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8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FD6F2A6-1B8F-4945-A81A-2649B6DFAE2E}"/>
              </a:ext>
            </a:extLst>
          </p:cNvPr>
          <p:cNvGrpSpPr/>
          <p:nvPr/>
        </p:nvGrpSpPr>
        <p:grpSpPr>
          <a:xfrm>
            <a:off x="1067049" y="3503703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4DCDA02-B7DC-CA45-9D05-15886AB1A03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3257613-25A6-B341-A310-2782C9B556E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5</a:t>
              </a: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6C38FBD-F026-B641-B12F-6066E7EB7FF4}"/>
              </a:ext>
            </a:extLst>
          </p:cNvPr>
          <p:cNvCxnSpPr>
            <a:cxnSpLocks/>
          </p:cNvCxnSpPr>
          <p:nvPr/>
        </p:nvCxnSpPr>
        <p:spPr>
          <a:xfrm>
            <a:off x="1067049" y="3637446"/>
            <a:ext cx="2681625" cy="0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87345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7B68B58-4F37-554E-9BF5-2B908A9EC1DC}"/>
              </a:ext>
            </a:extLst>
          </p:cNvPr>
          <p:cNvSpPr/>
          <p:nvPr/>
        </p:nvSpPr>
        <p:spPr>
          <a:xfrm>
            <a:off x="1819029" y="3766791"/>
            <a:ext cx="2603440" cy="26034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8EBD03-0E83-7046-AE3C-9763AC98F3C8}"/>
              </a:ext>
            </a:extLst>
          </p:cNvPr>
          <p:cNvCxnSpPr/>
          <p:nvPr/>
        </p:nvCxnSpPr>
        <p:spPr>
          <a:xfrm>
            <a:off x="3131637" y="362715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81B9EE2-13F4-0F48-A5C4-D45D83923A68}"/>
              </a:ext>
            </a:extLst>
          </p:cNvPr>
          <p:cNvCxnSpPr/>
          <p:nvPr/>
        </p:nvCxnSpPr>
        <p:spPr>
          <a:xfrm>
            <a:off x="3120749" y="6229141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5275D70-FB39-EA4C-9886-77369C4ADFF5}"/>
              </a:ext>
            </a:extLst>
          </p:cNvPr>
          <p:cNvCxnSpPr>
            <a:cxnSpLocks/>
          </p:cNvCxnSpPr>
          <p:nvPr/>
        </p:nvCxnSpPr>
        <p:spPr>
          <a:xfrm rot="5400000">
            <a:off x="4422469" y="493100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EAAA70-903E-0A46-A417-401591C41C3B}"/>
              </a:ext>
            </a:extLst>
          </p:cNvPr>
          <p:cNvCxnSpPr>
            <a:cxnSpLocks/>
          </p:cNvCxnSpPr>
          <p:nvPr/>
        </p:nvCxnSpPr>
        <p:spPr>
          <a:xfrm rot="5400000">
            <a:off x="1819029" y="494479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2E7CAB4-99BE-FF49-A115-2ACD029C7F62}"/>
              </a:ext>
            </a:extLst>
          </p:cNvPr>
          <p:cNvSpPr txBox="1"/>
          <p:nvPr/>
        </p:nvSpPr>
        <p:spPr>
          <a:xfrm>
            <a:off x="3659890" y="4870051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/4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73B966-0CD6-254F-B1B2-C6B63C9F3775}"/>
              </a:ext>
            </a:extLst>
          </p:cNvPr>
          <p:cNvSpPr txBox="1"/>
          <p:nvPr/>
        </p:nvSpPr>
        <p:spPr>
          <a:xfrm>
            <a:off x="1875904" y="4870051"/>
            <a:ext cx="86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 F</a:t>
            </a:r>
            <a:r>
              <a:rPr lang="en-US" baseline="-25000" dirty="0"/>
              <a:t>s</a:t>
            </a:r>
            <a:r>
              <a:rPr lang="en-US" dirty="0"/>
              <a:t>/4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2331F660-2263-8E42-97FB-35F8905D8EFF}"/>
              </a:ext>
            </a:extLst>
          </p:cNvPr>
          <p:cNvSpPr/>
          <p:nvPr/>
        </p:nvSpPr>
        <p:spPr>
          <a:xfrm>
            <a:off x="2380857" y="3659512"/>
            <a:ext cx="2200297" cy="2200297"/>
          </a:xfrm>
          <a:prstGeom prst="arc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e 33">
            <a:extLst>
              <a:ext uri="{FF2B5EF4-FFF2-40B4-BE49-F238E27FC236}">
                <a16:creationId xmlns:a16="http://schemas.microsoft.com/office/drawing/2014/main" id="{92EF6B50-36FF-A84F-980A-C344CE2BC561}"/>
              </a:ext>
            </a:extLst>
          </p:cNvPr>
          <p:cNvSpPr/>
          <p:nvPr/>
        </p:nvSpPr>
        <p:spPr>
          <a:xfrm>
            <a:off x="1819028" y="3760351"/>
            <a:ext cx="1290457" cy="2603440"/>
          </a:xfrm>
          <a:custGeom>
            <a:avLst/>
            <a:gdLst>
              <a:gd name="connsiteX0" fmla="*/ 1290457 w 2568178"/>
              <a:gd name="connsiteY0" fmla="*/ 2603423 h 2603439"/>
              <a:gd name="connsiteX1" fmla="*/ 170341 w 2568178"/>
              <a:gd name="connsiteY1" fmla="*/ 1949594 h 2603439"/>
              <a:gd name="connsiteX2" fmla="*/ 167249 w 2568178"/>
              <a:gd name="connsiteY2" fmla="*/ 659337 h 2603439"/>
              <a:gd name="connsiteX3" fmla="*/ 1284089 w 2568178"/>
              <a:gd name="connsiteY3" fmla="*/ -1 h 2603439"/>
              <a:gd name="connsiteX4" fmla="*/ 1284089 w 2568178"/>
              <a:gd name="connsiteY4" fmla="*/ 1301720 h 2603439"/>
              <a:gd name="connsiteX5" fmla="*/ 1290457 w 2568178"/>
              <a:gd name="connsiteY5" fmla="*/ 2603423 h 2603439"/>
              <a:gd name="connsiteX0" fmla="*/ 1290457 w 1290457"/>
              <a:gd name="connsiteY0" fmla="*/ 2603424 h 2603440"/>
              <a:gd name="connsiteX1" fmla="*/ 170341 w 1290457"/>
              <a:gd name="connsiteY1" fmla="*/ 1949595 h 2603440"/>
              <a:gd name="connsiteX2" fmla="*/ 167249 w 1290457"/>
              <a:gd name="connsiteY2" fmla="*/ 659338 h 2603440"/>
              <a:gd name="connsiteX3" fmla="*/ 1284089 w 1290457"/>
              <a:gd name="connsiteY3" fmla="*/ 0 h 2603440"/>
              <a:gd name="connsiteX4" fmla="*/ 1290457 w 1290457"/>
              <a:gd name="connsiteY4" fmla="*/ 2603424 h 260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457" h="2603440">
                <a:moveTo>
                  <a:pt x="1290457" y="2603424"/>
                </a:moveTo>
                <a:cubicBezTo>
                  <a:pt x="828211" y="2605748"/>
                  <a:pt x="400406" y="2356032"/>
                  <a:pt x="170341" y="1949595"/>
                </a:cubicBezTo>
                <a:cubicBezTo>
                  <a:pt x="-55671" y="1550319"/>
                  <a:pt x="-56847" y="1059722"/>
                  <a:pt x="167249" y="659338"/>
                </a:cubicBezTo>
                <a:cubicBezTo>
                  <a:pt x="395341" y="251814"/>
                  <a:pt x="821884" y="0"/>
                  <a:pt x="1284089" y="0"/>
                </a:cubicBezTo>
                <a:cubicBezTo>
                  <a:pt x="1286212" y="867808"/>
                  <a:pt x="1288334" y="1735616"/>
                  <a:pt x="1290457" y="260342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CC2C37-560F-4C4D-9C78-A0222F3E561D}"/>
              </a:ext>
            </a:extLst>
          </p:cNvPr>
          <p:cNvSpPr txBox="1"/>
          <p:nvPr/>
        </p:nvSpPr>
        <p:spPr>
          <a:xfrm>
            <a:off x="2688102" y="3905699"/>
            <a:ext cx="863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79CA780-C650-4A4C-8E9D-2392C44DEB63}"/>
              </a:ext>
            </a:extLst>
          </p:cNvPr>
          <p:cNvSpPr txBox="1"/>
          <p:nvPr/>
        </p:nvSpPr>
        <p:spPr>
          <a:xfrm>
            <a:off x="2804732" y="5859809"/>
            <a:ext cx="6538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/2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0DC5D8-4D26-764C-B408-3420031AFA35}"/>
              </a:ext>
            </a:extLst>
          </p:cNvPr>
          <p:cNvSpPr/>
          <p:nvPr/>
        </p:nvSpPr>
        <p:spPr>
          <a:xfrm>
            <a:off x="2958862" y="4221271"/>
            <a:ext cx="255597" cy="167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BF334E60-345C-824A-A23B-DC84C6FBDC67}"/>
              </a:ext>
            </a:extLst>
          </p:cNvPr>
          <p:cNvSpPr/>
          <p:nvPr/>
        </p:nvSpPr>
        <p:spPr>
          <a:xfrm>
            <a:off x="2412690" y="4277213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771D3E78-6DA4-8F44-AFC9-E0D9A4B5306D}"/>
              </a:ext>
            </a:extLst>
          </p:cNvPr>
          <p:cNvSpPr/>
          <p:nvPr/>
        </p:nvSpPr>
        <p:spPr>
          <a:xfrm rot="5977620">
            <a:off x="1510388" y="4072007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6C1608C-DD04-914C-B44C-02458F949F4C}"/>
              </a:ext>
            </a:extLst>
          </p:cNvPr>
          <p:cNvSpPr/>
          <p:nvPr/>
        </p:nvSpPr>
        <p:spPr>
          <a:xfrm rot="10800000">
            <a:off x="1660344" y="3622795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F733857-E221-294E-B392-B46FBC16D47B}"/>
              </a:ext>
            </a:extLst>
          </p:cNvPr>
          <p:cNvCxnSpPr>
            <a:cxnSpLocks/>
          </p:cNvCxnSpPr>
          <p:nvPr/>
        </p:nvCxnSpPr>
        <p:spPr>
          <a:xfrm flipH="1">
            <a:off x="3975694" y="411219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FF05B7-7942-6648-92DD-2C833C29126D}"/>
              </a:ext>
            </a:extLst>
          </p:cNvPr>
          <p:cNvCxnSpPr>
            <a:cxnSpLocks/>
          </p:cNvCxnSpPr>
          <p:nvPr/>
        </p:nvCxnSpPr>
        <p:spPr>
          <a:xfrm flipH="1" flipV="1">
            <a:off x="4004714" y="5823092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AE1146-E973-374A-9B3B-57B102AC3113}"/>
              </a:ext>
            </a:extLst>
          </p:cNvPr>
          <p:cNvCxnSpPr>
            <a:cxnSpLocks/>
          </p:cNvCxnSpPr>
          <p:nvPr/>
        </p:nvCxnSpPr>
        <p:spPr>
          <a:xfrm flipH="1" flipV="1">
            <a:off x="2069089" y="405843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04E15FC-BC9A-B04F-8F76-7F80C7C16316}"/>
              </a:ext>
            </a:extLst>
          </p:cNvPr>
          <p:cNvCxnSpPr>
            <a:cxnSpLocks/>
          </p:cNvCxnSpPr>
          <p:nvPr/>
        </p:nvCxnSpPr>
        <p:spPr>
          <a:xfrm flipH="1">
            <a:off x="2198976" y="5966830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5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4" grpId="0" animBg="1"/>
      <p:bldP spid="75" grpId="0" animBg="1"/>
      <p:bldP spid="7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7B68B58-4F37-554E-9BF5-2B908A9EC1DC}"/>
              </a:ext>
            </a:extLst>
          </p:cNvPr>
          <p:cNvSpPr/>
          <p:nvPr/>
        </p:nvSpPr>
        <p:spPr>
          <a:xfrm>
            <a:off x="1819029" y="3766791"/>
            <a:ext cx="2603440" cy="26034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8EBD03-0E83-7046-AE3C-9763AC98F3C8}"/>
              </a:ext>
            </a:extLst>
          </p:cNvPr>
          <p:cNvCxnSpPr/>
          <p:nvPr/>
        </p:nvCxnSpPr>
        <p:spPr>
          <a:xfrm>
            <a:off x="3131637" y="362715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81B9EE2-13F4-0F48-A5C4-D45D83923A68}"/>
              </a:ext>
            </a:extLst>
          </p:cNvPr>
          <p:cNvCxnSpPr/>
          <p:nvPr/>
        </p:nvCxnSpPr>
        <p:spPr>
          <a:xfrm>
            <a:off x="3120749" y="6229141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5275D70-FB39-EA4C-9886-77369C4ADFF5}"/>
              </a:ext>
            </a:extLst>
          </p:cNvPr>
          <p:cNvCxnSpPr>
            <a:cxnSpLocks/>
          </p:cNvCxnSpPr>
          <p:nvPr/>
        </p:nvCxnSpPr>
        <p:spPr>
          <a:xfrm rot="5400000">
            <a:off x="4422469" y="493100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EAAA70-903E-0A46-A417-401591C41C3B}"/>
              </a:ext>
            </a:extLst>
          </p:cNvPr>
          <p:cNvCxnSpPr>
            <a:cxnSpLocks/>
          </p:cNvCxnSpPr>
          <p:nvPr/>
        </p:nvCxnSpPr>
        <p:spPr>
          <a:xfrm rot="5400000">
            <a:off x="1819029" y="494479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2E7CAB4-99BE-FF49-A115-2ACD029C7F62}"/>
              </a:ext>
            </a:extLst>
          </p:cNvPr>
          <p:cNvSpPr txBox="1"/>
          <p:nvPr/>
        </p:nvSpPr>
        <p:spPr>
          <a:xfrm>
            <a:off x="3659890" y="4870051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73B966-0CD6-254F-B1B2-C6B63C9F3775}"/>
              </a:ext>
            </a:extLst>
          </p:cNvPr>
          <p:cNvSpPr txBox="1"/>
          <p:nvPr/>
        </p:nvSpPr>
        <p:spPr>
          <a:xfrm>
            <a:off x="1814152" y="4870051"/>
            <a:ext cx="86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- 2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2331F660-2263-8E42-97FB-35F8905D8EFF}"/>
              </a:ext>
            </a:extLst>
          </p:cNvPr>
          <p:cNvSpPr/>
          <p:nvPr/>
        </p:nvSpPr>
        <p:spPr>
          <a:xfrm>
            <a:off x="2380857" y="3659512"/>
            <a:ext cx="2200297" cy="2200297"/>
          </a:xfrm>
          <a:prstGeom prst="arc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e 33">
            <a:extLst>
              <a:ext uri="{FF2B5EF4-FFF2-40B4-BE49-F238E27FC236}">
                <a16:creationId xmlns:a16="http://schemas.microsoft.com/office/drawing/2014/main" id="{92EF6B50-36FF-A84F-980A-C344CE2BC561}"/>
              </a:ext>
            </a:extLst>
          </p:cNvPr>
          <p:cNvSpPr/>
          <p:nvPr/>
        </p:nvSpPr>
        <p:spPr>
          <a:xfrm>
            <a:off x="1819028" y="3760351"/>
            <a:ext cx="1290457" cy="2603440"/>
          </a:xfrm>
          <a:custGeom>
            <a:avLst/>
            <a:gdLst>
              <a:gd name="connsiteX0" fmla="*/ 1290457 w 2568178"/>
              <a:gd name="connsiteY0" fmla="*/ 2603423 h 2603439"/>
              <a:gd name="connsiteX1" fmla="*/ 170341 w 2568178"/>
              <a:gd name="connsiteY1" fmla="*/ 1949594 h 2603439"/>
              <a:gd name="connsiteX2" fmla="*/ 167249 w 2568178"/>
              <a:gd name="connsiteY2" fmla="*/ 659337 h 2603439"/>
              <a:gd name="connsiteX3" fmla="*/ 1284089 w 2568178"/>
              <a:gd name="connsiteY3" fmla="*/ -1 h 2603439"/>
              <a:gd name="connsiteX4" fmla="*/ 1284089 w 2568178"/>
              <a:gd name="connsiteY4" fmla="*/ 1301720 h 2603439"/>
              <a:gd name="connsiteX5" fmla="*/ 1290457 w 2568178"/>
              <a:gd name="connsiteY5" fmla="*/ 2603423 h 2603439"/>
              <a:gd name="connsiteX0" fmla="*/ 1290457 w 1290457"/>
              <a:gd name="connsiteY0" fmla="*/ 2603424 h 2603440"/>
              <a:gd name="connsiteX1" fmla="*/ 170341 w 1290457"/>
              <a:gd name="connsiteY1" fmla="*/ 1949595 h 2603440"/>
              <a:gd name="connsiteX2" fmla="*/ 167249 w 1290457"/>
              <a:gd name="connsiteY2" fmla="*/ 659338 h 2603440"/>
              <a:gd name="connsiteX3" fmla="*/ 1284089 w 1290457"/>
              <a:gd name="connsiteY3" fmla="*/ 0 h 2603440"/>
              <a:gd name="connsiteX4" fmla="*/ 1290457 w 1290457"/>
              <a:gd name="connsiteY4" fmla="*/ 2603424 h 260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457" h="2603440">
                <a:moveTo>
                  <a:pt x="1290457" y="2603424"/>
                </a:moveTo>
                <a:cubicBezTo>
                  <a:pt x="828211" y="2605748"/>
                  <a:pt x="400406" y="2356032"/>
                  <a:pt x="170341" y="1949595"/>
                </a:cubicBezTo>
                <a:cubicBezTo>
                  <a:pt x="-55671" y="1550319"/>
                  <a:pt x="-56847" y="1059722"/>
                  <a:pt x="167249" y="659338"/>
                </a:cubicBezTo>
                <a:cubicBezTo>
                  <a:pt x="395341" y="251814"/>
                  <a:pt x="821884" y="0"/>
                  <a:pt x="1284089" y="0"/>
                </a:cubicBezTo>
                <a:cubicBezTo>
                  <a:pt x="1286212" y="867808"/>
                  <a:pt x="1288334" y="1735616"/>
                  <a:pt x="1290457" y="260342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CC2C37-560F-4C4D-9C78-A0222F3E561D}"/>
              </a:ext>
            </a:extLst>
          </p:cNvPr>
          <p:cNvSpPr txBox="1"/>
          <p:nvPr/>
        </p:nvSpPr>
        <p:spPr>
          <a:xfrm>
            <a:off x="2688102" y="3905699"/>
            <a:ext cx="863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0DC5D8-4D26-764C-B408-3420031AFA35}"/>
              </a:ext>
            </a:extLst>
          </p:cNvPr>
          <p:cNvSpPr/>
          <p:nvPr/>
        </p:nvSpPr>
        <p:spPr>
          <a:xfrm>
            <a:off x="2958862" y="4221271"/>
            <a:ext cx="255597" cy="167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BF334E60-345C-824A-A23B-DC84C6FBDC67}"/>
              </a:ext>
            </a:extLst>
          </p:cNvPr>
          <p:cNvSpPr/>
          <p:nvPr/>
        </p:nvSpPr>
        <p:spPr>
          <a:xfrm>
            <a:off x="2412690" y="4277213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771D3E78-6DA4-8F44-AFC9-E0D9A4B5306D}"/>
              </a:ext>
            </a:extLst>
          </p:cNvPr>
          <p:cNvSpPr/>
          <p:nvPr/>
        </p:nvSpPr>
        <p:spPr>
          <a:xfrm rot="5977620">
            <a:off x="1510388" y="4072007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6C1608C-DD04-914C-B44C-02458F949F4C}"/>
              </a:ext>
            </a:extLst>
          </p:cNvPr>
          <p:cNvSpPr/>
          <p:nvPr/>
        </p:nvSpPr>
        <p:spPr>
          <a:xfrm rot="10800000">
            <a:off x="1660344" y="3622795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F733857-E221-294E-B392-B46FBC16D47B}"/>
              </a:ext>
            </a:extLst>
          </p:cNvPr>
          <p:cNvCxnSpPr>
            <a:cxnSpLocks/>
          </p:cNvCxnSpPr>
          <p:nvPr/>
        </p:nvCxnSpPr>
        <p:spPr>
          <a:xfrm flipH="1">
            <a:off x="3975694" y="411219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FF05B7-7942-6648-92DD-2C833C29126D}"/>
              </a:ext>
            </a:extLst>
          </p:cNvPr>
          <p:cNvCxnSpPr>
            <a:cxnSpLocks/>
          </p:cNvCxnSpPr>
          <p:nvPr/>
        </p:nvCxnSpPr>
        <p:spPr>
          <a:xfrm flipH="1" flipV="1">
            <a:off x="4004714" y="5823092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AE1146-E973-374A-9B3B-57B102AC3113}"/>
              </a:ext>
            </a:extLst>
          </p:cNvPr>
          <p:cNvCxnSpPr>
            <a:cxnSpLocks/>
          </p:cNvCxnSpPr>
          <p:nvPr/>
        </p:nvCxnSpPr>
        <p:spPr>
          <a:xfrm flipH="1" flipV="1">
            <a:off x="2069089" y="405843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04E15FC-BC9A-B04F-8F76-7F80C7C16316}"/>
              </a:ext>
            </a:extLst>
          </p:cNvPr>
          <p:cNvCxnSpPr>
            <a:cxnSpLocks/>
          </p:cNvCxnSpPr>
          <p:nvPr/>
        </p:nvCxnSpPr>
        <p:spPr>
          <a:xfrm flipH="1">
            <a:off x="2198976" y="5966830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B5B3016-9728-D381-1AD1-2EDBEE3CD832}"/>
              </a:ext>
            </a:extLst>
          </p:cNvPr>
          <p:cNvSpPr txBox="1"/>
          <p:nvPr/>
        </p:nvSpPr>
        <p:spPr>
          <a:xfrm>
            <a:off x="3429734" y="4244470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615D78-DC4B-FE89-5631-5AD48CC49791}"/>
              </a:ext>
            </a:extLst>
          </p:cNvPr>
          <p:cNvSpPr txBox="1"/>
          <p:nvPr/>
        </p:nvSpPr>
        <p:spPr>
          <a:xfrm>
            <a:off x="3515177" y="5520106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D75EA1-35FE-0CF2-67AA-516879C6B5C5}"/>
              </a:ext>
            </a:extLst>
          </p:cNvPr>
          <p:cNvSpPr txBox="1"/>
          <p:nvPr/>
        </p:nvSpPr>
        <p:spPr>
          <a:xfrm>
            <a:off x="2914376" y="5858039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F2B208-386C-06BA-4DE8-8A3BA528F72E}"/>
              </a:ext>
            </a:extLst>
          </p:cNvPr>
          <p:cNvSpPr txBox="1"/>
          <p:nvPr/>
        </p:nvSpPr>
        <p:spPr>
          <a:xfrm>
            <a:off x="2635731" y="5874716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BF0601-C1D7-281D-26AA-C275B982C97C}"/>
              </a:ext>
            </a:extLst>
          </p:cNvPr>
          <p:cNvSpPr txBox="1"/>
          <p:nvPr/>
        </p:nvSpPr>
        <p:spPr>
          <a:xfrm>
            <a:off x="2158467" y="5595317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B5C587-A7D0-F0EA-76E7-7C7CC5C65A1B}"/>
              </a:ext>
            </a:extLst>
          </p:cNvPr>
          <p:cNvSpPr txBox="1"/>
          <p:nvPr/>
        </p:nvSpPr>
        <p:spPr>
          <a:xfrm>
            <a:off x="2114534" y="4128819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642030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34814733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845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REAL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1009866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7BF6DE-92D6-BC4F-B337-3FD1F702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284514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Spectrogram of increasing frequency</a:t>
            </a:r>
          </a:p>
        </p:txBody>
      </p:sp>
    </p:spTree>
    <p:extLst>
      <p:ext uri="{BB962C8B-B14F-4D97-AF65-F5344CB8AC3E}">
        <p14:creationId xmlns:p14="http://schemas.microsoft.com/office/powerpoint/2010/main" val="1883266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03C23D-7DBC-FE46-BDDF-6B5C8CA5868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1807139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C0CC18-985A-544C-AE18-9B28EB69DAEB}"/>
              </a:ext>
            </a:extLst>
          </p:cNvPr>
          <p:cNvGrpSpPr/>
          <p:nvPr/>
        </p:nvGrpSpPr>
        <p:grpSpPr>
          <a:xfrm>
            <a:off x="2398643" y="3390127"/>
            <a:ext cx="4585253" cy="996375"/>
            <a:chOff x="2398643" y="3390127"/>
            <a:chExt cx="4585253" cy="99637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455CEEB-337E-0449-80CA-0CDCF4A943DA}"/>
                </a:ext>
              </a:extLst>
            </p:cNvPr>
            <p:cNvSpPr/>
            <p:nvPr/>
          </p:nvSpPr>
          <p:spPr>
            <a:xfrm>
              <a:off x="2398643" y="3458817"/>
              <a:ext cx="4585253" cy="927685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311B91B-BA29-C141-A310-0633864430DD}"/>
                </a:ext>
              </a:extLst>
            </p:cNvPr>
            <p:cNvSpPr txBox="1"/>
            <p:nvPr/>
          </p:nvSpPr>
          <p:spPr>
            <a:xfrm>
              <a:off x="2414519" y="3451683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C04D3A1-7EF0-E549-8985-CE1C0CC76AC3}"/>
                </a:ext>
              </a:extLst>
            </p:cNvPr>
            <p:cNvSpPr txBox="1"/>
            <p:nvPr/>
          </p:nvSpPr>
          <p:spPr>
            <a:xfrm>
              <a:off x="6647315" y="3390127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D831E81-A3AB-F044-BA9D-CCC83734A05A}"/>
              </a:ext>
            </a:extLst>
          </p:cNvPr>
          <p:cNvGrpSpPr/>
          <p:nvPr/>
        </p:nvGrpSpPr>
        <p:grpSpPr>
          <a:xfrm>
            <a:off x="2988567" y="3318655"/>
            <a:ext cx="3529089" cy="1359360"/>
            <a:chOff x="2988567" y="3318655"/>
            <a:chExt cx="3529089" cy="1359360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8DB1D324-04DA-544B-9029-8FB5A3326E23}"/>
                </a:ext>
              </a:extLst>
            </p:cNvPr>
            <p:cNvSpPr/>
            <p:nvPr/>
          </p:nvSpPr>
          <p:spPr>
            <a:xfrm>
              <a:off x="3060024" y="3439479"/>
              <a:ext cx="3420950" cy="1238536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30A4EE9-17AF-1340-A2A7-140A650ED313}"/>
                </a:ext>
              </a:extLst>
            </p:cNvPr>
            <p:cNvSpPr txBox="1"/>
            <p:nvPr/>
          </p:nvSpPr>
          <p:spPr>
            <a:xfrm>
              <a:off x="2988567" y="3427883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A910561-8C06-6E40-A025-57D90A7C5B94}"/>
                </a:ext>
              </a:extLst>
            </p:cNvPr>
            <p:cNvSpPr txBox="1"/>
            <p:nvPr/>
          </p:nvSpPr>
          <p:spPr>
            <a:xfrm>
              <a:off x="6201852" y="3318655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048EA8-CA39-254C-9A55-0A228FDEA93D}"/>
              </a:ext>
            </a:extLst>
          </p:cNvPr>
          <p:cNvGrpSpPr/>
          <p:nvPr/>
        </p:nvGrpSpPr>
        <p:grpSpPr>
          <a:xfrm>
            <a:off x="3538009" y="3350861"/>
            <a:ext cx="2389202" cy="1751215"/>
            <a:chOff x="3538009" y="3350861"/>
            <a:chExt cx="2389202" cy="1751215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70DE09C-58A1-5A4D-849F-5AC71326A408}"/>
                </a:ext>
              </a:extLst>
            </p:cNvPr>
            <p:cNvSpPr txBox="1"/>
            <p:nvPr/>
          </p:nvSpPr>
          <p:spPr>
            <a:xfrm>
              <a:off x="5611407" y="3350861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EDC096F-7EEE-9B47-A26F-CE6D14F3C08E}"/>
                </a:ext>
              </a:extLst>
            </p:cNvPr>
            <p:cNvSpPr txBox="1"/>
            <p:nvPr/>
          </p:nvSpPr>
          <p:spPr>
            <a:xfrm>
              <a:off x="3538009" y="3420749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A9CAA880-3629-1F4D-9792-5BE1E4E3E888}"/>
                </a:ext>
              </a:extLst>
            </p:cNvPr>
            <p:cNvSpPr/>
            <p:nvPr/>
          </p:nvSpPr>
          <p:spPr>
            <a:xfrm>
              <a:off x="3762326" y="3443857"/>
              <a:ext cx="1991389" cy="1658219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FB033297-E9E9-FA48-9073-39467BF04D5A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7" name="Curved Up Arrow 6">
            <a:extLst>
              <a:ext uri="{FF2B5EF4-FFF2-40B4-BE49-F238E27FC236}">
                <a16:creationId xmlns:a16="http://schemas.microsoft.com/office/drawing/2014/main" id="{328C06B4-A4F8-C041-A031-93A8D394E39C}"/>
              </a:ext>
            </a:extLst>
          </p:cNvPr>
          <p:cNvSpPr/>
          <p:nvPr/>
        </p:nvSpPr>
        <p:spPr>
          <a:xfrm flipH="1">
            <a:off x="254698" y="3487208"/>
            <a:ext cx="6352017" cy="2255859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BFCA091-25F9-6740-A551-A9A1E8B6EF9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163308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6EF803-C699-F546-BE11-EC34DB2FC53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700776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18C92B-E450-424C-83F1-76D8A4022B05}"/>
              </a:ext>
            </a:extLst>
          </p:cNvPr>
          <p:cNvSpPr txBox="1"/>
          <p:nvPr/>
        </p:nvSpPr>
        <p:spPr>
          <a:xfrm>
            <a:off x="306018" y="4921340"/>
            <a:ext cx="529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</a:t>
            </a:r>
            <a:r>
              <a:rPr lang="en-US" sz="2800" baseline="-25000" dirty="0"/>
              <a:t>s</a:t>
            </a:r>
            <a:r>
              <a:rPr lang="en-US" sz="2800" dirty="0"/>
              <a:t> = Sampling frequency</a:t>
            </a:r>
          </a:p>
          <a:p>
            <a:r>
              <a:rPr lang="en-US" sz="2800" dirty="0"/>
              <a:t>f = Target frequency</a:t>
            </a:r>
          </a:p>
          <a:p>
            <a:r>
              <a:rPr lang="en-US" sz="2800" dirty="0"/>
              <a:t>f</a:t>
            </a:r>
            <a:r>
              <a:rPr lang="en-US" sz="2800" baseline="-25000" dirty="0"/>
              <a:t>a </a:t>
            </a:r>
            <a:r>
              <a:rPr lang="en-US" sz="2800" dirty="0"/>
              <a:t>= Aliased(perceived) frequency</a:t>
            </a:r>
          </a:p>
          <a:p>
            <a:r>
              <a:rPr lang="en-US" sz="2800" dirty="0"/>
              <a:t>K = Non-negative integer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AFD2C5B-7391-6A4B-AF6E-4A3C2ACC2846}"/>
              </a:ext>
            </a:extLst>
          </p:cNvPr>
          <p:cNvSpPr txBox="1"/>
          <p:nvPr/>
        </p:nvSpPr>
        <p:spPr>
          <a:xfrm>
            <a:off x="5084383" y="5424444"/>
            <a:ext cx="416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</a:t>
            </a:r>
            <a:r>
              <a:rPr lang="en-US" sz="2800" baseline="-25000" dirty="0"/>
              <a:t>a</a:t>
            </a:r>
            <a:r>
              <a:rPr lang="en-US" sz="2800" dirty="0"/>
              <a:t> = min(abs(K*f</a:t>
            </a:r>
            <a:r>
              <a:rPr lang="en-US" sz="2800" baseline="-25000" dirty="0"/>
              <a:t>s</a:t>
            </a:r>
            <a:r>
              <a:rPr lang="en-US" sz="2800" dirty="0"/>
              <a:t> - f))</a:t>
            </a:r>
          </a:p>
        </p:txBody>
      </p:sp>
    </p:spTree>
    <p:extLst>
      <p:ext uri="{BB962C8B-B14F-4D97-AF65-F5344CB8AC3E}">
        <p14:creationId xmlns:p14="http://schemas.microsoft.com/office/powerpoint/2010/main" val="15007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D2987EB-55BB-8A47-9650-E99D30DBEFE7}"/>
              </a:ext>
            </a:extLst>
          </p:cNvPr>
          <p:cNvGrpSpPr/>
          <p:nvPr/>
        </p:nvGrpSpPr>
        <p:grpSpPr>
          <a:xfrm>
            <a:off x="2826167" y="857233"/>
            <a:ext cx="2517892" cy="2016932"/>
            <a:chOff x="2826167" y="857233"/>
            <a:chExt cx="2517892" cy="2016932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7227A93-2650-7145-81CA-D2793DEC0629}"/>
                </a:ext>
              </a:extLst>
            </p:cNvPr>
            <p:cNvCxnSpPr>
              <a:cxnSpLocks/>
            </p:cNvCxnSpPr>
            <p:nvPr/>
          </p:nvCxnSpPr>
          <p:spPr>
            <a:xfrm>
              <a:off x="2826167" y="959488"/>
              <a:ext cx="0" cy="1914677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5297096-A555-5E47-A128-8ED123B7F181}"/>
                </a:ext>
              </a:extLst>
            </p:cNvPr>
            <p:cNvSpPr txBox="1"/>
            <p:nvPr/>
          </p:nvSpPr>
          <p:spPr>
            <a:xfrm>
              <a:off x="2838507" y="857233"/>
              <a:ext cx="2505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Nyquist frequency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D46DA9F-BB64-ED41-84D3-2FCF352E4C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6537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78" name="Freeform 177"/>
          <p:cNvSpPr/>
          <p:nvPr/>
        </p:nvSpPr>
        <p:spPr>
          <a:xfrm>
            <a:off x="2832781" y="159751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>
            <a:off x="4281904" y="2093876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90CF0D5-C1FB-6D4B-B755-0D6C3EC6E093}"/>
              </a:ext>
            </a:extLst>
          </p:cNvPr>
          <p:cNvSpPr/>
          <p:nvPr/>
        </p:nvSpPr>
        <p:spPr>
          <a:xfrm>
            <a:off x="1915886" y="1371726"/>
            <a:ext cx="2510971" cy="500617"/>
          </a:xfrm>
          <a:custGeom>
            <a:avLst/>
            <a:gdLst>
              <a:gd name="connsiteX0" fmla="*/ 2510971 w 2510971"/>
              <a:gd name="connsiteY0" fmla="*/ 500617 h 500617"/>
              <a:gd name="connsiteX1" fmla="*/ 1364343 w 2510971"/>
              <a:gd name="connsiteY1" fmla="*/ 7131 h 500617"/>
              <a:gd name="connsiteX2" fmla="*/ 0 w 2510971"/>
              <a:gd name="connsiteY2" fmla="*/ 253874 h 50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0971" h="500617">
                <a:moveTo>
                  <a:pt x="2510971" y="500617"/>
                </a:moveTo>
                <a:cubicBezTo>
                  <a:pt x="2146904" y="274436"/>
                  <a:pt x="1782838" y="48255"/>
                  <a:pt x="1364343" y="7131"/>
                </a:cubicBezTo>
                <a:cubicBezTo>
                  <a:pt x="945848" y="-33993"/>
                  <a:pt x="472924" y="109940"/>
                  <a:pt x="0" y="253874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ysDot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73E69E-A9C2-774F-8351-283CD8BDEE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257634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 flipH="1">
            <a:off x="-1840988" y="2112189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1CCD1D2-880B-F84E-A173-8D86EF04EF63}"/>
              </a:ext>
            </a:extLst>
          </p:cNvPr>
          <p:cNvSpPr/>
          <p:nvPr/>
        </p:nvSpPr>
        <p:spPr>
          <a:xfrm>
            <a:off x="-290286" y="1231424"/>
            <a:ext cx="598561" cy="1642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178" name="Freeform 177"/>
          <p:cNvSpPr/>
          <p:nvPr/>
        </p:nvSpPr>
        <p:spPr>
          <a:xfrm flipH="1">
            <a:off x="1336854" y="158449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0301742-9D7F-7E45-A363-2BA892779D64}"/>
              </a:ext>
            </a:extLst>
          </p:cNvPr>
          <p:cNvSpPr txBox="1"/>
          <p:nvPr/>
        </p:nvSpPr>
        <p:spPr>
          <a:xfrm>
            <a:off x="778815" y="4095010"/>
            <a:ext cx="7467685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need a “Low-pass filter”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remove unwanted high frequency signals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9821EF-144C-ED42-8216-21B67287E52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5839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" name="Straight Connector 123"/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C33B128F-C5C6-6746-AC38-5D797B90E1A5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2BB3D3-BE53-664C-9561-0BEFD15CBEA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A57B5C4-483E-FA43-B696-4C27C5724C82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4CFCCF6D-ADFB-6F45-9932-211353F60AB4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D33F597-0114-FA42-997C-2CB7829E4CAD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3116F036-F28E-2541-827E-03D0CBBD74FC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551CA51-BF47-D348-B2DF-079236F35362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D1CDEA75-3C49-DA45-9F1B-93156CCAD9ED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6DA3EF0-354D-2E47-BFE9-F8D927A71CD6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2BD190B7-0EEE-CB49-9243-79E03617C99F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1D481C5-9314-B446-A6B3-521B3C693304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9298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BF24F70-9D8A-E24D-8A77-DC25BCADB306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ADBB85C-D68D-E94A-BAA6-66F39BDDB6B2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A90DDD0-DC29-8D4D-B227-7888DCB1209B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E4789DA-D5BD-F94A-9C08-C0E5EA65A8EB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9891EC8-A665-1B45-8BED-213DD3AD4110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0A9F425-FCA5-0A47-A8A8-5A7945995E1A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5AD9276C-E207-DA4E-BD5D-88C4A30FBD49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2EAB3965-E9FD-1746-AA1D-33A9283C0256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79BD6E1C-2AED-3344-9B1E-60CB793D5A01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F7B44202-65F8-BF4C-BFB6-910D64C705C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03AB3B5-433A-9B48-B2FF-8DB0E1049905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4B2A1F44-6862-5941-8425-4C233770D9E1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DB9EFFD4-8658-F747-8318-85AA9BBBD177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69098F1-688E-2B42-BC61-A07451AF9717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5566020-5DA1-574A-806B-91D5C6D38866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2308CC-4DAC-3545-965F-4279C11B6D9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C0C4221-7003-FE4C-A784-CEFBC98CD46E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152D996-1B43-814B-9927-74B32AA45846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7D76EA4-AE40-684A-8CFE-9BDC37AE6BE6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5B7AF5C-E11E-3F4D-AD62-C287930A4960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EC85E794-D874-AA45-910B-4F3D02F7B419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EA92C6E-0999-604C-8F91-97BAF93E6DBA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1BAA71F-6E0F-764B-B87F-069D375FB2CE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865FFEA4-33C5-2D4E-80E5-86861D606730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C35A19D-14BA-254D-B1F1-CEB20499CD3C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641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32781" y="1597516"/>
            <a:ext cx="4607167" cy="1232083"/>
            <a:chOff x="2832781" y="1597516"/>
            <a:chExt cx="4607167" cy="1232083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650779"/>
            <a:chOff x="2555209" y="1001516"/>
            <a:chExt cx="2177477" cy="650779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Anti-aliasing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8B776C1-3FE6-2346-85DD-33018869D525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322B1E9-16AA-A145-A9C3-0C61402A174E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3231E52-C335-524F-8E03-575683078C3D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B656DFB-6D7D-3945-B854-86377C2F2A67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35EA6A5-A460-4E49-BE99-9F3FBAF664BD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382807C-E20F-2543-88FD-19B81ED94E22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05EC051A-CB06-AC4D-BFB1-35D3C48E189D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04F88E1-EF4C-204B-A036-8E54886C680D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268433F9-2159-FF43-8E1F-552F4FDF9D78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C7FEAF73-DD36-084E-B7E8-C21D5094953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68EFBED2-D818-A14A-9BF2-DE248A72E751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D4D4B4-FF7B-4340-8678-059DA7FA3289}"/>
              </a:ext>
            </a:extLst>
          </p:cNvPr>
          <p:cNvGrpSpPr/>
          <p:nvPr/>
        </p:nvGrpSpPr>
        <p:grpSpPr>
          <a:xfrm>
            <a:off x="3273563" y="4274187"/>
            <a:ext cx="988832" cy="1389597"/>
            <a:chOff x="3273563" y="3597955"/>
            <a:chExt cx="988832" cy="1389597"/>
          </a:xfrm>
        </p:grpSpPr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79B9C90-9407-4848-AC15-3684D97D43D5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0F6CAE42-05E8-7F41-9105-6F87593E75FA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5AFCEA76-3951-0348-B79C-7315C9367779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A8804A74-696D-FC4D-AC93-9A82EC142B07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CDE365EC-A62C-B647-AF01-8EAC55898DBA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A961C51-4E83-9744-9107-ECC14B3A862F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BA3C6CAE-D834-7743-8B2E-DCDC9C74E50D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8980B69-7662-4248-8B3A-83C3569A5F5E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783D53E-4F2C-D840-93FE-1FB6852C27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5300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03EEB-B0E3-A67B-A33B-0CDA49F28D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limitations of FFT or STFT bother you?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93B4C3-7D43-0DCC-AA27-6719E4E1888D}"/>
              </a:ext>
            </a:extLst>
          </p:cNvPr>
          <p:cNvSpPr txBox="1"/>
          <p:nvPr/>
        </p:nvSpPr>
        <p:spPr>
          <a:xfrm>
            <a:off x="1235869" y="2890391"/>
            <a:ext cx="66722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Fixed frequency locations for a given sample rate and time window.</a:t>
            </a:r>
          </a:p>
        </p:txBody>
      </p:sp>
    </p:spTree>
    <p:extLst>
      <p:ext uri="{BB962C8B-B14F-4D97-AF65-F5344CB8AC3E}">
        <p14:creationId xmlns:p14="http://schemas.microsoft.com/office/powerpoint/2010/main" val="369712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378D5-1CB2-8E4B-CC8E-DF072A10D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8382"/>
            <a:ext cx="9144000" cy="23038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CE36A6-65C2-2F31-8E34-67DF01CB010E}"/>
              </a:ext>
            </a:extLst>
          </p:cNvPr>
          <p:cNvSpPr txBox="1"/>
          <p:nvPr/>
        </p:nvSpPr>
        <p:spPr>
          <a:xfrm>
            <a:off x="114301" y="5178785"/>
            <a:ext cx="523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Paper: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https://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arxiv.org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/pdf/2101.08596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C2F230-5886-8735-96CA-9915BB62581A}"/>
              </a:ext>
            </a:extLst>
          </p:cNvPr>
          <p:cNvSpPr txBox="1"/>
          <p:nvPr/>
        </p:nvSpPr>
        <p:spPr>
          <a:xfrm>
            <a:off x="114301" y="4517095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ICLR 2021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A1411-2C2F-CDBA-0435-B0FE9F2A0A9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Questioning the standards</a:t>
            </a:r>
          </a:p>
        </p:txBody>
      </p:sp>
    </p:spTree>
    <p:extLst>
      <p:ext uri="{BB962C8B-B14F-4D97-AF65-F5344CB8AC3E}">
        <p14:creationId xmlns:p14="http://schemas.microsoft.com/office/powerpoint/2010/main" val="1865371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58" name="Curved Up Arrow 57">
            <a:extLst>
              <a:ext uri="{FF2B5EF4-FFF2-40B4-BE49-F238E27FC236}">
                <a16:creationId xmlns:a16="http://schemas.microsoft.com/office/drawing/2014/main" id="{A8064EE0-491D-E34C-91E2-28AFA1C92D7A}"/>
              </a:ext>
            </a:extLst>
          </p:cNvPr>
          <p:cNvSpPr/>
          <p:nvPr/>
        </p:nvSpPr>
        <p:spPr>
          <a:xfrm flipH="1">
            <a:off x="2305654" y="3485488"/>
            <a:ext cx="6626310" cy="2255859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17990177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und signal icon 10823034 Vector Art at Vecteezy">
            <a:extLst>
              <a:ext uri="{FF2B5EF4-FFF2-40B4-BE49-F238E27FC236}">
                <a16:creationId xmlns:a16="http://schemas.microsoft.com/office/drawing/2014/main" id="{5988C40F-3176-1EE2-56D4-8130BDFDA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29167" r="28542" b="30208"/>
          <a:stretch/>
        </p:blipFill>
        <p:spPr bwMode="auto">
          <a:xfrm>
            <a:off x="392765" y="4129087"/>
            <a:ext cx="2200555" cy="209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g - Free animals icons">
            <a:extLst>
              <a:ext uri="{FF2B5EF4-FFF2-40B4-BE49-F238E27FC236}">
                <a16:creationId xmlns:a16="http://schemas.microsoft.com/office/drawing/2014/main" id="{0B48FE46-0405-04C5-9C7E-26F71791D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" y="1257300"/>
            <a:ext cx="2022475" cy="20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CDF2F07-18DB-BFB5-878B-8F7ABD37803B}"/>
              </a:ext>
            </a:extLst>
          </p:cNvPr>
          <p:cNvSpPr/>
          <p:nvPr/>
        </p:nvSpPr>
        <p:spPr>
          <a:xfrm>
            <a:off x="3714750" y="1971675"/>
            <a:ext cx="2185987" cy="8572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Classifier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7C51216-52D3-2D03-497B-B65FA1B9E579}"/>
              </a:ext>
            </a:extLst>
          </p:cNvPr>
          <p:cNvSpPr/>
          <p:nvPr/>
        </p:nvSpPr>
        <p:spPr>
          <a:xfrm>
            <a:off x="3714749" y="4747067"/>
            <a:ext cx="2185987" cy="8572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Classifier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1C53996-B38C-E941-3DE4-92EA08586472}"/>
              </a:ext>
            </a:extLst>
          </p:cNvPr>
          <p:cNvCxnSpPr/>
          <p:nvPr/>
        </p:nvCxnSpPr>
        <p:spPr>
          <a:xfrm>
            <a:off x="2600743" y="2400300"/>
            <a:ext cx="956436" cy="0"/>
          </a:xfrm>
          <a:prstGeom prst="straightConnector1">
            <a:avLst/>
          </a:prstGeom>
          <a:ln w="3492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EF4E79C-EFE1-FD53-FBDF-F3402C69283B}"/>
              </a:ext>
            </a:extLst>
          </p:cNvPr>
          <p:cNvCxnSpPr/>
          <p:nvPr/>
        </p:nvCxnSpPr>
        <p:spPr>
          <a:xfrm>
            <a:off x="2703141" y="5175692"/>
            <a:ext cx="956436" cy="0"/>
          </a:xfrm>
          <a:prstGeom prst="straightConnector1">
            <a:avLst/>
          </a:prstGeom>
          <a:ln w="3492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FEE2F8-3765-149E-926F-09893D594641}"/>
              </a:ext>
            </a:extLst>
          </p:cNvPr>
          <p:cNvCxnSpPr/>
          <p:nvPr/>
        </p:nvCxnSpPr>
        <p:spPr>
          <a:xfrm>
            <a:off x="6063089" y="5175692"/>
            <a:ext cx="956436" cy="0"/>
          </a:xfrm>
          <a:prstGeom prst="straightConnector1">
            <a:avLst/>
          </a:prstGeom>
          <a:ln w="3492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44DA8A-CB7E-9F91-823B-233056FA1067}"/>
              </a:ext>
            </a:extLst>
          </p:cNvPr>
          <p:cNvCxnSpPr/>
          <p:nvPr/>
        </p:nvCxnSpPr>
        <p:spPr>
          <a:xfrm>
            <a:off x="6063089" y="2400300"/>
            <a:ext cx="956436" cy="0"/>
          </a:xfrm>
          <a:prstGeom prst="straightConnector1">
            <a:avLst/>
          </a:prstGeom>
          <a:ln w="3492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45106F2-ABA1-D92E-3572-385DC9789591}"/>
              </a:ext>
            </a:extLst>
          </p:cNvPr>
          <p:cNvSpPr txBox="1"/>
          <p:nvPr/>
        </p:nvSpPr>
        <p:spPr>
          <a:xfrm>
            <a:off x="7111206" y="1971675"/>
            <a:ext cx="1463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“Dog”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196BD7-2C59-8EB5-C545-59E350E10033}"/>
              </a:ext>
            </a:extLst>
          </p:cNvPr>
          <p:cNvSpPr txBox="1"/>
          <p:nvPr/>
        </p:nvSpPr>
        <p:spPr>
          <a:xfrm>
            <a:off x="7111206" y="4821749"/>
            <a:ext cx="1463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“Dog”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C31E4F-DA35-183D-5CA6-5C1C34B36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Application: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6691310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29119E-397F-7D03-1001-EAB77B4C9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252282"/>
            <a:ext cx="8549640" cy="43534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931F2E-0A48-BDA3-EABC-5790CCE54EB5}"/>
              </a:ext>
            </a:extLst>
          </p:cNvPr>
          <p:cNvSpPr/>
          <p:nvPr/>
        </p:nvSpPr>
        <p:spPr>
          <a:xfrm>
            <a:off x="5329235" y="3514728"/>
            <a:ext cx="700088" cy="2386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346F04-67D3-A2B4-15AE-51032125737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Audio Classification Steps</a:t>
            </a:r>
          </a:p>
        </p:txBody>
      </p:sp>
    </p:spTree>
    <p:extLst>
      <p:ext uri="{BB962C8B-B14F-4D97-AF65-F5344CB8AC3E}">
        <p14:creationId xmlns:p14="http://schemas.microsoft.com/office/powerpoint/2010/main" val="35571811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A12C09-E5C1-0F2C-9889-BF1E1E8A577D}"/>
              </a:ext>
            </a:extLst>
          </p:cNvPr>
          <p:cNvSpPr txBox="1"/>
          <p:nvPr/>
        </p:nvSpPr>
        <p:spPr>
          <a:xfrm>
            <a:off x="1050321" y="175374"/>
            <a:ext cx="8390310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Zero-Crossing Rate (ZCR) – counts how often the signal crosses zero.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Short-Time Energy – total signal energy in a frame (loudness).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RMS Amplitude – average signal power measure.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Autocorrelation – detects periodicity and pitch.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Temporal Moments – mean/variance/skewness of waveform shape.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AMDF – pitch estimation via average magnitude differences.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Rise/Attack/Decay Times – capture onset and offset dynamics.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Temporal Centroid – center of gravity of signal energy in time.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Envelope Features – smoothed amplitude curve of signal.</a:t>
            </a:r>
          </a:p>
          <a:p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Cepstrum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(time-domain view) – captures pitch and vocal tract characteristics.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8DB943-C1E9-03F6-1CB3-C724150D762B}"/>
              </a:ext>
            </a:extLst>
          </p:cNvPr>
          <p:cNvSpPr txBox="1"/>
          <p:nvPr/>
        </p:nvSpPr>
        <p:spPr>
          <a:xfrm>
            <a:off x="1061202" y="3586165"/>
            <a:ext cx="7682744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Centroid – weighted average frequency (brightness)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Bandwidth – spread of spectrum around the centroid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Rolloff – frequency below which most energy lies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Flux – frame-to-frame change in the spectrum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Flatness – how noise-like vs. tone-like the spectrum is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Contrast – difference between peaks and valleys across bands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Fundamental Frequency (F0) – lowest frequency, perceived as pitch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Harmonic-to-Noise Ratio – balance between harmonic and noise energy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Formant Frequencies – resonant peaks in speech/instrument sounds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MFCCs – compressed spectral features modeled after human hearing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EA6078-DC30-570E-1094-5AF8EF9200E5}"/>
              </a:ext>
            </a:extLst>
          </p:cNvPr>
          <p:cNvSpPr txBox="1"/>
          <p:nvPr/>
        </p:nvSpPr>
        <p:spPr>
          <a:xfrm rot="16200000">
            <a:off x="-1046311" y="1668090"/>
            <a:ext cx="2982996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Time domain features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3F38AC-A3B6-2B66-F864-D094BE8FAC6A}"/>
              </a:ext>
            </a:extLst>
          </p:cNvPr>
          <p:cNvSpPr txBox="1"/>
          <p:nvPr/>
        </p:nvSpPr>
        <p:spPr>
          <a:xfrm rot="16200000">
            <a:off x="-1054197" y="4908390"/>
            <a:ext cx="299877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Freq. domain features</a:t>
            </a:r>
          </a:p>
        </p:txBody>
      </p:sp>
    </p:spTree>
    <p:extLst>
      <p:ext uri="{BB962C8B-B14F-4D97-AF65-F5344CB8AC3E}">
        <p14:creationId xmlns:p14="http://schemas.microsoft.com/office/powerpoint/2010/main" val="1088755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EB701-47A2-7613-B791-D38E7CE0C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3ABB2-EE94-401B-D8BE-DE3A48B342AE}"/>
              </a:ext>
            </a:extLst>
          </p:cNvPr>
          <p:cNvSpPr txBox="1"/>
          <p:nvPr/>
        </p:nvSpPr>
        <p:spPr>
          <a:xfrm>
            <a:off x="1050321" y="175374"/>
            <a:ext cx="8390310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Zero-Crossing Rate (ZCR) – counts how often the signal crosses zero.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Short-Time Energy – total signal energy in a frame (loudness).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RMS Amplitude – average signal power measure.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Autocorrelation – detects periodicity and pitch.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Temporal Moments – mean/variance/skewness of waveform shape.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AMDF – pitch estimation via average magnitude differences.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Rise/Attack/Decay Times – capture onset and offset dynamics.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Temporal Centroid – center of gravity of signal energy in time.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Envelope Features – smoothed amplitude curve of signal.</a:t>
            </a:r>
          </a:p>
          <a:p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Cepstrum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(time-domain view) – captures pitch and vocal tract characteristics.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897D07-8C35-32F7-D51A-F03395C5FCE9}"/>
              </a:ext>
            </a:extLst>
          </p:cNvPr>
          <p:cNvSpPr txBox="1"/>
          <p:nvPr/>
        </p:nvSpPr>
        <p:spPr>
          <a:xfrm>
            <a:off x="1061202" y="3586165"/>
            <a:ext cx="7682744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Centroid – weighted average frequency (brightness)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Bandwidth – spread of spectrum around the centroid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Rolloff – frequency below which most energy lies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Flux – frame-to-frame change in the spectrum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Flatness – how noise-like vs. tone-like the spectrum is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Contrast – difference between peaks and valleys across bands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Fundamental Frequency (F0) – lowest frequency, perceived as pitch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Harmonic-to-Noise Ratio – balance between harmonic and noise energy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Formant Frequencies – resonant peaks in speech/instrument sounds</a:t>
            </a:r>
          </a:p>
          <a:p>
            <a:pPr>
              <a:defRPr sz="2000"/>
            </a:pPr>
            <a:r>
              <a:rPr lang="en-US" b="1" dirty="0">
                <a:solidFill>
                  <a:srgbClr val="FF0000"/>
                </a:solidFill>
              </a:rPr>
              <a:t>MFCCs – compressed spectral features modeled after human hearing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45141D-1C6C-5CE2-2107-B4E10DD938D4}"/>
              </a:ext>
            </a:extLst>
          </p:cNvPr>
          <p:cNvSpPr txBox="1"/>
          <p:nvPr/>
        </p:nvSpPr>
        <p:spPr>
          <a:xfrm rot="16200000">
            <a:off x="-1046311" y="1539501"/>
            <a:ext cx="2982996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Time domain features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41128-442A-0145-76AA-00F95AC128C4}"/>
              </a:ext>
            </a:extLst>
          </p:cNvPr>
          <p:cNvSpPr txBox="1"/>
          <p:nvPr/>
        </p:nvSpPr>
        <p:spPr>
          <a:xfrm rot="16200000">
            <a:off x="-1054197" y="4908390"/>
            <a:ext cx="299877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Freq. domain features</a:t>
            </a:r>
          </a:p>
        </p:txBody>
      </p:sp>
    </p:spTree>
    <p:extLst>
      <p:ext uri="{BB962C8B-B14F-4D97-AF65-F5344CB8AC3E}">
        <p14:creationId xmlns:p14="http://schemas.microsoft.com/office/powerpoint/2010/main" val="31962269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9CAAD-E191-7432-9651-C2AA468D3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A1064D-51EA-2F71-24DE-EFC3A2BC860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Short-Time Fourier Transform (STFT)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165E2-A734-95E6-62A7-36B219ACC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72" y="584775"/>
            <a:ext cx="4363628" cy="3134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6DDAC-D129-B646-E867-BC55B1E9A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372" y="3718835"/>
            <a:ext cx="3829050" cy="296545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1449D9-8DDD-68B8-D503-3B0E7A219D41}"/>
              </a:ext>
            </a:extLst>
          </p:cNvPr>
          <p:cNvSpPr/>
          <p:nvPr/>
        </p:nvSpPr>
        <p:spPr>
          <a:xfrm>
            <a:off x="5473918" y="3300414"/>
            <a:ext cx="2699135" cy="41842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Spectrogram</a:t>
            </a:r>
          </a:p>
        </p:txBody>
      </p:sp>
      <p:pic>
        <p:nvPicPr>
          <p:cNvPr id="7170" name="Picture 2" descr="fft (MATLAB Functions)">
            <a:extLst>
              <a:ext uri="{FF2B5EF4-FFF2-40B4-BE49-F238E27FC236}">
                <a16:creationId xmlns:a16="http://schemas.microsoft.com/office/drawing/2014/main" id="{12DD77B5-3842-82C5-C76C-809C11C23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r="32892"/>
          <a:stretch/>
        </p:blipFill>
        <p:spPr bwMode="auto">
          <a:xfrm>
            <a:off x="2447338" y="4651946"/>
            <a:ext cx="2454880" cy="225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7664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56615-2FFB-8A78-B663-7C9AD3578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C818D5-90F3-410B-FE77-5952B054641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Mel-Frequency Cepstral Coefficients (MFCC)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0F95D-2BFF-4008-3B89-565B4D34AC65}"/>
              </a:ext>
            </a:extLst>
          </p:cNvPr>
          <p:cNvSpPr txBox="1"/>
          <p:nvPr/>
        </p:nvSpPr>
        <p:spPr>
          <a:xfrm>
            <a:off x="0" y="3814673"/>
            <a:ext cx="914301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(1) The human ear doesn’t perceive frequency linearly.</a:t>
            </a:r>
          </a:p>
          <a:p>
            <a:endParaRPr lang="en-US" sz="2400" dirty="0"/>
          </a:p>
          <a:p>
            <a:r>
              <a:rPr lang="en-US" sz="2400" dirty="0"/>
              <a:t>(2) We are more sensitive to low-frequency changes (e.g., distinguishing </a:t>
            </a:r>
          </a:p>
          <a:p>
            <a:r>
              <a:rPr lang="en-US" sz="2400" dirty="0"/>
              <a:t>500 Hz vs. 600 Hz) than to high-frequency changes (e.g., 5000 Hz vs. </a:t>
            </a:r>
          </a:p>
          <a:p>
            <a:r>
              <a:rPr lang="en-US" sz="2400" dirty="0"/>
              <a:t>5100 Hz).</a:t>
            </a:r>
          </a:p>
          <a:p>
            <a:endParaRPr lang="en-US" sz="2400" dirty="0"/>
          </a:p>
          <a:p>
            <a:r>
              <a:rPr lang="en-US" sz="2400" dirty="0"/>
              <a:t>(3) This comes from the basilar membrane in the cochlea, where spacing</a:t>
            </a:r>
          </a:p>
          <a:p>
            <a:r>
              <a:rPr lang="en-US" sz="2400" dirty="0"/>
              <a:t>of hair cells produces a nonlinear frequency resolution.</a:t>
            </a:r>
          </a:p>
          <a:p>
            <a:endParaRPr lang="en-US" sz="2400" dirty="0"/>
          </a:p>
        </p:txBody>
      </p:sp>
      <p:pic>
        <p:nvPicPr>
          <p:cNvPr id="3074" name="Picture 2" descr="Human ear - Cochlea, Hair Cells, Auditory Nerve | Britannica">
            <a:extLst>
              <a:ext uri="{FF2B5EF4-FFF2-40B4-BE49-F238E27FC236}">
                <a16:creationId xmlns:a16="http://schemas.microsoft.com/office/drawing/2014/main" id="{BE74D4EB-7336-3069-0319-6F23335BB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43" y="863744"/>
            <a:ext cx="4711332" cy="275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8954F3-CCDA-F079-909C-F26C987D2ACC}"/>
              </a:ext>
            </a:extLst>
          </p:cNvPr>
          <p:cNvSpPr txBox="1"/>
          <p:nvPr/>
        </p:nvSpPr>
        <p:spPr>
          <a:xfrm>
            <a:off x="6509812" y="2520107"/>
            <a:ext cx="2382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Mel == Melody</a:t>
            </a:r>
          </a:p>
        </p:txBody>
      </p:sp>
    </p:spTree>
    <p:extLst>
      <p:ext uri="{BB962C8B-B14F-4D97-AF65-F5344CB8AC3E}">
        <p14:creationId xmlns:p14="http://schemas.microsoft.com/office/powerpoint/2010/main" val="38494555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6DFFD-C61F-14F9-F006-3F70B28FC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2560D8-12F3-A3ED-FD3F-DA193A542F4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Mel-Frequency Cepstral Coefficients (MFCC)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1D532E-BC9C-4499-AF07-F076DA83D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42950"/>
            <a:ext cx="77724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378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36890-F3BA-A149-A074-087CBB1DA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26DA16-793E-2395-DE51-935D43667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Evolution of Classification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308D7F-EC50-844B-40A0-A90DE7E16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046608"/>
            <a:ext cx="8549640" cy="476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976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87C43-BF2B-3141-6478-4E50E10EE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D739A3-6568-9AFE-94B0-28E3EBFA0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3159"/>
            <a:ext cx="9404604" cy="473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946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EC7D1-0302-9EEA-D96B-1256F997D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39" y="4155479"/>
            <a:ext cx="8326120" cy="1383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DE04E1-869C-BA9C-DBB0-A5104ED1A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1016000"/>
            <a:ext cx="1270000" cy="596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F9EA5-F75D-ED65-C4A5-C46B0944435A}"/>
              </a:ext>
            </a:extLst>
          </p:cNvPr>
          <p:cNvSpPr txBox="1"/>
          <p:nvPr/>
        </p:nvSpPr>
        <p:spPr>
          <a:xfrm>
            <a:off x="2251300" y="1157259"/>
            <a:ext cx="4641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  <a:latin typeface="NimbusRomNo9L"/>
              </a:rPr>
              <a:t>one-dimensional waveform of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  <a:latin typeface="CMMI10"/>
              </a:rPr>
              <a:t>T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  <a:latin typeface="NimbusRomNo9L"/>
              </a:rPr>
              <a:t>samples 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NimbusRomNo9L"/>
              </a:rPr>
              <a:t>    sampling frequency F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  <a:latin typeface="NimbusRomNo9L"/>
              </a:rPr>
              <a:t>s</a:t>
            </a:r>
            <a:endParaRPr lang="en-US" sz="20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51551-DED1-FD70-4462-1F81F21B2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" y="2040965"/>
            <a:ext cx="3136900" cy="520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7B781F-E025-450F-320B-8A93B57CAC46}"/>
              </a:ext>
            </a:extLst>
          </p:cNvPr>
          <p:cNvSpPr txBox="1"/>
          <p:nvPr/>
        </p:nvSpPr>
        <p:spPr>
          <a:xfrm>
            <a:off x="4093661" y="1988087"/>
            <a:ext cx="1955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  <a:latin typeface="NimbusRomNo9L"/>
              </a:rPr>
              <a:t>Replaces MFCC</a:t>
            </a:r>
            <a:endParaRPr lang="en-US" sz="20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AE08A9-A9EA-6A92-7A94-FB398E8BB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048" y="2861761"/>
            <a:ext cx="3657600" cy="533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CD6257-81CE-690F-0412-657078CC8135}"/>
              </a:ext>
            </a:extLst>
          </p:cNvPr>
          <p:cNvSpPr txBox="1"/>
          <p:nvPr/>
        </p:nvSpPr>
        <p:spPr>
          <a:xfrm>
            <a:off x="4642354" y="2928406"/>
            <a:ext cx="3683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  <a:latin typeface="NimbusRomNo9L"/>
              </a:rPr>
              <a:t>The main model (e.g., classifier)</a:t>
            </a:r>
            <a:endParaRPr lang="en-US" sz="20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D5E115-BACB-9F62-FA02-84CB523BAED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LEAF: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LEarnable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Audio Frontend</a:t>
            </a:r>
          </a:p>
        </p:txBody>
      </p:sp>
    </p:spTree>
    <p:extLst>
      <p:ext uri="{BB962C8B-B14F-4D97-AF65-F5344CB8AC3E}">
        <p14:creationId xmlns:p14="http://schemas.microsoft.com/office/powerpoint/2010/main" val="2611779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5506C-43F9-1AD6-874F-2EA5CCB95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DE3713A-7A86-04A4-2665-A930DF945903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4BE32B0-8B91-D174-E88F-B1BD7A45736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CFD6B9-4C26-E93E-CEAD-E16AC423A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697C2DE-D937-73DF-9531-D57E203A3A4A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E71625-140D-66D6-788A-D27823531A72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497C1BB-7BF5-C100-38CE-E43E42640DD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3CC68D-E7D2-CF82-2E01-3B313BE8C7C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D59F9CE-B557-EA80-2CBD-79605D8F8086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8E23901-D538-65C3-3ECE-D94350909B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29FC99-29F4-9857-C2CF-C1A6A42A945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E0610E-040A-F239-234E-CB81E0B91B06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515A88-63F4-5434-B689-F2A9698619B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1263FC9-4263-150E-3522-CB4B44542FD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4F8E852-E2B5-D19B-699E-BEFDFA6B4488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2C7A179-FD74-EA24-056A-938652AE865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FAA928E-A9FA-DFA4-FB71-B0BB4A6251B7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55BBF8B-6CEB-9A7B-BB77-779D9E6B834F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F4EEA09-039D-C6B4-9118-60986772BF0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9D73E26-0065-B009-598F-4DED12B6EC4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601BF81-4299-0635-2886-42C15E00CE58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CF2018C-92F5-913B-2F11-50CF47ED9F5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9DDF781-15C5-EA56-3990-12BAD5798C9D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5C09F8-0DE1-8E28-2CBE-325DBD557139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AE1339B-803C-7D50-EEAD-D5709AF274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78F25AF-F0F8-ABA6-C80D-84A074E68229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DEAF4DE-BE28-5676-2AEC-74C6D658FBA3}"/>
              </a:ext>
            </a:extLst>
          </p:cNvPr>
          <p:cNvSpPr txBox="1"/>
          <p:nvPr/>
        </p:nvSpPr>
        <p:spPr>
          <a:xfrm>
            <a:off x="7502575" y="2743091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7F90C00-88F4-0945-02A7-6CC1CBA676B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61505D6-6371-31DB-75E4-8794D1626521}"/>
              </a:ext>
            </a:extLst>
          </p:cNvPr>
          <p:cNvSpPr/>
          <p:nvPr/>
        </p:nvSpPr>
        <p:spPr>
          <a:xfrm>
            <a:off x="1669774" y="1430283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BAF8E95-2C21-1777-4A47-CBFDE3F38416}"/>
              </a:ext>
            </a:extLst>
          </p:cNvPr>
          <p:cNvSpPr/>
          <p:nvPr/>
        </p:nvSpPr>
        <p:spPr>
          <a:xfrm flipH="1">
            <a:off x="4284988" y="1427697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5563D4-FB05-7CBB-19F7-FB304CFD696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9A3496-607E-544C-922A-7B9452E5F860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D07A501-0EAA-7E5A-2DB9-7F63613049F7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F4A4722-F232-E8AA-3689-2EBFC3039794}"/>
              </a:ext>
            </a:extLst>
          </p:cNvPr>
          <p:cNvSpPr txBox="1"/>
          <p:nvPr/>
        </p:nvSpPr>
        <p:spPr>
          <a:xfrm>
            <a:off x="1037381" y="687685"/>
            <a:ext cx="3265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Real signal’s magnitude spectrum is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A16D7B-FFEE-3A10-E08D-0D4130389031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D2BA495-2F34-CBC3-5887-56DADA2C82C8}"/>
                  </a:ext>
                </a:extLst>
              </p:cNvPr>
              <p:cNvSpPr txBox="1"/>
              <p:nvPr/>
            </p:nvSpPr>
            <p:spPr>
              <a:xfrm>
                <a:off x="1109809" y="3889951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D2BA495-2F34-CBC3-5887-56DADA2C8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809" y="3889951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32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FB2DD4-FFB6-AB2F-BD33-E68864E73A6E}"/>
                  </a:ext>
                </a:extLst>
              </p:cNvPr>
              <p:cNvSpPr txBox="1"/>
              <p:nvPr/>
            </p:nvSpPr>
            <p:spPr>
              <a:xfrm>
                <a:off x="3192793" y="395150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FB2DD4-FFB6-AB2F-BD33-E68864E73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793" y="395150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C6E26E-572D-0355-2E91-080B48AAF71F}"/>
                  </a:ext>
                </a:extLst>
              </p:cNvPr>
              <p:cNvSpPr txBox="1"/>
              <p:nvPr/>
            </p:nvSpPr>
            <p:spPr>
              <a:xfrm>
                <a:off x="4200032" y="335012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C6E26E-572D-0355-2E91-080B48AAF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032" y="3350122"/>
                <a:ext cx="1153329" cy="601383"/>
              </a:xfrm>
              <a:prstGeom prst="rect">
                <a:avLst/>
              </a:prstGeom>
              <a:blipFill>
                <a:blip r:embed="rId4"/>
                <a:stretch>
                  <a:fillRect l="-6522" t="-31250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E9797D-7C66-197A-824E-E2BBE8F8A0A8}"/>
                  </a:ext>
                </a:extLst>
              </p:cNvPr>
              <p:cNvSpPr txBox="1"/>
              <p:nvPr/>
            </p:nvSpPr>
            <p:spPr>
              <a:xfrm>
                <a:off x="5961452" y="3350122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E9797D-7C66-197A-824E-E2BBE8F8A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452" y="3350122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31250" r="-5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14CAE2-2ADA-D0EE-96AC-6AFAD0F395D6}"/>
                  </a:ext>
                </a:extLst>
              </p:cNvPr>
              <p:cNvSpPr txBox="1"/>
              <p:nvPr/>
            </p:nvSpPr>
            <p:spPr>
              <a:xfrm>
                <a:off x="5400063" y="345906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14CAE2-2ADA-D0EE-96AC-6AFAD0F39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63" y="3459062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21875" r="-21875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448FF3-34B3-E496-AC98-5E35F2517A87}"/>
              </a:ext>
            </a:extLst>
          </p:cNvPr>
          <p:cNvCxnSpPr/>
          <p:nvPr/>
        </p:nvCxnSpPr>
        <p:spPr>
          <a:xfrm>
            <a:off x="3817614" y="4197727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DECA96A-65B3-E9FE-6B8D-05C14E3AE690}"/>
              </a:ext>
            </a:extLst>
          </p:cNvPr>
          <p:cNvSpPr txBox="1"/>
          <p:nvPr/>
        </p:nvSpPr>
        <p:spPr>
          <a:xfrm>
            <a:off x="5438973" y="4327187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04936F-D2AC-DE02-FB4A-29CEA965AB64}"/>
                  </a:ext>
                </a:extLst>
              </p:cNvPr>
              <p:cNvSpPr txBox="1"/>
              <p:nvPr/>
            </p:nvSpPr>
            <p:spPr>
              <a:xfrm>
                <a:off x="1122574" y="5852418"/>
                <a:ext cx="19459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04936F-D2AC-DE02-FB4A-29CEA965A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574" y="5852418"/>
                <a:ext cx="1945982" cy="553998"/>
              </a:xfrm>
              <a:prstGeom prst="rect">
                <a:avLst/>
              </a:prstGeom>
              <a:blipFill>
                <a:blip r:embed="rId7"/>
                <a:stretch>
                  <a:fillRect l="-454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CC9771-4518-5A62-A324-6BED99F2A4CC}"/>
                  </a:ext>
                </a:extLst>
              </p:cNvPr>
              <p:cNvSpPr txBox="1"/>
              <p:nvPr/>
            </p:nvSpPr>
            <p:spPr>
              <a:xfrm>
                <a:off x="3186104" y="5913973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CC9771-4518-5A62-A324-6BED99F2A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104" y="5913973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12500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5E8205-5D63-C3C1-27BB-69DC3E95D2C8}"/>
                  </a:ext>
                </a:extLst>
              </p:cNvPr>
              <p:cNvSpPr txBox="1"/>
              <p:nvPr/>
            </p:nvSpPr>
            <p:spPr>
              <a:xfrm>
                <a:off x="4232253" y="5312589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5E8205-5D63-C3C1-27BB-69DC3E95D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253" y="5312589"/>
                <a:ext cx="1153329" cy="601383"/>
              </a:xfrm>
              <a:prstGeom prst="rect">
                <a:avLst/>
              </a:prstGeom>
              <a:blipFill>
                <a:blip r:embed="rId9"/>
                <a:stretch>
                  <a:fillRect l="-7692" t="-29167" r="-7692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537FDE3-52F6-7293-3F45-1CBF7772353C}"/>
                  </a:ext>
                </a:extLst>
              </p:cNvPr>
              <p:cNvSpPr txBox="1"/>
              <p:nvPr/>
            </p:nvSpPr>
            <p:spPr>
              <a:xfrm>
                <a:off x="5993673" y="5312589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537FDE3-52F6-7293-3F45-1CBF77723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673" y="5312589"/>
                <a:ext cx="1291251" cy="601383"/>
              </a:xfrm>
              <a:prstGeom prst="rect">
                <a:avLst/>
              </a:prstGeom>
              <a:blipFill>
                <a:blip r:embed="rId10"/>
                <a:stretch>
                  <a:fillRect l="-5825" t="-29167" r="-5825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962F6E-75CE-BE2B-A202-F7FFABC47785}"/>
                  </a:ext>
                </a:extLst>
              </p:cNvPr>
              <p:cNvSpPr txBox="1"/>
              <p:nvPr/>
            </p:nvSpPr>
            <p:spPr>
              <a:xfrm>
                <a:off x="5432284" y="542152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962F6E-75CE-BE2B-A202-F7FFABC47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284" y="5421529"/>
                <a:ext cx="399148" cy="492443"/>
              </a:xfrm>
              <a:prstGeom prst="rect">
                <a:avLst/>
              </a:prstGeom>
              <a:blipFill>
                <a:blip r:embed="rId11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A888269-7EB5-B6C2-CC3E-DC9D5529394A}"/>
              </a:ext>
            </a:extLst>
          </p:cNvPr>
          <p:cNvCxnSpPr/>
          <p:nvPr/>
        </p:nvCxnSpPr>
        <p:spPr>
          <a:xfrm>
            <a:off x="3849835" y="6160194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639A162-908B-133C-46A6-170B1C8B97BB}"/>
              </a:ext>
            </a:extLst>
          </p:cNvPr>
          <p:cNvSpPr txBox="1"/>
          <p:nvPr/>
        </p:nvSpPr>
        <p:spPr>
          <a:xfrm>
            <a:off x="5471194" y="6289654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40270152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23825-A4C1-A25F-A603-41CBB0CEA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D4BD87-CCB3-1A6A-C000-DD2A25757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623981"/>
            <a:ext cx="8549640" cy="3410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4C278-7DD4-9B65-818F-10AAEE1199E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Learnable modules</a:t>
            </a:r>
          </a:p>
        </p:txBody>
      </p:sp>
    </p:spTree>
    <p:extLst>
      <p:ext uri="{BB962C8B-B14F-4D97-AF65-F5344CB8AC3E}">
        <p14:creationId xmlns:p14="http://schemas.microsoft.com/office/powerpoint/2010/main" val="14548149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6B973-7A3E-C116-A491-1537166E4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3601D8-12D4-A88E-AB6E-B4566F0233D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LEAF: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LEarnable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Audio Frontend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C75C7-97F3-4742-1D81-5A2871D97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118"/>
            <a:ext cx="9404604" cy="408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45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2E097-EB6D-B620-F021-387087933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F054D-B059-0BB5-E5FF-BF62E2271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379"/>
            <a:ext cx="9404604" cy="495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5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C35361-40E5-C9FC-C2B8-2A991A465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124"/>
            <a:ext cx="9404604" cy="54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98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96F0C-6ABD-9686-7449-A4597860E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00B622-6F67-4234-00B7-80A35446E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9879"/>
            <a:ext cx="9404604" cy="499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051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CCB71-0CEA-20B6-2C1C-541D5852E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6" y="778611"/>
            <a:ext cx="9404604" cy="530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316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B3E91F-A440-E887-68D1-431238A345E0}"/>
              </a:ext>
            </a:extLst>
          </p:cNvPr>
          <p:cNvSpPr txBox="1"/>
          <p:nvPr/>
        </p:nvSpPr>
        <p:spPr>
          <a:xfrm>
            <a:off x="3294759" y="3075057"/>
            <a:ext cx="2554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1865542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board with math equations&#10;&#10;Description automatically generated">
            <a:extLst>
              <a:ext uri="{FF2B5EF4-FFF2-40B4-BE49-F238E27FC236}">
                <a16:creationId xmlns:a16="http://schemas.microsoft.com/office/drawing/2014/main" id="{B141A655-896B-D482-B92C-438115D3B4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3" b="62045"/>
          <a:stretch/>
        </p:blipFill>
        <p:spPr>
          <a:xfrm>
            <a:off x="418706" y="905350"/>
            <a:ext cx="7020714" cy="2200229"/>
          </a:xfrm>
          <a:prstGeom prst="rect">
            <a:avLst/>
          </a:prstGeom>
        </p:spPr>
      </p:pic>
      <p:pic>
        <p:nvPicPr>
          <p:cNvPr id="4" name="Picture 3" descr="A close-up of a whiteboard with math equations&#10;&#10;Description automatically generated">
            <a:extLst>
              <a:ext uri="{FF2B5EF4-FFF2-40B4-BE49-F238E27FC236}">
                <a16:creationId xmlns:a16="http://schemas.microsoft.com/office/drawing/2014/main" id="{7DAF67E0-7E20-ED90-E16B-5BAF1D031F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644" b="36391"/>
          <a:stretch/>
        </p:blipFill>
        <p:spPr>
          <a:xfrm>
            <a:off x="0" y="3429000"/>
            <a:ext cx="8495064" cy="303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606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F949A-F8E2-D3E3-67C3-9CB661C1D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board with math equations&#10;&#10;Description automatically generated">
            <a:extLst>
              <a:ext uri="{FF2B5EF4-FFF2-40B4-BE49-F238E27FC236}">
                <a16:creationId xmlns:a16="http://schemas.microsoft.com/office/drawing/2014/main" id="{088CEB9E-5D78-1AB5-A750-7EF0824D8D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000" b="6115"/>
          <a:stretch/>
        </p:blipFill>
        <p:spPr>
          <a:xfrm>
            <a:off x="67670" y="3283982"/>
            <a:ext cx="7722785" cy="3190398"/>
          </a:xfrm>
          <a:prstGeom prst="rect">
            <a:avLst/>
          </a:prstGeom>
        </p:spPr>
      </p:pic>
      <p:pic>
        <p:nvPicPr>
          <p:cNvPr id="2" name="Picture 1" descr="A close-up of a whiteboard with math equations&#10;&#10;Description automatically generated">
            <a:extLst>
              <a:ext uri="{FF2B5EF4-FFF2-40B4-BE49-F238E27FC236}">
                <a16:creationId xmlns:a16="http://schemas.microsoft.com/office/drawing/2014/main" id="{0B10A528-E891-1F8B-DD8E-CA61CD90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3" b="62045"/>
          <a:stretch/>
        </p:blipFill>
        <p:spPr>
          <a:xfrm>
            <a:off x="418706" y="905350"/>
            <a:ext cx="7020714" cy="220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864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EA573-89E3-AD20-B18D-D9E90F025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test&#10;&#10;Description automatically generated">
            <a:extLst>
              <a:ext uri="{FF2B5EF4-FFF2-40B4-BE49-F238E27FC236}">
                <a16:creationId xmlns:a16="http://schemas.microsoft.com/office/drawing/2014/main" id="{0E31B51C-733D-A211-DE1B-8814412E15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74" t="13125" b="37756"/>
          <a:stretch/>
        </p:blipFill>
        <p:spPr>
          <a:xfrm>
            <a:off x="510538" y="716416"/>
            <a:ext cx="7145569" cy="54251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7CC2EC-104B-6A49-85A2-8DF31B1411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Fourier series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A4098A-5AC9-A86E-38B9-268A64396105}"/>
              </a:ext>
            </a:extLst>
          </p:cNvPr>
          <p:cNvCxnSpPr/>
          <p:nvPr/>
        </p:nvCxnSpPr>
        <p:spPr>
          <a:xfrm>
            <a:off x="800097" y="4400550"/>
            <a:ext cx="542925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CEC3DA4-E078-E3AC-F8D9-C2C8C4110913}"/>
              </a:ext>
            </a:extLst>
          </p:cNvPr>
          <p:cNvSpPr txBox="1"/>
          <p:nvPr/>
        </p:nvSpPr>
        <p:spPr>
          <a:xfrm>
            <a:off x="901480" y="437197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76270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79806ADD-1D2D-D846-95B8-957CC3EB5F87}"/>
              </a:ext>
            </a:extLst>
          </p:cNvPr>
          <p:cNvSpPr/>
          <p:nvPr/>
        </p:nvSpPr>
        <p:spPr>
          <a:xfrm>
            <a:off x="1749287" y="1642983"/>
            <a:ext cx="5353878" cy="1312251"/>
          </a:xfrm>
          <a:custGeom>
            <a:avLst/>
            <a:gdLst>
              <a:gd name="connsiteX0" fmla="*/ 0 w 5353878"/>
              <a:gd name="connsiteY0" fmla="*/ 1312251 h 1312251"/>
              <a:gd name="connsiteX1" fmla="*/ 198783 w 5353878"/>
              <a:gd name="connsiteY1" fmla="*/ 291834 h 1312251"/>
              <a:gd name="connsiteX2" fmla="*/ 583096 w 5353878"/>
              <a:gd name="connsiteY2" fmla="*/ 1073712 h 1312251"/>
              <a:gd name="connsiteX3" fmla="*/ 861391 w 5353878"/>
              <a:gd name="connsiteY3" fmla="*/ 119556 h 1312251"/>
              <a:gd name="connsiteX4" fmla="*/ 1550504 w 5353878"/>
              <a:gd name="connsiteY4" fmla="*/ 1020704 h 1312251"/>
              <a:gd name="connsiteX5" fmla="*/ 2252870 w 5353878"/>
              <a:gd name="connsiteY5" fmla="*/ 286 h 1312251"/>
              <a:gd name="connsiteX6" fmla="*/ 4280452 w 5353878"/>
              <a:gd name="connsiteY6" fmla="*/ 1139973 h 1312251"/>
              <a:gd name="connsiteX7" fmla="*/ 5062330 w 5353878"/>
              <a:gd name="connsiteY7" fmla="*/ 941191 h 1312251"/>
              <a:gd name="connsiteX8" fmla="*/ 5353878 w 5353878"/>
              <a:gd name="connsiteY8" fmla="*/ 1298999 h 131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878" h="1312251">
                <a:moveTo>
                  <a:pt x="0" y="1312251"/>
                </a:moveTo>
                <a:cubicBezTo>
                  <a:pt x="50800" y="821920"/>
                  <a:pt x="101600" y="331590"/>
                  <a:pt x="198783" y="291834"/>
                </a:cubicBezTo>
                <a:cubicBezTo>
                  <a:pt x="295966" y="252077"/>
                  <a:pt x="472661" y="1102425"/>
                  <a:pt x="583096" y="1073712"/>
                </a:cubicBezTo>
                <a:cubicBezTo>
                  <a:pt x="693531" y="1044999"/>
                  <a:pt x="700156" y="128391"/>
                  <a:pt x="861391" y="119556"/>
                </a:cubicBezTo>
                <a:cubicBezTo>
                  <a:pt x="1022626" y="110721"/>
                  <a:pt x="1318591" y="1040582"/>
                  <a:pt x="1550504" y="1020704"/>
                </a:cubicBezTo>
                <a:cubicBezTo>
                  <a:pt x="1782417" y="1000826"/>
                  <a:pt x="1797879" y="-19592"/>
                  <a:pt x="2252870" y="286"/>
                </a:cubicBezTo>
                <a:cubicBezTo>
                  <a:pt x="2707861" y="20164"/>
                  <a:pt x="3812209" y="983156"/>
                  <a:pt x="4280452" y="1139973"/>
                </a:cubicBezTo>
                <a:cubicBezTo>
                  <a:pt x="4748695" y="1296790"/>
                  <a:pt x="4883426" y="914687"/>
                  <a:pt x="5062330" y="941191"/>
                </a:cubicBezTo>
                <a:cubicBezTo>
                  <a:pt x="5241234" y="967695"/>
                  <a:pt x="5297556" y="1133347"/>
                  <a:pt x="5353878" y="1298999"/>
                </a:cubicBezTo>
              </a:path>
            </a:pathLst>
          </a:custGeom>
          <a:solidFill>
            <a:schemeClr val="accent2">
              <a:lumMod val="75000"/>
              <a:alpha val="2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E34D6C9-B3B7-E640-A30A-53F9B037D4D0}"/>
              </a:ext>
            </a:extLst>
          </p:cNvPr>
          <p:cNvSpPr txBox="1"/>
          <p:nvPr/>
        </p:nvSpPr>
        <p:spPr>
          <a:xfrm>
            <a:off x="2903186" y="4102844"/>
            <a:ext cx="3265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Complex signal’s magnitude spectrum may or may not be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50F66-3546-544A-B9F2-0293491E7925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292545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241C1-4624-33B0-206D-C4A7CE110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2EA85A83-0CB5-4240-966B-EAB86113D8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584" b="50000"/>
          <a:stretch/>
        </p:blipFill>
        <p:spPr>
          <a:xfrm>
            <a:off x="181974" y="830196"/>
            <a:ext cx="7722785" cy="39117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7BBCCD-B6BF-E46B-3ACA-34FE6226333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Fourier series</a:t>
            </a:r>
          </a:p>
        </p:txBody>
      </p:sp>
    </p:spTree>
    <p:extLst>
      <p:ext uri="{BB962C8B-B14F-4D97-AF65-F5344CB8AC3E}">
        <p14:creationId xmlns:p14="http://schemas.microsoft.com/office/powerpoint/2010/main" val="15478214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D7FB0FA2-3816-A808-41A7-6B7A9535AF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1" b="51256"/>
          <a:stretch/>
        </p:blipFill>
        <p:spPr>
          <a:xfrm>
            <a:off x="0" y="158134"/>
            <a:ext cx="6382467" cy="298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429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4D0F6-ABE4-EB1C-FBE7-382F66AC1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2E91E0B9-B7AB-D466-8D10-03EACF8F5D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2" b="32472"/>
          <a:stretch/>
        </p:blipFill>
        <p:spPr>
          <a:xfrm>
            <a:off x="0" y="158134"/>
            <a:ext cx="6382467" cy="46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243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16098-E299-3F2F-96D7-757F60E04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8C103087-61FC-BA8D-A133-BDE6C0421B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1" b="12292"/>
          <a:stretch/>
        </p:blipFill>
        <p:spPr>
          <a:xfrm>
            <a:off x="0" y="158134"/>
            <a:ext cx="6382467" cy="654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928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D3436-3C39-D503-D283-C7D1F79D2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oard with mathematical equations&#10;&#10;Description automatically generated">
            <a:extLst>
              <a:ext uri="{FF2B5EF4-FFF2-40B4-BE49-F238E27FC236}">
                <a16:creationId xmlns:a16="http://schemas.microsoft.com/office/drawing/2014/main" id="{111D211F-378B-841D-1564-9860929615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00" b="26815"/>
          <a:stretch/>
        </p:blipFill>
        <p:spPr>
          <a:xfrm>
            <a:off x="327854" y="637008"/>
            <a:ext cx="5802243" cy="462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618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9FCFF-2FFC-5594-0931-E8774803E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oard with mathematical equations&#10;&#10;Description automatically generated">
            <a:extLst>
              <a:ext uri="{FF2B5EF4-FFF2-40B4-BE49-F238E27FC236}">
                <a16:creationId xmlns:a16="http://schemas.microsoft.com/office/drawing/2014/main" id="{8FC164BB-A5AA-BBB2-6D48-7839EC0F60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00" b="15208"/>
          <a:stretch/>
        </p:blipFill>
        <p:spPr>
          <a:xfrm>
            <a:off x="327854" y="637008"/>
            <a:ext cx="5802243" cy="558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011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C197A7-E4AD-12C0-FBFF-C0E27737959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 formula</a:t>
            </a:r>
          </a:p>
        </p:txBody>
      </p:sp>
      <p:pic>
        <p:nvPicPr>
          <p:cNvPr id="4" name="Picture 3" descr="A close-up of math equations&#10;&#10;Description automatically generated">
            <a:extLst>
              <a:ext uri="{FF2B5EF4-FFF2-40B4-BE49-F238E27FC236}">
                <a16:creationId xmlns:a16="http://schemas.microsoft.com/office/drawing/2014/main" id="{8ADD244C-020F-4B0D-A34B-37EC39C602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292" b="37568"/>
          <a:stretch/>
        </p:blipFill>
        <p:spPr>
          <a:xfrm>
            <a:off x="531316" y="3276957"/>
            <a:ext cx="6772779" cy="1466493"/>
          </a:xfrm>
          <a:prstGeom prst="rect">
            <a:avLst/>
          </a:prstGeom>
        </p:spPr>
      </p:pic>
      <p:pic>
        <p:nvPicPr>
          <p:cNvPr id="5" name="Picture 4" descr="A white board with mathematical equations&#10;&#10;Description automatically generated">
            <a:extLst>
              <a:ext uri="{FF2B5EF4-FFF2-40B4-BE49-F238E27FC236}">
                <a16:creationId xmlns:a16="http://schemas.microsoft.com/office/drawing/2014/main" id="{4205AC21-8915-89E9-872E-E954EFE488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2840" b="15208"/>
          <a:stretch/>
        </p:blipFill>
        <p:spPr>
          <a:xfrm>
            <a:off x="0" y="1386765"/>
            <a:ext cx="7020714" cy="1200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6AB8A6-A6A3-EF3E-8939-E5D114D619C1}"/>
              </a:ext>
            </a:extLst>
          </p:cNvPr>
          <p:cNvSpPr txBox="1"/>
          <p:nvPr/>
        </p:nvSpPr>
        <p:spPr>
          <a:xfrm>
            <a:off x="342898" y="2938759"/>
            <a:ext cx="22608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Discrete version:</a:t>
            </a:r>
          </a:p>
        </p:txBody>
      </p:sp>
    </p:spTree>
    <p:extLst>
      <p:ext uri="{BB962C8B-B14F-4D97-AF65-F5344CB8AC3E}">
        <p14:creationId xmlns:p14="http://schemas.microsoft.com/office/powerpoint/2010/main" val="41286522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39271-DDBA-D453-E2B9-C38E1FCC8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CE5F1E-8F05-95EB-8EC7-2CE58775FFD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 formula</a:t>
            </a:r>
          </a:p>
        </p:txBody>
      </p:sp>
      <p:pic>
        <p:nvPicPr>
          <p:cNvPr id="4" name="Picture 3" descr="A close-up of math equations&#10;&#10;Description automatically generated">
            <a:extLst>
              <a:ext uri="{FF2B5EF4-FFF2-40B4-BE49-F238E27FC236}">
                <a16:creationId xmlns:a16="http://schemas.microsoft.com/office/drawing/2014/main" id="{76862E88-3E81-4DDF-B991-4C40144B27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292" b="19583"/>
          <a:stretch/>
        </p:blipFill>
        <p:spPr>
          <a:xfrm>
            <a:off x="531316" y="3276957"/>
            <a:ext cx="6772779" cy="3208556"/>
          </a:xfrm>
          <a:prstGeom prst="rect">
            <a:avLst/>
          </a:prstGeom>
        </p:spPr>
      </p:pic>
      <p:pic>
        <p:nvPicPr>
          <p:cNvPr id="5" name="Picture 4" descr="A white board with mathematical equations&#10;&#10;Description automatically generated">
            <a:extLst>
              <a:ext uri="{FF2B5EF4-FFF2-40B4-BE49-F238E27FC236}">
                <a16:creationId xmlns:a16="http://schemas.microsoft.com/office/drawing/2014/main" id="{FE9BD00F-F518-6654-DA3A-6326ACFFCC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2840" b="15208"/>
          <a:stretch/>
        </p:blipFill>
        <p:spPr>
          <a:xfrm>
            <a:off x="0" y="1386765"/>
            <a:ext cx="7020714" cy="1200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294BE1-BF5C-D92D-F171-526304739CA7}"/>
              </a:ext>
            </a:extLst>
          </p:cNvPr>
          <p:cNvSpPr txBox="1"/>
          <p:nvPr/>
        </p:nvSpPr>
        <p:spPr>
          <a:xfrm>
            <a:off x="342898" y="2938759"/>
            <a:ext cx="22608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Discrete version:</a:t>
            </a:r>
          </a:p>
        </p:txBody>
      </p:sp>
    </p:spTree>
    <p:extLst>
      <p:ext uri="{BB962C8B-B14F-4D97-AF65-F5344CB8AC3E}">
        <p14:creationId xmlns:p14="http://schemas.microsoft.com/office/powerpoint/2010/main" val="3969604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“# of Cycles” to “the real-world frequencies”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Sampling frequency  = 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(i.e.,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radians per step) = N samples per rotation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(N/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seconds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per rotation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Therefore, the slowest frequency = (f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/N) Hz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Higher frequencies are integer multiple of (f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/N) Hz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Bright" panose="02040602050505020304" pitchFamily="18" charset="77"/>
                        <a:ea typeface="+mn-ea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N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−1)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2222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373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Sampling frequency  =  f</a:t>
            </a:r>
            <a:r>
              <a:rPr lang="en-US" sz="2000" baseline="-25000" dirty="0">
                <a:latin typeface="Lucida Bright" panose="02040602050505020304" pitchFamily="18" charset="77"/>
              </a:rPr>
              <a:t>s  </a:t>
            </a:r>
            <a:r>
              <a:rPr lang="en-US" sz="2000" dirty="0">
                <a:latin typeface="Lucida Bright" panose="02040602050505020304" pitchFamily="18" charset="77"/>
              </a:rPr>
              <a:t>(i.e., f</a:t>
            </a:r>
            <a:r>
              <a:rPr lang="en-US" sz="2000" baseline="-25000" dirty="0">
                <a:latin typeface="Lucida Bright" panose="02040602050505020304" pitchFamily="18" charset="77"/>
              </a:rPr>
              <a:t>s </a:t>
            </a:r>
            <a:r>
              <a:rPr lang="en-US" sz="2000" dirty="0">
                <a:latin typeface="Lucida Bright" panose="02040602050505020304" pitchFamily="18" charset="77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radians per step) = N samples per rotation</a:t>
                </a:r>
                <a:endParaRPr lang="en-US" sz="2000" baseline="-25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Lucida Bright" panose="02040602050505020304" pitchFamily="18" charset="77"/>
              </a:rPr>
              <a:t>= (N/ f</a:t>
            </a:r>
            <a:r>
              <a:rPr lang="en-US" sz="2000" baseline="-25000" dirty="0">
                <a:latin typeface="Lucida Bright" panose="02040602050505020304" pitchFamily="18" charset="77"/>
              </a:rPr>
              <a:t>s</a:t>
            </a:r>
            <a:r>
              <a:rPr lang="en-US" sz="2000" dirty="0">
                <a:latin typeface="Lucida Bright" panose="02040602050505020304" pitchFamily="18" charset="77"/>
              </a:rPr>
              <a:t>)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seconds</a:t>
            </a:r>
            <a:r>
              <a:rPr lang="en-US" sz="2000" dirty="0">
                <a:latin typeface="Lucida Bright" panose="02040602050505020304" pitchFamily="18" charset="77"/>
              </a:rPr>
              <a:t> per rotation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Therefore, the slowest frequency = (f</a:t>
            </a:r>
            <a:r>
              <a:rPr lang="en-US" sz="2000" baseline="-25000" dirty="0">
                <a:latin typeface="Lucida Bright" panose="02040602050505020304" pitchFamily="18" charset="77"/>
              </a:rPr>
              <a:t>s </a:t>
            </a:r>
            <a:r>
              <a:rPr lang="en-US" sz="2000" dirty="0">
                <a:latin typeface="Lucida Bright" panose="02040602050505020304" pitchFamily="18" charset="77"/>
              </a:rPr>
              <a:t>/N) Hz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Higher frequencies are integer multiple of (f</a:t>
                </a:r>
                <a:r>
                  <a:rPr lang="en-US" sz="2000" baseline="-25000" dirty="0">
                    <a:latin typeface="Lucida Bright" panose="02040602050505020304" pitchFamily="18" charset="77"/>
                  </a:rPr>
                  <a:t>s </a:t>
                </a:r>
                <a:r>
                  <a:rPr lang="en-US" sz="2000" dirty="0">
                    <a:latin typeface="Lucida Bright" panose="02040602050505020304" pitchFamily="18" charset="77"/>
                  </a:rPr>
                  <a:t>/N) Hz</a:t>
                </a:r>
              </a:p>
              <a:p>
                <a:pPr algn="ctr"/>
                <a:endParaRPr lang="en-US" sz="2000" baseline="-25000" dirty="0">
                  <a:latin typeface="Lucida Bright" panose="02040602050505020304" pitchFamily="18" charset="77"/>
                </a:endParaRPr>
              </a:p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lang="en-US" sz="2000" dirty="0">
                        <a:latin typeface="Lucida Bright" panose="02040602050505020304" pitchFamily="18" charset="77"/>
                      </a:rPr>
                      <m:t>,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/2)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3333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BE15F-32FC-E74F-88CA-91C6B7F7F8F5}"/>
                  </a:ext>
                </a:extLst>
              </p:cNvPr>
              <p:cNvSpPr txBox="1"/>
              <p:nvPr/>
            </p:nvSpPr>
            <p:spPr>
              <a:xfrm>
                <a:off x="139291" y="5478966"/>
                <a:ext cx="8268397" cy="819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000" baseline="-25000" dirty="0">
                  <a:latin typeface="Lucida Bright" panose="02040602050505020304" pitchFamily="18" charset="77"/>
                </a:endParaRPr>
              </a:p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lang="en-US" sz="2000" dirty="0">
                        <a:latin typeface="Lucida Bright" panose="02040602050505020304" pitchFamily="18" charset="77"/>
                      </a:rPr>
                      <m:t>, </m:t>
                    </m:r>
                    <m:r>
                      <m:rPr>
                        <m:nor/>
                      </m:rPr>
                      <a:rPr lang="en-US" sz="2000" b="0" i="0" dirty="0" smtClean="0">
                        <a:latin typeface="Lucida Bright" panose="02040602050505020304" pitchFamily="18" charset="77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, … ,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/2)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BE15F-32FC-E74F-88CA-91C6B7F7F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" y="5478966"/>
                <a:ext cx="8268397" cy="819904"/>
              </a:xfrm>
              <a:prstGeom prst="rect">
                <a:avLst/>
              </a:prstGeom>
              <a:blipFill>
                <a:blip r:embed="rId4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116B9AE-F5FA-D040-A3A9-7A5B946A662E}"/>
              </a:ext>
            </a:extLst>
          </p:cNvPr>
          <p:cNvGrpSpPr/>
          <p:nvPr/>
        </p:nvGrpSpPr>
        <p:grpSpPr>
          <a:xfrm>
            <a:off x="6311043" y="4816548"/>
            <a:ext cx="2484328" cy="1252238"/>
            <a:chOff x="4857376" y="5192466"/>
            <a:chExt cx="2484328" cy="12522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34AF781-DA08-9642-84D9-03D1B51F0F3B}"/>
                </a:ext>
              </a:extLst>
            </p:cNvPr>
            <p:cNvGrpSpPr/>
            <p:nvPr/>
          </p:nvGrpSpPr>
          <p:grpSpPr>
            <a:xfrm>
              <a:off x="4857376" y="5192466"/>
              <a:ext cx="2194778" cy="1252238"/>
              <a:chOff x="6288066" y="4805888"/>
              <a:chExt cx="2194778" cy="1252238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0B44560-3C85-5A40-9970-184923FEE743}"/>
                  </a:ext>
                </a:extLst>
              </p:cNvPr>
              <p:cNvSpPr/>
              <p:nvPr/>
            </p:nvSpPr>
            <p:spPr>
              <a:xfrm>
                <a:off x="7756334" y="4962233"/>
                <a:ext cx="726510" cy="753564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DDBB567-03B8-BD45-8D81-F57B29B6C414}"/>
                  </a:ext>
                </a:extLst>
              </p:cNvPr>
              <p:cNvSpPr/>
              <p:nvPr/>
            </p:nvSpPr>
            <p:spPr>
              <a:xfrm>
                <a:off x="6288066" y="4805888"/>
                <a:ext cx="1741118" cy="317257"/>
              </a:xfrm>
              <a:custGeom>
                <a:avLst/>
                <a:gdLst>
                  <a:gd name="connsiteX0" fmla="*/ 1741118 w 1741118"/>
                  <a:gd name="connsiteY0" fmla="*/ 166945 h 317257"/>
                  <a:gd name="connsiteX1" fmla="*/ 939452 w 1741118"/>
                  <a:gd name="connsiteY1" fmla="*/ 4106 h 317257"/>
                  <a:gd name="connsiteX2" fmla="*/ 0 w 1741118"/>
                  <a:gd name="connsiteY2" fmla="*/ 317257 h 31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1118" h="317257">
                    <a:moveTo>
                      <a:pt x="1741118" y="166945"/>
                    </a:moveTo>
                    <a:cubicBezTo>
                      <a:pt x="1485378" y="72999"/>
                      <a:pt x="1229638" y="-20946"/>
                      <a:pt x="939452" y="4106"/>
                    </a:cubicBezTo>
                    <a:cubicBezTo>
                      <a:pt x="649266" y="29158"/>
                      <a:pt x="324633" y="173207"/>
                      <a:pt x="0" y="317257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A6B0BB0-23E9-E14F-84A5-6C7EA1605D52}"/>
                  </a:ext>
                </a:extLst>
              </p:cNvPr>
              <p:cNvSpPr/>
              <p:nvPr/>
            </p:nvSpPr>
            <p:spPr>
              <a:xfrm rot="20894598" flipV="1">
                <a:off x="6471144" y="5740869"/>
                <a:ext cx="1741118" cy="317257"/>
              </a:xfrm>
              <a:custGeom>
                <a:avLst/>
                <a:gdLst>
                  <a:gd name="connsiteX0" fmla="*/ 1741118 w 1741118"/>
                  <a:gd name="connsiteY0" fmla="*/ 166945 h 317257"/>
                  <a:gd name="connsiteX1" fmla="*/ 939452 w 1741118"/>
                  <a:gd name="connsiteY1" fmla="*/ 4106 h 317257"/>
                  <a:gd name="connsiteX2" fmla="*/ 0 w 1741118"/>
                  <a:gd name="connsiteY2" fmla="*/ 317257 h 31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1118" h="317257">
                    <a:moveTo>
                      <a:pt x="1741118" y="166945"/>
                    </a:moveTo>
                    <a:cubicBezTo>
                      <a:pt x="1485378" y="72999"/>
                      <a:pt x="1229638" y="-20946"/>
                      <a:pt x="939452" y="4106"/>
                    </a:cubicBezTo>
                    <a:cubicBezTo>
                      <a:pt x="649266" y="29158"/>
                      <a:pt x="324633" y="173207"/>
                      <a:pt x="0" y="317257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4A8CD9-9475-AF49-99AE-FCAA98C26A9B}"/>
                    </a:ext>
                  </a:extLst>
                </p:cNvPr>
                <p:cNvSpPr txBox="1"/>
                <p:nvPr/>
              </p:nvSpPr>
              <p:spPr>
                <a:xfrm>
                  <a:off x="6100674" y="5192466"/>
                  <a:ext cx="1241030" cy="901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2000" baseline="-25000" dirty="0">
                    <a:solidFill>
                      <a:srgbClr val="C00000"/>
                    </a:solidFill>
                    <a:latin typeface="Lucida Bright" panose="02040602050505020304" pitchFamily="18" charset="77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C00000"/>
                                </a:solidFill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2000" baseline="-25000" dirty="0">
                                <a:solidFill>
                                  <a:srgbClr val="C00000"/>
                                </a:solidFill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2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4A8CD9-9475-AF49-99AE-FCAA98C26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0674" y="5192466"/>
                  <a:ext cx="1241030" cy="901657"/>
                </a:xfrm>
                <a:prstGeom prst="rect">
                  <a:avLst/>
                </a:prstGeom>
                <a:blipFill>
                  <a:blip r:embed="rId5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669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6802</TotalTime>
  <Words>2515</Words>
  <Application>Microsoft Macintosh PowerPoint</Application>
  <PresentationFormat>On-screen Show (4:3)</PresentationFormat>
  <Paragraphs>703</Paragraphs>
  <Slides>77</Slides>
  <Notes>15</Notes>
  <HiddenSlides>1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90" baseType="lpstr">
      <vt:lpstr>Arial</vt:lpstr>
      <vt:lpstr>Avenir Light</vt:lpstr>
      <vt:lpstr>Calibri</vt:lpstr>
      <vt:lpstr>Calibri Light</vt:lpstr>
      <vt:lpstr>Cambria Math</vt:lpstr>
      <vt:lpstr>CMMI10</vt:lpstr>
      <vt:lpstr>Helvetica Neue</vt:lpstr>
      <vt:lpstr>Lucida Bright</vt:lpstr>
      <vt:lpstr>NimbusRomNo9L</vt:lpstr>
      <vt:lpstr>Times</vt:lpstr>
      <vt:lpstr>Verdana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580</cp:revision>
  <dcterms:created xsi:type="dcterms:W3CDTF">2019-01-28T20:09:31Z</dcterms:created>
  <dcterms:modified xsi:type="dcterms:W3CDTF">2025-09-23T21:21:41Z</dcterms:modified>
</cp:coreProperties>
</file>