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82"/>
  </p:notesMasterIdLst>
  <p:sldIdLst>
    <p:sldId id="1764" r:id="rId3"/>
    <p:sldId id="1913" r:id="rId4"/>
    <p:sldId id="1914" r:id="rId5"/>
    <p:sldId id="1915" r:id="rId6"/>
    <p:sldId id="1916" r:id="rId7"/>
    <p:sldId id="1917" r:id="rId8"/>
    <p:sldId id="1918" r:id="rId9"/>
    <p:sldId id="1919" r:id="rId10"/>
    <p:sldId id="1920" r:id="rId11"/>
    <p:sldId id="1921" r:id="rId12"/>
    <p:sldId id="1922" r:id="rId13"/>
    <p:sldId id="1923" r:id="rId14"/>
    <p:sldId id="1902" r:id="rId15"/>
    <p:sldId id="1903" r:id="rId16"/>
    <p:sldId id="1924" r:id="rId17"/>
    <p:sldId id="1901" r:id="rId18"/>
    <p:sldId id="1904" r:id="rId19"/>
    <p:sldId id="1926" r:id="rId20"/>
    <p:sldId id="1925" r:id="rId21"/>
    <p:sldId id="1905" r:id="rId22"/>
    <p:sldId id="1906" r:id="rId23"/>
    <p:sldId id="1927" r:id="rId24"/>
    <p:sldId id="1907" r:id="rId25"/>
    <p:sldId id="1908" r:id="rId26"/>
    <p:sldId id="1909" r:id="rId27"/>
    <p:sldId id="1928" r:id="rId28"/>
    <p:sldId id="1910" r:id="rId29"/>
    <p:sldId id="1892" r:id="rId30"/>
    <p:sldId id="1911" r:id="rId31"/>
    <p:sldId id="1929" r:id="rId32"/>
    <p:sldId id="1933" r:id="rId33"/>
    <p:sldId id="1931" r:id="rId34"/>
    <p:sldId id="1894" r:id="rId35"/>
    <p:sldId id="1895" r:id="rId36"/>
    <p:sldId id="1896" r:id="rId37"/>
    <p:sldId id="1876" r:id="rId38"/>
    <p:sldId id="1881" r:id="rId39"/>
    <p:sldId id="1877" r:id="rId40"/>
    <p:sldId id="1878" r:id="rId41"/>
    <p:sldId id="1882" r:id="rId42"/>
    <p:sldId id="1887" r:id="rId43"/>
    <p:sldId id="1879" r:id="rId44"/>
    <p:sldId id="1880" r:id="rId45"/>
    <p:sldId id="1883" r:id="rId46"/>
    <p:sldId id="1884" r:id="rId47"/>
    <p:sldId id="1891" r:id="rId48"/>
    <p:sldId id="1893" r:id="rId49"/>
    <p:sldId id="1885" r:id="rId50"/>
    <p:sldId id="1886" r:id="rId51"/>
    <p:sldId id="1888" r:id="rId52"/>
    <p:sldId id="1889" r:id="rId53"/>
    <p:sldId id="1890" r:id="rId54"/>
    <p:sldId id="1864" r:id="rId55"/>
    <p:sldId id="1790" r:id="rId56"/>
    <p:sldId id="1793" r:id="rId57"/>
    <p:sldId id="1791" r:id="rId58"/>
    <p:sldId id="1792" r:id="rId59"/>
    <p:sldId id="1794" r:id="rId60"/>
    <p:sldId id="1798" r:id="rId61"/>
    <p:sldId id="1799" r:id="rId62"/>
    <p:sldId id="1800" r:id="rId63"/>
    <p:sldId id="1795" r:id="rId64"/>
    <p:sldId id="1801" r:id="rId65"/>
    <p:sldId id="1843" r:id="rId66"/>
    <p:sldId id="1780" r:id="rId67"/>
    <p:sldId id="1781" r:id="rId68"/>
    <p:sldId id="1782" r:id="rId69"/>
    <p:sldId id="1783" r:id="rId70"/>
    <p:sldId id="1784" r:id="rId71"/>
    <p:sldId id="1785" r:id="rId72"/>
    <p:sldId id="1786" r:id="rId73"/>
    <p:sldId id="1787" r:id="rId74"/>
    <p:sldId id="1788" r:id="rId75"/>
    <p:sldId id="1789" r:id="rId76"/>
    <p:sldId id="1897" r:id="rId77"/>
    <p:sldId id="1898" r:id="rId78"/>
    <p:sldId id="1899" r:id="rId79"/>
    <p:sldId id="1900" r:id="rId80"/>
    <p:sldId id="1818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5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1992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136A1-6CCF-4A38-47BE-FAACA567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891A4-67E1-069D-003A-09162F368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FEAF7-0140-0E64-E0B0-BEE2ECD97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1730-E6B4-028D-124B-1E50CADB7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6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7525F-0DEC-2450-0576-6F6DF929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530BF7-C741-B35C-0D75-5264D9563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41849-FEF9-936C-AB50-A01BDC115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F7DA2-C675-5966-6962-105EC67EF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50539-86A7-6C3B-983A-F49E2C8F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24555E-A800-7A5C-B74F-FD0866563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455DF-C4B9-2B22-FB80-E07E3E63F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11ABC-A2A6-A5A6-0738-5A1C18F6C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09B72-71E3-02A9-A650-3FAFD0A9F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EC9B6-C648-30A6-F585-D506AB543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30B02-DDCA-5EA3-004B-6746D08CE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6B00-B682-E47E-E8B9-040D179ED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30FA2-D0B8-3208-A651-D86AADDA3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BB8E1-7CA8-DF09-E0DC-29E0A3ED0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ADBFD-7EE5-7BC3-A7B5-38CBB7E80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803BA-145A-314A-D7BD-C3B749DC5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5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E184-E874-214D-5267-3D71D817E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190CA-A064-AC43-E5A0-0BE216DB9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D6F06-E113-C6AC-A46B-5E180B524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BC780-B2B1-6DAF-B228-712C3051C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34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A8DD0-F834-DA4D-8440-FAA015C6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8F86A8-964F-B9B6-2619-FD588882F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16EE-607A-B882-97E7-8FA12078C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5EAC3-FE58-3E40-4BF5-EA34A361B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2F11A-234B-D373-BCEC-0C145454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4C1F5-4C34-C529-5398-D54E1839B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63157-A671-1684-8094-98711013B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E8C90-EF29-756C-6D48-969651E59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4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D283-48F0-34BD-52BA-1413A477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6E502-A70D-2E56-7156-FBA4CA7D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7EC5-C2F0-42F2-5F30-9D96B0B22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72093-DE1B-58AE-2D10-CB018408C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9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86D10-F24D-6710-FB55-FD4A3871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E2516-C196-F659-6E52-705B358BC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FA12F-83CB-4C8A-7766-B6CF1C6F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BB758-68D4-A9F0-50CB-C57CDDE3F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www.analog.com</a:t>
            </a:r>
            <a:r>
              <a:rPr lang="en-US" dirty="0"/>
              <a:t>/media/</a:t>
            </a:r>
            <a:r>
              <a:rPr lang="en-US" dirty="0" err="1"/>
              <a:t>en</a:t>
            </a:r>
            <a:r>
              <a:rPr lang="en-US" dirty="0"/>
              <a:t>/technical-documentation/dsp-book/dsp_book_Ch11.pdf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9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CBFB9-5C3B-68A6-812F-202C8CEA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91129-92BF-6E1C-FCF0-731E06896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E327B-477B-D9DA-85E3-9891E0369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E3EC5-1F21-90A6-2FAC-4411DDD31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3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MFCC: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MuhyEddin</a:t>
            </a:r>
            <a:r>
              <a:rPr lang="en-US" dirty="0"/>
              <a:t>/feature-extraction-is-one-of-the-most-important-steps-in-developing-any-machine-learning-or-deep-94cf33a5dd46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03EC-96FC-33B6-DF0E-56C89DDC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4554B-4306-577F-C51E-04F8A6C5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AA2B4-3363-5220-FB99-81802D96E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53D08-C763-FC30-A8EF-D6638EECE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7BD6-ED39-B2D9-5236-A12C586B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5B5D0B-256A-16D1-6D01-30272C59B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35891-D9AE-9215-6FF5-AEB27592C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3EDD4-0CC9-63FD-186F-A927B6E9D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9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FBAC-0C21-C205-165A-C7D297877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5C165-4C54-1901-FBB8-E244B2FB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59454-6999-2339-7A09-3948E3D6C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979C-09F3-6807-643B-316D0DA19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04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EEE27-1004-E343-A593-E24A739D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383F3-4D76-150A-9E0D-5309739A3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61DA4-D245-FF88-8970-1F060EBC7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F9E6-8229-D05F-9B1A-D53801001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2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1_5: Frequency in Learning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D52F6-F6A6-C36B-B015-D39451234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7DB53-C794-B875-A8D0-1B01464C0E79}"/>
              </a:ext>
            </a:extLst>
          </p:cNvPr>
          <p:cNvSpPr txBox="1"/>
          <p:nvPr/>
        </p:nvSpPr>
        <p:spPr>
          <a:xfrm>
            <a:off x="0" y="1464964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physical property/behavior changes the impulse or the point?</a:t>
            </a:r>
          </a:p>
        </p:txBody>
      </p:sp>
      <p:pic>
        <p:nvPicPr>
          <p:cNvPr id="3" name="Picture 2" descr="The Point Spread Function: Useful Tips to Improve Your Images">
            <a:extLst>
              <a:ext uri="{FF2B5EF4-FFF2-40B4-BE49-F238E27FC236}">
                <a16:creationId xmlns:a16="http://schemas.microsoft.com/office/drawing/2014/main" id="{BA3063BD-FE1A-1BFD-B976-43CAC458C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554265" y="2878501"/>
            <a:ext cx="3432572" cy="26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xample of room impulse response from dEchorate dataset | Download  Scientific Diagram">
            <a:extLst>
              <a:ext uri="{FF2B5EF4-FFF2-40B4-BE49-F238E27FC236}">
                <a16:creationId xmlns:a16="http://schemas.microsoft.com/office/drawing/2014/main" id="{490FF911-87EB-9F5A-60F6-6CEC717F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878501"/>
            <a:ext cx="4908042" cy="29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9A0AF-2EE5-D217-0931-39FDB65E21EB}"/>
              </a:ext>
            </a:extLst>
          </p:cNvPr>
          <p:cNvSpPr txBox="1"/>
          <p:nvPr/>
        </p:nvSpPr>
        <p:spPr>
          <a:xfrm>
            <a:off x="1719545" y="6165611"/>
            <a:ext cx="669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Magnitude change, Delay, and Superposition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41816-5C93-1292-6EC2-2AEF609A47C5}"/>
              </a:ext>
            </a:extLst>
          </p:cNvPr>
          <p:cNvSpPr txBox="1"/>
          <p:nvPr/>
        </p:nvSpPr>
        <p:spPr>
          <a:xfrm>
            <a:off x="0" y="368670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this a property of the signal or the environment ?</a:t>
            </a:r>
          </a:p>
        </p:txBody>
      </p:sp>
    </p:spTree>
    <p:extLst>
      <p:ext uri="{BB962C8B-B14F-4D97-AF65-F5344CB8AC3E}">
        <p14:creationId xmlns:p14="http://schemas.microsoft.com/office/powerpoint/2010/main" val="596047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alftone Image Generator - Online photo to halftone image converter">
            <a:extLst>
              <a:ext uri="{FF2B5EF4-FFF2-40B4-BE49-F238E27FC236}">
                <a16:creationId xmlns:a16="http://schemas.microsoft.com/office/drawing/2014/main" id="{5D81BE92-7635-DF2B-F9B4-22E365DF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02" y="2167931"/>
            <a:ext cx="2949252" cy="33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4. The spectrum of the impulse train is given by | Download Scientific  Diagram">
            <a:extLst>
              <a:ext uri="{FF2B5EF4-FFF2-40B4-BE49-F238E27FC236}">
                <a16:creationId xmlns:a16="http://schemas.microsoft.com/office/drawing/2014/main" id="{97173C2B-00B2-698F-1D8C-1462DD16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3" y="1754191"/>
            <a:ext cx="4047787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6A96D-F2E5-C6AD-034F-7C27B2AFCBB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Discrete signals are made of impulses/points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9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1F01C-A020-6D50-FD03-D7F292B5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alftone Image Generator - Online photo to halftone image converter">
            <a:extLst>
              <a:ext uri="{FF2B5EF4-FFF2-40B4-BE49-F238E27FC236}">
                <a16:creationId xmlns:a16="http://schemas.microsoft.com/office/drawing/2014/main" id="{2AAE57F7-988A-2BF1-6A94-65BAF698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02" y="2167931"/>
            <a:ext cx="2949252" cy="33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4. The spectrum of the impulse train is given by | Download Scientific  Diagram">
            <a:extLst>
              <a:ext uri="{FF2B5EF4-FFF2-40B4-BE49-F238E27FC236}">
                <a16:creationId xmlns:a16="http://schemas.microsoft.com/office/drawing/2014/main" id="{A0056CFE-C55C-4249-0A57-6ED5E177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3" y="1754191"/>
            <a:ext cx="4047787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E50EA7-3AA7-C220-9593-82A4E85F856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Discrete signals are made of impulses/points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9F5E3-B3D6-DFDC-97AE-E295A062E441}"/>
              </a:ext>
            </a:extLst>
          </p:cNvPr>
          <p:cNvSpPr txBox="1"/>
          <p:nvPr/>
        </p:nvSpPr>
        <p:spPr>
          <a:xfrm>
            <a:off x="0" y="877095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Impact on a “point signal” captures the behavior of the environment.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6C01B4-6035-AA58-078C-04E3ADE93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3723"/>
            <a:ext cx="7772400" cy="52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11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AE1CD-B5C7-761B-0D73-BEC04B475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83480"/>
            <a:ext cx="7772400" cy="50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9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DF73-316D-E423-DA20-17BD88126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28AD42-DD13-62F2-EEA1-55EEAD031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83480"/>
            <a:ext cx="7772400" cy="5091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31F49-EF3E-C5AB-0106-B8C99FFCAF04}"/>
              </a:ext>
            </a:extLst>
          </p:cNvPr>
          <p:cNvSpPr txBox="1"/>
          <p:nvPr/>
        </p:nvSpPr>
        <p:spPr>
          <a:xfrm>
            <a:off x="0" y="560625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If I know the response of a “point signal”, how can I know response of the “entire signal”?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0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41266-F886-8D01-553E-242AB4D2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487680"/>
            <a:ext cx="8032750" cy="6370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B6E8EA-474D-CE50-6922-DF3391983E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970602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0864-20BC-605B-B1E8-CA9267EB5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Convolution">
            <a:extLst>
              <a:ext uri="{FF2B5EF4-FFF2-40B4-BE49-F238E27FC236}">
                <a16:creationId xmlns:a16="http://schemas.microsoft.com/office/drawing/2014/main" id="{D466C8F8-5BEF-7D3D-F775-9C73132B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2248189"/>
            <a:ext cx="8231909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B276A-31BB-6EC5-33FD-A6B355CFA3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- 1D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B98DB-74B9-AC4D-5006-2CEF5321D4F8}"/>
              </a:ext>
            </a:extLst>
          </p:cNvPr>
          <p:cNvSpPr txBox="1"/>
          <p:nvPr/>
        </p:nvSpPr>
        <p:spPr>
          <a:xfrm>
            <a:off x="1457325" y="1203325"/>
            <a:ext cx="558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Kernel/Impulse-response/Transfer-function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2BDBFB4-4D42-EE91-F87A-8663DC8F9AC0}"/>
              </a:ext>
            </a:extLst>
          </p:cNvPr>
          <p:cNvSpPr/>
          <p:nvPr/>
        </p:nvSpPr>
        <p:spPr>
          <a:xfrm>
            <a:off x="2931781" y="1643063"/>
            <a:ext cx="504245" cy="885825"/>
          </a:xfrm>
          <a:custGeom>
            <a:avLst/>
            <a:gdLst>
              <a:gd name="connsiteX0" fmla="*/ 182894 w 504245"/>
              <a:gd name="connsiteY0" fmla="*/ 0 h 885825"/>
              <a:gd name="connsiteX1" fmla="*/ 11444 w 504245"/>
              <a:gd name="connsiteY1" fmla="*/ 442912 h 885825"/>
              <a:gd name="connsiteX2" fmla="*/ 468644 w 504245"/>
              <a:gd name="connsiteY2" fmla="*/ 428625 h 885825"/>
              <a:gd name="connsiteX3" fmla="*/ 440069 w 504245"/>
              <a:gd name="connsiteY3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45" h="885825">
                <a:moveTo>
                  <a:pt x="182894" y="0"/>
                </a:moveTo>
                <a:cubicBezTo>
                  <a:pt x="73356" y="185737"/>
                  <a:pt x="-36181" y="371474"/>
                  <a:pt x="11444" y="442912"/>
                </a:cubicBezTo>
                <a:cubicBezTo>
                  <a:pt x="59069" y="514350"/>
                  <a:pt x="397207" y="354806"/>
                  <a:pt x="468644" y="428625"/>
                </a:cubicBezTo>
                <a:cubicBezTo>
                  <a:pt x="540081" y="502444"/>
                  <a:pt x="490075" y="694134"/>
                  <a:pt x="440069" y="885825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3EBEC-0564-01F6-AC8F-5EF02A88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5D9E721C-5AE0-8B44-19AB-FACA4F9C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3940175"/>
            <a:ext cx="5943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onvolution">
            <a:extLst>
              <a:ext uri="{FF2B5EF4-FFF2-40B4-BE49-F238E27FC236}">
                <a16:creationId xmlns:a16="http://schemas.microsoft.com/office/drawing/2014/main" id="{1C5603A9-8223-D7C1-5ABD-4B953CFF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2248189"/>
            <a:ext cx="8231909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52D23-9674-EB22-D796-F29B2C7202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- 1D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38BB7-14B5-9A38-2C0B-7ECF1673ACB1}"/>
              </a:ext>
            </a:extLst>
          </p:cNvPr>
          <p:cNvSpPr txBox="1"/>
          <p:nvPr/>
        </p:nvSpPr>
        <p:spPr>
          <a:xfrm>
            <a:off x="1457325" y="1203325"/>
            <a:ext cx="558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Kernel/Impulse-response/Transfer-function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A9A2D33-1B13-15EC-B8DB-1F60DFAB748E}"/>
              </a:ext>
            </a:extLst>
          </p:cNvPr>
          <p:cNvSpPr/>
          <p:nvPr/>
        </p:nvSpPr>
        <p:spPr>
          <a:xfrm>
            <a:off x="2931781" y="1643063"/>
            <a:ext cx="504245" cy="885825"/>
          </a:xfrm>
          <a:custGeom>
            <a:avLst/>
            <a:gdLst>
              <a:gd name="connsiteX0" fmla="*/ 182894 w 504245"/>
              <a:gd name="connsiteY0" fmla="*/ 0 h 885825"/>
              <a:gd name="connsiteX1" fmla="*/ 11444 w 504245"/>
              <a:gd name="connsiteY1" fmla="*/ 442912 h 885825"/>
              <a:gd name="connsiteX2" fmla="*/ 468644 w 504245"/>
              <a:gd name="connsiteY2" fmla="*/ 428625 h 885825"/>
              <a:gd name="connsiteX3" fmla="*/ 440069 w 504245"/>
              <a:gd name="connsiteY3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45" h="885825">
                <a:moveTo>
                  <a:pt x="182894" y="0"/>
                </a:moveTo>
                <a:cubicBezTo>
                  <a:pt x="73356" y="185737"/>
                  <a:pt x="-36181" y="371474"/>
                  <a:pt x="11444" y="442912"/>
                </a:cubicBezTo>
                <a:cubicBezTo>
                  <a:pt x="59069" y="514350"/>
                  <a:pt x="397207" y="354806"/>
                  <a:pt x="468644" y="428625"/>
                </a:cubicBezTo>
                <a:cubicBezTo>
                  <a:pt x="540081" y="502444"/>
                  <a:pt x="490075" y="694134"/>
                  <a:pt x="440069" y="885825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2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7691-D140-1554-3975-DA9C59B2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ntuitively Understanding Convolutions for Deep Learning | by Irhum Shafkat  | TDS Archive | Medium">
            <a:extLst>
              <a:ext uri="{FF2B5EF4-FFF2-40B4-BE49-F238E27FC236}">
                <a16:creationId xmlns:a16="http://schemas.microsoft.com/office/drawing/2014/main" id="{491D97A8-673C-B50C-50F0-12B33118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53" y="3940175"/>
            <a:ext cx="3843543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Spatial convolution">
            <a:extLst>
              <a:ext uri="{FF2B5EF4-FFF2-40B4-BE49-F238E27FC236}">
                <a16:creationId xmlns:a16="http://schemas.microsoft.com/office/drawing/2014/main" id="{9B0D4B8D-3B97-4761-4E33-2B32B1AA0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025"/>
            <a:ext cx="9144000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41A0E-3B6A-9065-DBA8-80A53BFA64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- 2D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60BC0-2652-E04F-68DA-5926B0BFB616}"/>
              </a:ext>
            </a:extLst>
          </p:cNvPr>
          <p:cNvSpPr txBox="1"/>
          <p:nvPr/>
        </p:nvSpPr>
        <p:spPr>
          <a:xfrm>
            <a:off x="414337" y="1209823"/>
            <a:ext cx="380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Kernel/Point-spread function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491AEFF-E9D3-F2E8-F76C-8A374CDBA1F3}"/>
              </a:ext>
            </a:extLst>
          </p:cNvPr>
          <p:cNvSpPr/>
          <p:nvPr/>
        </p:nvSpPr>
        <p:spPr>
          <a:xfrm>
            <a:off x="1888793" y="1649561"/>
            <a:ext cx="504245" cy="885825"/>
          </a:xfrm>
          <a:custGeom>
            <a:avLst/>
            <a:gdLst>
              <a:gd name="connsiteX0" fmla="*/ 182894 w 504245"/>
              <a:gd name="connsiteY0" fmla="*/ 0 h 885825"/>
              <a:gd name="connsiteX1" fmla="*/ 11444 w 504245"/>
              <a:gd name="connsiteY1" fmla="*/ 442912 h 885825"/>
              <a:gd name="connsiteX2" fmla="*/ 468644 w 504245"/>
              <a:gd name="connsiteY2" fmla="*/ 428625 h 885825"/>
              <a:gd name="connsiteX3" fmla="*/ 440069 w 504245"/>
              <a:gd name="connsiteY3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45" h="885825">
                <a:moveTo>
                  <a:pt x="182894" y="0"/>
                </a:moveTo>
                <a:cubicBezTo>
                  <a:pt x="73356" y="185737"/>
                  <a:pt x="-36181" y="371474"/>
                  <a:pt x="11444" y="442912"/>
                </a:cubicBezTo>
                <a:cubicBezTo>
                  <a:pt x="59069" y="514350"/>
                  <a:pt x="397207" y="354806"/>
                  <a:pt x="468644" y="428625"/>
                </a:cubicBezTo>
                <a:cubicBezTo>
                  <a:pt x="540081" y="502444"/>
                  <a:pt x="490075" y="694134"/>
                  <a:pt x="440069" y="885825"/>
                </a:cubicBezTo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7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CBB797-FF8A-B3DD-EC65-F2997B5C45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our voice sounds different at different places?</a:t>
            </a:r>
          </a:p>
        </p:txBody>
      </p:sp>
      <p:pic>
        <p:nvPicPr>
          <p:cNvPr id="4098" name="Picture 2" descr="The Rotunda has reopened its doors">
            <a:extLst>
              <a:ext uri="{FF2B5EF4-FFF2-40B4-BE49-F238E27FC236}">
                <a16:creationId xmlns:a16="http://schemas.microsoft.com/office/drawing/2014/main" id="{9115CC09-D179-C402-CE23-8EEF7206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55" y="1889896"/>
            <a:ext cx="5476905" cy="36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8 Tiny Room Design Tips to Maximize Small Spaces">
            <a:extLst>
              <a:ext uri="{FF2B5EF4-FFF2-40B4-BE49-F238E27FC236}">
                <a16:creationId xmlns:a16="http://schemas.microsoft.com/office/drawing/2014/main" id="{47AE11ED-B098-68CC-D487-64E30ADD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" y="1620793"/>
            <a:ext cx="3448355" cy="41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7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A68B7-B9C2-6A3B-73C8-038C9F936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2DBDFF-D559-8C3C-EA7E-06BF63F35B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and Filtering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E91C5-85A4-EDE3-4C61-77D2EEC2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9913"/>
            <a:ext cx="7772400" cy="47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88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BEB38-7728-DEC7-4271-6FD983F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05FF7-F4FA-37BF-C1B6-FE207FF8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22028"/>
            <a:ext cx="7772400" cy="3299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9FC2B-E160-32BF-3C66-80DDB8FF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813300"/>
            <a:ext cx="7214778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5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E4710-9844-F4E5-D8AC-FB5240EB5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54200"/>
            <a:ext cx="7772400" cy="314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D75B1-1C00-5AEB-7F62-2C08DF79C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5338762"/>
            <a:ext cx="7023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5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2249E-0FB2-2D14-BD17-08D8318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E3045-E1CB-B40F-585F-6CCE0DAE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2648"/>
            <a:ext cx="7772400" cy="3212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04FDB-F557-F528-31ED-434F7098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5529262"/>
            <a:ext cx="6400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4FBE0-DE03-A634-6BD8-56423C4F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9026D-44E8-F640-C1B3-C37E7C2A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650" y="936044"/>
            <a:ext cx="5226700" cy="5921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8410D5-5B54-15A6-9789-2A4EE4A94D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Convolution becomes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“multiplication”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freq. domain</a:t>
            </a:r>
          </a:p>
        </p:txBody>
      </p:sp>
    </p:spTree>
    <p:extLst>
      <p:ext uri="{BB962C8B-B14F-4D97-AF65-F5344CB8AC3E}">
        <p14:creationId xmlns:p14="http://schemas.microsoft.com/office/powerpoint/2010/main" val="80299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0984D-3DEA-6EBE-DB46-9C3B79C7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081FE-3A65-197D-5B81-C67159E7B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36" y="0"/>
            <a:ext cx="55265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E254BD-8685-D4FF-4278-9909F092EB8E}"/>
              </a:ext>
            </a:extLst>
          </p:cNvPr>
          <p:cNvSpPr/>
          <p:nvPr/>
        </p:nvSpPr>
        <p:spPr>
          <a:xfrm>
            <a:off x="1808737" y="3829050"/>
            <a:ext cx="5392164" cy="115728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1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02CBA-9BD9-CD7D-2EF8-2FAE8C5B5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2CC9B-5437-52F0-87A7-BE2F62D4F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28600"/>
            <a:ext cx="7721600" cy="640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1BB7E-0931-C18B-C4D2-6FEAD5A89F29}"/>
              </a:ext>
            </a:extLst>
          </p:cNvPr>
          <p:cNvSpPr/>
          <p:nvPr/>
        </p:nvSpPr>
        <p:spPr>
          <a:xfrm>
            <a:off x="822898" y="3671888"/>
            <a:ext cx="7609901" cy="5572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1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94202-A210-252C-A37F-EDAF5BD80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Fourier transform of a rectangle function (a) and a sinc function (b) |  Download Scientific Diagram">
            <a:extLst>
              <a:ext uri="{FF2B5EF4-FFF2-40B4-BE49-F238E27FC236}">
                <a16:creationId xmlns:a16="http://schemas.microsoft.com/office/drawing/2014/main" id="{52A61726-CF4B-7D10-3878-2336861B9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2" y="908039"/>
            <a:ext cx="6137275" cy="59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35C53-A26D-3004-EA57-6CDE5186F6A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Pair: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function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1248162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03EEB-B0E3-A67B-A33B-0CDA49F28D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limitations of FFT or STFT bother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3B4C3-7D43-0DCC-AA27-6719E4E1888D}"/>
              </a:ext>
            </a:extLst>
          </p:cNvPr>
          <p:cNvSpPr txBox="1"/>
          <p:nvPr/>
        </p:nvSpPr>
        <p:spPr>
          <a:xfrm>
            <a:off x="1235869" y="2890391"/>
            <a:ext cx="6672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Fixed frequency locations for a given sample rate and time window.</a:t>
            </a:r>
          </a:p>
        </p:txBody>
      </p:sp>
    </p:spTree>
    <p:extLst>
      <p:ext uri="{BB962C8B-B14F-4D97-AF65-F5344CB8AC3E}">
        <p14:creationId xmlns:p14="http://schemas.microsoft.com/office/powerpoint/2010/main" val="1698257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B557-C56E-859C-C815-2D509496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B102B-2D2E-C5E6-795C-E8AEA3C1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532" y="2464007"/>
            <a:ext cx="10345064" cy="1929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D7150-D631-CB6D-8A2D-5873E4032DB1}"/>
              </a:ext>
            </a:extLst>
          </p:cNvPr>
          <p:cNvSpPr txBox="1"/>
          <p:nvPr/>
        </p:nvSpPr>
        <p:spPr>
          <a:xfrm>
            <a:off x="114301" y="5178785"/>
            <a:ext cx="523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Paper: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https://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arxiv.org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/pdf/1808.00158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29520-E163-F022-C8BF-BFA991907D06}"/>
              </a:ext>
            </a:extLst>
          </p:cNvPr>
          <p:cNvSpPr txBox="1"/>
          <p:nvPr/>
        </p:nvSpPr>
        <p:spPr>
          <a:xfrm>
            <a:off x="114301" y="451709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2019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Is An Impulse Response? - ProSoundWeb">
            <a:extLst>
              <a:ext uri="{FF2B5EF4-FFF2-40B4-BE49-F238E27FC236}">
                <a16:creationId xmlns:a16="http://schemas.microsoft.com/office/drawing/2014/main" id="{69ACAF71-3921-EAE4-9FDB-6B4A4D9C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9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AE6A5-68A1-595D-3845-21E24BC9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466799"/>
            <a:ext cx="7772400" cy="4753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8FF68-4789-762F-251A-98314411762E}"/>
              </a:ext>
            </a:extLst>
          </p:cNvPr>
          <p:cNvSpPr txBox="1"/>
          <p:nvPr/>
        </p:nvSpPr>
        <p:spPr>
          <a:xfrm>
            <a:off x="0" y="490091"/>
            <a:ext cx="66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Traditional CNN</a:t>
            </a:r>
          </a:p>
        </p:txBody>
      </p:sp>
    </p:spTree>
    <p:extLst>
      <p:ext uri="{BB962C8B-B14F-4D97-AF65-F5344CB8AC3E}">
        <p14:creationId xmlns:p14="http://schemas.microsoft.com/office/powerpoint/2010/main" val="118260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67BA6-4E89-8E55-B94A-0A8EDF0D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C71FECB-7364-F8A7-FE95-B9D7C5A7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67AE9-795B-27C3-9C55-F609A330E436}"/>
              </a:ext>
            </a:extLst>
          </p:cNvPr>
          <p:cNvSpPr txBox="1"/>
          <p:nvPr/>
        </p:nvSpPr>
        <p:spPr>
          <a:xfrm>
            <a:off x="0" y="490091"/>
            <a:ext cx="66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SincNet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9340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B4AF4-DA6B-162A-4D58-369F39F26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087390"/>
            <a:ext cx="7772400" cy="1768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08B0A-8976-CD69-B77B-420D4CAF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540646"/>
            <a:ext cx="7772400" cy="2229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BEAC3F-E5AB-D715-54A0-7360E5A3E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5770610"/>
            <a:ext cx="7772400" cy="1081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400DB-4906-BBF1-E6D9-F7D07720FAA5}"/>
              </a:ext>
            </a:extLst>
          </p:cNvPr>
          <p:cNvSpPr txBox="1"/>
          <p:nvPr/>
        </p:nvSpPr>
        <p:spPr>
          <a:xfrm>
            <a:off x="0" y="490091"/>
            <a:ext cx="667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SincNet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C0B30-9954-4FE5-AFB5-E5D5F6D062A4}"/>
              </a:ext>
            </a:extLst>
          </p:cNvPr>
          <p:cNvSpPr txBox="1"/>
          <p:nvPr/>
        </p:nvSpPr>
        <p:spPr>
          <a:xfrm>
            <a:off x="414338" y="3024966"/>
            <a:ext cx="667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0CC66-1720-A7F8-D370-3DA79962007B}"/>
              </a:ext>
            </a:extLst>
          </p:cNvPr>
          <p:cNvSpPr txBox="1"/>
          <p:nvPr/>
        </p:nvSpPr>
        <p:spPr>
          <a:xfrm>
            <a:off x="414338" y="5526468"/>
            <a:ext cx="667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</a:t>
            </a:r>
          </a:p>
        </p:txBody>
      </p:sp>
    </p:spTree>
    <p:extLst>
      <p:ext uri="{BB962C8B-B14F-4D97-AF65-F5344CB8AC3E}">
        <p14:creationId xmlns:p14="http://schemas.microsoft.com/office/powerpoint/2010/main" val="1023583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4F219A-A2FF-10DC-7533-C4D36904D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6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8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2BE990E-8D34-5F57-0146-2FFECC6EB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41450"/>
            <a:ext cx="8890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88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6F3120E-8118-B3A6-AE69-679BE1F0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33550"/>
            <a:ext cx="889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3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78D5-1CB2-8E4B-CC8E-DF072A10D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382"/>
            <a:ext cx="9144000" cy="2303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E36A6-65C2-2F31-8E34-67DF01CB010E}"/>
              </a:ext>
            </a:extLst>
          </p:cNvPr>
          <p:cNvSpPr txBox="1"/>
          <p:nvPr/>
        </p:nvSpPr>
        <p:spPr>
          <a:xfrm>
            <a:off x="114301" y="5178785"/>
            <a:ext cx="523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Paper: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https://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arxiv.org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/pdf/2101.08596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2F230-5886-8735-96CA-9915BB62581A}"/>
              </a:ext>
            </a:extLst>
          </p:cNvPr>
          <p:cNvSpPr txBox="1"/>
          <p:nvPr/>
        </p:nvSpPr>
        <p:spPr>
          <a:xfrm>
            <a:off x="114301" y="4517095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ICLR 2021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A1411-2C2F-CDBA-0435-B0FE9F2A0A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Questioning the standards</a:t>
            </a:r>
          </a:p>
        </p:txBody>
      </p:sp>
    </p:spTree>
    <p:extLst>
      <p:ext uri="{BB962C8B-B14F-4D97-AF65-F5344CB8AC3E}">
        <p14:creationId xmlns:p14="http://schemas.microsoft.com/office/powerpoint/2010/main" val="1865371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nd signal icon 10823034 Vector Art at Vecteezy">
            <a:extLst>
              <a:ext uri="{FF2B5EF4-FFF2-40B4-BE49-F238E27FC236}">
                <a16:creationId xmlns:a16="http://schemas.microsoft.com/office/drawing/2014/main" id="{5988C40F-3176-1EE2-56D4-8130BDFDA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29167" r="28542" b="30208"/>
          <a:stretch/>
        </p:blipFill>
        <p:spPr bwMode="auto">
          <a:xfrm>
            <a:off x="392765" y="4129087"/>
            <a:ext cx="2200555" cy="20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- Free animals icons">
            <a:extLst>
              <a:ext uri="{FF2B5EF4-FFF2-40B4-BE49-F238E27FC236}">
                <a16:creationId xmlns:a16="http://schemas.microsoft.com/office/drawing/2014/main" id="{0B48FE46-0405-04C5-9C7E-26F71791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" y="1257300"/>
            <a:ext cx="202247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DF2F07-18DB-BFB5-878B-8F7ABD37803B}"/>
              </a:ext>
            </a:extLst>
          </p:cNvPr>
          <p:cNvSpPr/>
          <p:nvPr/>
        </p:nvSpPr>
        <p:spPr>
          <a:xfrm>
            <a:off x="3714750" y="1971675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C51216-52D3-2D03-497B-B65FA1B9E579}"/>
              </a:ext>
            </a:extLst>
          </p:cNvPr>
          <p:cNvSpPr/>
          <p:nvPr/>
        </p:nvSpPr>
        <p:spPr>
          <a:xfrm>
            <a:off x="3714749" y="4747067"/>
            <a:ext cx="2185987" cy="8572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Classifier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C53996-B38C-E941-3DE4-92EA08586472}"/>
              </a:ext>
            </a:extLst>
          </p:cNvPr>
          <p:cNvCxnSpPr/>
          <p:nvPr/>
        </p:nvCxnSpPr>
        <p:spPr>
          <a:xfrm>
            <a:off x="2600743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F4E79C-EFE1-FD53-FBDF-F3402C69283B}"/>
              </a:ext>
            </a:extLst>
          </p:cNvPr>
          <p:cNvCxnSpPr/>
          <p:nvPr/>
        </p:nvCxnSpPr>
        <p:spPr>
          <a:xfrm>
            <a:off x="2703141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FEE2F8-3765-149E-926F-09893D594641}"/>
              </a:ext>
            </a:extLst>
          </p:cNvPr>
          <p:cNvCxnSpPr/>
          <p:nvPr/>
        </p:nvCxnSpPr>
        <p:spPr>
          <a:xfrm>
            <a:off x="6063089" y="5175692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4DA8A-CB7E-9F91-823B-233056FA1067}"/>
              </a:ext>
            </a:extLst>
          </p:cNvPr>
          <p:cNvCxnSpPr/>
          <p:nvPr/>
        </p:nvCxnSpPr>
        <p:spPr>
          <a:xfrm>
            <a:off x="6063089" y="2400300"/>
            <a:ext cx="956436" cy="0"/>
          </a:xfrm>
          <a:prstGeom prst="straightConnector1">
            <a:avLst/>
          </a:prstGeom>
          <a:ln w="34925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5106F2-ABA1-D92E-3572-385DC9789591}"/>
              </a:ext>
            </a:extLst>
          </p:cNvPr>
          <p:cNvSpPr txBox="1"/>
          <p:nvPr/>
        </p:nvSpPr>
        <p:spPr>
          <a:xfrm>
            <a:off x="7111206" y="1971675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96BD7-2C59-8EB5-C545-59E350E10033}"/>
              </a:ext>
            </a:extLst>
          </p:cNvPr>
          <p:cNvSpPr txBox="1"/>
          <p:nvPr/>
        </p:nvSpPr>
        <p:spPr>
          <a:xfrm>
            <a:off x="7111206" y="4821749"/>
            <a:ext cx="1463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“Dog”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C31E4F-DA35-183D-5CA6-5C1C34B36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669131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9119E-397F-7D03-1001-EAB77B4C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252282"/>
            <a:ext cx="8549640" cy="4353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931F2E-0A48-BDA3-EABC-5790CCE54EB5}"/>
              </a:ext>
            </a:extLst>
          </p:cNvPr>
          <p:cNvSpPr/>
          <p:nvPr/>
        </p:nvSpPr>
        <p:spPr>
          <a:xfrm>
            <a:off x="5329235" y="3514728"/>
            <a:ext cx="700088" cy="238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46F04-67D3-A2B4-15AE-5103212573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 Classification Steps</a:t>
            </a:r>
          </a:p>
        </p:txBody>
      </p:sp>
    </p:spTree>
    <p:extLst>
      <p:ext uri="{BB962C8B-B14F-4D97-AF65-F5344CB8AC3E}">
        <p14:creationId xmlns:p14="http://schemas.microsoft.com/office/powerpoint/2010/main" val="3557181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A12C09-E5C1-0F2C-9889-BF1E1E8A577D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DB943-C1E9-03F6-1CB3-C724150D762B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A6078-DC30-570E-1094-5AF8EF9200E5}"/>
              </a:ext>
            </a:extLst>
          </p:cNvPr>
          <p:cNvSpPr txBox="1"/>
          <p:nvPr/>
        </p:nvSpPr>
        <p:spPr>
          <a:xfrm rot="16200000">
            <a:off x="-1046311" y="1668090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F38AC-A3B6-2B66-F864-D094BE8FAC6A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10887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xample of room impulse response from dEchorate dataset | Download  Scientific Diagram">
            <a:extLst>
              <a:ext uri="{FF2B5EF4-FFF2-40B4-BE49-F238E27FC236}">
                <a16:creationId xmlns:a16="http://schemas.microsoft.com/office/drawing/2014/main" id="{D29C817A-065C-8107-5ECF-508DC904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8" y="3602491"/>
            <a:ext cx="5414879" cy="32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6121A-E950-3881-9D59-892BDF28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6" y="144915"/>
            <a:ext cx="5162059" cy="3110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21BB73-5B21-E0E0-9482-22B3F7737F74}"/>
              </a:ext>
            </a:extLst>
          </p:cNvPr>
          <p:cNvSpPr txBox="1"/>
          <p:nvPr/>
        </p:nvSpPr>
        <p:spPr>
          <a:xfrm>
            <a:off x="6600826" y="1438602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Impulse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9558A-5090-12F3-6388-95EA850ED6C0}"/>
              </a:ext>
            </a:extLst>
          </p:cNvPr>
          <p:cNvSpPr txBox="1"/>
          <p:nvPr/>
        </p:nvSpPr>
        <p:spPr>
          <a:xfrm>
            <a:off x="6600826" y="4534227"/>
            <a:ext cx="15794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Impulse</a:t>
            </a:r>
          </a:p>
          <a:p>
            <a:r>
              <a:rPr lang="en-US" sz="2800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29578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EB701-47A2-7613-B791-D38E7CE0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3ABB2-EE94-401B-D8BE-DE3A48B342AE}"/>
              </a:ext>
            </a:extLst>
          </p:cNvPr>
          <p:cNvSpPr txBox="1"/>
          <p:nvPr/>
        </p:nvSpPr>
        <p:spPr>
          <a:xfrm>
            <a:off x="1050321" y="175374"/>
            <a:ext cx="839031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Zero-Crossing Rate (ZCR) – counts how often the signal crosses zero.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Short-Time Energy – total signal energy in a frame (loudness).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RMS Amplitude – average signal power measure.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Autocorrelation – detects periodicity and pitch.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Moments – mean/variance/skewness of waveform shape.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AMDF – pitch estimation via average magnitude differences.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Rise/Attack/Decay Times – capture onset and offset dynamics.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Temporal Centroid – center of gravity of signal energy in time.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Envelope Features – smoothed amplitude curve of signal.</a:t>
            </a:r>
          </a:p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Cepstrum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(time-domain view) – captures pitch and vocal tract characteristics.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97D07-8C35-32F7-D51A-F03395C5FCE9}"/>
              </a:ext>
            </a:extLst>
          </p:cNvPr>
          <p:cNvSpPr txBox="1"/>
          <p:nvPr/>
        </p:nvSpPr>
        <p:spPr>
          <a:xfrm>
            <a:off x="1061202" y="3586165"/>
            <a:ext cx="7682744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Centroid – weighted average frequency (brightness)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Bandwidth – spread of spectrum around the centroid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Rolloff – frequency below which most energy lies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Flux – frame-to-frame change in the spectrum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Flatness – how noise-like vs. tone-like the spectrum is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Spectral Contrast – difference between peaks and valleys across bands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Fundamental Frequency (F0) – lowest frequency, perceived as pitch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Harmonic-to-Noise Ratio – balance between harmonic and noise energy</a:t>
            </a:r>
          </a:p>
          <a:p>
            <a:pPr>
              <a:defRPr sz="2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Formant Frequencies – resonant peaks in speech/instrument sounds</a:t>
            </a: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MFCCs – compressed spectral features modeled after human hearing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5141D-1C6C-5CE2-2107-B4E10DD938D4}"/>
              </a:ext>
            </a:extLst>
          </p:cNvPr>
          <p:cNvSpPr txBox="1"/>
          <p:nvPr/>
        </p:nvSpPr>
        <p:spPr>
          <a:xfrm rot="16200000">
            <a:off x="-1046311" y="1539501"/>
            <a:ext cx="29829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Time domain features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41128-442A-0145-76AA-00F95AC128C4}"/>
              </a:ext>
            </a:extLst>
          </p:cNvPr>
          <p:cNvSpPr txBox="1"/>
          <p:nvPr/>
        </p:nvSpPr>
        <p:spPr>
          <a:xfrm rot="16200000">
            <a:off x="-1054197" y="4908390"/>
            <a:ext cx="29987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Freq. domain features</a:t>
            </a:r>
          </a:p>
        </p:txBody>
      </p:sp>
    </p:spTree>
    <p:extLst>
      <p:ext uri="{BB962C8B-B14F-4D97-AF65-F5344CB8AC3E}">
        <p14:creationId xmlns:p14="http://schemas.microsoft.com/office/powerpoint/2010/main" val="3196226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CAAD-E191-7432-9651-C2AA468D3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1064D-51EA-2F71-24DE-EFC3A2BC86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Short-Time Fourier Transform (STFT)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165E2-A734-95E6-62A7-36B219AC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72" y="584775"/>
            <a:ext cx="4363628" cy="313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6DDAC-D129-B646-E867-BC55B1E9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72" y="3718835"/>
            <a:ext cx="3829050" cy="29654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1449D9-8DDD-68B8-D503-3B0E7A219D41}"/>
              </a:ext>
            </a:extLst>
          </p:cNvPr>
          <p:cNvSpPr/>
          <p:nvPr/>
        </p:nvSpPr>
        <p:spPr>
          <a:xfrm>
            <a:off x="5473918" y="3300414"/>
            <a:ext cx="2699135" cy="41842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Spectrogram</a:t>
            </a:r>
          </a:p>
        </p:txBody>
      </p:sp>
      <p:pic>
        <p:nvPicPr>
          <p:cNvPr id="7170" name="Picture 2" descr="fft (MATLAB Functions)">
            <a:extLst>
              <a:ext uri="{FF2B5EF4-FFF2-40B4-BE49-F238E27FC236}">
                <a16:creationId xmlns:a16="http://schemas.microsoft.com/office/drawing/2014/main" id="{12DD77B5-3842-82C5-C76C-809C11C23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32892"/>
          <a:stretch/>
        </p:blipFill>
        <p:spPr bwMode="auto">
          <a:xfrm>
            <a:off x="2447338" y="4651946"/>
            <a:ext cx="2454880" cy="22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66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56615-2FFB-8A78-B663-7C9AD357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818D5-90F3-410B-FE77-5952B05464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0F95D-2BFF-4008-3B89-565B4D34AC65}"/>
              </a:ext>
            </a:extLst>
          </p:cNvPr>
          <p:cNvSpPr txBox="1"/>
          <p:nvPr/>
        </p:nvSpPr>
        <p:spPr>
          <a:xfrm>
            <a:off x="0" y="3814673"/>
            <a:ext cx="91430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(1) The human ear doesn’t perceive frequency linearly.</a:t>
            </a:r>
          </a:p>
          <a:p>
            <a:endParaRPr lang="en-US" sz="2400" dirty="0"/>
          </a:p>
          <a:p>
            <a:r>
              <a:rPr lang="en-US" sz="2400" dirty="0"/>
              <a:t>(2) We are more sensitive to low-frequency changes (e.g., distinguishing </a:t>
            </a:r>
          </a:p>
          <a:p>
            <a:r>
              <a:rPr lang="en-US" sz="2400" dirty="0"/>
              <a:t>500 Hz vs. 600 Hz) than to high-frequency changes (e.g., 5000 Hz vs. </a:t>
            </a:r>
          </a:p>
          <a:p>
            <a:r>
              <a:rPr lang="en-US" sz="2400" dirty="0"/>
              <a:t>5100 Hz).</a:t>
            </a:r>
          </a:p>
          <a:p>
            <a:endParaRPr lang="en-US" sz="2400" dirty="0"/>
          </a:p>
          <a:p>
            <a:r>
              <a:rPr lang="en-US" sz="2400" dirty="0"/>
              <a:t>(3) This comes from the basilar membrane in the cochlea, where spacing</a:t>
            </a:r>
          </a:p>
          <a:p>
            <a:r>
              <a:rPr lang="en-US" sz="2400" dirty="0"/>
              <a:t>of hair cells produces a nonlinear frequency resolution.</a:t>
            </a:r>
          </a:p>
          <a:p>
            <a:endParaRPr lang="en-US" sz="2400" dirty="0"/>
          </a:p>
        </p:txBody>
      </p:sp>
      <p:pic>
        <p:nvPicPr>
          <p:cNvPr id="3074" name="Picture 2" descr="Human ear - Cochlea, Hair Cells, Auditory Nerve | Britannica">
            <a:extLst>
              <a:ext uri="{FF2B5EF4-FFF2-40B4-BE49-F238E27FC236}">
                <a16:creationId xmlns:a16="http://schemas.microsoft.com/office/drawing/2014/main" id="{BE74D4EB-7336-3069-0319-6F23335B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43" y="863744"/>
            <a:ext cx="4711332" cy="27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954F3-CCDA-F079-909C-F26C987D2ACC}"/>
              </a:ext>
            </a:extLst>
          </p:cNvPr>
          <p:cNvSpPr txBox="1"/>
          <p:nvPr/>
        </p:nvSpPr>
        <p:spPr>
          <a:xfrm>
            <a:off x="6509812" y="2520107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Mel == Melody</a:t>
            </a:r>
          </a:p>
        </p:txBody>
      </p:sp>
    </p:spTree>
    <p:extLst>
      <p:ext uri="{BB962C8B-B14F-4D97-AF65-F5344CB8AC3E}">
        <p14:creationId xmlns:p14="http://schemas.microsoft.com/office/powerpoint/2010/main" val="3849455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DFFD-C61F-14F9-F006-3F70B28F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2560D8-12F3-A3ED-FD3F-DA193A542F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Mel-Frequency Cepstral Coefficients (MFCC)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D532E-BC9C-4499-AF07-F076DA83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2950"/>
            <a:ext cx="77724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7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6890-F3BA-A149-A074-087CBB1DA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6DA16-793E-2395-DE51-935D43667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Classification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08D7F-EC50-844B-40A0-A90DE7E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46608"/>
            <a:ext cx="8549640" cy="47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7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7C43-BF2B-3141-6478-4E50E10EE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739A3-6568-9AFE-94B0-28E3EBFA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159"/>
            <a:ext cx="9404604" cy="47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4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EC7D1-0302-9EEA-D96B-1256F997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9" y="4155479"/>
            <a:ext cx="8326120" cy="138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E04E1-869C-BA9C-DBB0-A5104ED1A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1016000"/>
            <a:ext cx="1270000" cy="5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9EA5-F75D-ED65-C4A5-C46B0944435A}"/>
              </a:ext>
            </a:extLst>
          </p:cNvPr>
          <p:cNvSpPr txBox="1"/>
          <p:nvPr/>
        </p:nvSpPr>
        <p:spPr>
          <a:xfrm>
            <a:off x="2251300" y="1157259"/>
            <a:ext cx="4641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one-dimensional waveform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CMMI10"/>
              </a:rPr>
              <a:t>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samples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    sampling frequency F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NimbusRomNo9L"/>
              </a:rPr>
              <a:t>s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51551-DED1-FD70-4462-1F81F21B2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2040965"/>
            <a:ext cx="3136900" cy="52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7B781F-E025-450F-320B-8A93B57CAC46}"/>
              </a:ext>
            </a:extLst>
          </p:cNvPr>
          <p:cNvSpPr txBox="1"/>
          <p:nvPr/>
        </p:nvSpPr>
        <p:spPr>
          <a:xfrm>
            <a:off x="4093661" y="1988087"/>
            <a:ext cx="195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Replaces MFCC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AE08A9-A9EA-6A92-7A94-FB398E8B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48" y="2861761"/>
            <a:ext cx="3657600" cy="53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CD6257-81CE-690F-0412-657078CC8135}"/>
              </a:ext>
            </a:extLst>
          </p:cNvPr>
          <p:cNvSpPr txBox="1"/>
          <p:nvPr/>
        </p:nvSpPr>
        <p:spPr>
          <a:xfrm>
            <a:off x="4642354" y="2928406"/>
            <a:ext cx="3683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/>
                <a:latin typeface="NimbusRomNo9L"/>
              </a:rPr>
              <a:t>The main model (e.g., classifier)</a:t>
            </a:r>
            <a:endParaRPr lang="en-US" sz="20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E115-BACB-9F62-FA02-84CB523BAED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CF0B4-AD0B-C3C3-CFE7-CAB7344DC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9" y="5469805"/>
            <a:ext cx="8549640" cy="11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9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23825-A4C1-A25F-A603-41CBB0CEA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D4BD87-CCB3-1A6A-C000-DD2A2575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623981"/>
            <a:ext cx="8549640" cy="3410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4C278-7DD4-9B65-818F-10AAEE1199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 modules</a:t>
            </a:r>
          </a:p>
        </p:txBody>
      </p:sp>
    </p:spTree>
    <p:extLst>
      <p:ext uri="{BB962C8B-B14F-4D97-AF65-F5344CB8AC3E}">
        <p14:creationId xmlns:p14="http://schemas.microsoft.com/office/powerpoint/2010/main" val="1454814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B973-7A3E-C116-A491-1537166E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601D8-12D4-A88E-AB6E-B4566F0233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LEAF: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LEarnable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Audio Frontend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C75C7-97F3-4742-1D81-5A2871D9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118"/>
            <a:ext cx="9404604" cy="40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E097-EB6D-B620-F021-38708793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F054D-B059-0BB5-E5FF-BF62E227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379"/>
            <a:ext cx="9404604" cy="49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9 Blurred View Without Glasses Royalty-Free Images, Stock Photos &amp;  Pictures | Shutterstock">
            <a:extLst>
              <a:ext uri="{FF2B5EF4-FFF2-40B4-BE49-F238E27FC236}">
                <a16:creationId xmlns:a16="http://schemas.microsoft.com/office/drawing/2014/main" id="{7487CA66-1D3F-EA55-791F-C42145854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3" r="-113"/>
          <a:stretch/>
        </p:blipFill>
        <p:spPr bwMode="auto">
          <a:xfrm>
            <a:off x="60614" y="877455"/>
            <a:ext cx="3463636" cy="255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tte white and grey frosted glass texture, blur effect. Stained glass  decorative background. 48675733 Vector Art at Vecteezy">
            <a:extLst>
              <a:ext uri="{FF2B5EF4-FFF2-40B4-BE49-F238E27FC236}">
                <a16:creationId xmlns:a16="http://schemas.microsoft.com/office/drawing/2014/main" id="{F4DE2BD8-76AC-5B1F-3ED8-74635220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43" y="1214436"/>
            <a:ext cx="3871913" cy="3871913"/>
          </a:xfrm>
          <a:prstGeom prst="rect">
            <a:avLst/>
          </a:prstGeom>
          <a:noFill/>
          <a:ln w="47625">
            <a:solidFill>
              <a:schemeClr val="tx1"/>
            </a:solidFill>
          </a:ln>
          <a:scene3d>
            <a:camera prst="orthographicFront">
              <a:rot lat="1500000" lon="1919998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69 Blurred View Without Glasses Royalty-Free Images, Stock Photos &amp;  Pictures | Shutterstock">
            <a:extLst>
              <a:ext uri="{FF2B5EF4-FFF2-40B4-BE49-F238E27FC236}">
                <a16:creationId xmlns:a16="http://schemas.microsoft.com/office/drawing/2014/main" id="{F563767F-5BC0-2333-92D5-8F90E2680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12258" y="4263537"/>
            <a:ext cx="3148760" cy="23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5EC07-1320-C39A-A6B8-AB55A417147F}"/>
              </a:ext>
            </a:extLst>
          </p:cNvPr>
          <p:cNvSpPr txBox="1"/>
          <p:nvPr/>
        </p:nvSpPr>
        <p:spPr>
          <a:xfrm>
            <a:off x="6215063" y="1630007"/>
            <a:ext cx="204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Blurred glass</a:t>
            </a:r>
          </a:p>
        </p:txBody>
      </p:sp>
    </p:spTree>
    <p:extLst>
      <p:ext uri="{BB962C8B-B14F-4D97-AF65-F5344CB8AC3E}">
        <p14:creationId xmlns:p14="http://schemas.microsoft.com/office/powerpoint/2010/main" val="13460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35361-40E5-C9FC-C2B8-2A991A46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24"/>
            <a:ext cx="9404604" cy="54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6F0C-6ABD-9686-7449-A4597860E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0B622-6F67-4234-00B7-80A35446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879"/>
            <a:ext cx="9404604" cy="49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5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CCB71-0CEA-20B6-2C1C-541D5852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778611"/>
            <a:ext cx="9404604" cy="53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1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B3E91F-A440-E887-68D1-431238A345E0}"/>
              </a:ext>
            </a:extLst>
          </p:cNvPr>
          <p:cNvSpPr txBox="1"/>
          <p:nvPr/>
        </p:nvSpPr>
        <p:spPr>
          <a:xfrm>
            <a:off x="3294759" y="3075057"/>
            <a:ext cx="2554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186554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B141A655-896B-D482-B92C-438115D3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  <p:pic>
        <p:nvPicPr>
          <p:cNvPr id="4" name="Picture 3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7DAF67E0-7E20-ED90-E16B-5BAF1D03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4" b="36391"/>
          <a:stretch/>
        </p:blipFill>
        <p:spPr>
          <a:xfrm>
            <a:off x="0" y="3429000"/>
            <a:ext cx="8495064" cy="30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0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949A-F8E2-D3E3-67C3-9CB661C1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88CEB9E-5D78-1AB5-A750-7EF0824D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00" b="6115"/>
          <a:stretch/>
        </p:blipFill>
        <p:spPr>
          <a:xfrm>
            <a:off x="67670" y="3283982"/>
            <a:ext cx="7722785" cy="3190398"/>
          </a:xfrm>
          <a:prstGeom prst="rect">
            <a:avLst/>
          </a:prstGeom>
        </p:spPr>
      </p:pic>
      <p:pic>
        <p:nvPicPr>
          <p:cNvPr id="2" name="Picture 1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B10A528-E891-1F8B-DD8E-CA61CD90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6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A573-89E3-AD20-B18D-D9E90F02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test&#10;&#10;Description automatically generated">
            <a:extLst>
              <a:ext uri="{FF2B5EF4-FFF2-40B4-BE49-F238E27FC236}">
                <a16:creationId xmlns:a16="http://schemas.microsoft.com/office/drawing/2014/main" id="{0E31B51C-733D-A211-DE1B-8814412E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4" t="13125" b="37756"/>
          <a:stretch/>
        </p:blipFill>
        <p:spPr>
          <a:xfrm>
            <a:off x="510538" y="716416"/>
            <a:ext cx="7145569" cy="5425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CC2EC-104B-6A49-85A2-8DF31B1411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A4098A-5AC9-A86E-38B9-268A64396105}"/>
              </a:ext>
            </a:extLst>
          </p:cNvPr>
          <p:cNvCxnSpPr/>
          <p:nvPr/>
        </p:nvCxnSpPr>
        <p:spPr>
          <a:xfrm>
            <a:off x="800097" y="4400550"/>
            <a:ext cx="5429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C3DA4-E078-E3AC-F8D9-C2C8C4110913}"/>
              </a:ext>
            </a:extLst>
          </p:cNvPr>
          <p:cNvSpPr txBox="1"/>
          <p:nvPr/>
        </p:nvSpPr>
        <p:spPr>
          <a:xfrm>
            <a:off x="901480" y="437197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6270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41C1-4624-33B0-206D-C4A7CE11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A85A83-0CB5-4240-966B-EAB86113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84" b="50000"/>
          <a:stretch/>
        </p:blipFill>
        <p:spPr>
          <a:xfrm>
            <a:off x="181974" y="830196"/>
            <a:ext cx="7722785" cy="3911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BBCCD-B6BF-E46B-3ACA-34FE622633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</p:spTree>
    <p:extLst>
      <p:ext uri="{BB962C8B-B14F-4D97-AF65-F5344CB8AC3E}">
        <p14:creationId xmlns:p14="http://schemas.microsoft.com/office/powerpoint/2010/main" val="1547821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7FB0FA2-3816-A808-41A7-6B7A953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51256"/>
          <a:stretch/>
        </p:blipFill>
        <p:spPr>
          <a:xfrm>
            <a:off x="0" y="158134"/>
            <a:ext cx="6382467" cy="29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42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D0F6-ABE4-EB1C-FBE7-382F66AC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91E0B9-B7AB-D466-8D10-03EACF8F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2" b="32472"/>
          <a:stretch/>
        </p:blipFill>
        <p:spPr>
          <a:xfrm>
            <a:off x="0" y="158134"/>
            <a:ext cx="6382467" cy="4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DD98-EBD1-6B31-A94B-AC049E5D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9 Blurred View Without Glasses Royalty-Free Images, Stock Photos &amp;  Pictures | Shutterstock">
            <a:extLst>
              <a:ext uri="{FF2B5EF4-FFF2-40B4-BE49-F238E27FC236}">
                <a16:creationId xmlns:a16="http://schemas.microsoft.com/office/drawing/2014/main" id="{36903BEE-8BBF-6C2D-4962-DF1AA0930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3" r="-113"/>
          <a:stretch/>
        </p:blipFill>
        <p:spPr bwMode="auto">
          <a:xfrm>
            <a:off x="60614" y="877455"/>
            <a:ext cx="3463636" cy="255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tte white and grey frosted glass texture, blur effect. Stained glass  decorative background. 48675733 Vector Art at Vecteezy">
            <a:extLst>
              <a:ext uri="{FF2B5EF4-FFF2-40B4-BE49-F238E27FC236}">
                <a16:creationId xmlns:a16="http://schemas.microsoft.com/office/drawing/2014/main" id="{120D531D-8FAF-0544-F9F3-4B4F0378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043" y="1214436"/>
            <a:ext cx="3871913" cy="3871913"/>
          </a:xfrm>
          <a:prstGeom prst="rect">
            <a:avLst/>
          </a:prstGeom>
          <a:noFill/>
          <a:ln w="47625">
            <a:solidFill>
              <a:schemeClr val="tx1"/>
            </a:solidFill>
          </a:ln>
          <a:scene3d>
            <a:camera prst="orthographicFront">
              <a:rot lat="1500000" lon="1919998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69 Blurred View Without Glasses Royalty-Free Images, Stock Photos &amp;  Pictures | Shutterstock">
            <a:extLst>
              <a:ext uri="{FF2B5EF4-FFF2-40B4-BE49-F238E27FC236}">
                <a16:creationId xmlns:a16="http://schemas.microsoft.com/office/drawing/2014/main" id="{D5DB43E8-55B7-E3BD-B4EF-F87D45CAC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12258" y="4263537"/>
            <a:ext cx="3148760" cy="231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CF48F-3050-D340-A6F9-FE83510418A0}"/>
              </a:ext>
            </a:extLst>
          </p:cNvPr>
          <p:cNvSpPr txBox="1"/>
          <p:nvPr/>
        </p:nvSpPr>
        <p:spPr>
          <a:xfrm>
            <a:off x="6215063" y="1630007"/>
            <a:ext cx="204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Blurred glass</a:t>
            </a:r>
          </a:p>
        </p:txBody>
      </p:sp>
      <p:pic>
        <p:nvPicPr>
          <p:cNvPr id="7174" name="Picture 6" descr="Design Or Pattern With A Frosted Glass Effect Colors Stock Photo, Picture  and Royalty Free Image. Image 41796093.">
            <a:extLst>
              <a:ext uri="{FF2B5EF4-FFF2-40B4-BE49-F238E27FC236}">
                <a16:creationId xmlns:a16="http://schemas.microsoft.com/office/drawing/2014/main" id="{61186164-7E13-0B27-3783-495A4F51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72" y="2758589"/>
            <a:ext cx="4146131" cy="3476625"/>
          </a:xfrm>
          <a:prstGeom prst="rect">
            <a:avLst/>
          </a:prstGeom>
          <a:noFill/>
          <a:ln w="47625">
            <a:solidFill>
              <a:schemeClr val="tx1"/>
            </a:solidFill>
          </a:ln>
          <a:scene3d>
            <a:camera prst="orthographicFront">
              <a:rot lat="1500000" lon="1919998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84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16098-E299-3F2F-96D7-757F60E0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8C103087-61FC-BA8D-A133-BDE6C042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12292"/>
          <a:stretch/>
        </p:blipFill>
        <p:spPr>
          <a:xfrm>
            <a:off x="0" y="158134"/>
            <a:ext cx="6382467" cy="6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3436-3C39-D503-D283-C7D1F79D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111D211F-378B-841D-1564-98609296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26815"/>
          <a:stretch/>
        </p:blipFill>
        <p:spPr>
          <a:xfrm>
            <a:off x="327854" y="637008"/>
            <a:ext cx="5802243" cy="46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1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FCFF-2FFC-5594-0931-E8774803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8FC164BB-A5AA-BBB2-6D48-7839EC0F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15208"/>
          <a:stretch/>
        </p:blipFill>
        <p:spPr>
          <a:xfrm>
            <a:off x="327854" y="637008"/>
            <a:ext cx="5802243" cy="5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197A7-E4AD-12C0-FBFF-C0E2773795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8ADD244C-020F-4B0D-A34B-37EC39C6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37568"/>
          <a:stretch/>
        </p:blipFill>
        <p:spPr>
          <a:xfrm>
            <a:off x="531316" y="3276957"/>
            <a:ext cx="6772779" cy="1466493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4205AC21-8915-89E9-872E-E954EFE4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B8A6-A6A3-EF3E-8939-E5D114D619C1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4128652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39271-DDBA-D453-E2B9-C38E1FCC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E5F1E-8F05-95EB-8EC7-2CE58775FFD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76862E88-3E81-4DDF-B991-4C40144B2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19583"/>
          <a:stretch/>
        </p:blipFill>
        <p:spPr>
          <a:xfrm>
            <a:off x="531316" y="3276957"/>
            <a:ext cx="6772779" cy="3208556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FE9BD00F-F518-6654-DA3A-6326ACFF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4BE1-BF5C-D92D-F171-526304739CA7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39696047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3DD19-4808-3CB2-C08D-FF4DB9FB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F146ED-0C48-1D3D-E0CF-078F0BEAFA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054A6-46B6-5368-3F3C-3F3884D7838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09977-B098-2264-F245-7FEDFF3CD9BB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C89685-F6E6-CB75-9F15-91A21F4DC826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9B6A19-61F3-F9E0-296E-93C1EDA9F1CC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2A7968-42BA-A8BE-FD44-16B41BD40DC8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40B1EE-01D4-5B83-10F5-8279892CD9B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2CA61-6440-DCD0-1BDC-3D86F2DA1903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2CA61-6440-DCD0-1BDC-3D86F2DA1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11E94A-F020-4CD4-9BDB-707FEE8ED8EB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EB6E164-686E-D83B-B016-73D18C71E806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3960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DEE75-0520-0B89-7D6C-0DC3A2CF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BC0AB-B8AE-8371-5989-4EF9D5D5B5A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D4793-DE87-8441-0E21-0B899D61C0B6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E4CEF-4A76-0E3A-CFCD-D02322E28D1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5BD04F-3E46-3110-D52E-B5D37ABF7337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CF8A20-5149-2AA5-DACA-6A29283D24D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21FAB5-89FF-A3A7-110D-E3749EB8B42A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7913F01-9E5E-73A2-8DCC-B8A07334CA7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1B946BD-7B6C-C144-8E3D-115C6EFD77EE}"/>
              </a:ext>
            </a:extLst>
          </p:cNvPr>
          <p:cNvCxnSpPr>
            <a:cxnSpLocks/>
          </p:cNvCxnSpPr>
          <p:nvPr/>
        </p:nvCxnSpPr>
        <p:spPr>
          <a:xfrm flipV="1">
            <a:off x="5712033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1478BE-3E5C-7BCF-3361-C6213ED83E4B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E1478BE-3E5C-7BCF-3361-C6213ED83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AFF84-70C7-A5C1-3B2E-F067FCBE906F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AFF84-70C7-A5C1-3B2E-F067FCBE9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AA806BE-7D5F-95A2-7C12-59A831D5BC75}"/>
              </a:ext>
            </a:extLst>
          </p:cNvPr>
          <p:cNvSpPr txBox="1"/>
          <p:nvPr/>
        </p:nvSpPr>
        <p:spPr>
          <a:xfrm>
            <a:off x="5546129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64323B-86F0-384A-04CF-38219EE2EA0B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B2560A-9A6F-1E29-A4A6-22B455C51BC0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F48B771-E107-590B-18D1-64159F9428E4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5DDEB5-B79E-0D1D-57FB-488D099DEAAC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2B136A-7896-3236-EB2B-E491BC619C30}"/>
              </a:ext>
            </a:extLst>
          </p:cNvPr>
          <p:cNvSpPr txBox="1"/>
          <p:nvPr/>
        </p:nvSpPr>
        <p:spPr>
          <a:xfrm>
            <a:off x="5862376" y="442689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AEFB6-1FB2-D33F-0936-E483C1FB26D8}"/>
              </a:ext>
            </a:extLst>
          </p:cNvPr>
          <p:cNvSpPr txBox="1"/>
          <p:nvPr/>
        </p:nvSpPr>
        <p:spPr>
          <a:xfrm>
            <a:off x="90322" y="832718"/>
            <a:ext cx="216796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Addition (complex)</a:t>
            </a:r>
          </a:p>
        </p:txBody>
      </p:sp>
    </p:spTree>
    <p:extLst>
      <p:ext uri="{BB962C8B-B14F-4D97-AF65-F5344CB8AC3E}">
        <p14:creationId xmlns:p14="http://schemas.microsoft.com/office/powerpoint/2010/main" val="3056235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896D-1189-3B55-9D83-17CEF84A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8AD0E-3F5E-11A7-BDD0-B69DFACDD9E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57D7D-CBA3-688A-E098-0B6D2E45EE78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74135-6434-E8BD-EC42-920ED261397B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EEA414-9BC6-EF0C-FC27-93108D35558D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D2D10A-C511-01F8-8846-08AAED7FEB2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89CBA-4A4C-B3F5-966B-3EA7DD0F901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AD2897A-4B10-A475-E870-C5C35746443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8E911C-CC7C-77BC-016E-C0CEC0B22CE7}"/>
              </a:ext>
            </a:extLst>
          </p:cNvPr>
          <p:cNvCxnSpPr>
            <a:cxnSpLocks/>
          </p:cNvCxnSpPr>
          <p:nvPr/>
        </p:nvCxnSpPr>
        <p:spPr>
          <a:xfrm flipV="1">
            <a:off x="5712033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1B692A-2539-E8DC-BA63-0681659BC31D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1B692A-2539-E8DC-BA63-0681659BC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16C9F-BDE5-E966-2403-926C8ED7A26E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D16C9F-BDE5-E966-2403-926C8ED7A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76703E7-5617-6898-886C-11F5FAB4194D}"/>
              </a:ext>
            </a:extLst>
          </p:cNvPr>
          <p:cNvSpPr txBox="1"/>
          <p:nvPr/>
        </p:nvSpPr>
        <p:spPr>
          <a:xfrm>
            <a:off x="5546129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C7F2A3-E0B1-FE3B-5DD2-AE0ADE32F2DF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C0466F-207C-921C-3616-6750E1ABE385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8651277-E05E-3323-7E57-A66A40DB32AA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274022-9F18-CA4F-3EB2-8D52FE48979A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FA1D00-BF5B-3099-9F45-8A89909EAE63}"/>
              </a:ext>
            </a:extLst>
          </p:cNvPr>
          <p:cNvSpPr txBox="1"/>
          <p:nvPr/>
        </p:nvSpPr>
        <p:spPr>
          <a:xfrm>
            <a:off x="5862376" y="442689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6FD43-4F6B-7762-58A9-AA2EFA8C84DE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6690011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898FF-9C19-1324-B0F3-64FC4833A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DAC57-5711-8038-A227-F2FA2ACAD05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8DB06-BD31-B93F-53F8-52C0EA044A8A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EF8A57-888C-C855-79F6-81B6F418DE36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0E7DDC-6F9A-C237-E74E-4FFA8AE7FC4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B3399A-2C51-9C87-5524-B64C57ED431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6659D5-7F96-2FE6-079F-22583B99F21C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2F089D-690B-B1DB-971B-E01C50D03A6F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224EE8-CC75-B431-E3F6-A00425198847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224EE8-CC75-B431-E3F6-A00425198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496A75-834A-6530-8A10-501CD5647207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496A75-834A-6530-8A10-501CD5647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529458" cy="512961"/>
              </a:xfrm>
              <a:prstGeom prst="rect">
                <a:avLst/>
              </a:prstGeom>
              <a:blipFill>
                <a:blip r:embed="rId4"/>
                <a:stretch>
                  <a:fillRect l="-3306" t="-4878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E40775D-66E8-F01B-F861-E4B7D3E11310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30DB11-8B71-0AD4-3BB5-6205263A805F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0D4AA-3D06-4008-F322-B7A1B815F4F9}"/>
                  </a:ext>
                </a:extLst>
              </p:cNvPr>
              <p:cNvSpPr txBox="1"/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80D4AA-3D06-4008-F322-B7A1B815F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blipFill>
                <a:blip r:embed="rId5"/>
                <a:stretch>
                  <a:fillRect l="-599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5107B1-A76C-DC24-1C9C-74732ED6E62B}"/>
              </a:ext>
            </a:extLst>
          </p:cNvPr>
          <p:cNvCxnSpPr>
            <a:cxnSpLocks/>
          </p:cNvCxnSpPr>
          <p:nvPr/>
        </p:nvCxnSpPr>
        <p:spPr>
          <a:xfrm flipV="1">
            <a:off x="8149687" y="2168517"/>
            <a:ext cx="0" cy="802056"/>
          </a:xfrm>
          <a:prstGeom prst="line">
            <a:avLst/>
          </a:prstGeom>
          <a:noFill/>
          <a:ln w="50800" cmpd="sng">
            <a:solidFill>
              <a:schemeClr val="tx1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262086-CAEA-71CF-7411-66D0C9C2E507}"/>
              </a:ext>
            </a:extLst>
          </p:cNvPr>
          <p:cNvSpPr txBox="1"/>
          <p:nvPr/>
        </p:nvSpPr>
        <p:spPr>
          <a:xfrm>
            <a:off x="7759356" y="2970943"/>
            <a:ext cx="78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+ f</a:t>
            </a:r>
            <a:r>
              <a:rPr lang="en-US" sz="2400" baseline="-25000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78A6D-A95D-C4E9-A935-177FF709CEDE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169715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53522-BF58-8CEF-C91F-907E7210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FE0A1-8456-10D0-5CDD-7BD0264069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944F4-91A8-7B06-2E40-ADDF64C1FB5C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4AAB76-D7A3-2BB0-1E04-E2C79CAB75B2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8C4E78-5C0D-A30B-0BE1-F9A9AD48B452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2DC650-2172-8F65-7E58-7D149934CE5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4E3F41-F93E-3CDF-20A8-B4484CA3F8FF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BBF66F-A15A-CB12-029E-72F2D165E168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03E6A5-9A6D-0E62-0A6E-1440D584A9F5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03E6A5-9A6D-0E62-0A6E-1440D584A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651233-8DA6-7F36-2201-C11B6EBF4F0E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651233-8DA6-7F36-2201-C11B6EBF4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F1363263-39DB-610D-F3F3-0B799E9A840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319AFC-6658-6E05-D299-310623AA282F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92D5C-69CA-5A02-D1E6-ACD4A134C444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C03472-906B-4494-F8C7-0DD4B45F3780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F1B786-09B3-C2AD-F24E-F78327E46D65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16B00F-DAE3-5173-A1C5-9D78C1EA367A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CC0AB4-B599-F9B7-35D1-3B2252DFADAB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AF97B-CBF8-C53D-BDF0-DA71B5AC5AEF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46239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Point Spread Function: Useful Tips to Improve Your Images">
            <a:extLst>
              <a:ext uri="{FF2B5EF4-FFF2-40B4-BE49-F238E27FC236}">
                <a16:creationId xmlns:a16="http://schemas.microsoft.com/office/drawing/2014/main" id="{18A986A4-61A8-5240-7803-1B2FA26B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4164384"/>
            <a:ext cx="6865144" cy="26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nvolution">
            <a:extLst>
              <a:ext uri="{FF2B5EF4-FFF2-40B4-BE49-F238E27FC236}">
                <a16:creationId xmlns:a16="http://schemas.microsoft.com/office/drawing/2014/main" id="{27308E86-67FF-8447-E4F1-BE2C38A69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9390"/>
          <a:stretch/>
        </p:blipFill>
        <p:spPr bwMode="auto">
          <a:xfrm>
            <a:off x="1549190" y="927389"/>
            <a:ext cx="6045620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DA10A-EFA0-A6B3-062F-3F335576D9DC}"/>
              </a:ext>
            </a:extLst>
          </p:cNvPr>
          <p:cNvSpPr txBox="1"/>
          <p:nvPr/>
        </p:nvSpPr>
        <p:spPr>
          <a:xfrm>
            <a:off x="2857500" y="404169"/>
            <a:ext cx="940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60F6A-D417-0DF3-5200-38224482B0B5}"/>
              </a:ext>
            </a:extLst>
          </p:cNvPr>
          <p:cNvSpPr txBox="1"/>
          <p:nvPr/>
        </p:nvSpPr>
        <p:spPr>
          <a:xfrm>
            <a:off x="4403704" y="404169"/>
            <a:ext cx="339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Point Spread Function</a:t>
            </a:r>
          </a:p>
        </p:txBody>
      </p:sp>
    </p:spTree>
    <p:extLst>
      <p:ext uri="{BB962C8B-B14F-4D97-AF65-F5344CB8AC3E}">
        <p14:creationId xmlns:p14="http://schemas.microsoft.com/office/powerpoint/2010/main" val="4236701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C685A-15AE-A2F4-6117-08CA181F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79A2EA-79D7-3496-732B-4D7F97C2925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5B2DF-17F4-9C87-35CD-6FC73BAD6A2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918B9A-A7B2-AEB1-E386-C277377E383A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46FACD-32D5-D427-D72E-C13233AB2F7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3ACA16-1D37-C0A0-871B-2DDA67592A3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15BB39-85B7-2040-828D-F54FAC29700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18A778-A881-24E4-7A5E-7589DC638112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D7E9D2-D1E1-EBDF-63CE-AED19160DD87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CD7E9D2-D1E1-EBDF-63CE-AED19160D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16DBFE-1F33-E598-4BCE-87A3BF252150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16DBFE-1F33-E598-4BCE-87A3BF252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7806B4B-9453-3030-5C29-1F689558E9A6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4E5A88-9374-5151-CB6A-D3FAFB53A651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AF6C2D-F946-789B-B1AA-0811B936C9D8}"/>
                  </a:ext>
                </a:extLst>
              </p:cNvPr>
              <p:cNvSpPr txBox="1"/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AF6C2D-F946-789B-B1AA-0811B936C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252" y="4457540"/>
                <a:ext cx="2100127" cy="512961"/>
              </a:xfrm>
              <a:prstGeom prst="rect">
                <a:avLst/>
              </a:prstGeom>
              <a:blipFill>
                <a:blip r:embed="rId5"/>
                <a:stretch>
                  <a:fillRect l="-599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40DDA4-9EB9-F8F4-873D-0DCC569B2FA8}"/>
              </a:ext>
            </a:extLst>
          </p:cNvPr>
          <p:cNvCxnSpPr>
            <a:cxnSpLocks/>
          </p:cNvCxnSpPr>
          <p:nvPr/>
        </p:nvCxnSpPr>
        <p:spPr>
          <a:xfrm flipV="1">
            <a:off x="4906421" y="2168517"/>
            <a:ext cx="0" cy="802056"/>
          </a:xfrm>
          <a:prstGeom prst="line">
            <a:avLst/>
          </a:prstGeom>
          <a:noFill/>
          <a:ln w="50800" cmpd="sng">
            <a:solidFill>
              <a:schemeClr val="tx1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FCFDE1-865E-1356-FA69-5511A6809900}"/>
              </a:ext>
            </a:extLst>
          </p:cNvPr>
          <p:cNvSpPr txBox="1"/>
          <p:nvPr/>
        </p:nvSpPr>
        <p:spPr>
          <a:xfrm>
            <a:off x="4516090" y="2970943"/>
            <a:ext cx="721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8935D-031E-EE18-793C-6AA9017141ED}"/>
              </a:ext>
            </a:extLst>
          </p:cNvPr>
          <p:cNvSpPr txBox="1"/>
          <p:nvPr/>
        </p:nvSpPr>
        <p:spPr>
          <a:xfrm>
            <a:off x="90322" y="832718"/>
            <a:ext cx="2730940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(complex)</a:t>
            </a:r>
          </a:p>
        </p:txBody>
      </p:sp>
    </p:spTree>
    <p:extLst>
      <p:ext uri="{BB962C8B-B14F-4D97-AF65-F5344CB8AC3E}">
        <p14:creationId xmlns:p14="http://schemas.microsoft.com/office/powerpoint/2010/main" val="21688442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DF30-3BFC-C5DE-C499-8AF35B07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8654FF-6690-A533-BC74-B993572E45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607553-7411-4B1E-8C29-E2D206F87B6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5070B9-05CC-ECD3-E093-A9484AEDCE95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F0C303-A68D-0763-BE2C-9F1E7F91144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1F1B40-59B1-FA34-B24C-2232F20FE32D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4AF5EBA-7281-581D-ED7A-A697D7DEACBC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CB9E4B-10D5-180F-CCE0-948C9F8D20CF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CB9E4B-10D5-180F-CCE0-948C9F8D2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534394" cy="512961"/>
              </a:xfrm>
              <a:prstGeom prst="rect">
                <a:avLst/>
              </a:prstGeom>
              <a:blipFill>
                <a:blip r:embed="rId3"/>
                <a:stretch>
                  <a:fillRect l="-3279" t="-4878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B58F91-06D9-D9C7-80BD-09EEB8E76316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B58F91-06D9-D9C7-80BD-09EEB8E76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1ECDB6D-83BD-E416-62E5-71C90BE967A1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14DE60-6187-1BA0-6B58-C753A922A817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4D03E-CCCE-00F4-EEF4-AAEA10E7D2DC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5F4BF6-D2F2-257A-62AA-9C95515D5057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72C617-0CED-9612-703E-C49847A88BDC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3581B-F870-EF54-02C2-F25DD4832D8C}"/>
              </a:ext>
            </a:extLst>
          </p:cNvPr>
          <p:cNvCxnSpPr>
            <a:cxnSpLocks/>
          </p:cNvCxnSpPr>
          <p:nvPr/>
        </p:nvCxnSpPr>
        <p:spPr>
          <a:xfrm flipV="1">
            <a:off x="6579950" y="2168517"/>
            <a:ext cx="0" cy="802056"/>
          </a:xfrm>
          <a:prstGeom prst="line">
            <a:avLst/>
          </a:prstGeom>
          <a:noFill/>
          <a:ln w="50800" cmpd="sng">
            <a:solidFill>
              <a:srgbClr val="FF000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AC6B70-2685-1DF6-91DF-1FADEF456C04}"/>
              </a:ext>
            </a:extLst>
          </p:cNvPr>
          <p:cNvSpPr txBox="1"/>
          <p:nvPr/>
        </p:nvSpPr>
        <p:spPr>
          <a:xfrm>
            <a:off x="6414046" y="3042381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54939-448A-46DD-47B5-08BDB88DC4D3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DD3B59-032F-7063-7019-35B8BFD80164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28959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D5B0-7C1A-FA49-D6F1-DBD0213D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31A31-652F-E453-B2A4-12E754F0DE8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3F17A-AF53-CF84-0EC2-0956A8761A7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48F00-301F-808A-E723-E63B1A7F5E7D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2FFBCA-AC8A-9D45-289C-F8A307C0AE9B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EB5A54-58C1-6A81-C4E3-5BD3C0110029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099692-DCE4-875D-93DB-8BFA109FA53B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504B91-22CC-7FE7-FCEB-2014585B6FF7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BA20CA-0E71-B93E-4AFC-AB183C204B81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6BA20CA-0E71-B93E-4AFC-AB183C204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blipFill>
                <a:blip r:embed="rId3"/>
                <a:stretch>
                  <a:fillRect l="-787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E01414-E983-5597-7F19-3C71432040C2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E01414-E983-5597-7F19-3C7143204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0CAE54E-6676-A174-2E85-B82B30853A3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7445C8-A5D5-2CC2-C512-2D3F0D1F6A11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80B53-FE0D-3264-4EF5-8EF0039A0538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BE39BC-2565-EF28-713C-53764F2F699E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9D3562-E9EC-E629-9314-53747B8AD6F7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E3B41-A6F2-DC1D-F53E-F7DE0F93CF16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AEF1F-29FD-6410-40B1-33407F93D85F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7C190-7B09-2C52-0114-81DFD31212A7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89935C1-072E-A2FE-7EBD-F04EC8684D2F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858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A849-64F7-59CC-AC0F-CC380C3A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C6EA0-8DF4-D65E-C68C-7D4979508F7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248C9-2563-141A-B291-D8CC7674BC33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10ABD6-190A-DC5A-A59C-B385B8A78451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0A1380-F5A1-5674-FBFA-70F9E6816399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973B80-D552-749A-8C30-732637A7E384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DEA7FA-DF25-48D5-BC11-3FB6C0DD234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8D28048-2837-C21C-24B2-AEBC47CFF58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316985-689E-8F13-42DC-378051D132B8}"/>
                  </a:ext>
                </a:extLst>
              </p:cNvPr>
              <p:cNvSpPr txBox="1"/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𝑓𝑥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316985-689E-8F13-42DC-378051D13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35" y="4514924"/>
                <a:ext cx="1603324" cy="512961"/>
              </a:xfrm>
              <a:prstGeom prst="rect">
                <a:avLst/>
              </a:prstGeom>
              <a:blipFill>
                <a:blip r:embed="rId3"/>
                <a:stretch>
                  <a:fillRect l="-787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377BB6-D71B-FB6E-22FC-784E52100C68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377BB6-D71B-FB6E-22FC-784E52100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2C65CEF-D6E4-B19E-C3B7-C2A136475E49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A8D832-6A4A-ACF7-E7CA-A0CFB3BDE7CB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9066DC-9E02-1988-EF9E-4D37C973A1E1}"/>
              </a:ext>
            </a:extLst>
          </p:cNvPr>
          <p:cNvCxnSpPr>
            <a:cxnSpLocks/>
          </p:cNvCxnSpPr>
          <p:nvPr/>
        </p:nvCxnSpPr>
        <p:spPr>
          <a:xfrm flipV="1">
            <a:off x="268306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7D7E30-14DF-30DE-59BE-C5CB1279BBC1}"/>
              </a:ext>
            </a:extLst>
          </p:cNvPr>
          <p:cNvSpPr txBox="1"/>
          <p:nvPr/>
        </p:nvSpPr>
        <p:spPr>
          <a:xfrm>
            <a:off x="2517163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E1FB6-6DF3-BE5B-8B6C-FCC750DD3189}"/>
              </a:ext>
            </a:extLst>
          </p:cNvPr>
          <p:cNvSpPr txBox="1"/>
          <p:nvPr/>
        </p:nvSpPr>
        <p:spPr>
          <a:xfrm>
            <a:off x="5015497" y="2985110"/>
            <a:ext cx="37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AA956-8F75-9EC4-B17C-34894301596A}"/>
              </a:ext>
            </a:extLst>
          </p:cNvPr>
          <p:cNvSpPr txBox="1"/>
          <p:nvPr/>
        </p:nvSpPr>
        <p:spPr>
          <a:xfrm>
            <a:off x="90322" y="832718"/>
            <a:ext cx="3380156" cy="40011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2C7F8-9664-46AE-073F-A6622DA13602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C409D80-7FA1-4E58-7585-7D54FBD1E370}"/>
              </a:ext>
            </a:extLst>
          </p:cNvPr>
          <p:cNvSpPr/>
          <p:nvPr/>
        </p:nvSpPr>
        <p:spPr>
          <a:xfrm>
            <a:off x="4642097" y="1335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0BC77B-7335-8E3B-35D3-8706302CE4E0}"/>
                  </a:ext>
                </a:extLst>
              </p:cNvPr>
              <p:cNvSpPr txBox="1"/>
              <p:nvPr/>
            </p:nvSpPr>
            <p:spPr>
              <a:xfrm>
                <a:off x="5817589" y="4457540"/>
                <a:ext cx="1603324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0BC77B-7335-8E3B-35D3-8706302CE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89" y="4457540"/>
                <a:ext cx="1603324" cy="512961"/>
              </a:xfrm>
              <a:prstGeom prst="rect">
                <a:avLst/>
              </a:prstGeom>
              <a:blipFill>
                <a:blip r:embed="rId5"/>
                <a:stretch>
                  <a:fillRect l="-781" t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5129299-9C90-ED37-C27A-A3580F3C69A0}"/>
              </a:ext>
            </a:extLst>
          </p:cNvPr>
          <p:cNvSpPr txBox="1"/>
          <p:nvPr/>
        </p:nvSpPr>
        <p:spPr>
          <a:xfrm>
            <a:off x="5869631" y="5203757"/>
            <a:ext cx="2309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  <a:r>
              <a:rPr lang="en-US" sz="2400" dirty="0"/>
              <a:t>- f</a:t>
            </a:r>
            <a:r>
              <a:rPr lang="en-US" sz="24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49197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23766-3A05-5A6C-5FAF-C3A7AEE6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53529-5D34-F2CA-7CB2-853DF8744C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52C1C-0C96-8BE5-5480-8C8D4F4A0059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5A0BB-6C91-ACED-1391-78E5136169D9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CE7B25-E6E9-0341-6193-28FA01EA3D3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BF1504-4402-84FE-C4EF-47647B061F9F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81259E-0317-72D4-BCC3-CA9E9BD0EACA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E310D8B-957F-1D7C-6957-2C8EE8B636B3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94E10F-4825-74BC-2D83-B03D5BC664B0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994E10F-4825-74BC-2D83-B03D5BC66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36FA67-EECC-857A-9B9B-90B1B75D73E8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36FA67-EECC-857A-9B9B-90B1B75D7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2899" t="-4878" r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A2A6B33-CE25-95B0-F5BF-1E95719A476C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D0630B-DC2F-8AFF-D57D-F447AD3B8758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D0160-4F6F-7F8B-8BF5-89ADD8EF96DF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1AB45C-170F-2930-3183-83B35F77090E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29717C-A5FD-65AE-04EE-A7E6B653D832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B6F17-E86B-14F1-A53C-16226892BE81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B6DAE0-E4DC-3F17-58D9-03FE4CA4C772}"/>
              </a:ext>
            </a:extLst>
          </p:cNvPr>
          <p:cNvSpPr txBox="1"/>
          <p:nvPr/>
        </p:nvSpPr>
        <p:spPr>
          <a:xfrm>
            <a:off x="90322" y="832718"/>
            <a:ext cx="387227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39BC7-B1AD-D927-F29E-B216C20A9672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E83C063-1A23-BCA8-F91C-1C4B67AFB5D7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9F4D53-5163-232E-B16C-2B7CDB2DB4AA}"/>
              </a:ext>
            </a:extLst>
          </p:cNvPr>
          <p:cNvSpPr/>
          <p:nvPr/>
        </p:nvSpPr>
        <p:spPr>
          <a:xfrm flipH="1">
            <a:off x="1516081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92CEA-2551-75F7-8A03-405CC165C868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8463969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AEEB-8D9E-7D0D-082C-3C9792421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03BD8-C487-0EE1-46C3-675B6DB28B3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2FF77-8053-21CD-C32E-66845A73BFB3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A6A059-579A-71D8-CD22-5C8840FC682D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0DD917-C2BD-0626-AB8E-041E4AD96FBA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BE1553-AE2D-C349-6DDC-EC670FF48E72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E6EC3D-DD5F-80AE-52A5-30DE943C3E6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97F68B4-414C-CB1A-1EDA-8D58BC5C25C7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CC769B-318B-80A6-32B4-8EFA2CFBB122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CC769B-318B-80A6-32B4-8EFA2CFBB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B4C731-4876-2110-A953-053F7C08C3A5}"/>
                  </a:ext>
                </a:extLst>
              </p:cNvPr>
              <p:cNvSpPr txBox="1"/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𝑓𝑐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B4C731-4876-2110-A953-053F7C08C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428" y="4514924"/>
                <a:ext cx="1747466" cy="512961"/>
              </a:xfrm>
              <a:prstGeom prst="rect">
                <a:avLst/>
              </a:prstGeom>
              <a:blipFill>
                <a:blip r:embed="rId4"/>
                <a:stretch>
                  <a:fillRect l="-4348" t="-4878" r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B1F57A4-307D-F6B0-8AEE-2B5E080A31FE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52679-EE0D-D08B-425C-D66B5AA6BA07}"/>
              </a:ext>
            </a:extLst>
          </p:cNvPr>
          <p:cNvSpPr txBox="1"/>
          <p:nvPr/>
        </p:nvSpPr>
        <p:spPr>
          <a:xfrm>
            <a:off x="5268648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66F7B3-42E6-B413-5BE9-6454822711A3}"/>
              </a:ext>
            </a:extLst>
          </p:cNvPr>
          <p:cNvSpPr txBox="1"/>
          <p:nvPr/>
        </p:nvSpPr>
        <p:spPr>
          <a:xfrm>
            <a:off x="5774252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16236E-40FC-747F-3767-1BDDE8D37272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C4C706-C34C-F85C-4B14-858AE79A65F8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E896B-96A9-D695-97F8-512C0E4D9CE2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A670C-974D-148F-AF22-4A98A1A69CA8}"/>
              </a:ext>
            </a:extLst>
          </p:cNvPr>
          <p:cNvSpPr txBox="1"/>
          <p:nvPr/>
        </p:nvSpPr>
        <p:spPr>
          <a:xfrm>
            <a:off x="90322" y="832718"/>
            <a:ext cx="387227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real/complex)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0814C-4517-4169-FA1C-F46F0CE20F7E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8B8B0-8E6C-3D5B-8398-11F4D8D38B5C}"/>
              </a:ext>
            </a:extLst>
          </p:cNvPr>
          <p:cNvGrpSpPr/>
          <p:nvPr/>
        </p:nvGrpSpPr>
        <p:grpSpPr>
          <a:xfrm>
            <a:off x="1516081" y="1362942"/>
            <a:ext cx="5703675" cy="1607631"/>
            <a:chOff x="1516081" y="1362942"/>
            <a:chExt cx="5703675" cy="160763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04C7798-92DE-BAF5-6752-105625B252C9}"/>
                </a:ext>
              </a:extLst>
            </p:cNvPr>
            <p:cNvSpPr/>
            <p:nvPr/>
          </p:nvSpPr>
          <p:spPr>
            <a:xfrm>
              <a:off x="5992222" y="1362942"/>
              <a:ext cx="1227534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6FC00E9-DB72-FFE4-999D-2DE4D57F3397}"/>
                </a:ext>
              </a:extLst>
            </p:cNvPr>
            <p:cNvSpPr/>
            <p:nvPr/>
          </p:nvSpPr>
          <p:spPr>
            <a:xfrm flipH="1">
              <a:off x="1516081" y="1362942"/>
              <a:ext cx="1227534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  <a:alpha val="53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CB6173-68BE-6F82-C6B5-4C7E3839CCD0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2916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146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639AF-944E-EF9E-31BE-C780F27D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16E1DA-5EE4-9C76-21DC-1286310A95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2739B-FF8F-AFE1-C950-9E7D423E6DF5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367817-5646-EAE1-BF89-F48F457C38CB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323C18-5BE1-6A83-C25C-6A1E14CC5E47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013ADA-0A47-1197-1B58-A29BF651A2E4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E03E75-E858-D42D-5AE9-AB187C942D82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C1F13C0-8CDD-3D0E-C3BE-1B60778D9F85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8C53EB-9C47-0656-D690-5EC6FB12F324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8C53EB-9C47-0656-D690-5EC6FB12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5F7456-33F1-CA5E-42B0-F47451DB482B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C5F7456-33F1-CA5E-42B0-F47451DB4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3825" r="-546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3A46D29-1922-B2EC-01E9-F9D7FF2EBB01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DF8F6D-B6A2-BBEB-3189-570B843A993A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5E17C-B277-4AE4-9303-4EE7C197A9FC}"/>
              </a:ext>
            </a:extLst>
          </p:cNvPr>
          <p:cNvSpPr txBox="1"/>
          <p:nvPr/>
        </p:nvSpPr>
        <p:spPr>
          <a:xfrm>
            <a:off x="6245745" y="4457540"/>
            <a:ext cx="19075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4C192A-62BC-A8EF-33C1-FCFD26F740A2}"/>
              </a:ext>
            </a:extLst>
          </p:cNvPr>
          <p:cNvCxnSpPr>
            <a:cxnSpLocks/>
          </p:cNvCxnSpPr>
          <p:nvPr/>
        </p:nvCxnSpPr>
        <p:spPr>
          <a:xfrm flipV="1">
            <a:off x="2976435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B7F5B8-C612-B798-CE2C-0B19AA637539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D6DF6-AABF-1355-9199-231F5FF014AD}"/>
              </a:ext>
            </a:extLst>
          </p:cNvPr>
          <p:cNvSpPr txBox="1"/>
          <p:nvPr/>
        </p:nvSpPr>
        <p:spPr>
          <a:xfrm>
            <a:off x="6414046" y="3042381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86432-D632-C017-AEF1-64D152C7EC4A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E1AFF-CD8A-25CF-3988-A6FBAADD9C48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8E3CF11-7247-2B02-7102-11349A19E941}"/>
              </a:ext>
            </a:extLst>
          </p:cNvPr>
          <p:cNvSpPr/>
          <p:nvPr/>
        </p:nvSpPr>
        <p:spPr>
          <a:xfrm>
            <a:off x="5992222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50D04D5-4225-98FE-D097-9ABA0F6C5483}"/>
              </a:ext>
            </a:extLst>
          </p:cNvPr>
          <p:cNvSpPr/>
          <p:nvPr/>
        </p:nvSpPr>
        <p:spPr>
          <a:xfrm flipH="1">
            <a:off x="1516081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F9D46-FBBC-9B2F-2F84-2BB30C6D7425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BDAE17-C06F-8024-E75A-2A3F41B4C8FD}"/>
              </a:ext>
            </a:extLst>
          </p:cNvPr>
          <p:cNvCxnSpPr>
            <a:cxnSpLocks/>
          </p:cNvCxnSpPr>
          <p:nvPr/>
        </p:nvCxnSpPr>
        <p:spPr>
          <a:xfrm flipV="1">
            <a:off x="5679957" y="2157413"/>
            <a:ext cx="0" cy="802056"/>
          </a:xfrm>
          <a:prstGeom prst="line">
            <a:avLst/>
          </a:prstGeom>
          <a:noFill/>
          <a:ln w="50800" cmpd="sng">
            <a:solidFill>
              <a:srgbClr val="7030A0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18C954-02AF-2E80-4551-CB5EBDC7D64A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2335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129E-E1D5-C4FD-A7FF-69619CB88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E9492-34D5-4B64-BB5D-5F29C2212F6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644CF-EAA0-B144-018C-CEF9E88B20DF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5F886-230E-2B79-D019-6F05C2F1234F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EB02F0-B121-CE21-5066-FFA5BBA65900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3FC903-2D83-00EB-D1AB-2000411475A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97F83C-151A-930B-5E74-72067A219628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435A249-A96A-16BE-B5EA-539A4EF51170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714E33-4644-A577-8E89-E8F3CEB5ACE6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714E33-4644-A577-8E89-E8F3CEB5A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479ED4-729D-F31F-A313-5909C89BAF9F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479ED4-729D-F31F-A313-5909C89BA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4372" r="-65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6F071FD1-ACE2-8764-42F9-35578B20DC0C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CE5FE8-22D9-7B00-1C18-D7C4ED60A2E4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E12D3-7011-46A4-1613-9D3CB6181666}"/>
              </a:ext>
            </a:extLst>
          </p:cNvPr>
          <p:cNvSpPr txBox="1"/>
          <p:nvPr/>
        </p:nvSpPr>
        <p:spPr>
          <a:xfrm>
            <a:off x="6290431" y="4422963"/>
            <a:ext cx="18586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Four bands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AC20D3-8254-9135-4C5C-B57A3F61123D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464141-36A1-968A-C3EB-C2A3B0A303BB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285AD-3F37-A44A-8FE4-0526CC05A256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6F71C2-87EA-C3BA-E843-C17F0AD6F5D9}"/>
              </a:ext>
            </a:extLst>
          </p:cNvPr>
          <p:cNvSpPr/>
          <p:nvPr/>
        </p:nvSpPr>
        <p:spPr>
          <a:xfrm>
            <a:off x="7916466" y="1348654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A2857A-A61B-2DDA-19D4-CA82E98EF824}"/>
              </a:ext>
            </a:extLst>
          </p:cNvPr>
          <p:cNvSpPr/>
          <p:nvPr/>
        </p:nvSpPr>
        <p:spPr>
          <a:xfrm flipH="1">
            <a:off x="287343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AEFC4-D5B2-53DF-CE4D-DF5EA2C52952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D2EF8-0C88-4DDD-1B3D-1FA4B9EF0DC4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9C5163A-B112-954E-32B4-6CF8BA5597C4}"/>
              </a:ext>
            </a:extLst>
          </p:cNvPr>
          <p:cNvSpPr/>
          <p:nvPr/>
        </p:nvSpPr>
        <p:spPr>
          <a:xfrm>
            <a:off x="4477379" y="1356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E41895F-3EA5-69A0-8296-72801136FBA4}"/>
              </a:ext>
            </a:extLst>
          </p:cNvPr>
          <p:cNvSpPr/>
          <p:nvPr/>
        </p:nvSpPr>
        <p:spPr>
          <a:xfrm flipH="1">
            <a:off x="2932498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593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39F5-4945-A452-56D5-10D84ABC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0CF077-3A81-0F0C-02D4-E96498C0F1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32785-9A1A-4967-4735-839B468A26CC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7A8B0-533D-EB30-CDCF-656B3527DCE2}"/>
              </a:ext>
            </a:extLst>
          </p:cNvPr>
          <p:cNvSpPr txBox="1"/>
          <p:nvPr/>
        </p:nvSpPr>
        <p:spPr>
          <a:xfrm>
            <a:off x="8165098" y="297057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0822C5-64DD-580D-9242-18E8E4C7C1A3}"/>
              </a:ext>
            </a:extLst>
          </p:cNvPr>
          <p:cNvCxnSpPr>
            <a:cxnSpLocks/>
          </p:cNvCxnSpPr>
          <p:nvPr/>
        </p:nvCxnSpPr>
        <p:spPr>
          <a:xfrm flipV="1">
            <a:off x="4317357" y="2959469"/>
            <a:ext cx="4598043" cy="119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3CF803-02CA-EB75-A6F6-38AAE37240E6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C8222F-DDE8-8259-E246-9ABAF7DCE4A1}"/>
              </a:ext>
            </a:extLst>
          </p:cNvPr>
          <p:cNvCxnSpPr>
            <a:cxnSpLocks/>
          </p:cNvCxnSpPr>
          <p:nvPr/>
        </p:nvCxnSpPr>
        <p:spPr>
          <a:xfrm flipH="1">
            <a:off x="90322" y="2959469"/>
            <a:ext cx="42179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7E554E0-40A7-E00E-4E48-C5F2A98E4D0C}"/>
              </a:ext>
            </a:extLst>
          </p:cNvPr>
          <p:cNvSpPr txBox="1"/>
          <p:nvPr/>
        </p:nvSpPr>
        <p:spPr>
          <a:xfrm>
            <a:off x="3623766" y="632663"/>
            <a:ext cx="281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87610F-40C2-168E-6DA0-B56EF25973C8}"/>
                  </a:ext>
                </a:extLst>
              </p:cNvPr>
              <p:cNvSpPr txBox="1"/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87610F-40C2-168E-6DA0-B56EF259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2" y="4423492"/>
                <a:ext cx="2106089" cy="526491"/>
              </a:xfrm>
              <a:prstGeom prst="rect">
                <a:avLst/>
              </a:prstGeom>
              <a:blipFill>
                <a:blip r:embed="rId3"/>
                <a:stretch>
                  <a:fillRect l="-3593" r="-6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66C10-0E9D-7827-7036-7AECC70DE8A7}"/>
                  </a:ext>
                </a:extLst>
              </p:cNvPr>
              <p:cNvSpPr txBox="1"/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𝑓𝑐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66C10-0E9D-7827-7036-7AECC70DE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75" y="4388915"/>
                <a:ext cx="2307939" cy="526491"/>
              </a:xfrm>
              <a:prstGeom prst="rect">
                <a:avLst/>
              </a:prstGeom>
              <a:blipFill>
                <a:blip r:embed="rId4"/>
                <a:stretch>
                  <a:fillRect l="-4372" r="-65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E8C864A-8B10-0718-5576-94BB54D42C1A}"/>
              </a:ext>
            </a:extLst>
          </p:cNvPr>
          <p:cNvSpPr txBox="1"/>
          <p:nvPr/>
        </p:nvSpPr>
        <p:spPr>
          <a:xfrm>
            <a:off x="2976435" y="445754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9C1CD6-CF39-34F1-9DEE-1F208C54212C}"/>
              </a:ext>
            </a:extLst>
          </p:cNvPr>
          <p:cNvSpPr txBox="1"/>
          <p:nvPr/>
        </p:nvSpPr>
        <p:spPr>
          <a:xfrm>
            <a:off x="5740141" y="445754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740F8-ABD4-5717-9EF1-BAE2CEF99036}"/>
              </a:ext>
            </a:extLst>
          </p:cNvPr>
          <p:cNvSpPr txBox="1"/>
          <p:nvPr/>
        </p:nvSpPr>
        <p:spPr>
          <a:xfrm>
            <a:off x="6290431" y="4422963"/>
            <a:ext cx="18586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Four bands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D1F0E-AA2F-24FA-17DF-561930DA380E}"/>
              </a:ext>
            </a:extLst>
          </p:cNvPr>
          <p:cNvSpPr txBox="1"/>
          <p:nvPr/>
        </p:nvSpPr>
        <p:spPr>
          <a:xfrm>
            <a:off x="2810531" y="3031277"/>
            <a:ext cx="45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-f</a:t>
            </a:r>
            <a:r>
              <a:rPr lang="en-US" sz="2400" baseline="-250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A8208-9A1C-816B-7924-EB935007368D}"/>
              </a:ext>
            </a:extLst>
          </p:cNvPr>
          <p:cNvSpPr txBox="1"/>
          <p:nvPr/>
        </p:nvSpPr>
        <p:spPr>
          <a:xfrm>
            <a:off x="90322" y="832718"/>
            <a:ext cx="339862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Multiplication (band, real/real)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08932-1C73-CDEB-2CB5-37EEC5962975}"/>
              </a:ext>
            </a:extLst>
          </p:cNvPr>
          <p:cNvSpPr txBox="1"/>
          <p:nvPr/>
        </p:nvSpPr>
        <p:spPr>
          <a:xfrm>
            <a:off x="1108860" y="5207232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f</a:t>
            </a:r>
            <a:r>
              <a:rPr lang="en-US" sz="2400" baseline="-25000" dirty="0"/>
              <a:t>1</a:t>
            </a:r>
            <a:r>
              <a:rPr lang="en-US" sz="2400" dirty="0"/>
              <a:t>&lt;= X &lt;= f</a:t>
            </a:r>
            <a:r>
              <a:rPr lang="en-US" sz="2400" baseline="-25000" dirty="0"/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814C659-4B30-9A2A-4004-916BDEC10818}"/>
              </a:ext>
            </a:extLst>
          </p:cNvPr>
          <p:cNvSpPr/>
          <p:nvPr/>
        </p:nvSpPr>
        <p:spPr>
          <a:xfrm>
            <a:off x="7916466" y="1348654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AA20CB6-6E1F-40DC-7359-F9BE05E9B91A}"/>
              </a:ext>
            </a:extLst>
          </p:cNvPr>
          <p:cNvSpPr/>
          <p:nvPr/>
        </p:nvSpPr>
        <p:spPr>
          <a:xfrm flipH="1">
            <a:off x="287343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46E95-4904-1340-26B1-B09AEA1DAD4F}"/>
              </a:ext>
            </a:extLst>
          </p:cNvPr>
          <p:cNvSpPr txBox="1"/>
          <p:nvPr/>
        </p:nvSpPr>
        <p:spPr>
          <a:xfrm>
            <a:off x="1964834" y="2967335"/>
            <a:ext cx="45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/>
              <a:t>f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810B1-57E4-24AC-335F-4249A49BAE52}"/>
              </a:ext>
            </a:extLst>
          </p:cNvPr>
          <p:cNvSpPr txBox="1"/>
          <p:nvPr/>
        </p:nvSpPr>
        <p:spPr>
          <a:xfrm>
            <a:off x="5514053" y="3031277"/>
            <a:ext cx="35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baseline="-25000" dirty="0"/>
              <a:t>c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9A0FE4D-6A70-0E6B-9D5F-62ECFDF0064F}"/>
              </a:ext>
            </a:extLst>
          </p:cNvPr>
          <p:cNvSpPr/>
          <p:nvPr/>
        </p:nvSpPr>
        <p:spPr>
          <a:xfrm>
            <a:off x="4477379" y="1356218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3213F36-125F-97FF-32BD-8633D87B0007}"/>
              </a:ext>
            </a:extLst>
          </p:cNvPr>
          <p:cNvSpPr/>
          <p:nvPr/>
        </p:nvSpPr>
        <p:spPr>
          <a:xfrm flipH="1">
            <a:off x="2932498" y="1362942"/>
            <a:ext cx="1227534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0813D6-8DAA-3EE6-7DAE-203898BF4C57}"/>
              </a:ext>
            </a:extLst>
          </p:cNvPr>
          <p:cNvSpPr/>
          <p:nvPr/>
        </p:nvSpPr>
        <p:spPr>
          <a:xfrm>
            <a:off x="2026309" y="1040638"/>
            <a:ext cx="2300287" cy="1985643"/>
          </a:xfrm>
          <a:custGeom>
            <a:avLst/>
            <a:gdLst>
              <a:gd name="connsiteX0" fmla="*/ 0 w 2300287"/>
              <a:gd name="connsiteY0" fmla="*/ 1914525 h 2005613"/>
              <a:gd name="connsiteX1" fmla="*/ 600075 w 2300287"/>
              <a:gd name="connsiteY1" fmla="*/ 1828800 h 2005613"/>
              <a:gd name="connsiteX2" fmla="*/ 1071562 w 2300287"/>
              <a:gd name="connsiteY2" fmla="*/ 314325 h 2005613"/>
              <a:gd name="connsiteX3" fmla="*/ 2300287 w 2300287"/>
              <a:gd name="connsiteY3" fmla="*/ 0 h 2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7" h="2005613">
                <a:moveTo>
                  <a:pt x="0" y="1914525"/>
                </a:moveTo>
                <a:cubicBezTo>
                  <a:pt x="210740" y="2005012"/>
                  <a:pt x="421481" y="2095500"/>
                  <a:pt x="600075" y="1828800"/>
                </a:cubicBezTo>
                <a:cubicBezTo>
                  <a:pt x="778669" y="1562100"/>
                  <a:pt x="788193" y="619125"/>
                  <a:pt x="1071562" y="314325"/>
                </a:cubicBezTo>
                <a:cubicBezTo>
                  <a:pt x="1354931" y="9525"/>
                  <a:pt x="1827609" y="4762"/>
                  <a:pt x="230028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A232F09-0145-A22A-3644-0C0BEB832D16}"/>
              </a:ext>
            </a:extLst>
          </p:cNvPr>
          <p:cNvSpPr/>
          <p:nvPr/>
        </p:nvSpPr>
        <p:spPr>
          <a:xfrm flipH="1">
            <a:off x="4335637" y="1032773"/>
            <a:ext cx="2300287" cy="1985643"/>
          </a:xfrm>
          <a:custGeom>
            <a:avLst/>
            <a:gdLst>
              <a:gd name="connsiteX0" fmla="*/ 0 w 2300287"/>
              <a:gd name="connsiteY0" fmla="*/ 1914525 h 2005613"/>
              <a:gd name="connsiteX1" fmla="*/ 600075 w 2300287"/>
              <a:gd name="connsiteY1" fmla="*/ 1828800 h 2005613"/>
              <a:gd name="connsiteX2" fmla="*/ 1071562 w 2300287"/>
              <a:gd name="connsiteY2" fmla="*/ 314325 h 2005613"/>
              <a:gd name="connsiteX3" fmla="*/ 2300287 w 2300287"/>
              <a:gd name="connsiteY3" fmla="*/ 0 h 2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7" h="2005613">
                <a:moveTo>
                  <a:pt x="0" y="1914525"/>
                </a:moveTo>
                <a:cubicBezTo>
                  <a:pt x="210740" y="2005012"/>
                  <a:pt x="421481" y="2095500"/>
                  <a:pt x="600075" y="1828800"/>
                </a:cubicBezTo>
                <a:cubicBezTo>
                  <a:pt x="778669" y="1562100"/>
                  <a:pt x="788193" y="619125"/>
                  <a:pt x="1071562" y="314325"/>
                </a:cubicBezTo>
                <a:cubicBezTo>
                  <a:pt x="1354931" y="9525"/>
                  <a:pt x="1827609" y="4762"/>
                  <a:pt x="2300287" y="0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E143B-F1E5-A77F-0ACF-8777D692E87D}"/>
              </a:ext>
            </a:extLst>
          </p:cNvPr>
          <p:cNvSpPr txBox="1"/>
          <p:nvPr/>
        </p:nvSpPr>
        <p:spPr>
          <a:xfrm>
            <a:off x="4991140" y="1488483"/>
            <a:ext cx="2300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Filter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01934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Digital Down-Conversion in DSP - Technical Articles">
            <a:extLst>
              <a:ext uri="{FF2B5EF4-FFF2-40B4-BE49-F238E27FC236}">
                <a16:creationId xmlns:a16="http://schemas.microsoft.com/office/drawing/2014/main" id="{C4D74630-F597-A6B1-8DD2-4E087431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425"/>
            <a:ext cx="9144000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5FAF2-1ADA-AADB-011D-1DF8929676F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and Multiplication of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D6167-BD5C-383F-1665-1670957DBA9C}"/>
              </a:ext>
            </a:extLst>
          </p:cNvPr>
          <p:cNvSpPr txBox="1"/>
          <p:nvPr/>
        </p:nvSpPr>
        <p:spPr>
          <a:xfrm>
            <a:off x="2069233" y="5314951"/>
            <a:ext cx="5611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Typical usage of frequency band conversion</a:t>
            </a:r>
          </a:p>
          <a:p>
            <a:pPr algn="ctr"/>
            <a:r>
              <a:rPr lang="en-US" sz="2400" dirty="0"/>
              <a:t>in communication devices.</a:t>
            </a:r>
          </a:p>
        </p:txBody>
      </p:sp>
    </p:spTree>
    <p:extLst>
      <p:ext uri="{BB962C8B-B14F-4D97-AF65-F5344CB8AC3E}">
        <p14:creationId xmlns:p14="http://schemas.microsoft.com/office/powerpoint/2010/main" val="319470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60778-8B47-6BE8-822A-280D94153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8B9E9-A13A-337D-9BA6-34D8DEB56014}"/>
              </a:ext>
            </a:extLst>
          </p:cNvPr>
          <p:cNvSpPr txBox="1"/>
          <p:nvPr/>
        </p:nvSpPr>
        <p:spPr>
          <a:xfrm>
            <a:off x="0" y="1464964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physical property/behavior changes the impulse or the point?</a:t>
            </a:r>
          </a:p>
        </p:txBody>
      </p:sp>
      <p:pic>
        <p:nvPicPr>
          <p:cNvPr id="3" name="Picture 2" descr="The Point Spread Function: Useful Tips to Improve Your Images">
            <a:extLst>
              <a:ext uri="{FF2B5EF4-FFF2-40B4-BE49-F238E27FC236}">
                <a16:creationId xmlns:a16="http://schemas.microsoft.com/office/drawing/2014/main" id="{8109F52A-4FFF-96C1-CD2C-9D1A0B72E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554265" y="2878501"/>
            <a:ext cx="3432572" cy="26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xample of room impulse response from dEchorate dataset | Download  Scientific Diagram">
            <a:extLst>
              <a:ext uri="{FF2B5EF4-FFF2-40B4-BE49-F238E27FC236}">
                <a16:creationId xmlns:a16="http://schemas.microsoft.com/office/drawing/2014/main" id="{1EABA9B8-667A-C61E-7D94-53219863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878501"/>
            <a:ext cx="4908042" cy="29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8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F17D9-724F-BF5B-41C3-E400D09E7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07F08-98B7-D524-5DC2-22ED65A104BB}"/>
              </a:ext>
            </a:extLst>
          </p:cNvPr>
          <p:cNvSpPr txBox="1"/>
          <p:nvPr/>
        </p:nvSpPr>
        <p:spPr>
          <a:xfrm>
            <a:off x="0" y="1464964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physical property/behavior changes the impulse or the point?</a:t>
            </a:r>
          </a:p>
        </p:txBody>
      </p:sp>
      <p:pic>
        <p:nvPicPr>
          <p:cNvPr id="3" name="Picture 2" descr="The Point Spread Function: Useful Tips to Improve Your Images">
            <a:extLst>
              <a:ext uri="{FF2B5EF4-FFF2-40B4-BE49-F238E27FC236}">
                <a16:creationId xmlns:a16="http://schemas.microsoft.com/office/drawing/2014/main" id="{08554934-2B26-914E-4A5D-AAFF371AE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554265" y="2878501"/>
            <a:ext cx="3432572" cy="26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xample of room impulse response from dEchorate dataset | Download  Scientific Diagram">
            <a:extLst>
              <a:ext uri="{FF2B5EF4-FFF2-40B4-BE49-F238E27FC236}">
                <a16:creationId xmlns:a16="http://schemas.microsoft.com/office/drawing/2014/main" id="{CFD03F47-3045-60B7-9793-D5439F96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878501"/>
            <a:ext cx="4908042" cy="29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32FD0-3008-0B31-80E3-5FA616B36BEF}"/>
              </a:ext>
            </a:extLst>
          </p:cNvPr>
          <p:cNvSpPr txBox="1"/>
          <p:nvPr/>
        </p:nvSpPr>
        <p:spPr>
          <a:xfrm>
            <a:off x="1719545" y="6165611"/>
            <a:ext cx="669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Magnitude change, Delay, and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506346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6988</TotalTime>
  <Words>1333</Words>
  <Application>Microsoft Macintosh PowerPoint</Application>
  <PresentationFormat>On-screen Show (4:3)</PresentationFormat>
  <Paragraphs>325</Paragraphs>
  <Slides>79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Arial</vt:lpstr>
      <vt:lpstr>Avenir Light</vt:lpstr>
      <vt:lpstr>Calibri</vt:lpstr>
      <vt:lpstr>Calibri Light</vt:lpstr>
      <vt:lpstr>Cambria Math</vt:lpstr>
      <vt:lpstr>CMMI10</vt:lpstr>
      <vt:lpstr>Lucida Bright</vt:lpstr>
      <vt:lpstr>NimbusRomNo9L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602</cp:revision>
  <dcterms:created xsi:type="dcterms:W3CDTF">2019-01-28T20:09:31Z</dcterms:created>
  <dcterms:modified xsi:type="dcterms:W3CDTF">2025-09-30T17:52:27Z</dcterms:modified>
</cp:coreProperties>
</file>