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2"/>
  </p:notesMasterIdLst>
  <p:sldIdLst>
    <p:sldId id="1764" r:id="rId2"/>
    <p:sldId id="1901" r:id="rId3"/>
    <p:sldId id="1904" r:id="rId4"/>
    <p:sldId id="1911" r:id="rId5"/>
    <p:sldId id="1933" r:id="rId6"/>
    <p:sldId id="1968" r:id="rId7"/>
    <p:sldId id="1935" r:id="rId8"/>
    <p:sldId id="1936" r:id="rId9"/>
    <p:sldId id="1937" r:id="rId10"/>
    <p:sldId id="1941" r:id="rId11"/>
    <p:sldId id="1942" r:id="rId12"/>
    <p:sldId id="1943" r:id="rId13"/>
    <p:sldId id="1938" r:id="rId14"/>
    <p:sldId id="1939" r:id="rId15"/>
    <p:sldId id="1940" r:id="rId16"/>
    <p:sldId id="1944" r:id="rId17"/>
    <p:sldId id="1945" r:id="rId18"/>
    <p:sldId id="1961" r:id="rId19"/>
    <p:sldId id="1962" r:id="rId20"/>
    <p:sldId id="1946" r:id="rId21"/>
    <p:sldId id="1947" r:id="rId22"/>
    <p:sldId id="1948" r:id="rId23"/>
    <p:sldId id="1949" r:id="rId24"/>
    <p:sldId id="1950" r:id="rId25"/>
    <p:sldId id="1951" r:id="rId26"/>
    <p:sldId id="1952" r:id="rId27"/>
    <p:sldId id="1953" r:id="rId28"/>
    <p:sldId id="1954" r:id="rId29"/>
    <p:sldId id="1955" r:id="rId30"/>
    <p:sldId id="1956" r:id="rId31"/>
    <p:sldId id="1957" r:id="rId32"/>
    <p:sldId id="1958" r:id="rId33"/>
    <p:sldId id="1959" r:id="rId34"/>
    <p:sldId id="1960" r:id="rId35"/>
    <p:sldId id="1969" r:id="rId36"/>
    <p:sldId id="1970" r:id="rId37"/>
    <p:sldId id="1876" r:id="rId38"/>
    <p:sldId id="1881" r:id="rId39"/>
    <p:sldId id="1877" r:id="rId40"/>
    <p:sldId id="1878" r:id="rId41"/>
    <p:sldId id="1882" r:id="rId42"/>
    <p:sldId id="1887" r:id="rId43"/>
    <p:sldId id="1879" r:id="rId44"/>
    <p:sldId id="1880" r:id="rId45"/>
    <p:sldId id="1883" r:id="rId46"/>
    <p:sldId id="1884" r:id="rId47"/>
    <p:sldId id="1891" r:id="rId48"/>
    <p:sldId id="1893" r:id="rId49"/>
    <p:sldId id="1885" r:id="rId50"/>
    <p:sldId id="1886" r:id="rId51"/>
    <p:sldId id="1888" r:id="rId52"/>
    <p:sldId id="1889" r:id="rId53"/>
    <p:sldId id="1890" r:id="rId54"/>
    <p:sldId id="1963" r:id="rId55"/>
    <p:sldId id="1934" r:id="rId56"/>
    <p:sldId id="1967" r:id="rId57"/>
    <p:sldId id="1964" r:id="rId58"/>
    <p:sldId id="1965" r:id="rId59"/>
    <p:sldId id="1966" r:id="rId60"/>
    <p:sldId id="1864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02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1992" y="200"/>
      </p:cViewPr>
      <p:guideLst>
        <p:guide orient="horz" pos="2160"/>
        <p:guide pos="2880"/>
      </p:guideLst>
    </p:cSldViewPr>
  </p:slideViewPr>
  <p:notesTextViewPr>
    <p:cViewPr>
      <p:scale>
        <a:sx n="65" d="100"/>
        <a:sy n="6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3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SGN = sign function, +1 of X&gt;0, 0 of X==0, and -1 if X&lt;0</a:t>
            </a:r>
          </a:p>
          <a:p>
            <a:endParaRPr lang="en-US" dirty="0"/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linear classifier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is a model that makes decisions by separating data with a straight line (in 2D), a plane (in 3D), or a hyperplane (in higher dimensions).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CBFB9-5C3B-68A6-812F-202C8CEA8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F91129-92BF-6E1C-FCF0-731E068968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EE327B-477B-D9DA-85E3-9891E0369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MFCC: https://</a:t>
            </a:r>
            <a:r>
              <a:rPr lang="en-US" dirty="0" err="1"/>
              <a:t>medium.com</a:t>
            </a:r>
            <a:r>
              <a:rPr lang="en-US" dirty="0"/>
              <a:t>/@</a:t>
            </a:r>
            <a:r>
              <a:rPr lang="en-US" dirty="0" err="1"/>
              <a:t>MuhyEddin</a:t>
            </a:r>
            <a:r>
              <a:rPr lang="en-US" dirty="0"/>
              <a:t>/feature-extraction-is-one-of-the-most-important-steps-in-developing-any-machine-learning-or-deep-94cf33a5dd46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E3EC5-1F21-90A6-2FAC-4411DDD31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63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MFCC: https://</a:t>
            </a:r>
            <a:r>
              <a:rPr lang="en-US" dirty="0" err="1"/>
              <a:t>medium.com</a:t>
            </a:r>
            <a:r>
              <a:rPr lang="en-US" dirty="0"/>
              <a:t>/@</a:t>
            </a:r>
            <a:r>
              <a:rPr lang="en-US" dirty="0" err="1"/>
              <a:t>MuhyEddin</a:t>
            </a:r>
            <a:r>
              <a:rPr lang="en-US" dirty="0"/>
              <a:t>/feature-extraction-is-one-of-the-most-important-steps-in-developing-any-machine-learning-or-deep-94cf33a5dd46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3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none" strike="noStrike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Machine Learning for Physical Sensing &amp; 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3:30 – 4:45pm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1207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818V : Fall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1_6: Frequency in Learning</a:t>
            </a:r>
          </a:p>
        </p:txBody>
      </p:sp>
    </p:spTree>
    <p:extLst>
      <p:ext uri="{BB962C8B-B14F-4D97-AF65-F5344CB8AC3E}">
        <p14:creationId xmlns:p14="http://schemas.microsoft.com/office/powerpoint/2010/main" val="19549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0B053-D128-EA16-EFB3-2503BDE95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197318-FC4F-9E42-66C7-6B00A3B2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" y="227553"/>
            <a:ext cx="8549640" cy="64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52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DAC92-CEE9-75E0-DB95-36CF13333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07E000-E110-13FA-D28B-E2D9481BC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19380"/>
            <a:ext cx="8549640" cy="64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7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C4AEA-0891-628C-B9E7-31B8722F3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9EDEF-0F68-8DF6-0374-D13634389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17032"/>
            <a:ext cx="8549640" cy="64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59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738A5-AE4C-B068-E5AD-1B516B7A8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717C2D-032D-2433-32E5-05A414C15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18217"/>
            <a:ext cx="8549640" cy="642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83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88C4F-A11A-6B1F-3C6B-4DA0D8A39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D9E3A7-81E0-D661-30FA-9B0A02810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49808"/>
            <a:ext cx="8549640" cy="635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69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818DF-193B-A20B-9430-721C853A9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B53164-991A-9573-2665-E518F2170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27553"/>
            <a:ext cx="8549640" cy="64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AAD07-35C9-8363-46AA-E322E75EA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8C7954-D7BA-F1E6-2742-00CDC63C0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24053"/>
            <a:ext cx="8549640" cy="640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72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F6F5F-1CB3-5415-3F53-23AEE88A0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F363A5-7067-B5C9-3FEC-D66D2ED84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" y="652939"/>
            <a:ext cx="8549640" cy="48091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E0A25-D2DF-CD9C-A0C3-55E05213A7C7}"/>
              </a:ext>
            </a:extLst>
          </p:cNvPr>
          <p:cNvSpPr txBox="1"/>
          <p:nvPr/>
        </p:nvSpPr>
        <p:spPr>
          <a:xfrm>
            <a:off x="0" y="6488668"/>
            <a:ext cx="706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https://cs231n.stanford.edu/slides/2016/winter1516_lecture7.pdf</a:t>
            </a:r>
          </a:p>
        </p:txBody>
      </p:sp>
    </p:spTree>
    <p:extLst>
      <p:ext uri="{BB962C8B-B14F-4D97-AF65-F5344CB8AC3E}">
        <p14:creationId xmlns:p14="http://schemas.microsoft.com/office/powerpoint/2010/main" val="4253789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2453E-01C8-8E73-719C-C26D09514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" y="638651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75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EC3AF-A75A-8A1C-5AC4-68DB2B36A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652938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16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941266-F886-8D01-553E-242AB4D2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5" y="487680"/>
            <a:ext cx="8032750" cy="6370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B6E8EA-474D-CE50-6922-DF3391983E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</a:t>
            </a:r>
          </a:p>
        </p:txBody>
      </p:sp>
    </p:spTree>
    <p:extLst>
      <p:ext uri="{BB962C8B-B14F-4D97-AF65-F5344CB8AC3E}">
        <p14:creationId xmlns:p14="http://schemas.microsoft.com/office/powerpoint/2010/main" val="1970602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E64C4-4F1F-313B-CE79-8C22B49EA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1F0501-33D1-F858-B2CE-5A8D43E75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97" y="1025042"/>
            <a:ext cx="8547405" cy="480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29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052F6-8FE2-DC21-84FD-2A3C13FDD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92A16-D81C-C41A-4C8D-7F42F295E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24413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95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B0422-97F7-849B-9F03-F1BC641B4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308E3-1D4C-2B65-4CAA-C2A1F09C6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24413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86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05E16-7811-9DD0-2E15-C2E218A07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EE450-DD40-EFFA-3517-4D6A7A72A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24413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07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94F69-5617-3F56-C102-035DF8D69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D601B4-1115-2D1D-34DD-4914B8A35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24413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96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416B2-AE6C-3E66-1975-EC95A5649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024413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17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F04F8-5C26-68BB-32C7-A95A79604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05F22-D7ED-E907-8074-2D0F89F43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24413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74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B5D93-3A79-EAE6-298B-6C9573DA5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A07C4-C58E-731C-7FC9-6A25E8B1C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24413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87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797D9-C293-3ED7-1313-0DA4D3A84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CE50FB-FE47-DADE-DDD2-299E059EE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24413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30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6ECC1-A8D5-6988-AAA9-921C19847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25597-44A7-6144-9CB0-F78F51FAA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24413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78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B0864-20BC-605B-B1E8-CA9267EB5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Convolution">
            <a:extLst>
              <a:ext uri="{FF2B5EF4-FFF2-40B4-BE49-F238E27FC236}">
                <a16:creationId xmlns:a16="http://schemas.microsoft.com/office/drawing/2014/main" id="{D466C8F8-5BEF-7D3D-F775-9C73132B5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6" y="2248189"/>
            <a:ext cx="8231909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6B276A-31BB-6EC5-33FD-A6B355CFA3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- 1D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B98DB-74B9-AC4D-5006-2CEF5321D4F8}"/>
              </a:ext>
            </a:extLst>
          </p:cNvPr>
          <p:cNvSpPr txBox="1"/>
          <p:nvPr/>
        </p:nvSpPr>
        <p:spPr>
          <a:xfrm>
            <a:off x="1457325" y="1203325"/>
            <a:ext cx="558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Kernel/Impulse-response/Transfer-function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2BDBFB4-4D42-EE91-F87A-8663DC8F9AC0}"/>
              </a:ext>
            </a:extLst>
          </p:cNvPr>
          <p:cNvSpPr/>
          <p:nvPr/>
        </p:nvSpPr>
        <p:spPr>
          <a:xfrm>
            <a:off x="2931781" y="1643063"/>
            <a:ext cx="504245" cy="885825"/>
          </a:xfrm>
          <a:custGeom>
            <a:avLst/>
            <a:gdLst>
              <a:gd name="connsiteX0" fmla="*/ 182894 w 504245"/>
              <a:gd name="connsiteY0" fmla="*/ 0 h 885825"/>
              <a:gd name="connsiteX1" fmla="*/ 11444 w 504245"/>
              <a:gd name="connsiteY1" fmla="*/ 442912 h 885825"/>
              <a:gd name="connsiteX2" fmla="*/ 468644 w 504245"/>
              <a:gd name="connsiteY2" fmla="*/ 428625 h 885825"/>
              <a:gd name="connsiteX3" fmla="*/ 440069 w 504245"/>
              <a:gd name="connsiteY3" fmla="*/ 885825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245" h="885825">
                <a:moveTo>
                  <a:pt x="182894" y="0"/>
                </a:moveTo>
                <a:cubicBezTo>
                  <a:pt x="73356" y="185737"/>
                  <a:pt x="-36181" y="371474"/>
                  <a:pt x="11444" y="442912"/>
                </a:cubicBezTo>
                <a:cubicBezTo>
                  <a:pt x="59069" y="514350"/>
                  <a:pt x="397207" y="354806"/>
                  <a:pt x="468644" y="428625"/>
                </a:cubicBezTo>
                <a:cubicBezTo>
                  <a:pt x="540081" y="502444"/>
                  <a:pt x="490075" y="694134"/>
                  <a:pt x="440069" y="885825"/>
                </a:cubicBezTo>
              </a:path>
            </a:pathLst>
          </a:custGeom>
          <a:noFill/>
          <a:ln w="25400">
            <a:solidFill>
              <a:schemeClr val="accent1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56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29457-C335-F098-B3F2-4403BC6E6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F67BC-0CAE-8C76-0D08-6F2A7516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24413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0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79C69A-DA2B-F168-277B-BD0A15139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24413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55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C155B-C105-C336-A0F5-86206802B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24413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17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46F75-539C-5235-E778-A5C8320D7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B6527-E6C9-6980-66D6-1E696B353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24413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0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E08F7-FD68-4211-AFF5-ABFC1DD57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94BE02-16BA-2C89-B79A-1C68DC178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24413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78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35E21-DE88-621F-4B5A-E6B90CE98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BBBDE79-BAC7-F93D-856F-10C5341FA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0"/>
            <a:ext cx="5076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A62CE7-E1E9-7EB6-F798-3DA1C1D36FED}"/>
              </a:ext>
            </a:extLst>
          </p:cNvPr>
          <p:cNvSpPr txBox="1"/>
          <p:nvPr/>
        </p:nvSpPr>
        <p:spPr>
          <a:xfrm>
            <a:off x="0" y="490091"/>
            <a:ext cx="667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SincNet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0925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A4E95-ADA7-6700-831B-C42B1983A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092518-86FD-3640-5FA1-F86F955E7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623981"/>
            <a:ext cx="8549640" cy="3410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7CEC0D-D177-A037-4DC3-2A77546CC6D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Learnable modules</a:t>
            </a:r>
          </a:p>
        </p:txBody>
      </p:sp>
    </p:spTree>
    <p:extLst>
      <p:ext uri="{BB962C8B-B14F-4D97-AF65-F5344CB8AC3E}">
        <p14:creationId xmlns:p14="http://schemas.microsoft.com/office/powerpoint/2010/main" val="3707907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378D5-1CB2-8E4B-CC8E-DF072A10D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8382"/>
            <a:ext cx="9144000" cy="2303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CE36A6-65C2-2F31-8E34-67DF01CB010E}"/>
              </a:ext>
            </a:extLst>
          </p:cNvPr>
          <p:cNvSpPr txBox="1"/>
          <p:nvPr/>
        </p:nvSpPr>
        <p:spPr>
          <a:xfrm>
            <a:off x="114301" y="5178785"/>
            <a:ext cx="523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Paper: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https://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arxiv.org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/pdf/2101.08596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2F230-5886-8735-96CA-9915BB62581A}"/>
              </a:ext>
            </a:extLst>
          </p:cNvPr>
          <p:cNvSpPr txBox="1"/>
          <p:nvPr/>
        </p:nvSpPr>
        <p:spPr>
          <a:xfrm>
            <a:off x="114301" y="4517095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ICLR 2021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A1411-2C2F-CDBA-0435-B0FE9F2A0A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Questioning the standards</a:t>
            </a:r>
          </a:p>
        </p:txBody>
      </p:sp>
    </p:spTree>
    <p:extLst>
      <p:ext uri="{BB962C8B-B14F-4D97-AF65-F5344CB8AC3E}">
        <p14:creationId xmlns:p14="http://schemas.microsoft.com/office/powerpoint/2010/main" val="1865371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nd signal icon 10823034 Vector Art at Vecteezy">
            <a:extLst>
              <a:ext uri="{FF2B5EF4-FFF2-40B4-BE49-F238E27FC236}">
                <a16:creationId xmlns:a16="http://schemas.microsoft.com/office/drawing/2014/main" id="{5988C40F-3176-1EE2-56D4-8130BDFDA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29167" r="28542" b="30208"/>
          <a:stretch/>
        </p:blipFill>
        <p:spPr bwMode="auto">
          <a:xfrm>
            <a:off x="392765" y="4129087"/>
            <a:ext cx="2200555" cy="209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g - Free animals icons">
            <a:extLst>
              <a:ext uri="{FF2B5EF4-FFF2-40B4-BE49-F238E27FC236}">
                <a16:creationId xmlns:a16="http://schemas.microsoft.com/office/drawing/2014/main" id="{0B48FE46-0405-04C5-9C7E-26F71791D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" y="1257300"/>
            <a:ext cx="2022475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CDF2F07-18DB-BFB5-878B-8F7ABD37803B}"/>
              </a:ext>
            </a:extLst>
          </p:cNvPr>
          <p:cNvSpPr/>
          <p:nvPr/>
        </p:nvSpPr>
        <p:spPr>
          <a:xfrm>
            <a:off x="3714750" y="1971675"/>
            <a:ext cx="2185987" cy="8572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Classifier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7C51216-52D3-2D03-497B-B65FA1B9E579}"/>
              </a:ext>
            </a:extLst>
          </p:cNvPr>
          <p:cNvSpPr/>
          <p:nvPr/>
        </p:nvSpPr>
        <p:spPr>
          <a:xfrm>
            <a:off x="3714749" y="4747067"/>
            <a:ext cx="2185987" cy="8572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Classifier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C53996-B38C-E941-3DE4-92EA08586472}"/>
              </a:ext>
            </a:extLst>
          </p:cNvPr>
          <p:cNvCxnSpPr/>
          <p:nvPr/>
        </p:nvCxnSpPr>
        <p:spPr>
          <a:xfrm>
            <a:off x="2600743" y="2400300"/>
            <a:ext cx="956436" cy="0"/>
          </a:xfrm>
          <a:prstGeom prst="straightConnector1">
            <a:avLst/>
          </a:prstGeom>
          <a:ln w="3492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F4E79C-EFE1-FD53-FBDF-F3402C69283B}"/>
              </a:ext>
            </a:extLst>
          </p:cNvPr>
          <p:cNvCxnSpPr/>
          <p:nvPr/>
        </p:nvCxnSpPr>
        <p:spPr>
          <a:xfrm>
            <a:off x="2703141" y="5175692"/>
            <a:ext cx="956436" cy="0"/>
          </a:xfrm>
          <a:prstGeom prst="straightConnector1">
            <a:avLst/>
          </a:prstGeom>
          <a:ln w="3492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FEE2F8-3765-149E-926F-09893D594641}"/>
              </a:ext>
            </a:extLst>
          </p:cNvPr>
          <p:cNvCxnSpPr/>
          <p:nvPr/>
        </p:nvCxnSpPr>
        <p:spPr>
          <a:xfrm>
            <a:off x="6063089" y="5175692"/>
            <a:ext cx="956436" cy="0"/>
          </a:xfrm>
          <a:prstGeom prst="straightConnector1">
            <a:avLst/>
          </a:prstGeom>
          <a:ln w="3492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44DA8A-CB7E-9F91-823B-233056FA1067}"/>
              </a:ext>
            </a:extLst>
          </p:cNvPr>
          <p:cNvCxnSpPr/>
          <p:nvPr/>
        </p:nvCxnSpPr>
        <p:spPr>
          <a:xfrm>
            <a:off x="6063089" y="2400300"/>
            <a:ext cx="956436" cy="0"/>
          </a:xfrm>
          <a:prstGeom prst="straightConnector1">
            <a:avLst/>
          </a:prstGeom>
          <a:ln w="3492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45106F2-ABA1-D92E-3572-385DC9789591}"/>
              </a:ext>
            </a:extLst>
          </p:cNvPr>
          <p:cNvSpPr txBox="1"/>
          <p:nvPr/>
        </p:nvSpPr>
        <p:spPr>
          <a:xfrm>
            <a:off x="7111206" y="1971675"/>
            <a:ext cx="1463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“Dog”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196BD7-2C59-8EB5-C545-59E350E10033}"/>
              </a:ext>
            </a:extLst>
          </p:cNvPr>
          <p:cNvSpPr txBox="1"/>
          <p:nvPr/>
        </p:nvSpPr>
        <p:spPr>
          <a:xfrm>
            <a:off x="7111206" y="4821749"/>
            <a:ext cx="1463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“Dog”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C31E4F-DA35-183D-5CA6-5C1C34B36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Application: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6691310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29119E-397F-7D03-1001-EAB77B4C9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252282"/>
            <a:ext cx="8549640" cy="43534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931F2E-0A48-BDA3-EABC-5790CCE54EB5}"/>
              </a:ext>
            </a:extLst>
          </p:cNvPr>
          <p:cNvSpPr/>
          <p:nvPr/>
        </p:nvSpPr>
        <p:spPr>
          <a:xfrm>
            <a:off x="5329235" y="3514728"/>
            <a:ext cx="700088" cy="2386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46F04-67D3-A2B4-15AE-51032125737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Audio Classification Steps</a:t>
            </a:r>
          </a:p>
        </p:txBody>
      </p:sp>
    </p:spTree>
    <p:extLst>
      <p:ext uri="{BB962C8B-B14F-4D97-AF65-F5344CB8AC3E}">
        <p14:creationId xmlns:p14="http://schemas.microsoft.com/office/powerpoint/2010/main" val="3557181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1B557-C56E-859C-C815-2D5094963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DB102B-2D2E-C5E6-795C-E8AEA3C10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0532" y="2464007"/>
            <a:ext cx="10345064" cy="1929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3D7150-D631-CB6D-8A2D-5873E4032DB1}"/>
              </a:ext>
            </a:extLst>
          </p:cNvPr>
          <p:cNvSpPr txBox="1"/>
          <p:nvPr/>
        </p:nvSpPr>
        <p:spPr>
          <a:xfrm>
            <a:off x="114301" y="5178785"/>
            <a:ext cx="523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Paper: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https://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arxiv.org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/pdf/1808.00158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29520-E163-F022-C8BF-BFA991907D06}"/>
              </a:ext>
            </a:extLst>
          </p:cNvPr>
          <p:cNvSpPr txBox="1"/>
          <p:nvPr/>
        </p:nvSpPr>
        <p:spPr>
          <a:xfrm>
            <a:off x="114301" y="451709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2019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0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A12C09-E5C1-0F2C-9889-BF1E1E8A577D}"/>
              </a:ext>
            </a:extLst>
          </p:cNvPr>
          <p:cNvSpPr txBox="1"/>
          <p:nvPr/>
        </p:nvSpPr>
        <p:spPr>
          <a:xfrm>
            <a:off x="1050321" y="175374"/>
            <a:ext cx="8390310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Zero-Crossing Rate (ZCR) – counts how often the signal crosses zero.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Short-Time Energy – total signal energy in a frame (loudness).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RMS Amplitude – average signal power measure.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Autocorrelation – detects periodicity and pitch.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Temporal Moments – mean/variance/skewness of waveform shape.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AMDF – pitch estimation via average magnitude differences.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Rise/Attack/Decay Times – capture onset and offset dynamics.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Temporal Centroid – center of gravity of signal energy in time.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Envelope Features – smoothed amplitude curve of signal.</a:t>
            </a:r>
          </a:p>
          <a:p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Cepstrum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(time-domain view) – captures pitch and vocal tract characteristics.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8DB943-C1E9-03F6-1CB3-C724150D762B}"/>
              </a:ext>
            </a:extLst>
          </p:cNvPr>
          <p:cNvSpPr txBox="1"/>
          <p:nvPr/>
        </p:nvSpPr>
        <p:spPr>
          <a:xfrm>
            <a:off x="1061202" y="3586165"/>
            <a:ext cx="7682744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Centroid – weighted average frequency (brightness)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Bandwidth – spread of spectrum around the centroid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Rolloff – frequency below which most energy lies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Flux – frame-to-frame change in the spectrum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Flatness – how noise-like vs. tone-like the spectrum is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Contrast – difference between peaks and valleys across bands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Fundamental Frequency (F0) – lowest frequency, perceived as pitch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Harmonic-to-Noise Ratio – balance between harmonic and noise energy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Formant Frequencies – resonant peaks in speech/instrument sounds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MFCCs – compressed spectral features modeled after human hearing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F38AC-A3B6-2B66-F864-D094BE8FAC6A}"/>
              </a:ext>
            </a:extLst>
          </p:cNvPr>
          <p:cNvSpPr txBox="1"/>
          <p:nvPr/>
        </p:nvSpPr>
        <p:spPr>
          <a:xfrm rot="16200000">
            <a:off x="-1054197" y="4908390"/>
            <a:ext cx="299877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Freq. domain features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5BD577-44A3-E155-F044-DF6720184759}"/>
              </a:ext>
            </a:extLst>
          </p:cNvPr>
          <p:cNvSpPr txBox="1"/>
          <p:nvPr/>
        </p:nvSpPr>
        <p:spPr>
          <a:xfrm rot="16200000">
            <a:off x="-1046311" y="1539501"/>
            <a:ext cx="2982996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Time domain features</a:t>
            </a:r>
          </a:p>
        </p:txBody>
      </p:sp>
    </p:spTree>
    <p:extLst>
      <p:ext uri="{BB962C8B-B14F-4D97-AF65-F5344CB8AC3E}">
        <p14:creationId xmlns:p14="http://schemas.microsoft.com/office/powerpoint/2010/main" val="108875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EB701-47A2-7613-B791-D38E7CE0C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3ABB2-EE94-401B-D8BE-DE3A48B342AE}"/>
              </a:ext>
            </a:extLst>
          </p:cNvPr>
          <p:cNvSpPr txBox="1"/>
          <p:nvPr/>
        </p:nvSpPr>
        <p:spPr>
          <a:xfrm>
            <a:off x="1050321" y="175374"/>
            <a:ext cx="8390310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Zero-Crossing Rate (ZCR) – counts how often the signal crosses zero.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Short-Time Energy – total signal energy in a frame (loudness).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RMS Amplitude – average signal power measure.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Autocorrelation – detects periodicity and pitch.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Temporal Moments – mean/variance/skewness of waveform shape.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AMDF – pitch estimation via average magnitude differences.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Rise/Attack/Decay Times – capture onset and offset dynamics.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Temporal Centroid – center of gravity of signal energy in time.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Envelope Features – smoothed amplitude curve of signal.</a:t>
            </a:r>
          </a:p>
          <a:p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Cepstrum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(time-domain view) – captures pitch and vocal tract characteristics.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97D07-8C35-32F7-D51A-F03395C5FCE9}"/>
              </a:ext>
            </a:extLst>
          </p:cNvPr>
          <p:cNvSpPr txBox="1"/>
          <p:nvPr/>
        </p:nvSpPr>
        <p:spPr>
          <a:xfrm>
            <a:off x="1061202" y="3586165"/>
            <a:ext cx="7682744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Centroid – weighted average frequency (brightness)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Bandwidth – spread of spectrum around the centroid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Rolloff – frequency below which most energy lies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Flux – frame-to-frame change in the spectrum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Flatness – how noise-like vs. tone-like the spectrum is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Contrast – difference between peaks and valleys across bands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Fundamental Frequency (F0) – lowest frequency, perceived as pitch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Harmonic-to-Noise Ratio – balance between harmonic and noise energy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Formant Frequencies – resonant peaks in speech/instrument sounds</a:t>
            </a:r>
          </a:p>
          <a:p>
            <a:pPr>
              <a:defRPr sz="2000"/>
            </a:pPr>
            <a:r>
              <a:rPr lang="en-US" b="1" dirty="0">
                <a:solidFill>
                  <a:srgbClr val="FF0000"/>
                </a:solidFill>
              </a:rPr>
              <a:t>MFCCs – compressed spectral features modeled after human hearing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5141D-1C6C-5CE2-2107-B4E10DD938D4}"/>
              </a:ext>
            </a:extLst>
          </p:cNvPr>
          <p:cNvSpPr txBox="1"/>
          <p:nvPr/>
        </p:nvSpPr>
        <p:spPr>
          <a:xfrm rot="16200000">
            <a:off x="-1046311" y="1539501"/>
            <a:ext cx="2982996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Time domain features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41128-442A-0145-76AA-00F95AC128C4}"/>
              </a:ext>
            </a:extLst>
          </p:cNvPr>
          <p:cNvSpPr txBox="1"/>
          <p:nvPr/>
        </p:nvSpPr>
        <p:spPr>
          <a:xfrm rot="16200000">
            <a:off x="-1054197" y="4908390"/>
            <a:ext cx="299877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Freq. domain features</a:t>
            </a:r>
          </a:p>
        </p:txBody>
      </p:sp>
    </p:spTree>
    <p:extLst>
      <p:ext uri="{BB962C8B-B14F-4D97-AF65-F5344CB8AC3E}">
        <p14:creationId xmlns:p14="http://schemas.microsoft.com/office/powerpoint/2010/main" val="3196226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9CAAD-E191-7432-9651-C2AA468D3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A1064D-51EA-2F71-24DE-EFC3A2BC860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Short-Time Fourier Transform (STFT)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165E2-A734-95E6-62A7-36B219ACC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72" y="584775"/>
            <a:ext cx="4363628" cy="3134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6DDAC-D129-B646-E867-BC55B1E9A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372" y="3718835"/>
            <a:ext cx="3829050" cy="296545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1449D9-8DDD-68B8-D503-3B0E7A219D41}"/>
              </a:ext>
            </a:extLst>
          </p:cNvPr>
          <p:cNvSpPr/>
          <p:nvPr/>
        </p:nvSpPr>
        <p:spPr>
          <a:xfrm>
            <a:off x="5473918" y="3300414"/>
            <a:ext cx="2699135" cy="41842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Spectrogram</a:t>
            </a:r>
          </a:p>
        </p:txBody>
      </p:sp>
      <p:pic>
        <p:nvPicPr>
          <p:cNvPr id="7170" name="Picture 2" descr="fft (MATLAB Functions)">
            <a:extLst>
              <a:ext uri="{FF2B5EF4-FFF2-40B4-BE49-F238E27FC236}">
                <a16:creationId xmlns:a16="http://schemas.microsoft.com/office/drawing/2014/main" id="{12DD77B5-3842-82C5-C76C-809C11C23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r="32892"/>
          <a:stretch/>
        </p:blipFill>
        <p:spPr bwMode="auto">
          <a:xfrm>
            <a:off x="2447338" y="4651946"/>
            <a:ext cx="2454880" cy="22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766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56615-2FFB-8A78-B663-7C9AD3578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818D5-90F3-410B-FE77-5952B054641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Mel-Frequency Cepstral Coefficients (MFCC)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0F95D-2BFF-4008-3B89-565B4D34AC65}"/>
              </a:ext>
            </a:extLst>
          </p:cNvPr>
          <p:cNvSpPr txBox="1"/>
          <p:nvPr/>
        </p:nvSpPr>
        <p:spPr>
          <a:xfrm>
            <a:off x="0" y="3814673"/>
            <a:ext cx="914301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(1) The human ear doesn’t perceive frequency linearly.</a:t>
            </a:r>
          </a:p>
          <a:p>
            <a:endParaRPr lang="en-US" sz="2400" dirty="0"/>
          </a:p>
          <a:p>
            <a:r>
              <a:rPr lang="en-US" sz="2400" dirty="0"/>
              <a:t>(2) We are more sensitive to low-frequency changes (e.g., distinguishing </a:t>
            </a:r>
          </a:p>
          <a:p>
            <a:r>
              <a:rPr lang="en-US" sz="2400" dirty="0"/>
              <a:t>500 Hz vs. 600 Hz) than to high-frequency changes (e.g., 5000 Hz vs. </a:t>
            </a:r>
          </a:p>
          <a:p>
            <a:r>
              <a:rPr lang="en-US" sz="2400" dirty="0"/>
              <a:t>5100 Hz).</a:t>
            </a:r>
          </a:p>
          <a:p>
            <a:endParaRPr lang="en-US" sz="2400" dirty="0"/>
          </a:p>
          <a:p>
            <a:r>
              <a:rPr lang="en-US" sz="2400" dirty="0"/>
              <a:t>(3) This comes from the basilar membrane in the cochlea, where spacing</a:t>
            </a:r>
          </a:p>
          <a:p>
            <a:r>
              <a:rPr lang="en-US" sz="2400" dirty="0"/>
              <a:t>of hair cells produces a nonlinear frequency resolution.</a:t>
            </a:r>
          </a:p>
          <a:p>
            <a:endParaRPr lang="en-US" sz="2400" dirty="0"/>
          </a:p>
        </p:txBody>
      </p:sp>
      <p:pic>
        <p:nvPicPr>
          <p:cNvPr id="3074" name="Picture 2" descr="Human ear - Cochlea, Hair Cells, Auditory Nerve | Britannica">
            <a:extLst>
              <a:ext uri="{FF2B5EF4-FFF2-40B4-BE49-F238E27FC236}">
                <a16:creationId xmlns:a16="http://schemas.microsoft.com/office/drawing/2014/main" id="{BE74D4EB-7336-3069-0319-6F23335BB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43" y="863744"/>
            <a:ext cx="4711332" cy="275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8954F3-CCDA-F079-909C-F26C987D2ACC}"/>
              </a:ext>
            </a:extLst>
          </p:cNvPr>
          <p:cNvSpPr txBox="1"/>
          <p:nvPr/>
        </p:nvSpPr>
        <p:spPr>
          <a:xfrm>
            <a:off x="6509812" y="2520107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Mel == Melody</a:t>
            </a:r>
          </a:p>
        </p:txBody>
      </p:sp>
    </p:spTree>
    <p:extLst>
      <p:ext uri="{BB962C8B-B14F-4D97-AF65-F5344CB8AC3E}">
        <p14:creationId xmlns:p14="http://schemas.microsoft.com/office/powerpoint/2010/main" val="3849455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6DFFD-C61F-14F9-F006-3F70B28FC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2560D8-12F3-A3ED-FD3F-DA193A542F4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Mel-Frequency Cepstral Coefficients (MFCC)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D532E-BC9C-4499-AF07-F076DA83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42950"/>
            <a:ext cx="77724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378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36890-F3BA-A149-A074-087CBB1DA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26DA16-793E-2395-DE51-935D43667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Evolution of Classification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308D7F-EC50-844B-40A0-A90DE7E16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46608"/>
            <a:ext cx="8549640" cy="476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97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87C43-BF2B-3141-6478-4E50E10EE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739A3-6568-9AFE-94B0-28E3EBFA0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159"/>
            <a:ext cx="9404604" cy="47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946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EC7D1-0302-9EEA-D96B-1256F997D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39" y="4155479"/>
            <a:ext cx="8326120" cy="1383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E04E1-869C-BA9C-DBB0-A5104ED1A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1016000"/>
            <a:ext cx="1270000" cy="596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F9EA5-F75D-ED65-C4A5-C46B0944435A}"/>
              </a:ext>
            </a:extLst>
          </p:cNvPr>
          <p:cNvSpPr txBox="1"/>
          <p:nvPr/>
        </p:nvSpPr>
        <p:spPr>
          <a:xfrm>
            <a:off x="2251300" y="1157259"/>
            <a:ext cx="4641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NimbusRomNo9L"/>
              </a:rPr>
              <a:t>one-dimensional waveform of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CMMI10"/>
              </a:rPr>
              <a:t>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NimbusRomNo9L"/>
              </a:rPr>
              <a:t>samples 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NimbusRomNo9L"/>
              </a:rPr>
              <a:t>    sampling frequency F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latin typeface="NimbusRomNo9L"/>
              </a:rPr>
              <a:t>s</a:t>
            </a:r>
            <a:endParaRPr lang="en-US" sz="20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51551-DED1-FD70-4462-1F81F21B2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" y="2040965"/>
            <a:ext cx="3136900" cy="52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7B781F-E025-450F-320B-8A93B57CAC46}"/>
              </a:ext>
            </a:extLst>
          </p:cNvPr>
          <p:cNvSpPr txBox="1"/>
          <p:nvPr/>
        </p:nvSpPr>
        <p:spPr>
          <a:xfrm>
            <a:off x="4093661" y="1988087"/>
            <a:ext cx="1955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NimbusRomNo9L"/>
              </a:rPr>
              <a:t>Replaces MFCC</a:t>
            </a:r>
            <a:endParaRPr lang="en-US" sz="20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AE08A9-A9EA-6A92-7A94-FB398E8BB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48" y="2861761"/>
            <a:ext cx="3657600" cy="533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CD6257-81CE-690F-0412-657078CC8135}"/>
              </a:ext>
            </a:extLst>
          </p:cNvPr>
          <p:cNvSpPr txBox="1"/>
          <p:nvPr/>
        </p:nvSpPr>
        <p:spPr>
          <a:xfrm>
            <a:off x="4642354" y="2928406"/>
            <a:ext cx="3683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NimbusRomNo9L"/>
              </a:rPr>
              <a:t>The main model (e.g., classifier)</a:t>
            </a:r>
            <a:endParaRPr lang="en-US" sz="20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D5E115-BACB-9F62-FA02-84CB523BAED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LEAF: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LEarnable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Audio Frontend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CF0B4-AD0B-C3C3-CFE7-CAB7344DC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79" y="5469805"/>
            <a:ext cx="8549640" cy="119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799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23825-A4C1-A25F-A603-41CBB0CEA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D4BD87-CCB3-1A6A-C000-DD2A25757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623981"/>
            <a:ext cx="8549640" cy="3410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4C278-7DD4-9B65-818F-10AAEE1199E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Learnable modules</a:t>
            </a:r>
          </a:p>
        </p:txBody>
      </p:sp>
    </p:spTree>
    <p:extLst>
      <p:ext uri="{BB962C8B-B14F-4D97-AF65-F5344CB8AC3E}">
        <p14:creationId xmlns:p14="http://schemas.microsoft.com/office/powerpoint/2010/main" val="14548149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6B973-7A3E-C116-A491-1537166E4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601D8-12D4-A88E-AB6E-B4566F0233D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LEAF: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LEarnable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Audio Frontend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C75C7-97F3-4742-1D81-5A2871D97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118"/>
            <a:ext cx="9404604" cy="40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4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67BA6-4E89-8E55-B94A-0A8EDF0DF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C71FECB-7364-F8A7-FE95-B9D7C5A70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0"/>
            <a:ext cx="5076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067AE9-795B-27C3-9C55-F609A330E436}"/>
              </a:ext>
            </a:extLst>
          </p:cNvPr>
          <p:cNvSpPr txBox="1"/>
          <p:nvPr/>
        </p:nvSpPr>
        <p:spPr>
          <a:xfrm>
            <a:off x="0" y="490091"/>
            <a:ext cx="667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SincNet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193407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2E097-EB6D-B620-F021-38708793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F054D-B059-0BB5-E5FF-BF62E2271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379"/>
            <a:ext cx="9404604" cy="495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5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35361-40E5-C9FC-C2B8-2A991A465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124"/>
            <a:ext cx="9404604" cy="54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98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96F0C-6ABD-9686-7449-A4597860E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00B622-6F67-4234-00B7-80A35446E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9879"/>
            <a:ext cx="9404604" cy="499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051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CCB71-0CEA-20B6-2C1C-541D5852E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6" y="778611"/>
            <a:ext cx="9404604" cy="530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316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0AA007-C9E1-B6E7-8C28-A89957275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590" y="2110781"/>
            <a:ext cx="9404604" cy="26364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ADA024-A3A4-F301-D540-C638B8565E18}"/>
              </a:ext>
            </a:extLst>
          </p:cNvPr>
          <p:cNvSpPr txBox="1"/>
          <p:nvPr/>
        </p:nvSpPr>
        <p:spPr>
          <a:xfrm>
            <a:off x="700088" y="5300663"/>
            <a:ext cx="331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/pdf/2002.12416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87A31-5EDA-D0FF-E2CE-8D0A9A5A7260}"/>
              </a:ext>
            </a:extLst>
          </p:cNvPr>
          <p:cNvSpPr txBox="1"/>
          <p:nvPr/>
        </p:nvSpPr>
        <p:spPr>
          <a:xfrm>
            <a:off x="700088" y="5854109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CVPR 2020</a:t>
            </a:r>
          </a:p>
        </p:txBody>
      </p:sp>
    </p:spTree>
    <p:extLst>
      <p:ext uri="{BB962C8B-B14F-4D97-AF65-F5344CB8AC3E}">
        <p14:creationId xmlns:p14="http://schemas.microsoft.com/office/powerpoint/2010/main" val="1747702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75086F-786B-99CB-2C02-4BC50E15A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804042"/>
            <a:ext cx="8549640" cy="324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178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S184/284A: Lecture Slides">
            <a:extLst>
              <a:ext uri="{FF2B5EF4-FFF2-40B4-BE49-F238E27FC236}">
                <a16:creationId xmlns:a16="http://schemas.microsoft.com/office/drawing/2014/main" id="{0A899CE2-6087-F25B-D761-F1DF9632E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652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C407B-452C-DEF4-D1A3-C966BE9C1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302" y="1364474"/>
            <a:ext cx="9404604" cy="41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358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A546EA-E458-2CEE-BED2-C9B56B271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251" y="0"/>
            <a:ext cx="5801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56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DCE745-3B44-865F-1508-B6C3ECFD9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85741"/>
            <a:ext cx="7772400" cy="58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17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A9CFFD-B73C-08CA-2633-C3128AE93C79}"/>
              </a:ext>
            </a:extLst>
          </p:cNvPr>
          <p:cNvSpPr txBox="1"/>
          <p:nvPr/>
        </p:nvSpPr>
        <p:spPr>
          <a:xfrm>
            <a:off x="0" y="3105834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Deep Learning Recap</a:t>
            </a:r>
          </a:p>
        </p:txBody>
      </p:sp>
    </p:spTree>
    <p:extLst>
      <p:ext uri="{BB962C8B-B14F-4D97-AF65-F5344CB8AC3E}">
        <p14:creationId xmlns:p14="http://schemas.microsoft.com/office/powerpoint/2010/main" val="307097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B3E91F-A440-E887-68D1-431238A345E0}"/>
              </a:ext>
            </a:extLst>
          </p:cNvPr>
          <p:cNvSpPr txBox="1"/>
          <p:nvPr/>
        </p:nvSpPr>
        <p:spPr>
          <a:xfrm>
            <a:off x="3294759" y="3075057"/>
            <a:ext cx="2554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186554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75777-47E0-9480-6FBA-DDCD206A8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18574"/>
            <a:ext cx="7772400" cy="5820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84CBB6-0336-FE11-8CA0-13B3973684ED}"/>
              </a:ext>
            </a:extLst>
          </p:cNvPr>
          <p:cNvSpPr txBox="1"/>
          <p:nvPr/>
        </p:nvSpPr>
        <p:spPr>
          <a:xfrm>
            <a:off x="0" y="6519446"/>
            <a:ext cx="9413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Slides: S. Gupta, UIUC https://</a:t>
            </a:r>
            <a:r>
              <a:rPr lang="en-US" sz="1600" dirty="0" err="1"/>
              <a:t>saurabhg.web.illinois.edu</a:t>
            </a:r>
            <a:r>
              <a:rPr lang="en-US" sz="1600" dirty="0"/>
              <a:t>/teaching/ece549/sp2023/slides/lec20_neural_nets.pdf</a:t>
            </a:r>
          </a:p>
        </p:txBody>
      </p:sp>
    </p:spTree>
    <p:extLst>
      <p:ext uri="{BB962C8B-B14F-4D97-AF65-F5344CB8AC3E}">
        <p14:creationId xmlns:p14="http://schemas.microsoft.com/office/powerpoint/2010/main" val="1536039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98D6AF-A57A-792C-3ADB-CB47BC4A4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34526"/>
            <a:ext cx="8549640" cy="63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52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1E1CF1B-CFFC-D1E9-92E8-4C0298258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D5F043-0EC9-C50C-161D-3643CB78C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28725"/>
            <a:ext cx="8549640" cy="64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792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7079</TotalTime>
  <Words>798</Words>
  <Application>Microsoft Macintosh PowerPoint</Application>
  <PresentationFormat>On-screen Show (4:3)</PresentationFormat>
  <Paragraphs>104</Paragraphs>
  <Slides>60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-webkit-standard</vt:lpstr>
      <vt:lpstr>Arial</vt:lpstr>
      <vt:lpstr>Avenir Light</vt:lpstr>
      <vt:lpstr>Calibri</vt:lpstr>
      <vt:lpstr>Calibri Light</vt:lpstr>
      <vt:lpstr>CMMI10</vt:lpstr>
      <vt:lpstr>Lucida Bright</vt:lpstr>
      <vt:lpstr>NimbusRomNo9L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614</cp:revision>
  <dcterms:created xsi:type="dcterms:W3CDTF">2019-01-28T20:09:31Z</dcterms:created>
  <dcterms:modified xsi:type="dcterms:W3CDTF">2025-09-30T19:24:44Z</dcterms:modified>
</cp:coreProperties>
</file>