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7"/>
  </p:notesMasterIdLst>
  <p:sldIdLst>
    <p:sldId id="1764" r:id="rId2"/>
    <p:sldId id="1972" r:id="rId3"/>
    <p:sldId id="1973" r:id="rId4"/>
    <p:sldId id="1953" r:id="rId5"/>
    <p:sldId id="1974" r:id="rId6"/>
    <p:sldId id="1976" r:id="rId7"/>
    <p:sldId id="1986" r:id="rId8"/>
    <p:sldId id="1978" r:id="rId9"/>
    <p:sldId id="1980" r:id="rId10"/>
    <p:sldId id="1981" r:id="rId11"/>
    <p:sldId id="1982" r:id="rId12"/>
    <p:sldId id="1983" r:id="rId13"/>
    <p:sldId id="1984" r:id="rId14"/>
    <p:sldId id="1985" r:id="rId15"/>
    <p:sldId id="320" r:id="rId16"/>
    <p:sldId id="534" r:id="rId17"/>
    <p:sldId id="257" r:id="rId18"/>
    <p:sldId id="1468" r:id="rId19"/>
    <p:sldId id="1636" r:id="rId20"/>
    <p:sldId id="1637" r:id="rId21"/>
    <p:sldId id="1633" r:id="rId22"/>
    <p:sldId id="1634" r:id="rId23"/>
    <p:sldId id="1635" r:id="rId24"/>
    <p:sldId id="1638" r:id="rId25"/>
    <p:sldId id="1639" r:id="rId26"/>
    <p:sldId id="1640" r:id="rId27"/>
    <p:sldId id="1700" r:id="rId28"/>
    <p:sldId id="1719" r:id="rId29"/>
    <p:sldId id="1715" r:id="rId30"/>
    <p:sldId id="1716" r:id="rId31"/>
    <p:sldId id="1717" r:id="rId32"/>
    <p:sldId id="1668" r:id="rId33"/>
    <p:sldId id="1680" r:id="rId34"/>
    <p:sldId id="1669" r:id="rId35"/>
    <p:sldId id="1625" r:id="rId36"/>
    <p:sldId id="1713" r:id="rId37"/>
    <p:sldId id="1720" r:id="rId38"/>
    <p:sldId id="1714" r:id="rId39"/>
    <p:sldId id="1689" r:id="rId40"/>
    <p:sldId id="1690" r:id="rId41"/>
    <p:sldId id="1691" r:id="rId42"/>
    <p:sldId id="1692" r:id="rId43"/>
    <p:sldId id="1693" r:id="rId44"/>
    <p:sldId id="1694" r:id="rId45"/>
    <p:sldId id="1695" r:id="rId46"/>
    <p:sldId id="1696" r:id="rId47"/>
    <p:sldId id="1631" r:id="rId48"/>
    <p:sldId id="1632" r:id="rId49"/>
    <p:sldId id="1698" r:id="rId50"/>
    <p:sldId id="1699" r:id="rId51"/>
    <p:sldId id="1684" r:id="rId52"/>
    <p:sldId id="330" r:id="rId53"/>
    <p:sldId id="276" r:id="rId54"/>
    <p:sldId id="1538" r:id="rId55"/>
    <p:sldId id="279" r:id="rId56"/>
    <p:sldId id="282" r:id="rId57"/>
    <p:sldId id="283" r:id="rId58"/>
    <p:sldId id="287" r:id="rId59"/>
    <p:sldId id="291" r:id="rId60"/>
    <p:sldId id="580" r:id="rId61"/>
    <p:sldId id="286" r:id="rId62"/>
    <p:sldId id="289" r:id="rId63"/>
    <p:sldId id="288" r:id="rId64"/>
    <p:sldId id="290" r:id="rId65"/>
    <p:sldId id="1685" r:id="rId66"/>
    <p:sldId id="1686" r:id="rId67"/>
    <p:sldId id="1670" r:id="rId68"/>
    <p:sldId id="1954" r:id="rId69"/>
    <p:sldId id="781" r:id="rId70"/>
    <p:sldId id="789" r:id="rId71"/>
    <p:sldId id="791" r:id="rId72"/>
    <p:sldId id="787" r:id="rId73"/>
    <p:sldId id="782" r:id="rId74"/>
    <p:sldId id="798" r:id="rId75"/>
    <p:sldId id="1671" r:id="rId76"/>
    <p:sldId id="1672" r:id="rId77"/>
    <p:sldId id="748" r:id="rId78"/>
    <p:sldId id="750" r:id="rId79"/>
    <p:sldId id="751" r:id="rId80"/>
    <p:sldId id="1673" r:id="rId81"/>
    <p:sldId id="597" r:id="rId82"/>
    <p:sldId id="752" r:id="rId83"/>
    <p:sldId id="1674" r:id="rId84"/>
    <p:sldId id="1675" r:id="rId85"/>
    <p:sldId id="754" r:id="rId86"/>
    <p:sldId id="1676" r:id="rId87"/>
    <p:sldId id="1677" r:id="rId88"/>
    <p:sldId id="799" r:id="rId89"/>
    <p:sldId id="795" r:id="rId90"/>
    <p:sldId id="767" r:id="rId91"/>
    <p:sldId id="769" r:id="rId92"/>
    <p:sldId id="768" r:id="rId93"/>
    <p:sldId id="1474" r:id="rId94"/>
    <p:sldId id="772" r:id="rId95"/>
    <p:sldId id="797" r:id="rId96"/>
    <p:sldId id="792" r:id="rId97"/>
    <p:sldId id="1678" r:id="rId98"/>
    <p:sldId id="1644" r:id="rId99"/>
    <p:sldId id="1955" r:id="rId100"/>
    <p:sldId id="1681" r:id="rId101"/>
    <p:sldId id="1682" r:id="rId102"/>
    <p:sldId id="1683" r:id="rId103"/>
    <p:sldId id="1956" r:id="rId104"/>
    <p:sldId id="1957" r:id="rId105"/>
    <p:sldId id="1958" r:id="rId106"/>
    <p:sldId id="1687" r:id="rId107"/>
    <p:sldId id="1688" r:id="rId108"/>
    <p:sldId id="1959" r:id="rId109"/>
    <p:sldId id="1960" r:id="rId110"/>
    <p:sldId id="1961" r:id="rId111"/>
    <p:sldId id="793" r:id="rId112"/>
    <p:sldId id="1641" r:id="rId113"/>
    <p:sldId id="1642" r:id="rId114"/>
    <p:sldId id="1433" r:id="rId115"/>
    <p:sldId id="773" r:id="rId116"/>
    <p:sldId id="774" r:id="rId117"/>
    <p:sldId id="775" r:id="rId118"/>
    <p:sldId id="1962" r:id="rId119"/>
    <p:sldId id="776" r:id="rId120"/>
    <p:sldId id="778" r:id="rId121"/>
    <p:sldId id="1475" r:id="rId122"/>
    <p:sldId id="1469" r:id="rId123"/>
    <p:sldId id="1476" r:id="rId124"/>
    <p:sldId id="1963" r:id="rId125"/>
    <p:sldId id="1964" r:id="rId126"/>
    <p:sldId id="1965" r:id="rId127"/>
    <p:sldId id="1966" r:id="rId128"/>
    <p:sldId id="1967" r:id="rId129"/>
    <p:sldId id="1968" r:id="rId130"/>
    <p:sldId id="1969" r:id="rId131"/>
    <p:sldId id="1970" r:id="rId132"/>
    <p:sldId id="1484" r:id="rId133"/>
    <p:sldId id="1971" r:id="rId134"/>
    <p:sldId id="1653" r:id="rId135"/>
    <p:sldId id="1654" r:id="rId1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33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784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90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01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3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9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0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/publication/46401997_Solution_for_Ill-Posed_Inverse_Kinematics_of_Robot_Arm_by_Network_Inversion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1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 is known as beamformer.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76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8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97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4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1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NUL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54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if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4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54.tif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6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53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54.tif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68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NULL"/><Relationship Id="rId20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69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if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5.png"/><Relationship Id="rId7" Type="http://schemas.openxmlformats.org/officeDocument/2006/relationships/image" Target="NUL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37.tif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tiff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../media/image37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0.gif"/><Relationship Id="rId4" Type="http://schemas.openxmlformats.org/officeDocument/2006/relationships/image" Target="../media/image43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8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54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4" Type="http://schemas.openxmlformats.org/officeDocument/2006/relationships/image" Target="NUL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3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4" Type="http://schemas.openxmlformats.org/officeDocument/2006/relationships/image" Target="NUL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3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3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54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2_2: Inverse problems: Spatial Perception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7C6E1-F68C-B462-4A29-5279790AF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29B91A6-8ADE-D0F3-2B9A-C2D5C26DF4DE}"/>
              </a:ext>
            </a:extLst>
          </p:cNvPr>
          <p:cNvSpPr/>
          <p:nvPr/>
        </p:nvSpPr>
        <p:spPr>
          <a:xfrm>
            <a:off x="2400299" y="1185863"/>
            <a:ext cx="2514600" cy="4514850"/>
          </a:xfrm>
          <a:prstGeom prst="roundRect">
            <a:avLst>
              <a:gd name="adj" fmla="val 530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B4636-66B9-72A3-D819-3B8E44B35F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5D3F4-2988-7014-00F1-48F46EE7951D}"/>
              </a:ext>
            </a:extLst>
          </p:cNvPr>
          <p:cNvSpPr/>
          <p:nvPr/>
        </p:nvSpPr>
        <p:spPr>
          <a:xfrm>
            <a:off x="2800350" y="1743073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5DADD-DA36-474E-5C82-1D5561A84D08}"/>
              </a:ext>
            </a:extLst>
          </p:cNvPr>
          <p:cNvSpPr txBox="1"/>
          <p:nvPr/>
        </p:nvSpPr>
        <p:spPr>
          <a:xfrm>
            <a:off x="995614" y="1800728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7B1600-74F9-4045-B483-55CCB916E635}"/>
              </a:ext>
            </a:extLst>
          </p:cNvPr>
          <p:cNvCxnSpPr>
            <a:cxnSpLocks/>
          </p:cNvCxnSpPr>
          <p:nvPr/>
        </p:nvCxnSpPr>
        <p:spPr>
          <a:xfrm>
            <a:off x="1785937" y="2093117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E8EC8-D0F7-2E60-EBD4-FA14C1288839}"/>
              </a:ext>
            </a:extLst>
          </p:cNvPr>
          <p:cNvCxnSpPr>
            <a:cxnSpLocks/>
          </p:cNvCxnSpPr>
          <p:nvPr/>
        </p:nvCxnSpPr>
        <p:spPr>
          <a:xfrm>
            <a:off x="4572000" y="209311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7416A8-A1AB-23C1-6756-C7203330545A}"/>
              </a:ext>
            </a:extLst>
          </p:cNvPr>
          <p:cNvSpPr txBox="1"/>
          <p:nvPr/>
        </p:nvSpPr>
        <p:spPr>
          <a:xfrm>
            <a:off x="5614989" y="1785937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1</a:t>
            </a:r>
            <a:r>
              <a:rPr lang="en-US" sz="3200" dirty="0"/>
              <a:t>.s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2A980-9D95-405E-8DC5-0FD035047FC3}"/>
              </a:ext>
            </a:extLst>
          </p:cNvPr>
          <p:cNvSpPr txBox="1"/>
          <p:nvPr/>
        </p:nvSpPr>
        <p:spPr>
          <a:xfrm>
            <a:off x="3003778" y="1659546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AA1AA-6D2D-F1F4-5617-C1FD585731D7}"/>
              </a:ext>
            </a:extLst>
          </p:cNvPr>
          <p:cNvSpPr txBox="1"/>
          <p:nvPr/>
        </p:nvSpPr>
        <p:spPr>
          <a:xfrm>
            <a:off x="3349163" y="1913336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1</a:t>
            </a:r>
            <a:r>
              <a:rPr lang="en-US" sz="32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FDFED-2942-0032-55F7-B550AA989469}"/>
              </a:ext>
            </a:extLst>
          </p:cNvPr>
          <p:cNvSpPr txBox="1"/>
          <p:nvPr/>
        </p:nvSpPr>
        <p:spPr>
          <a:xfrm>
            <a:off x="7132467" y="1785936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C6E937-85C3-A478-0CB0-AD117105F1C8}"/>
              </a:ext>
            </a:extLst>
          </p:cNvPr>
          <p:cNvSpPr txBox="1"/>
          <p:nvPr/>
        </p:nvSpPr>
        <p:spPr>
          <a:xfrm rot="5400000">
            <a:off x="3560505" y="3377365"/>
            <a:ext cx="822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3DC28A-BCC9-3936-0478-F9893B407F56}"/>
              </a:ext>
            </a:extLst>
          </p:cNvPr>
          <p:cNvSpPr/>
          <p:nvPr/>
        </p:nvSpPr>
        <p:spPr>
          <a:xfrm>
            <a:off x="2800350" y="2702068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20DFC4-66FD-4861-9F85-454E849360D6}"/>
              </a:ext>
            </a:extLst>
          </p:cNvPr>
          <p:cNvSpPr txBox="1"/>
          <p:nvPr/>
        </p:nvSpPr>
        <p:spPr>
          <a:xfrm>
            <a:off x="995614" y="2759723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0CBF78-9398-3D67-7597-75ECF2DA04D8}"/>
              </a:ext>
            </a:extLst>
          </p:cNvPr>
          <p:cNvCxnSpPr>
            <a:cxnSpLocks/>
          </p:cNvCxnSpPr>
          <p:nvPr/>
        </p:nvCxnSpPr>
        <p:spPr>
          <a:xfrm>
            <a:off x="1785937" y="3052112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8EF06F-FDBD-3A0A-8F62-5138A028AA03}"/>
              </a:ext>
            </a:extLst>
          </p:cNvPr>
          <p:cNvCxnSpPr>
            <a:cxnSpLocks/>
          </p:cNvCxnSpPr>
          <p:nvPr/>
        </p:nvCxnSpPr>
        <p:spPr>
          <a:xfrm>
            <a:off x="4572000" y="3052110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50EAB80-EEA2-D6A1-4693-AF5B6BB176E9}"/>
              </a:ext>
            </a:extLst>
          </p:cNvPr>
          <p:cNvSpPr txBox="1"/>
          <p:nvPr/>
        </p:nvSpPr>
        <p:spPr>
          <a:xfrm>
            <a:off x="5614989" y="2744932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2</a:t>
            </a:r>
            <a:r>
              <a:rPr lang="en-US" sz="3200" dirty="0"/>
              <a:t>. 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B42265-15C9-96DD-1EB4-3E71142DDB2D}"/>
              </a:ext>
            </a:extLst>
          </p:cNvPr>
          <p:cNvSpPr txBox="1"/>
          <p:nvPr/>
        </p:nvSpPr>
        <p:spPr>
          <a:xfrm>
            <a:off x="3003778" y="261854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E3A474-D6AA-9624-0CCA-5309D836C192}"/>
              </a:ext>
            </a:extLst>
          </p:cNvPr>
          <p:cNvSpPr txBox="1"/>
          <p:nvPr/>
        </p:nvSpPr>
        <p:spPr>
          <a:xfrm>
            <a:off x="3349163" y="2872331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2</a:t>
            </a:r>
            <a:r>
              <a:rPr lang="en-US" sz="3200" dirty="0"/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86DA7-DF13-C91A-6F15-2AA485523631}"/>
              </a:ext>
            </a:extLst>
          </p:cNvPr>
          <p:cNvSpPr txBox="1"/>
          <p:nvPr/>
        </p:nvSpPr>
        <p:spPr>
          <a:xfrm>
            <a:off x="7132467" y="2744931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220A9C-57FB-E9C5-C23B-38E495A3BD65}"/>
              </a:ext>
            </a:extLst>
          </p:cNvPr>
          <p:cNvSpPr/>
          <p:nvPr/>
        </p:nvSpPr>
        <p:spPr>
          <a:xfrm>
            <a:off x="2800350" y="4675481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9F0C97-322C-6B28-59E8-5EB19523FE4B}"/>
              </a:ext>
            </a:extLst>
          </p:cNvPr>
          <p:cNvSpPr txBox="1"/>
          <p:nvPr/>
        </p:nvSpPr>
        <p:spPr>
          <a:xfrm>
            <a:off x="995614" y="4733136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F52628-1152-A185-7271-A0BC84FCC5EB}"/>
              </a:ext>
            </a:extLst>
          </p:cNvPr>
          <p:cNvCxnSpPr>
            <a:cxnSpLocks/>
          </p:cNvCxnSpPr>
          <p:nvPr/>
        </p:nvCxnSpPr>
        <p:spPr>
          <a:xfrm>
            <a:off x="1785937" y="502552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DA9C8B-2D65-C57C-414F-18CD23CE88A0}"/>
              </a:ext>
            </a:extLst>
          </p:cNvPr>
          <p:cNvCxnSpPr>
            <a:cxnSpLocks/>
          </p:cNvCxnSpPr>
          <p:nvPr/>
        </p:nvCxnSpPr>
        <p:spPr>
          <a:xfrm>
            <a:off x="4572000" y="5025523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356DC1-7D01-E6C1-32E7-1F0DFE964110}"/>
              </a:ext>
            </a:extLst>
          </p:cNvPr>
          <p:cNvSpPr txBox="1"/>
          <p:nvPr/>
        </p:nvSpPr>
        <p:spPr>
          <a:xfrm>
            <a:off x="5614989" y="4718345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 err="1"/>
              <a:t>.</a:t>
            </a:r>
            <a:r>
              <a:rPr lang="en-US" sz="3200" dirty="0"/>
              <a:t> </a:t>
            </a:r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A8EC1B-0C8B-0CAA-5D87-76D9650B235A}"/>
              </a:ext>
            </a:extLst>
          </p:cNvPr>
          <p:cNvSpPr txBox="1"/>
          <p:nvPr/>
        </p:nvSpPr>
        <p:spPr>
          <a:xfrm>
            <a:off x="3003778" y="4591954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165A99-E0E1-A772-86E1-997E12E3ECD2}"/>
              </a:ext>
            </a:extLst>
          </p:cNvPr>
          <p:cNvSpPr txBox="1"/>
          <p:nvPr/>
        </p:nvSpPr>
        <p:spPr>
          <a:xfrm>
            <a:off x="3349163" y="4845744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/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F7EC6D-B1D6-86FE-D18F-20CDF08142AE}"/>
              </a:ext>
            </a:extLst>
          </p:cNvPr>
          <p:cNvSpPr txBox="1"/>
          <p:nvPr/>
        </p:nvSpPr>
        <p:spPr>
          <a:xfrm>
            <a:off x="7132467" y="4718344"/>
            <a:ext cx="1321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>
                <a:solidFill>
                  <a:srgbClr val="FF0000"/>
                </a:solidFill>
              </a:rPr>
              <a:t>n</a:t>
            </a:r>
            <a:r>
              <a:rPr lang="en-US" sz="3200" baseline="-25000" dirty="0" err="1">
                <a:solidFill>
                  <a:srgbClr val="FF0000"/>
                </a:solidFill>
              </a:rPr>
              <a:t>M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48DE0-9EA8-82C7-94C5-39BFB7F54791}"/>
              </a:ext>
            </a:extLst>
          </p:cNvPr>
          <p:cNvSpPr txBox="1"/>
          <p:nvPr/>
        </p:nvSpPr>
        <p:spPr>
          <a:xfrm>
            <a:off x="2813982" y="6023948"/>
            <a:ext cx="3127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X(t) = A S(t) + N(t)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65043-9471-C9E6-80D9-09BACBB26398}"/>
              </a:ext>
            </a:extLst>
          </p:cNvPr>
          <p:cNvSpPr txBox="1"/>
          <p:nvPr/>
        </p:nvSpPr>
        <p:spPr>
          <a:xfrm>
            <a:off x="5352653" y="694318"/>
            <a:ext cx="274376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Forward Model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17DB716-7AC3-E9FD-F7B5-A6E68ABC8982}"/>
              </a:ext>
            </a:extLst>
          </p:cNvPr>
          <p:cNvSpPr/>
          <p:nvPr/>
        </p:nvSpPr>
        <p:spPr>
          <a:xfrm>
            <a:off x="5029200" y="1257300"/>
            <a:ext cx="1357313" cy="434159"/>
          </a:xfrm>
          <a:custGeom>
            <a:avLst/>
            <a:gdLst>
              <a:gd name="connsiteX0" fmla="*/ 1357313 w 1357313"/>
              <a:gd name="connsiteY0" fmla="*/ 0 h 434159"/>
              <a:gd name="connsiteX1" fmla="*/ 814388 w 1357313"/>
              <a:gd name="connsiteY1" fmla="*/ 400050 h 434159"/>
              <a:gd name="connsiteX2" fmla="*/ 0 w 1357313"/>
              <a:gd name="connsiteY2" fmla="*/ 385763 h 43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7313" h="434159">
                <a:moveTo>
                  <a:pt x="1357313" y="0"/>
                </a:moveTo>
                <a:cubicBezTo>
                  <a:pt x="1198960" y="167878"/>
                  <a:pt x="1040607" y="335756"/>
                  <a:pt x="814388" y="400050"/>
                </a:cubicBezTo>
                <a:cubicBezTo>
                  <a:pt x="588169" y="464344"/>
                  <a:pt x="294084" y="425053"/>
                  <a:pt x="0" y="385763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369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CADFE3-AE64-6640-8DA7-9E1A65B64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37544710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7853146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8200371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68B4F2-B69B-ED46-8EC3-306547374E87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613072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A7106D-6CB8-C94B-8E23-A36214EFBE1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17FC8E-68F4-6244-9C10-AADB00700193}"/>
              </a:ext>
            </a:extLst>
          </p:cNvPr>
          <p:cNvCxnSpPr>
            <a:cxnSpLocks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898C23-6DA0-674C-88D5-B51C022A7C37}"/>
              </a:ext>
            </a:extLst>
          </p:cNvPr>
          <p:cNvCxnSpPr>
            <a:cxnSpLocks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4FDE8A5-6BC5-4A40-A5B8-0BA71988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85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1D6E56E-8488-0643-B7B8-047DB99486B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2B05E39-21AD-0C4D-83BC-F9DDBD658202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913F67C-C77E-0240-9511-FDCAD5FF1883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4ACA2A-9951-EF42-9630-E6F37399A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AEB131-72C6-1F43-A008-56CF28D7365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2FE4118-00B4-A844-AA84-0D90C55043C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3A390D-8A94-E447-A064-CDC590512B23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64EFF4-EAA0-F843-B7A6-3E7E0F6C3DE5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3ED9E3B-8316-1640-95E2-1A48530DE6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90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</p:spTree>
    <p:extLst>
      <p:ext uri="{BB962C8B-B14F-4D97-AF65-F5344CB8AC3E}">
        <p14:creationId xmlns:p14="http://schemas.microsoft.com/office/powerpoint/2010/main" val="27924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04238B-B1AB-5F46-AC31-B402619DC373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34A7F6-48F3-3C4B-B9B9-AEE0DCD1202D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5B5245-4A68-1041-A1FB-F5B2BE96A937}"/>
              </a:ext>
            </a:extLst>
          </p:cNvPr>
          <p:cNvGrpSpPr/>
          <p:nvPr/>
        </p:nvGrpSpPr>
        <p:grpSpPr>
          <a:xfrm>
            <a:off x="1294351" y="2793319"/>
            <a:ext cx="2118114" cy="1461384"/>
            <a:chOff x="1294351" y="2793319"/>
            <a:chExt cx="2118114" cy="146138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E51B9EF-106D-AC47-806C-67CF46D333C4}"/>
                </a:ext>
              </a:extLst>
            </p:cNvPr>
            <p:cNvSpPr/>
            <p:nvPr/>
          </p:nvSpPr>
          <p:spPr>
            <a:xfrm rot="12066866">
              <a:off x="2915083" y="3183122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CDCF8B-379D-0444-B6CC-191B08F3B09A}"/>
                </a:ext>
              </a:extLst>
            </p:cNvPr>
            <p:cNvSpPr txBox="1"/>
            <p:nvPr/>
          </p:nvSpPr>
          <p:spPr>
            <a:xfrm>
              <a:off x="1294351" y="2793319"/>
              <a:ext cx="2118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Extra path delay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== additional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380331-557D-5940-8DCA-B6FCD76E00A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77454B-8BA2-C44D-BB0A-E4E25F136A16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FDDD51-3F4D-2642-9FE4-9A5B033BA2BE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7E81FCD-129A-F344-B510-A8F8E2BEB7C6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FC41F5-EE22-6049-B4C7-72A662AB0932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1EB9581C-0A1C-144D-9034-BBAD872D9E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>
                <a:extLst>
                  <a:ext uri="{FF2B5EF4-FFF2-40B4-BE49-F238E27FC236}">
                    <a16:creationId xmlns:a16="http://schemas.microsoft.com/office/drawing/2014/main" id="{66FF45D0-4F13-6E43-83B9-72B17E54AD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08062C-CF3C-E742-8737-D5A73D56E53E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C5E2D-CF2C-5744-AA54-26BD75A88554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1507DDD-C008-084D-AF0E-361F0DF57AE4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7548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9EEBA0-8D3A-4F4A-BA95-62BA1C4B2006}"/>
              </a:ext>
            </a:extLst>
          </p:cNvPr>
          <p:cNvSpPr txBox="1"/>
          <p:nvPr/>
        </p:nvSpPr>
        <p:spPr>
          <a:xfrm>
            <a:off x="1025064" y="5663998"/>
            <a:ext cx="97443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blipFill>
                <a:blip r:embed="rId5"/>
                <a:stretch>
                  <a:fillRect l="-3866" t="-454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9D8311-EEA4-7B48-B362-F393769A6E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48692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EAC6D-28E0-3DD0-500C-93B44AC12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2314F06-B18B-F6A8-E172-459C83C9D52F}"/>
              </a:ext>
            </a:extLst>
          </p:cNvPr>
          <p:cNvSpPr/>
          <p:nvPr/>
        </p:nvSpPr>
        <p:spPr>
          <a:xfrm>
            <a:off x="2400299" y="1185863"/>
            <a:ext cx="2514600" cy="4514850"/>
          </a:xfrm>
          <a:prstGeom prst="roundRect">
            <a:avLst>
              <a:gd name="adj" fmla="val 530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1E88CF-0319-81F5-19D8-1A69F8640AE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A24D4-2329-0F97-5313-BF8FF994A198}"/>
              </a:ext>
            </a:extLst>
          </p:cNvPr>
          <p:cNvSpPr/>
          <p:nvPr/>
        </p:nvSpPr>
        <p:spPr>
          <a:xfrm>
            <a:off x="2800350" y="1743073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F95DA-5287-F4F8-54D0-36EAF8342869}"/>
              </a:ext>
            </a:extLst>
          </p:cNvPr>
          <p:cNvSpPr txBox="1"/>
          <p:nvPr/>
        </p:nvSpPr>
        <p:spPr>
          <a:xfrm>
            <a:off x="995614" y="1800728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25D677-93D7-5E71-3030-EE72AE52A884}"/>
              </a:ext>
            </a:extLst>
          </p:cNvPr>
          <p:cNvCxnSpPr>
            <a:cxnSpLocks/>
          </p:cNvCxnSpPr>
          <p:nvPr/>
        </p:nvCxnSpPr>
        <p:spPr>
          <a:xfrm>
            <a:off x="1785937" y="2093117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930414-38A9-A41B-189F-F3CAE5F77792}"/>
              </a:ext>
            </a:extLst>
          </p:cNvPr>
          <p:cNvCxnSpPr>
            <a:cxnSpLocks/>
          </p:cNvCxnSpPr>
          <p:nvPr/>
        </p:nvCxnSpPr>
        <p:spPr>
          <a:xfrm>
            <a:off x="4572000" y="209311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9C5EC0-C376-C223-7C36-C799D92E722E}"/>
              </a:ext>
            </a:extLst>
          </p:cNvPr>
          <p:cNvSpPr txBox="1"/>
          <p:nvPr/>
        </p:nvSpPr>
        <p:spPr>
          <a:xfrm>
            <a:off x="5614989" y="1785937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1</a:t>
            </a:r>
            <a:r>
              <a:rPr lang="en-US" sz="3200" dirty="0"/>
              <a:t>. 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45F31-58D0-832C-1461-37A8244D051B}"/>
              </a:ext>
            </a:extLst>
          </p:cNvPr>
          <p:cNvSpPr txBox="1"/>
          <p:nvPr/>
        </p:nvSpPr>
        <p:spPr>
          <a:xfrm>
            <a:off x="3003778" y="1659546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2499E-0410-7CB6-CDA7-2E96903577C1}"/>
              </a:ext>
            </a:extLst>
          </p:cNvPr>
          <p:cNvSpPr txBox="1"/>
          <p:nvPr/>
        </p:nvSpPr>
        <p:spPr>
          <a:xfrm>
            <a:off x="3077699" y="1913336"/>
            <a:ext cx="1340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1 </a:t>
            </a:r>
            <a:r>
              <a:rPr lang="en-US" sz="3200" dirty="0"/>
              <a:t>=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62470-680A-06BE-23EE-6C1699A51953}"/>
              </a:ext>
            </a:extLst>
          </p:cNvPr>
          <p:cNvSpPr txBox="1"/>
          <p:nvPr/>
        </p:nvSpPr>
        <p:spPr>
          <a:xfrm>
            <a:off x="7132467" y="1785936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9CB88A-4FBD-B357-1F01-6FD44D991CA5}"/>
              </a:ext>
            </a:extLst>
          </p:cNvPr>
          <p:cNvSpPr txBox="1"/>
          <p:nvPr/>
        </p:nvSpPr>
        <p:spPr>
          <a:xfrm rot="5400000">
            <a:off x="3560505" y="3377365"/>
            <a:ext cx="822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973AD2-7BF7-22B0-6F1C-D279BAA013FC}"/>
              </a:ext>
            </a:extLst>
          </p:cNvPr>
          <p:cNvSpPr/>
          <p:nvPr/>
        </p:nvSpPr>
        <p:spPr>
          <a:xfrm>
            <a:off x="2800350" y="2702068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A77F4E-61C2-B419-D354-F2983012A45F}"/>
              </a:ext>
            </a:extLst>
          </p:cNvPr>
          <p:cNvSpPr txBox="1"/>
          <p:nvPr/>
        </p:nvSpPr>
        <p:spPr>
          <a:xfrm>
            <a:off x="995614" y="2759723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2F4D77-549B-D36A-8D5E-609BD16AA24B}"/>
              </a:ext>
            </a:extLst>
          </p:cNvPr>
          <p:cNvCxnSpPr>
            <a:cxnSpLocks/>
          </p:cNvCxnSpPr>
          <p:nvPr/>
        </p:nvCxnSpPr>
        <p:spPr>
          <a:xfrm>
            <a:off x="1785937" y="3052112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0056B9-3F69-9A23-8D11-0251F7302EBA}"/>
              </a:ext>
            </a:extLst>
          </p:cNvPr>
          <p:cNvCxnSpPr>
            <a:cxnSpLocks/>
          </p:cNvCxnSpPr>
          <p:nvPr/>
        </p:nvCxnSpPr>
        <p:spPr>
          <a:xfrm>
            <a:off x="4572000" y="3052110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B07346A-89F9-BE4B-CD24-241819B85BDE}"/>
              </a:ext>
            </a:extLst>
          </p:cNvPr>
          <p:cNvSpPr txBox="1"/>
          <p:nvPr/>
        </p:nvSpPr>
        <p:spPr>
          <a:xfrm>
            <a:off x="5614989" y="2744932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2</a:t>
            </a:r>
            <a:r>
              <a:rPr lang="en-US" sz="3200" dirty="0"/>
              <a:t>. 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37B056-9837-406A-1BE5-953C6FED3E00}"/>
              </a:ext>
            </a:extLst>
          </p:cNvPr>
          <p:cNvSpPr txBox="1"/>
          <p:nvPr/>
        </p:nvSpPr>
        <p:spPr>
          <a:xfrm>
            <a:off x="3003778" y="261854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CE8FA-268D-2826-D409-BEBEF271FB5A}"/>
              </a:ext>
            </a:extLst>
          </p:cNvPr>
          <p:cNvSpPr txBox="1"/>
          <p:nvPr/>
        </p:nvSpPr>
        <p:spPr>
          <a:xfrm>
            <a:off x="3120559" y="2872331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2</a:t>
            </a:r>
            <a:r>
              <a:rPr lang="en-US" sz="3200" dirty="0"/>
              <a:t> = 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574272-7C3B-0DA9-CA26-9863DE55D947}"/>
              </a:ext>
            </a:extLst>
          </p:cNvPr>
          <p:cNvSpPr txBox="1"/>
          <p:nvPr/>
        </p:nvSpPr>
        <p:spPr>
          <a:xfrm>
            <a:off x="7132467" y="2744931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561C5E-0C01-CA32-398C-9F17840DF218}"/>
              </a:ext>
            </a:extLst>
          </p:cNvPr>
          <p:cNvSpPr/>
          <p:nvPr/>
        </p:nvSpPr>
        <p:spPr>
          <a:xfrm>
            <a:off x="2800350" y="4675481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DC9F69-59F5-A0F4-6B52-6DF060374265}"/>
              </a:ext>
            </a:extLst>
          </p:cNvPr>
          <p:cNvSpPr txBox="1"/>
          <p:nvPr/>
        </p:nvSpPr>
        <p:spPr>
          <a:xfrm>
            <a:off x="995614" y="4733136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B9CC0B-FB37-02CA-C10E-8EDE49B3BB30}"/>
              </a:ext>
            </a:extLst>
          </p:cNvPr>
          <p:cNvCxnSpPr>
            <a:cxnSpLocks/>
          </p:cNvCxnSpPr>
          <p:nvPr/>
        </p:nvCxnSpPr>
        <p:spPr>
          <a:xfrm>
            <a:off x="1785937" y="502552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3BBB62D-7281-DACB-BE1A-7B16B0723C70}"/>
              </a:ext>
            </a:extLst>
          </p:cNvPr>
          <p:cNvCxnSpPr>
            <a:cxnSpLocks/>
          </p:cNvCxnSpPr>
          <p:nvPr/>
        </p:nvCxnSpPr>
        <p:spPr>
          <a:xfrm>
            <a:off x="4572000" y="5025523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E9E240C-0083-BC71-E8E3-A0DB66432966}"/>
              </a:ext>
            </a:extLst>
          </p:cNvPr>
          <p:cNvSpPr txBox="1"/>
          <p:nvPr/>
        </p:nvSpPr>
        <p:spPr>
          <a:xfrm>
            <a:off x="5614989" y="4718345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 err="1"/>
              <a:t>.</a:t>
            </a:r>
            <a:r>
              <a:rPr lang="en-US" sz="3200" dirty="0"/>
              <a:t> </a:t>
            </a:r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2C005-FCF1-6297-DE21-3D02B29F1223}"/>
              </a:ext>
            </a:extLst>
          </p:cNvPr>
          <p:cNvSpPr txBox="1"/>
          <p:nvPr/>
        </p:nvSpPr>
        <p:spPr>
          <a:xfrm>
            <a:off x="3003778" y="4591954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D1AF49-6CB2-CB44-ED52-C107F4A731C0}"/>
              </a:ext>
            </a:extLst>
          </p:cNvPr>
          <p:cNvSpPr txBox="1"/>
          <p:nvPr/>
        </p:nvSpPr>
        <p:spPr>
          <a:xfrm>
            <a:off x="3049123" y="4845744"/>
            <a:ext cx="14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/>
              <a:t> = 1)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EC4FAC-015B-719B-49C1-7168604FCB5D}"/>
              </a:ext>
            </a:extLst>
          </p:cNvPr>
          <p:cNvSpPr txBox="1"/>
          <p:nvPr/>
        </p:nvSpPr>
        <p:spPr>
          <a:xfrm>
            <a:off x="7132467" y="4718344"/>
            <a:ext cx="1321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>
                <a:solidFill>
                  <a:srgbClr val="FF0000"/>
                </a:solidFill>
              </a:rPr>
              <a:t>n</a:t>
            </a:r>
            <a:r>
              <a:rPr lang="en-US" sz="3200" baseline="-25000" dirty="0" err="1">
                <a:solidFill>
                  <a:srgbClr val="FF0000"/>
                </a:solidFill>
              </a:rPr>
              <a:t>M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0D3A9-40EC-D89C-7E48-CB8048EEEC48}"/>
              </a:ext>
            </a:extLst>
          </p:cNvPr>
          <p:cNvSpPr txBox="1"/>
          <p:nvPr/>
        </p:nvSpPr>
        <p:spPr>
          <a:xfrm>
            <a:off x="2813982" y="6023948"/>
            <a:ext cx="3127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X(t) = A S(t) + N(t)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14C1C-DD0A-B374-412E-EF3616EEB720}"/>
              </a:ext>
            </a:extLst>
          </p:cNvPr>
          <p:cNvSpPr txBox="1"/>
          <p:nvPr/>
        </p:nvSpPr>
        <p:spPr>
          <a:xfrm>
            <a:off x="0" y="560171"/>
            <a:ext cx="702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Consider a simple forward model: a</a:t>
            </a:r>
            <a:r>
              <a:rPr lang="en-US" sz="3200" baseline="-25000" dirty="0">
                <a:solidFill>
                  <a:srgbClr val="7030A0"/>
                </a:solidFill>
              </a:rPr>
              <a:t>m</a:t>
            </a:r>
            <a:r>
              <a:rPr lang="en-US" sz="3200" dirty="0">
                <a:solidFill>
                  <a:srgbClr val="7030A0"/>
                </a:solidFill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28992884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(c) Array factor plot of 8 elements | Download Scientific Diagram">
            <a:extLst>
              <a:ext uri="{FF2B5EF4-FFF2-40B4-BE49-F238E27FC236}">
                <a16:creationId xmlns:a16="http://schemas.microsoft.com/office/drawing/2014/main" id="{723D2F92-055D-0B4B-A28A-295431CD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27100"/>
            <a:ext cx="6337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D07C1-1E04-4146-B77C-20CA6E61FE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Array: Spatial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/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blipFill>
                <a:blip r:embed="rId3"/>
                <a:stretch>
                  <a:fillRect l="-38710" r="-32258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4291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4517923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4139562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35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A9E32C-C860-D94F-8ACE-0C8A07DEF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E2C6B-24B5-6642-AACA-1B4B00D13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0A6886-7DDD-4941-9663-B5A3BC08E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28016A-37F9-8D48-A87B-98625740A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7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910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E1E70B-53BA-CE48-0729-2B63B54543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787" t="39833" r="39002" b="4554"/>
          <a:stretch/>
        </p:blipFill>
        <p:spPr>
          <a:xfrm>
            <a:off x="3080228" y="2360154"/>
            <a:ext cx="2120075" cy="105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74611C-9E3F-741F-4064-4137A5A5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794" y="699077"/>
            <a:ext cx="6328410" cy="656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B6290A-CD9D-D5CA-DAE1-EE76F7362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972" b="69241"/>
          <a:stretch/>
        </p:blipFill>
        <p:spPr>
          <a:xfrm>
            <a:off x="106679" y="2024171"/>
            <a:ext cx="3926908" cy="584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17F2F3-02DE-3832-B120-4B6D5228E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49538"/>
            <a:ext cx="8549640" cy="1690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D15C6-2FB2-FCCE-CF03-F391477C7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649" y="5133657"/>
            <a:ext cx="2812161" cy="998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024F4B-5BA8-C824-8476-8ADCCD38A6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5A65D-33F8-A14D-E402-80FDC18F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079" b="63881"/>
          <a:stretch/>
        </p:blipFill>
        <p:spPr>
          <a:xfrm>
            <a:off x="0" y="1530011"/>
            <a:ext cx="9144000" cy="686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0E05D7-23D7-401B-90C6-83F5340F1928}"/>
              </a:ext>
            </a:extLst>
          </p:cNvPr>
          <p:cNvSpPr txBox="1"/>
          <p:nvPr/>
        </p:nvSpPr>
        <p:spPr>
          <a:xfrm>
            <a:off x="62190" y="5240145"/>
            <a:ext cx="6505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Inverse solution (weighted average) =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BE14F-5EE6-04ED-6D7F-E6A386E0D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4128" y="5776339"/>
            <a:ext cx="2692400" cy="1079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274B3A-4C00-5ED0-5D36-E1C60589B6AD}"/>
              </a:ext>
            </a:extLst>
          </p:cNvPr>
          <p:cNvSpPr txBox="1"/>
          <p:nvPr/>
        </p:nvSpPr>
        <p:spPr>
          <a:xfrm>
            <a:off x="62190" y="5815066"/>
            <a:ext cx="5634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Resulting in gain in signal power:</a:t>
            </a:r>
          </a:p>
        </p:txBody>
      </p:sp>
    </p:spTree>
    <p:extLst>
      <p:ext uri="{BB962C8B-B14F-4D97-AF65-F5344CB8AC3E}">
        <p14:creationId xmlns:p14="http://schemas.microsoft.com/office/powerpoint/2010/main" val="10765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5D3B0-09F4-A440-B422-7986DBA53295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4906E-14DA-DB4D-999D-A634E4898FA6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DE9571-E352-CA42-A5B7-BCBEF36A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716B7-E6FA-E94D-8932-A3C48A72CE83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54CD43-AF75-934C-B674-AB641ADB28E5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47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2523593" cy="435943"/>
            <a:chOff x="3907431" y="6164276"/>
            <a:chExt cx="2523593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</p:spTree>
    <p:extLst>
      <p:ext uri="{BB962C8B-B14F-4D97-AF65-F5344CB8AC3E}">
        <p14:creationId xmlns:p14="http://schemas.microsoft.com/office/powerpoint/2010/main" val="24253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800429" cy="435943"/>
            <a:chOff x="3907431" y="6164276"/>
            <a:chExt cx="800429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/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26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6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679027" cy="386967"/>
            <a:chOff x="3907431" y="6062123"/>
            <a:chExt cx="679027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b="0" i="1" baseline="-25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33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47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D93E6E-0DA8-BE67-EA51-B1377A5D6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500650"/>
            <a:ext cx="4121942" cy="3077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5753E-28CD-E6D4-6B84-4606A722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3671341"/>
            <a:ext cx="4121943" cy="3075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B478E-E6D5-A0A6-5276-FD54E07E7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854" y="500650"/>
            <a:ext cx="4819433" cy="3699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EE87E-7860-AA1F-3B68-39C21D2698B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arrays are complex and everywhere</a:t>
            </a:r>
          </a:p>
        </p:txBody>
      </p:sp>
      <p:pic>
        <p:nvPicPr>
          <p:cNvPr id="1026" name="Picture 2" descr="Google Home Mini vs Amazon Echo Dot: Best Mini Smart Speaker? | Beebom">
            <a:extLst>
              <a:ext uri="{FF2B5EF4-FFF2-40B4-BE49-F238E27FC236}">
                <a16:creationId xmlns:a16="http://schemas.microsoft.com/office/drawing/2014/main" id="{B97521BE-1751-AD4F-321D-C5104EA98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219046"/>
            <a:ext cx="2628900" cy="26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FAA4E-8447-332E-2451-F3B9128E6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531" y="4293911"/>
            <a:ext cx="2293145" cy="15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37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33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Phased array</a:t>
            </a:r>
          </a:p>
        </p:txBody>
      </p:sp>
    </p:spTree>
    <p:extLst>
      <p:ext uri="{BB962C8B-B14F-4D97-AF65-F5344CB8AC3E}">
        <p14:creationId xmlns:p14="http://schemas.microsoft.com/office/powerpoint/2010/main" val="6320818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&quot;Ultrasound on a Chip&quot; Tool Could Revolutionize Medical Imaging - IEEE  Spectrum">
            <a:extLst>
              <a:ext uri="{FF2B5EF4-FFF2-40B4-BE49-F238E27FC236}">
                <a16:creationId xmlns:a16="http://schemas.microsoft.com/office/drawing/2014/main" id="{2B80EBD2-B9B4-3B4E-AD92-8DED4DFD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Network's smartphone ultrasound device launches in UK -">
            <a:extLst>
              <a:ext uri="{FF2B5EF4-FFF2-40B4-BE49-F238E27FC236}">
                <a16:creationId xmlns:a16="http://schemas.microsoft.com/office/drawing/2014/main" id="{40FB163F-DD2F-D145-9673-E35F1E86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908"/>
            <a:ext cx="4265744" cy="30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a... by Nick Paradise on Dribbble">
            <a:extLst>
              <a:ext uri="{FF2B5EF4-FFF2-40B4-BE49-F238E27FC236}">
                <a16:creationId xmlns:a16="http://schemas.microsoft.com/office/drawing/2014/main" id="{D238CB05-CDE8-B842-B119-494669CC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313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Beam Steering GIFs | Gfycat">
            <a:extLst>
              <a:ext uri="{FF2B5EF4-FFF2-40B4-BE49-F238E27FC236}">
                <a16:creationId xmlns:a16="http://schemas.microsoft.com/office/drawing/2014/main" id="{DC53CA3C-958A-C849-BDBD-34F1B20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87450"/>
            <a:ext cx="787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CCF1-8169-4444-8940-A296D667AD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77615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nd propagation, reflection, absorption and transmission">
            <a:extLst>
              <a:ext uri="{FF2B5EF4-FFF2-40B4-BE49-F238E27FC236}">
                <a16:creationId xmlns:a16="http://schemas.microsoft.com/office/drawing/2014/main" id="{8ECB404E-67A8-AF49-1369-A39749E5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9177" y="685800"/>
            <a:ext cx="7620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16C46F-8930-FC7E-7D91-2A7A8448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8632">
            <a:off x="3594100" y="2368550"/>
            <a:ext cx="3892550" cy="700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BC9112-6AE1-34E6-1C0B-52D523A82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8632">
            <a:off x="3633788" y="2906713"/>
            <a:ext cx="3892550" cy="700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FD195-8FE3-165C-1645-9B0597333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8632">
            <a:off x="3673477" y="3472495"/>
            <a:ext cx="3892550" cy="700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87F2E2-4598-C575-B9E7-A7896438F7B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Wavefields and Sensor Array</a:t>
            </a:r>
          </a:p>
        </p:txBody>
      </p:sp>
    </p:spTree>
    <p:extLst>
      <p:ext uri="{BB962C8B-B14F-4D97-AF65-F5344CB8AC3E}">
        <p14:creationId xmlns:p14="http://schemas.microsoft.com/office/powerpoint/2010/main" val="8391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811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E0885-FB07-F90E-432C-0637CF37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877"/>
          <a:stretch/>
        </p:blipFill>
        <p:spPr>
          <a:xfrm>
            <a:off x="1026769" y="1581304"/>
            <a:ext cx="6544095" cy="4968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AE79D7-A6FB-D9ED-2113-3F22C29A50A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Announcement - 1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6A4EA-42D5-D7C5-9847-1F47D658E37D}"/>
              </a:ext>
            </a:extLst>
          </p:cNvPr>
          <p:cNvSpPr txBox="1"/>
          <p:nvPr/>
        </p:nvSpPr>
        <p:spPr>
          <a:xfrm>
            <a:off x="169519" y="790652"/>
            <a:ext cx="7252306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Programming Homework: Due 20th</a:t>
            </a:r>
          </a:p>
        </p:txBody>
      </p:sp>
    </p:spTree>
    <p:extLst>
      <p:ext uri="{BB962C8B-B14F-4D97-AF65-F5344CB8AC3E}">
        <p14:creationId xmlns:p14="http://schemas.microsoft.com/office/powerpoint/2010/main" val="3286590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62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2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921AA-FBE5-FC6A-4774-F89F66A05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A9C99-872E-BD5E-6B17-41D00495079F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Sensing Signal in Time &amp; Space</a:t>
            </a:r>
          </a:p>
        </p:txBody>
      </p:sp>
    </p:spTree>
    <p:extLst>
      <p:ext uri="{BB962C8B-B14F-4D97-AF65-F5344CB8AC3E}">
        <p14:creationId xmlns:p14="http://schemas.microsoft.com/office/powerpoint/2010/main" val="361156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ave">
            <a:extLst>
              <a:ext uri="{FF2B5EF4-FFF2-40B4-BE49-F238E27FC236}">
                <a16:creationId xmlns:a16="http://schemas.microsoft.com/office/drawing/2014/main" id="{4688B3BB-2435-3641-3892-78BBD9F3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09650"/>
            <a:ext cx="63500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5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&amp; Sound">
            <a:extLst>
              <a:ext uri="{FF2B5EF4-FFF2-40B4-BE49-F238E27FC236}">
                <a16:creationId xmlns:a16="http://schemas.microsoft.com/office/drawing/2014/main" id="{7B54B1BA-C662-438D-D2C8-0F2E90ACF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85C5B0A2-125B-EB61-C37D-35A798B3281C}"/>
              </a:ext>
            </a:extLst>
          </p:cNvPr>
          <p:cNvSpPr/>
          <p:nvPr/>
        </p:nvSpPr>
        <p:spPr>
          <a:xfrm>
            <a:off x="82626" y="2263561"/>
            <a:ext cx="8978747" cy="2704240"/>
          </a:xfrm>
          <a:custGeom>
            <a:avLst/>
            <a:gdLst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732622 w 8978747"/>
              <a:gd name="connsiteY2" fmla="*/ 2077085 h 2704240"/>
              <a:gd name="connsiteX3" fmla="*/ 732622 w 8978747"/>
              <a:gd name="connsiteY3" fmla="*/ 262573 h 2704240"/>
              <a:gd name="connsiteX4" fmla="*/ 0 w 8978747"/>
              <a:gd name="connsiteY4" fmla="*/ 0 h 2704240"/>
              <a:gd name="connsiteX5" fmla="*/ 8978747 w 8978747"/>
              <a:gd name="connsiteY5" fmla="*/ 0 h 2704240"/>
              <a:gd name="connsiteX6" fmla="*/ 8978747 w 8978747"/>
              <a:gd name="connsiteY6" fmla="*/ 2704240 h 2704240"/>
              <a:gd name="connsiteX7" fmla="*/ 0 w 8978747"/>
              <a:gd name="connsiteY7" fmla="*/ 2704240 h 270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8747" h="2704240">
                <a:moveTo>
                  <a:pt x="165253" y="262573"/>
                </a:moveTo>
                <a:lnTo>
                  <a:pt x="165253" y="2077085"/>
                </a:lnTo>
                <a:lnTo>
                  <a:pt x="732622" y="2077085"/>
                </a:lnTo>
                <a:lnTo>
                  <a:pt x="732622" y="262573"/>
                </a:lnTo>
                <a:close/>
                <a:moveTo>
                  <a:pt x="0" y="0"/>
                </a:moveTo>
                <a:lnTo>
                  <a:pt x="8978747" y="0"/>
                </a:lnTo>
                <a:lnTo>
                  <a:pt x="8978747" y="2704240"/>
                </a:lnTo>
                <a:lnTo>
                  <a:pt x="0" y="270424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2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A289D-5FBA-F680-36D2-1C0803D96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2B0F60-FCF0-99CD-00F4-09BE6E5993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Announcement - 2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A6265-7F91-28D1-561C-A90DC7C4F44E}"/>
              </a:ext>
            </a:extLst>
          </p:cNvPr>
          <p:cNvSpPr txBox="1"/>
          <p:nvPr/>
        </p:nvSpPr>
        <p:spPr>
          <a:xfrm>
            <a:off x="169519" y="790652"/>
            <a:ext cx="553388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Project proposal: Due </a:t>
            </a:r>
            <a:r>
              <a:rPr lang="en-US" sz="3200" dirty="0">
                <a:solidFill>
                  <a:prstClr val="white"/>
                </a:solidFill>
                <a:latin typeface="Lucida Bright" panose="02040602050505020304" pitchFamily="18" charset="77"/>
              </a:rPr>
              <a:t>16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02B6D-E711-101C-CEE4-8F29433AF072}"/>
              </a:ext>
            </a:extLst>
          </p:cNvPr>
          <p:cNvSpPr txBox="1"/>
          <p:nvPr/>
        </p:nvSpPr>
        <p:spPr>
          <a:xfrm>
            <a:off x="404679" y="1786759"/>
            <a:ext cx="7640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Not graded, but I will read and give feedback.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One or a few paragraphs of project description.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Keeps the project on track.</a:t>
            </a:r>
          </a:p>
        </p:txBody>
      </p:sp>
    </p:spTree>
    <p:extLst>
      <p:ext uri="{BB962C8B-B14F-4D97-AF65-F5344CB8AC3E}">
        <p14:creationId xmlns:p14="http://schemas.microsoft.com/office/powerpoint/2010/main" val="1446790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5C9DA-0766-1853-3271-5B8CA1925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&amp; Sound">
            <a:extLst>
              <a:ext uri="{FF2B5EF4-FFF2-40B4-BE49-F238E27FC236}">
                <a16:creationId xmlns:a16="http://schemas.microsoft.com/office/drawing/2014/main" id="{11D86E2D-5CC8-DC5C-4654-525452E3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110A47A-CF78-9349-0C78-3319071BEFDE}"/>
              </a:ext>
            </a:extLst>
          </p:cNvPr>
          <p:cNvSpPr/>
          <p:nvPr/>
        </p:nvSpPr>
        <p:spPr>
          <a:xfrm>
            <a:off x="82626" y="2263561"/>
            <a:ext cx="8978747" cy="2704240"/>
          </a:xfrm>
          <a:custGeom>
            <a:avLst/>
            <a:gdLst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732622 w 8978747"/>
              <a:gd name="connsiteY2" fmla="*/ 2077085 h 2704240"/>
              <a:gd name="connsiteX3" fmla="*/ 732622 w 8978747"/>
              <a:gd name="connsiteY3" fmla="*/ 262573 h 2704240"/>
              <a:gd name="connsiteX4" fmla="*/ 0 w 8978747"/>
              <a:gd name="connsiteY4" fmla="*/ 0 h 2704240"/>
              <a:gd name="connsiteX5" fmla="*/ 8978747 w 8978747"/>
              <a:gd name="connsiteY5" fmla="*/ 0 h 2704240"/>
              <a:gd name="connsiteX6" fmla="*/ 8978747 w 8978747"/>
              <a:gd name="connsiteY6" fmla="*/ 2704240 h 2704240"/>
              <a:gd name="connsiteX7" fmla="*/ 0 w 8978747"/>
              <a:gd name="connsiteY7" fmla="*/ 270424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283466 w 8978747"/>
              <a:gd name="connsiteY2" fmla="*/ 2066068 h 2704240"/>
              <a:gd name="connsiteX3" fmla="*/ 732622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217364 w 8978747"/>
              <a:gd name="connsiteY2" fmla="*/ 2077085 h 2704240"/>
              <a:gd name="connsiteX3" fmla="*/ 732622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217364 w 8978747"/>
              <a:gd name="connsiteY2" fmla="*/ 2077085 h 2704240"/>
              <a:gd name="connsiteX3" fmla="*/ 1217364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118212 w 8978747"/>
              <a:gd name="connsiteY2" fmla="*/ 2088102 h 2704240"/>
              <a:gd name="connsiteX3" fmla="*/ 1217364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  <a:gd name="connsiteX0" fmla="*/ 165253 w 8978747"/>
              <a:gd name="connsiteY0" fmla="*/ 262573 h 2704240"/>
              <a:gd name="connsiteX1" fmla="*/ 165253 w 8978747"/>
              <a:gd name="connsiteY1" fmla="*/ 2077085 h 2704240"/>
              <a:gd name="connsiteX2" fmla="*/ 1118212 w 8978747"/>
              <a:gd name="connsiteY2" fmla="*/ 2088102 h 2704240"/>
              <a:gd name="connsiteX3" fmla="*/ 1096179 w 8978747"/>
              <a:gd name="connsiteY3" fmla="*/ 262573 h 2704240"/>
              <a:gd name="connsiteX4" fmla="*/ 165253 w 8978747"/>
              <a:gd name="connsiteY4" fmla="*/ 262573 h 2704240"/>
              <a:gd name="connsiteX5" fmla="*/ 0 w 8978747"/>
              <a:gd name="connsiteY5" fmla="*/ 0 h 2704240"/>
              <a:gd name="connsiteX6" fmla="*/ 8978747 w 8978747"/>
              <a:gd name="connsiteY6" fmla="*/ 0 h 2704240"/>
              <a:gd name="connsiteX7" fmla="*/ 8978747 w 8978747"/>
              <a:gd name="connsiteY7" fmla="*/ 2704240 h 2704240"/>
              <a:gd name="connsiteX8" fmla="*/ 0 w 8978747"/>
              <a:gd name="connsiteY8" fmla="*/ 2704240 h 2704240"/>
              <a:gd name="connsiteX9" fmla="*/ 0 w 8978747"/>
              <a:gd name="connsiteY9" fmla="*/ 0 h 270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8747" h="2704240">
                <a:moveTo>
                  <a:pt x="165253" y="262573"/>
                </a:moveTo>
                <a:lnTo>
                  <a:pt x="165253" y="2077085"/>
                </a:lnTo>
                <a:lnTo>
                  <a:pt x="1118212" y="2088102"/>
                </a:lnTo>
                <a:lnTo>
                  <a:pt x="1096179" y="262573"/>
                </a:lnTo>
                <a:lnTo>
                  <a:pt x="165253" y="262573"/>
                </a:lnTo>
                <a:close/>
                <a:moveTo>
                  <a:pt x="0" y="0"/>
                </a:moveTo>
                <a:lnTo>
                  <a:pt x="8978747" y="0"/>
                </a:lnTo>
                <a:lnTo>
                  <a:pt x="8978747" y="2704240"/>
                </a:lnTo>
                <a:lnTo>
                  <a:pt x="0" y="2704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76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68326-31E3-76FE-AFFC-4EC5015D8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&amp; Sound">
            <a:extLst>
              <a:ext uri="{FF2B5EF4-FFF2-40B4-BE49-F238E27FC236}">
                <a16:creationId xmlns:a16="http://schemas.microsoft.com/office/drawing/2014/main" id="{30039DFE-CE21-0672-8AA2-038C6BE2D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13"/>
            <a:ext cx="91440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BF1828-6D35-00AE-DAE4-3FFC70C759E8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6B7854-12D6-9946-80EE-54E03CBC6780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C44EF-9176-321F-DC50-E981763B63A0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125419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558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62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3E25CF-3032-004F-96E0-9DBB7118A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14" y="2574939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F508F25-F9FA-FF47-B13B-A02494D2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93" y="2580578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9AF3519-0FE2-8D47-8D5F-4D523E26D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72" y="2586217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A1766E-8B83-3E4B-88C5-78BBE953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51" y="2591856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5AAF583-C5B3-444E-9310-4936C952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30" y="2597495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A727FA6-BBB1-1F45-88D2-06436F89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09" y="2603134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DAB8F32-53EA-3B4B-903B-45DCD777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88" y="2608773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F4469A3-519A-6147-B505-1A0E12D5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67" y="2614412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58AF519-CFE6-644E-8AD1-94B60241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46" y="2620051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12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AF882-921D-0139-3EC7-9FFFA66A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14" y="2574939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9BA8514-8E29-7510-32F9-922D0F24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93" y="2580578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8D9A486-16B2-B8BF-038B-BC77196C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72" y="2586217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F5B694F-8FE4-7E38-9FEF-041A71ABA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51" y="2591856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45C0E5-5315-BFAF-4905-918A64AA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30" y="2597495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12C074A-AE0E-6A54-96BE-449F79F6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09" y="2603134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65849B9-7C22-B934-1D51-03D9C514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88" y="2608773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BB3FB5F-16C3-A275-7751-75622B04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167" y="2614412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87695C9-0574-4888-ECAE-7AA0E468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46" y="2620051"/>
            <a:ext cx="23414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37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E0CE6-C516-6660-9B05-0701E5F42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7C094D-EDB3-CAD8-F7FD-11CA10E9DA15}"/>
              </a:ext>
            </a:extLst>
          </p:cNvPr>
          <p:cNvCxnSpPr>
            <a:cxnSpLocks/>
          </p:cNvCxnSpPr>
          <p:nvPr/>
        </p:nvCxnSpPr>
        <p:spPr>
          <a:xfrm flipH="1">
            <a:off x="1126804" y="599916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3FED47A-7B92-02C6-2BA9-6D831DF5CDB2}"/>
              </a:ext>
            </a:extLst>
          </p:cNvPr>
          <p:cNvSpPr/>
          <p:nvPr/>
        </p:nvSpPr>
        <p:spPr>
          <a:xfrm>
            <a:off x="932906" y="5702471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4164B-56AC-E2D1-D2F2-95203BDA12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55F461-C70F-DF74-A3F3-491EF6F4B7D7}"/>
                  </a:ext>
                </a:extLst>
              </p:cNvPr>
              <p:cNvSpPr txBox="1"/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𝑡𝑖𝑚𝑒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55F461-C70F-DF74-A3F3-491EF6F4B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blipFill>
                <a:blip r:embed="rId2"/>
                <a:stretch>
                  <a:fillRect t="-7292" r="-16901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A1904BD-BF43-A282-430B-AA8F89661069}"/>
              </a:ext>
            </a:extLst>
          </p:cNvPr>
          <p:cNvGrpSpPr/>
          <p:nvPr/>
        </p:nvGrpSpPr>
        <p:grpSpPr>
          <a:xfrm rot="18054388">
            <a:off x="-261693" y="2349986"/>
            <a:ext cx="5859490" cy="1762272"/>
            <a:chOff x="1528038" y="4461384"/>
            <a:chExt cx="6168107" cy="176227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950BA29-BA69-3C30-2AF2-77AE93CF2D14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9A03AB1-A150-220C-B5E6-E459051341E5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4488F58-9117-56DA-9408-7F9BF1E26B4E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A61C6DA-812E-670D-125E-51DFC1642F99}"/>
                </a:ext>
              </a:extLst>
            </p:cNvPr>
            <p:cNvSpPr/>
            <p:nvPr/>
          </p:nvSpPr>
          <p:spPr>
            <a:xfrm>
              <a:off x="6155397" y="45230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3A0B18-9746-3857-B3F6-74F120CAEE9A}"/>
                  </a:ext>
                </a:extLst>
              </p:cNvPr>
              <p:cNvSpPr txBox="1"/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4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e</m:t>
                      </m:r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3A0B18-9746-3857-B3F6-74F120CAE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608" y="2060744"/>
                <a:ext cx="623568" cy="738664"/>
              </a:xfrm>
              <a:prstGeom prst="rect">
                <a:avLst/>
              </a:prstGeom>
              <a:blipFill>
                <a:blip r:embed="rId3"/>
                <a:stretch>
                  <a:fillRect l="-34000" t="-5085" r="-8000" b="-40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46258E-A45D-7496-FB53-606368115E67}"/>
                  </a:ext>
                </a:extLst>
              </p:cNvPr>
              <p:cNvSpPr txBox="1"/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46258E-A45D-7496-FB53-606368115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53" y="1753701"/>
                <a:ext cx="2824491" cy="925382"/>
              </a:xfrm>
              <a:prstGeom prst="rect">
                <a:avLst/>
              </a:prstGeom>
              <a:blipFill>
                <a:blip r:embed="rId4"/>
                <a:stretch>
                  <a:fillRect l="-4484" t="-1370" r="-4036" b="-13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812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6B13-F5CF-BAC4-4DA3-17DB868A7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0F1483-ACEE-14C4-7206-7E0C6A27D096}"/>
              </a:ext>
            </a:extLst>
          </p:cNvPr>
          <p:cNvCxnSpPr>
            <a:cxnSpLocks/>
          </p:cNvCxnSpPr>
          <p:nvPr/>
        </p:nvCxnSpPr>
        <p:spPr>
          <a:xfrm flipH="1">
            <a:off x="1126804" y="599916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6036841E-ACF4-2EC3-2142-6C2C02B1A772}"/>
              </a:ext>
            </a:extLst>
          </p:cNvPr>
          <p:cNvSpPr/>
          <p:nvPr/>
        </p:nvSpPr>
        <p:spPr>
          <a:xfrm>
            <a:off x="932906" y="5702471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6929A-AF51-4D9C-E6F6-65933F83523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A42E74-FE22-65D7-8329-678C3FEF950C}"/>
                  </a:ext>
                </a:extLst>
              </p:cNvPr>
              <p:cNvSpPr txBox="1"/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𝑡𝑖𝑚𝑒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A42E74-FE22-65D7-8329-678C3FEF9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915172">
                <a:off x="1914809" y="1030578"/>
                <a:ext cx="1158779" cy="369332"/>
              </a:xfrm>
              <a:prstGeom prst="rect">
                <a:avLst/>
              </a:prstGeom>
              <a:blipFill>
                <a:blip r:embed="rId2"/>
                <a:stretch>
                  <a:fillRect t="-7292" r="-16901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EC2B371-577E-9FC9-CCA4-73022C429982}"/>
              </a:ext>
            </a:extLst>
          </p:cNvPr>
          <p:cNvGrpSpPr/>
          <p:nvPr/>
        </p:nvGrpSpPr>
        <p:grpSpPr>
          <a:xfrm rot="18054388">
            <a:off x="-261693" y="2349986"/>
            <a:ext cx="5859490" cy="1762272"/>
            <a:chOff x="1528038" y="4461384"/>
            <a:chExt cx="6168107" cy="176227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0892D5D-EAE3-1787-D288-A7F9549754A1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06B525A-721D-9E8D-98FD-6D6820826372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5247FED-F6FF-E7C7-EA70-879917595A5F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A2BF5B6-D786-613C-9520-826D478B6173}"/>
                </a:ext>
              </a:extLst>
            </p:cNvPr>
            <p:cNvSpPr/>
            <p:nvPr/>
          </p:nvSpPr>
          <p:spPr>
            <a:xfrm>
              <a:off x="6155397" y="45230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D318BB-EEB5-2598-781E-0B583672B272}"/>
              </a:ext>
            </a:extLst>
          </p:cNvPr>
          <p:cNvCxnSpPr>
            <a:cxnSpLocks/>
          </p:cNvCxnSpPr>
          <p:nvPr/>
        </p:nvCxnSpPr>
        <p:spPr>
          <a:xfrm flipH="1">
            <a:off x="1126804" y="594150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AA8823-D75A-6B0D-3580-BC7AAADF3F8D}"/>
                  </a:ext>
                </a:extLst>
              </p:cNvPr>
              <p:cNvSpPr txBox="1"/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AA8823-D75A-6B0D-3580-BC7AAADF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blipFill>
                <a:blip r:embed="rId5"/>
                <a:stretch>
                  <a:fillRect l="-4673" t="-6667" r="-747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5DDE11-C5DE-3CD5-6349-5D5C8054F295}"/>
              </a:ext>
            </a:extLst>
          </p:cNvPr>
          <p:cNvCxnSpPr>
            <a:cxnSpLocks/>
          </p:cNvCxnSpPr>
          <p:nvPr/>
        </p:nvCxnSpPr>
        <p:spPr>
          <a:xfrm flipH="1">
            <a:off x="3391960" y="748675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BB95C44-47ED-E0E5-5F9E-4A602A366CF7}"/>
              </a:ext>
            </a:extLst>
          </p:cNvPr>
          <p:cNvSpPr/>
          <p:nvPr/>
        </p:nvSpPr>
        <p:spPr>
          <a:xfrm>
            <a:off x="3198062" y="5851230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43496A-92E7-D775-DA63-1AB52E4004FC}"/>
              </a:ext>
            </a:extLst>
          </p:cNvPr>
          <p:cNvGrpSpPr/>
          <p:nvPr/>
        </p:nvGrpSpPr>
        <p:grpSpPr>
          <a:xfrm rot="18054388">
            <a:off x="2677280" y="2795111"/>
            <a:ext cx="4390973" cy="1738502"/>
            <a:chOff x="1528038" y="4461384"/>
            <a:chExt cx="4622244" cy="173850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E4C075-07A8-F2ED-C0FA-548502789533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C8859C0-2532-8B96-5365-989842363DC7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CBE0C1-495E-45F6-2400-9B8918A72717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104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A57E4-8D7B-152B-E84A-F296B95F6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9BA337-C1C7-9436-E993-22EE8AE156F4}"/>
              </a:ext>
            </a:extLst>
          </p:cNvPr>
          <p:cNvCxnSpPr>
            <a:cxnSpLocks/>
          </p:cNvCxnSpPr>
          <p:nvPr/>
        </p:nvCxnSpPr>
        <p:spPr>
          <a:xfrm flipH="1">
            <a:off x="1126804" y="599916"/>
            <a:ext cx="2953039" cy="5341591"/>
          </a:xfrm>
          <a:prstGeom prst="line">
            <a:avLst/>
          </a:prstGeom>
          <a:ln w="66675">
            <a:solidFill>
              <a:schemeClr val="accent6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FF5917A-CA56-D3E2-18BA-EA69878800C1}"/>
              </a:ext>
            </a:extLst>
          </p:cNvPr>
          <p:cNvSpPr/>
          <p:nvPr/>
        </p:nvSpPr>
        <p:spPr>
          <a:xfrm>
            <a:off x="932906" y="5702471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1A2256-F48F-72D9-835E-171466BC1A13}"/>
              </a:ext>
            </a:extLst>
          </p:cNvPr>
          <p:cNvCxnSpPr>
            <a:cxnSpLocks/>
          </p:cNvCxnSpPr>
          <p:nvPr/>
        </p:nvCxnSpPr>
        <p:spPr>
          <a:xfrm flipH="1">
            <a:off x="1126804" y="594150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0FC064-2E05-E5F7-4701-043B59B66697}"/>
              </a:ext>
            </a:extLst>
          </p:cNvPr>
          <p:cNvGrpSpPr/>
          <p:nvPr/>
        </p:nvGrpSpPr>
        <p:grpSpPr>
          <a:xfrm>
            <a:off x="1180612" y="5095728"/>
            <a:ext cx="6168107" cy="1762272"/>
            <a:chOff x="1375638" y="4308984"/>
            <a:chExt cx="6168107" cy="176227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4AEFF38-8AE2-A156-69A7-ED340894A9A6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519CEC5-8A91-0FA1-DA72-E4FA1BD94352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57B9E5A-EF25-9E79-CE4E-F526C004081A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15990D-EB83-1BBD-7C8C-C4CD2C024032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0855E-D12E-B10D-03D6-E79EDD645F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050AD4-5041-BF16-3CF6-23CC5E7F1A92}"/>
                  </a:ext>
                </a:extLst>
              </p:cNvPr>
              <p:cNvSpPr txBox="1"/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050AD4-5041-BF16-3CF6-23CC5E7F1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8276" y="5399808"/>
                <a:ext cx="1351332" cy="369332"/>
              </a:xfrm>
              <a:prstGeom prst="rect">
                <a:avLst/>
              </a:prstGeom>
              <a:blipFill>
                <a:blip r:embed="rId2"/>
                <a:stretch>
                  <a:fillRect l="-4673" t="-6667" r="-747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F8981-A56B-3152-50E5-AC6081CCF4AF}"/>
                  </a:ext>
                </a:extLst>
              </p:cNvPr>
              <p:cNvSpPr txBox="1"/>
              <p:nvPr/>
            </p:nvSpPr>
            <p:spPr>
              <a:xfrm rot="17676498">
                <a:off x="1914809" y="1030578"/>
                <a:ext cx="115877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𝑡𝑖𝑚𝑒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F8981-A56B-3152-50E5-AC6081CCF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676498">
                <a:off x="1914809" y="1030578"/>
                <a:ext cx="1158779" cy="369332"/>
              </a:xfrm>
              <a:prstGeom prst="rect">
                <a:avLst/>
              </a:prstGeom>
              <a:blipFill>
                <a:blip r:embed="rId3"/>
                <a:stretch>
                  <a:fillRect t="-8333" r="-18462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5DB6334-4D96-CAF9-62BD-27F146B95A96}"/>
              </a:ext>
            </a:extLst>
          </p:cNvPr>
          <p:cNvGrpSpPr/>
          <p:nvPr/>
        </p:nvGrpSpPr>
        <p:grpSpPr>
          <a:xfrm rot="18054388">
            <a:off x="-261693" y="2349986"/>
            <a:ext cx="5859490" cy="1762272"/>
            <a:chOff x="1528038" y="4461384"/>
            <a:chExt cx="6168107" cy="1762272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32B6DEB-781A-1E3B-B1B2-372A08C3A9FA}"/>
                </a:ext>
              </a:extLst>
            </p:cNvPr>
            <p:cNvSpPr/>
            <p:nvPr/>
          </p:nvSpPr>
          <p:spPr>
            <a:xfrm>
              <a:off x="1528038" y="44613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035E8D0-41E6-94FF-A528-CED9DAA6F9A3}"/>
                </a:ext>
              </a:extLst>
            </p:cNvPr>
            <p:cNvSpPr/>
            <p:nvPr/>
          </p:nvSpPr>
          <p:spPr>
            <a:xfrm>
              <a:off x="3068786" y="44979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C174637-7956-C9B2-3DE8-2188735A212B}"/>
                </a:ext>
              </a:extLst>
            </p:cNvPr>
            <p:cNvSpPr/>
            <p:nvPr/>
          </p:nvSpPr>
          <p:spPr>
            <a:xfrm>
              <a:off x="4609534" y="44992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80B08D9-A442-08FA-5E25-9A0E7AA47021}"/>
                </a:ext>
              </a:extLst>
            </p:cNvPr>
            <p:cNvSpPr/>
            <p:nvPr/>
          </p:nvSpPr>
          <p:spPr>
            <a:xfrm>
              <a:off x="6155397" y="45230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110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1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859D3-DA6B-1126-15E1-2DF033FE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5959"/>
            <a:ext cx="7772400" cy="5026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AA537-E9D2-3084-4A54-7CBAF9C8A82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</a:t>
            </a:r>
          </a:p>
        </p:txBody>
      </p:sp>
    </p:spTree>
    <p:extLst>
      <p:ext uri="{BB962C8B-B14F-4D97-AF65-F5344CB8AC3E}">
        <p14:creationId xmlns:p14="http://schemas.microsoft.com/office/powerpoint/2010/main" val="639195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7BBBEA-2B79-D245-A2E5-1429A53BD022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E7C7E696-6E25-3549-BA7E-EBF073209BE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59DAB9-2402-724C-9FA0-55C8BD86A206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790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F9E1D862-EC97-014C-BCB8-2FC364F5F202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8DB819-F5F2-834F-8E4D-C29F025ACF81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C26BF58B-56D3-8140-A86F-4DC4A0F68FA7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424873B-6DC4-A643-914D-D077C37D5D84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64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F50C1280-ABE6-2C4F-AF4C-C6250B0B26DA}"/>
              </a:ext>
            </a:extLst>
          </p:cNvPr>
          <p:cNvSpPr/>
          <p:nvPr/>
        </p:nvSpPr>
        <p:spPr>
          <a:xfrm rot="10800000" flipH="1">
            <a:off x="5004827" y="969883"/>
            <a:ext cx="1471663" cy="1681469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E95467-C253-814E-89E7-677EDB0EBF9A}"/>
              </a:ext>
            </a:extLst>
          </p:cNvPr>
          <p:cNvSpPr/>
          <p:nvPr/>
        </p:nvSpPr>
        <p:spPr>
          <a:xfrm>
            <a:off x="6375834" y="2710977"/>
            <a:ext cx="161365" cy="161365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9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470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1762918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1971469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12114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157719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115899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118276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432607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6316" r="-7763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2898061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2532" r="-83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2500" r="-21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/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𝑢𝑛𝑖𝑡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𝑑𝑖𝑠𝑡𝑎𝑛𝑐𝑒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blipFill>
                <a:blip r:embed="rId7"/>
                <a:stretch>
                  <a:fillRect l="-971" r="-416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987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97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6B7A5-B62B-D7EF-775A-B8332539E0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1AA49-66CA-3861-7801-6CFDEF3D8F5C}"/>
              </a:ext>
            </a:extLst>
          </p:cNvPr>
          <p:cNvSpPr/>
          <p:nvPr/>
        </p:nvSpPr>
        <p:spPr>
          <a:xfrm>
            <a:off x="3200400" y="2886073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C30399-C7AC-5CDF-8978-2AEBE862F464}"/>
              </a:ext>
            </a:extLst>
          </p:cNvPr>
          <p:cNvCxnSpPr>
            <a:cxnSpLocks/>
          </p:cNvCxnSpPr>
          <p:nvPr/>
        </p:nvCxnSpPr>
        <p:spPr>
          <a:xfrm>
            <a:off x="2185987" y="3236117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2E42A7-9629-F9AC-DA2E-40B9147B844E}"/>
              </a:ext>
            </a:extLst>
          </p:cNvPr>
          <p:cNvCxnSpPr>
            <a:cxnSpLocks/>
          </p:cNvCxnSpPr>
          <p:nvPr/>
        </p:nvCxnSpPr>
        <p:spPr>
          <a:xfrm>
            <a:off x="4972050" y="323611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56A197-A25B-EF20-724C-1E121CE41540}"/>
              </a:ext>
            </a:extLst>
          </p:cNvPr>
          <p:cNvSpPr txBox="1"/>
          <p:nvPr/>
        </p:nvSpPr>
        <p:spPr>
          <a:xfrm>
            <a:off x="1481670" y="292893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3DE57-5E95-E5BD-EF10-1DEC63CB253B}"/>
              </a:ext>
            </a:extLst>
          </p:cNvPr>
          <p:cNvSpPr txBox="1"/>
          <p:nvPr/>
        </p:nvSpPr>
        <p:spPr>
          <a:xfrm>
            <a:off x="3432404" y="2959714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6A7F9-AA22-E3E0-0CAF-2558BE4085EA}"/>
              </a:ext>
            </a:extLst>
          </p:cNvPr>
          <p:cNvSpPr txBox="1"/>
          <p:nvPr/>
        </p:nvSpPr>
        <p:spPr>
          <a:xfrm>
            <a:off x="5957887" y="2886073"/>
            <a:ext cx="750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x(t)</a:t>
            </a:r>
          </a:p>
        </p:txBody>
      </p:sp>
    </p:spTree>
    <p:extLst>
      <p:ext uri="{BB962C8B-B14F-4D97-AF65-F5344CB8AC3E}">
        <p14:creationId xmlns:p14="http://schemas.microsoft.com/office/powerpoint/2010/main" val="3944635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426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38" t="-6897" r="-1858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246" r="-5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3853371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7" t="-6122" r="-3056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3942675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833" t="-24000" r="-19167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8219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4628316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681" t="-1087" r="-308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5FC00D-7E21-5675-5CDA-8EF6282803A9}"/>
              </a:ext>
            </a:extLst>
          </p:cNvPr>
          <p:cNvGrpSpPr/>
          <p:nvPr/>
        </p:nvGrpSpPr>
        <p:grpSpPr>
          <a:xfrm>
            <a:off x="2220777" y="618173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13EF993-B5BD-CBE8-B082-D01840C6B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10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BBD3FC5-2F81-0478-128E-5009DDAA9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11"/>
                  <a:stretch>
                    <a:fillRect l="-8081" t="-3390" r="-3030" b="-406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/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780622-4CF7-5983-B7B2-F4EFD889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130" y="5841585"/>
                <a:ext cx="2824491" cy="925382"/>
              </a:xfrm>
              <a:prstGeom prst="rect">
                <a:avLst/>
              </a:prstGeom>
              <a:blipFill>
                <a:blip r:embed="rId12"/>
                <a:stretch>
                  <a:fillRect l="-4933" r="-4036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408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 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f 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Speed of electromagnetic waves: 3*10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m/s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12174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/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E0C6F6-450D-244A-AE87-8C9F7E530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2" y="4028363"/>
                <a:ext cx="1740348" cy="369332"/>
              </a:xfrm>
              <a:prstGeom prst="rect">
                <a:avLst/>
              </a:prstGeom>
              <a:blipFill>
                <a:blip r:embed="rId3"/>
                <a:stretch>
                  <a:fillRect l="-3597" t="-3226" r="-431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690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6A6792-AED1-6344-8543-AF576341F443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FA147-8C5B-A34B-B85C-8C8237E4C40C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59271A-148B-AA47-AEAE-05D8B704A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D940B-EEFF-924F-9A6A-06334D26D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3742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7E280-9E2E-F54C-8122-6DA05E4965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62832F-EE73-794A-B415-0E65A1FDCBE8}"/>
              </a:ext>
            </a:extLst>
          </p:cNvPr>
          <p:cNvGrpSpPr/>
          <p:nvPr/>
        </p:nvGrpSpPr>
        <p:grpSpPr>
          <a:xfrm>
            <a:off x="1058095" y="2792269"/>
            <a:ext cx="3847248" cy="523220"/>
            <a:chOff x="1058095" y="2792269"/>
            <a:chExt cx="3847248" cy="523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B3E62-CE57-EF45-9B78-FA62A9B77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095" y="3304220"/>
              <a:ext cx="3847248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E74B69-FBA0-0F42-88D1-D178A6FD8916}"/>
                </a:ext>
              </a:extLst>
            </p:cNvPr>
            <p:cNvSpPr txBox="1"/>
            <p:nvPr/>
          </p:nvSpPr>
          <p:spPr>
            <a:xfrm>
              <a:off x="1553675" y="2792269"/>
              <a:ext cx="2936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Distance =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meter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3B29AD-9FCE-E241-84ED-1AC035C0FE07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B08ECA-DD37-4542-B01A-7FD9186DEED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2F95408-03FD-0943-867C-3F1C57AEF0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D35759-765B-3242-935C-B84702969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485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5011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B735A-052D-1A4B-BDCF-47887D7A090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DB4808-A12E-9E4D-A704-1B332517CA6F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AB2E0B-7563-B94F-9839-72FECBEB010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0EBFF5-3C9E-834E-B6BA-23610A674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1DC1B5-006F-C847-B966-EDD977F00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C009D-99CE-6045-BD72-BF395699CC5F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CC3A92-DE0B-BC4F-BCD5-9ECE18BA4FC8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FC40B1-75DA-674F-B668-D13F2FE6D3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074FD7-2032-094A-BF79-0C0F09B5F0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66FD9F-16ED-514E-937F-89CA459056F2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B79708-B1C8-7D43-9E2A-B86411175A3B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3F7ABA8-1D21-3343-B554-BD3130F91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D345F71-5E07-7D4D-A50A-EF3DFB31A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73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8E6B85-EE42-1F4F-8628-80F7628AF0BA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14CE7-A4FB-B345-ADE7-A3DE46A7137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93046-D79C-C747-991C-054AB861C3FE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D0E7F-1D47-B74D-BD3C-D7262304819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4222C-7BC9-E642-9FB7-A6C18A26A97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3A2169-18DE-FE4F-867A-AA93BDA2F057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A82C8C-E73E-CA41-A2C9-34A6D5399DCD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8E744-AF80-6544-88F6-D8186D18E743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762E5A4-2DB8-C343-95F4-8919D8439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9DD5C-A749-E849-A113-C7F029708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8705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E2AAA-1F8D-32C2-4015-9413539D8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9B3EA-D891-C6DD-12C1-8C2265A25AF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B23D1A-4C0B-54B5-815C-D21D4F6F4C70}"/>
              </a:ext>
            </a:extLst>
          </p:cNvPr>
          <p:cNvSpPr/>
          <p:nvPr/>
        </p:nvSpPr>
        <p:spPr>
          <a:xfrm>
            <a:off x="3200400" y="2886073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2FF46-7609-9D7E-F964-A90B38019BC6}"/>
              </a:ext>
            </a:extLst>
          </p:cNvPr>
          <p:cNvSpPr txBox="1"/>
          <p:nvPr/>
        </p:nvSpPr>
        <p:spPr>
          <a:xfrm>
            <a:off x="1395664" y="2943728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s(t)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CA2FD8-09A8-3FE0-2D6A-8BD50C8D41DF}"/>
              </a:ext>
            </a:extLst>
          </p:cNvPr>
          <p:cNvCxnSpPr>
            <a:cxnSpLocks/>
          </p:cNvCxnSpPr>
          <p:nvPr/>
        </p:nvCxnSpPr>
        <p:spPr>
          <a:xfrm>
            <a:off x="2185987" y="3236117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46893E-D844-0409-2A38-048083BD2370}"/>
              </a:ext>
            </a:extLst>
          </p:cNvPr>
          <p:cNvCxnSpPr>
            <a:cxnSpLocks/>
          </p:cNvCxnSpPr>
          <p:nvPr/>
        </p:nvCxnSpPr>
        <p:spPr>
          <a:xfrm>
            <a:off x="4972050" y="323611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4FB120-37F4-E543-CD1E-2AF0AB57FA3A}"/>
              </a:ext>
            </a:extLst>
          </p:cNvPr>
          <p:cNvSpPr txBox="1"/>
          <p:nvPr/>
        </p:nvSpPr>
        <p:spPr>
          <a:xfrm>
            <a:off x="6015039" y="2928937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x(t) = a. s(t)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62DFF-D209-AFCB-0B08-16986B5FB86A}"/>
              </a:ext>
            </a:extLst>
          </p:cNvPr>
          <p:cNvSpPr txBox="1"/>
          <p:nvPr/>
        </p:nvSpPr>
        <p:spPr>
          <a:xfrm>
            <a:off x="3403828" y="2802546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16738-B949-5502-C0D6-71B21BFC97EC}"/>
              </a:ext>
            </a:extLst>
          </p:cNvPr>
          <p:cNvSpPr txBox="1"/>
          <p:nvPr/>
        </p:nvSpPr>
        <p:spPr>
          <a:xfrm>
            <a:off x="3749213" y="3056336"/>
            <a:ext cx="63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987548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5303520" y="1365316"/>
            <a:ext cx="1184362" cy="158213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A146DC-372F-4142-ADD8-4377C00A35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BD53C7-1862-9841-89FB-D0A11CD70589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E153DA-23BC-8D42-B992-90EE2B41B4A6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3BBC5F-C5BC-C64A-9EC5-0650C0E7B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CFA7046-883B-1641-A6C1-378BAC18D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7AE2895-23D6-CB46-8F39-73ED5142814C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</p:spTree>
    <p:extLst>
      <p:ext uri="{BB962C8B-B14F-4D97-AF65-F5344CB8AC3E}">
        <p14:creationId xmlns:p14="http://schemas.microsoft.com/office/powerpoint/2010/main" val="37988430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EAB60F-0649-B549-8FF2-C9F37B61B4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94D6F-2844-1D4B-AABA-25694F3896C9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F1F56F-BABF-AF46-912F-8ECA7F5B0FC5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402FA5-1327-4C42-9A9B-4AF2B738060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AD45C0-8C95-BF49-8A89-EC0BDC528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A32AF5-ADFC-E945-844F-502F2A8B62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0241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/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4CB1F0-1FC7-4D42-A011-16B01DE08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737" y="961028"/>
                <a:ext cx="2936834" cy="523220"/>
              </a:xfrm>
              <a:prstGeom prst="rect">
                <a:avLst/>
              </a:prstGeom>
              <a:blipFill>
                <a:blip r:embed="rId6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33BAE8B-A8B7-9F41-BBFF-1A09474BD0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0B0DD4-B298-CB41-80D2-6E952473589A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16BCCD-CBAB-6E4C-8653-898027A5D53A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A5B3AD-7D77-C042-8ED8-E565F194E0D1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0B3C9E6-ED02-0C45-9B0D-A4B5623AF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2CC5C25-FDC6-C74A-A5BE-5C46A9691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45256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B998D23-57D7-614C-8370-11F020E32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6036B-F523-6F44-B3B8-64B6B861559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C46D47-5382-8645-85A8-2D63A6B1D348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2EBCFA-CBC8-F84E-9B7C-57A5787E13A2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0EB9B23-7CDA-0F4D-ABA9-F5BFC42DC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3A956CB-E19C-994E-9334-3EDA1B671E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75666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F38CC-3B88-7E84-9477-5959A61305F4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notice a small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4"/>
                <a:stretch>
                  <a:fillRect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5000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5000" r="-303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9091" t="-4000" r="-7792" b="-4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52CBD8-F5F2-132F-D03F-E8FCF411182B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CCA60D72-7389-2ECE-67BE-F5201F6BB4CB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1774E13E-3503-2758-F4F4-7E224571EE51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48B70436-EC72-6956-5995-316BBBFAB189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9B91C080-405C-AB9A-8AE1-94C3E2674836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C6B0B3A-273C-7604-7546-B52AEC49FC17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564E225-1DE8-E8A5-74F4-3294AFAF3B99}"/>
              </a:ext>
            </a:extLst>
          </p:cNvPr>
          <p:cNvSpPr/>
          <p:nvPr/>
        </p:nvSpPr>
        <p:spPr>
          <a:xfrm>
            <a:off x="4775670" y="1821282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6899F-7D58-D22D-F64B-376B50D6D44B}"/>
              </a:ext>
            </a:extLst>
          </p:cNvPr>
          <p:cNvSpPr/>
          <p:nvPr/>
        </p:nvSpPr>
        <p:spPr>
          <a:xfrm>
            <a:off x="4837093" y="3253244"/>
            <a:ext cx="302281" cy="30228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E5069-0279-760C-2703-49DC109E2A08}"/>
              </a:ext>
            </a:extLst>
          </p:cNvPr>
          <p:cNvSpPr txBox="1"/>
          <p:nvPr/>
        </p:nvSpPr>
        <p:spPr>
          <a:xfrm>
            <a:off x="4259084" y="1821282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8454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C0FCFB-A7AF-1A83-F007-6E97C582663B}"/>
              </a:ext>
            </a:extLst>
          </p:cNvPr>
          <p:cNvCxnSpPr/>
          <p:nvPr/>
        </p:nvCxnSpPr>
        <p:spPr>
          <a:xfrm>
            <a:off x="4297680" y="1723407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BC1E8B-353B-8D69-2A05-11C9D3F062D9}"/>
              </a:ext>
            </a:extLst>
          </p:cNvPr>
          <p:cNvCxnSpPr/>
          <p:nvPr/>
        </p:nvCxnSpPr>
        <p:spPr>
          <a:xfrm>
            <a:off x="3667263" y="1937058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B3893C-6A71-265A-2B3B-3F7606BC6568}"/>
              </a:ext>
            </a:extLst>
          </p:cNvPr>
          <p:cNvCxnSpPr/>
          <p:nvPr/>
        </p:nvCxnSpPr>
        <p:spPr>
          <a:xfrm>
            <a:off x="3036846" y="2150709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1EE657-F499-123D-22A5-B80D1AE98F08}"/>
              </a:ext>
            </a:extLst>
          </p:cNvPr>
          <p:cNvCxnSpPr/>
          <p:nvPr/>
        </p:nvCxnSpPr>
        <p:spPr>
          <a:xfrm>
            <a:off x="2406429" y="2364360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E04D2E-245A-A5CC-ABEB-DD43F23B19BB}"/>
              </a:ext>
            </a:extLst>
          </p:cNvPr>
          <p:cNvCxnSpPr/>
          <p:nvPr/>
        </p:nvCxnSpPr>
        <p:spPr>
          <a:xfrm>
            <a:off x="1776012" y="2578011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5453C-C9AD-4DFB-3DE3-1BB2162F4138}"/>
              </a:ext>
            </a:extLst>
          </p:cNvPr>
          <p:cNvCxnSpPr/>
          <p:nvPr/>
        </p:nvCxnSpPr>
        <p:spPr>
          <a:xfrm>
            <a:off x="1145595" y="2791662"/>
            <a:ext cx="968583" cy="24828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11D4B6-B692-FBDA-ECC0-CFC4A0484D79}"/>
              </a:ext>
            </a:extLst>
          </p:cNvPr>
          <p:cNvSpPr txBox="1"/>
          <p:nvPr/>
        </p:nvSpPr>
        <p:spPr>
          <a:xfrm>
            <a:off x="0" y="584698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Far-field approximation, Planar wave</a:t>
            </a:r>
          </a:p>
        </p:txBody>
      </p:sp>
    </p:spTree>
    <p:extLst>
      <p:ext uri="{BB962C8B-B14F-4D97-AF65-F5344CB8AC3E}">
        <p14:creationId xmlns:p14="http://schemas.microsoft.com/office/powerpoint/2010/main" val="41260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Beamforming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Sensor Array Theory</a:t>
            </a:r>
          </a:p>
        </p:txBody>
      </p:sp>
    </p:spTree>
    <p:extLst>
      <p:ext uri="{BB962C8B-B14F-4D97-AF65-F5344CB8AC3E}">
        <p14:creationId xmlns:p14="http://schemas.microsoft.com/office/powerpoint/2010/main" val="13931425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D50A7-3B04-D544-B271-073E3A80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1" t="49218" r="5001" b="8423"/>
          <a:stretch/>
        </p:blipFill>
        <p:spPr>
          <a:xfrm>
            <a:off x="328602" y="1614204"/>
            <a:ext cx="3914796" cy="3959793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768A3A6-6F84-A14E-8D17-25CE926595E0}"/>
              </a:ext>
            </a:extLst>
          </p:cNvPr>
          <p:cNvSpPr/>
          <p:nvPr/>
        </p:nvSpPr>
        <p:spPr>
          <a:xfrm rot="16200000">
            <a:off x="3732204" y="118110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CC7A2-C6FD-4748-A8B2-0952F69E44A4}"/>
              </a:ext>
            </a:extLst>
          </p:cNvPr>
          <p:cNvGrpSpPr/>
          <p:nvPr/>
        </p:nvGrpSpPr>
        <p:grpSpPr>
          <a:xfrm>
            <a:off x="6123000" y="1525304"/>
            <a:ext cx="2909899" cy="2729196"/>
            <a:chOff x="6123000" y="1525304"/>
            <a:chExt cx="2909899" cy="2729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C1A4C-7574-EE4A-BF9F-7B2173CF7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00" t="16743" r="5388" b="9500"/>
            <a:stretch/>
          </p:blipFill>
          <p:spPr>
            <a:xfrm>
              <a:off x="6123000" y="1525304"/>
              <a:ext cx="2909899" cy="27291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A7A8F-1860-7F4F-8A79-2C8D1BBD0FED}"/>
                </a:ext>
              </a:extLst>
            </p:cNvPr>
            <p:cNvSpPr txBox="1"/>
            <p:nvPr/>
          </p:nvSpPr>
          <p:spPr>
            <a:xfrm>
              <a:off x="6315098" y="1833570"/>
              <a:ext cx="13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Alexa!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33A1B4-5252-7B4E-A2DA-8EC17D2D4B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</p:spTree>
    <p:extLst>
      <p:ext uri="{BB962C8B-B14F-4D97-AF65-F5344CB8AC3E}">
        <p14:creationId xmlns:p14="http://schemas.microsoft.com/office/powerpoint/2010/main" val="1450153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ED85CC-917F-6E4B-BFA5-648E57269156}"/>
              </a:ext>
            </a:extLst>
          </p:cNvPr>
          <p:cNvCxnSpPr>
            <a:cxnSpLocks/>
          </p:cNvCxnSpPr>
          <p:nvPr/>
        </p:nvCxnSpPr>
        <p:spPr>
          <a:xfrm flipV="1">
            <a:off x="4664989" y="2162660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BFA8F3-0B0F-EA4C-864E-387113D18A80}"/>
              </a:ext>
            </a:extLst>
          </p:cNvPr>
          <p:cNvCxnSpPr>
            <a:cxnSpLocks/>
          </p:cNvCxnSpPr>
          <p:nvPr/>
        </p:nvCxnSpPr>
        <p:spPr>
          <a:xfrm>
            <a:off x="4693403" y="3503618"/>
            <a:ext cx="1762294" cy="121192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C85008-66ED-7F4D-9784-BDA354986EB1}"/>
              </a:ext>
            </a:extLst>
          </p:cNvPr>
          <p:cNvCxnSpPr>
            <a:cxnSpLocks/>
          </p:cNvCxnSpPr>
          <p:nvPr/>
        </p:nvCxnSpPr>
        <p:spPr>
          <a:xfrm flipH="1">
            <a:off x="2836190" y="3503618"/>
            <a:ext cx="1614408" cy="15116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274B50-0A50-0E44-8DA1-81230BB57F3E}"/>
              </a:ext>
            </a:extLst>
          </p:cNvPr>
          <p:cNvCxnSpPr>
            <a:cxnSpLocks/>
          </p:cNvCxnSpPr>
          <p:nvPr/>
        </p:nvCxnSpPr>
        <p:spPr>
          <a:xfrm flipH="1" flipV="1">
            <a:off x="2991555" y="1909421"/>
            <a:ext cx="1459043" cy="1442375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760128-9CDB-144C-969F-B2428CEE9518}"/>
              </a:ext>
            </a:extLst>
          </p:cNvPr>
          <p:cNvSpPr txBox="1"/>
          <p:nvPr/>
        </p:nvSpPr>
        <p:spPr>
          <a:xfrm>
            <a:off x="3280745" y="1078424"/>
            <a:ext cx="262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Omni-directional</a:t>
            </a:r>
          </a:p>
        </p:txBody>
      </p:sp>
    </p:spTree>
    <p:extLst>
      <p:ext uri="{BB962C8B-B14F-4D97-AF65-F5344CB8AC3E}">
        <p14:creationId xmlns:p14="http://schemas.microsoft.com/office/powerpoint/2010/main" val="38821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40897-5B48-0BF1-E532-04AE2FD70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BE18EC-EAB6-A8B1-BF3F-B80D16F6DE7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41E489-AAFD-F0C5-E9A7-F0644873F98D}"/>
              </a:ext>
            </a:extLst>
          </p:cNvPr>
          <p:cNvSpPr/>
          <p:nvPr/>
        </p:nvSpPr>
        <p:spPr>
          <a:xfrm>
            <a:off x="3200400" y="2886073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FF8BC-D0CC-3D17-047C-FEC3FC6D43A0}"/>
              </a:ext>
            </a:extLst>
          </p:cNvPr>
          <p:cNvSpPr txBox="1"/>
          <p:nvPr/>
        </p:nvSpPr>
        <p:spPr>
          <a:xfrm>
            <a:off x="1395664" y="2943728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s(t)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A88B0F-1DF3-4001-A671-E95DB65AC647}"/>
              </a:ext>
            </a:extLst>
          </p:cNvPr>
          <p:cNvCxnSpPr>
            <a:cxnSpLocks/>
          </p:cNvCxnSpPr>
          <p:nvPr/>
        </p:nvCxnSpPr>
        <p:spPr>
          <a:xfrm>
            <a:off x="2185987" y="3236117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6F2681-D45D-1197-19A8-8171F202DA72}"/>
              </a:ext>
            </a:extLst>
          </p:cNvPr>
          <p:cNvCxnSpPr>
            <a:cxnSpLocks/>
          </p:cNvCxnSpPr>
          <p:nvPr/>
        </p:nvCxnSpPr>
        <p:spPr>
          <a:xfrm>
            <a:off x="4972050" y="323611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303D26-436A-6D6A-9D1D-02FFF57C462E}"/>
              </a:ext>
            </a:extLst>
          </p:cNvPr>
          <p:cNvSpPr txBox="1"/>
          <p:nvPr/>
        </p:nvSpPr>
        <p:spPr>
          <a:xfrm>
            <a:off x="6015039" y="2928937"/>
            <a:ext cx="208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x(t) = a. s(t)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14B7C-EFDF-59ED-1AA8-25FFBEDA8CA8}"/>
              </a:ext>
            </a:extLst>
          </p:cNvPr>
          <p:cNvSpPr txBox="1"/>
          <p:nvPr/>
        </p:nvSpPr>
        <p:spPr>
          <a:xfrm>
            <a:off x="3403828" y="2802546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3A75D-92A4-47C2-3F62-3A69345CE740}"/>
              </a:ext>
            </a:extLst>
          </p:cNvPr>
          <p:cNvSpPr txBox="1"/>
          <p:nvPr/>
        </p:nvSpPr>
        <p:spPr>
          <a:xfrm>
            <a:off x="3749213" y="3056336"/>
            <a:ext cx="63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926AB-182C-A3DE-4FEC-C984D3CEDB34}"/>
              </a:ext>
            </a:extLst>
          </p:cNvPr>
          <p:cNvSpPr txBox="1"/>
          <p:nvPr/>
        </p:nvSpPr>
        <p:spPr>
          <a:xfrm>
            <a:off x="7997944" y="2927923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n(t)</a:t>
            </a:r>
          </a:p>
        </p:txBody>
      </p:sp>
    </p:spTree>
    <p:extLst>
      <p:ext uri="{BB962C8B-B14F-4D97-AF65-F5344CB8AC3E}">
        <p14:creationId xmlns:p14="http://schemas.microsoft.com/office/powerpoint/2010/main" val="28797594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697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4F07-34CB-864A-907A-F913426AA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AF19C1-0904-5E47-818A-C2B9FF66E49F}"/>
              </a:ext>
            </a:extLst>
          </p:cNvPr>
          <p:cNvCxnSpPr>
            <a:cxnSpLocks/>
          </p:cNvCxnSpPr>
          <p:nvPr/>
        </p:nvCxnSpPr>
        <p:spPr>
          <a:xfrm flipV="1">
            <a:off x="4572000" y="2209154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02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 of 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87B4C-FA7D-2143-8AE9-36FA080B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95" y="965488"/>
            <a:ext cx="2819138" cy="281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A50B6-CDBF-3B40-8B3C-0D67724B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88" y="3924083"/>
            <a:ext cx="4127500" cy="278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9733C-6E59-F24B-AE20-8E8CC2F7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5" y="3924083"/>
            <a:ext cx="4265744" cy="2780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9EC0-8382-6940-A44A-65A25C213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97" y="752963"/>
            <a:ext cx="3584409" cy="2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7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rimmedWaveInterference">
            <a:hlinkClick r:id="" action="ppaction://media"/>
            <a:extLst>
              <a:ext uri="{FF2B5EF4-FFF2-40B4-BE49-F238E27FC236}">
                <a16:creationId xmlns:a16="http://schemas.microsoft.com/office/drawing/2014/main" id="{A64B4AD0-FF1F-9241-B9AA-68DDB08B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4637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B33E-5804-0E48-87DB-9FB237F51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Interference of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9CEEB-C36A-7746-A082-6ED15B86BB2E}"/>
              </a:ext>
            </a:extLst>
          </p:cNvPr>
          <p:cNvSpPr txBox="1"/>
          <p:nvPr/>
        </p:nvSpPr>
        <p:spPr>
          <a:xfrm>
            <a:off x="0" y="6458667"/>
            <a:ext cx="596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[Reference]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</p:spTree>
    <p:extLst>
      <p:ext uri="{BB962C8B-B14F-4D97-AF65-F5344CB8AC3E}">
        <p14:creationId xmlns:p14="http://schemas.microsoft.com/office/powerpoint/2010/main" val="94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</p:spTree>
    <p:extLst>
      <p:ext uri="{BB962C8B-B14F-4D97-AF65-F5344CB8AC3E}">
        <p14:creationId xmlns:p14="http://schemas.microsoft.com/office/powerpoint/2010/main" val="20493343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55F51-9C57-BA44-AC83-0ADF8D936874}"/>
              </a:ext>
            </a:extLst>
          </p:cNvPr>
          <p:cNvSpPr txBox="1"/>
          <p:nvPr/>
        </p:nvSpPr>
        <p:spPr>
          <a:xfrm>
            <a:off x="3415553" y="4276165"/>
            <a:ext cx="254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(in time)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677C9-3CC6-534B-A3FD-96144EC07273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3E9C4-86DB-C54F-AA34-05D0E2A655E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</p:spTree>
    <p:extLst>
      <p:ext uri="{BB962C8B-B14F-4D97-AF65-F5344CB8AC3E}">
        <p14:creationId xmlns:p14="http://schemas.microsoft.com/office/powerpoint/2010/main" val="2653436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4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5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353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3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/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Received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signal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.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𝚹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.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𝚹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blipFill>
                <a:blip r:embed="rId5"/>
                <a:stretch>
                  <a:fillRect t="-3333" r="-1796" b="-1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4F493EF0-01EB-554D-AC7F-DDE2483EE2A7}"/>
              </a:ext>
            </a:extLst>
          </p:cNvPr>
          <p:cNvSpPr/>
          <p:nvPr/>
        </p:nvSpPr>
        <p:spPr>
          <a:xfrm rot="13102834" flipV="1">
            <a:off x="6522579" y="3345692"/>
            <a:ext cx="882403" cy="181489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6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631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A8B4DC-598B-754F-ADA4-C8CC125A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25" y="634201"/>
            <a:ext cx="4338041" cy="32535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26A0C-5777-684F-90B0-99525D91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0" y="3603000"/>
            <a:ext cx="4330132" cy="3247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323B0-6A84-A148-91B5-DD898CDA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24" y="3739844"/>
            <a:ext cx="4156364" cy="3117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D513B-C960-5C41-BD27-A6E614DC2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00" y="634201"/>
            <a:ext cx="4023360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A4A73-5F25-65A7-053D-FC805E6B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582091-078D-0B18-D800-0352BB58CD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E96319-0D11-3D74-6C73-3A0F63020AD1}"/>
              </a:ext>
            </a:extLst>
          </p:cNvPr>
          <p:cNvSpPr/>
          <p:nvPr/>
        </p:nvSpPr>
        <p:spPr>
          <a:xfrm>
            <a:off x="2800350" y="1743073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7A23D-1C76-59FA-C449-0F921B27FF37}"/>
              </a:ext>
            </a:extLst>
          </p:cNvPr>
          <p:cNvSpPr txBox="1"/>
          <p:nvPr/>
        </p:nvSpPr>
        <p:spPr>
          <a:xfrm>
            <a:off x="995614" y="1800728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5DACDA-B83C-E533-7253-6D17B4A0E9CF}"/>
              </a:ext>
            </a:extLst>
          </p:cNvPr>
          <p:cNvCxnSpPr>
            <a:cxnSpLocks/>
          </p:cNvCxnSpPr>
          <p:nvPr/>
        </p:nvCxnSpPr>
        <p:spPr>
          <a:xfrm>
            <a:off x="1785937" y="2093117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17C5B7-F66F-114F-ED1E-EFC903C759AC}"/>
              </a:ext>
            </a:extLst>
          </p:cNvPr>
          <p:cNvCxnSpPr>
            <a:cxnSpLocks/>
          </p:cNvCxnSpPr>
          <p:nvPr/>
        </p:nvCxnSpPr>
        <p:spPr>
          <a:xfrm>
            <a:off x="4572000" y="209311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BE819F-064D-EB56-4DD6-8C6579C7A954}"/>
              </a:ext>
            </a:extLst>
          </p:cNvPr>
          <p:cNvSpPr txBox="1"/>
          <p:nvPr/>
        </p:nvSpPr>
        <p:spPr>
          <a:xfrm>
            <a:off x="5614989" y="1785937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1</a:t>
            </a:r>
            <a:r>
              <a:rPr lang="en-US" sz="3200" dirty="0"/>
              <a:t>. 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022BA-B91F-6BBD-AEDA-329815A462C8}"/>
              </a:ext>
            </a:extLst>
          </p:cNvPr>
          <p:cNvSpPr txBox="1"/>
          <p:nvPr/>
        </p:nvSpPr>
        <p:spPr>
          <a:xfrm>
            <a:off x="3003778" y="1659546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5CB480-9F63-12BA-855B-4050025A82C1}"/>
              </a:ext>
            </a:extLst>
          </p:cNvPr>
          <p:cNvSpPr txBox="1"/>
          <p:nvPr/>
        </p:nvSpPr>
        <p:spPr>
          <a:xfrm>
            <a:off x="3349163" y="1913336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1</a:t>
            </a:r>
            <a:r>
              <a:rPr lang="en-US" sz="32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765CA-E4B2-93ED-C44F-7D0A0C93A667}"/>
              </a:ext>
            </a:extLst>
          </p:cNvPr>
          <p:cNvSpPr txBox="1"/>
          <p:nvPr/>
        </p:nvSpPr>
        <p:spPr>
          <a:xfrm>
            <a:off x="7132467" y="1785936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E3FF54-89DC-2280-711E-D042D2218C79}"/>
              </a:ext>
            </a:extLst>
          </p:cNvPr>
          <p:cNvSpPr txBox="1"/>
          <p:nvPr/>
        </p:nvSpPr>
        <p:spPr>
          <a:xfrm rot="5400000">
            <a:off x="3560505" y="3377365"/>
            <a:ext cx="822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1EADC7-AD3E-2BD4-AE18-B084A7580162}"/>
              </a:ext>
            </a:extLst>
          </p:cNvPr>
          <p:cNvSpPr/>
          <p:nvPr/>
        </p:nvSpPr>
        <p:spPr>
          <a:xfrm>
            <a:off x="2800350" y="2702068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1B1BD0-DB43-7897-B829-281B6BE87FD4}"/>
              </a:ext>
            </a:extLst>
          </p:cNvPr>
          <p:cNvSpPr txBox="1"/>
          <p:nvPr/>
        </p:nvSpPr>
        <p:spPr>
          <a:xfrm>
            <a:off x="995614" y="2759723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DA18A3-2C13-4E26-44F5-2BE175DE0868}"/>
              </a:ext>
            </a:extLst>
          </p:cNvPr>
          <p:cNvCxnSpPr>
            <a:cxnSpLocks/>
          </p:cNvCxnSpPr>
          <p:nvPr/>
        </p:nvCxnSpPr>
        <p:spPr>
          <a:xfrm>
            <a:off x="1785937" y="3052112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6ED5E3-DE1B-0916-98C6-2A7FF183E99B}"/>
              </a:ext>
            </a:extLst>
          </p:cNvPr>
          <p:cNvCxnSpPr>
            <a:cxnSpLocks/>
          </p:cNvCxnSpPr>
          <p:nvPr/>
        </p:nvCxnSpPr>
        <p:spPr>
          <a:xfrm>
            <a:off x="4572000" y="3052110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D9FB9A3-974C-3655-D965-59068DFADBA5}"/>
              </a:ext>
            </a:extLst>
          </p:cNvPr>
          <p:cNvSpPr txBox="1"/>
          <p:nvPr/>
        </p:nvSpPr>
        <p:spPr>
          <a:xfrm>
            <a:off x="5614989" y="2744932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2</a:t>
            </a:r>
            <a:r>
              <a:rPr lang="en-US" sz="3200" dirty="0"/>
              <a:t>. 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10257-4F03-C75D-EE6F-4E86B191A5CD}"/>
              </a:ext>
            </a:extLst>
          </p:cNvPr>
          <p:cNvSpPr txBox="1"/>
          <p:nvPr/>
        </p:nvSpPr>
        <p:spPr>
          <a:xfrm>
            <a:off x="3003778" y="261854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AEA44C-0F17-D80F-3FD9-648E88C6170C}"/>
              </a:ext>
            </a:extLst>
          </p:cNvPr>
          <p:cNvSpPr txBox="1"/>
          <p:nvPr/>
        </p:nvSpPr>
        <p:spPr>
          <a:xfrm>
            <a:off x="3349163" y="2872331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2</a:t>
            </a:r>
            <a:r>
              <a:rPr lang="en-US" sz="3200" dirty="0"/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5DD499-F06B-C24A-5A4F-D44A9DD7892C}"/>
              </a:ext>
            </a:extLst>
          </p:cNvPr>
          <p:cNvSpPr txBox="1"/>
          <p:nvPr/>
        </p:nvSpPr>
        <p:spPr>
          <a:xfrm>
            <a:off x="7132467" y="2744931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529654-20C1-D6D2-FBD0-6BAE81BFA9DD}"/>
              </a:ext>
            </a:extLst>
          </p:cNvPr>
          <p:cNvSpPr/>
          <p:nvPr/>
        </p:nvSpPr>
        <p:spPr>
          <a:xfrm>
            <a:off x="2800350" y="4675481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B0A1AC-204D-390B-909B-5F8C5FD278F3}"/>
              </a:ext>
            </a:extLst>
          </p:cNvPr>
          <p:cNvSpPr txBox="1"/>
          <p:nvPr/>
        </p:nvSpPr>
        <p:spPr>
          <a:xfrm>
            <a:off x="995614" y="4733136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E6E8B93-7E12-68F7-23F6-0773DA6387EE}"/>
              </a:ext>
            </a:extLst>
          </p:cNvPr>
          <p:cNvCxnSpPr>
            <a:cxnSpLocks/>
          </p:cNvCxnSpPr>
          <p:nvPr/>
        </p:nvCxnSpPr>
        <p:spPr>
          <a:xfrm>
            <a:off x="1785937" y="502552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F4CCFD-98C2-323F-69D5-E4A068D05F54}"/>
              </a:ext>
            </a:extLst>
          </p:cNvPr>
          <p:cNvCxnSpPr>
            <a:cxnSpLocks/>
          </p:cNvCxnSpPr>
          <p:nvPr/>
        </p:nvCxnSpPr>
        <p:spPr>
          <a:xfrm>
            <a:off x="4572000" y="5025523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E27B0D6-E0FB-C699-AED3-FA8724D9C7A3}"/>
              </a:ext>
            </a:extLst>
          </p:cNvPr>
          <p:cNvSpPr txBox="1"/>
          <p:nvPr/>
        </p:nvSpPr>
        <p:spPr>
          <a:xfrm>
            <a:off x="5614989" y="4718345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 err="1"/>
              <a:t>.</a:t>
            </a:r>
            <a:r>
              <a:rPr lang="en-US" sz="3200" dirty="0"/>
              <a:t> </a:t>
            </a:r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162B1D-F7D9-D066-F1C4-511E221DCE90}"/>
              </a:ext>
            </a:extLst>
          </p:cNvPr>
          <p:cNvSpPr txBox="1"/>
          <p:nvPr/>
        </p:nvSpPr>
        <p:spPr>
          <a:xfrm>
            <a:off x="3003778" y="4591954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34FD90-00CE-A838-9A36-B53FDA5E947D}"/>
              </a:ext>
            </a:extLst>
          </p:cNvPr>
          <p:cNvSpPr txBox="1"/>
          <p:nvPr/>
        </p:nvSpPr>
        <p:spPr>
          <a:xfrm>
            <a:off x="3349163" y="4845744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/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45917E-27E4-BE80-565D-CF0EC60110F0}"/>
              </a:ext>
            </a:extLst>
          </p:cNvPr>
          <p:cNvSpPr txBox="1"/>
          <p:nvPr/>
        </p:nvSpPr>
        <p:spPr>
          <a:xfrm>
            <a:off x="7132467" y="4718344"/>
            <a:ext cx="1321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>
                <a:solidFill>
                  <a:srgbClr val="FF0000"/>
                </a:solidFill>
              </a:rPr>
              <a:t>n</a:t>
            </a:r>
            <a:r>
              <a:rPr lang="en-US" sz="3200" baseline="-25000" dirty="0" err="1">
                <a:solidFill>
                  <a:srgbClr val="FF0000"/>
                </a:solidFill>
              </a:rPr>
              <a:t>M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3361169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55F51-9C57-BA44-AC83-0ADF8D936874}"/>
              </a:ext>
            </a:extLst>
          </p:cNvPr>
          <p:cNvSpPr txBox="1"/>
          <p:nvPr/>
        </p:nvSpPr>
        <p:spPr>
          <a:xfrm>
            <a:off x="3415553" y="4276165"/>
            <a:ext cx="254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(in space)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1CD3D-523C-5442-973C-34E73808E20F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F64FE-CC43-304C-BB1A-129F2DBB479B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</p:spTree>
    <p:extLst>
      <p:ext uri="{BB962C8B-B14F-4D97-AF65-F5344CB8AC3E}">
        <p14:creationId xmlns:p14="http://schemas.microsoft.com/office/powerpoint/2010/main" val="39886313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47100-223A-F545-A365-A3426BE7AE1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</p:spTree>
    <p:extLst>
      <p:ext uri="{BB962C8B-B14F-4D97-AF65-F5344CB8AC3E}">
        <p14:creationId xmlns:p14="http://schemas.microsoft.com/office/powerpoint/2010/main" val="38781539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6364" b="-354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38C7DE1-3079-DC43-8D9E-27651497B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7"/>
          <a:stretch/>
        </p:blipFill>
        <p:spPr>
          <a:xfrm>
            <a:off x="4085782" y="1769252"/>
            <a:ext cx="3407273" cy="201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96BE6-B380-C048-980D-18431CBA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7"/>
          <a:stretch/>
        </p:blipFill>
        <p:spPr>
          <a:xfrm flipH="1">
            <a:off x="678508" y="1760488"/>
            <a:ext cx="3407273" cy="201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D58938-B12A-4545-88D7-8BACA4F7AE1C}"/>
              </a:ext>
            </a:extLst>
          </p:cNvPr>
          <p:cNvSpPr txBox="1"/>
          <p:nvPr/>
        </p:nvSpPr>
        <p:spPr>
          <a:xfrm rot="16200000">
            <a:off x="5192580" y="1573370"/>
            <a:ext cx="32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213517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6364" b="-354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0792989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22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9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9C37A-D264-3741-9CF9-7668759D6F95}"/>
              </a:ext>
            </a:extLst>
          </p:cNvPr>
          <p:cNvSpPr/>
          <p:nvPr/>
        </p:nvSpPr>
        <p:spPr>
          <a:xfrm>
            <a:off x="0" y="525317"/>
            <a:ext cx="390837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Beamforming in 1D space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D903D9-C750-B447-9332-73457185E50D}"/>
              </a:ext>
            </a:extLst>
          </p:cNvPr>
          <p:cNvSpPr/>
          <p:nvPr/>
        </p:nvSpPr>
        <p:spPr>
          <a:xfrm>
            <a:off x="0" y="3341109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The gain depends on distance between the elements and signal wavelength.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055277-7EBB-134E-9DE6-3AC7506D3E02}"/>
              </a:ext>
            </a:extLst>
          </p:cNvPr>
          <p:cNvSpPr/>
          <p:nvPr/>
        </p:nvSpPr>
        <p:spPr>
          <a:xfrm>
            <a:off x="0" y="2305073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Controlling spatial signal gain using multiple signal sources or receivers.</a:t>
            </a:r>
          </a:p>
        </p:txBody>
      </p:sp>
    </p:spTree>
    <p:extLst>
      <p:ext uri="{BB962C8B-B14F-4D97-AF65-F5344CB8AC3E}">
        <p14:creationId xmlns:p14="http://schemas.microsoft.com/office/powerpoint/2010/main" val="7179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82327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56314-907A-141F-585A-CF13D446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DBCFC-BDC1-ED33-DFCC-8E918B5E14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Inverse problem: Sensing with Multiple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A86BC-8F30-6233-74D9-B653234D7D6B}"/>
              </a:ext>
            </a:extLst>
          </p:cNvPr>
          <p:cNvSpPr/>
          <p:nvPr/>
        </p:nvSpPr>
        <p:spPr>
          <a:xfrm>
            <a:off x="2800350" y="1743073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5566A-E234-F262-FB33-D1F734AEE018}"/>
              </a:ext>
            </a:extLst>
          </p:cNvPr>
          <p:cNvSpPr txBox="1"/>
          <p:nvPr/>
        </p:nvSpPr>
        <p:spPr>
          <a:xfrm>
            <a:off x="995614" y="1800728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57C55C-83CC-DBCD-E114-213E6902CE22}"/>
              </a:ext>
            </a:extLst>
          </p:cNvPr>
          <p:cNvCxnSpPr>
            <a:cxnSpLocks/>
          </p:cNvCxnSpPr>
          <p:nvPr/>
        </p:nvCxnSpPr>
        <p:spPr>
          <a:xfrm>
            <a:off x="1785937" y="2093117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E3C893-0132-732F-0BD7-F1E5459E60F9}"/>
              </a:ext>
            </a:extLst>
          </p:cNvPr>
          <p:cNvCxnSpPr>
            <a:cxnSpLocks/>
          </p:cNvCxnSpPr>
          <p:nvPr/>
        </p:nvCxnSpPr>
        <p:spPr>
          <a:xfrm>
            <a:off x="4572000" y="209311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EEB07D-31BE-7A73-7269-F85502AA85CF}"/>
              </a:ext>
            </a:extLst>
          </p:cNvPr>
          <p:cNvSpPr txBox="1"/>
          <p:nvPr/>
        </p:nvSpPr>
        <p:spPr>
          <a:xfrm>
            <a:off x="5614989" y="1785937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1</a:t>
            </a:r>
            <a:r>
              <a:rPr lang="en-US" sz="3200" dirty="0"/>
              <a:t>. s</a:t>
            </a:r>
            <a:r>
              <a:rPr lang="en-US" sz="3200" baseline="-25000" dirty="0"/>
              <a:t>1</a:t>
            </a:r>
            <a:r>
              <a:rPr lang="en-US" sz="3200" dirty="0"/>
              <a:t>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00B35-BE50-61BB-9E5A-36BDC6F8AB3B}"/>
              </a:ext>
            </a:extLst>
          </p:cNvPr>
          <p:cNvSpPr txBox="1"/>
          <p:nvPr/>
        </p:nvSpPr>
        <p:spPr>
          <a:xfrm>
            <a:off x="3003778" y="1659546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9F4AA-8259-3F40-3094-F079D3CCCFE0}"/>
              </a:ext>
            </a:extLst>
          </p:cNvPr>
          <p:cNvSpPr txBox="1"/>
          <p:nvPr/>
        </p:nvSpPr>
        <p:spPr>
          <a:xfrm>
            <a:off x="3349163" y="1913336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1</a:t>
            </a:r>
            <a:r>
              <a:rPr lang="en-US" sz="32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1F774-80A4-E58A-CB02-E9E23705B060}"/>
              </a:ext>
            </a:extLst>
          </p:cNvPr>
          <p:cNvSpPr txBox="1"/>
          <p:nvPr/>
        </p:nvSpPr>
        <p:spPr>
          <a:xfrm>
            <a:off x="7132467" y="1785936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1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5F36D9-4D14-AB24-ED64-D72AD7E3E673}"/>
              </a:ext>
            </a:extLst>
          </p:cNvPr>
          <p:cNvSpPr txBox="1"/>
          <p:nvPr/>
        </p:nvSpPr>
        <p:spPr>
          <a:xfrm rot="5400000">
            <a:off x="3560505" y="3377365"/>
            <a:ext cx="822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154F10-EBB2-B8C6-5ACE-B7D7FADC3A3B}"/>
              </a:ext>
            </a:extLst>
          </p:cNvPr>
          <p:cNvSpPr/>
          <p:nvPr/>
        </p:nvSpPr>
        <p:spPr>
          <a:xfrm>
            <a:off x="2800350" y="2702068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58C2DE-29F8-49A0-898E-79131E4A88BA}"/>
              </a:ext>
            </a:extLst>
          </p:cNvPr>
          <p:cNvSpPr txBox="1"/>
          <p:nvPr/>
        </p:nvSpPr>
        <p:spPr>
          <a:xfrm>
            <a:off x="995614" y="2759723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F7F45-97CF-5797-308D-755621B8E4DC}"/>
              </a:ext>
            </a:extLst>
          </p:cNvPr>
          <p:cNvCxnSpPr>
            <a:cxnSpLocks/>
          </p:cNvCxnSpPr>
          <p:nvPr/>
        </p:nvCxnSpPr>
        <p:spPr>
          <a:xfrm>
            <a:off x="1785937" y="3052112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03F072-B1DF-859D-F5F5-C586103A20F0}"/>
              </a:ext>
            </a:extLst>
          </p:cNvPr>
          <p:cNvCxnSpPr>
            <a:cxnSpLocks/>
          </p:cNvCxnSpPr>
          <p:nvPr/>
        </p:nvCxnSpPr>
        <p:spPr>
          <a:xfrm>
            <a:off x="4572000" y="3052110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0821985-BA8A-2F74-740B-F5C4FD9FBC2C}"/>
              </a:ext>
            </a:extLst>
          </p:cNvPr>
          <p:cNvSpPr txBox="1"/>
          <p:nvPr/>
        </p:nvSpPr>
        <p:spPr>
          <a:xfrm>
            <a:off x="5614989" y="2744932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  <a:r>
              <a:rPr lang="en-US" sz="3200" baseline="-25000" dirty="0"/>
              <a:t>2</a:t>
            </a:r>
            <a:r>
              <a:rPr lang="en-US" sz="3200" dirty="0"/>
              <a:t>. s</a:t>
            </a:r>
            <a:r>
              <a:rPr lang="en-US" sz="3200" baseline="-25000" dirty="0"/>
              <a:t>2</a:t>
            </a:r>
            <a:r>
              <a:rPr lang="en-US" sz="3200" dirty="0"/>
              <a:t>(t)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DBEF5-45DF-6617-1A79-66EA03CEB9CC}"/>
              </a:ext>
            </a:extLst>
          </p:cNvPr>
          <p:cNvSpPr txBox="1"/>
          <p:nvPr/>
        </p:nvSpPr>
        <p:spPr>
          <a:xfrm>
            <a:off x="3003778" y="261854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A58F4F-AA55-A15D-245B-BF7CFDDBFBA8}"/>
              </a:ext>
            </a:extLst>
          </p:cNvPr>
          <p:cNvSpPr txBox="1"/>
          <p:nvPr/>
        </p:nvSpPr>
        <p:spPr>
          <a:xfrm>
            <a:off x="3349163" y="2872331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</a:t>
            </a:r>
            <a:r>
              <a:rPr lang="en-US" sz="3200" baseline="-25000" dirty="0"/>
              <a:t>2</a:t>
            </a:r>
            <a:r>
              <a:rPr lang="en-US" sz="3200" dirty="0"/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59BB45-42CA-9860-49E3-146C318CCC08}"/>
              </a:ext>
            </a:extLst>
          </p:cNvPr>
          <p:cNvSpPr txBox="1"/>
          <p:nvPr/>
        </p:nvSpPr>
        <p:spPr>
          <a:xfrm>
            <a:off x="7132467" y="2744931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>
                <a:solidFill>
                  <a:srgbClr val="FF0000"/>
                </a:solidFill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933559-1613-A85C-D742-630A9142E614}"/>
              </a:ext>
            </a:extLst>
          </p:cNvPr>
          <p:cNvSpPr/>
          <p:nvPr/>
        </p:nvSpPr>
        <p:spPr>
          <a:xfrm>
            <a:off x="2800350" y="4675481"/>
            <a:ext cx="1771650" cy="7000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CAC56D-67FA-83E4-3975-7647D26FAD23}"/>
              </a:ext>
            </a:extLst>
          </p:cNvPr>
          <p:cNvSpPr txBox="1"/>
          <p:nvPr/>
        </p:nvSpPr>
        <p:spPr>
          <a:xfrm>
            <a:off x="995614" y="4733136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B993FF-1F3B-CE07-C40E-F8320C5725D7}"/>
              </a:ext>
            </a:extLst>
          </p:cNvPr>
          <p:cNvCxnSpPr>
            <a:cxnSpLocks/>
          </p:cNvCxnSpPr>
          <p:nvPr/>
        </p:nvCxnSpPr>
        <p:spPr>
          <a:xfrm>
            <a:off x="1785937" y="5025525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6C0E8E-AC4E-D2B2-C46A-6EDFEA1E5FF3}"/>
              </a:ext>
            </a:extLst>
          </p:cNvPr>
          <p:cNvCxnSpPr>
            <a:cxnSpLocks/>
          </p:cNvCxnSpPr>
          <p:nvPr/>
        </p:nvCxnSpPr>
        <p:spPr>
          <a:xfrm>
            <a:off x="4572000" y="5025523"/>
            <a:ext cx="985837" cy="0"/>
          </a:xfrm>
          <a:prstGeom prst="line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115ECBB-B3EC-816E-7643-8E8876F61294}"/>
              </a:ext>
            </a:extLst>
          </p:cNvPr>
          <p:cNvSpPr txBox="1"/>
          <p:nvPr/>
        </p:nvSpPr>
        <p:spPr>
          <a:xfrm>
            <a:off x="5614989" y="4718345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 err="1"/>
              <a:t>.</a:t>
            </a:r>
            <a:r>
              <a:rPr lang="en-US" sz="3200" dirty="0"/>
              <a:t> </a:t>
            </a:r>
            <a:r>
              <a:rPr lang="en-US" sz="3200" dirty="0" err="1"/>
              <a:t>s</a:t>
            </a:r>
            <a:r>
              <a:rPr lang="en-US" sz="3200" baseline="-25000" dirty="0" err="1"/>
              <a:t>M</a:t>
            </a:r>
            <a:r>
              <a:rPr lang="en-US" sz="3200" dirty="0"/>
              <a:t>(t)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551D55-6E92-75DD-8372-C7687C32179A}"/>
              </a:ext>
            </a:extLst>
          </p:cNvPr>
          <p:cNvSpPr txBox="1"/>
          <p:nvPr/>
        </p:nvSpPr>
        <p:spPr>
          <a:xfrm>
            <a:off x="3003778" y="4591954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9D9ABD-0774-713F-EDE9-F6E8F2A2E32E}"/>
              </a:ext>
            </a:extLst>
          </p:cNvPr>
          <p:cNvSpPr txBox="1"/>
          <p:nvPr/>
        </p:nvSpPr>
        <p:spPr>
          <a:xfrm>
            <a:off x="3349163" y="4845744"/>
            <a:ext cx="86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a</a:t>
            </a:r>
            <a:r>
              <a:rPr lang="en-US" sz="3200" baseline="-25000" dirty="0" err="1"/>
              <a:t>M</a:t>
            </a:r>
            <a:r>
              <a:rPr lang="en-US" sz="3200" dirty="0"/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CBE28F-2F73-FC91-15EE-AB99A0217DC7}"/>
              </a:ext>
            </a:extLst>
          </p:cNvPr>
          <p:cNvSpPr txBox="1"/>
          <p:nvPr/>
        </p:nvSpPr>
        <p:spPr>
          <a:xfrm>
            <a:off x="7132467" y="4718344"/>
            <a:ext cx="1321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>
                <a:solidFill>
                  <a:srgbClr val="FF0000"/>
                </a:solidFill>
              </a:rPr>
              <a:t>n</a:t>
            </a:r>
            <a:r>
              <a:rPr lang="en-US" sz="3200" baseline="-25000" dirty="0" err="1">
                <a:solidFill>
                  <a:srgbClr val="FF0000"/>
                </a:solidFill>
              </a:rPr>
              <a:t>M</a:t>
            </a:r>
            <a:r>
              <a:rPr lang="en-US" sz="3200" dirty="0">
                <a:solidFill>
                  <a:srgbClr val="FF0000"/>
                </a:solidFill>
              </a:rPr>
              <a:t>(t)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CC11-DB30-3C16-5591-A90AA6E5EF17}"/>
              </a:ext>
            </a:extLst>
          </p:cNvPr>
          <p:cNvSpPr txBox="1"/>
          <p:nvPr/>
        </p:nvSpPr>
        <p:spPr>
          <a:xfrm>
            <a:off x="2813982" y="6023948"/>
            <a:ext cx="3127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X(t) = A S(t) + N(t)</a:t>
            </a:r>
          </a:p>
        </p:txBody>
      </p:sp>
    </p:spTree>
    <p:extLst>
      <p:ext uri="{BB962C8B-B14F-4D97-AF65-F5344CB8AC3E}">
        <p14:creationId xmlns:p14="http://schemas.microsoft.com/office/powerpoint/2010/main" val="35178064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9FE34-4548-A144-871E-B66330260E1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65BCB3C-D102-CD41-90DD-C736C5FB2D71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D2A5D6-D83F-104F-B5CE-46202DE9D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DB1E1A-1BB2-C649-8DF7-20CA12CA6380}"/>
              </a:ext>
            </a:extLst>
          </p:cNvPr>
          <p:cNvCxnSpPr>
            <a:cxnSpLocks/>
          </p:cNvCxnSpPr>
          <p:nvPr/>
        </p:nvCxnSpPr>
        <p:spPr>
          <a:xfrm flipH="1" flipV="1">
            <a:off x="3341154" y="2006986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2F2B1-24D4-3948-85E7-D1CF63BEDA28}"/>
              </a:ext>
            </a:extLst>
          </p:cNvPr>
          <p:cNvCxnSpPr>
            <a:cxnSpLocks/>
          </p:cNvCxnSpPr>
          <p:nvPr/>
        </p:nvCxnSpPr>
        <p:spPr>
          <a:xfrm flipH="1" flipV="1">
            <a:off x="3843994" y="145955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12D700-F08B-9B4E-BC6A-C1A67BB505AD}"/>
              </a:ext>
            </a:extLst>
          </p:cNvPr>
          <p:cNvCxnSpPr>
            <a:cxnSpLocks/>
          </p:cNvCxnSpPr>
          <p:nvPr/>
        </p:nvCxnSpPr>
        <p:spPr>
          <a:xfrm flipH="1" flipV="1">
            <a:off x="4346834" y="912132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B2C59-07C7-8E40-930E-B74781B74D5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8AAAF4D-8D1A-B24C-AF13-7556555D321C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0307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E7794-775A-0847-9996-E9DD8C84EECC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FA3973C-9B89-CC4E-BF8A-091884740ECC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BCC322-F323-8E4A-A0CF-59D52CCEB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C651B-7B6D-2E47-B4E6-18CC4E4B9A22}"/>
              </a:ext>
            </a:extLst>
          </p:cNvPr>
          <p:cNvGrpSpPr/>
          <p:nvPr/>
        </p:nvGrpSpPr>
        <p:grpSpPr>
          <a:xfrm>
            <a:off x="1931048" y="756542"/>
            <a:ext cx="1892792" cy="4758436"/>
            <a:chOff x="1931048" y="756542"/>
            <a:chExt cx="1892792" cy="4758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/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9DF71B-8A70-6649-8472-50C6A6E7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401" y="756542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94D260D-AF7B-224B-B0B3-07BF2F245CA7}"/>
                </a:ext>
              </a:extLst>
            </p:cNvPr>
            <p:cNvSpPr/>
            <p:nvPr/>
          </p:nvSpPr>
          <p:spPr>
            <a:xfrm>
              <a:off x="1931048" y="3622186"/>
              <a:ext cx="1892792" cy="1892792"/>
            </a:xfrm>
            <a:prstGeom prst="arc">
              <a:avLst>
                <a:gd name="adj1" fmla="val 16464034"/>
                <a:gd name="adj2" fmla="val 18348866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833E1-0DF3-114A-8ED3-375A53965E7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065618-ADB9-5247-AD56-D7D91910841A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/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blipFill>
                <a:blip r:embed="rId8"/>
                <a:stretch>
                  <a:fillRect l="-9901" t="-22857" r="-14851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4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6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8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Parameters: d,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(or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DFE9A86-C514-5444-8056-22C74921BC7D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the gain depend on the distance from the array?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10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1895464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6896959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D61A9-2096-AC4D-BEFB-07018677E5A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1EA734B-D34F-1149-975C-4DF5CF1B634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671DFD-B02B-AB4B-875A-346BD631F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6856B1-E111-BB4C-B9B7-E6E6418CDB85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242301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5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6109355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F74E3-B990-D345-B828-B8C7E831B39F}"/>
              </a:ext>
            </a:extLst>
          </p:cNvPr>
          <p:cNvGrpSpPr/>
          <p:nvPr/>
        </p:nvGrpSpPr>
        <p:grpSpPr>
          <a:xfrm>
            <a:off x="2384270" y="-2569311"/>
            <a:ext cx="7867550" cy="7453162"/>
            <a:chOff x="2384270" y="-2569311"/>
            <a:chExt cx="7867550" cy="745316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16D041B0-924D-F74C-86D1-360C2D6FFBCE}"/>
                </a:ext>
              </a:extLst>
            </p:cNvPr>
            <p:cNvSpPr/>
            <p:nvPr/>
          </p:nvSpPr>
          <p:spPr>
            <a:xfrm rot="10243386">
              <a:off x="3059188" y="-93695"/>
              <a:ext cx="4354499" cy="4354499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82821CDB-55A1-4D4D-A61E-B9B56D71D3E6}"/>
                </a:ext>
              </a:extLst>
            </p:cNvPr>
            <p:cNvSpPr/>
            <p:nvPr/>
          </p:nvSpPr>
          <p:spPr>
            <a:xfrm rot="10243386">
              <a:off x="2384270" y="529352"/>
              <a:ext cx="4354499" cy="4354499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9CB5D95-7643-AC45-A062-5B22F7229141}"/>
                </a:ext>
              </a:extLst>
            </p:cNvPr>
            <p:cNvSpPr/>
            <p:nvPr/>
          </p:nvSpPr>
          <p:spPr>
            <a:xfrm rot="10243386">
              <a:off x="3768721" y="-728929"/>
              <a:ext cx="4354499" cy="4354499"/>
            </a:xfrm>
            <a:prstGeom prst="arc">
              <a:avLst>
                <a:gd name="adj1" fmla="val 16650233"/>
                <a:gd name="adj2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F63C0C4-10FD-C94F-B453-0D820E16F1AF}"/>
                </a:ext>
              </a:extLst>
            </p:cNvPr>
            <p:cNvSpPr/>
            <p:nvPr/>
          </p:nvSpPr>
          <p:spPr>
            <a:xfrm rot="10243386">
              <a:off x="4478254" y="-1364163"/>
              <a:ext cx="4354499" cy="4354499"/>
            </a:xfrm>
            <a:prstGeom prst="arc">
              <a:avLst>
                <a:gd name="adj1" fmla="val 17010506"/>
                <a:gd name="adj2" fmla="val 2110703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38FF7638-A27B-3547-A9F0-8DE2D7FD137C}"/>
                </a:ext>
              </a:extLst>
            </p:cNvPr>
            <p:cNvSpPr/>
            <p:nvPr/>
          </p:nvSpPr>
          <p:spPr>
            <a:xfrm rot="10243386">
              <a:off x="5187787" y="-1999397"/>
              <a:ext cx="4354499" cy="4354499"/>
            </a:xfrm>
            <a:prstGeom prst="arc">
              <a:avLst>
                <a:gd name="adj1" fmla="val 17511204"/>
                <a:gd name="adj2" fmla="val 2060599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368FA4F-C354-2C49-B0C5-AF13E70639BB}"/>
                </a:ext>
              </a:extLst>
            </p:cNvPr>
            <p:cNvSpPr/>
            <p:nvPr/>
          </p:nvSpPr>
          <p:spPr>
            <a:xfrm rot="10243386">
              <a:off x="5897321" y="-2569311"/>
              <a:ext cx="4354499" cy="4354499"/>
            </a:xfrm>
            <a:prstGeom prst="arc">
              <a:avLst>
                <a:gd name="adj1" fmla="val 18548133"/>
                <a:gd name="adj2" fmla="val 1998051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157140-3DC6-AE4A-B079-CD720198F5D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4261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7568</TotalTime>
  <Words>3026</Words>
  <Application>Microsoft Macintosh PowerPoint</Application>
  <PresentationFormat>On-screen Show (4:3)</PresentationFormat>
  <Paragraphs>691</Paragraphs>
  <Slides>135</Slides>
  <Notes>16</Notes>
  <HiddenSlides>8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2" baseType="lpstr">
      <vt:lpstr>Arial</vt:lpstr>
      <vt:lpstr>Avenir Light</vt:lpstr>
      <vt:lpstr>Calibri</vt:lpstr>
      <vt:lpstr>Calibri Light</vt:lpstr>
      <vt:lpstr>Cambria Math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645</cp:revision>
  <dcterms:created xsi:type="dcterms:W3CDTF">2019-01-28T20:09:31Z</dcterms:created>
  <dcterms:modified xsi:type="dcterms:W3CDTF">2025-10-07T19:23:06Z</dcterms:modified>
</cp:coreProperties>
</file>