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5"/>
  </p:notesMasterIdLst>
  <p:sldIdLst>
    <p:sldId id="1764" r:id="rId2"/>
    <p:sldId id="2008" r:id="rId3"/>
    <p:sldId id="2009" r:id="rId4"/>
    <p:sldId id="2010" r:id="rId5"/>
    <p:sldId id="1998" r:id="rId6"/>
    <p:sldId id="1999" r:id="rId7"/>
    <p:sldId id="2000" r:id="rId8"/>
    <p:sldId id="2007" r:id="rId9"/>
    <p:sldId id="2607" r:id="rId10"/>
    <p:sldId id="1654" r:id="rId11"/>
    <p:sldId id="2608" r:id="rId12"/>
    <p:sldId id="1478" r:id="rId13"/>
    <p:sldId id="1656" r:id="rId14"/>
    <p:sldId id="1630" r:id="rId15"/>
    <p:sldId id="1631" r:id="rId16"/>
    <p:sldId id="1490" r:id="rId17"/>
    <p:sldId id="1632" r:id="rId18"/>
    <p:sldId id="1660" r:id="rId19"/>
    <p:sldId id="1659" r:id="rId20"/>
    <p:sldId id="1633" r:id="rId21"/>
    <p:sldId id="1634" r:id="rId22"/>
    <p:sldId id="1498" r:id="rId23"/>
    <p:sldId id="1986" r:id="rId24"/>
    <p:sldId id="2011" r:id="rId25"/>
    <p:sldId id="2012" r:id="rId26"/>
    <p:sldId id="2013" r:id="rId27"/>
    <p:sldId id="2014" r:id="rId28"/>
    <p:sldId id="2015" r:id="rId29"/>
    <p:sldId id="2016" r:id="rId30"/>
    <p:sldId id="2017" r:id="rId31"/>
    <p:sldId id="2018" r:id="rId32"/>
    <p:sldId id="2019" r:id="rId33"/>
    <p:sldId id="2020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1100"/>
    <a:srgbClr val="042850"/>
    <a:srgbClr val="043365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210"/>
    <p:restoredTop sz="75578"/>
  </p:normalViewPr>
  <p:slideViewPr>
    <p:cSldViewPr snapToGrid="0" snapToObjects="1" showGuides="1">
      <p:cViewPr varScale="1">
        <p:scale>
          <a:sx n="90" d="100"/>
          <a:sy n="90" d="100"/>
        </p:scale>
        <p:origin x="1984" y="200"/>
      </p:cViewPr>
      <p:guideLst>
        <p:guide orient="horz" pos="2160"/>
        <p:guide pos="2880"/>
      </p:guideLst>
    </p:cSldViewPr>
  </p:slideViewPr>
  <p:notesTextViewPr>
    <p:cViewPr>
      <p:scale>
        <a:sx n="65" d="100"/>
        <a:sy n="6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349926-832A-0146-A58C-0A7B8706D706}" type="datetimeFigureOut">
              <a:rPr lang="en-US" smtClean="0"/>
              <a:t>10/22/25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8ABCF-8DBE-0B44-8881-1104B3E50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582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8ABCF-8DBE-0B44-8881-1104B3E50F1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872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74AF48-0DEB-3271-5A6C-9E3B20759E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E766B2-5857-0323-9055-8FFCCF771A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6DCA33-8B35-7B7B-FAEF-45E49F65AC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5FB8EA-6EB7-F7A8-5632-6BFCE9A1B7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4426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D2E76A-7178-89FA-D91C-47EA0838A6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5F26DE-602F-41F3-57B3-8F73B8AD63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703605-7057-09CB-7AF2-8C831D88A5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DD8508-F7E0-63C5-682B-DC1E246A61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78765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E8C55E-33A5-6934-277F-10EE3A99D3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90EB0F-0353-63EF-2249-73D645BC39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7A410F-D890-BCCA-8AAB-9D1517053B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AA4060-CDD3-E552-36A1-A053728FD2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0472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947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7326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20790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55030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2934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10/22/25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90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10/22/25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324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10/22/25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613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10/22/25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01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10/22/25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318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10/22/25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721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10/22/25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541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10/22/25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826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10/22/25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949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10/22/25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216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10/22/25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576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EE309-4415-F04B-B6C1-168876F832F4}" type="datetimeFigureOut">
              <a:rPr lang="en-US" smtClean="0"/>
              <a:t>10/22/25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284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11" Type="http://schemas.openxmlformats.org/officeDocument/2006/relationships/image" Target="../media/image9.png"/><Relationship Id="rId5" Type="http://schemas.openxmlformats.org/officeDocument/2006/relationships/image" Target="../media/image3.jpg"/><Relationship Id="rId10" Type="http://schemas.openxmlformats.org/officeDocument/2006/relationships/image" Target="../media/image8.jpg"/><Relationship Id="rId4" Type="http://schemas.openxmlformats.org/officeDocument/2006/relationships/image" Target="../media/image2.jpg"/><Relationship Id="rId9" Type="http://schemas.openxmlformats.org/officeDocument/2006/relationships/image" Target="../media/image7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tiff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3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13.tiff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4.jpe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13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C3E69D-A04A-E246-A3C0-46ACBE637F13}"/>
              </a:ext>
            </a:extLst>
          </p:cNvPr>
          <p:cNvSpPr txBox="1"/>
          <p:nvPr/>
        </p:nvSpPr>
        <p:spPr>
          <a:xfrm>
            <a:off x="0" y="1407876"/>
            <a:ext cx="9144000" cy="120032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u="none" strike="noStrike" dirty="0">
                <a:solidFill>
                  <a:schemeClr val="bg1"/>
                </a:solidFill>
                <a:effectLst/>
                <a:latin typeface="Avenir Light" panose="020B0402020203020204" pitchFamily="34" charset="77"/>
              </a:rPr>
              <a:t>Machine Learning for Physical Sensing &amp; Perception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89A777-E05F-7845-9662-C68BAC3FB03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 flipH="1">
            <a:off x="5384" y="0"/>
            <a:ext cx="1996901" cy="13437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53C1DA-861C-2241-9F85-B898F754337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569" y="0"/>
            <a:ext cx="2025254" cy="1343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7993C2-906B-BD4B-88DC-A2BAB6517D3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814" y="0"/>
            <a:ext cx="2034226" cy="13437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CEA7FB-EFFD-3B44-A86A-C7A6164C567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8635" y="5504228"/>
            <a:ext cx="1815365" cy="13520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A88B0C-5D03-394B-847E-43453356004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" y="5508662"/>
            <a:ext cx="1996901" cy="13475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2AA96E-EE2B-D34B-A660-D55D6C8AEC2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30000"/>
          </a:blip>
          <a:srcRect l="14066" r="9796"/>
          <a:stretch/>
        </p:blipFill>
        <p:spPr>
          <a:xfrm>
            <a:off x="2393114" y="5504805"/>
            <a:ext cx="2040047" cy="13514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7A88D3-319C-0044-946E-22EE76012E8F}"/>
              </a:ext>
            </a:extLst>
          </p:cNvPr>
          <p:cNvSpPr txBox="1"/>
          <p:nvPr/>
        </p:nvSpPr>
        <p:spPr>
          <a:xfrm>
            <a:off x="150222" y="4407636"/>
            <a:ext cx="8843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Nirupam Roy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9E4994-D17B-DE4F-B6E9-C809FAE2AB67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0000"/>
          </a:blip>
          <a:stretch>
            <a:fillRect/>
          </a:stretch>
        </p:blipFill>
        <p:spPr>
          <a:xfrm>
            <a:off x="4823990" y="5494159"/>
            <a:ext cx="2113815" cy="13621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7C3A76-2BF2-5445-A080-643468C5D893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30000"/>
          </a:blip>
          <a:stretch>
            <a:fillRect/>
          </a:stretch>
        </p:blipFill>
        <p:spPr>
          <a:xfrm flipH="1">
            <a:off x="6906351" y="0"/>
            <a:ext cx="2237649" cy="13638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2A5218-ECBB-384E-A052-6B47A9781DD5}"/>
              </a:ext>
            </a:extLst>
          </p:cNvPr>
          <p:cNvSpPr txBox="1"/>
          <p:nvPr/>
        </p:nvSpPr>
        <p:spPr>
          <a:xfrm>
            <a:off x="3161793" y="4827447"/>
            <a:ext cx="28408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Lucida Bright" panose="02040602050505020304" pitchFamily="18" charset="77"/>
              </a:rPr>
              <a:t>Tu-Th 3:30 – 4:45pm</a:t>
            </a:r>
          </a:p>
          <a:p>
            <a:pPr algn="ctr"/>
            <a:r>
              <a:rPr lang="en-US" sz="2000" b="1" dirty="0">
                <a:latin typeface="Lucida Bright" panose="02040602050505020304" pitchFamily="18" charset="77"/>
              </a:rPr>
              <a:t>IRB 1207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287E29F-DE24-354C-A014-C78EAA48750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622" y="4664614"/>
            <a:ext cx="2189001" cy="7603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B6BF136-A7BB-C241-B057-D88B7C55BFF6}"/>
              </a:ext>
            </a:extLst>
          </p:cNvPr>
          <p:cNvSpPr txBox="1"/>
          <p:nvPr/>
        </p:nvSpPr>
        <p:spPr>
          <a:xfrm>
            <a:off x="2719137" y="2592390"/>
            <a:ext cx="36391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CMSC 818V : Fall 2025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2F55EA-EA03-B44F-B899-34BF229DA4B8}"/>
              </a:ext>
            </a:extLst>
          </p:cNvPr>
          <p:cNvSpPr txBox="1"/>
          <p:nvPr/>
        </p:nvSpPr>
        <p:spPr>
          <a:xfrm>
            <a:off x="0" y="350829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Lecture 2_4: Inverse problems: Spatial Perception</a:t>
            </a:r>
          </a:p>
        </p:txBody>
      </p:sp>
    </p:spTree>
    <p:extLst>
      <p:ext uri="{BB962C8B-B14F-4D97-AF65-F5344CB8AC3E}">
        <p14:creationId xmlns:p14="http://schemas.microsoft.com/office/powerpoint/2010/main" val="195499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est Beam Steering GIFs | Gfycat">
            <a:extLst>
              <a:ext uri="{FF2B5EF4-FFF2-40B4-BE49-F238E27FC236}">
                <a16:creationId xmlns:a16="http://schemas.microsoft.com/office/drawing/2014/main" id="{DC53CA3C-958A-C849-BDBD-34F1B2023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1187450"/>
            <a:ext cx="7874000" cy="448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EECCF1-8169-4444-8940-A296D667AD6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Computationally controlling beam direction</a:t>
            </a:r>
          </a:p>
        </p:txBody>
      </p:sp>
    </p:spTree>
    <p:extLst>
      <p:ext uri="{BB962C8B-B14F-4D97-AF65-F5344CB8AC3E}">
        <p14:creationId xmlns:p14="http://schemas.microsoft.com/office/powerpoint/2010/main" val="26310484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D892F7-DCF2-6095-B4E5-6934945C0D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235103B-80A4-FFE1-9217-BB3AA522786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Computationally controlling beam direction</a:t>
            </a:r>
          </a:p>
        </p:txBody>
      </p:sp>
      <p:pic>
        <p:nvPicPr>
          <p:cNvPr id="1026" name="Picture 2" descr="DOA spectrum for example 4. | Download Scientific Diagram">
            <a:extLst>
              <a:ext uri="{FF2B5EF4-FFF2-40B4-BE49-F238E27FC236}">
                <a16:creationId xmlns:a16="http://schemas.microsoft.com/office/drawing/2014/main" id="{959607AA-271E-4BE4-BBCE-676BA7EDB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624" y="870395"/>
            <a:ext cx="5516753" cy="5117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8643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BCF932-5B38-6942-AE4D-11D4A45F0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9" name="Picture 3">
            <a:extLst>
              <a:ext uri="{FF2B5EF4-FFF2-40B4-BE49-F238E27FC236}">
                <a16:creationId xmlns:a16="http://schemas.microsoft.com/office/drawing/2014/main" id="{6A55CE08-3459-4B46-BCE7-5847D3692E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93"/>
          <a:stretch/>
        </p:blipFill>
        <p:spPr bwMode="auto">
          <a:xfrm>
            <a:off x="279292" y="3621177"/>
            <a:ext cx="7700150" cy="749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0A45EDAB-F4A3-5F47-911C-7BFBE1256DC6}"/>
              </a:ext>
            </a:extLst>
          </p:cNvPr>
          <p:cNvSpPr/>
          <p:nvPr/>
        </p:nvSpPr>
        <p:spPr>
          <a:xfrm>
            <a:off x="4253816" y="4086056"/>
            <a:ext cx="3963850" cy="647309"/>
          </a:xfrm>
          <a:custGeom>
            <a:avLst/>
            <a:gdLst>
              <a:gd name="connsiteX0" fmla="*/ 35796 w 3963850"/>
              <a:gd name="connsiteY0" fmla="*/ 243897 h 647309"/>
              <a:gd name="connsiteX1" fmla="*/ 35796 w 3963850"/>
              <a:gd name="connsiteY1" fmla="*/ 243897 h 647309"/>
              <a:gd name="connsiteX2" fmla="*/ 345078 w 3963850"/>
              <a:gd name="connsiteY2" fmla="*/ 190109 h 647309"/>
              <a:gd name="connsiteX3" fmla="*/ 425760 w 3963850"/>
              <a:gd name="connsiteY3" fmla="*/ 217003 h 647309"/>
              <a:gd name="connsiteX4" fmla="*/ 466102 w 3963850"/>
              <a:gd name="connsiteY4" fmla="*/ 230450 h 647309"/>
              <a:gd name="connsiteX5" fmla="*/ 506443 w 3963850"/>
              <a:gd name="connsiteY5" fmla="*/ 243897 h 647309"/>
              <a:gd name="connsiteX6" fmla="*/ 519890 w 3963850"/>
              <a:gd name="connsiteY6" fmla="*/ 203556 h 647309"/>
              <a:gd name="connsiteX7" fmla="*/ 560231 w 3963850"/>
              <a:gd name="connsiteY7" fmla="*/ 190109 h 647309"/>
              <a:gd name="connsiteX8" fmla="*/ 600572 w 3963850"/>
              <a:gd name="connsiteY8" fmla="*/ 163215 h 647309"/>
              <a:gd name="connsiteX9" fmla="*/ 708149 w 3963850"/>
              <a:gd name="connsiteY9" fmla="*/ 136320 h 647309"/>
              <a:gd name="connsiteX10" fmla="*/ 788831 w 3963850"/>
              <a:gd name="connsiteY10" fmla="*/ 109426 h 647309"/>
              <a:gd name="connsiteX11" fmla="*/ 990537 w 3963850"/>
              <a:gd name="connsiteY11" fmla="*/ 136320 h 647309"/>
              <a:gd name="connsiteX12" fmla="*/ 1071219 w 3963850"/>
              <a:gd name="connsiteY12" fmla="*/ 163215 h 647309"/>
              <a:gd name="connsiteX13" fmla="*/ 1111560 w 3963850"/>
              <a:gd name="connsiteY13" fmla="*/ 176662 h 647309"/>
              <a:gd name="connsiteX14" fmla="*/ 1367055 w 3963850"/>
              <a:gd name="connsiteY14" fmla="*/ 163215 h 647309"/>
              <a:gd name="connsiteX15" fmla="*/ 1407396 w 3963850"/>
              <a:gd name="connsiteY15" fmla="*/ 149768 h 647309"/>
              <a:gd name="connsiteX16" fmla="*/ 1474631 w 3963850"/>
              <a:gd name="connsiteY16" fmla="*/ 136320 h 647309"/>
              <a:gd name="connsiteX17" fmla="*/ 1555313 w 3963850"/>
              <a:gd name="connsiteY17" fmla="*/ 122873 h 647309"/>
              <a:gd name="connsiteX18" fmla="*/ 1635996 w 3963850"/>
              <a:gd name="connsiteY18" fmla="*/ 95979 h 647309"/>
              <a:gd name="connsiteX19" fmla="*/ 1676337 w 3963850"/>
              <a:gd name="connsiteY19" fmla="*/ 82532 h 647309"/>
              <a:gd name="connsiteX20" fmla="*/ 1730125 w 3963850"/>
              <a:gd name="connsiteY20" fmla="*/ 69085 h 647309"/>
              <a:gd name="connsiteX21" fmla="*/ 1851149 w 3963850"/>
              <a:gd name="connsiteY21" fmla="*/ 55638 h 647309"/>
              <a:gd name="connsiteX22" fmla="*/ 1931831 w 3963850"/>
              <a:gd name="connsiteY22" fmla="*/ 28744 h 647309"/>
              <a:gd name="connsiteX23" fmla="*/ 1972172 w 3963850"/>
              <a:gd name="connsiteY23" fmla="*/ 15297 h 647309"/>
              <a:gd name="connsiteX24" fmla="*/ 2079749 w 3963850"/>
              <a:gd name="connsiteY24" fmla="*/ 28744 h 647309"/>
              <a:gd name="connsiteX25" fmla="*/ 2160431 w 3963850"/>
              <a:gd name="connsiteY25" fmla="*/ 55638 h 647309"/>
              <a:gd name="connsiteX26" fmla="*/ 2967255 w 3963850"/>
              <a:gd name="connsiteY26" fmla="*/ 69085 h 647309"/>
              <a:gd name="connsiteX27" fmla="*/ 3357219 w 3963850"/>
              <a:gd name="connsiteY27" fmla="*/ 28744 h 647309"/>
              <a:gd name="connsiteX28" fmla="*/ 3464796 w 3963850"/>
              <a:gd name="connsiteY28" fmla="*/ 1850 h 647309"/>
              <a:gd name="connsiteX29" fmla="*/ 3760631 w 3963850"/>
              <a:gd name="connsiteY29" fmla="*/ 55638 h 647309"/>
              <a:gd name="connsiteX30" fmla="*/ 3841313 w 3963850"/>
              <a:gd name="connsiteY30" fmla="*/ 163215 h 647309"/>
              <a:gd name="connsiteX31" fmla="*/ 3921996 w 3963850"/>
              <a:gd name="connsiteY31" fmla="*/ 243897 h 647309"/>
              <a:gd name="connsiteX32" fmla="*/ 3935443 w 3963850"/>
              <a:gd name="connsiteY32" fmla="*/ 284238 h 647309"/>
              <a:gd name="connsiteX33" fmla="*/ 3962337 w 3963850"/>
              <a:gd name="connsiteY33" fmla="*/ 338026 h 647309"/>
              <a:gd name="connsiteX34" fmla="*/ 3948890 w 3963850"/>
              <a:gd name="connsiteY34" fmla="*/ 485944 h 647309"/>
              <a:gd name="connsiteX35" fmla="*/ 3895102 w 3963850"/>
              <a:gd name="connsiteY35" fmla="*/ 539732 h 647309"/>
              <a:gd name="connsiteX36" fmla="*/ 3760631 w 3963850"/>
              <a:gd name="connsiteY36" fmla="*/ 606968 h 647309"/>
              <a:gd name="connsiteX37" fmla="*/ 3666502 w 3963850"/>
              <a:gd name="connsiteY37" fmla="*/ 633862 h 647309"/>
              <a:gd name="connsiteX38" fmla="*/ 3518584 w 3963850"/>
              <a:gd name="connsiteY38" fmla="*/ 647309 h 647309"/>
              <a:gd name="connsiteX39" fmla="*/ 1689784 w 3963850"/>
              <a:gd name="connsiteY39" fmla="*/ 647309 h 647309"/>
              <a:gd name="connsiteX40" fmla="*/ 533337 w 3963850"/>
              <a:gd name="connsiteY40" fmla="*/ 633862 h 647309"/>
              <a:gd name="connsiteX41" fmla="*/ 371972 w 3963850"/>
              <a:gd name="connsiteY41" fmla="*/ 606968 h 647309"/>
              <a:gd name="connsiteX42" fmla="*/ 291290 w 3963850"/>
              <a:gd name="connsiteY42" fmla="*/ 580073 h 647309"/>
              <a:gd name="connsiteX43" fmla="*/ 250949 w 3963850"/>
              <a:gd name="connsiteY43" fmla="*/ 539732 h 647309"/>
              <a:gd name="connsiteX44" fmla="*/ 210608 w 3963850"/>
              <a:gd name="connsiteY44" fmla="*/ 526285 h 647309"/>
              <a:gd name="connsiteX45" fmla="*/ 103031 w 3963850"/>
              <a:gd name="connsiteY45" fmla="*/ 432156 h 647309"/>
              <a:gd name="connsiteX46" fmla="*/ 22349 w 3963850"/>
              <a:gd name="connsiteY46" fmla="*/ 405262 h 647309"/>
              <a:gd name="connsiteX47" fmla="*/ 22349 w 3963850"/>
              <a:gd name="connsiteY47" fmla="*/ 217003 h 647309"/>
              <a:gd name="connsiteX48" fmla="*/ 35796 w 3963850"/>
              <a:gd name="connsiteY48" fmla="*/ 243897 h 647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3963850" h="647309">
                <a:moveTo>
                  <a:pt x="35796" y="243897"/>
                </a:moveTo>
                <a:lnTo>
                  <a:pt x="35796" y="243897"/>
                </a:lnTo>
                <a:cubicBezTo>
                  <a:pt x="185327" y="150440"/>
                  <a:pt x="125380" y="158724"/>
                  <a:pt x="345078" y="190109"/>
                </a:cubicBezTo>
                <a:cubicBezTo>
                  <a:pt x="373142" y="194118"/>
                  <a:pt x="398866" y="208038"/>
                  <a:pt x="425760" y="217003"/>
                </a:cubicBezTo>
                <a:lnTo>
                  <a:pt x="466102" y="230450"/>
                </a:lnTo>
                <a:lnTo>
                  <a:pt x="506443" y="243897"/>
                </a:lnTo>
                <a:cubicBezTo>
                  <a:pt x="510925" y="230450"/>
                  <a:pt x="509867" y="213579"/>
                  <a:pt x="519890" y="203556"/>
                </a:cubicBezTo>
                <a:cubicBezTo>
                  <a:pt x="529913" y="193533"/>
                  <a:pt x="547553" y="196448"/>
                  <a:pt x="560231" y="190109"/>
                </a:cubicBezTo>
                <a:cubicBezTo>
                  <a:pt x="574686" y="182881"/>
                  <a:pt x="586117" y="170443"/>
                  <a:pt x="600572" y="163215"/>
                </a:cubicBezTo>
                <a:cubicBezTo>
                  <a:pt x="633211" y="146896"/>
                  <a:pt x="674397" y="145525"/>
                  <a:pt x="708149" y="136320"/>
                </a:cubicBezTo>
                <a:cubicBezTo>
                  <a:pt x="735499" y="128861"/>
                  <a:pt x="788831" y="109426"/>
                  <a:pt x="788831" y="109426"/>
                </a:cubicBezTo>
                <a:cubicBezTo>
                  <a:pt x="889921" y="118616"/>
                  <a:pt x="913069" y="113079"/>
                  <a:pt x="990537" y="136320"/>
                </a:cubicBezTo>
                <a:cubicBezTo>
                  <a:pt x="1017690" y="144466"/>
                  <a:pt x="1044325" y="154250"/>
                  <a:pt x="1071219" y="163215"/>
                </a:cubicBezTo>
                <a:lnTo>
                  <a:pt x="1111560" y="176662"/>
                </a:lnTo>
                <a:cubicBezTo>
                  <a:pt x="1196725" y="172180"/>
                  <a:pt x="1282122" y="170936"/>
                  <a:pt x="1367055" y="163215"/>
                </a:cubicBezTo>
                <a:cubicBezTo>
                  <a:pt x="1381171" y="161932"/>
                  <a:pt x="1393645" y="153206"/>
                  <a:pt x="1407396" y="149768"/>
                </a:cubicBezTo>
                <a:cubicBezTo>
                  <a:pt x="1429569" y="144225"/>
                  <a:pt x="1452144" y="140409"/>
                  <a:pt x="1474631" y="136320"/>
                </a:cubicBezTo>
                <a:cubicBezTo>
                  <a:pt x="1501456" y="131443"/>
                  <a:pt x="1528862" y="129486"/>
                  <a:pt x="1555313" y="122873"/>
                </a:cubicBezTo>
                <a:cubicBezTo>
                  <a:pt x="1582816" y="115997"/>
                  <a:pt x="1609102" y="104944"/>
                  <a:pt x="1635996" y="95979"/>
                </a:cubicBezTo>
                <a:cubicBezTo>
                  <a:pt x="1649443" y="91497"/>
                  <a:pt x="1662586" y="85970"/>
                  <a:pt x="1676337" y="82532"/>
                </a:cubicBezTo>
                <a:cubicBezTo>
                  <a:pt x="1694266" y="78050"/>
                  <a:pt x="1711859" y="71895"/>
                  <a:pt x="1730125" y="69085"/>
                </a:cubicBezTo>
                <a:cubicBezTo>
                  <a:pt x="1770243" y="62913"/>
                  <a:pt x="1810808" y="60120"/>
                  <a:pt x="1851149" y="55638"/>
                </a:cubicBezTo>
                <a:lnTo>
                  <a:pt x="1931831" y="28744"/>
                </a:lnTo>
                <a:lnTo>
                  <a:pt x="1972172" y="15297"/>
                </a:lnTo>
                <a:cubicBezTo>
                  <a:pt x="2008031" y="19779"/>
                  <a:pt x="2044413" y="21172"/>
                  <a:pt x="2079749" y="28744"/>
                </a:cubicBezTo>
                <a:cubicBezTo>
                  <a:pt x="2107468" y="34684"/>
                  <a:pt x="2132086" y="55166"/>
                  <a:pt x="2160431" y="55638"/>
                </a:cubicBezTo>
                <a:lnTo>
                  <a:pt x="2967255" y="69085"/>
                </a:lnTo>
                <a:cubicBezTo>
                  <a:pt x="3105891" y="60930"/>
                  <a:pt x="3223718" y="62119"/>
                  <a:pt x="3357219" y="28744"/>
                </a:cubicBezTo>
                <a:lnTo>
                  <a:pt x="3464796" y="1850"/>
                </a:lnTo>
                <a:cubicBezTo>
                  <a:pt x="3672143" y="13369"/>
                  <a:pt x="3658028" y="-32308"/>
                  <a:pt x="3760631" y="55638"/>
                </a:cubicBezTo>
                <a:cubicBezTo>
                  <a:pt x="3840838" y="124387"/>
                  <a:pt x="3761797" y="66029"/>
                  <a:pt x="3841313" y="163215"/>
                </a:cubicBezTo>
                <a:cubicBezTo>
                  <a:pt x="3865398" y="192652"/>
                  <a:pt x="3921996" y="243897"/>
                  <a:pt x="3921996" y="243897"/>
                </a:cubicBezTo>
                <a:cubicBezTo>
                  <a:pt x="3926478" y="257344"/>
                  <a:pt x="3929859" y="271210"/>
                  <a:pt x="3935443" y="284238"/>
                </a:cubicBezTo>
                <a:cubicBezTo>
                  <a:pt x="3943339" y="302663"/>
                  <a:pt x="3961004" y="318025"/>
                  <a:pt x="3962337" y="338026"/>
                </a:cubicBezTo>
                <a:cubicBezTo>
                  <a:pt x="3965630" y="387426"/>
                  <a:pt x="3964546" y="438975"/>
                  <a:pt x="3948890" y="485944"/>
                </a:cubicBezTo>
                <a:cubicBezTo>
                  <a:pt x="3940872" y="509999"/>
                  <a:pt x="3915117" y="524165"/>
                  <a:pt x="3895102" y="539732"/>
                </a:cubicBezTo>
                <a:cubicBezTo>
                  <a:pt x="3857207" y="569206"/>
                  <a:pt x="3805920" y="591871"/>
                  <a:pt x="3760631" y="606968"/>
                </a:cubicBezTo>
                <a:cubicBezTo>
                  <a:pt x="3729674" y="617287"/>
                  <a:pt x="3698690" y="628497"/>
                  <a:pt x="3666502" y="633862"/>
                </a:cubicBezTo>
                <a:cubicBezTo>
                  <a:pt x="3617666" y="642001"/>
                  <a:pt x="3567890" y="642827"/>
                  <a:pt x="3518584" y="647309"/>
                </a:cubicBezTo>
                <a:cubicBezTo>
                  <a:pt x="1756807" y="615849"/>
                  <a:pt x="3945338" y="647309"/>
                  <a:pt x="1689784" y="647309"/>
                </a:cubicBezTo>
                <a:cubicBezTo>
                  <a:pt x="1304276" y="647309"/>
                  <a:pt x="918819" y="638344"/>
                  <a:pt x="533337" y="633862"/>
                </a:cubicBezTo>
                <a:cubicBezTo>
                  <a:pt x="457064" y="624328"/>
                  <a:pt x="435432" y="626006"/>
                  <a:pt x="371972" y="606968"/>
                </a:cubicBezTo>
                <a:cubicBezTo>
                  <a:pt x="344819" y="598822"/>
                  <a:pt x="291290" y="580073"/>
                  <a:pt x="291290" y="580073"/>
                </a:cubicBezTo>
                <a:cubicBezTo>
                  <a:pt x="277843" y="566626"/>
                  <a:pt x="266772" y="550281"/>
                  <a:pt x="250949" y="539732"/>
                </a:cubicBezTo>
                <a:cubicBezTo>
                  <a:pt x="239155" y="531869"/>
                  <a:pt x="221676" y="535140"/>
                  <a:pt x="210608" y="526285"/>
                </a:cubicBezTo>
                <a:cubicBezTo>
                  <a:pt x="132167" y="463533"/>
                  <a:pt x="264391" y="485943"/>
                  <a:pt x="103031" y="432156"/>
                </a:cubicBezTo>
                <a:lnTo>
                  <a:pt x="22349" y="405262"/>
                </a:lnTo>
                <a:cubicBezTo>
                  <a:pt x="-703" y="336105"/>
                  <a:pt x="-13516" y="315631"/>
                  <a:pt x="22349" y="217003"/>
                </a:cubicBezTo>
                <a:cubicBezTo>
                  <a:pt x="26944" y="204366"/>
                  <a:pt x="33555" y="239415"/>
                  <a:pt x="35796" y="243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38290B0-BEB7-AC4A-8B73-B1B29ACA01E2}"/>
              </a:ext>
            </a:extLst>
          </p:cNvPr>
          <p:cNvGrpSpPr/>
          <p:nvPr/>
        </p:nvGrpSpPr>
        <p:grpSpPr>
          <a:xfrm>
            <a:off x="138545" y="547040"/>
            <a:ext cx="8866909" cy="1392325"/>
            <a:chOff x="138545" y="547040"/>
            <a:chExt cx="8866909" cy="1392325"/>
          </a:xfrm>
        </p:grpSpPr>
        <p:pic>
          <p:nvPicPr>
            <p:cNvPr id="4097" name="Picture 1">
              <a:extLst>
                <a:ext uri="{FF2B5EF4-FFF2-40B4-BE49-F238E27FC236}">
                  <a16:creationId xmlns:a16="http://schemas.microsoft.com/office/drawing/2014/main" id="{D5ABA1BB-CAAB-2D43-B35C-73F11EA92AC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167"/>
            <a:stretch/>
          </p:blipFill>
          <p:spPr bwMode="auto">
            <a:xfrm>
              <a:off x="138545" y="547040"/>
              <a:ext cx="8866909" cy="1392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1" name="Picture 5">
              <a:extLst>
                <a:ext uri="{FF2B5EF4-FFF2-40B4-BE49-F238E27FC236}">
                  <a16:creationId xmlns:a16="http://schemas.microsoft.com/office/drawing/2014/main" id="{F4787D3E-442F-014E-9E92-59A17964A9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5733" y="916954"/>
              <a:ext cx="354856" cy="315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D9741B4-FC41-E348-87B7-1CFBB82E3F10}"/>
              </a:ext>
            </a:extLst>
          </p:cNvPr>
          <p:cNvGrpSpPr/>
          <p:nvPr/>
        </p:nvGrpSpPr>
        <p:grpSpPr>
          <a:xfrm>
            <a:off x="828370" y="4699142"/>
            <a:ext cx="6986732" cy="1506169"/>
            <a:chOff x="828370" y="4699142"/>
            <a:chExt cx="6986732" cy="1506169"/>
          </a:xfrm>
        </p:grpSpPr>
        <p:pic>
          <p:nvPicPr>
            <p:cNvPr id="4100" name="Picture 4">
              <a:extLst>
                <a:ext uri="{FF2B5EF4-FFF2-40B4-BE49-F238E27FC236}">
                  <a16:creationId xmlns:a16="http://schemas.microsoft.com/office/drawing/2014/main" id="{388973F2-2257-FD4F-9897-4699B5236D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370" y="4699142"/>
              <a:ext cx="6986732" cy="15061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5">
              <a:extLst>
                <a:ext uri="{FF2B5EF4-FFF2-40B4-BE49-F238E27FC236}">
                  <a16:creationId xmlns:a16="http://schemas.microsoft.com/office/drawing/2014/main" id="{3C20BD7C-316F-8448-8565-CCA853DE55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4547" y="5512604"/>
              <a:ext cx="242371" cy="2154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382EC33-A173-EA44-A96F-3FA96369B354}"/>
              </a:ext>
            </a:extLst>
          </p:cNvPr>
          <p:cNvGrpSpPr/>
          <p:nvPr/>
        </p:nvGrpSpPr>
        <p:grpSpPr>
          <a:xfrm>
            <a:off x="32277" y="2001677"/>
            <a:ext cx="8866909" cy="1392325"/>
            <a:chOff x="32277" y="2001677"/>
            <a:chExt cx="8866909" cy="1392325"/>
          </a:xfrm>
        </p:grpSpPr>
        <p:pic>
          <p:nvPicPr>
            <p:cNvPr id="13" name="Picture 1">
              <a:extLst>
                <a:ext uri="{FF2B5EF4-FFF2-40B4-BE49-F238E27FC236}">
                  <a16:creationId xmlns:a16="http://schemas.microsoft.com/office/drawing/2014/main" id="{FD83C756-9A5A-AA40-9DD9-3ED147E855C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67"/>
            <a:stretch/>
          </p:blipFill>
          <p:spPr bwMode="auto">
            <a:xfrm>
              <a:off x="32277" y="2001677"/>
              <a:ext cx="8866909" cy="1392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3FE23A9-3648-554C-8BC9-BBFD980B743A}"/>
                </a:ext>
              </a:extLst>
            </p:cNvPr>
            <p:cNvSpPr/>
            <p:nvPr/>
          </p:nvSpPr>
          <p:spPr>
            <a:xfrm>
              <a:off x="4961965" y="2393576"/>
              <a:ext cx="255494" cy="1479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4744D56-5098-3A40-9E7B-1BA8BB2D83F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Estimation: Delay-sum</a:t>
            </a:r>
          </a:p>
        </p:txBody>
      </p:sp>
    </p:spTree>
    <p:extLst>
      <p:ext uri="{BB962C8B-B14F-4D97-AF65-F5344CB8AC3E}">
        <p14:creationId xmlns:p14="http://schemas.microsoft.com/office/powerpoint/2010/main" val="4173324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BCF932-5B38-6942-AE4D-11D4A45F0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0A45EDAB-F4A3-5F47-911C-7BFBE1256DC6}"/>
              </a:ext>
            </a:extLst>
          </p:cNvPr>
          <p:cNvSpPr/>
          <p:nvPr/>
        </p:nvSpPr>
        <p:spPr>
          <a:xfrm>
            <a:off x="4253816" y="4086056"/>
            <a:ext cx="3963850" cy="647309"/>
          </a:xfrm>
          <a:custGeom>
            <a:avLst/>
            <a:gdLst>
              <a:gd name="connsiteX0" fmla="*/ 35796 w 3963850"/>
              <a:gd name="connsiteY0" fmla="*/ 243897 h 647309"/>
              <a:gd name="connsiteX1" fmla="*/ 35796 w 3963850"/>
              <a:gd name="connsiteY1" fmla="*/ 243897 h 647309"/>
              <a:gd name="connsiteX2" fmla="*/ 345078 w 3963850"/>
              <a:gd name="connsiteY2" fmla="*/ 190109 h 647309"/>
              <a:gd name="connsiteX3" fmla="*/ 425760 w 3963850"/>
              <a:gd name="connsiteY3" fmla="*/ 217003 h 647309"/>
              <a:gd name="connsiteX4" fmla="*/ 466102 w 3963850"/>
              <a:gd name="connsiteY4" fmla="*/ 230450 h 647309"/>
              <a:gd name="connsiteX5" fmla="*/ 506443 w 3963850"/>
              <a:gd name="connsiteY5" fmla="*/ 243897 h 647309"/>
              <a:gd name="connsiteX6" fmla="*/ 519890 w 3963850"/>
              <a:gd name="connsiteY6" fmla="*/ 203556 h 647309"/>
              <a:gd name="connsiteX7" fmla="*/ 560231 w 3963850"/>
              <a:gd name="connsiteY7" fmla="*/ 190109 h 647309"/>
              <a:gd name="connsiteX8" fmla="*/ 600572 w 3963850"/>
              <a:gd name="connsiteY8" fmla="*/ 163215 h 647309"/>
              <a:gd name="connsiteX9" fmla="*/ 708149 w 3963850"/>
              <a:gd name="connsiteY9" fmla="*/ 136320 h 647309"/>
              <a:gd name="connsiteX10" fmla="*/ 788831 w 3963850"/>
              <a:gd name="connsiteY10" fmla="*/ 109426 h 647309"/>
              <a:gd name="connsiteX11" fmla="*/ 990537 w 3963850"/>
              <a:gd name="connsiteY11" fmla="*/ 136320 h 647309"/>
              <a:gd name="connsiteX12" fmla="*/ 1071219 w 3963850"/>
              <a:gd name="connsiteY12" fmla="*/ 163215 h 647309"/>
              <a:gd name="connsiteX13" fmla="*/ 1111560 w 3963850"/>
              <a:gd name="connsiteY13" fmla="*/ 176662 h 647309"/>
              <a:gd name="connsiteX14" fmla="*/ 1367055 w 3963850"/>
              <a:gd name="connsiteY14" fmla="*/ 163215 h 647309"/>
              <a:gd name="connsiteX15" fmla="*/ 1407396 w 3963850"/>
              <a:gd name="connsiteY15" fmla="*/ 149768 h 647309"/>
              <a:gd name="connsiteX16" fmla="*/ 1474631 w 3963850"/>
              <a:gd name="connsiteY16" fmla="*/ 136320 h 647309"/>
              <a:gd name="connsiteX17" fmla="*/ 1555313 w 3963850"/>
              <a:gd name="connsiteY17" fmla="*/ 122873 h 647309"/>
              <a:gd name="connsiteX18" fmla="*/ 1635996 w 3963850"/>
              <a:gd name="connsiteY18" fmla="*/ 95979 h 647309"/>
              <a:gd name="connsiteX19" fmla="*/ 1676337 w 3963850"/>
              <a:gd name="connsiteY19" fmla="*/ 82532 h 647309"/>
              <a:gd name="connsiteX20" fmla="*/ 1730125 w 3963850"/>
              <a:gd name="connsiteY20" fmla="*/ 69085 h 647309"/>
              <a:gd name="connsiteX21" fmla="*/ 1851149 w 3963850"/>
              <a:gd name="connsiteY21" fmla="*/ 55638 h 647309"/>
              <a:gd name="connsiteX22" fmla="*/ 1931831 w 3963850"/>
              <a:gd name="connsiteY22" fmla="*/ 28744 h 647309"/>
              <a:gd name="connsiteX23" fmla="*/ 1972172 w 3963850"/>
              <a:gd name="connsiteY23" fmla="*/ 15297 h 647309"/>
              <a:gd name="connsiteX24" fmla="*/ 2079749 w 3963850"/>
              <a:gd name="connsiteY24" fmla="*/ 28744 h 647309"/>
              <a:gd name="connsiteX25" fmla="*/ 2160431 w 3963850"/>
              <a:gd name="connsiteY25" fmla="*/ 55638 h 647309"/>
              <a:gd name="connsiteX26" fmla="*/ 2967255 w 3963850"/>
              <a:gd name="connsiteY26" fmla="*/ 69085 h 647309"/>
              <a:gd name="connsiteX27" fmla="*/ 3357219 w 3963850"/>
              <a:gd name="connsiteY27" fmla="*/ 28744 h 647309"/>
              <a:gd name="connsiteX28" fmla="*/ 3464796 w 3963850"/>
              <a:gd name="connsiteY28" fmla="*/ 1850 h 647309"/>
              <a:gd name="connsiteX29" fmla="*/ 3760631 w 3963850"/>
              <a:gd name="connsiteY29" fmla="*/ 55638 h 647309"/>
              <a:gd name="connsiteX30" fmla="*/ 3841313 w 3963850"/>
              <a:gd name="connsiteY30" fmla="*/ 163215 h 647309"/>
              <a:gd name="connsiteX31" fmla="*/ 3921996 w 3963850"/>
              <a:gd name="connsiteY31" fmla="*/ 243897 h 647309"/>
              <a:gd name="connsiteX32" fmla="*/ 3935443 w 3963850"/>
              <a:gd name="connsiteY32" fmla="*/ 284238 h 647309"/>
              <a:gd name="connsiteX33" fmla="*/ 3962337 w 3963850"/>
              <a:gd name="connsiteY33" fmla="*/ 338026 h 647309"/>
              <a:gd name="connsiteX34" fmla="*/ 3948890 w 3963850"/>
              <a:gd name="connsiteY34" fmla="*/ 485944 h 647309"/>
              <a:gd name="connsiteX35" fmla="*/ 3895102 w 3963850"/>
              <a:gd name="connsiteY35" fmla="*/ 539732 h 647309"/>
              <a:gd name="connsiteX36" fmla="*/ 3760631 w 3963850"/>
              <a:gd name="connsiteY36" fmla="*/ 606968 h 647309"/>
              <a:gd name="connsiteX37" fmla="*/ 3666502 w 3963850"/>
              <a:gd name="connsiteY37" fmla="*/ 633862 h 647309"/>
              <a:gd name="connsiteX38" fmla="*/ 3518584 w 3963850"/>
              <a:gd name="connsiteY38" fmla="*/ 647309 h 647309"/>
              <a:gd name="connsiteX39" fmla="*/ 1689784 w 3963850"/>
              <a:gd name="connsiteY39" fmla="*/ 647309 h 647309"/>
              <a:gd name="connsiteX40" fmla="*/ 533337 w 3963850"/>
              <a:gd name="connsiteY40" fmla="*/ 633862 h 647309"/>
              <a:gd name="connsiteX41" fmla="*/ 371972 w 3963850"/>
              <a:gd name="connsiteY41" fmla="*/ 606968 h 647309"/>
              <a:gd name="connsiteX42" fmla="*/ 291290 w 3963850"/>
              <a:gd name="connsiteY42" fmla="*/ 580073 h 647309"/>
              <a:gd name="connsiteX43" fmla="*/ 250949 w 3963850"/>
              <a:gd name="connsiteY43" fmla="*/ 539732 h 647309"/>
              <a:gd name="connsiteX44" fmla="*/ 210608 w 3963850"/>
              <a:gd name="connsiteY44" fmla="*/ 526285 h 647309"/>
              <a:gd name="connsiteX45" fmla="*/ 103031 w 3963850"/>
              <a:gd name="connsiteY45" fmla="*/ 432156 h 647309"/>
              <a:gd name="connsiteX46" fmla="*/ 22349 w 3963850"/>
              <a:gd name="connsiteY46" fmla="*/ 405262 h 647309"/>
              <a:gd name="connsiteX47" fmla="*/ 22349 w 3963850"/>
              <a:gd name="connsiteY47" fmla="*/ 217003 h 647309"/>
              <a:gd name="connsiteX48" fmla="*/ 35796 w 3963850"/>
              <a:gd name="connsiteY48" fmla="*/ 243897 h 647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3963850" h="647309">
                <a:moveTo>
                  <a:pt x="35796" y="243897"/>
                </a:moveTo>
                <a:lnTo>
                  <a:pt x="35796" y="243897"/>
                </a:lnTo>
                <a:cubicBezTo>
                  <a:pt x="185327" y="150440"/>
                  <a:pt x="125380" y="158724"/>
                  <a:pt x="345078" y="190109"/>
                </a:cubicBezTo>
                <a:cubicBezTo>
                  <a:pt x="373142" y="194118"/>
                  <a:pt x="398866" y="208038"/>
                  <a:pt x="425760" y="217003"/>
                </a:cubicBezTo>
                <a:lnTo>
                  <a:pt x="466102" y="230450"/>
                </a:lnTo>
                <a:lnTo>
                  <a:pt x="506443" y="243897"/>
                </a:lnTo>
                <a:cubicBezTo>
                  <a:pt x="510925" y="230450"/>
                  <a:pt x="509867" y="213579"/>
                  <a:pt x="519890" y="203556"/>
                </a:cubicBezTo>
                <a:cubicBezTo>
                  <a:pt x="529913" y="193533"/>
                  <a:pt x="547553" y="196448"/>
                  <a:pt x="560231" y="190109"/>
                </a:cubicBezTo>
                <a:cubicBezTo>
                  <a:pt x="574686" y="182881"/>
                  <a:pt x="586117" y="170443"/>
                  <a:pt x="600572" y="163215"/>
                </a:cubicBezTo>
                <a:cubicBezTo>
                  <a:pt x="633211" y="146896"/>
                  <a:pt x="674397" y="145525"/>
                  <a:pt x="708149" y="136320"/>
                </a:cubicBezTo>
                <a:cubicBezTo>
                  <a:pt x="735499" y="128861"/>
                  <a:pt x="788831" y="109426"/>
                  <a:pt x="788831" y="109426"/>
                </a:cubicBezTo>
                <a:cubicBezTo>
                  <a:pt x="889921" y="118616"/>
                  <a:pt x="913069" y="113079"/>
                  <a:pt x="990537" y="136320"/>
                </a:cubicBezTo>
                <a:cubicBezTo>
                  <a:pt x="1017690" y="144466"/>
                  <a:pt x="1044325" y="154250"/>
                  <a:pt x="1071219" y="163215"/>
                </a:cubicBezTo>
                <a:lnTo>
                  <a:pt x="1111560" y="176662"/>
                </a:lnTo>
                <a:cubicBezTo>
                  <a:pt x="1196725" y="172180"/>
                  <a:pt x="1282122" y="170936"/>
                  <a:pt x="1367055" y="163215"/>
                </a:cubicBezTo>
                <a:cubicBezTo>
                  <a:pt x="1381171" y="161932"/>
                  <a:pt x="1393645" y="153206"/>
                  <a:pt x="1407396" y="149768"/>
                </a:cubicBezTo>
                <a:cubicBezTo>
                  <a:pt x="1429569" y="144225"/>
                  <a:pt x="1452144" y="140409"/>
                  <a:pt x="1474631" y="136320"/>
                </a:cubicBezTo>
                <a:cubicBezTo>
                  <a:pt x="1501456" y="131443"/>
                  <a:pt x="1528862" y="129486"/>
                  <a:pt x="1555313" y="122873"/>
                </a:cubicBezTo>
                <a:cubicBezTo>
                  <a:pt x="1582816" y="115997"/>
                  <a:pt x="1609102" y="104944"/>
                  <a:pt x="1635996" y="95979"/>
                </a:cubicBezTo>
                <a:cubicBezTo>
                  <a:pt x="1649443" y="91497"/>
                  <a:pt x="1662586" y="85970"/>
                  <a:pt x="1676337" y="82532"/>
                </a:cubicBezTo>
                <a:cubicBezTo>
                  <a:pt x="1694266" y="78050"/>
                  <a:pt x="1711859" y="71895"/>
                  <a:pt x="1730125" y="69085"/>
                </a:cubicBezTo>
                <a:cubicBezTo>
                  <a:pt x="1770243" y="62913"/>
                  <a:pt x="1810808" y="60120"/>
                  <a:pt x="1851149" y="55638"/>
                </a:cubicBezTo>
                <a:lnTo>
                  <a:pt x="1931831" y="28744"/>
                </a:lnTo>
                <a:lnTo>
                  <a:pt x="1972172" y="15297"/>
                </a:lnTo>
                <a:cubicBezTo>
                  <a:pt x="2008031" y="19779"/>
                  <a:pt x="2044413" y="21172"/>
                  <a:pt x="2079749" y="28744"/>
                </a:cubicBezTo>
                <a:cubicBezTo>
                  <a:pt x="2107468" y="34684"/>
                  <a:pt x="2132086" y="55166"/>
                  <a:pt x="2160431" y="55638"/>
                </a:cubicBezTo>
                <a:lnTo>
                  <a:pt x="2967255" y="69085"/>
                </a:lnTo>
                <a:cubicBezTo>
                  <a:pt x="3105891" y="60930"/>
                  <a:pt x="3223718" y="62119"/>
                  <a:pt x="3357219" y="28744"/>
                </a:cubicBezTo>
                <a:lnTo>
                  <a:pt x="3464796" y="1850"/>
                </a:lnTo>
                <a:cubicBezTo>
                  <a:pt x="3672143" y="13369"/>
                  <a:pt x="3658028" y="-32308"/>
                  <a:pt x="3760631" y="55638"/>
                </a:cubicBezTo>
                <a:cubicBezTo>
                  <a:pt x="3840838" y="124387"/>
                  <a:pt x="3761797" y="66029"/>
                  <a:pt x="3841313" y="163215"/>
                </a:cubicBezTo>
                <a:cubicBezTo>
                  <a:pt x="3865398" y="192652"/>
                  <a:pt x="3921996" y="243897"/>
                  <a:pt x="3921996" y="243897"/>
                </a:cubicBezTo>
                <a:cubicBezTo>
                  <a:pt x="3926478" y="257344"/>
                  <a:pt x="3929859" y="271210"/>
                  <a:pt x="3935443" y="284238"/>
                </a:cubicBezTo>
                <a:cubicBezTo>
                  <a:pt x="3943339" y="302663"/>
                  <a:pt x="3961004" y="318025"/>
                  <a:pt x="3962337" y="338026"/>
                </a:cubicBezTo>
                <a:cubicBezTo>
                  <a:pt x="3965630" y="387426"/>
                  <a:pt x="3964546" y="438975"/>
                  <a:pt x="3948890" y="485944"/>
                </a:cubicBezTo>
                <a:cubicBezTo>
                  <a:pt x="3940872" y="509999"/>
                  <a:pt x="3915117" y="524165"/>
                  <a:pt x="3895102" y="539732"/>
                </a:cubicBezTo>
                <a:cubicBezTo>
                  <a:pt x="3857207" y="569206"/>
                  <a:pt x="3805920" y="591871"/>
                  <a:pt x="3760631" y="606968"/>
                </a:cubicBezTo>
                <a:cubicBezTo>
                  <a:pt x="3729674" y="617287"/>
                  <a:pt x="3698690" y="628497"/>
                  <a:pt x="3666502" y="633862"/>
                </a:cubicBezTo>
                <a:cubicBezTo>
                  <a:pt x="3617666" y="642001"/>
                  <a:pt x="3567890" y="642827"/>
                  <a:pt x="3518584" y="647309"/>
                </a:cubicBezTo>
                <a:cubicBezTo>
                  <a:pt x="1756807" y="615849"/>
                  <a:pt x="3945338" y="647309"/>
                  <a:pt x="1689784" y="647309"/>
                </a:cubicBezTo>
                <a:cubicBezTo>
                  <a:pt x="1304276" y="647309"/>
                  <a:pt x="918819" y="638344"/>
                  <a:pt x="533337" y="633862"/>
                </a:cubicBezTo>
                <a:cubicBezTo>
                  <a:pt x="457064" y="624328"/>
                  <a:pt x="435432" y="626006"/>
                  <a:pt x="371972" y="606968"/>
                </a:cubicBezTo>
                <a:cubicBezTo>
                  <a:pt x="344819" y="598822"/>
                  <a:pt x="291290" y="580073"/>
                  <a:pt x="291290" y="580073"/>
                </a:cubicBezTo>
                <a:cubicBezTo>
                  <a:pt x="277843" y="566626"/>
                  <a:pt x="266772" y="550281"/>
                  <a:pt x="250949" y="539732"/>
                </a:cubicBezTo>
                <a:cubicBezTo>
                  <a:pt x="239155" y="531869"/>
                  <a:pt x="221676" y="535140"/>
                  <a:pt x="210608" y="526285"/>
                </a:cubicBezTo>
                <a:cubicBezTo>
                  <a:pt x="132167" y="463533"/>
                  <a:pt x="264391" y="485943"/>
                  <a:pt x="103031" y="432156"/>
                </a:cubicBezTo>
                <a:lnTo>
                  <a:pt x="22349" y="405262"/>
                </a:lnTo>
                <a:cubicBezTo>
                  <a:pt x="-703" y="336105"/>
                  <a:pt x="-13516" y="315631"/>
                  <a:pt x="22349" y="217003"/>
                </a:cubicBezTo>
                <a:cubicBezTo>
                  <a:pt x="26944" y="204366"/>
                  <a:pt x="33555" y="239415"/>
                  <a:pt x="35796" y="243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9741B4-FC41-E348-87B7-1CFBB82E3F10}"/>
              </a:ext>
            </a:extLst>
          </p:cNvPr>
          <p:cNvGrpSpPr/>
          <p:nvPr/>
        </p:nvGrpSpPr>
        <p:grpSpPr>
          <a:xfrm>
            <a:off x="828370" y="4699142"/>
            <a:ext cx="6986732" cy="1506169"/>
            <a:chOff x="828370" y="4699142"/>
            <a:chExt cx="6986732" cy="1506169"/>
          </a:xfrm>
        </p:grpSpPr>
        <p:pic>
          <p:nvPicPr>
            <p:cNvPr id="4100" name="Picture 4">
              <a:extLst>
                <a:ext uri="{FF2B5EF4-FFF2-40B4-BE49-F238E27FC236}">
                  <a16:creationId xmlns:a16="http://schemas.microsoft.com/office/drawing/2014/main" id="{388973F2-2257-FD4F-9897-4699B5236D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370" y="4699142"/>
              <a:ext cx="6986732" cy="15061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5">
              <a:extLst>
                <a:ext uri="{FF2B5EF4-FFF2-40B4-BE49-F238E27FC236}">
                  <a16:creationId xmlns:a16="http://schemas.microsoft.com/office/drawing/2014/main" id="{3C20BD7C-316F-8448-8565-CCA853DE55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4547" y="5512604"/>
              <a:ext cx="242371" cy="2154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4744D56-5098-3A40-9E7B-1BA8BB2D83F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Estimation: Delay-sum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7571A7A-1A1D-8340-8C23-2F333184F2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596" y="776319"/>
            <a:ext cx="5537947" cy="3058672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1717534-D293-9A42-AC62-0BE2B6B30D20}"/>
              </a:ext>
            </a:extLst>
          </p:cNvPr>
          <p:cNvSpPr/>
          <p:nvPr/>
        </p:nvSpPr>
        <p:spPr>
          <a:xfrm>
            <a:off x="2724368" y="2357754"/>
            <a:ext cx="613086" cy="613086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Elbow Connector 9">
            <a:extLst>
              <a:ext uri="{FF2B5EF4-FFF2-40B4-BE49-F238E27FC236}">
                <a16:creationId xmlns:a16="http://schemas.microsoft.com/office/drawing/2014/main" id="{A5D36CBD-8FE9-FB45-81E8-B429BE47F3B1}"/>
              </a:ext>
            </a:extLst>
          </p:cNvPr>
          <p:cNvCxnSpPr>
            <a:cxnSpLocks/>
            <a:stCxn id="3" idx="4"/>
            <a:endCxn id="4100" idx="0"/>
          </p:cNvCxnSpPr>
          <p:nvPr/>
        </p:nvCxnSpPr>
        <p:spPr>
          <a:xfrm rot="16200000" flipH="1">
            <a:off x="2812172" y="3189578"/>
            <a:ext cx="1728302" cy="1290825"/>
          </a:xfrm>
          <a:prstGeom prst="bentConnector3">
            <a:avLst>
              <a:gd name="adj1" fmla="val 50000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56CEB55-B89E-4A44-8711-86135C22A33C}"/>
              </a:ext>
            </a:extLst>
          </p:cNvPr>
          <p:cNvSpPr txBox="1"/>
          <p:nvPr/>
        </p:nvSpPr>
        <p:spPr>
          <a:xfrm>
            <a:off x="4586917" y="3834990"/>
            <a:ext cx="2544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For 3</a:t>
            </a:r>
            <a:r>
              <a:rPr lang="en-US" sz="2400" baseline="30000" dirty="0"/>
              <a:t>rd</a:t>
            </a:r>
            <a:r>
              <a:rPr lang="en-US" sz="2400" dirty="0"/>
              <a:t> mic, n == 3</a:t>
            </a:r>
          </a:p>
        </p:txBody>
      </p:sp>
    </p:spTree>
    <p:extLst>
      <p:ext uri="{BB962C8B-B14F-4D97-AF65-F5344CB8AC3E}">
        <p14:creationId xmlns:p14="http://schemas.microsoft.com/office/powerpoint/2010/main" val="5856134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4744D56-5098-3A40-9E7B-1BA8BB2D83F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Estimation: Delay-sum</a:t>
            </a:r>
          </a:p>
        </p:txBody>
      </p:sp>
      <p:pic>
        <p:nvPicPr>
          <p:cNvPr id="6147" name="Picture 3">
            <a:extLst>
              <a:ext uri="{FF2B5EF4-FFF2-40B4-BE49-F238E27FC236}">
                <a16:creationId xmlns:a16="http://schemas.microsoft.com/office/drawing/2014/main" id="{A782BD72-F282-AB4B-9610-B71CBC13F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207" y="4338270"/>
            <a:ext cx="3867727" cy="70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8DD63F-282C-5C4D-B83B-057E92040DA6}"/>
              </a:ext>
            </a:extLst>
          </p:cNvPr>
          <p:cNvSpPr txBox="1"/>
          <p:nvPr/>
        </p:nvSpPr>
        <p:spPr>
          <a:xfrm>
            <a:off x="107577" y="937400"/>
            <a:ext cx="6508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Received signals in all elements: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C6EB820-E968-F145-B773-47FA9662137F}"/>
              </a:ext>
            </a:extLst>
          </p:cNvPr>
          <p:cNvGrpSpPr/>
          <p:nvPr/>
        </p:nvGrpSpPr>
        <p:grpSpPr>
          <a:xfrm>
            <a:off x="4241718" y="5136776"/>
            <a:ext cx="4069711" cy="1373863"/>
            <a:chOff x="4241718" y="5136776"/>
            <a:chExt cx="4069711" cy="137386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99FC874-CFA0-5940-A007-7A4C7839FB4B}"/>
                </a:ext>
              </a:extLst>
            </p:cNvPr>
            <p:cNvSpPr txBox="1"/>
            <p:nvPr/>
          </p:nvSpPr>
          <p:spPr>
            <a:xfrm>
              <a:off x="5477544" y="6026506"/>
              <a:ext cx="2833885" cy="484133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Steering vector</a:t>
              </a: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A94A6C08-56C7-4A46-8363-409E03EA9E34}"/>
                </a:ext>
              </a:extLst>
            </p:cNvPr>
            <p:cNvSpPr/>
            <p:nvPr/>
          </p:nvSpPr>
          <p:spPr>
            <a:xfrm>
              <a:off x="4241718" y="5136776"/>
              <a:ext cx="1231235" cy="1184851"/>
            </a:xfrm>
            <a:custGeom>
              <a:avLst/>
              <a:gdLst>
                <a:gd name="connsiteX0" fmla="*/ 1231235 w 1231235"/>
                <a:gd name="connsiteY0" fmla="*/ 1156448 h 1184851"/>
                <a:gd name="connsiteX1" fmla="*/ 47894 w 1231235"/>
                <a:gd name="connsiteY1" fmla="*/ 1035424 h 1184851"/>
                <a:gd name="connsiteX2" fmla="*/ 343729 w 1231235"/>
                <a:gd name="connsiteY2" fmla="*/ 0 h 1184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1235" h="1184851">
                  <a:moveTo>
                    <a:pt x="1231235" y="1156448"/>
                  </a:moveTo>
                  <a:cubicBezTo>
                    <a:pt x="713523" y="1192306"/>
                    <a:pt x="195812" y="1228165"/>
                    <a:pt x="47894" y="1035424"/>
                  </a:cubicBezTo>
                  <a:cubicBezTo>
                    <a:pt x="-100024" y="842683"/>
                    <a:pt x="121852" y="421341"/>
                    <a:pt x="343729" y="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9" name="Picture 4">
            <a:extLst>
              <a:ext uri="{FF2B5EF4-FFF2-40B4-BE49-F238E27FC236}">
                <a16:creationId xmlns:a16="http://schemas.microsoft.com/office/drawing/2014/main" id="{9AFA5C36-1B88-FE40-8E73-D49758173E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923"/>
          <a:stretch/>
        </p:blipFill>
        <p:spPr bwMode="auto">
          <a:xfrm>
            <a:off x="1277737" y="1634532"/>
            <a:ext cx="1115840" cy="2566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691911-DA2D-E24E-A730-10656C3639B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577" y="1943587"/>
            <a:ext cx="404661" cy="4046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D06CD5-6500-5449-896E-881F3948C17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576" y="2577251"/>
            <a:ext cx="404661" cy="4046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4E6E62-DA0F-034E-9032-70CD2F15E8D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575" y="3732688"/>
            <a:ext cx="404661" cy="404661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85C6D36-5473-D54F-AE01-70581FCC40B6}"/>
              </a:ext>
            </a:extLst>
          </p:cNvPr>
          <p:cNvCxnSpPr>
            <a:cxnSpLocks/>
          </p:cNvCxnSpPr>
          <p:nvPr/>
        </p:nvCxnSpPr>
        <p:spPr>
          <a:xfrm flipV="1">
            <a:off x="556006" y="2220979"/>
            <a:ext cx="677960" cy="1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52D2BD1-3B6A-9343-B4DC-0E1A4635D8FB}"/>
              </a:ext>
            </a:extLst>
          </p:cNvPr>
          <p:cNvCxnSpPr>
            <a:cxnSpLocks/>
          </p:cNvCxnSpPr>
          <p:nvPr/>
        </p:nvCxnSpPr>
        <p:spPr>
          <a:xfrm flipV="1">
            <a:off x="556006" y="2779581"/>
            <a:ext cx="677960" cy="1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CDEA199-0527-EA43-9A71-6B89AE6038F2}"/>
              </a:ext>
            </a:extLst>
          </p:cNvPr>
          <p:cNvCxnSpPr>
            <a:cxnSpLocks/>
          </p:cNvCxnSpPr>
          <p:nvPr/>
        </p:nvCxnSpPr>
        <p:spPr>
          <a:xfrm flipV="1">
            <a:off x="556006" y="3935017"/>
            <a:ext cx="677960" cy="1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5238813-C892-214A-84FF-CCDFF92BF7F0}"/>
              </a:ext>
            </a:extLst>
          </p:cNvPr>
          <p:cNvSpPr txBox="1"/>
          <p:nvPr/>
        </p:nvSpPr>
        <p:spPr>
          <a:xfrm rot="5400000">
            <a:off x="853464" y="2762822"/>
            <a:ext cx="236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…</a:t>
            </a:r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42932EB8-A476-884A-BD68-6346040D50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3"/>
          <a:stretch/>
        </p:blipFill>
        <p:spPr bwMode="auto">
          <a:xfrm>
            <a:off x="2354126" y="1634532"/>
            <a:ext cx="4772671" cy="2566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8FD9CCF-F9BE-4B88-70A5-D0E4B32546D0}"/>
              </a:ext>
            </a:extLst>
          </p:cNvPr>
          <p:cNvSpPr/>
          <p:nvPr/>
        </p:nvSpPr>
        <p:spPr>
          <a:xfrm>
            <a:off x="0" y="3060280"/>
            <a:ext cx="9144000" cy="107706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Note: Here the samples from individual sensors are collected separately and simultaneously, not added together.</a:t>
            </a:r>
          </a:p>
        </p:txBody>
      </p:sp>
    </p:spTree>
    <p:extLst>
      <p:ext uri="{BB962C8B-B14F-4D97-AF65-F5344CB8AC3E}">
        <p14:creationId xmlns:p14="http://schemas.microsoft.com/office/powerpoint/2010/main" val="955359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>
            <a:extLst>
              <a:ext uri="{FF2B5EF4-FFF2-40B4-BE49-F238E27FC236}">
                <a16:creationId xmlns:a16="http://schemas.microsoft.com/office/drawing/2014/main" id="{E6CD6668-3A4E-0149-8D63-59A028F7A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384" y="4690406"/>
            <a:ext cx="2819138" cy="2151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4744D56-5098-3A40-9E7B-1BA8BB2D83F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Estimation: Delay-sum</a:t>
            </a:r>
          </a:p>
        </p:txBody>
      </p:sp>
      <p:pic>
        <p:nvPicPr>
          <p:cNvPr id="6147" name="Picture 3">
            <a:extLst>
              <a:ext uri="{FF2B5EF4-FFF2-40B4-BE49-F238E27FC236}">
                <a16:creationId xmlns:a16="http://schemas.microsoft.com/office/drawing/2014/main" id="{A782BD72-F282-AB4B-9610-B71CBC13F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207" y="4338270"/>
            <a:ext cx="3867727" cy="70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8DD63F-282C-5C4D-B83B-057E92040DA6}"/>
              </a:ext>
            </a:extLst>
          </p:cNvPr>
          <p:cNvSpPr txBox="1"/>
          <p:nvPr/>
        </p:nvSpPr>
        <p:spPr>
          <a:xfrm>
            <a:off x="107577" y="937400"/>
            <a:ext cx="6508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Received signals in all elements:</a:t>
            </a:r>
          </a:p>
        </p:txBody>
      </p:sp>
      <p:pic>
        <p:nvPicPr>
          <p:cNvPr id="8193" name="Picture 1">
            <a:extLst>
              <a:ext uri="{FF2B5EF4-FFF2-40B4-BE49-F238E27FC236}">
                <a16:creationId xmlns:a16="http://schemas.microsoft.com/office/drawing/2014/main" id="{5260503D-F1D9-964C-9057-0C53C388C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42" y="5298085"/>
            <a:ext cx="4465515" cy="687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AC3ADFCB-EAAE-A444-ABA2-500B91AF4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736" y="1634532"/>
            <a:ext cx="5849061" cy="2566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03A88B5-3CC8-9A42-8804-BD92C96719E5}"/>
              </a:ext>
            </a:extLst>
          </p:cNvPr>
          <p:cNvSpPr/>
          <p:nvPr/>
        </p:nvSpPr>
        <p:spPr>
          <a:xfrm>
            <a:off x="1816003" y="5514536"/>
            <a:ext cx="153473" cy="112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8072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Estimation: Delay-sum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221CE0D6-4516-1448-AAC2-6F6AC6ADC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68" y="680991"/>
            <a:ext cx="3110594" cy="274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608B6006-D8BC-B94A-A86D-1B40D1876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11842"/>
            <a:ext cx="4059559" cy="62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38806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Estimation: Delay-sum</a:t>
            </a:r>
          </a:p>
        </p:txBody>
      </p:sp>
      <p:pic>
        <p:nvPicPr>
          <p:cNvPr id="9217" name="Picture 1">
            <a:extLst>
              <a:ext uri="{FF2B5EF4-FFF2-40B4-BE49-F238E27FC236}">
                <a16:creationId xmlns:a16="http://schemas.microsoft.com/office/drawing/2014/main" id="{B56AA9FC-A6E5-8E43-BD8D-ED136E898B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581"/>
          <a:stretch/>
        </p:blipFill>
        <p:spPr bwMode="auto">
          <a:xfrm>
            <a:off x="35642" y="731730"/>
            <a:ext cx="8552515" cy="186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28208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Estimation: Delay-sum</a:t>
            </a:r>
          </a:p>
        </p:txBody>
      </p:sp>
      <p:pic>
        <p:nvPicPr>
          <p:cNvPr id="9217" name="Picture 1">
            <a:extLst>
              <a:ext uri="{FF2B5EF4-FFF2-40B4-BE49-F238E27FC236}">
                <a16:creationId xmlns:a16="http://schemas.microsoft.com/office/drawing/2014/main" id="{B56AA9FC-A6E5-8E43-BD8D-ED136E898B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460"/>
          <a:stretch/>
        </p:blipFill>
        <p:spPr bwMode="auto">
          <a:xfrm>
            <a:off x="35642" y="731730"/>
            <a:ext cx="8552515" cy="2912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1210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Estimation: Delay-sum</a:t>
            </a:r>
          </a:p>
        </p:txBody>
      </p:sp>
      <p:pic>
        <p:nvPicPr>
          <p:cNvPr id="9217" name="Picture 1">
            <a:extLst>
              <a:ext uri="{FF2B5EF4-FFF2-40B4-BE49-F238E27FC236}">
                <a16:creationId xmlns:a16="http://schemas.microsoft.com/office/drawing/2014/main" id="{B56AA9FC-A6E5-8E43-BD8D-ED136E898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2" y="731730"/>
            <a:ext cx="8552515" cy="612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2B6780-1462-D04B-B6DB-750A1D881471}"/>
              </a:ext>
            </a:extLst>
          </p:cNvPr>
          <p:cNvSpPr txBox="1"/>
          <p:nvPr/>
        </p:nvSpPr>
        <p:spPr>
          <a:xfrm>
            <a:off x="0" y="3042483"/>
            <a:ext cx="9144000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is this a “delay -sum” ?</a:t>
            </a:r>
          </a:p>
        </p:txBody>
      </p:sp>
    </p:spTree>
    <p:extLst>
      <p:ext uri="{BB962C8B-B14F-4D97-AF65-F5344CB8AC3E}">
        <p14:creationId xmlns:p14="http://schemas.microsoft.com/office/powerpoint/2010/main" val="869175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5E74E8-3505-9342-DCB7-962E2351E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10" y="1511640"/>
            <a:ext cx="9404604" cy="38347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63EFC0-3DB2-2B44-D2B3-D06B8DB22C8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Announcements</a:t>
            </a:r>
          </a:p>
        </p:txBody>
      </p:sp>
    </p:spTree>
    <p:extLst>
      <p:ext uri="{BB962C8B-B14F-4D97-AF65-F5344CB8AC3E}">
        <p14:creationId xmlns:p14="http://schemas.microsoft.com/office/powerpoint/2010/main" val="20755272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49F585-7A34-0B48-A816-1D735434A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548007-A19C-5344-A49F-40BDBD1E0E2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</a:t>
            </a:r>
          </a:p>
        </p:txBody>
      </p:sp>
      <p:pic>
        <p:nvPicPr>
          <p:cNvPr id="5121" name="Picture 1">
            <a:extLst>
              <a:ext uri="{FF2B5EF4-FFF2-40B4-BE49-F238E27FC236}">
                <a16:creationId xmlns:a16="http://schemas.microsoft.com/office/drawing/2014/main" id="{1A3CCA32-9FC5-B84E-8BAD-BAAFEC72C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326"/>
            <a:ext cx="5038016" cy="238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>
            <a:extLst>
              <a:ext uri="{FF2B5EF4-FFF2-40B4-BE49-F238E27FC236}">
                <a16:creationId xmlns:a16="http://schemas.microsoft.com/office/drawing/2014/main" id="{8CFEC8CB-80E2-6948-A627-1A655BA93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394" y="3130112"/>
            <a:ext cx="6743700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">
            <a:extLst>
              <a:ext uri="{FF2B5EF4-FFF2-40B4-BE49-F238E27FC236}">
                <a16:creationId xmlns:a16="http://schemas.microsoft.com/office/drawing/2014/main" id="{E3A3279F-7BC0-5141-AE2C-F2BFB36CC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394" y="3130112"/>
            <a:ext cx="7962900" cy="31496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67B9F3D-1A5F-C140-A3BC-6B5A6635FE5D}"/>
              </a:ext>
            </a:extLst>
          </p:cNvPr>
          <p:cNvGrpSpPr/>
          <p:nvPr/>
        </p:nvGrpSpPr>
        <p:grpSpPr>
          <a:xfrm>
            <a:off x="2134623" y="6350655"/>
            <a:ext cx="4720307" cy="461665"/>
            <a:chOff x="2134623" y="6350655"/>
            <a:chExt cx="4720307" cy="461665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DE9A9F1E-FB1D-484D-AAEA-BFD00D6A48CC}"/>
                </a:ext>
              </a:extLst>
            </p:cNvPr>
            <p:cNvCxnSpPr/>
            <p:nvPr/>
          </p:nvCxnSpPr>
          <p:spPr>
            <a:xfrm>
              <a:off x="2134623" y="6356351"/>
              <a:ext cx="1119662" cy="0"/>
            </a:xfrm>
            <a:prstGeom prst="straightConnector1">
              <a:avLst/>
            </a:prstGeom>
            <a:ln w="38100">
              <a:prstDash val="sysDot"/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7E379377-91AC-4644-A91E-33E4667D6B80}"/>
                </a:ext>
              </a:extLst>
            </p:cNvPr>
            <p:cNvCxnSpPr/>
            <p:nvPr/>
          </p:nvCxnSpPr>
          <p:spPr>
            <a:xfrm>
              <a:off x="3408732" y="6356726"/>
              <a:ext cx="1119662" cy="0"/>
            </a:xfrm>
            <a:prstGeom prst="straightConnector1">
              <a:avLst/>
            </a:prstGeom>
            <a:ln w="38100">
              <a:prstDash val="sysDot"/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05373A8-3B65-194C-8920-8EEAD0713B74}"/>
                </a:ext>
              </a:extLst>
            </p:cNvPr>
            <p:cNvCxnSpPr/>
            <p:nvPr/>
          </p:nvCxnSpPr>
          <p:spPr>
            <a:xfrm>
              <a:off x="4572000" y="6356351"/>
              <a:ext cx="1119662" cy="0"/>
            </a:xfrm>
            <a:prstGeom prst="straightConnector1">
              <a:avLst/>
            </a:prstGeom>
            <a:ln w="38100">
              <a:prstDash val="sysDot"/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1E726192-F274-4245-9548-9E2C9615B80E}"/>
                </a:ext>
              </a:extLst>
            </p:cNvPr>
            <p:cNvCxnSpPr/>
            <p:nvPr/>
          </p:nvCxnSpPr>
          <p:spPr>
            <a:xfrm>
              <a:off x="5735268" y="6355976"/>
              <a:ext cx="1119662" cy="0"/>
            </a:xfrm>
            <a:prstGeom prst="straightConnector1">
              <a:avLst/>
            </a:prstGeom>
            <a:ln w="38100">
              <a:prstDash val="sysDot"/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D4313EA-B55D-0741-80CE-D2ECCF58CAF0}"/>
                </a:ext>
              </a:extLst>
            </p:cNvPr>
            <p:cNvSpPr txBox="1"/>
            <p:nvPr/>
          </p:nvSpPr>
          <p:spPr>
            <a:xfrm>
              <a:off x="2545902" y="6350655"/>
              <a:ext cx="5065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1C2B869-9410-B04E-9ADE-799741150614}"/>
                </a:ext>
              </a:extLst>
            </p:cNvPr>
            <p:cNvSpPr txBox="1"/>
            <p:nvPr/>
          </p:nvSpPr>
          <p:spPr>
            <a:xfrm>
              <a:off x="3814639" y="6350655"/>
              <a:ext cx="5065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1EE4758-F1DA-5A42-B873-75CD19A412A4}"/>
                </a:ext>
              </a:extLst>
            </p:cNvPr>
            <p:cNvSpPr txBox="1"/>
            <p:nvPr/>
          </p:nvSpPr>
          <p:spPr>
            <a:xfrm>
              <a:off x="4935459" y="6350655"/>
              <a:ext cx="5065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95CFB75-5447-0D4D-A8FF-0C3E63C3A85F}"/>
                </a:ext>
              </a:extLst>
            </p:cNvPr>
            <p:cNvSpPr txBox="1"/>
            <p:nvPr/>
          </p:nvSpPr>
          <p:spPr>
            <a:xfrm>
              <a:off x="6123514" y="6350655"/>
              <a:ext cx="5065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20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F975EF3F-BC99-5E4B-AD35-6DB000091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72" y="584775"/>
            <a:ext cx="5956638" cy="327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>
            <a:extLst>
              <a:ext uri="{FF2B5EF4-FFF2-40B4-BE49-F238E27FC236}">
                <a16:creationId xmlns:a16="http://schemas.microsoft.com/office/drawing/2014/main" id="{AA056478-8AA3-A243-91F3-39E7888BA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036" y="4292598"/>
            <a:ext cx="3968920" cy="2437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3410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</a:t>
            </a:r>
          </a:p>
        </p:txBody>
      </p:sp>
      <p:pic>
        <p:nvPicPr>
          <p:cNvPr id="14337" name="Picture 1">
            <a:extLst>
              <a:ext uri="{FF2B5EF4-FFF2-40B4-BE49-F238E27FC236}">
                <a16:creationId xmlns:a16="http://schemas.microsoft.com/office/drawing/2014/main" id="{12AD59FA-4503-6A40-8657-AA45C5034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932" y="3641396"/>
            <a:ext cx="7684974" cy="1863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3648DFE-C4B5-3242-B620-226CE7D638D5}"/>
              </a:ext>
            </a:extLst>
          </p:cNvPr>
          <p:cNvGrpSpPr/>
          <p:nvPr/>
        </p:nvGrpSpPr>
        <p:grpSpPr>
          <a:xfrm>
            <a:off x="2250686" y="4397182"/>
            <a:ext cx="4069711" cy="2233605"/>
            <a:chOff x="4241718" y="4277034"/>
            <a:chExt cx="4069711" cy="223360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C6FA99D-A935-EC46-A3F5-7A191141B3C6}"/>
                </a:ext>
              </a:extLst>
            </p:cNvPr>
            <p:cNvSpPr txBox="1"/>
            <p:nvPr/>
          </p:nvSpPr>
          <p:spPr>
            <a:xfrm>
              <a:off x="5477544" y="6026506"/>
              <a:ext cx="2833885" cy="484133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Steering matrix</a:t>
              </a: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829444DD-8418-A14E-BFDE-1EF623B3FE51}"/>
                </a:ext>
              </a:extLst>
            </p:cNvPr>
            <p:cNvSpPr/>
            <p:nvPr/>
          </p:nvSpPr>
          <p:spPr>
            <a:xfrm>
              <a:off x="4241718" y="4277034"/>
              <a:ext cx="1231235" cy="2044594"/>
            </a:xfrm>
            <a:custGeom>
              <a:avLst/>
              <a:gdLst>
                <a:gd name="connsiteX0" fmla="*/ 1231235 w 1231235"/>
                <a:gd name="connsiteY0" fmla="*/ 1156448 h 1184851"/>
                <a:gd name="connsiteX1" fmla="*/ 47894 w 1231235"/>
                <a:gd name="connsiteY1" fmla="*/ 1035424 h 1184851"/>
                <a:gd name="connsiteX2" fmla="*/ 343729 w 1231235"/>
                <a:gd name="connsiteY2" fmla="*/ 0 h 1184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1235" h="1184851">
                  <a:moveTo>
                    <a:pt x="1231235" y="1156448"/>
                  </a:moveTo>
                  <a:cubicBezTo>
                    <a:pt x="713523" y="1192306"/>
                    <a:pt x="195812" y="1228165"/>
                    <a:pt x="47894" y="1035424"/>
                  </a:cubicBezTo>
                  <a:cubicBezTo>
                    <a:pt x="-100024" y="842683"/>
                    <a:pt x="121852" y="421341"/>
                    <a:pt x="343729" y="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8E57E7B-83B7-A445-BFBC-C02F19EFB9F2}"/>
              </a:ext>
            </a:extLst>
          </p:cNvPr>
          <p:cNvSpPr txBox="1"/>
          <p:nvPr/>
        </p:nvSpPr>
        <p:spPr>
          <a:xfrm>
            <a:off x="4435424" y="3932946"/>
            <a:ext cx="60080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Mx1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F7CA67-7101-D845-9EAC-473F3245E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04" y="894386"/>
            <a:ext cx="3968920" cy="2437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7897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65504-68EF-12AC-C1FC-1BAC5F4233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DF1F6E-88D5-2311-91C1-395640BBC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746501"/>
            <a:ext cx="8549640" cy="26824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7C0824-8717-6064-D914-CA755B63E4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609" t="87928" r="29779" b="-1776"/>
          <a:stretch/>
        </p:blipFill>
        <p:spPr>
          <a:xfrm>
            <a:off x="1306457" y="3099954"/>
            <a:ext cx="6302485" cy="6580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110817-3F74-0458-E3EB-73377A0F54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" y="4365412"/>
            <a:ext cx="8854133" cy="18746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22F72C-CCE0-9F82-FE58-8D255FB63C1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</a:t>
            </a:r>
          </a:p>
        </p:txBody>
      </p:sp>
    </p:spTree>
    <p:extLst>
      <p:ext uri="{BB962C8B-B14F-4D97-AF65-F5344CB8AC3E}">
        <p14:creationId xmlns:p14="http://schemas.microsoft.com/office/powerpoint/2010/main" val="1811411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D53EA-EF7A-D33B-A515-0CF65BC826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0198D6-CB2A-B0EE-C970-72E47C433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71615"/>
            <a:ext cx="9119381" cy="22002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73D4CC-6A77-E7C3-3C5A-F52D27F86D69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</a:t>
            </a:r>
          </a:p>
        </p:txBody>
      </p:sp>
    </p:spTree>
    <p:extLst>
      <p:ext uri="{BB962C8B-B14F-4D97-AF65-F5344CB8AC3E}">
        <p14:creationId xmlns:p14="http://schemas.microsoft.com/office/powerpoint/2010/main" val="17027356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69BFA8-F2E7-D787-FFAB-568D2C522A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6D828EC-0FAF-3C3E-EBDB-144A48BDA9C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subspace algorithm for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MUSIC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7B30A3-D4E1-8AED-F03E-ACB3007E1871}"/>
              </a:ext>
            </a:extLst>
          </p:cNvPr>
          <p:cNvSpPr txBox="1"/>
          <p:nvPr/>
        </p:nvSpPr>
        <p:spPr>
          <a:xfrm>
            <a:off x="0" y="6202918"/>
            <a:ext cx="13545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Paper: https://</a:t>
            </a:r>
            <a:r>
              <a:rPr lang="en-US" dirty="0" err="1"/>
              <a:t>www.proquest.com</a:t>
            </a:r>
            <a:r>
              <a:rPr lang="en-US" dirty="0"/>
              <a:t>/</a:t>
            </a:r>
            <a:r>
              <a:rPr lang="en-US" dirty="0" err="1"/>
              <a:t>docview</a:t>
            </a:r>
            <a:r>
              <a:rPr lang="en-US" dirty="0"/>
              <a:t>/303236366?pq-origsite=</a:t>
            </a:r>
            <a:r>
              <a:rPr lang="en-US" dirty="0" err="1"/>
              <a:t>gscholar&amp;fromopenview</a:t>
            </a:r>
            <a:r>
              <a:rPr lang="en-US" dirty="0"/>
              <a:t>=</a:t>
            </a:r>
            <a:r>
              <a:rPr lang="en-US" dirty="0" err="1"/>
              <a:t>true&amp;sourcetype</a:t>
            </a:r>
            <a:r>
              <a:rPr lang="en-US" dirty="0"/>
              <a:t>=Dissertations%20&amp;%20Theses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967FC9-34E1-143F-2230-5C3EF7FAFE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0098"/>
          <a:stretch/>
        </p:blipFill>
        <p:spPr>
          <a:xfrm>
            <a:off x="1039091" y="1610666"/>
            <a:ext cx="7065818" cy="356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654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A852C4F-4399-028B-201F-E3852BCF735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subspace algorithm for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MUSIC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64171E-BB31-57EE-265B-0531754CF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749" y="923729"/>
            <a:ext cx="6290501" cy="566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3808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5AC80B-B4AB-C467-9222-1429A055FF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183C46C-3F6A-EB76-31A4-9FA76F3F276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subspace algorithm for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MUSIC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6BE744-0586-C516-8918-21DBD094F9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51" y="1418035"/>
            <a:ext cx="4146701" cy="46362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F95CEA-F88D-8068-1B4A-E9DA707ECC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2778" y="1430202"/>
            <a:ext cx="5106155" cy="405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9361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0219CC-9129-883B-F3A9-45E92B8634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689E40B-C895-76FE-7F73-AFA48D201FA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subspace algorithm for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MUSIC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4F0B8D-5DF5-4D77-AAD3-3180419E79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592" y="1027738"/>
            <a:ext cx="5550408" cy="583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5820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8155A9-E332-99D8-C1AC-FF45AA695D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E9DAB64-461A-21B0-96E7-DC539136714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subspace algorithm for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MUSIC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8E80F7-7355-4809-3D4C-33F427FE7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5686" y="849872"/>
            <a:ext cx="5092302" cy="600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1649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645953-7EB9-CFD3-B566-7D9ACCF82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12" y="839703"/>
            <a:ext cx="9404604" cy="51785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38ADBC-FB26-CD00-B0A1-3EA1DB5768C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Announcements</a:t>
            </a:r>
          </a:p>
        </p:txBody>
      </p:sp>
    </p:spTree>
    <p:extLst>
      <p:ext uri="{BB962C8B-B14F-4D97-AF65-F5344CB8AC3E}">
        <p14:creationId xmlns:p14="http://schemas.microsoft.com/office/powerpoint/2010/main" val="25992065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90E9CD-36F5-101D-9EDD-EF13445DA4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AF42AFD-CB46-ABA7-8CF8-C3AA40EF341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subspace algorithm for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MUSIC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1064B3-644B-CE82-1C8A-912747E72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4965" y="885824"/>
            <a:ext cx="3378207" cy="568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734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9DF60D-6979-40C9-84FF-9DFF2B6D57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48C514-1F7A-8543-56B9-39AF18E317A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subspace algorithm for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MUSIC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ACC3E9-A300-30D6-FCE0-0EE35D7FC1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3375" y="627568"/>
            <a:ext cx="3685975" cy="623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968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B4D07E-8743-7ED9-6991-B5AE3A8E0B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EB8BC8F-A88E-64A2-5F36-C72D0136B11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subspace algorithm for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MUSIC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3DA9D7-BDD2-FCBC-05E2-D29EBB8CB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8180" y="857250"/>
            <a:ext cx="4066685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3607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257ADB-951D-2EC1-4CBA-0E7576F8B8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9C5A2F-42EA-4418-77DE-633F0ECFDC76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subspace algorithm for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MUSIC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113C9A-C1D7-6F80-18CE-9D55C0A78D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" y="2137304"/>
            <a:ext cx="8549640" cy="2583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789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BC5EFF-70D3-CC74-14F1-B48A360C91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C4426D-CE4E-BA7E-C7E8-5A17528C7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3" y="1411856"/>
            <a:ext cx="9404604" cy="40342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ECACFC-C7CF-F456-0D1A-15CC4FFB4269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Announcements</a:t>
            </a:r>
          </a:p>
        </p:txBody>
      </p:sp>
    </p:spTree>
    <p:extLst>
      <p:ext uri="{BB962C8B-B14F-4D97-AF65-F5344CB8AC3E}">
        <p14:creationId xmlns:p14="http://schemas.microsoft.com/office/powerpoint/2010/main" val="37871587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A55C8E-3FA7-820F-70BA-BF88510071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D630CE0-5973-CD49-B0E2-2E320C5DB036}"/>
              </a:ext>
            </a:extLst>
          </p:cNvPr>
          <p:cNvCxnSpPr>
            <a:cxnSpLocks/>
          </p:cNvCxnSpPr>
          <p:nvPr/>
        </p:nvCxnSpPr>
        <p:spPr>
          <a:xfrm>
            <a:off x="-346219" y="1676720"/>
            <a:ext cx="873344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EF4CBD54-1C07-7582-9D30-C23E9BBBAB52}"/>
              </a:ext>
            </a:extLst>
          </p:cNvPr>
          <p:cNvSpPr/>
          <p:nvPr/>
        </p:nvSpPr>
        <p:spPr>
          <a:xfrm rot="12066866">
            <a:off x="1579162" y="1849038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67AF13E-4C90-307D-53C7-F7D8C1155430}"/>
                  </a:ext>
                </a:extLst>
              </p:cNvPr>
              <p:cNvSpPr txBox="1"/>
              <p:nvPr/>
            </p:nvSpPr>
            <p:spPr>
              <a:xfrm>
                <a:off x="2213201" y="2344222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67AF13E-4C90-307D-53C7-F7D8C11554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3201" y="2344222"/>
                <a:ext cx="256609" cy="369332"/>
              </a:xfrm>
              <a:prstGeom prst="rect">
                <a:avLst/>
              </a:prstGeom>
              <a:blipFill>
                <a:blip r:embed="rId3"/>
                <a:stretch>
                  <a:fillRect l="-22727" r="-22727" b="-645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768C916-7384-7514-D625-BB83E461133C}"/>
              </a:ext>
            </a:extLst>
          </p:cNvPr>
          <p:cNvCxnSpPr>
            <a:cxnSpLocks/>
          </p:cNvCxnSpPr>
          <p:nvPr/>
        </p:nvCxnSpPr>
        <p:spPr>
          <a:xfrm flipV="1">
            <a:off x="1377978" y="-1797465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4" name="Freeform 23">
            <a:extLst>
              <a:ext uri="{FF2B5EF4-FFF2-40B4-BE49-F238E27FC236}">
                <a16:creationId xmlns:a16="http://schemas.microsoft.com/office/drawing/2014/main" id="{C80C8EE0-1215-055A-5BFB-B3E56C2C4A1F}"/>
              </a:ext>
            </a:extLst>
          </p:cNvPr>
          <p:cNvSpPr/>
          <p:nvPr/>
        </p:nvSpPr>
        <p:spPr>
          <a:xfrm rot="12066866">
            <a:off x="1318763" y="563911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F668B29-6672-6A35-7FED-15DF42D25853}"/>
              </a:ext>
            </a:extLst>
          </p:cNvPr>
          <p:cNvCxnSpPr>
            <a:cxnSpLocks/>
          </p:cNvCxnSpPr>
          <p:nvPr/>
        </p:nvCxnSpPr>
        <p:spPr>
          <a:xfrm flipH="1" flipV="1">
            <a:off x="1979768" y="570406"/>
            <a:ext cx="1282780" cy="1104441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A8C4668-7BEC-1BCA-F7F3-AB667377631D}"/>
              </a:ext>
            </a:extLst>
          </p:cNvPr>
          <p:cNvCxnSpPr>
            <a:cxnSpLocks/>
          </p:cNvCxnSpPr>
          <p:nvPr/>
        </p:nvCxnSpPr>
        <p:spPr>
          <a:xfrm flipV="1">
            <a:off x="3190831" y="-1797465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A549F07-8C12-EA9C-1512-E7255BF60E63}"/>
              </a:ext>
            </a:extLst>
          </p:cNvPr>
          <p:cNvCxnSpPr>
            <a:cxnSpLocks/>
          </p:cNvCxnSpPr>
          <p:nvPr/>
        </p:nvCxnSpPr>
        <p:spPr>
          <a:xfrm flipV="1">
            <a:off x="4942259" y="-1797465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F02DA79-6BEF-A7A7-C610-49FDB9C83441}"/>
              </a:ext>
            </a:extLst>
          </p:cNvPr>
          <p:cNvCxnSpPr>
            <a:cxnSpLocks/>
          </p:cNvCxnSpPr>
          <p:nvPr/>
        </p:nvCxnSpPr>
        <p:spPr>
          <a:xfrm flipV="1">
            <a:off x="6693687" y="-1797465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5B1CA359-DDF9-A988-41EA-313354B63212}"/>
                  </a:ext>
                </a:extLst>
              </p:cNvPr>
              <p:cNvSpPr txBox="1"/>
              <p:nvPr/>
            </p:nvSpPr>
            <p:spPr>
              <a:xfrm>
                <a:off x="263225" y="591150"/>
                <a:ext cx="12611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5B1CA359-DDF9-A988-41EA-313354B632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225" y="591150"/>
                <a:ext cx="1261179" cy="430887"/>
              </a:xfrm>
              <a:prstGeom prst="rect">
                <a:avLst/>
              </a:prstGeom>
              <a:blipFill>
                <a:blip r:embed="rId4"/>
                <a:stretch>
                  <a:fillRect l="-9901" t="-25714" r="-15842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37187EB-C919-38F7-0C5C-D4CAEDB1B4D9}"/>
              </a:ext>
            </a:extLst>
          </p:cNvPr>
          <p:cNvCxnSpPr>
            <a:cxnSpLocks/>
          </p:cNvCxnSpPr>
          <p:nvPr/>
        </p:nvCxnSpPr>
        <p:spPr>
          <a:xfrm flipH="1" flipV="1">
            <a:off x="2256610" y="-643909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9E835F7-A407-904D-9BD3-664806565A46}"/>
              </a:ext>
            </a:extLst>
          </p:cNvPr>
          <p:cNvCxnSpPr>
            <a:cxnSpLocks/>
          </p:cNvCxnSpPr>
          <p:nvPr/>
        </p:nvCxnSpPr>
        <p:spPr>
          <a:xfrm flipH="1" flipV="1">
            <a:off x="2693888" y="-1798825"/>
            <a:ext cx="4010754" cy="3453155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1" name="Freeform 40">
            <a:extLst>
              <a:ext uri="{FF2B5EF4-FFF2-40B4-BE49-F238E27FC236}">
                <a16:creationId xmlns:a16="http://schemas.microsoft.com/office/drawing/2014/main" id="{7D73BD5B-9277-8AF4-42A4-4D8BBE04F134}"/>
              </a:ext>
            </a:extLst>
          </p:cNvPr>
          <p:cNvSpPr/>
          <p:nvPr/>
        </p:nvSpPr>
        <p:spPr>
          <a:xfrm rot="12066866">
            <a:off x="3372957" y="1849038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C586E60-5C37-80EF-4193-095842353587}"/>
                  </a:ext>
                </a:extLst>
              </p:cNvPr>
              <p:cNvSpPr txBox="1"/>
              <p:nvPr/>
            </p:nvSpPr>
            <p:spPr>
              <a:xfrm>
                <a:off x="4006996" y="2344222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C586E60-5C37-80EF-4193-0958423535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6996" y="2344222"/>
                <a:ext cx="256609" cy="369332"/>
              </a:xfrm>
              <a:prstGeom prst="rect">
                <a:avLst/>
              </a:prstGeom>
              <a:blipFill>
                <a:blip r:embed="rId5"/>
                <a:stretch>
                  <a:fillRect l="-22727" r="-22727" b="-645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Freeform 42">
            <a:extLst>
              <a:ext uri="{FF2B5EF4-FFF2-40B4-BE49-F238E27FC236}">
                <a16:creationId xmlns:a16="http://schemas.microsoft.com/office/drawing/2014/main" id="{04CE548F-BF5E-D390-BC84-700792AFD99E}"/>
              </a:ext>
            </a:extLst>
          </p:cNvPr>
          <p:cNvSpPr/>
          <p:nvPr/>
        </p:nvSpPr>
        <p:spPr>
          <a:xfrm rot="12066866">
            <a:off x="5134833" y="1827323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287B015B-4F09-E545-5D4D-DA78DE81D5F7}"/>
                  </a:ext>
                </a:extLst>
              </p:cNvPr>
              <p:cNvSpPr txBox="1"/>
              <p:nvPr/>
            </p:nvSpPr>
            <p:spPr>
              <a:xfrm>
                <a:off x="5768872" y="2322507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287B015B-4F09-E545-5D4D-DA78DE81D5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8872" y="2322507"/>
                <a:ext cx="256609" cy="369332"/>
              </a:xfrm>
              <a:prstGeom prst="rect">
                <a:avLst/>
              </a:prstGeom>
              <a:blipFill>
                <a:blip r:embed="rId6"/>
                <a:stretch>
                  <a:fillRect l="-22727" r="-22727" b="-645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8FB430BA-1390-7ACB-2F83-3164A15EC657}"/>
              </a:ext>
            </a:extLst>
          </p:cNvPr>
          <p:cNvSpPr txBox="1"/>
          <p:nvPr/>
        </p:nvSpPr>
        <p:spPr>
          <a:xfrm>
            <a:off x="7027425" y="1788202"/>
            <a:ext cx="817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D2733AD-470E-2BFA-0686-58FE5A414A2A}"/>
              </a:ext>
            </a:extLst>
          </p:cNvPr>
          <p:cNvSpPr txBox="1"/>
          <p:nvPr/>
        </p:nvSpPr>
        <p:spPr>
          <a:xfrm>
            <a:off x="7451159" y="2012486"/>
            <a:ext cx="189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elements</a:t>
            </a:r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06F4BA46-A31D-A69D-110D-2B6A06976712}"/>
              </a:ext>
            </a:extLst>
          </p:cNvPr>
          <p:cNvSpPr/>
          <p:nvPr/>
        </p:nvSpPr>
        <p:spPr>
          <a:xfrm rot="12066866">
            <a:off x="1737640" y="-522821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EB3FDA84-3A67-264B-CED2-01D6717ECDFC}"/>
                  </a:ext>
                </a:extLst>
              </p:cNvPr>
              <p:cNvSpPr txBox="1"/>
              <p:nvPr/>
            </p:nvSpPr>
            <p:spPr>
              <a:xfrm>
                <a:off x="480624" y="-495582"/>
                <a:ext cx="1459951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2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EB3FDA84-3A67-264B-CED2-01D6717ECD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624" y="-495582"/>
                <a:ext cx="1459951" cy="430887"/>
              </a:xfrm>
              <a:prstGeom prst="rect">
                <a:avLst/>
              </a:prstGeom>
              <a:blipFill>
                <a:blip r:embed="rId7"/>
                <a:stretch>
                  <a:fillRect l="-8621" t="-26471" r="-13793" b="-5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Freeform 48">
            <a:extLst>
              <a:ext uri="{FF2B5EF4-FFF2-40B4-BE49-F238E27FC236}">
                <a16:creationId xmlns:a16="http://schemas.microsoft.com/office/drawing/2014/main" id="{C98C9F5F-FF57-3BBE-16AD-50D07FD5998F}"/>
              </a:ext>
            </a:extLst>
          </p:cNvPr>
          <p:cNvSpPr/>
          <p:nvPr/>
        </p:nvSpPr>
        <p:spPr>
          <a:xfrm rot="12066866">
            <a:off x="2111857" y="-1718824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890918A3-EAFA-5EEC-1C30-839633EE4315}"/>
                  </a:ext>
                </a:extLst>
              </p:cNvPr>
              <p:cNvSpPr txBox="1"/>
              <p:nvPr/>
            </p:nvSpPr>
            <p:spPr>
              <a:xfrm>
                <a:off x="854841" y="-1691585"/>
                <a:ext cx="1496435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3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𝑐𝑜𝑠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890918A3-EAFA-5EEC-1C30-839633EE43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841" y="-1691585"/>
                <a:ext cx="1496435" cy="430887"/>
              </a:xfrm>
              <a:prstGeom prst="rect">
                <a:avLst/>
              </a:prstGeom>
              <a:blipFill>
                <a:blip r:embed="rId8"/>
                <a:stretch>
                  <a:fillRect l="-8403" t="-29412" r="-13445" b="-470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FEA3A384-743F-8D9F-3A27-28A55A9CCAA9}"/>
                  </a:ext>
                </a:extLst>
              </p:cNvPr>
              <p:cNvSpPr txBox="1"/>
              <p:nvPr/>
            </p:nvSpPr>
            <p:spPr>
              <a:xfrm>
                <a:off x="902856" y="1711200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1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FEA3A384-743F-8D9F-3A27-28A55A9CCA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856" y="1711200"/>
                <a:ext cx="360675" cy="307777"/>
              </a:xfrm>
              <a:prstGeom prst="rect">
                <a:avLst/>
              </a:prstGeom>
              <a:blipFill>
                <a:blip r:embed="rId9"/>
                <a:stretch>
                  <a:fillRect l="-17241" r="-13793" b="-8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AB16A59F-2ACC-6337-FDEC-873213520578}"/>
                  </a:ext>
                </a:extLst>
              </p:cNvPr>
              <p:cNvSpPr txBox="1"/>
              <p:nvPr/>
            </p:nvSpPr>
            <p:spPr>
              <a:xfrm>
                <a:off x="2725602" y="1706699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AB16A59F-2ACC-6337-FDEC-8732135205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5602" y="1706699"/>
                <a:ext cx="360675" cy="307777"/>
              </a:xfrm>
              <a:prstGeom prst="rect">
                <a:avLst/>
              </a:prstGeom>
              <a:blipFill>
                <a:blip r:embed="rId10"/>
                <a:stretch>
                  <a:fillRect l="-13793" r="-17241" b="-8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52B98E6A-8E10-CF6B-238A-1FF040C4726A}"/>
                  </a:ext>
                </a:extLst>
              </p:cNvPr>
              <p:cNvSpPr txBox="1"/>
              <p:nvPr/>
            </p:nvSpPr>
            <p:spPr>
              <a:xfrm>
                <a:off x="4443203" y="1717973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3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52B98E6A-8E10-CF6B-238A-1FF040C472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3203" y="1717973"/>
                <a:ext cx="360675" cy="307777"/>
              </a:xfrm>
              <a:prstGeom prst="rect">
                <a:avLst/>
              </a:prstGeom>
              <a:blipFill>
                <a:blip r:embed="rId11"/>
                <a:stretch>
                  <a:fillRect l="-13333" r="-13333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8176140D-74A9-E5F6-5887-CAD36A0D4BFF}"/>
                  </a:ext>
                </a:extLst>
              </p:cNvPr>
              <p:cNvSpPr txBox="1"/>
              <p:nvPr/>
            </p:nvSpPr>
            <p:spPr>
              <a:xfrm>
                <a:off x="6160804" y="1698251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4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8176140D-74A9-E5F6-5887-CAD36A0D4B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0804" y="1698251"/>
                <a:ext cx="360675" cy="307777"/>
              </a:xfrm>
              <a:prstGeom prst="rect">
                <a:avLst/>
              </a:prstGeom>
              <a:blipFill>
                <a:blip r:embed="rId12"/>
                <a:stretch>
                  <a:fillRect l="-17241" r="-13793" b="-8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>
            <a:extLst>
              <a:ext uri="{FF2B5EF4-FFF2-40B4-BE49-F238E27FC236}">
                <a16:creationId xmlns:a16="http://schemas.microsoft.com/office/drawing/2014/main" id="{3A435B28-A950-6ED6-A7D3-400CC2283FEC}"/>
              </a:ext>
            </a:extLst>
          </p:cNvPr>
          <p:cNvSpPr txBox="1"/>
          <p:nvPr/>
        </p:nvSpPr>
        <p:spPr>
          <a:xfrm>
            <a:off x="416355" y="2918254"/>
            <a:ext cx="4375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Path difference with n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element: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F4BB5E1E-F5A6-D61A-8269-786103700AEF}"/>
                  </a:ext>
                </a:extLst>
              </p:cNvPr>
              <p:cNvSpPr txBox="1"/>
              <p:nvPr/>
            </p:nvSpPr>
            <p:spPr>
              <a:xfrm>
                <a:off x="4765677" y="2895255"/>
                <a:ext cx="2398157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F4BB5E1E-F5A6-D61A-8269-786103700A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5677" y="2895255"/>
                <a:ext cx="2398157" cy="430887"/>
              </a:xfrm>
              <a:prstGeom prst="rect">
                <a:avLst/>
              </a:prstGeom>
              <a:blipFill>
                <a:blip r:embed="rId13"/>
                <a:stretch>
                  <a:fillRect t="-25714" r="-8466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TextBox 56">
            <a:extLst>
              <a:ext uri="{FF2B5EF4-FFF2-40B4-BE49-F238E27FC236}">
                <a16:creationId xmlns:a16="http://schemas.microsoft.com/office/drawing/2014/main" id="{835E450B-FDC9-E10A-F4B4-B5E137E111DD}"/>
              </a:ext>
            </a:extLst>
          </p:cNvPr>
          <p:cNvSpPr txBox="1"/>
          <p:nvPr/>
        </p:nvSpPr>
        <p:spPr>
          <a:xfrm>
            <a:off x="294469" y="3413006"/>
            <a:ext cx="4497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 difference with n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element: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42A7D726-D3A3-D3DF-BBFC-455F3B1A0744}"/>
                  </a:ext>
                </a:extLst>
              </p:cNvPr>
              <p:cNvSpPr txBox="1"/>
              <p:nvPr/>
            </p:nvSpPr>
            <p:spPr>
              <a:xfrm>
                <a:off x="4765677" y="3390007"/>
                <a:ext cx="32108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2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Π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/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λ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42A7D726-D3A3-D3DF-BBFC-455F3B1A07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5677" y="3390007"/>
                <a:ext cx="3210879" cy="430887"/>
              </a:xfrm>
              <a:prstGeom prst="rect">
                <a:avLst/>
              </a:prstGeom>
              <a:blipFill>
                <a:blip r:embed="rId14"/>
                <a:stretch>
                  <a:fillRect t="-25714" r="-5929" b="-485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>
            <a:extLst>
              <a:ext uri="{FF2B5EF4-FFF2-40B4-BE49-F238E27FC236}">
                <a16:creationId xmlns:a16="http://schemas.microsoft.com/office/drawing/2014/main" id="{D05F4020-A9AD-8DB5-054C-D4531B40A60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  (Recap…)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870FAE-3805-1839-5265-7D5D48AE0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AA7551FB-697E-E01F-CA03-9C5CDBEF1196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80082" y="1454644"/>
            <a:ext cx="592464" cy="592464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428A03E5-FA1A-34AC-0EC3-2B06A646A732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952053" y="1453595"/>
            <a:ext cx="592464" cy="592464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842800FC-5FD1-83CA-A237-86D2F930F732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700786" y="1453302"/>
            <a:ext cx="592464" cy="592464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4BA5A2A9-A9A5-2102-FC67-CB1252A43809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469537" y="1466902"/>
            <a:ext cx="592464" cy="5924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8BD139-B6AE-EA27-1F41-7CFF01C2F3C9}"/>
              </a:ext>
            </a:extLst>
          </p:cNvPr>
          <p:cNvSpPr txBox="1"/>
          <p:nvPr/>
        </p:nvSpPr>
        <p:spPr>
          <a:xfrm>
            <a:off x="258480" y="3991014"/>
            <a:ext cx="4497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Setting d =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/2), we get: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BEDFD1E-D900-37A2-314B-926CC9E0D1FF}"/>
                  </a:ext>
                </a:extLst>
              </p:cNvPr>
              <p:cNvSpPr txBox="1"/>
              <p:nvPr/>
            </p:nvSpPr>
            <p:spPr>
              <a:xfrm>
                <a:off x="4772552" y="3996591"/>
                <a:ext cx="2420406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 xmlns:m="http://schemas.openxmlformats.org/officeDocument/2006/math"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</m:t>
                        </m:r>
                      </m:e>
                    </m:d>
                    <m:r>
                      <m:rPr>
                        <m:nor/>
                      </m:rPr>
                      <a:rPr lang="en-US" sz="2800" dirty="0">
                        <a:solidFill>
                          <a:prstClr val="black"/>
                        </a:solidFill>
                        <a:latin typeface="Lucida Bright" panose="02040602050505020304" pitchFamily="18" charset="77"/>
                      </a:rPr>
                      <m:t>Π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BEDFD1E-D900-37A2-314B-926CC9E0D1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2552" y="3996591"/>
                <a:ext cx="2420406" cy="430887"/>
              </a:xfrm>
              <a:prstGeom prst="rect">
                <a:avLst/>
              </a:prstGeom>
              <a:blipFill>
                <a:blip r:embed="rId16"/>
                <a:stretch>
                  <a:fillRect t="-25714" r="-4688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AB70E30-1AB6-03F6-0F8F-2B50FC84A0C3}"/>
                  </a:ext>
                </a:extLst>
              </p:cNvPr>
              <p:cNvSpPr txBox="1"/>
              <p:nvPr/>
            </p:nvSpPr>
            <p:spPr>
              <a:xfrm>
                <a:off x="306540" y="5086028"/>
                <a:ext cx="820881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To steer the “beam” toward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angle, multiply</a:t>
                </a:r>
                <a:r>
                  <a:rPr kumimoji="0" lang="en-US" sz="24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the signal from n</a:t>
                </a:r>
                <a:r>
                  <a:rPr kumimoji="0" lang="en-US" sz="24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 </a:t>
                </a:r>
                <a:r>
                  <a:rPr kumimoji="0" lang="en-US" sz="24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element by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:  exp [- j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m:rPr>
                        <m:nor/>
                      </m:rP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dirty="0">
                        <a:solidFill>
                          <a:prstClr val="black"/>
                        </a:solidFill>
                        <a:latin typeface="Lucida Bright" panose="02040602050505020304" pitchFamily="18" charset="77"/>
                      </a:rPr>
                      <m:t>Π</m:t>
                    </m:r>
                    <m:r>
                      <a:rPr lang="en-US" sz="24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𝑠𝑖𝑛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</a:rPr>
                  <a:t>) </a:t>
                </a:r>
                <a:r>
                  <a:rPr lang="en-US" sz="2400" dirty="0">
                    <a:solidFill>
                      <a:prstClr val="black"/>
                    </a:solidFill>
                    <a:latin typeface="Calibri" panose="020F0502020204030204"/>
                  </a:rPr>
                  <a:t>]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AB70E30-1AB6-03F6-0F8F-2B50FC84A0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540" y="5086028"/>
                <a:ext cx="8208810" cy="830997"/>
              </a:xfrm>
              <a:prstGeom prst="rect">
                <a:avLst/>
              </a:prstGeom>
              <a:blipFill>
                <a:blip r:embed="rId17"/>
                <a:stretch>
                  <a:fillRect l="-1236" t="-4478" b="-134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1039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EB2930-48C5-C4C6-0074-01B5FBCD28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writing on a white board&#10;&#10;Description automatically generated">
            <a:extLst>
              <a:ext uri="{FF2B5EF4-FFF2-40B4-BE49-F238E27FC236}">
                <a16:creationId xmlns:a16="http://schemas.microsoft.com/office/drawing/2014/main" id="{40700D3D-9455-D731-A8AE-9B45271938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765" y="3137711"/>
            <a:ext cx="5293250" cy="291750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DEB1304-B5A0-1C8B-3615-726F67A31733}"/>
              </a:ext>
            </a:extLst>
          </p:cNvPr>
          <p:cNvCxnSpPr>
            <a:cxnSpLocks/>
          </p:cNvCxnSpPr>
          <p:nvPr/>
        </p:nvCxnSpPr>
        <p:spPr>
          <a:xfrm>
            <a:off x="-346219" y="1676720"/>
            <a:ext cx="873344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19B68FEC-B9A2-DAC5-1C9A-C95877B2916F}"/>
              </a:ext>
            </a:extLst>
          </p:cNvPr>
          <p:cNvSpPr/>
          <p:nvPr/>
        </p:nvSpPr>
        <p:spPr>
          <a:xfrm rot="12066866">
            <a:off x="1579162" y="1849038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3C31E8A-F5F7-2C8D-7CFD-C9927015EFB4}"/>
                  </a:ext>
                </a:extLst>
              </p:cNvPr>
              <p:cNvSpPr txBox="1"/>
              <p:nvPr/>
            </p:nvSpPr>
            <p:spPr>
              <a:xfrm>
                <a:off x="2213201" y="2344222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3C31E8A-F5F7-2C8D-7CFD-C9927015EF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3201" y="2344222"/>
                <a:ext cx="256609" cy="369332"/>
              </a:xfrm>
              <a:prstGeom prst="rect">
                <a:avLst/>
              </a:prstGeom>
              <a:blipFill>
                <a:blip r:embed="rId4"/>
                <a:stretch>
                  <a:fillRect l="-22727" r="-22727" b="-645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B183513-5209-E817-DE09-81E6DA394099}"/>
              </a:ext>
            </a:extLst>
          </p:cNvPr>
          <p:cNvCxnSpPr>
            <a:cxnSpLocks/>
          </p:cNvCxnSpPr>
          <p:nvPr/>
        </p:nvCxnSpPr>
        <p:spPr>
          <a:xfrm flipV="1">
            <a:off x="1377978" y="-1797465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4" name="Freeform 23">
            <a:extLst>
              <a:ext uri="{FF2B5EF4-FFF2-40B4-BE49-F238E27FC236}">
                <a16:creationId xmlns:a16="http://schemas.microsoft.com/office/drawing/2014/main" id="{88DEE974-B274-1367-84FF-6C9270BE18EF}"/>
              </a:ext>
            </a:extLst>
          </p:cNvPr>
          <p:cNvSpPr/>
          <p:nvPr/>
        </p:nvSpPr>
        <p:spPr>
          <a:xfrm rot="12066866">
            <a:off x="1318763" y="563911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21A5E46-47FB-9E78-7CE4-D003AE0F07D0}"/>
              </a:ext>
            </a:extLst>
          </p:cNvPr>
          <p:cNvCxnSpPr>
            <a:cxnSpLocks/>
          </p:cNvCxnSpPr>
          <p:nvPr/>
        </p:nvCxnSpPr>
        <p:spPr>
          <a:xfrm flipH="1" flipV="1">
            <a:off x="1979768" y="570406"/>
            <a:ext cx="1282780" cy="1104441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F6FF26A-E4F7-A495-DDF6-FD8D3D99C353}"/>
              </a:ext>
            </a:extLst>
          </p:cNvPr>
          <p:cNvCxnSpPr>
            <a:cxnSpLocks/>
          </p:cNvCxnSpPr>
          <p:nvPr/>
        </p:nvCxnSpPr>
        <p:spPr>
          <a:xfrm flipV="1">
            <a:off x="3190831" y="-1797465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A3B08E3-A398-EDA8-8231-9C62315D1B82}"/>
              </a:ext>
            </a:extLst>
          </p:cNvPr>
          <p:cNvCxnSpPr>
            <a:cxnSpLocks/>
          </p:cNvCxnSpPr>
          <p:nvPr/>
        </p:nvCxnSpPr>
        <p:spPr>
          <a:xfrm flipV="1">
            <a:off x="4942259" y="-1797465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632694D-8E81-9AF7-06C4-6CC2C2B30F6C}"/>
              </a:ext>
            </a:extLst>
          </p:cNvPr>
          <p:cNvCxnSpPr>
            <a:cxnSpLocks/>
          </p:cNvCxnSpPr>
          <p:nvPr/>
        </p:nvCxnSpPr>
        <p:spPr>
          <a:xfrm flipV="1">
            <a:off x="6693687" y="-1797465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F420746-FF7D-71BA-4438-DEDE0C3C5283}"/>
                  </a:ext>
                </a:extLst>
              </p:cNvPr>
              <p:cNvSpPr txBox="1"/>
              <p:nvPr/>
            </p:nvSpPr>
            <p:spPr>
              <a:xfrm>
                <a:off x="263225" y="591150"/>
                <a:ext cx="12611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F420746-FF7D-71BA-4438-DEDE0C3C52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225" y="591150"/>
                <a:ext cx="1261179" cy="430887"/>
              </a:xfrm>
              <a:prstGeom prst="rect">
                <a:avLst/>
              </a:prstGeom>
              <a:blipFill>
                <a:blip r:embed="rId5"/>
                <a:stretch>
                  <a:fillRect l="-9901" t="-25714" r="-15842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B51866E-9307-4CD5-B885-9CC38A2D9E79}"/>
              </a:ext>
            </a:extLst>
          </p:cNvPr>
          <p:cNvCxnSpPr>
            <a:cxnSpLocks/>
          </p:cNvCxnSpPr>
          <p:nvPr/>
        </p:nvCxnSpPr>
        <p:spPr>
          <a:xfrm flipH="1" flipV="1">
            <a:off x="2256610" y="-643909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6B5A723-95FA-4B89-52B8-2C6110F3D919}"/>
              </a:ext>
            </a:extLst>
          </p:cNvPr>
          <p:cNvCxnSpPr>
            <a:cxnSpLocks/>
          </p:cNvCxnSpPr>
          <p:nvPr/>
        </p:nvCxnSpPr>
        <p:spPr>
          <a:xfrm flipH="1" flipV="1">
            <a:off x="2693888" y="-1798825"/>
            <a:ext cx="4010754" cy="3453155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1" name="Freeform 40">
            <a:extLst>
              <a:ext uri="{FF2B5EF4-FFF2-40B4-BE49-F238E27FC236}">
                <a16:creationId xmlns:a16="http://schemas.microsoft.com/office/drawing/2014/main" id="{885CF58E-983D-BC15-1826-2BC71B2D1ADD}"/>
              </a:ext>
            </a:extLst>
          </p:cNvPr>
          <p:cNvSpPr/>
          <p:nvPr/>
        </p:nvSpPr>
        <p:spPr>
          <a:xfrm rot="12066866">
            <a:off x="3372957" y="1849038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C51CBEF9-96DA-7275-1808-1AEA14AEB149}"/>
                  </a:ext>
                </a:extLst>
              </p:cNvPr>
              <p:cNvSpPr txBox="1"/>
              <p:nvPr/>
            </p:nvSpPr>
            <p:spPr>
              <a:xfrm>
                <a:off x="4006996" y="2344222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C51CBEF9-96DA-7275-1808-1AEA14AEB1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6996" y="2344222"/>
                <a:ext cx="256609" cy="369332"/>
              </a:xfrm>
              <a:prstGeom prst="rect">
                <a:avLst/>
              </a:prstGeom>
              <a:blipFill>
                <a:blip r:embed="rId6"/>
                <a:stretch>
                  <a:fillRect l="-22727" r="-22727" b="-645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Freeform 42">
            <a:extLst>
              <a:ext uri="{FF2B5EF4-FFF2-40B4-BE49-F238E27FC236}">
                <a16:creationId xmlns:a16="http://schemas.microsoft.com/office/drawing/2014/main" id="{D47B7F7B-16B9-986A-311C-E378DF67F548}"/>
              </a:ext>
            </a:extLst>
          </p:cNvPr>
          <p:cNvSpPr/>
          <p:nvPr/>
        </p:nvSpPr>
        <p:spPr>
          <a:xfrm rot="12066866">
            <a:off x="5134833" y="1827323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21E82520-9598-67B3-F712-C14510303245}"/>
                  </a:ext>
                </a:extLst>
              </p:cNvPr>
              <p:cNvSpPr txBox="1"/>
              <p:nvPr/>
            </p:nvSpPr>
            <p:spPr>
              <a:xfrm>
                <a:off x="5768872" y="2322507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21E82520-9598-67B3-F712-C145103032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8872" y="2322507"/>
                <a:ext cx="256609" cy="369332"/>
              </a:xfrm>
              <a:prstGeom prst="rect">
                <a:avLst/>
              </a:prstGeom>
              <a:blipFill>
                <a:blip r:embed="rId7"/>
                <a:stretch>
                  <a:fillRect l="-22727" r="-22727" b="-645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346F90F0-FF6D-2469-727C-3F4E43C0C015}"/>
              </a:ext>
            </a:extLst>
          </p:cNvPr>
          <p:cNvSpPr txBox="1"/>
          <p:nvPr/>
        </p:nvSpPr>
        <p:spPr>
          <a:xfrm>
            <a:off x="7027425" y="1788202"/>
            <a:ext cx="817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B1FFEDC-772D-B03F-146A-0B7C2FAFBA0C}"/>
              </a:ext>
            </a:extLst>
          </p:cNvPr>
          <p:cNvSpPr txBox="1"/>
          <p:nvPr/>
        </p:nvSpPr>
        <p:spPr>
          <a:xfrm>
            <a:off x="7451159" y="2012486"/>
            <a:ext cx="189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elements</a:t>
            </a:r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54D742E4-68CE-ACB4-0ECC-1CD065987935}"/>
              </a:ext>
            </a:extLst>
          </p:cNvPr>
          <p:cNvSpPr/>
          <p:nvPr/>
        </p:nvSpPr>
        <p:spPr>
          <a:xfrm rot="12066866">
            <a:off x="1737640" y="-522821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32514F0F-08CC-E5EB-74C8-1A8703F8F770}"/>
                  </a:ext>
                </a:extLst>
              </p:cNvPr>
              <p:cNvSpPr txBox="1"/>
              <p:nvPr/>
            </p:nvSpPr>
            <p:spPr>
              <a:xfrm>
                <a:off x="480624" y="-495582"/>
                <a:ext cx="1459951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2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32514F0F-08CC-E5EB-74C8-1A8703F8F7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624" y="-495582"/>
                <a:ext cx="1459951" cy="430887"/>
              </a:xfrm>
              <a:prstGeom prst="rect">
                <a:avLst/>
              </a:prstGeom>
              <a:blipFill>
                <a:blip r:embed="rId8"/>
                <a:stretch>
                  <a:fillRect l="-8621" t="-26471" r="-13793" b="-5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Freeform 48">
            <a:extLst>
              <a:ext uri="{FF2B5EF4-FFF2-40B4-BE49-F238E27FC236}">
                <a16:creationId xmlns:a16="http://schemas.microsoft.com/office/drawing/2014/main" id="{C35F39BF-3110-6F9B-E0D6-54615A9705EE}"/>
              </a:ext>
            </a:extLst>
          </p:cNvPr>
          <p:cNvSpPr/>
          <p:nvPr/>
        </p:nvSpPr>
        <p:spPr>
          <a:xfrm rot="12066866">
            <a:off x="2111857" y="-1718824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7F93D314-D3D0-0F7C-3031-1EBEC689A0B4}"/>
                  </a:ext>
                </a:extLst>
              </p:cNvPr>
              <p:cNvSpPr txBox="1"/>
              <p:nvPr/>
            </p:nvSpPr>
            <p:spPr>
              <a:xfrm>
                <a:off x="854841" y="-1691585"/>
                <a:ext cx="1496435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3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𝑐𝑜𝑠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7F93D314-D3D0-0F7C-3031-1EBEC689A0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841" y="-1691585"/>
                <a:ext cx="1496435" cy="430887"/>
              </a:xfrm>
              <a:prstGeom prst="rect">
                <a:avLst/>
              </a:prstGeom>
              <a:blipFill>
                <a:blip r:embed="rId9"/>
                <a:stretch>
                  <a:fillRect l="-8403" t="-29412" r="-13445" b="-470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5830A6E9-4323-D68F-D7A3-C180172E4400}"/>
                  </a:ext>
                </a:extLst>
              </p:cNvPr>
              <p:cNvSpPr txBox="1"/>
              <p:nvPr/>
            </p:nvSpPr>
            <p:spPr>
              <a:xfrm>
                <a:off x="902856" y="1711200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1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5830A6E9-4323-D68F-D7A3-C180172E44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856" y="1711200"/>
                <a:ext cx="360675" cy="307777"/>
              </a:xfrm>
              <a:prstGeom prst="rect">
                <a:avLst/>
              </a:prstGeom>
              <a:blipFill>
                <a:blip r:embed="rId10"/>
                <a:stretch>
                  <a:fillRect l="-17241" r="-13793" b="-8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BDB47A59-04B5-1C1D-E6A0-83C295A0E2D9}"/>
                  </a:ext>
                </a:extLst>
              </p:cNvPr>
              <p:cNvSpPr txBox="1"/>
              <p:nvPr/>
            </p:nvSpPr>
            <p:spPr>
              <a:xfrm>
                <a:off x="2725602" y="1706699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BDB47A59-04B5-1C1D-E6A0-83C295A0E2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5602" y="1706699"/>
                <a:ext cx="360675" cy="307777"/>
              </a:xfrm>
              <a:prstGeom prst="rect">
                <a:avLst/>
              </a:prstGeom>
              <a:blipFill>
                <a:blip r:embed="rId11"/>
                <a:stretch>
                  <a:fillRect l="-13793" r="-17241" b="-8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2E9B58F9-4B4B-3456-C0C8-466E621CDCBF}"/>
                  </a:ext>
                </a:extLst>
              </p:cNvPr>
              <p:cNvSpPr txBox="1"/>
              <p:nvPr/>
            </p:nvSpPr>
            <p:spPr>
              <a:xfrm>
                <a:off x="4443203" y="1717973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3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2E9B58F9-4B4B-3456-C0C8-466E621CDC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3203" y="1717973"/>
                <a:ext cx="360675" cy="307777"/>
              </a:xfrm>
              <a:prstGeom prst="rect">
                <a:avLst/>
              </a:prstGeom>
              <a:blipFill>
                <a:blip r:embed="rId12"/>
                <a:stretch>
                  <a:fillRect l="-13333" r="-13333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F11C0DB-8190-870A-C541-CA4E7308546F}"/>
                  </a:ext>
                </a:extLst>
              </p:cNvPr>
              <p:cNvSpPr txBox="1"/>
              <p:nvPr/>
            </p:nvSpPr>
            <p:spPr>
              <a:xfrm>
                <a:off x="6160804" y="1698251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4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F11C0DB-8190-870A-C541-CA4E730854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0804" y="1698251"/>
                <a:ext cx="360675" cy="307777"/>
              </a:xfrm>
              <a:prstGeom prst="rect">
                <a:avLst/>
              </a:prstGeom>
              <a:blipFill>
                <a:blip r:embed="rId13"/>
                <a:stretch>
                  <a:fillRect l="-17241" r="-13793" b="-8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>
            <a:extLst>
              <a:ext uri="{FF2B5EF4-FFF2-40B4-BE49-F238E27FC236}">
                <a16:creationId xmlns:a16="http://schemas.microsoft.com/office/drawing/2014/main" id="{6E43CCE6-CCAF-ACEA-4B2F-822B6438F3E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  (Recap…)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6006B8-F131-9A85-E047-DA26F3838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11E15701-5B50-1F5A-C855-5AF43A4E1773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80082" y="1454644"/>
            <a:ext cx="592464" cy="592464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82A34B8F-966C-1394-5F84-694E313EF5CD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952053" y="1453595"/>
            <a:ext cx="592464" cy="592464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0013F6EB-B6AC-8F49-76D1-C626F015EF0E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700786" y="1453302"/>
            <a:ext cx="592464" cy="592464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06C84A7D-BAA8-B668-E02E-7066DD1D641D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469537" y="1466902"/>
            <a:ext cx="592464" cy="5924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010475-5743-FDC0-3E97-DE14076EA902}"/>
              </a:ext>
            </a:extLst>
          </p:cNvPr>
          <p:cNvSpPr txBox="1"/>
          <p:nvPr/>
        </p:nvSpPr>
        <p:spPr>
          <a:xfrm>
            <a:off x="177722" y="3277603"/>
            <a:ext cx="21566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Steering vector:</a:t>
            </a:r>
          </a:p>
        </p:txBody>
      </p:sp>
    </p:spTree>
    <p:extLst>
      <p:ext uri="{BB962C8B-B14F-4D97-AF65-F5344CB8AC3E}">
        <p14:creationId xmlns:p14="http://schemas.microsoft.com/office/powerpoint/2010/main" val="26276555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CFC5AB-D8D3-FE66-9C3A-C631A90A9E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FCEEC7B2-4771-A674-528B-13A240D96A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7" t="4212" r="17734" b="9952"/>
          <a:stretch/>
        </p:blipFill>
        <p:spPr bwMode="auto">
          <a:xfrm>
            <a:off x="4769580" y="1457499"/>
            <a:ext cx="4132831" cy="4219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3AA42F-3385-7845-F7A9-948F07A6A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E97149-49EE-ED64-FD4C-10E7A493ED36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Beam-steering  (Recap…)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934413-F68D-61B9-5928-EEF4DB9E312F}"/>
              </a:ext>
            </a:extLst>
          </p:cNvPr>
          <p:cNvSpPr txBox="1"/>
          <p:nvPr/>
        </p:nvSpPr>
        <p:spPr>
          <a:xfrm>
            <a:off x="0" y="740700"/>
            <a:ext cx="725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Delay-sum beamformer or Phased array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A63B3E-1687-B808-F7C2-E7570B69AD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589" y="1419845"/>
            <a:ext cx="3712306" cy="400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9550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ardware Specifications | Project Aria Docs">
            <a:extLst>
              <a:ext uri="{FF2B5EF4-FFF2-40B4-BE49-F238E27FC236}">
                <a16:creationId xmlns:a16="http://schemas.microsoft.com/office/drawing/2014/main" id="{963E2DAE-D5D8-02A6-0320-5939B0538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8231"/>
            <a:ext cx="7058025" cy="397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37A4CF-896E-76FE-1C5B-53EB57677B3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Complex Environments (Recap…)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4BE97A-BCB8-7742-0C40-22019DFB8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7" y="3328017"/>
            <a:ext cx="4155295" cy="35299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C23E65-AB0B-0C4D-9A70-C7836CE99C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428999"/>
            <a:ext cx="3886200" cy="3380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9388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F11FCA-ACBD-BED6-8F54-904C0111B9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70E160-3418-0290-2A38-361847C3CE6E}"/>
              </a:ext>
            </a:extLst>
          </p:cNvPr>
          <p:cNvSpPr txBox="1"/>
          <p:nvPr/>
        </p:nvSpPr>
        <p:spPr>
          <a:xfrm>
            <a:off x="0" y="3136612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Direction of Arrival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Estimation</a:t>
            </a:r>
          </a:p>
        </p:txBody>
      </p:sp>
    </p:spTree>
    <p:extLst>
      <p:ext uri="{BB962C8B-B14F-4D97-AF65-F5344CB8AC3E}">
        <p14:creationId xmlns:p14="http://schemas.microsoft.com/office/powerpoint/2010/main" val="93536872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8011</TotalTime>
  <Words>545</Words>
  <Application>Microsoft Macintosh PowerPoint</Application>
  <PresentationFormat>On-screen Show (4:3)</PresentationFormat>
  <Paragraphs>106</Paragraphs>
  <Slides>33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Avenir Light</vt:lpstr>
      <vt:lpstr>Calibri</vt:lpstr>
      <vt:lpstr>Calibri Light</vt:lpstr>
      <vt:lpstr>Cambria Math</vt:lpstr>
      <vt:lpstr>Lucida Bright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677</cp:revision>
  <dcterms:created xsi:type="dcterms:W3CDTF">2019-01-28T20:09:31Z</dcterms:created>
  <dcterms:modified xsi:type="dcterms:W3CDTF">2025-10-22T12:08:54Z</dcterms:modified>
</cp:coreProperties>
</file>