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5"/>
  </p:notesMasterIdLst>
  <p:sldIdLst>
    <p:sldId id="1764" r:id="rId2"/>
    <p:sldId id="1782" r:id="rId3"/>
    <p:sldId id="1797" r:id="rId4"/>
    <p:sldId id="1783" r:id="rId5"/>
    <p:sldId id="1784" r:id="rId6"/>
    <p:sldId id="1765" r:id="rId7"/>
    <p:sldId id="1796" r:id="rId8"/>
    <p:sldId id="1766" r:id="rId9"/>
    <p:sldId id="1767" r:id="rId10"/>
    <p:sldId id="1768" r:id="rId11"/>
    <p:sldId id="1769" r:id="rId12"/>
    <p:sldId id="1785" r:id="rId13"/>
    <p:sldId id="1787" r:id="rId14"/>
    <p:sldId id="1788" r:id="rId15"/>
    <p:sldId id="1770" r:id="rId16"/>
    <p:sldId id="1771" r:id="rId17"/>
    <p:sldId id="1772" r:id="rId18"/>
    <p:sldId id="1789" r:id="rId19"/>
    <p:sldId id="1773" r:id="rId20"/>
    <p:sldId id="1790" r:id="rId21"/>
    <p:sldId id="1774" r:id="rId22"/>
    <p:sldId id="1775" r:id="rId23"/>
    <p:sldId id="1776" r:id="rId24"/>
    <p:sldId id="1777" r:id="rId25"/>
    <p:sldId id="1778" r:id="rId26"/>
    <p:sldId id="1779" r:id="rId27"/>
    <p:sldId id="1780" r:id="rId28"/>
    <p:sldId id="1791" r:id="rId29"/>
    <p:sldId id="1744" r:id="rId30"/>
    <p:sldId id="1723" r:id="rId31"/>
    <p:sldId id="1724" r:id="rId32"/>
    <p:sldId id="1743" r:id="rId33"/>
    <p:sldId id="1727" r:id="rId34"/>
    <p:sldId id="1728" r:id="rId35"/>
    <p:sldId id="1730" r:id="rId36"/>
    <p:sldId id="1745" r:id="rId37"/>
    <p:sldId id="1729" r:id="rId38"/>
    <p:sldId id="1733" r:id="rId39"/>
    <p:sldId id="1793" r:id="rId40"/>
    <p:sldId id="1731" r:id="rId41"/>
    <p:sldId id="1735" r:id="rId42"/>
    <p:sldId id="1734" r:id="rId43"/>
    <p:sldId id="1738" r:id="rId44"/>
    <p:sldId id="1752" r:id="rId45"/>
    <p:sldId id="1753" r:id="rId46"/>
    <p:sldId id="1754" r:id="rId47"/>
    <p:sldId id="1755" r:id="rId48"/>
    <p:sldId id="1667" r:id="rId49"/>
    <p:sldId id="1737" r:id="rId50"/>
    <p:sldId id="1794" r:id="rId51"/>
    <p:sldId id="1749" r:id="rId52"/>
    <p:sldId id="1739" r:id="rId53"/>
    <p:sldId id="1741" r:id="rId54"/>
    <p:sldId id="1756" r:id="rId55"/>
    <p:sldId id="1758" r:id="rId56"/>
    <p:sldId id="1747" r:id="rId57"/>
    <p:sldId id="1792" r:id="rId58"/>
    <p:sldId id="1795" r:id="rId59"/>
    <p:sldId id="1742" r:id="rId60"/>
    <p:sldId id="1748" r:id="rId61"/>
    <p:sldId id="1740" r:id="rId62"/>
    <p:sldId id="1750" r:id="rId63"/>
    <p:sldId id="175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941100"/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90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776" y="200"/>
      </p:cViewPr>
      <p:guideLst>
        <p:guide orient="horz" pos="2160"/>
        <p:guide pos="2880"/>
      </p:guideLst>
    </p:cSldViewPr>
  </p:slideViewPr>
  <p:notesTextViewPr>
    <p:cViewPr>
      <p:scale>
        <a:sx n="65" d="100"/>
        <a:sy n="6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10/28/25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none" strike="noStrike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Machine Learning for Physical Sensing &amp; 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3:30 – 4:45pm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1207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639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818V : Fall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3_1: Active Wave Imaging</a:t>
            </a:r>
          </a:p>
        </p:txBody>
      </p:sp>
    </p:spTree>
    <p:extLst>
      <p:ext uri="{BB962C8B-B14F-4D97-AF65-F5344CB8AC3E}">
        <p14:creationId xmlns:p14="http://schemas.microsoft.com/office/powerpoint/2010/main" val="195499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5FB74F-420D-39BD-E518-958B5A431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8F728-45B6-3E54-9B83-4433F664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9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0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10A60-45C3-DD57-EBA6-4C4960995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28409-B4D1-E960-6118-5195EB4F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7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D7D89-C2EC-C15B-77B7-81A253A24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606" y="1102088"/>
            <a:ext cx="9404604" cy="4653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23B10D-EC4F-329A-E55A-F7BE8AD8BAF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equation</a:t>
            </a:r>
          </a:p>
        </p:txBody>
      </p:sp>
    </p:spTree>
    <p:extLst>
      <p:ext uri="{BB962C8B-B14F-4D97-AF65-F5344CB8AC3E}">
        <p14:creationId xmlns:p14="http://schemas.microsoft.com/office/powerpoint/2010/main" val="249104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1D048-0DC0-B095-E068-7DD67E40F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946150"/>
            <a:ext cx="7581900" cy="496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AA921-C847-1867-0D1A-D0F89FFC6C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equation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6CAAB-CE80-784A-85A7-B80107C7524D}"/>
              </a:ext>
            </a:extLst>
          </p:cNvPr>
          <p:cNvSpPr txBox="1"/>
          <p:nvPr/>
        </p:nvSpPr>
        <p:spPr>
          <a:xfrm>
            <a:off x="4546010" y="5200651"/>
            <a:ext cx="459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𝞼 = RADAR cross section (RCS)</a:t>
            </a:r>
          </a:p>
        </p:txBody>
      </p:sp>
    </p:spTree>
    <p:extLst>
      <p:ext uri="{BB962C8B-B14F-4D97-AF65-F5344CB8AC3E}">
        <p14:creationId xmlns:p14="http://schemas.microsoft.com/office/powerpoint/2010/main" val="4265866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2CD7C-44A2-6ACE-4070-256CCFCC1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24BFC-B9E8-EAF0-4C48-066D9FB5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8608"/>
            <a:ext cx="9404604" cy="33722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668C67-8176-1CE6-7C6E-89384262BAE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 equation</a:t>
            </a:r>
          </a:p>
        </p:txBody>
      </p:sp>
    </p:spTree>
    <p:extLst>
      <p:ext uri="{BB962C8B-B14F-4D97-AF65-F5344CB8AC3E}">
        <p14:creationId xmlns:p14="http://schemas.microsoft.com/office/powerpoint/2010/main" val="329811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371BA-8C78-1D16-7F11-4B5E8A819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A5D25-9DF4-0049-174E-165F3C39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0"/>
            <a:ext cx="9118601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8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934AFB-6C12-9769-17B1-12F53911C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94155-1942-26D9-BCBC-CFA7422F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4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EF5BF0-28DC-E867-55A7-99FD8DD7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D0EAD-17E4-2490-81AD-0E01D71F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6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77AC2-FDE5-F6A1-3E2A-EECA0A2A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34830"/>
            <a:ext cx="7772400" cy="58231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31A04-6FAF-234F-2475-57381BB9216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Radar: Range resolution</a:t>
            </a:r>
          </a:p>
        </p:txBody>
      </p:sp>
    </p:spTree>
    <p:extLst>
      <p:ext uri="{BB962C8B-B14F-4D97-AF65-F5344CB8AC3E}">
        <p14:creationId xmlns:p14="http://schemas.microsoft.com/office/powerpoint/2010/main" val="68031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B094-1468-4F58-CC3A-3B170FB57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87D3C-63F4-493B-76FF-880198E02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of diagram showing difference between passive and active remote sensing">
            <a:extLst>
              <a:ext uri="{FF2B5EF4-FFF2-40B4-BE49-F238E27FC236}">
                <a16:creationId xmlns:a16="http://schemas.microsoft.com/office/drawing/2014/main" id="{B090B2DF-2A1C-BA91-E4AB-4A135218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144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00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dar Maximum Unambiguous Range and Pulse Repetition Frequency Calculator •  Electrical, RF and Electronics Calculators • Online Unit Converters">
            <a:extLst>
              <a:ext uri="{FF2B5EF4-FFF2-40B4-BE49-F238E27FC236}">
                <a16:creationId xmlns:a16="http://schemas.microsoft.com/office/drawing/2014/main" id="{C96B21C7-05D5-CDE5-1673-7BE554BF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43" y="3714751"/>
            <a:ext cx="5548313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1BBCB-5896-58CB-752F-F1F5C481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18" t="37223" r="1563" b="24167"/>
          <a:stretch>
            <a:fillRect/>
          </a:stretch>
        </p:blipFill>
        <p:spPr>
          <a:xfrm>
            <a:off x="1643061" y="184149"/>
            <a:ext cx="5386389" cy="27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A9B878-C18F-BF7C-4D27-17FFE56F1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01A86-2C9D-5E0C-DF04-5BAD6B90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95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4DF85-153E-2AC7-A206-8E318A4D3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6284B-164A-2DEF-8CDC-7B4B6A06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4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81E4-03CD-2710-1ADA-8BF84A14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76F49-A725-5D58-7418-0D4EB90B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41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61230-1E7B-F551-1B64-5ECEB12FD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C74C1-168E-4B6D-6C3E-E6493F994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49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226C7-4205-F9C0-CD5D-537114AF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CFB6A-2E0D-03EE-FE27-BFA9DC1E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65C69-364F-05B3-DD5F-B9B2D94DC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BAA719-44F2-7290-C73C-DFF50774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77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F306D-626B-20BA-AE1C-4C3FF4301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764A0-D150-7F2A-2646-19E141CD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1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8AC6A-D748-ED25-966E-DCB460780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4D069-DA79-A2E8-62DC-177F75F3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37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BC41B-84F9-A022-D6B6-C28B8EC6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5CBAF7-B6DE-B235-EB17-5AD53AFA2CA5}"/>
              </a:ext>
            </a:extLst>
          </p:cNvPr>
          <p:cNvSpPr txBox="1"/>
          <p:nvPr/>
        </p:nvSpPr>
        <p:spPr>
          <a:xfrm>
            <a:off x="0" y="3188870"/>
            <a:ext cx="9144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Distance estimation (Ranging)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time-domain vs frequency-domain</a:t>
            </a:r>
          </a:p>
        </p:txBody>
      </p:sp>
    </p:spTree>
    <p:extLst>
      <p:ext uri="{BB962C8B-B14F-4D97-AF65-F5344CB8AC3E}">
        <p14:creationId xmlns:p14="http://schemas.microsoft.com/office/powerpoint/2010/main" val="353929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41338-C7D9-513D-2E4B-64B0E4C45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of diagram showing difference between passive and active remote sensing">
            <a:extLst>
              <a:ext uri="{FF2B5EF4-FFF2-40B4-BE49-F238E27FC236}">
                <a16:creationId xmlns:a16="http://schemas.microsoft.com/office/drawing/2014/main" id="{7ECAEF41-2384-D96F-E78C-B3E042A6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144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dar - Wikipedia">
            <a:extLst>
              <a:ext uri="{FF2B5EF4-FFF2-40B4-BE49-F238E27FC236}">
                <a16:creationId xmlns:a16="http://schemas.microsoft.com/office/drawing/2014/main" id="{01F1D419-9AB2-98ED-1440-7CFC443A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4" y="3848100"/>
            <a:ext cx="1916113" cy="20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re, I fixed the new camera icon of OS 26 : r/ios">
            <a:extLst>
              <a:ext uri="{FF2B5EF4-FFF2-40B4-BE49-F238E27FC236}">
                <a16:creationId xmlns:a16="http://schemas.microsoft.com/office/drawing/2014/main" id="{D0910565-0FB7-3660-23AC-1DDA1670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2" y="4008159"/>
            <a:ext cx="1947118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LiDAR, How LiDAR work and Lidar Types - DFRobot">
            <a:extLst>
              <a:ext uri="{FF2B5EF4-FFF2-40B4-BE49-F238E27FC236}">
                <a16:creationId xmlns:a16="http://schemas.microsoft.com/office/drawing/2014/main" id="{B97A4453-6CE4-24F3-86F8-74583209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64" y="4004018"/>
            <a:ext cx="2119336" cy="12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ll You Need To Know About Sonar Systems">
            <a:extLst>
              <a:ext uri="{FF2B5EF4-FFF2-40B4-BE49-F238E27FC236}">
                <a16:creationId xmlns:a16="http://schemas.microsoft.com/office/drawing/2014/main" id="{BD79ABBD-A7B2-BD6C-9CC9-8129F7F6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73" y="5397661"/>
            <a:ext cx="1947118" cy="1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3C96D5-6AB6-CA3E-B54F-2AD3B7442BCE}"/>
              </a:ext>
            </a:extLst>
          </p:cNvPr>
          <p:cNvSpPr txBox="1"/>
          <p:nvPr/>
        </p:nvSpPr>
        <p:spPr>
          <a:xfrm>
            <a:off x="987802" y="5951881"/>
            <a:ext cx="1300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Camera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EF82E-10D5-5258-B9D7-9E695A379446}"/>
              </a:ext>
            </a:extLst>
          </p:cNvPr>
          <p:cNvSpPr txBox="1"/>
          <p:nvPr/>
        </p:nvSpPr>
        <p:spPr>
          <a:xfrm>
            <a:off x="3716738" y="4638052"/>
            <a:ext cx="1037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LiDAR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B43F2-9B31-CD88-3C53-27229216D3B3}"/>
              </a:ext>
            </a:extLst>
          </p:cNvPr>
          <p:cNvSpPr txBox="1"/>
          <p:nvPr/>
        </p:nvSpPr>
        <p:spPr>
          <a:xfrm>
            <a:off x="3669422" y="5347514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SONAR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BD0E8-863B-4F46-9065-E44EF9BE5689}"/>
              </a:ext>
            </a:extLst>
          </p:cNvPr>
          <p:cNvSpPr txBox="1"/>
          <p:nvPr/>
        </p:nvSpPr>
        <p:spPr>
          <a:xfrm>
            <a:off x="7544492" y="5932831"/>
            <a:ext cx="1208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RADAR</a:t>
            </a:r>
          </a:p>
        </p:txBody>
      </p:sp>
    </p:spTree>
    <p:extLst>
      <p:ext uri="{BB962C8B-B14F-4D97-AF65-F5344CB8AC3E}">
        <p14:creationId xmlns:p14="http://schemas.microsoft.com/office/powerpoint/2010/main" val="968872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05F85-CA16-38F4-2153-FBAB0B986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CE0243-EFFA-BF3C-1FCA-227BA25EB0EA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9C38A6-5619-7D54-1D1B-3FF3C2FD8418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D317A98-B66E-CEBE-92A7-845411759FCF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21C92-23F9-0D81-3555-1DF771ADDDF7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E5E41D-ED48-E739-E51A-3E641D144AE4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694E66-926A-24BA-4331-DF92E71AFEE6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DC5C2C6-913A-341F-0F5A-A9BC7EAD469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E1DA62-7371-59C5-6034-730D3170C482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471E225-9F47-FE6C-7A74-8010CA474D78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0E9607A-DA5D-F2B1-BDE6-1FAC80A36A61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728F1CE-D2F8-2560-4F5A-2577155C5D32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41D1DE5-44BB-3B94-D180-BF6B79191AE6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ED988-0250-1172-02B8-C5C225E44D5B}"/>
              </a:ext>
            </a:extLst>
          </p:cNvPr>
          <p:cNvGrpSpPr/>
          <p:nvPr/>
        </p:nvGrpSpPr>
        <p:grpSpPr>
          <a:xfrm>
            <a:off x="4470381" y="2320035"/>
            <a:ext cx="554006" cy="322248"/>
            <a:chOff x="1375638" y="4308984"/>
            <a:chExt cx="6168107" cy="17622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EA51002-DDA7-CC39-1F8E-1BBF2803404F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75845FA-4D84-43BA-E125-D6DC0929D480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A7C270A-E1CD-7F34-67A1-78F02AAED0D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3E27B07-4493-ACE9-4302-B42B69D04572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575825E0-E01C-C4E0-71C3-249DE524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26" y="148281"/>
            <a:ext cx="904926" cy="96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dan car model - Free transport icons">
            <a:extLst>
              <a:ext uri="{FF2B5EF4-FFF2-40B4-BE49-F238E27FC236}">
                <a16:creationId xmlns:a16="http://schemas.microsoft.com/office/drawing/2014/main" id="{C7FB3A67-680F-67EA-4FD6-16A894F32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5991" flipH="1">
            <a:off x="1649325" y="2101036"/>
            <a:ext cx="770094" cy="9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A65C196-5C7A-3B81-B8C8-0D86019CEA7B}"/>
              </a:ext>
            </a:extLst>
          </p:cNvPr>
          <p:cNvCxnSpPr/>
          <p:nvPr/>
        </p:nvCxnSpPr>
        <p:spPr>
          <a:xfrm flipV="1">
            <a:off x="3290766" y="1062680"/>
            <a:ext cx="576899" cy="100089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9E190D-0F9C-0C53-3CA2-8A28478628A4}"/>
              </a:ext>
            </a:extLst>
          </p:cNvPr>
          <p:cNvCxnSpPr>
            <a:cxnSpLocks/>
          </p:cNvCxnSpPr>
          <p:nvPr/>
        </p:nvCxnSpPr>
        <p:spPr>
          <a:xfrm>
            <a:off x="4215242" y="1066373"/>
            <a:ext cx="531912" cy="111715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3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75703-764C-12B2-8920-ED5146F0C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ABCA575-C049-BC77-C490-60CDBA4F32FF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7E76D9-ED6E-9802-8846-CA234E632DED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4AF9A39-B5BE-13B9-272E-D03A1D4E4B84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C09B94-D118-0AA7-F96B-CB09DCCDC0B1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2DD92E-B681-8EDD-D7A2-7C64CC12ACF8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ECD1E0-D799-0F3B-FE10-6E44FFF84E69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980532-B6C1-C7C3-53B5-E2D07A6B135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A2DB83-E5F9-EB00-6AB1-170EE1F4F874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7F6235E-4EF4-1F9B-0934-30F9091A6FFE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743A135-3290-0973-3676-645BA7E4E22C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EBC9FF8-4C79-EDCB-3B6A-5C4AEC087C5F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A25A1F5-27DC-0A70-AEAD-DFE165B629BA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9592F3-0E28-6579-2CB3-24EB02D8F1C2}"/>
              </a:ext>
            </a:extLst>
          </p:cNvPr>
          <p:cNvGrpSpPr/>
          <p:nvPr/>
        </p:nvGrpSpPr>
        <p:grpSpPr>
          <a:xfrm>
            <a:off x="4470381" y="2320035"/>
            <a:ext cx="554006" cy="322248"/>
            <a:chOff x="1375638" y="4308984"/>
            <a:chExt cx="6168107" cy="17622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4BA856C-A3EC-33C1-C4E9-DD132E5F93E2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54BC648-4EDF-AA7F-E9ED-AAF3BB0E52C8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1FA2749-9807-C1B0-B6A9-24E385E12CF1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F605706-2D53-86DE-3F9C-F1BC8A89CDA0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FC499A-9A21-02A2-857B-63A1F6B11E93}"/>
              </a:ext>
            </a:extLst>
          </p:cNvPr>
          <p:cNvCxnSpPr/>
          <p:nvPr/>
        </p:nvCxnSpPr>
        <p:spPr>
          <a:xfrm>
            <a:off x="3013993" y="1717589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F01E8B-57AF-C562-B923-915ABACBEDF7}"/>
              </a:ext>
            </a:extLst>
          </p:cNvPr>
          <p:cNvSpPr txBox="1"/>
          <p:nvPr/>
        </p:nvSpPr>
        <p:spPr>
          <a:xfrm>
            <a:off x="3073194" y="1367258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</p:spTree>
    <p:extLst>
      <p:ext uri="{BB962C8B-B14F-4D97-AF65-F5344CB8AC3E}">
        <p14:creationId xmlns:p14="http://schemas.microsoft.com/office/powerpoint/2010/main" val="181680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F9A60-545E-3CD5-2B04-E22F5789F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59529B-7501-3C03-A52D-B734695936C7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5AC432-DEFD-7AE8-CF09-5E1F06A522E0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999C89-EB76-D6CA-E2D8-38E0FBE40E0B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CCA78A-D474-0C45-C9B3-13CD659DECE7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331B3A-D202-1BE4-5C71-12EE15DE251B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D52C1BC-B472-C836-5396-C851389C7C18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57D5B0C-5482-D545-40EF-E9E6958F987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F65065-02C4-052A-D34D-D8E2DAAEE828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7A4C406-E5FA-A0D6-6243-4B8B77C6C1A2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C96DF70-B331-2DAD-F91A-34A1A6DB9068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6728C2D-05EF-4C7D-B97D-8B0F3FA9B5FA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9E2F3A8-E779-DB5F-B3B7-0845527D9A10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D869A1-D76A-023F-89FF-10A5A05D1075}"/>
              </a:ext>
            </a:extLst>
          </p:cNvPr>
          <p:cNvGrpSpPr/>
          <p:nvPr/>
        </p:nvGrpSpPr>
        <p:grpSpPr>
          <a:xfrm>
            <a:off x="4470381" y="2320035"/>
            <a:ext cx="554006" cy="322248"/>
            <a:chOff x="1375638" y="4308984"/>
            <a:chExt cx="6168107" cy="17622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B2D2682-739C-AA65-0D9C-1A9BCB6AABD5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6E6F564-A086-4915-47A7-9E6DCE0B4AEE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2912D4D-2B1A-3117-837D-C14A5997CD8C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0635E3A-1532-6304-56EC-1497AEAC2F6E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0A55EC-25A1-EBB3-5DF0-C9F2F3551910}"/>
              </a:ext>
            </a:extLst>
          </p:cNvPr>
          <p:cNvCxnSpPr/>
          <p:nvPr/>
        </p:nvCxnSpPr>
        <p:spPr>
          <a:xfrm>
            <a:off x="3013993" y="1717589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25765C-F42D-928A-5DB0-3FA89B0DB5E5}"/>
              </a:ext>
            </a:extLst>
          </p:cNvPr>
          <p:cNvSpPr txBox="1"/>
          <p:nvPr/>
        </p:nvSpPr>
        <p:spPr>
          <a:xfrm>
            <a:off x="3073194" y="1367258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E652A-7030-403F-30B7-0807FC068E78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197D06-666B-078C-30DB-16EEE0319352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BDC0BFCB-A705-54DE-912F-B4805FC48033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817FE1C-F25F-F489-5641-A80B43061FEB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B28918-9195-0D8C-7521-EB02071753DF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F07862-5D33-6F91-9A57-88262F7F15F4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3587575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B9389-86AB-9CDE-30F7-9CEAE00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C31AE04-47AB-5C21-041D-FB8AF089C251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F3CBB4-6AA6-6DC4-D1EB-33799B048F20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E6A0F0C-3465-94BE-CFC1-C2B340745322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45ACC-4033-9B6B-86DF-FA5AB70A9BF4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1D209-1E2B-5921-E2EC-35247DB6DCE2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F86CC0-7E02-2961-3273-F80A6773C796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3E9947-AE0A-7E60-2A91-AAC3136F6025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8B8A84-C574-2586-F9AC-9CE38BBD7726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ED3A3C0-4B2A-47A3-7373-FB1CA76D26D8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0D9F68C-697A-BB61-142E-1010A8483DCF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8772BC6-6DC8-F8B1-64AC-26A5EB030E85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CD45D84-C1AC-ECFE-4E59-4F35EDC4217B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5298D-0C65-0DC9-63C8-10C3E3175E78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84980-4244-ADAB-5812-EE3524399F75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9A6D18DF-6243-B8C6-B65A-020A1B9D32F1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85D7383-279D-B1F1-31E3-A8F5FF8BBF9E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33B58C-7834-D45D-271A-CA53AC21C767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BB028A-4A02-2915-705D-FCA48DF91E96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295D13E-E33E-570D-2C16-73F3389B0FC3}"/>
              </a:ext>
            </a:extLst>
          </p:cNvPr>
          <p:cNvSpPr/>
          <p:nvPr/>
        </p:nvSpPr>
        <p:spPr>
          <a:xfrm>
            <a:off x="5193956" y="4471694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D4897-20EB-E8B8-D55D-102280CC96E7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DD49B-B6C6-F483-4A01-1B12AE5162A7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95EF1D0-3CDB-C209-1968-4CF2BD2EDD4F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74828D-BAD8-DE3E-5426-E8C8257EFC57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3B3B64-61A6-463F-F4A1-83BAB656C24B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FD3191-23EE-AA90-984F-65505FD35AB6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FEFAB13-16CB-8214-95D6-CC9EA4DFECB7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3B5972-5C64-06FB-A80F-0B88DE7BA715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4432F7F-BB3A-8A09-AD65-F7F8A23BAFFB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12519B-198B-FB58-1DE8-CEA429854DA6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BAAB63-553A-37FE-1400-B4C6090F4DD8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6DCCBB-0DAD-1D55-2F9F-55F2AA052AC8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AE12DFC-E05B-EFF8-6ED0-C603E857DF0A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97D7A6A-616E-EAD4-6ACD-36AC839DDE8A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90A678-251F-9834-F02B-7C119B36E365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A1D07D1-B83F-352B-CDB8-E688F9A0B20C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5176DE4-42B0-0C42-CC71-3F9721832943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58AAC39-6F71-E6DF-628A-D4D647D2B729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</p:spTree>
    <p:extLst>
      <p:ext uri="{BB962C8B-B14F-4D97-AF65-F5344CB8AC3E}">
        <p14:creationId xmlns:p14="http://schemas.microsoft.com/office/powerpoint/2010/main" val="2286518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878C7-AE69-367F-697A-B7BA24F4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058D46-4382-157F-CAB4-13695C8B2610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2C8E0A-153F-4677-5F43-D83D3864AA52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7F13D7-33CF-D224-1007-32786F0B19DF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51CDD-8B57-D876-869C-6CAA7389E30B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F2EFB7-D6DA-05EC-0DE5-B813CB47A086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F86AE49-9A7B-C5A3-1B2A-2005C3E6695D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E1057C-8711-F137-EBB9-9EBB15C45E64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95A8B8-80ED-224F-55AE-B61841447E88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096B4-1F62-CCAB-B5E9-2E48094D4843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B5282C0-813F-F905-7514-197413588BC6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1D06BB2-DCE3-DB17-A4EB-1A527FFBB020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BFEBA76-3C2B-2AAD-AE1E-AED583973EB1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66548-4B8F-6570-A4DF-2FCF491659EB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155FFC-8AE6-EA0E-AE87-7D7FA5031B75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C0C69970-FCE3-D79B-C124-7A149ECE91EF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A435361-23BC-2413-32E9-DE9FCEB1C9E2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288C4F-ACEA-67DA-5C5B-4F92F8D92193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000A6C-8577-FDA5-1427-6960AC01DF29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9C8C9153-D8D4-1F3C-4CFC-B3138C5A75A9}"/>
              </a:ext>
            </a:extLst>
          </p:cNvPr>
          <p:cNvSpPr/>
          <p:nvPr/>
        </p:nvSpPr>
        <p:spPr>
          <a:xfrm>
            <a:off x="5193956" y="5033272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14FD78-048C-4AD0-D116-0083B9AB8754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ED32F-4BE8-C6D7-CF42-647B6DCA30F8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8E9A84C-758C-09E2-4EA3-C8169C49A051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01FD59-5E4B-E75C-A49F-32230DDB9BB9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302230-C574-8C00-EB5B-EA5443901F75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9E51DF-8730-7836-5AD4-427B19F9B1C2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9906E9-1866-86DF-B426-03037939A428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AE8CED-750F-1A23-9FE6-CB47396B686E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7B4963-54D1-3731-7C40-24D426833719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F5EC084-0D5C-3951-2479-9BEE402927A9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42EE3D2-97CE-13FD-1426-15549FBE9331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30D658-52A1-2017-C267-E8049ECCBD9A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7CD68E1-634F-E9E4-A917-98D9D18079A2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C625294-EE79-4BAF-714D-D74D5EB93D44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BF0096E-2417-0B95-D745-A9881C9AD303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6862B7-A165-C6CC-6E77-C75AF8CA68D9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9B02B7F-1A85-D0C3-1CDE-4E5F15BDA777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B5972E8-AC1B-A876-6833-DA10B099DAB2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</p:spTree>
    <p:extLst>
      <p:ext uri="{BB962C8B-B14F-4D97-AF65-F5344CB8AC3E}">
        <p14:creationId xmlns:p14="http://schemas.microsoft.com/office/powerpoint/2010/main" val="3694050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EA66-8848-DC24-D47D-B5DA44307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F230AB-FAAA-521C-B6B6-EB4C8ED78EC0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C84D04-90E2-9622-D6AA-C0310D12B674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CD7C9E6-CF0D-BA46-42B2-C2A176D988E3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F4A4C-F50C-C8F2-81B4-4D83BF1D93E2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F1ACFD-D04D-1D3D-C43D-0E721B880BC6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72969C-F970-3E52-A344-6C6B82F66E97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4D0D18-6A8A-1E8E-6ED2-7185702EEEA3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1C9640-E6D0-59B2-7785-BE703C832C5A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281F8AE-537F-259C-4274-D6C65E34E881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59D493D-3CE6-EB09-0413-E67F8812B594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AA851C5-2277-9720-6BA6-13ED19D8E10D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F309AD-05A5-BD5A-D9D9-AE2D7DCBC090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F25A39-0A34-911E-224B-4374E21C18AB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622376-2737-618E-F803-A96119EF934E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A4351998-D4EC-39A5-BB72-9767D68754A1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396667E-0C80-209E-7435-A282188D7B25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4CE1A2-8903-A1E5-1140-30AEE745467E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A86CFC-8E31-CA7F-B0D7-32006E16F180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367D84FB-57EC-9B8B-1B53-74249329891C}"/>
              </a:ext>
            </a:extLst>
          </p:cNvPr>
          <p:cNvSpPr/>
          <p:nvPr/>
        </p:nvSpPr>
        <p:spPr>
          <a:xfrm>
            <a:off x="5193956" y="5033272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28504C-66AB-098A-A748-09BA7AA54BD2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F8A35-9879-F110-00AB-9B2198D0A026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73DF4E3-4455-73DF-B3A9-69F229FC460B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7BEF82-4AF9-15A2-E0D9-AF537FE95AEB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difference will you see in frequency domain?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8BBD54-3BE5-2F6A-3012-F5A09AB620A4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5165FE1-E40B-9F08-272A-ECC5BF7DDEE4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8FA77BB-F106-E907-2F96-6F6A4BD1E34D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372E8-72EE-D0BB-74D2-1794F1A26D68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16093F-2EDF-D987-07DB-6CB8E7539EED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B1D417-98B1-2F05-0DBA-6BD42305CB60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E1329D-26D0-6363-036A-5C9930D8108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5C1863-5B81-746D-5F71-EE912A363211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FE666C0-165C-D7CB-B884-ECDDD10D62D3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2C67E9B-F9F4-231D-2761-BD6FED3CBB19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C18202D-5660-7332-FBC4-5F0A7E308C81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29E0AD6-CEA0-4F88-45BC-CBB6B0CC6B5D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EEC9F07-D4C5-F6B6-D8E0-E673206BDD5B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48EAEE3-46C8-CA6B-81CE-0D344524C836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BF96D9-C208-4EB6-D3C5-8AD82E288EBE}"/>
              </a:ext>
            </a:extLst>
          </p:cNvPr>
          <p:cNvSpPr txBox="1"/>
          <p:nvPr/>
        </p:nvSpPr>
        <p:spPr>
          <a:xfrm>
            <a:off x="234777" y="234778"/>
            <a:ext cx="5542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we send the signal continuously?</a:t>
            </a:r>
          </a:p>
        </p:txBody>
      </p:sp>
    </p:spTree>
    <p:extLst>
      <p:ext uri="{BB962C8B-B14F-4D97-AF65-F5344CB8AC3E}">
        <p14:creationId xmlns:p14="http://schemas.microsoft.com/office/powerpoint/2010/main" val="2639910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88B20-FCB8-38F2-AF63-61212A4283A1}"/>
              </a:ext>
            </a:extLst>
          </p:cNvPr>
          <p:cNvSpPr txBox="1"/>
          <p:nvPr/>
        </p:nvSpPr>
        <p:spPr>
          <a:xfrm>
            <a:off x="0" y="3244334"/>
            <a:ext cx="914400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Phase and time-of-arrival both can estimate distance.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What are the pros and cons?</a:t>
            </a:r>
          </a:p>
        </p:txBody>
      </p:sp>
    </p:spTree>
    <p:extLst>
      <p:ext uri="{BB962C8B-B14F-4D97-AF65-F5344CB8AC3E}">
        <p14:creationId xmlns:p14="http://schemas.microsoft.com/office/powerpoint/2010/main" val="3249967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6B55-F57F-4E60-E48C-680D9365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0644D3-AE31-4E1F-7837-A73C2A8243FA}"/>
              </a:ext>
            </a:extLst>
          </p:cNvPr>
          <p:cNvCxnSpPr>
            <a:cxnSpLocks/>
          </p:cNvCxnSpPr>
          <p:nvPr/>
        </p:nvCxnSpPr>
        <p:spPr>
          <a:xfrm>
            <a:off x="2756716" y="2975225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150434-059C-FDF0-7728-18F6D6608006}"/>
              </a:ext>
            </a:extLst>
          </p:cNvPr>
          <p:cNvCxnSpPr/>
          <p:nvPr/>
        </p:nvCxnSpPr>
        <p:spPr>
          <a:xfrm flipV="1">
            <a:off x="2758993" y="868035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5E18D7-5A41-AFBF-EEE4-CB389947255B}"/>
              </a:ext>
            </a:extLst>
          </p:cNvPr>
          <p:cNvSpPr txBox="1"/>
          <p:nvPr/>
        </p:nvSpPr>
        <p:spPr>
          <a:xfrm rot="16200000">
            <a:off x="1903105" y="176430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477F9-8D6F-E52E-7B2E-A9E223F17978}"/>
              </a:ext>
            </a:extLst>
          </p:cNvPr>
          <p:cNvSpPr txBox="1"/>
          <p:nvPr/>
        </p:nvSpPr>
        <p:spPr>
          <a:xfrm>
            <a:off x="3674737" y="300772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4C0319-AD6E-02CF-97A0-A514155A2ADE}"/>
              </a:ext>
            </a:extLst>
          </p:cNvPr>
          <p:cNvGrpSpPr/>
          <p:nvPr/>
        </p:nvGrpSpPr>
        <p:grpSpPr>
          <a:xfrm>
            <a:off x="2748870" y="2481160"/>
            <a:ext cx="2811671" cy="18295"/>
            <a:chOff x="987797" y="2609095"/>
            <a:chExt cx="2811671" cy="182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CE3608-49B0-0DDD-F625-A10EF8D753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9815" y="2609095"/>
              <a:ext cx="1919653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F128AE4-5D9A-3F84-BCF7-E8A613C9FBF6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A214B2-6809-D1B5-57EF-AB25DAF3D3A9}"/>
              </a:ext>
            </a:extLst>
          </p:cNvPr>
          <p:cNvGrpSpPr/>
          <p:nvPr/>
        </p:nvGrpSpPr>
        <p:grpSpPr>
          <a:xfrm>
            <a:off x="3013993" y="2205217"/>
            <a:ext cx="554006" cy="518983"/>
            <a:chOff x="1375638" y="4308984"/>
            <a:chExt cx="6168107" cy="1762272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23D4A6E-178F-B98E-1D14-0CDF7797A867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A4CCA49-03E8-B470-2618-636320549E73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07479A6-0773-ACC9-27FB-443CC407EA8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ECF8AC9-B28C-319E-F769-436DE95E96A6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5E4B1F-D755-CB74-CF00-D3ED48E51FB7}"/>
              </a:ext>
            </a:extLst>
          </p:cNvPr>
          <p:cNvCxnSpPr>
            <a:cxnSpLocks/>
          </p:cNvCxnSpPr>
          <p:nvPr/>
        </p:nvCxnSpPr>
        <p:spPr>
          <a:xfrm>
            <a:off x="512100" y="6019106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944697-4961-8751-C3E8-3FB244692D4B}"/>
              </a:ext>
            </a:extLst>
          </p:cNvPr>
          <p:cNvCxnSpPr/>
          <p:nvPr/>
        </p:nvCxnSpPr>
        <p:spPr>
          <a:xfrm flipV="1">
            <a:off x="514377" y="3899559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03B1B9E6-C3BD-5FFB-52EF-E5E0992C618E}"/>
              </a:ext>
            </a:extLst>
          </p:cNvPr>
          <p:cNvSpPr/>
          <p:nvPr/>
        </p:nvSpPr>
        <p:spPr>
          <a:xfrm>
            <a:off x="1285103" y="2644346"/>
            <a:ext cx="1705232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CE75EEC-55E4-C25C-8666-CD563BC57FC2}"/>
              </a:ext>
            </a:extLst>
          </p:cNvPr>
          <p:cNvSpPr/>
          <p:nvPr/>
        </p:nvSpPr>
        <p:spPr>
          <a:xfrm>
            <a:off x="531340" y="448541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7D29AB-0516-93F6-3E02-E7C2FB52043B}"/>
              </a:ext>
            </a:extLst>
          </p:cNvPr>
          <p:cNvCxnSpPr>
            <a:cxnSpLocks/>
          </p:cNvCxnSpPr>
          <p:nvPr/>
        </p:nvCxnSpPr>
        <p:spPr>
          <a:xfrm>
            <a:off x="5174716" y="60053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DBA19F-081A-CE1E-8B48-57ECC378D217}"/>
              </a:ext>
            </a:extLst>
          </p:cNvPr>
          <p:cNvCxnSpPr/>
          <p:nvPr/>
        </p:nvCxnSpPr>
        <p:spPr>
          <a:xfrm flipV="1">
            <a:off x="5176993" y="3885837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E1FD1F29-B09B-0B5A-5838-483775ED1764}"/>
              </a:ext>
            </a:extLst>
          </p:cNvPr>
          <p:cNvSpPr/>
          <p:nvPr/>
        </p:nvSpPr>
        <p:spPr>
          <a:xfrm>
            <a:off x="5193956" y="5033272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4D1D15-45B6-663B-5E03-DCF212B37599}"/>
              </a:ext>
            </a:extLst>
          </p:cNvPr>
          <p:cNvSpPr txBox="1"/>
          <p:nvPr/>
        </p:nvSpPr>
        <p:spPr>
          <a:xfrm>
            <a:off x="6484329" y="59916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65D57C-62D0-C012-DFC0-18BA0D770163}"/>
              </a:ext>
            </a:extLst>
          </p:cNvPr>
          <p:cNvSpPr txBox="1"/>
          <p:nvPr/>
        </p:nvSpPr>
        <p:spPr>
          <a:xfrm>
            <a:off x="1804751" y="598996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E6C0F12-30BE-5579-3354-D009607C7139}"/>
              </a:ext>
            </a:extLst>
          </p:cNvPr>
          <p:cNvSpPr/>
          <p:nvPr/>
        </p:nvSpPr>
        <p:spPr>
          <a:xfrm>
            <a:off x="6011673" y="2607275"/>
            <a:ext cx="1545303" cy="1643449"/>
          </a:xfrm>
          <a:custGeom>
            <a:avLst/>
            <a:gdLst>
              <a:gd name="connsiteX0" fmla="*/ 1705232 w 1705232"/>
              <a:gd name="connsiteY0" fmla="*/ 0 h 1643449"/>
              <a:gd name="connsiteX1" fmla="*/ 370702 w 1705232"/>
              <a:gd name="connsiteY1" fmla="*/ 753762 h 1643449"/>
              <a:gd name="connsiteX2" fmla="*/ 0 w 1705232"/>
              <a:gd name="connsiteY2" fmla="*/ 1643449 h 16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5232" h="1643449">
                <a:moveTo>
                  <a:pt x="1705232" y="0"/>
                </a:moveTo>
                <a:cubicBezTo>
                  <a:pt x="1180069" y="239927"/>
                  <a:pt x="654907" y="479854"/>
                  <a:pt x="370702" y="753762"/>
                </a:cubicBezTo>
                <a:cubicBezTo>
                  <a:pt x="86497" y="1027670"/>
                  <a:pt x="43248" y="1335559"/>
                  <a:pt x="0" y="1643449"/>
                </a:cubicBezTo>
              </a:path>
            </a:pathLst>
          </a:custGeom>
          <a:noFill/>
          <a:ln w="28575"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149384-003E-46B2-4A8E-E5BD54C49AEB}"/>
              </a:ext>
            </a:extLst>
          </p:cNvPr>
          <p:cNvSpPr txBox="1"/>
          <p:nvPr/>
        </p:nvSpPr>
        <p:spPr>
          <a:xfrm>
            <a:off x="1360626" y="6344727"/>
            <a:ext cx="677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are the phases related?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C74D1-BA07-BDEC-00E7-74D1F2C95A3F}"/>
              </a:ext>
            </a:extLst>
          </p:cNvPr>
          <p:cNvCxnSpPr>
            <a:cxnSpLocks/>
          </p:cNvCxnSpPr>
          <p:nvPr/>
        </p:nvCxnSpPr>
        <p:spPr>
          <a:xfrm>
            <a:off x="5985939" y="292978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D8B539-F2EA-A008-3227-3908F4653E2A}"/>
              </a:ext>
            </a:extLst>
          </p:cNvPr>
          <p:cNvCxnSpPr/>
          <p:nvPr/>
        </p:nvCxnSpPr>
        <p:spPr>
          <a:xfrm flipV="1">
            <a:off x="5988216" y="822594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8E006E0-601B-C8A9-4E04-6BC34982AAD0}"/>
              </a:ext>
            </a:extLst>
          </p:cNvPr>
          <p:cNvSpPr txBox="1"/>
          <p:nvPr/>
        </p:nvSpPr>
        <p:spPr>
          <a:xfrm rot="16200000">
            <a:off x="5132328" y="171886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6FBDB2-B29A-1712-8134-59F7AF90521C}"/>
              </a:ext>
            </a:extLst>
          </p:cNvPr>
          <p:cNvSpPr txBox="1"/>
          <p:nvPr/>
        </p:nvSpPr>
        <p:spPr>
          <a:xfrm>
            <a:off x="6903960" y="296228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(or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#)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6EEA78C-CF4D-B9CE-6854-056C7737AAE5}"/>
              </a:ext>
            </a:extLst>
          </p:cNvPr>
          <p:cNvGrpSpPr/>
          <p:nvPr/>
        </p:nvGrpSpPr>
        <p:grpSpPr>
          <a:xfrm>
            <a:off x="5978093" y="2435719"/>
            <a:ext cx="2811671" cy="18295"/>
            <a:chOff x="987797" y="2609095"/>
            <a:chExt cx="2811671" cy="1829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6B7831-722A-1BB4-8595-CD53E459F869}"/>
                </a:ext>
              </a:extLst>
            </p:cNvPr>
            <p:cNvCxnSpPr>
              <a:cxnSpLocks/>
            </p:cNvCxnSpPr>
            <p:nvPr/>
          </p:nvCxnSpPr>
          <p:spPr>
            <a:xfrm>
              <a:off x="995643" y="2609095"/>
              <a:ext cx="2803825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D001C30-E835-63EF-3615-1839A11CA59E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5570FB9-EC3E-7680-B04A-8A3EAA5F5723}"/>
              </a:ext>
            </a:extLst>
          </p:cNvPr>
          <p:cNvGrpSpPr/>
          <p:nvPr/>
        </p:nvGrpSpPr>
        <p:grpSpPr>
          <a:xfrm>
            <a:off x="7699604" y="2274594"/>
            <a:ext cx="554006" cy="322248"/>
            <a:chOff x="1375638" y="4308984"/>
            <a:chExt cx="6168107" cy="176227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33D078E-D6EE-29DF-361E-42E64F987ABE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D541BB-3FF4-E31D-1497-F1A6303D52A9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C5544E-63F3-685B-48AF-B9CB9E4BFD26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C1E88F1-4AD0-8F74-4301-A2D51CA0593A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226D336-1832-0114-4A06-241C0320E753}"/>
              </a:ext>
            </a:extLst>
          </p:cNvPr>
          <p:cNvCxnSpPr/>
          <p:nvPr/>
        </p:nvCxnSpPr>
        <p:spPr>
          <a:xfrm>
            <a:off x="6243216" y="1672148"/>
            <a:ext cx="145638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832CB3-A26D-0246-C1FC-8443E5AD05FF}"/>
              </a:ext>
            </a:extLst>
          </p:cNvPr>
          <p:cNvSpPr txBox="1"/>
          <p:nvPr/>
        </p:nvSpPr>
        <p:spPr>
          <a:xfrm>
            <a:off x="6302417" y="1321817"/>
            <a:ext cx="12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delay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F4F29D-2931-3FA4-E81B-EC0ACD2D25B0}"/>
              </a:ext>
            </a:extLst>
          </p:cNvPr>
          <p:cNvGrpSpPr/>
          <p:nvPr/>
        </p:nvGrpSpPr>
        <p:grpSpPr>
          <a:xfrm>
            <a:off x="3085299" y="1605157"/>
            <a:ext cx="457856" cy="518983"/>
            <a:chOff x="1375638" y="4308984"/>
            <a:chExt cx="6168107" cy="17622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F63CC7B-4596-35AC-9A4D-417608841011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FC8FA1A-07C4-92C3-E144-950AF4A63789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DFC13C7-F1CA-E2D9-1D30-0F05A540597E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CB9091-503C-CBA0-EE68-F7398477ED6B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635BE7-1F12-ABDD-C711-4403F54C048B}"/>
              </a:ext>
            </a:extLst>
          </p:cNvPr>
          <p:cNvGrpSpPr/>
          <p:nvPr/>
        </p:nvGrpSpPr>
        <p:grpSpPr>
          <a:xfrm>
            <a:off x="3129342" y="1005097"/>
            <a:ext cx="416233" cy="518983"/>
            <a:chOff x="1375638" y="4308984"/>
            <a:chExt cx="6168107" cy="17622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0D95132-919D-5A55-7724-16044912EA65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B654706-42D0-6554-F962-4F2CBF5FFB7C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4AF6E87-8E8B-84C9-138A-5F9F64BBC59E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FFB3C1C-C825-9F2D-45F1-15F27CBF082A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74BE94-7C39-EA69-5233-68E378923868}"/>
              </a:ext>
            </a:extLst>
          </p:cNvPr>
          <p:cNvGrpSpPr/>
          <p:nvPr/>
        </p:nvGrpSpPr>
        <p:grpSpPr>
          <a:xfrm>
            <a:off x="7728903" y="1796793"/>
            <a:ext cx="503642" cy="322248"/>
            <a:chOff x="1375638" y="4308984"/>
            <a:chExt cx="6168107" cy="1762272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0D55E85-DF46-4D57-7A10-339D679F441D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55BDA41-6735-B3B8-7049-6E2025315C72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F772F26-5A40-FEB5-8E1C-72868B06802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441F5C-B0F7-6357-241A-845619AA4D6E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2CF8AE4-9800-225F-0DC1-C93542F1780A}"/>
              </a:ext>
            </a:extLst>
          </p:cNvPr>
          <p:cNvGrpSpPr/>
          <p:nvPr/>
        </p:nvGrpSpPr>
        <p:grpSpPr>
          <a:xfrm>
            <a:off x="7777193" y="1318992"/>
            <a:ext cx="416233" cy="322248"/>
            <a:chOff x="1375638" y="4308984"/>
            <a:chExt cx="6168107" cy="1762272"/>
          </a:xfrm>
        </p:grpSpPr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E4F8C8A-B468-DDEE-CCD0-76D709365795}"/>
                </a:ext>
              </a:extLst>
            </p:cNvPr>
            <p:cNvSpPr/>
            <p:nvPr/>
          </p:nvSpPr>
          <p:spPr>
            <a:xfrm>
              <a:off x="1375638" y="4308984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FD0834B-DC27-DE3D-1DB1-DD2322508E62}"/>
                </a:ext>
              </a:extLst>
            </p:cNvPr>
            <p:cNvSpPr/>
            <p:nvPr/>
          </p:nvSpPr>
          <p:spPr>
            <a:xfrm>
              <a:off x="2916386" y="434556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AABC4EA-088E-A8FE-ED99-9C6C7FC66FB9}"/>
                </a:ext>
              </a:extLst>
            </p:cNvPr>
            <p:cNvSpPr/>
            <p:nvPr/>
          </p:nvSpPr>
          <p:spPr>
            <a:xfrm>
              <a:off x="4457134" y="434683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86338FC-A665-52A7-02D9-2789D3B4B8A9}"/>
                </a:ext>
              </a:extLst>
            </p:cNvPr>
            <p:cNvSpPr/>
            <p:nvPr/>
          </p:nvSpPr>
          <p:spPr>
            <a:xfrm>
              <a:off x="6002997" y="4370603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E5CADD21-4401-0A0C-1B37-4CFA0E560AAB}"/>
              </a:ext>
            </a:extLst>
          </p:cNvPr>
          <p:cNvSpPr/>
          <p:nvPr/>
        </p:nvSpPr>
        <p:spPr>
          <a:xfrm>
            <a:off x="975465" y="4514266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8DA437AE-53F8-26C4-DF96-0F0143800B22}"/>
              </a:ext>
            </a:extLst>
          </p:cNvPr>
          <p:cNvSpPr/>
          <p:nvPr/>
        </p:nvSpPr>
        <p:spPr>
          <a:xfrm>
            <a:off x="1419590" y="4530759"/>
            <a:ext cx="1445741" cy="1519968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116F8A16-7DF8-02C6-64CE-1C0AAEBB078D}"/>
              </a:ext>
            </a:extLst>
          </p:cNvPr>
          <p:cNvSpPr/>
          <p:nvPr/>
        </p:nvSpPr>
        <p:spPr>
          <a:xfrm>
            <a:off x="5615811" y="5062595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F74CBB47-776E-C8D6-99DD-FFA037378D4F}"/>
              </a:ext>
            </a:extLst>
          </p:cNvPr>
          <p:cNvSpPr/>
          <p:nvPr/>
        </p:nvSpPr>
        <p:spPr>
          <a:xfrm>
            <a:off x="6037666" y="5067204"/>
            <a:ext cx="1445741" cy="958390"/>
          </a:xfrm>
          <a:custGeom>
            <a:avLst/>
            <a:gdLst>
              <a:gd name="connsiteX0" fmla="*/ 0 w 1445741"/>
              <a:gd name="connsiteY0" fmla="*/ 1519968 h 1519968"/>
              <a:gd name="connsiteX1" fmla="*/ 580768 w 1445741"/>
              <a:gd name="connsiteY1" fmla="*/ 1149266 h 1519968"/>
              <a:gd name="connsiteX2" fmla="*/ 778476 w 1445741"/>
              <a:gd name="connsiteY2" fmla="*/ 87 h 1519968"/>
              <a:gd name="connsiteX3" fmla="*/ 852616 w 1445741"/>
              <a:gd name="connsiteY3" fmla="*/ 1211049 h 1519968"/>
              <a:gd name="connsiteX4" fmla="*/ 1445741 w 1445741"/>
              <a:gd name="connsiteY4" fmla="*/ 1507612 h 1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741" h="1519968">
                <a:moveTo>
                  <a:pt x="0" y="1519968"/>
                </a:moveTo>
                <a:cubicBezTo>
                  <a:pt x="225511" y="1461273"/>
                  <a:pt x="451022" y="1402579"/>
                  <a:pt x="580768" y="1149266"/>
                </a:cubicBezTo>
                <a:cubicBezTo>
                  <a:pt x="710514" y="895952"/>
                  <a:pt x="733168" y="-10210"/>
                  <a:pt x="778476" y="87"/>
                </a:cubicBezTo>
                <a:cubicBezTo>
                  <a:pt x="823784" y="10384"/>
                  <a:pt x="741405" y="959795"/>
                  <a:pt x="852616" y="1211049"/>
                </a:cubicBezTo>
                <a:cubicBezTo>
                  <a:pt x="963827" y="1462303"/>
                  <a:pt x="1204784" y="1484957"/>
                  <a:pt x="1445741" y="1507612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7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ousticAtlasItem2246">
            <a:hlinkClick r:id="" action="ppaction://media"/>
            <a:extLst>
              <a:ext uri="{FF2B5EF4-FFF2-40B4-BE49-F238E27FC236}">
                <a16:creationId xmlns:a16="http://schemas.microsoft.com/office/drawing/2014/main" id="{6A85A89C-3F60-FA86-A3D5-FA512DABE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" y="5784155"/>
            <a:ext cx="894080" cy="894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24FB36-E557-86E9-8D37-0B230EEBB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" y="0"/>
            <a:ext cx="8549640" cy="4852313"/>
          </a:xfrm>
          <a:prstGeom prst="rect">
            <a:avLst/>
          </a:prstGeom>
        </p:spPr>
      </p:pic>
      <p:pic>
        <p:nvPicPr>
          <p:cNvPr id="9218" name="Picture 2" descr="Spectrogram of a big brown bat (Eptesicus fuscus) from the reference... |  Download Scientific Diagram">
            <a:extLst>
              <a:ext uri="{FF2B5EF4-FFF2-40B4-BE49-F238E27FC236}">
                <a16:creationId xmlns:a16="http://schemas.microsoft.com/office/drawing/2014/main" id="{47D5F01A-986B-804D-E2B5-FC35A8E54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98" y="1573456"/>
            <a:ext cx="6984749" cy="392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15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353E5-6D98-1542-8B8E-3279991C13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Pulsed RADAR vs Continuous-Wave (CW) RADAR</a:t>
            </a:r>
          </a:p>
        </p:txBody>
      </p:sp>
      <p:pic>
        <p:nvPicPr>
          <p:cNvPr id="4098" name="Picture 2" descr="Radar Systems - an overview | ScienceDirect Topics">
            <a:extLst>
              <a:ext uri="{FF2B5EF4-FFF2-40B4-BE49-F238E27FC236}">
                <a16:creationId xmlns:a16="http://schemas.microsoft.com/office/drawing/2014/main" id="{068CE796-189A-05A3-D9BD-60E274EDE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3" b="21134"/>
          <a:stretch>
            <a:fillRect/>
          </a:stretch>
        </p:blipFill>
        <p:spPr bwMode="auto">
          <a:xfrm>
            <a:off x="2164556" y="886777"/>
            <a:ext cx="4814888" cy="55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37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52AD18-EC0F-26B6-A343-92AF177CB602}"/>
              </a:ext>
            </a:extLst>
          </p:cNvPr>
          <p:cNvSpPr txBox="1"/>
          <p:nvPr/>
        </p:nvSpPr>
        <p:spPr>
          <a:xfrm>
            <a:off x="0" y="2757485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RADAR </a:t>
            </a:r>
            <a:r>
              <a:rPr lang="en-US" sz="3200" dirty="0">
                <a:solidFill>
                  <a:schemeClr val="bg1"/>
                </a:solidFill>
                <a:latin typeface="Google Sans"/>
              </a:rPr>
              <a:t>= </a:t>
            </a:r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Radio Detection And Ranging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94BD7-5643-4F06-949F-5B3CBF951E5A}"/>
              </a:ext>
            </a:extLst>
          </p:cNvPr>
          <p:cNvSpPr txBox="1"/>
          <p:nvPr/>
        </p:nvSpPr>
        <p:spPr>
          <a:xfrm>
            <a:off x="0" y="3385064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SONAR = </a:t>
            </a:r>
            <a:r>
              <a:rPr lang="en-US" sz="3200" dirty="0">
                <a:solidFill>
                  <a:schemeClr val="bg1"/>
                </a:solidFill>
              </a:rPr>
              <a:t>Sound Navigation and Ranging</a:t>
            </a:r>
          </a:p>
        </p:txBody>
      </p:sp>
    </p:spTree>
    <p:extLst>
      <p:ext uri="{BB962C8B-B14F-4D97-AF65-F5344CB8AC3E}">
        <p14:creationId xmlns:p14="http://schemas.microsoft.com/office/powerpoint/2010/main" val="3147586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BF81AD-B80E-E10E-8A82-F721FE7605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9004E6-138A-8A5A-B3CA-75E8574B9A6A}"/>
              </a:ext>
            </a:extLst>
          </p:cNvPr>
          <p:cNvCxnSpPr>
            <a:cxnSpLocks/>
          </p:cNvCxnSpPr>
          <p:nvPr/>
        </p:nvCxnSpPr>
        <p:spPr>
          <a:xfrm>
            <a:off x="586240" y="3028890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531545-1D26-7694-DAD9-1A928666D533}"/>
              </a:ext>
            </a:extLst>
          </p:cNvPr>
          <p:cNvCxnSpPr/>
          <p:nvPr/>
        </p:nvCxnSpPr>
        <p:spPr>
          <a:xfrm flipV="1">
            <a:off x="588517" y="90934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8E74F5-99FB-713D-B91A-E97F08C156A9}"/>
              </a:ext>
            </a:extLst>
          </p:cNvPr>
          <p:cNvSpPr txBox="1"/>
          <p:nvPr/>
        </p:nvSpPr>
        <p:spPr>
          <a:xfrm>
            <a:off x="6080188" y="305637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3A7081-A717-5A13-A0A7-8FF43B9DD772}"/>
              </a:ext>
            </a:extLst>
          </p:cNvPr>
          <p:cNvCxnSpPr/>
          <p:nvPr/>
        </p:nvCxnSpPr>
        <p:spPr>
          <a:xfrm flipV="1">
            <a:off x="586240" y="909343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2CDDF4-BA5D-638C-F765-B7C7935DCAA5}"/>
              </a:ext>
            </a:extLst>
          </p:cNvPr>
          <p:cNvCxnSpPr>
            <a:cxnSpLocks/>
          </p:cNvCxnSpPr>
          <p:nvPr/>
        </p:nvCxnSpPr>
        <p:spPr>
          <a:xfrm flipV="1">
            <a:off x="4028303" y="909343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94C53B-4B7B-D6B6-01CC-06F724D621A5}"/>
              </a:ext>
            </a:extLst>
          </p:cNvPr>
          <p:cNvCxnSpPr/>
          <p:nvPr/>
        </p:nvCxnSpPr>
        <p:spPr>
          <a:xfrm flipV="1">
            <a:off x="4027164" y="895601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3B9FD99-6ACD-8855-F7FF-DC71E52F5F9A}"/>
              </a:ext>
            </a:extLst>
          </p:cNvPr>
          <p:cNvSpPr txBox="1"/>
          <p:nvPr/>
        </p:nvSpPr>
        <p:spPr>
          <a:xfrm rot="16200000">
            <a:off x="-720065" y="1742446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862523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3E69A-25F6-9578-AF21-7DF09118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51EE3B-5018-53EF-38D5-7C8DA80391D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BA6FE8-BBB3-E01B-32BB-721E01725235}"/>
              </a:ext>
            </a:extLst>
          </p:cNvPr>
          <p:cNvCxnSpPr>
            <a:cxnSpLocks/>
          </p:cNvCxnSpPr>
          <p:nvPr/>
        </p:nvCxnSpPr>
        <p:spPr>
          <a:xfrm>
            <a:off x="586240" y="3028890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6DE791-C421-A734-4D2D-38820ABA88E0}"/>
              </a:ext>
            </a:extLst>
          </p:cNvPr>
          <p:cNvCxnSpPr/>
          <p:nvPr/>
        </p:nvCxnSpPr>
        <p:spPr>
          <a:xfrm flipV="1">
            <a:off x="588517" y="909343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B75979-E4EB-851B-240B-EF1C62644C92}"/>
              </a:ext>
            </a:extLst>
          </p:cNvPr>
          <p:cNvSpPr txBox="1"/>
          <p:nvPr/>
        </p:nvSpPr>
        <p:spPr>
          <a:xfrm>
            <a:off x="6080188" y="3056375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12D2FF-FE19-21A5-5F8D-DD8AC9E47F7A}"/>
              </a:ext>
            </a:extLst>
          </p:cNvPr>
          <p:cNvCxnSpPr/>
          <p:nvPr/>
        </p:nvCxnSpPr>
        <p:spPr>
          <a:xfrm flipV="1">
            <a:off x="586240" y="909343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7DEB2C-23E3-3F33-91A2-3E28FCCD88B0}"/>
              </a:ext>
            </a:extLst>
          </p:cNvPr>
          <p:cNvCxnSpPr>
            <a:cxnSpLocks/>
          </p:cNvCxnSpPr>
          <p:nvPr/>
        </p:nvCxnSpPr>
        <p:spPr>
          <a:xfrm flipV="1">
            <a:off x="4028303" y="909343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04BE1E-C6E6-7AB8-F0D6-5EE931E5F659}"/>
              </a:ext>
            </a:extLst>
          </p:cNvPr>
          <p:cNvCxnSpPr/>
          <p:nvPr/>
        </p:nvCxnSpPr>
        <p:spPr>
          <a:xfrm flipV="1">
            <a:off x="4027164" y="895601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B26DBF-5567-AC36-ED30-DD41A8354506}"/>
              </a:ext>
            </a:extLst>
          </p:cNvPr>
          <p:cNvSpPr txBox="1"/>
          <p:nvPr/>
        </p:nvSpPr>
        <p:spPr>
          <a:xfrm rot="16200000">
            <a:off x="-720065" y="1742446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pic>
        <p:nvPicPr>
          <p:cNvPr id="10242" name="Picture 2" descr="Chirp - Wikipedia">
            <a:extLst>
              <a:ext uri="{FF2B5EF4-FFF2-40B4-BE49-F238E27FC236}">
                <a16:creationId xmlns:a16="http://schemas.microsoft.com/office/drawing/2014/main" id="{7948095F-2E21-3A3A-7591-BE1C1084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4" y="3521693"/>
            <a:ext cx="4856204" cy="32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05562D-1824-5DA9-D6A8-7632E9C59A44}"/>
              </a:ext>
            </a:extLst>
          </p:cNvPr>
          <p:cNvCxnSpPr>
            <a:cxnSpLocks/>
          </p:cNvCxnSpPr>
          <p:nvPr/>
        </p:nvCxnSpPr>
        <p:spPr>
          <a:xfrm>
            <a:off x="1923750" y="5047161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66178C-8C9E-F4E3-DD26-1CF28125ED3E}"/>
              </a:ext>
            </a:extLst>
          </p:cNvPr>
          <p:cNvSpPr txBox="1"/>
          <p:nvPr/>
        </p:nvSpPr>
        <p:spPr>
          <a:xfrm>
            <a:off x="6563829" y="5047161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49B100-C4D5-C004-2F7A-1A41A04D1C03}"/>
              </a:ext>
            </a:extLst>
          </p:cNvPr>
          <p:cNvSpPr txBox="1"/>
          <p:nvPr/>
        </p:nvSpPr>
        <p:spPr>
          <a:xfrm rot="16200000">
            <a:off x="234822" y="470170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1592292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2AC2-B948-9536-6A23-C4106FF0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F2009F-CA81-C519-A44B-DCDCC5FDC25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60E388-DDB4-AC3C-DE84-ED5E43605F85}"/>
              </a:ext>
            </a:extLst>
          </p:cNvPr>
          <p:cNvCxnSpPr>
            <a:cxnSpLocks/>
          </p:cNvCxnSpPr>
          <p:nvPr/>
        </p:nvCxnSpPr>
        <p:spPr>
          <a:xfrm>
            <a:off x="2031985" y="3811087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709FFA-2BEA-95F6-756C-0EDF65219D00}"/>
              </a:ext>
            </a:extLst>
          </p:cNvPr>
          <p:cNvCxnSpPr>
            <a:cxnSpLocks/>
          </p:cNvCxnSpPr>
          <p:nvPr/>
        </p:nvCxnSpPr>
        <p:spPr>
          <a:xfrm flipV="1">
            <a:off x="2034262" y="1174771"/>
            <a:ext cx="0" cy="266380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DDF12E-10A8-5026-F720-A4B6E03D137D}"/>
              </a:ext>
            </a:extLst>
          </p:cNvPr>
          <p:cNvSpPr txBox="1"/>
          <p:nvPr/>
        </p:nvSpPr>
        <p:spPr>
          <a:xfrm>
            <a:off x="6664082" y="34384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AC185C-5798-AF2C-7F90-59E5A1282EC6}"/>
              </a:ext>
            </a:extLst>
          </p:cNvPr>
          <p:cNvCxnSpPr>
            <a:cxnSpLocks/>
          </p:cNvCxnSpPr>
          <p:nvPr/>
        </p:nvCxnSpPr>
        <p:spPr>
          <a:xfrm flipV="1">
            <a:off x="2031985" y="1691540"/>
            <a:ext cx="3442063" cy="2119547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9F9A5D-7A48-F8FC-E074-743A2EC36FF6}"/>
              </a:ext>
            </a:extLst>
          </p:cNvPr>
          <p:cNvCxnSpPr>
            <a:cxnSpLocks/>
          </p:cNvCxnSpPr>
          <p:nvPr/>
        </p:nvCxnSpPr>
        <p:spPr>
          <a:xfrm flipV="1">
            <a:off x="5474048" y="1691540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BE927C4-CA82-6401-3795-BC77D48F6527}"/>
              </a:ext>
            </a:extLst>
          </p:cNvPr>
          <p:cNvSpPr txBox="1"/>
          <p:nvPr/>
        </p:nvSpPr>
        <p:spPr>
          <a:xfrm rot="16200000">
            <a:off x="1132388" y="759247"/>
            <a:ext cx="1001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4B703D-7A3C-3142-3309-AF070E2FD89E}"/>
              </a:ext>
            </a:extLst>
          </p:cNvPr>
          <p:cNvCxnSpPr>
            <a:cxnSpLocks/>
          </p:cNvCxnSpPr>
          <p:nvPr/>
        </p:nvCxnSpPr>
        <p:spPr>
          <a:xfrm flipH="1">
            <a:off x="2031985" y="1691540"/>
            <a:ext cx="3442063" cy="274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30B926-C6DD-5705-F408-A7F69F934068}"/>
              </a:ext>
            </a:extLst>
          </p:cNvPr>
          <p:cNvSpPr txBox="1"/>
          <p:nvPr/>
        </p:nvSpPr>
        <p:spPr>
          <a:xfrm>
            <a:off x="1633014" y="1429929"/>
            <a:ext cx="44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H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365920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093FE-741C-CD45-A840-581F6C666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72054C-ADB5-01E5-443B-2C455DAF8A1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1B6F59-95A9-1445-D5F8-F7096C7B5648}"/>
              </a:ext>
            </a:extLst>
          </p:cNvPr>
          <p:cNvCxnSpPr>
            <a:cxnSpLocks/>
          </p:cNvCxnSpPr>
          <p:nvPr/>
        </p:nvCxnSpPr>
        <p:spPr>
          <a:xfrm>
            <a:off x="2031985" y="3811087"/>
            <a:ext cx="62594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ED576A-9EF9-93AC-83CD-2AAEA77452D2}"/>
              </a:ext>
            </a:extLst>
          </p:cNvPr>
          <p:cNvCxnSpPr>
            <a:cxnSpLocks/>
          </p:cNvCxnSpPr>
          <p:nvPr/>
        </p:nvCxnSpPr>
        <p:spPr>
          <a:xfrm flipV="1">
            <a:off x="2034262" y="1174771"/>
            <a:ext cx="0" cy="266380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3574FB-0654-0F27-B684-0A515997CAF9}"/>
              </a:ext>
            </a:extLst>
          </p:cNvPr>
          <p:cNvSpPr txBox="1"/>
          <p:nvPr/>
        </p:nvSpPr>
        <p:spPr>
          <a:xfrm>
            <a:off x="6664082" y="3438462"/>
            <a:ext cx="214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CFF1CF-5C4F-83D6-AB5E-422881D843C7}"/>
              </a:ext>
            </a:extLst>
          </p:cNvPr>
          <p:cNvCxnSpPr>
            <a:cxnSpLocks/>
          </p:cNvCxnSpPr>
          <p:nvPr/>
        </p:nvCxnSpPr>
        <p:spPr>
          <a:xfrm flipV="1">
            <a:off x="3373395" y="1691540"/>
            <a:ext cx="2100653" cy="1293536"/>
          </a:xfrm>
          <a:prstGeom prst="line">
            <a:avLst/>
          </a:prstGeom>
          <a:ln w="412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6EDAD3-A00D-FAA3-C068-4D32910295C2}"/>
              </a:ext>
            </a:extLst>
          </p:cNvPr>
          <p:cNvCxnSpPr>
            <a:cxnSpLocks/>
          </p:cNvCxnSpPr>
          <p:nvPr/>
        </p:nvCxnSpPr>
        <p:spPr>
          <a:xfrm flipV="1">
            <a:off x="5474048" y="1691540"/>
            <a:ext cx="0" cy="211954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A04114-818D-1E1B-CF73-2350F8A4EDC6}"/>
              </a:ext>
            </a:extLst>
          </p:cNvPr>
          <p:cNvSpPr txBox="1"/>
          <p:nvPr/>
        </p:nvSpPr>
        <p:spPr>
          <a:xfrm rot="16200000">
            <a:off x="1132388" y="759247"/>
            <a:ext cx="1001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B0F998-1D4F-9D63-92B1-C438705D7F32}"/>
              </a:ext>
            </a:extLst>
          </p:cNvPr>
          <p:cNvCxnSpPr>
            <a:cxnSpLocks/>
          </p:cNvCxnSpPr>
          <p:nvPr/>
        </p:nvCxnSpPr>
        <p:spPr>
          <a:xfrm flipV="1">
            <a:off x="3373395" y="2985076"/>
            <a:ext cx="0" cy="82601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C86FCB-BC25-F966-2BC3-F84CBA825D7D}"/>
              </a:ext>
            </a:extLst>
          </p:cNvPr>
          <p:cNvCxnSpPr>
            <a:cxnSpLocks/>
          </p:cNvCxnSpPr>
          <p:nvPr/>
        </p:nvCxnSpPr>
        <p:spPr>
          <a:xfrm flipH="1">
            <a:off x="2031985" y="1691540"/>
            <a:ext cx="3442063" cy="274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BD69C1-431A-211E-D823-EA90BD047622}"/>
              </a:ext>
            </a:extLst>
          </p:cNvPr>
          <p:cNvSpPr txBox="1"/>
          <p:nvPr/>
        </p:nvSpPr>
        <p:spPr>
          <a:xfrm>
            <a:off x="1633014" y="1429929"/>
            <a:ext cx="442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H</a:t>
            </a:r>
            <a:endParaRPr lang="en-US" sz="2800" baseline="-25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04F4D7-8E75-F828-99FF-1F18C57CE345}"/>
              </a:ext>
            </a:extLst>
          </p:cNvPr>
          <p:cNvCxnSpPr>
            <a:cxnSpLocks/>
          </p:cNvCxnSpPr>
          <p:nvPr/>
        </p:nvCxnSpPr>
        <p:spPr>
          <a:xfrm flipH="1">
            <a:off x="2031985" y="2985384"/>
            <a:ext cx="1341410" cy="1071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51093C-C534-B198-D54C-0BA910C8111A}"/>
              </a:ext>
            </a:extLst>
          </p:cNvPr>
          <p:cNvSpPr txBox="1"/>
          <p:nvPr/>
        </p:nvSpPr>
        <p:spPr>
          <a:xfrm>
            <a:off x="1633014" y="2706999"/>
            <a:ext cx="44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f</a:t>
            </a:r>
            <a:r>
              <a:rPr lang="en-US" sz="2800" baseline="-25000" dirty="0" err="1"/>
              <a:t>C</a:t>
            </a:r>
            <a:endParaRPr lang="en-US" sz="2800" baseline="-250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F173D1-D55D-2472-F8C4-4C4FB1AD55FD}"/>
              </a:ext>
            </a:extLst>
          </p:cNvPr>
          <p:cNvCxnSpPr/>
          <p:nvPr/>
        </p:nvCxnSpPr>
        <p:spPr>
          <a:xfrm>
            <a:off x="5695720" y="1691540"/>
            <a:ext cx="0" cy="1293536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E56704-320D-6EC8-4718-CCCBAF2BA16C}"/>
              </a:ext>
            </a:extLst>
          </p:cNvPr>
          <p:cNvSpPr txBox="1"/>
          <p:nvPr/>
        </p:nvSpPr>
        <p:spPr>
          <a:xfrm>
            <a:off x="5678292" y="2052841"/>
            <a:ext cx="294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Bandwidth = B = </a:t>
            </a:r>
            <a:r>
              <a:rPr lang="en-US" sz="2400" dirty="0" err="1"/>
              <a:t>f</a:t>
            </a:r>
            <a:r>
              <a:rPr lang="en-US" sz="2400" baseline="-25000" dirty="0" err="1"/>
              <a:t>H</a:t>
            </a:r>
            <a:r>
              <a:rPr lang="en-US" sz="2400" dirty="0"/>
              <a:t> - </a:t>
            </a:r>
            <a:r>
              <a:rPr lang="en-US" sz="2400" dirty="0" err="1"/>
              <a:t>f</a:t>
            </a:r>
            <a:r>
              <a:rPr lang="en-US" sz="2400" baseline="-25000" dirty="0" err="1"/>
              <a:t>C</a:t>
            </a:r>
            <a:endParaRPr lang="en-US" sz="2400" baseline="-25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AF8703-810F-A4C5-16F4-E207946CFB78}"/>
              </a:ext>
            </a:extLst>
          </p:cNvPr>
          <p:cNvCxnSpPr>
            <a:cxnSpLocks/>
          </p:cNvCxnSpPr>
          <p:nvPr/>
        </p:nvCxnSpPr>
        <p:spPr>
          <a:xfrm flipH="1">
            <a:off x="3373395" y="3983277"/>
            <a:ext cx="2100653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5CA73D2-8630-6EAC-6094-5105502156A9}"/>
              </a:ext>
            </a:extLst>
          </p:cNvPr>
          <p:cNvSpPr txBox="1"/>
          <p:nvPr/>
        </p:nvSpPr>
        <p:spPr>
          <a:xfrm>
            <a:off x="3373395" y="4020294"/>
            <a:ext cx="219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Sweep time = T</a:t>
            </a:r>
            <a:r>
              <a:rPr lang="en-US" sz="2400" baseline="-25000" dirty="0"/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C969F1-FF38-C6B7-F7AC-0F83C7AC4209}"/>
              </a:ext>
            </a:extLst>
          </p:cNvPr>
          <p:cNvSpPr txBox="1"/>
          <p:nvPr/>
        </p:nvSpPr>
        <p:spPr>
          <a:xfrm>
            <a:off x="5850424" y="4081849"/>
            <a:ext cx="2958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[Chirp = Frequency sweep]</a:t>
            </a:r>
            <a:endParaRPr lang="en-US" sz="2000" baseline="-250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A0B14A-3A89-5267-5DB9-8BF1D85C6795}"/>
              </a:ext>
            </a:extLst>
          </p:cNvPr>
          <p:cNvCxnSpPr>
            <a:cxnSpLocks/>
          </p:cNvCxnSpPr>
          <p:nvPr/>
        </p:nvCxnSpPr>
        <p:spPr>
          <a:xfrm flipH="1">
            <a:off x="3373395" y="2996095"/>
            <a:ext cx="1297631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9DE20BC-5BAE-882B-CF6B-357F45A02DE0}"/>
              </a:ext>
            </a:extLst>
          </p:cNvPr>
          <p:cNvSpPr/>
          <p:nvPr/>
        </p:nvSpPr>
        <p:spPr>
          <a:xfrm rot="1227905">
            <a:off x="3448982" y="2575599"/>
            <a:ext cx="646768" cy="646768"/>
          </a:xfrm>
          <a:prstGeom prst="arc">
            <a:avLst>
              <a:gd name="adj1" fmla="val 17376388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803762-F4CE-CE36-2CAF-585CEB5ED444}"/>
              </a:ext>
            </a:extLst>
          </p:cNvPr>
          <p:cNvGrpSpPr/>
          <p:nvPr/>
        </p:nvGrpSpPr>
        <p:grpSpPr>
          <a:xfrm>
            <a:off x="2183362" y="2035558"/>
            <a:ext cx="1988173" cy="466038"/>
            <a:chOff x="2407630" y="1912301"/>
            <a:chExt cx="1988173" cy="46603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A54AA5-4794-1D25-A113-0BF0316A81F3}"/>
                </a:ext>
              </a:extLst>
            </p:cNvPr>
            <p:cNvSpPr txBox="1"/>
            <p:nvPr/>
          </p:nvSpPr>
          <p:spPr>
            <a:xfrm>
              <a:off x="2407630" y="1916674"/>
              <a:ext cx="19881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Slope,   = B/ T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E067FB-34A5-7D0C-B216-6C6369DEDDD3}"/>
                </a:ext>
              </a:extLst>
            </p:cNvPr>
            <p:cNvSpPr txBox="1"/>
            <p:nvPr/>
          </p:nvSpPr>
          <p:spPr>
            <a:xfrm>
              <a:off x="3179997" y="1912301"/>
              <a:ext cx="3945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60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4" grpId="0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66AB8-CD37-1266-CAA3-25767A97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5A02DE-7B9F-C804-C18A-BCE65217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44" y="45840"/>
            <a:ext cx="5393412" cy="3004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E442-2D59-77A8-2307-1E3EBFDB62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pic>
        <p:nvPicPr>
          <p:cNvPr id="16" name="Picture 15" descr="A whiteboard with a graph and formulas&#10;&#10;Description automatically generated">
            <a:extLst>
              <a:ext uri="{FF2B5EF4-FFF2-40B4-BE49-F238E27FC236}">
                <a16:creationId xmlns:a16="http://schemas.microsoft.com/office/drawing/2014/main" id="{52AF5B59-65CD-F8EF-769B-A6602D0DEA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190" b="34885"/>
          <a:stretch/>
        </p:blipFill>
        <p:spPr>
          <a:xfrm>
            <a:off x="832257" y="3314758"/>
            <a:ext cx="7722785" cy="985791"/>
          </a:xfrm>
          <a:prstGeom prst="rect">
            <a:avLst/>
          </a:prstGeom>
        </p:spPr>
      </p:pic>
      <p:pic>
        <p:nvPicPr>
          <p:cNvPr id="17" name="Picture 16" descr="A whiteboard with a graph and formulas&#10;&#10;Description automatically generated">
            <a:extLst>
              <a:ext uri="{FF2B5EF4-FFF2-40B4-BE49-F238E27FC236}">
                <a16:creationId xmlns:a16="http://schemas.microsoft.com/office/drawing/2014/main" id="{033AFA94-5605-AD74-42EC-960C871B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091" b="11233"/>
          <a:stretch/>
        </p:blipFill>
        <p:spPr>
          <a:xfrm>
            <a:off x="1421215" y="4389603"/>
            <a:ext cx="7722785" cy="18418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13647A-9E01-E28B-D167-3F304349502C}"/>
              </a:ext>
            </a:extLst>
          </p:cNvPr>
          <p:cNvSpPr txBox="1"/>
          <p:nvPr/>
        </p:nvSpPr>
        <p:spPr>
          <a:xfrm>
            <a:off x="323158" y="3039399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Instantaneous frequency at time t: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11754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D7BE5-3D31-3B8E-5563-521B63B0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6AA279-5B52-DFB7-73E0-845721FDC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44" y="45840"/>
            <a:ext cx="5393412" cy="3004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DDF332-7BE2-D289-8082-BA47357751E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E08F2-EB41-AF64-06B6-86C45911C5A2}"/>
              </a:ext>
            </a:extLst>
          </p:cNvPr>
          <p:cNvSpPr txBox="1"/>
          <p:nvPr/>
        </p:nvSpPr>
        <p:spPr>
          <a:xfrm>
            <a:off x="323158" y="3039399"/>
            <a:ext cx="449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Instantaneous frequency at time t:</a:t>
            </a:r>
            <a:endParaRPr lang="en-US" sz="2400" baseline="-25000" dirty="0"/>
          </a:p>
        </p:txBody>
      </p:sp>
      <p:pic>
        <p:nvPicPr>
          <p:cNvPr id="4" name="Picture 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A5A19516-2B10-1D32-C12D-6AA6D2486C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74" b="72751"/>
          <a:stretch/>
        </p:blipFill>
        <p:spPr>
          <a:xfrm>
            <a:off x="323157" y="3397001"/>
            <a:ext cx="7722785" cy="770311"/>
          </a:xfrm>
          <a:prstGeom prst="rect">
            <a:avLst/>
          </a:prstGeom>
        </p:spPr>
      </p:pic>
      <p:pic>
        <p:nvPicPr>
          <p:cNvPr id="7" name="Picture 6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4022E191-D3FE-A947-5D79-4A5B57630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70" b="54852"/>
          <a:stretch/>
        </p:blipFill>
        <p:spPr>
          <a:xfrm>
            <a:off x="323158" y="4626051"/>
            <a:ext cx="7722785" cy="19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42627-A5E7-1A70-5D5C-3F689088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7E68E-EBBC-5FB6-2D3A-C1CA1449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44" y="45840"/>
            <a:ext cx="5393412" cy="3004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E0E3E3-1734-DCC3-54E1-379E4BEECD8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5301FA-63CF-9597-EC53-6C9FB459110F}"/>
              </a:ext>
            </a:extLst>
          </p:cNvPr>
          <p:cNvSpPr txBox="1"/>
          <p:nvPr/>
        </p:nvSpPr>
        <p:spPr>
          <a:xfrm>
            <a:off x="323158" y="3039399"/>
            <a:ext cx="290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Chirp signal equation:</a:t>
            </a:r>
            <a:endParaRPr lang="en-US" sz="2400" baseline="-25000" dirty="0"/>
          </a:p>
        </p:txBody>
      </p:sp>
      <p:pic>
        <p:nvPicPr>
          <p:cNvPr id="5" name="Picture 4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BBCC99B8-F834-B049-0A6D-B9699343E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459" b="21399"/>
          <a:stretch/>
        </p:blipFill>
        <p:spPr>
          <a:xfrm>
            <a:off x="1623859" y="3429000"/>
            <a:ext cx="6382467" cy="3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66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8C379-9420-C3E4-25FC-B173A839B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4A3C7-C877-064F-562A-8B116AE3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44" y="45840"/>
            <a:ext cx="5393412" cy="3004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BDE9FE-36CD-96F9-D7FA-66810F86326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Chirp as the Tx signal (Frequency modulated signal)</a:t>
            </a:r>
          </a:p>
        </p:txBody>
      </p:sp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19DF57B1-5D4E-FDCE-0E7B-61311796D6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574" b="-1"/>
          <a:stretch/>
        </p:blipFill>
        <p:spPr>
          <a:xfrm>
            <a:off x="324467" y="3867316"/>
            <a:ext cx="8495064" cy="2481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F1119-8D91-ADD4-3192-09E73FFFE2A9}"/>
              </a:ext>
            </a:extLst>
          </p:cNvPr>
          <p:cNvSpPr txBox="1"/>
          <p:nvPr/>
        </p:nvSpPr>
        <p:spPr>
          <a:xfrm>
            <a:off x="323158" y="3039399"/>
            <a:ext cx="290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Chirp signal equation: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21480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8887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Signal Detection and Ranging: RADAR &amp; SONAR</a:t>
            </a:r>
          </a:p>
        </p:txBody>
      </p:sp>
    </p:spTree>
    <p:extLst>
      <p:ext uri="{BB962C8B-B14F-4D97-AF65-F5344CB8AC3E}">
        <p14:creationId xmlns:p14="http://schemas.microsoft.com/office/powerpoint/2010/main" val="2831039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31F243-12B3-5E33-7510-817C6E905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015369"/>
            <a:ext cx="8549640" cy="2827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F48C-05D0-9F2D-23F4-B34CAC94AD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Modulated Continuous Wave (FMCW)</a:t>
            </a:r>
          </a:p>
        </p:txBody>
      </p:sp>
    </p:spTree>
    <p:extLst>
      <p:ext uri="{BB962C8B-B14F-4D97-AF65-F5344CB8AC3E}">
        <p14:creationId xmlns:p14="http://schemas.microsoft.com/office/powerpoint/2010/main" val="199535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3354B-C822-EBA7-37F3-2F7696F5C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13" y="1634074"/>
            <a:ext cx="9206835" cy="4252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B92048-6AF5-84E6-A3E3-92683AE9E14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Automotive Radar</a:t>
            </a:r>
          </a:p>
        </p:txBody>
      </p:sp>
    </p:spTree>
    <p:extLst>
      <p:ext uri="{BB962C8B-B14F-4D97-AF65-F5344CB8AC3E}">
        <p14:creationId xmlns:p14="http://schemas.microsoft.com/office/powerpoint/2010/main" val="41305264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FA79A-9B64-05F3-6EB9-ADC69052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0BBD3-6FB9-C67D-0B45-309FEE06F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015369"/>
            <a:ext cx="8549640" cy="2827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335188-9444-F0F4-C40E-93E9CED4E7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Modulated Continuous Wave (FMCW)</a:t>
            </a:r>
          </a:p>
        </p:txBody>
      </p:sp>
      <p:pic>
        <p:nvPicPr>
          <p:cNvPr id="4" name="Picture 2" descr="Operating principle of FMCW radars. (a) Frequency-modulated transmitted...  | Download Scientific Diagram">
            <a:extLst>
              <a:ext uri="{FF2B5EF4-FFF2-40B4-BE49-F238E27FC236}">
                <a16:creationId xmlns:a16="http://schemas.microsoft.com/office/drawing/2014/main" id="{217F7DF1-E7E3-8B9D-984D-D99776316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50"/>
          <a:stretch>
            <a:fillRect/>
          </a:stretch>
        </p:blipFill>
        <p:spPr bwMode="auto">
          <a:xfrm>
            <a:off x="3377565" y="3429000"/>
            <a:ext cx="3646170" cy="3242786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40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149EA5-397A-DAD6-E040-1D9FA32E2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perating principle of FMCW radars. (a) Frequency-modulated transmitted...  | Download Scientific Diagram">
            <a:extLst>
              <a:ext uri="{FF2B5EF4-FFF2-40B4-BE49-F238E27FC236}">
                <a16:creationId xmlns:a16="http://schemas.microsoft.com/office/drawing/2014/main" id="{47A390DF-589A-39B3-5730-39D576B5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4213"/>
            <a:ext cx="9144000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A6FF4-0634-1C91-1E12-87952D214C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 results in frequency difference</a:t>
            </a:r>
          </a:p>
        </p:txBody>
      </p:sp>
    </p:spTree>
    <p:extLst>
      <p:ext uri="{BB962C8B-B14F-4D97-AF65-F5344CB8AC3E}">
        <p14:creationId xmlns:p14="http://schemas.microsoft.com/office/powerpoint/2010/main" val="234505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adar block diagram: basic FMCW radar system with one transmitter and... |  Download Scientific Diagram">
            <a:extLst>
              <a:ext uri="{FF2B5EF4-FFF2-40B4-BE49-F238E27FC236}">
                <a16:creationId xmlns:a16="http://schemas.microsoft.com/office/drawing/2014/main" id="{E6F538B0-B98A-5418-D25D-22784AE7F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838"/>
            <a:ext cx="914400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B47BD-B626-09D2-3F9F-2BE5B84E9A1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 of frequency difference</a:t>
            </a:r>
          </a:p>
        </p:txBody>
      </p:sp>
    </p:spTree>
    <p:extLst>
      <p:ext uri="{BB962C8B-B14F-4D97-AF65-F5344CB8AC3E}">
        <p14:creationId xmlns:p14="http://schemas.microsoft.com/office/powerpoint/2010/main" val="21025874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E71697-751A-33B2-9B19-DCC3AD81FB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 frequency: Derivation</a:t>
            </a:r>
          </a:p>
        </p:txBody>
      </p:sp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C2EE0FDD-5E1C-7FCB-C2F0-601C2075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9" t="88055" r="71823" b="4625"/>
          <a:stretch/>
        </p:blipFill>
        <p:spPr>
          <a:xfrm>
            <a:off x="4233796" y="620804"/>
            <a:ext cx="1678489" cy="889349"/>
          </a:xfrm>
          <a:prstGeom prst="rect">
            <a:avLst/>
          </a:prstGeom>
        </p:spPr>
      </p:pic>
      <p:pic>
        <p:nvPicPr>
          <p:cNvPr id="4" name="Picture 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7F83622-44AF-AC0A-57D2-6813F6A7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3" t="44459" r="75201" b="47162"/>
          <a:stretch/>
        </p:blipFill>
        <p:spPr>
          <a:xfrm>
            <a:off x="1818465" y="710036"/>
            <a:ext cx="985173" cy="925378"/>
          </a:xfrm>
          <a:prstGeom prst="rect">
            <a:avLst/>
          </a:prstGeom>
        </p:spPr>
      </p:pic>
      <p:pic>
        <p:nvPicPr>
          <p:cNvPr id="1026" name="Picture 2" descr="Electronic,symbol,lamp,symbols,light - free image from needpix.com">
            <a:extLst>
              <a:ext uri="{FF2B5EF4-FFF2-40B4-BE49-F238E27FC236}">
                <a16:creationId xmlns:a16="http://schemas.microsoft.com/office/drawing/2014/main" id="{0C23269F-902E-0455-70FB-1E359263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07" y="1546182"/>
            <a:ext cx="2019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33EC59-F69F-74FA-F57B-7DA9E698CDCE}"/>
              </a:ext>
            </a:extLst>
          </p:cNvPr>
          <p:cNvCxnSpPr>
            <a:cxnSpLocks/>
          </p:cNvCxnSpPr>
          <p:nvPr/>
        </p:nvCxnSpPr>
        <p:spPr>
          <a:xfrm flipV="1">
            <a:off x="4647155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89DD32-245B-B729-D913-994D701B572F}"/>
              </a:ext>
            </a:extLst>
          </p:cNvPr>
          <p:cNvCxnSpPr>
            <a:cxnSpLocks/>
          </p:cNvCxnSpPr>
          <p:nvPr/>
        </p:nvCxnSpPr>
        <p:spPr>
          <a:xfrm flipV="1">
            <a:off x="2652907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9B1A1A-683C-2E6E-BB20-2CC6854F2EA8}"/>
              </a:ext>
            </a:extLst>
          </p:cNvPr>
          <p:cNvCxnSpPr>
            <a:cxnSpLocks/>
          </p:cNvCxnSpPr>
          <p:nvPr/>
        </p:nvCxnSpPr>
        <p:spPr>
          <a:xfrm flipV="1">
            <a:off x="3672213" y="2350458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7CF0F034-EF0B-083E-2F11-390174EF93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19" t="69688" r="25105" b="21170"/>
          <a:stretch/>
        </p:blipFill>
        <p:spPr>
          <a:xfrm>
            <a:off x="147289" y="3012414"/>
            <a:ext cx="3342351" cy="1009650"/>
          </a:xfrm>
          <a:prstGeom prst="rect">
            <a:avLst/>
          </a:prstGeom>
        </p:spPr>
      </p:pic>
      <p:pic>
        <p:nvPicPr>
          <p:cNvPr id="15" name="Picture 14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AA4286AA-CEDE-3108-5172-CA6E56EA0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54" t="85502" r="13434" b="4625"/>
          <a:stretch/>
        </p:blipFill>
        <p:spPr>
          <a:xfrm>
            <a:off x="4281623" y="2805179"/>
            <a:ext cx="3962775" cy="1090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6E4BAD-E3B0-8A0C-553F-4A5E0F469651}"/>
              </a:ext>
            </a:extLst>
          </p:cNvPr>
          <p:cNvSpPr txBox="1"/>
          <p:nvPr/>
        </p:nvSpPr>
        <p:spPr>
          <a:xfrm>
            <a:off x="3566425" y="336010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751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7E7D3-0D97-BE60-946E-80C422BCD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99D8DA-3765-FD0B-07EC-35A21FAF9E7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 frequency: Derivation</a:t>
            </a:r>
          </a:p>
        </p:txBody>
      </p:sp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A053ED86-F7ED-8E24-BB14-BEE37E89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9" t="88055" r="71823" b="4625"/>
          <a:stretch/>
        </p:blipFill>
        <p:spPr>
          <a:xfrm>
            <a:off x="4233796" y="620804"/>
            <a:ext cx="1678489" cy="889349"/>
          </a:xfrm>
          <a:prstGeom prst="rect">
            <a:avLst/>
          </a:prstGeom>
        </p:spPr>
      </p:pic>
      <p:pic>
        <p:nvPicPr>
          <p:cNvPr id="4" name="Picture 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9ADA32EA-32C7-CF7E-E062-9831D6F8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3" t="44459" r="75201" b="47162"/>
          <a:stretch/>
        </p:blipFill>
        <p:spPr>
          <a:xfrm>
            <a:off x="1818465" y="710036"/>
            <a:ext cx="985173" cy="925378"/>
          </a:xfrm>
          <a:prstGeom prst="rect">
            <a:avLst/>
          </a:prstGeom>
        </p:spPr>
      </p:pic>
      <p:pic>
        <p:nvPicPr>
          <p:cNvPr id="1026" name="Picture 2" descr="Electronic,symbol,lamp,symbols,light - free image from needpix.com">
            <a:extLst>
              <a:ext uri="{FF2B5EF4-FFF2-40B4-BE49-F238E27FC236}">
                <a16:creationId xmlns:a16="http://schemas.microsoft.com/office/drawing/2014/main" id="{332DEEF2-A990-B860-6E0A-0E8D1C02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07" y="1546182"/>
            <a:ext cx="2019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767EE4-D141-9A27-F497-E110745AFB42}"/>
              </a:ext>
            </a:extLst>
          </p:cNvPr>
          <p:cNvCxnSpPr>
            <a:cxnSpLocks/>
          </p:cNvCxnSpPr>
          <p:nvPr/>
        </p:nvCxnSpPr>
        <p:spPr>
          <a:xfrm flipV="1">
            <a:off x="4647155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BA1AFB-ECE0-DFF2-9F4B-9FEADC63696C}"/>
              </a:ext>
            </a:extLst>
          </p:cNvPr>
          <p:cNvCxnSpPr>
            <a:cxnSpLocks/>
          </p:cNvCxnSpPr>
          <p:nvPr/>
        </p:nvCxnSpPr>
        <p:spPr>
          <a:xfrm flipV="1">
            <a:off x="2652907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FD6AE9-6E9C-A3E8-225A-51690F194299}"/>
              </a:ext>
            </a:extLst>
          </p:cNvPr>
          <p:cNvCxnSpPr>
            <a:cxnSpLocks/>
          </p:cNvCxnSpPr>
          <p:nvPr/>
        </p:nvCxnSpPr>
        <p:spPr>
          <a:xfrm flipV="1">
            <a:off x="3672213" y="2350458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83418511-0E40-A71C-AC8C-E994754C0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19" t="69688" r="25105" b="21170"/>
          <a:stretch/>
        </p:blipFill>
        <p:spPr>
          <a:xfrm>
            <a:off x="147289" y="3012414"/>
            <a:ext cx="3342351" cy="1009650"/>
          </a:xfrm>
          <a:prstGeom prst="rect">
            <a:avLst/>
          </a:prstGeom>
        </p:spPr>
      </p:pic>
      <p:pic>
        <p:nvPicPr>
          <p:cNvPr id="15" name="Picture 14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06D68DA1-C141-22E2-64D4-6B43408E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54" t="85502" r="13434" b="4625"/>
          <a:stretch/>
        </p:blipFill>
        <p:spPr>
          <a:xfrm>
            <a:off x="4281623" y="2805179"/>
            <a:ext cx="3962775" cy="1090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401B24-35A9-0636-028F-3EA4A16D64AE}"/>
              </a:ext>
            </a:extLst>
          </p:cNvPr>
          <p:cNvSpPr txBox="1"/>
          <p:nvPr/>
        </p:nvSpPr>
        <p:spPr>
          <a:xfrm>
            <a:off x="3566425" y="336010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1335DA-225A-B3CC-2FD5-9E4AEB032CF1}"/>
              </a:ext>
            </a:extLst>
          </p:cNvPr>
          <p:cNvSpPr txBox="1"/>
          <p:nvPr/>
        </p:nvSpPr>
        <p:spPr>
          <a:xfrm>
            <a:off x="4281623" y="2946851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D41928-D49F-4A4B-7776-9A7D83D7902F}"/>
              </a:ext>
            </a:extLst>
          </p:cNvPr>
          <p:cNvGrpSpPr/>
          <p:nvPr/>
        </p:nvGrpSpPr>
        <p:grpSpPr>
          <a:xfrm>
            <a:off x="2123286" y="3621718"/>
            <a:ext cx="7020714" cy="1730442"/>
            <a:chOff x="2123286" y="3621718"/>
            <a:chExt cx="7020714" cy="1730442"/>
          </a:xfrm>
        </p:grpSpPr>
        <p:pic>
          <p:nvPicPr>
            <p:cNvPr id="9" name="Picture 8" descr="A math equations on a white paper&#10;&#10;Description automatically generated">
              <a:extLst>
                <a:ext uri="{FF2B5EF4-FFF2-40B4-BE49-F238E27FC236}">
                  <a16:creationId xmlns:a16="http://schemas.microsoft.com/office/drawing/2014/main" id="{1EC7341B-C1EA-69BC-F689-91EAD3857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291" b="38356"/>
            <a:stretch/>
          </p:blipFill>
          <p:spPr>
            <a:xfrm>
              <a:off x="2123286" y="4413083"/>
              <a:ext cx="7020714" cy="9390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99A55A-2817-19CE-3C7D-BF4AA7E55BCD}"/>
                </a:ext>
              </a:extLst>
            </p:cNvPr>
            <p:cNvSpPr txBox="1"/>
            <p:nvPr/>
          </p:nvSpPr>
          <p:spPr>
            <a:xfrm>
              <a:off x="3411575" y="447864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E4BBCC7-38E5-696B-07AD-8C4716A8F580}"/>
                </a:ext>
              </a:extLst>
            </p:cNvPr>
            <p:cNvCxnSpPr/>
            <p:nvPr/>
          </p:nvCxnSpPr>
          <p:spPr>
            <a:xfrm>
              <a:off x="6263010" y="3621718"/>
              <a:ext cx="0" cy="7913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F0E3FE-F2E6-FB79-17EB-D8D6FDE28185}"/>
              </a:ext>
            </a:extLst>
          </p:cNvPr>
          <p:cNvCxnSpPr/>
          <p:nvPr/>
        </p:nvCxnSpPr>
        <p:spPr>
          <a:xfrm flipH="1">
            <a:off x="3948261" y="4574906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A79E15-5DEC-62C0-F2FF-C3D5343658A9}"/>
              </a:ext>
            </a:extLst>
          </p:cNvPr>
          <p:cNvCxnSpPr/>
          <p:nvPr/>
        </p:nvCxnSpPr>
        <p:spPr>
          <a:xfrm flipH="1">
            <a:off x="5922533" y="450660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C1658D-CAB1-E7DB-6AD9-12EB5EA4EE83}"/>
              </a:ext>
            </a:extLst>
          </p:cNvPr>
          <p:cNvCxnSpPr/>
          <p:nvPr/>
        </p:nvCxnSpPr>
        <p:spPr>
          <a:xfrm flipH="1">
            <a:off x="1174876" y="307197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E8FCB7-3C88-31FD-A86E-3C0B7FD31B7A}"/>
              </a:ext>
            </a:extLst>
          </p:cNvPr>
          <p:cNvCxnSpPr/>
          <p:nvPr/>
        </p:nvCxnSpPr>
        <p:spPr>
          <a:xfrm flipH="1">
            <a:off x="2652907" y="302872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7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5991D-3BDE-C584-5E6D-42AAE93D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988B64-C366-3B71-D764-AEF00FB7B17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Beat frequency: Derivation</a:t>
            </a:r>
          </a:p>
        </p:txBody>
      </p:sp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B12EF4B0-2545-353C-E987-4A0E56A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19" t="88055" r="71823" b="4625"/>
          <a:stretch/>
        </p:blipFill>
        <p:spPr>
          <a:xfrm>
            <a:off x="4233796" y="620804"/>
            <a:ext cx="1678489" cy="889349"/>
          </a:xfrm>
          <a:prstGeom prst="rect">
            <a:avLst/>
          </a:prstGeom>
        </p:spPr>
      </p:pic>
      <p:pic>
        <p:nvPicPr>
          <p:cNvPr id="4" name="Picture 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DB06BE55-0310-06BC-7C2B-90660F39F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43" t="44459" r="75201" b="47162"/>
          <a:stretch/>
        </p:blipFill>
        <p:spPr>
          <a:xfrm>
            <a:off x="1818465" y="710036"/>
            <a:ext cx="985173" cy="925378"/>
          </a:xfrm>
          <a:prstGeom prst="rect">
            <a:avLst/>
          </a:prstGeom>
        </p:spPr>
      </p:pic>
      <p:pic>
        <p:nvPicPr>
          <p:cNvPr id="1026" name="Picture 2" descr="Electronic,symbol,lamp,symbols,light - free image from needpix.com">
            <a:extLst>
              <a:ext uri="{FF2B5EF4-FFF2-40B4-BE49-F238E27FC236}">
                <a16:creationId xmlns:a16="http://schemas.microsoft.com/office/drawing/2014/main" id="{000162EF-D8A2-1B46-2B8A-106CD181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07" y="1546182"/>
            <a:ext cx="20193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54D6D8-1B5D-C3CD-1255-6E690589BB2C}"/>
              </a:ext>
            </a:extLst>
          </p:cNvPr>
          <p:cNvCxnSpPr>
            <a:cxnSpLocks/>
          </p:cNvCxnSpPr>
          <p:nvPr/>
        </p:nvCxnSpPr>
        <p:spPr>
          <a:xfrm flipV="1">
            <a:off x="4647155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F9FC77-AA0C-35A8-B5AB-9C1BFF0F227C}"/>
              </a:ext>
            </a:extLst>
          </p:cNvPr>
          <p:cNvCxnSpPr>
            <a:cxnSpLocks/>
          </p:cNvCxnSpPr>
          <p:nvPr/>
        </p:nvCxnSpPr>
        <p:spPr>
          <a:xfrm flipV="1">
            <a:off x="2652907" y="1546182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3356B3-110D-E1D6-8542-4DBB3B0889AF}"/>
              </a:ext>
            </a:extLst>
          </p:cNvPr>
          <p:cNvCxnSpPr>
            <a:cxnSpLocks/>
          </p:cNvCxnSpPr>
          <p:nvPr/>
        </p:nvCxnSpPr>
        <p:spPr>
          <a:xfrm flipV="1">
            <a:off x="3672213" y="2350458"/>
            <a:ext cx="0" cy="52987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47A5D566-952C-1127-7560-66F43127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19" t="69688" r="25105" b="21170"/>
          <a:stretch/>
        </p:blipFill>
        <p:spPr>
          <a:xfrm>
            <a:off x="147289" y="3012414"/>
            <a:ext cx="3342351" cy="1009650"/>
          </a:xfrm>
          <a:prstGeom prst="rect">
            <a:avLst/>
          </a:prstGeom>
        </p:spPr>
      </p:pic>
      <p:pic>
        <p:nvPicPr>
          <p:cNvPr id="15" name="Picture 14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70AA7BE1-7395-C454-95B6-8C516FEB3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54" t="85502" r="13434" b="4625"/>
          <a:stretch/>
        </p:blipFill>
        <p:spPr>
          <a:xfrm>
            <a:off x="4281623" y="2805179"/>
            <a:ext cx="3962775" cy="1090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0C9E3C-7128-8BE1-834D-3353ABC32EA2}"/>
              </a:ext>
            </a:extLst>
          </p:cNvPr>
          <p:cNvSpPr txBox="1"/>
          <p:nvPr/>
        </p:nvSpPr>
        <p:spPr>
          <a:xfrm>
            <a:off x="3566425" y="336010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C03A2-2B60-5CD6-4910-02007E94D594}"/>
              </a:ext>
            </a:extLst>
          </p:cNvPr>
          <p:cNvSpPr txBox="1"/>
          <p:nvPr/>
        </p:nvSpPr>
        <p:spPr>
          <a:xfrm>
            <a:off x="4281623" y="2946851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D84A0C-1DC0-9AED-CA86-B3446BEC7F4D}"/>
              </a:ext>
            </a:extLst>
          </p:cNvPr>
          <p:cNvGrpSpPr/>
          <p:nvPr/>
        </p:nvGrpSpPr>
        <p:grpSpPr>
          <a:xfrm>
            <a:off x="2123286" y="3621718"/>
            <a:ext cx="7020714" cy="1730442"/>
            <a:chOff x="2123286" y="3621718"/>
            <a:chExt cx="7020714" cy="1730442"/>
          </a:xfrm>
        </p:grpSpPr>
        <p:pic>
          <p:nvPicPr>
            <p:cNvPr id="9" name="Picture 8" descr="A math equations on a white paper&#10;&#10;Description automatically generated">
              <a:extLst>
                <a:ext uri="{FF2B5EF4-FFF2-40B4-BE49-F238E27FC236}">
                  <a16:creationId xmlns:a16="http://schemas.microsoft.com/office/drawing/2014/main" id="{FC837133-255D-5C81-3514-538B5FBA1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291" b="38356"/>
            <a:stretch/>
          </p:blipFill>
          <p:spPr>
            <a:xfrm>
              <a:off x="2123286" y="4413083"/>
              <a:ext cx="7020714" cy="9390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943521-A46B-6164-AC8D-D6D80012ADE7}"/>
                </a:ext>
              </a:extLst>
            </p:cNvPr>
            <p:cNvSpPr txBox="1"/>
            <p:nvPr/>
          </p:nvSpPr>
          <p:spPr>
            <a:xfrm>
              <a:off x="3411575" y="4478646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-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A12E1AD-D04A-9CF9-1308-5845D939BA26}"/>
                </a:ext>
              </a:extLst>
            </p:cNvPr>
            <p:cNvCxnSpPr/>
            <p:nvPr/>
          </p:nvCxnSpPr>
          <p:spPr>
            <a:xfrm>
              <a:off x="6263010" y="3621718"/>
              <a:ext cx="0" cy="7913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C4A9D3-F991-5174-7147-E0CE9DEAABB4}"/>
              </a:ext>
            </a:extLst>
          </p:cNvPr>
          <p:cNvCxnSpPr/>
          <p:nvPr/>
        </p:nvCxnSpPr>
        <p:spPr>
          <a:xfrm flipH="1">
            <a:off x="3948261" y="4574906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D7D8615-DA90-F7E3-F845-45733E25DE09}"/>
              </a:ext>
            </a:extLst>
          </p:cNvPr>
          <p:cNvCxnSpPr/>
          <p:nvPr/>
        </p:nvCxnSpPr>
        <p:spPr>
          <a:xfrm flipH="1">
            <a:off x="5922533" y="450660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4B59C78-C62C-FEC8-8208-003CDEDFE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632" b="24767"/>
          <a:stretch/>
        </p:blipFill>
        <p:spPr>
          <a:xfrm>
            <a:off x="757027" y="5307974"/>
            <a:ext cx="6382467" cy="16065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88112-1974-863E-9477-47FF0F5CC43B}"/>
              </a:ext>
            </a:extLst>
          </p:cNvPr>
          <p:cNvCxnSpPr/>
          <p:nvPr/>
        </p:nvCxnSpPr>
        <p:spPr>
          <a:xfrm flipH="1">
            <a:off x="1174876" y="307197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F75020-D868-DAF5-500D-4E24489166AA}"/>
              </a:ext>
            </a:extLst>
          </p:cNvPr>
          <p:cNvCxnSpPr/>
          <p:nvPr/>
        </p:nvCxnSpPr>
        <p:spPr>
          <a:xfrm flipH="1">
            <a:off x="2652907" y="3028724"/>
            <a:ext cx="450937" cy="4885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9B00B7-A95A-C9FE-34C1-63D6F6FA3968}"/>
              </a:ext>
            </a:extLst>
          </p:cNvPr>
          <p:cNvSpPr txBox="1"/>
          <p:nvPr/>
        </p:nvSpPr>
        <p:spPr>
          <a:xfrm>
            <a:off x="239823" y="5869484"/>
            <a:ext cx="27965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Also called, the </a:t>
            </a:r>
          </a:p>
          <a:p>
            <a:r>
              <a:rPr lang="en-US" dirty="0"/>
              <a:t>Intermediate Frequency (IF)</a:t>
            </a:r>
          </a:p>
        </p:txBody>
      </p:sp>
    </p:spTree>
    <p:extLst>
      <p:ext uri="{BB962C8B-B14F-4D97-AF65-F5344CB8AC3E}">
        <p14:creationId xmlns:p14="http://schemas.microsoft.com/office/powerpoint/2010/main" val="174075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3C1DF-C05F-6FD3-66DE-15BFF8A5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099"/>
            <a:ext cx="7772400" cy="65538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1AEA74-AE66-98E3-FED8-3A194C4E7569}"/>
              </a:ext>
            </a:extLst>
          </p:cNvPr>
          <p:cNvSpPr/>
          <p:nvPr/>
        </p:nvSpPr>
        <p:spPr>
          <a:xfrm>
            <a:off x="4748271" y="2968668"/>
            <a:ext cx="3709930" cy="3737233"/>
          </a:xfrm>
          <a:prstGeom prst="rect">
            <a:avLst/>
          </a:prstGeom>
          <a:solidFill>
            <a:srgbClr val="FCF6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17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MCW Radar Part 1 - Ranging | Wireless Pi">
            <a:extLst>
              <a:ext uri="{FF2B5EF4-FFF2-40B4-BE49-F238E27FC236}">
                <a16:creationId xmlns:a16="http://schemas.microsoft.com/office/drawing/2014/main" id="{040E00BC-6D3F-6F12-5B71-8DED93286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46050"/>
            <a:ext cx="7721600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68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D206BD-912E-D46F-859D-3FA0D1991EE4}"/>
              </a:ext>
            </a:extLst>
          </p:cNvPr>
          <p:cNvSpPr txBox="1"/>
          <p:nvPr/>
        </p:nvSpPr>
        <p:spPr>
          <a:xfrm>
            <a:off x="242887" y="875808"/>
            <a:ext cx="8687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two objects separated by a distance </a:t>
            </a:r>
            <a:r>
              <a:rPr lang="el-GR" sz="2800" dirty="0"/>
              <a:t>Δ</a:t>
            </a:r>
            <a:r>
              <a:rPr lang="en-US" sz="2800" dirty="0"/>
              <a:t>d, </a:t>
            </a:r>
          </a:p>
          <a:p>
            <a:r>
              <a:rPr lang="en-US" sz="2800" dirty="0"/>
              <a:t>the difference in their IF frequencies is given by: β*2</a:t>
            </a:r>
            <a:r>
              <a:rPr lang="el-GR" sz="2800" dirty="0"/>
              <a:t> Δ</a:t>
            </a:r>
            <a:r>
              <a:rPr lang="en-US" sz="2800" dirty="0"/>
              <a:t>d/C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A2DE2-99F6-81EC-06A5-C7CAA9EDADC2}"/>
              </a:ext>
            </a:extLst>
          </p:cNvPr>
          <p:cNvSpPr txBox="1"/>
          <p:nvPr/>
        </p:nvSpPr>
        <p:spPr>
          <a:xfrm>
            <a:off x="242887" y="2120948"/>
            <a:ext cx="89011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Since the observation interval is Tc, the FFT resolution is (1/Tc).</a:t>
            </a:r>
          </a:p>
          <a:p>
            <a:pPr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To be separately observed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2400" dirty="0"/>
              <a:t>β*2</a:t>
            </a:r>
            <a:r>
              <a:rPr lang="el-GR" sz="2400" dirty="0"/>
              <a:t> Δ</a:t>
            </a:r>
            <a:r>
              <a:rPr lang="en-US" sz="2400" dirty="0"/>
              <a:t>d/C  &gt;=    1/Tc</a:t>
            </a:r>
          </a:p>
          <a:p>
            <a:pPr>
              <a:buNone/>
            </a:pPr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Or, </a:t>
            </a:r>
            <a:r>
              <a:rPr lang="el-GR" sz="2400" dirty="0"/>
              <a:t>Δ</a:t>
            </a:r>
            <a:r>
              <a:rPr lang="en-US" sz="2400" dirty="0"/>
              <a:t>d &gt;= C/2* β*Tc</a:t>
            </a:r>
          </a:p>
          <a:p>
            <a:endParaRPr lang="en-US" sz="24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Or, </a:t>
            </a:r>
            <a:r>
              <a:rPr lang="el-GR" sz="2400" dirty="0"/>
              <a:t>Δ</a:t>
            </a:r>
            <a:r>
              <a:rPr lang="en-US" sz="2400" dirty="0"/>
              <a:t>d &gt;= C/2* 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9D15F-BC37-05D3-2CAC-162C97DA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62" y="4277088"/>
            <a:ext cx="4872038" cy="258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2D174-A408-8BA7-EE3A-9C9A50BEF1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FMCW range resolution</a:t>
            </a:r>
          </a:p>
        </p:txBody>
      </p:sp>
    </p:spTree>
    <p:extLst>
      <p:ext uri="{BB962C8B-B14F-4D97-AF65-F5344CB8AC3E}">
        <p14:creationId xmlns:p14="http://schemas.microsoft.com/office/powerpoint/2010/main" val="27678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Project Soli GIFs - Find &amp; Share on GIPHY">
            <a:extLst>
              <a:ext uri="{FF2B5EF4-FFF2-40B4-BE49-F238E27FC236}">
                <a16:creationId xmlns:a16="http://schemas.microsoft.com/office/drawing/2014/main" id="{D63F551E-591E-5D65-EF55-5367B522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2" y="1400556"/>
            <a:ext cx="8113776" cy="40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10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07B14-B8ED-54B0-36D2-A8783F05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228726"/>
            <a:ext cx="3683001" cy="2071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C2EB2-B8E6-9D32-E8B1-E73DB43D2530}"/>
              </a:ext>
            </a:extLst>
          </p:cNvPr>
          <p:cNvSpPr txBox="1"/>
          <p:nvPr/>
        </p:nvSpPr>
        <p:spPr>
          <a:xfrm>
            <a:off x="0" y="4025241"/>
            <a:ext cx="523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ieeexplore.ieee.org</a:t>
            </a:r>
            <a:r>
              <a:rPr lang="en-US" sz="1400" dirty="0"/>
              <a:t>/stamp/</a:t>
            </a:r>
            <a:r>
              <a:rPr lang="en-US" sz="1400" dirty="0" err="1"/>
              <a:t>stamp.jsp?tp</a:t>
            </a:r>
            <a:r>
              <a:rPr lang="en-US" sz="1400" dirty="0"/>
              <a:t>=&amp;</a:t>
            </a:r>
            <a:r>
              <a:rPr lang="en-US" sz="1400" dirty="0" err="1"/>
              <a:t>arnumber</a:t>
            </a:r>
            <a:r>
              <a:rPr lang="en-US" sz="1400" dirty="0"/>
              <a:t>=7870764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4E90A-0BC8-9A65-6223-5D4BAFE8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49" y="3790921"/>
            <a:ext cx="3514725" cy="1207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3F46A-0851-1202-97E1-0CC7A8B552A5}"/>
              </a:ext>
            </a:extLst>
          </p:cNvPr>
          <p:cNvSpPr txBox="1"/>
          <p:nvPr/>
        </p:nvSpPr>
        <p:spPr>
          <a:xfrm>
            <a:off x="203598" y="1828437"/>
            <a:ext cx="46077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udrc.eng.ed.ac.uk</a:t>
            </a:r>
            <a:r>
              <a:rPr lang="en-US" sz="1400" dirty="0"/>
              <a:t>/sites/</a:t>
            </a:r>
            <a:r>
              <a:rPr lang="en-US" sz="1400" dirty="0" err="1"/>
              <a:t>udrc.eng.ed.ac.uk</a:t>
            </a:r>
            <a:r>
              <a:rPr lang="en-US" sz="1400" dirty="0"/>
              <a:t>/files/attachments/Introduction%20Radar%20signal%20processing.pdf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32EEB-2FD3-3CEF-6DD3-C1E36EB3F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653" y="5360147"/>
            <a:ext cx="3521112" cy="954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ACEDC8-CEB4-613B-5F12-6344823AEC1A}"/>
              </a:ext>
            </a:extLst>
          </p:cNvPr>
          <p:cNvSpPr txBox="1"/>
          <p:nvPr/>
        </p:nvSpPr>
        <p:spPr>
          <a:xfrm>
            <a:off x="-35718" y="5380672"/>
            <a:ext cx="5232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www.ti.com</a:t>
            </a:r>
            <a:r>
              <a:rPr lang="en-US" sz="1400" dirty="0"/>
              <a:t>/content/dam/videos/external-videos/ko-</a:t>
            </a:r>
            <a:r>
              <a:rPr lang="en-US" sz="1400" dirty="0" err="1"/>
              <a:t>kr</a:t>
            </a:r>
            <a:r>
              <a:rPr lang="en-US" sz="1400" dirty="0"/>
              <a:t>/2/3816841626001/5415203482001.mp4/</a:t>
            </a:r>
            <a:r>
              <a:rPr lang="en-US" sz="1400" dirty="0" err="1"/>
              <a:t>subassets</a:t>
            </a:r>
            <a:r>
              <a:rPr lang="en-US" sz="1400" dirty="0"/>
              <a:t>/mmwaveSensing-FMCW-offlineviewing_0.pdf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4438ED-E438-927D-ACFE-A6376E19B2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76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D7B72-AFFE-0636-BD1C-2AD380F08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41" y="0"/>
            <a:ext cx="7137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750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MCW Radar Part 2 - Velocity, Angle and Radar Data Cube | Wireless Pi">
            <a:extLst>
              <a:ext uri="{FF2B5EF4-FFF2-40B4-BE49-F238E27FC236}">
                <a16:creationId xmlns:a16="http://schemas.microsoft.com/office/drawing/2014/main" id="{3F6349D0-EAA3-690C-CD66-C852C02B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31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84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374-E054-2373-6DB3-9097B928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12F252-B27D-460B-C67D-CA8A7BCB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33584"/>
            <a:ext cx="7618956" cy="6424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363B3B-C0F4-247E-41C8-2CC16F2023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Range-Doppler plot: Detection of range and velocity</a:t>
            </a:r>
          </a:p>
        </p:txBody>
      </p:sp>
    </p:spTree>
    <p:extLst>
      <p:ext uri="{BB962C8B-B14F-4D97-AF65-F5344CB8AC3E}">
        <p14:creationId xmlns:p14="http://schemas.microsoft.com/office/powerpoint/2010/main" val="189068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C2AD1-7B4C-7AE3-19D7-509CC073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273"/>
            <a:ext cx="9144000" cy="6233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7B199-C918-0B85-B993-7EC30BDCD8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 FFT: Detection of range, velocity, and angle</a:t>
            </a:r>
          </a:p>
        </p:txBody>
      </p:sp>
    </p:spTree>
    <p:extLst>
      <p:ext uri="{BB962C8B-B14F-4D97-AF65-F5344CB8AC3E}">
        <p14:creationId xmlns:p14="http://schemas.microsoft.com/office/powerpoint/2010/main" val="197473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4DB61-3E7A-22C2-340D-89CCF57E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840" y="1028700"/>
            <a:ext cx="3635756" cy="445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56598-EAE5-9FFA-26C0-1E2A3E0530DC}"/>
              </a:ext>
            </a:extLst>
          </p:cNvPr>
          <p:cNvSpPr txBox="1"/>
          <p:nvPr/>
        </p:nvSpPr>
        <p:spPr>
          <a:xfrm>
            <a:off x="171449" y="2828835"/>
            <a:ext cx="4943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ftp.idu.ac.id</a:t>
            </a:r>
            <a:r>
              <a:rPr lang="en-US" dirty="0"/>
              <a:t>/wp-content/uploads/</a:t>
            </a:r>
            <a:r>
              <a:rPr lang="en-US" dirty="0" err="1"/>
              <a:t>ebook</a:t>
            </a:r>
            <a:r>
              <a:rPr lang="en-US" dirty="0"/>
              <a:t>/</a:t>
            </a:r>
            <a:r>
              <a:rPr lang="en-US" dirty="0" err="1"/>
              <a:t>tdg</a:t>
            </a:r>
            <a:r>
              <a:rPr lang="en-US" dirty="0"/>
              <a:t>/MILITARY%20PLATFORM%20DESIGN/Richards_M._Scheer_J._Holm_W._</a:t>
            </a:r>
            <a:r>
              <a:rPr lang="en-US" dirty="0" err="1"/>
              <a:t>Principles_of_mo.pdf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1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5F5A1-4B09-DE57-8696-B9004F980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28A51-A6AE-149C-6EFC-DD96E8633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942"/>
            <a:ext cx="9404604" cy="52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8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09E5AFD-CABC-F7B3-64F3-E606FE874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61DE4-7F24-9A2D-DC22-CD4D0C5D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0"/>
            <a:ext cx="9404604" cy="52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48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8651</TotalTime>
  <Words>670</Words>
  <Application>Microsoft Macintosh PowerPoint</Application>
  <PresentationFormat>On-screen Show (4:3)</PresentationFormat>
  <Paragraphs>132</Paragraphs>
  <Slides>63</Slides>
  <Notes>1</Notes>
  <HiddenSlides>7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Avenir Light</vt:lpstr>
      <vt:lpstr>Calibri</vt:lpstr>
      <vt:lpstr>Calibri Light</vt:lpstr>
      <vt:lpstr>Google Sans</vt:lpstr>
      <vt:lpstr>Lucida Bright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738</cp:revision>
  <dcterms:created xsi:type="dcterms:W3CDTF">2019-01-28T20:09:31Z</dcterms:created>
  <dcterms:modified xsi:type="dcterms:W3CDTF">2025-10-28T19:25:09Z</dcterms:modified>
</cp:coreProperties>
</file>