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1764" r:id="rId2"/>
    <p:sldId id="1814" r:id="rId3"/>
    <p:sldId id="1817" r:id="rId4"/>
    <p:sldId id="1816" r:id="rId5"/>
    <p:sldId id="1747" r:id="rId6"/>
    <p:sldId id="1796" r:id="rId7"/>
    <p:sldId id="1797" r:id="rId8"/>
    <p:sldId id="1798" r:id="rId9"/>
    <p:sldId id="1821" r:id="rId10"/>
    <p:sldId id="1795" r:id="rId11"/>
    <p:sldId id="1742" r:id="rId12"/>
    <p:sldId id="1819" r:id="rId13"/>
    <p:sldId id="1822" r:id="rId14"/>
    <p:sldId id="1823" r:id="rId15"/>
    <p:sldId id="1748" r:id="rId16"/>
    <p:sldId id="1740" r:id="rId17"/>
    <p:sldId id="1750" r:id="rId18"/>
    <p:sldId id="17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941100"/>
    <a:srgbClr val="042850"/>
    <a:srgbClr val="0433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7"/>
    <p:restoredTop sz="75578"/>
  </p:normalViewPr>
  <p:slideViewPr>
    <p:cSldViewPr snapToGrid="0" snapToObjects="1" showGuides="1">
      <p:cViewPr varScale="1">
        <p:scale>
          <a:sx n="90" d="100"/>
          <a:sy n="90" d="100"/>
        </p:scale>
        <p:origin x="1976" y="2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change of phase is frequency.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none" strike="noStrike" dirty="0">
                <a:solidFill>
                  <a:schemeClr val="bg1"/>
                </a:solidFill>
                <a:effectLst/>
                <a:latin typeface="Avenir Light" panose="020B0402020203020204" pitchFamily="34" charset="77"/>
              </a:rPr>
              <a:t>Machine Learning for Physical Sensing &amp; Perception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3161793" y="4827447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3:30 – 4:45pm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IRB 1207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818V : Fall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F55EA-EA03-B44F-B899-34BF229DA4B8}"/>
              </a:ext>
            </a:extLst>
          </p:cNvPr>
          <p:cNvSpPr txBox="1"/>
          <p:nvPr/>
        </p:nvSpPr>
        <p:spPr>
          <a:xfrm>
            <a:off x="0" y="3508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3_2: Active Wave Imaging</a:t>
            </a:r>
          </a:p>
        </p:txBody>
      </p:sp>
    </p:spTree>
    <p:extLst>
      <p:ext uri="{BB962C8B-B14F-4D97-AF65-F5344CB8AC3E}">
        <p14:creationId xmlns:p14="http://schemas.microsoft.com/office/powerpoint/2010/main" val="1954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206BD-912E-D46F-859D-3FA0D1991EE4}"/>
              </a:ext>
            </a:extLst>
          </p:cNvPr>
          <p:cNvSpPr txBox="1"/>
          <p:nvPr/>
        </p:nvSpPr>
        <p:spPr>
          <a:xfrm>
            <a:off x="242887" y="875808"/>
            <a:ext cx="8687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two objects separated by a distance </a:t>
            </a:r>
            <a:r>
              <a:rPr lang="el-GR" sz="2800" dirty="0"/>
              <a:t>Δ</a:t>
            </a:r>
            <a:r>
              <a:rPr lang="en-US" sz="2800" dirty="0"/>
              <a:t>d, </a:t>
            </a:r>
          </a:p>
          <a:p>
            <a:r>
              <a:rPr lang="en-US" sz="2800" dirty="0"/>
              <a:t>the difference in their IF frequencies is given by: β*2</a:t>
            </a:r>
            <a:r>
              <a:rPr lang="el-GR" sz="2800" dirty="0"/>
              <a:t> Δ</a:t>
            </a:r>
            <a:r>
              <a:rPr lang="en-US" sz="2800" dirty="0"/>
              <a:t>d/C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A2DE2-99F6-81EC-06A5-C7CAA9EDADC2}"/>
              </a:ext>
            </a:extLst>
          </p:cNvPr>
          <p:cNvSpPr txBox="1"/>
          <p:nvPr/>
        </p:nvSpPr>
        <p:spPr>
          <a:xfrm>
            <a:off x="242887" y="2120948"/>
            <a:ext cx="89011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the observation interval is Tc, the FFT resolution is (1/Tc).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be separately observed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dirty="0"/>
              <a:t>β*2</a:t>
            </a:r>
            <a:r>
              <a:rPr lang="el-GR" sz="2400" dirty="0"/>
              <a:t> Δ</a:t>
            </a:r>
            <a:r>
              <a:rPr lang="en-US" sz="2400" dirty="0"/>
              <a:t>d/C  &gt;=    1/Tc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Or, </a:t>
            </a:r>
            <a:r>
              <a:rPr lang="el-GR" sz="2400" dirty="0"/>
              <a:t>Δ</a:t>
            </a:r>
            <a:r>
              <a:rPr lang="en-US" sz="2400" dirty="0"/>
              <a:t>d &gt;= C/2* β*Tc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Or, </a:t>
            </a:r>
            <a:r>
              <a:rPr lang="el-GR" sz="2400" dirty="0"/>
              <a:t>Δ</a:t>
            </a:r>
            <a:r>
              <a:rPr lang="en-US" sz="2400" dirty="0"/>
              <a:t>d &gt;= C/2*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9D15F-BC37-05D3-2CAC-162C97DA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4277088"/>
            <a:ext cx="4872038" cy="2580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2D174-A408-8BA7-EE3A-9C9A50BEF11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FMCW range resolution</a:t>
            </a:r>
          </a:p>
        </p:txBody>
      </p:sp>
    </p:spTree>
    <p:extLst>
      <p:ext uri="{BB962C8B-B14F-4D97-AF65-F5344CB8AC3E}">
        <p14:creationId xmlns:p14="http://schemas.microsoft.com/office/powerpoint/2010/main" val="27678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roject Soli GIFs - Find &amp; Share on GIPHY">
            <a:extLst>
              <a:ext uri="{FF2B5EF4-FFF2-40B4-BE49-F238E27FC236}">
                <a16:creationId xmlns:a16="http://schemas.microsoft.com/office/drawing/2014/main" id="{D63F551E-591E-5D65-EF55-5367B522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1400556"/>
            <a:ext cx="8113776" cy="40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8AB05-A1F6-B84D-A8DD-6E546B9A703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objects</a:t>
            </a:r>
          </a:p>
        </p:txBody>
      </p:sp>
    </p:spTree>
    <p:extLst>
      <p:ext uri="{BB962C8B-B14F-4D97-AF65-F5344CB8AC3E}">
        <p14:creationId xmlns:p14="http://schemas.microsoft.com/office/powerpoint/2010/main" val="277510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21F8-516D-BD20-C095-8467BD74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text and drawings&#10;&#10;AI-generated content may be incorrect.">
            <a:extLst>
              <a:ext uri="{FF2B5EF4-FFF2-40B4-BE49-F238E27FC236}">
                <a16:creationId xmlns:a16="http://schemas.microsoft.com/office/drawing/2014/main" id="{5A9AB1F9-3390-4C58-C399-60C28FF4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632" b="9028"/>
          <a:stretch>
            <a:fillRect/>
          </a:stretch>
        </p:blipFill>
        <p:spPr>
          <a:xfrm>
            <a:off x="324468" y="1628775"/>
            <a:ext cx="8495064" cy="392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8A79BA-AFF8-094E-37CC-3D268CF7106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ignored “static phase” is time dependent</a:t>
            </a:r>
          </a:p>
        </p:txBody>
      </p:sp>
    </p:spTree>
    <p:extLst>
      <p:ext uri="{BB962C8B-B14F-4D97-AF65-F5344CB8AC3E}">
        <p14:creationId xmlns:p14="http://schemas.microsoft.com/office/powerpoint/2010/main" val="306683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9E5D-59F9-075C-95E0-18796236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63B9D-13AD-FEA4-E105-DF6AA02C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000"/>
          <a:stretch>
            <a:fillRect/>
          </a:stretch>
        </p:blipFill>
        <p:spPr>
          <a:xfrm>
            <a:off x="856924" y="1"/>
            <a:ext cx="6887225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ACB1F-5C1E-48E1-1B1A-EEAC134610FB}"/>
              </a:ext>
            </a:extLst>
          </p:cNvPr>
          <p:cNvSpPr txBox="1"/>
          <p:nvPr/>
        </p:nvSpPr>
        <p:spPr>
          <a:xfrm>
            <a:off x="0" y="6488668"/>
            <a:ext cx="669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https://</a:t>
            </a:r>
            <a:r>
              <a:rPr lang="en-US" dirty="0" err="1"/>
              <a:t>www.viksnewsletter.com</a:t>
            </a:r>
            <a:r>
              <a:rPr lang="en-US" dirty="0"/>
              <a:t>/p/how-radar-measures-angle</a:t>
            </a:r>
          </a:p>
        </p:txBody>
      </p:sp>
    </p:spTree>
    <p:extLst>
      <p:ext uri="{BB962C8B-B14F-4D97-AF65-F5344CB8AC3E}">
        <p14:creationId xmlns:p14="http://schemas.microsoft.com/office/powerpoint/2010/main" val="212891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47296-E9C2-0AFB-6BB3-FA6530C2E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5AC85-D2D1-2C23-4B91-3DC0A532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4" y="0"/>
            <a:ext cx="6887225" cy="6234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F9F43-59AE-0FF8-3484-832D4E45B39D}"/>
              </a:ext>
            </a:extLst>
          </p:cNvPr>
          <p:cNvSpPr txBox="1"/>
          <p:nvPr/>
        </p:nvSpPr>
        <p:spPr>
          <a:xfrm>
            <a:off x="0" y="6488668"/>
            <a:ext cx="669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https://</a:t>
            </a:r>
            <a:r>
              <a:rPr lang="en-US" dirty="0" err="1"/>
              <a:t>www.viksnewsletter.com</a:t>
            </a:r>
            <a:r>
              <a:rPr lang="en-US" dirty="0"/>
              <a:t>/p/how-radar-measures-angle</a:t>
            </a:r>
          </a:p>
        </p:txBody>
      </p:sp>
    </p:spTree>
    <p:extLst>
      <p:ext uri="{BB962C8B-B14F-4D97-AF65-F5344CB8AC3E}">
        <p14:creationId xmlns:p14="http://schemas.microsoft.com/office/powerpoint/2010/main" val="147076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D7B72-AFFE-0636-BD1C-2AD380F0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1" y="0"/>
            <a:ext cx="713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MCW Radar Part 2 - Velocity, Angle and Radar Data Cube | Wireless Pi">
            <a:extLst>
              <a:ext uri="{FF2B5EF4-FFF2-40B4-BE49-F238E27FC236}">
                <a16:creationId xmlns:a16="http://schemas.microsoft.com/office/drawing/2014/main" id="{3F6349D0-EAA3-690C-CD66-C852C02B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3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8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D3374-E054-2373-6DB3-9097B928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12F252-B27D-460B-C67D-CA8A7BCB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3584"/>
            <a:ext cx="7618956" cy="642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3B3B-C0F4-247E-41C8-2CC16F20237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Range-Doppler plot: Detection of range and velocity</a:t>
            </a:r>
          </a:p>
        </p:txBody>
      </p:sp>
    </p:spTree>
    <p:extLst>
      <p:ext uri="{BB962C8B-B14F-4D97-AF65-F5344CB8AC3E}">
        <p14:creationId xmlns:p14="http://schemas.microsoft.com/office/powerpoint/2010/main" val="18906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B9A6B6-84E1-E873-C4DE-29F711AE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9144000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D35D1A-C4C9-A51E-6823-266E51CC8CE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 Cube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E14A8-6E7B-AFD8-E834-9A106A36DF40}"/>
              </a:ext>
            </a:extLst>
          </p:cNvPr>
          <p:cNvSpPr txBox="1"/>
          <p:nvPr/>
        </p:nvSpPr>
        <p:spPr>
          <a:xfrm>
            <a:off x="0" y="6488668"/>
            <a:ext cx="669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https://</a:t>
            </a:r>
            <a:r>
              <a:rPr lang="en-US" dirty="0" err="1"/>
              <a:t>www.viksnewsletter.com</a:t>
            </a:r>
            <a:r>
              <a:rPr lang="en-US" dirty="0"/>
              <a:t>/p/how-radar-measures-angle</a:t>
            </a:r>
          </a:p>
        </p:txBody>
      </p:sp>
    </p:spTree>
    <p:extLst>
      <p:ext uri="{BB962C8B-B14F-4D97-AF65-F5344CB8AC3E}">
        <p14:creationId xmlns:p14="http://schemas.microsoft.com/office/powerpoint/2010/main" val="8881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graph and text&#10;&#10;AI-generated content may be incorrect.">
            <a:extLst>
              <a:ext uri="{FF2B5EF4-FFF2-40B4-BE49-F238E27FC236}">
                <a16:creationId xmlns:a16="http://schemas.microsoft.com/office/drawing/2014/main" id="{0743B7F5-8C9B-B385-9DE6-D28280A0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750" b="36250"/>
          <a:stretch>
            <a:fillRect/>
          </a:stretch>
        </p:blipFill>
        <p:spPr>
          <a:xfrm>
            <a:off x="171178" y="1424353"/>
            <a:ext cx="9344570" cy="40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F8D9-ECFB-B66C-26C8-85353D71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math equations and graphs&#10;&#10;AI-generated content may be incorrect.">
            <a:extLst>
              <a:ext uri="{FF2B5EF4-FFF2-40B4-BE49-F238E27FC236}">
                <a16:creationId xmlns:a16="http://schemas.microsoft.com/office/drawing/2014/main" id="{CF5F315A-16AA-5E11-EBBA-841E845C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708" b="25417"/>
          <a:stretch>
            <a:fillRect/>
          </a:stretch>
        </p:blipFill>
        <p:spPr>
          <a:xfrm>
            <a:off x="324468" y="660074"/>
            <a:ext cx="8495064" cy="56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DD8C7-ACD7-3CB8-A8F3-FF41D3982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text and drawings&#10;&#10;AI-generated content may be incorrect.">
            <a:extLst>
              <a:ext uri="{FF2B5EF4-FFF2-40B4-BE49-F238E27FC236}">
                <a16:creationId xmlns:a16="http://schemas.microsoft.com/office/drawing/2014/main" id="{A5E27A71-6873-E819-1FE0-AE9906BB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83" b="43125"/>
          <a:stretch>
            <a:fillRect/>
          </a:stretch>
        </p:blipFill>
        <p:spPr>
          <a:xfrm>
            <a:off x="324468" y="1585131"/>
            <a:ext cx="8495064" cy="45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B3C1DF-C05F-6FD3-66DE-15BFF8A5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099"/>
            <a:ext cx="7772400" cy="65538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AEA74-AE66-98E3-FED8-3A194C4E7569}"/>
              </a:ext>
            </a:extLst>
          </p:cNvPr>
          <p:cNvSpPr/>
          <p:nvPr/>
        </p:nvSpPr>
        <p:spPr>
          <a:xfrm>
            <a:off x="4748271" y="2968668"/>
            <a:ext cx="3709930" cy="3737233"/>
          </a:xfrm>
          <a:prstGeom prst="rect">
            <a:avLst/>
          </a:prstGeom>
          <a:solidFill>
            <a:srgbClr val="FCF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BC498-3A0A-C145-1284-052EC9C8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1328350"/>
            <a:ext cx="8689375" cy="40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30B0B-6318-8053-F547-E1887420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6636"/>
            <a:ext cx="9071129" cy="26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6971CD-21EB-B77C-1814-266B28683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AA495-F226-841F-6469-CED36C27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3162"/>
            <a:ext cx="8615363" cy="60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40C49D-2DD4-32A8-54CA-965EDC66F430}"/>
              </a:ext>
            </a:extLst>
          </p:cNvPr>
          <p:cNvSpPr txBox="1"/>
          <p:nvPr/>
        </p:nvSpPr>
        <p:spPr>
          <a:xfrm>
            <a:off x="0" y="6488668"/>
            <a:ext cx="669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https://</a:t>
            </a:r>
            <a:r>
              <a:rPr lang="en-US" dirty="0" err="1"/>
              <a:t>www.viksnewsletter.com</a:t>
            </a:r>
            <a:r>
              <a:rPr lang="en-US" dirty="0"/>
              <a:t>/p/how-radar-measures-angle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B6C44-7CF9-BC1F-968B-966B79D9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52450"/>
            <a:ext cx="66675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39EF2-2619-AD4F-23CE-482815A92B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FMCW range resolution</a:t>
            </a:r>
          </a:p>
        </p:txBody>
      </p:sp>
    </p:spTree>
    <p:extLst>
      <p:ext uri="{BB962C8B-B14F-4D97-AF65-F5344CB8AC3E}">
        <p14:creationId xmlns:p14="http://schemas.microsoft.com/office/powerpoint/2010/main" val="6571338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8903</TotalTime>
  <Words>196</Words>
  <Application>Microsoft Macintosh PowerPoint</Application>
  <PresentationFormat>On-screen Show (4:3)</PresentationFormat>
  <Paragraphs>28</Paragraphs>
  <Slides>18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Avenir Light</vt:lpstr>
      <vt:lpstr>Calibri</vt:lpstr>
      <vt:lpstr>Calibri Light</vt:lpstr>
      <vt:lpstr>Lucida Bright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751</cp:revision>
  <dcterms:created xsi:type="dcterms:W3CDTF">2019-01-28T20:09:31Z</dcterms:created>
  <dcterms:modified xsi:type="dcterms:W3CDTF">2025-11-13T12:30:26Z</dcterms:modified>
</cp:coreProperties>
</file>