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1764" r:id="rId2"/>
    <p:sldId id="1799" r:id="rId3"/>
    <p:sldId id="1800" r:id="rId4"/>
    <p:sldId id="1751" r:id="rId5"/>
    <p:sldId id="1824" r:id="rId6"/>
    <p:sldId id="1801" r:id="rId7"/>
    <p:sldId id="1802" r:id="rId8"/>
    <p:sldId id="1823" r:id="rId9"/>
    <p:sldId id="1804" r:id="rId10"/>
    <p:sldId id="1805" r:id="rId11"/>
    <p:sldId id="1825" r:id="rId12"/>
    <p:sldId id="1806" r:id="rId13"/>
    <p:sldId id="1803" r:id="rId14"/>
    <p:sldId id="1807" r:id="rId15"/>
    <p:sldId id="1808" r:id="rId16"/>
    <p:sldId id="1810" r:id="rId17"/>
    <p:sldId id="1809" r:id="rId18"/>
    <p:sldId id="1814" r:id="rId19"/>
    <p:sldId id="1815" r:id="rId20"/>
    <p:sldId id="1816" r:id="rId21"/>
    <p:sldId id="1811" r:id="rId22"/>
    <p:sldId id="1812" r:id="rId23"/>
    <p:sldId id="1817" r:id="rId24"/>
    <p:sldId id="1818" r:id="rId25"/>
    <p:sldId id="1822" r:id="rId26"/>
    <p:sldId id="1819" r:id="rId27"/>
    <p:sldId id="1820" r:id="rId28"/>
    <p:sldId id="1821" r:id="rId29"/>
    <p:sldId id="181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941100"/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84"/>
    <p:restoredTop sz="75578"/>
  </p:normalViewPr>
  <p:slideViewPr>
    <p:cSldViewPr snapToGrid="0" snapToObjects="1" showGuides="1">
      <p:cViewPr>
        <p:scale>
          <a:sx n="102" d="100"/>
          <a:sy n="102" d="100"/>
        </p:scale>
        <p:origin x="408" y="14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97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t-SNE (t-distributed Stochastic Neighbor Embedding) is an unsupervised non-linear dimensionality reduction technique for data exploration and visualizing high-dimensional data.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1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3976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11.0898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3_3: Active Wave Imaging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18561-261A-30B3-9054-DCC169B11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88826-08CA-F9EB-53A1-657A3F4B5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" y="1891532"/>
            <a:ext cx="9140422" cy="3287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D7CA91-A6A4-8063-7953-EF13A959846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RAMP-CNN</a:t>
            </a:r>
          </a:p>
        </p:txBody>
      </p:sp>
    </p:spTree>
    <p:extLst>
      <p:ext uri="{BB962C8B-B14F-4D97-AF65-F5344CB8AC3E}">
        <p14:creationId xmlns:p14="http://schemas.microsoft.com/office/powerpoint/2010/main" val="1955979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icro-Doppler signature of rotor blades of a model helicopter. | Download  Scientific Diagram">
            <a:extLst>
              <a:ext uri="{FF2B5EF4-FFF2-40B4-BE49-F238E27FC236}">
                <a16:creationId xmlns:a16="http://schemas.microsoft.com/office/drawing/2014/main" id="{8ED795A1-8934-6AC6-B29C-E39835D7E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" y="1637778"/>
            <a:ext cx="427355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icro-Doppler signature of human arm and leg's movement. | Download  Scientific Diagram">
            <a:extLst>
              <a:ext uri="{FF2B5EF4-FFF2-40B4-BE49-F238E27FC236}">
                <a16:creationId xmlns:a16="http://schemas.microsoft.com/office/drawing/2014/main" id="{120EB9EF-FE00-2CF3-0DF4-CAF2C474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48" y="1925528"/>
            <a:ext cx="4556328" cy="265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13CCAA-0386-38CA-5D60-EBC6352EA5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Micro-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doppler signature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035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4DFBB-7C30-D43E-CDE5-95A79570D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B3C4C5-431A-FD5B-357D-6A1EB8185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01162"/>
            <a:ext cx="7772400" cy="4455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523477-13AD-58D6-FC4C-6A6B139CC5A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fusion</a:t>
            </a:r>
          </a:p>
        </p:txBody>
      </p:sp>
    </p:spTree>
    <p:extLst>
      <p:ext uri="{BB962C8B-B14F-4D97-AF65-F5344CB8AC3E}">
        <p14:creationId xmlns:p14="http://schemas.microsoft.com/office/powerpoint/2010/main" val="1717515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D0D48-FF15-7343-80E0-EF3ED91CD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F7EB35-6BE9-23F4-22F5-94D8C13DC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765300"/>
            <a:ext cx="7734300" cy="3327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C486EE-4F2C-F3C7-7E4B-06417F0666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Camera-supervision</a:t>
            </a:r>
          </a:p>
        </p:txBody>
      </p:sp>
    </p:spTree>
    <p:extLst>
      <p:ext uri="{BB962C8B-B14F-4D97-AF65-F5344CB8AC3E}">
        <p14:creationId xmlns:p14="http://schemas.microsoft.com/office/powerpoint/2010/main" val="3017932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08F58E-BC16-49C1-1C2F-3FF80A613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50" y="1267515"/>
            <a:ext cx="9404604" cy="4322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1E650-1E7B-8CC5-1088-C3523C73DA7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Camera-supervision</a:t>
            </a:r>
          </a:p>
        </p:txBody>
      </p:sp>
    </p:spTree>
    <p:extLst>
      <p:ext uri="{BB962C8B-B14F-4D97-AF65-F5344CB8AC3E}">
        <p14:creationId xmlns:p14="http://schemas.microsoft.com/office/powerpoint/2010/main" val="286120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5B151-4AED-AE63-A87D-41EA40632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8C8E0-E48B-4BE2-BCD1-DAF50BD0C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047750"/>
            <a:ext cx="7353300" cy="4762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4A402-2085-89C1-D52D-5B1A745B835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setup</a:t>
            </a:r>
          </a:p>
        </p:txBody>
      </p:sp>
    </p:spTree>
    <p:extLst>
      <p:ext uri="{BB962C8B-B14F-4D97-AF65-F5344CB8AC3E}">
        <p14:creationId xmlns:p14="http://schemas.microsoft.com/office/powerpoint/2010/main" val="594349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5CC3C5-9CC4-88EB-7EBE-C8AAD3A26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02" y="2172840"/>
            <a:ext cx="9404604" cy="2512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CF9F92-4E9A-213E-1E72-D1D80D0CFB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R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esults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4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49C3-C03A-7E49-1219-B80BF1692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2F225-5881-AE6B-68F1-E5B58774B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118695"/>
            <a:ext cx="8549640" cy="2620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6E63D-BA30-4566-482E-E63EBEA9D6AD}"/>
              </a:ext>
            </a:extLst>
          </p:cNvPr>
          <p:cNvSpPr txBox="1"/>
          <p:nvPr/>
        </p:nvSpPr>
        <p:spPr>
          <a:xfrm>
            <a:off x="514350" y="5614988"/>
            <a:ext cx="439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</a:t>
            </a:r>
            <a:r>
              <a:rPr lang="en-US" dirty="0">
                <a:hlinkClick r:id="rId3"/>
              </a:rPr>
              <a:t> https://arxiv.org/pdf/2111.03976</a:t>
            </a:r>
            <a:r>
              <a:rPr lang="en-US" dirty="0"/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447086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DA34EC-3165-0551-CA4B-3CA794006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24454"/>
            <a:ext cx="7772400" cy="5409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0775E8-0957-11F0-5F40-89A3DC1CE2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 recognition with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mmWave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radar</a:t>
            </a:r>
          </a:p>
        </p:txBody>
      </p:sp>
      <p:pic>
        <p:nvPicPr>
          <p:cNvPr id="1026" name="Picture 2" descr="TI mmWave Radar Sensors - Portfolio of devices enabling mmWave radar in  industrial and automotive applications - Third-Party Products &amp; Services -  MATLAB &amp; Simulink">
            <a:extLst>
              <a:ext uri="{FF2B5EF4-FFF2-40B4-BE49-F238E27FC236}">
                <a16:creationId xmlns:a16="http://schemas.microsoft.com/office/drawing/2014/main" id="{9AA41322-C2DE-268D-6878-3CFB6B5B6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2" y="942974"/>
            <a:ext cx="3577122" cy="23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867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6C6D1-685F-B566-86BF-92176D58A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DF0E33-E084-C9F1-B0FA-6F4030F03D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 approaches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52783-604A-CA7D-25E5-5F658F8E5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>
          <a:xfrm>
            <a:off x="2572296" y="747903"/>
            <a:ext cx="6258765" cy="2195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D3959-C568-FBCD-F3ED-B8BB9D3189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577" r="423"/>
          <a:stretch>
            <a:fillRect/>
          </a:stretch>
        </p:blipFill>
        <p:spPr>
          <a:xfrm>
            <a:off x="2758035" y="4484141"/>
            <a:ext cx="6258765" cy="2195016"/>
          </a:xfrm>
          <a:prstGeom prst="rect">
            <a:avLst/>
          </a:prstGeom>
        </p:spPr>
      </p:pic>
      <p:pic>
        <p:nvPicPr>
          <p:cNvPr id="3074" name="Picture 2" descr="Illustration of STAP data 'cube' and formation of range cells | Download  Scientific Diagram">
            <a:extLst>
              <a:ext uri="{FF2B5EF4-FFF2-40B4-BE49-F238E27FC236}">
                <a16:creationId xmlns:a16="http://schemas.microsoft.com/office/drawing/2014/main" id="{8FA1D7E6-3730-CB2E-CCD4-F9979FC3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9" y="2373859"/>
            <a:ext cx="3529013" cy="18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E4B44254-0B87-F5A6-C761-E6BA57AB6EB7}"/>
              </a:ext>
            </a:extLst>
          </p:cNvPr>
          <p:cNvSpPr/>
          <p:nvPr/>
        </p:nvSpPr>
        <p:spPr>
          <a:xfrm>
            <a:off x="1102327" y="1540193"/>
            <a:ext cx="1269398" cy="1031557"/>
          </a:xfrm>
          <a:custGeom>
            <a:avLst/>
            <a:gdLst>
              <a:gd name="connsiteX0" fmla="*/ 740761 w 1269398"/>
              <a:gd name="connsiteY0" fmla="*/ 1031557 h 1031557"/>
              <a:gd name="connsiteX1" fmla="*/ 12098 w 1269398"/>
              <a:gd name="connsiteY1" fmla="*/ 160020 h 1031557"/>
              <a:gd name="connsiteX2" fmla="*/ 1269398 w 1269398"/>
              <a:gd name="connsiteY2" fmla="*/ 2857 h 103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9398" h="1031557">
                <a:moveTo>
                  <a:pt x="740761" y="1031557"/>
                </a:moveTo>
                <a:cubicBezTo>
                  <a:pt x="332376" y="681513"/>
                  <a:pt x="-76008" y="331470"/>
                  <a:pt x="12098" y="160020"/>
                </a:cubicBezTo>
                <a:cubicBezTo>
                  <a:pt x="100204" y="-11430"/>
                  <a:pt x="684801" y="-4287"/>
                  <a:pt x="1269398" y="2857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96B05C8-F29C-DFDA-C100-A8F0AAD1101C}"/>
              </a:ext>
            </a:extLst>
          </p:cNvPr>
          <p:cNvSpPr/>
          <p:nvPr/>
        </p:nvSpPr>
        <p:spPr>
          <a:xfrm flipV="1">
            <a:off x="1102327" y="4262739"/>
            <a:ext cx="1269398" cy="1031557"/>
          </a:xfrm>
          <a:custGeom>
            <a:avLst/>
            <a:gdLst>
              <a:gd name="connsiteX0" fmla="*/ 740761 w 1269398"/>
              <a:gd name="connsiteY0" fmla="*/ 1031557 h 1031557"/>
              <a:gd name="connsiteX1" fmla="*/ 12098 w 1269398"/>
              <a:gd name="connsiteY1" fmla="*/ 160020 h 1031557"/>
              <a:gd name="connsiteX2" fmla="*/ 1269398 w 1269398"/>
              <a:gd name="connsiteY2" fmla="*/ 2857 h 103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9398" h="1031557">
                <a:moveTo>
                  <a:pt x="740761" y="1031557"/>
                </a:moveTo>
                <a:cubicBezTo>
                  <a:pt x="332376" y="681513"/>
                  <a:pt x="-76008" y="331470"/>
                  <a:pt x="12098" y="160020"/>
                </a:cubicBezTo>
                <a:cubicBezTo>
                  <a:pt x="100204" y="-11430"/>
                  <a:pt x="684801" y="-4287"/>
                  <a:pt x="1269398" y="2857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0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4B9A6B6-84E1-E873-C4DE-29F711AEC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900"/>
            <a:ext cx="9144000" cy="413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D35D1A-C4C9-A51E-6823-266E51CC8C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Radar Cube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E14A8-6E7B-AFD8-E834-9A106A36DF40}"/>
              </a:ext>
            </a:extLst>
          </p:cNvPr>
          <p:cNvSpPr txBox="1"/>
          <p:nvPr/>
        </p:nvSpPr>
        <p:spPr>
          <a:xfrm>
            <a:off x="0" y="6488668"/>
            <a:ext cx="669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https://</a:t>
            </a:r>
            <a:r>
              <a:rPr lang="en-US" dirty="0" err="1"/>
              <a:t>www.viksnewsletter.com</a:t>
            </a:r>
            <a:r>
              <a:rPr lang="en-US" dirty="0"/>
              <a:t>/p/how-radar-measures-angle</a:t>
            </a:r>
          </a:p>
        </p:txBody>
      </p:sp>
    </p:spTree>
    <p:extLst>
      <p:ext uri="{BB962C8B-B14F-4D97-AF65-F5344CB8AC3E}">
        <p14:creationId xmlns:p14="http://schemas.microsoft.com/office/powerpoint/2010/main" val="888158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362EE6-3EDF-3EC3-2634-C8C8E3C82F5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with Conventional DFT pre-processing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A0DC47-4CC0-B812-B627-985F3F665EF0}"/>
              </a:ext>
            </a:extLst>
          </p:cNvPr>
          <p:cNvSpPr txBox="1"/>
          <p:nvPr/>
        </p:nvSpPr>
        <p:spPr>
          <a:xfrm>
            <a:off x="467916" y="2099191"/>
            <a:ext cx="6232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292929"/>
                </a:solidFill>
                <a:effectLst/>
                <a:latin typeface="Noto Serif" panose="02020600060500020200" pitchFamily="18" charset="0"/>
              </a:rPr>
              <a:t>Lack of adaptive transformation bases.</a:t>
            </a:r>
          </a:p>
          <a:p>
            <a:r>
              <a:rPr lang="en-US" dirty="0"/>
              <a:t>Fourier transformation bases are equally spaced and fixed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52BAB-4510-0456-4B57-8D4844D219A3}"/>
              </a:ext>
            </a:extLst>
          </p:cNvPr>
          <p:cNvSpPr txBox="1"/>
          <p:nvPr/>
        </p:nvSpPr>
        <p:spPr>
          <a:xfrm>
            <a:off x="467916" y="3244334"/>
            <a:ext cx="4650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292929"/>
                </a:solidFill>
                <a:effectLst/>
                <a:latin typeface="Noto Serif" panose="02020600060500020200" pitchFamily="18" charset="0"/>
              </a:rPr>
              <a:t>Limited resolution.</a:t>
            </a:r>
          </a:p>
          <a:p>
            <a:r>
              <a:rPr lang="en-US" dirty="0"/>
              <a:t>DFT has inherent resolution limitation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F328E-CF37-780D-756B-B7A6BBCF52FC}"/>
              </a:ext>
            </a:extLst>
          </p:cNvPr>
          <p:cNvSpPr txBox="1"/>
          <p:nvPr/>
        </p:nvSpPr>
        <p:spPr>
          <a:xfrm>
            <a:off x="467916" y="4435643"/>
            <a:ext cx="5875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292929"/>
                </a:solidFill>
                <a:effectLst/>
                <a:latin typeface="Noto Serif" panose="02020600060500020200" pitchFamily="18" charset="0"/>
              </a:rPr>
              <a:t>Decoupled with task-oriented information.</a:t>
            </a:r>
            <a:r>
              <a:rPr lang="en-US" b="0" i="0" u="none" strike="noStrike" dirty="0">
                <a:solidFill>
                  <a:srgbClr val="292929"/>
                </a:solidFill>
                <a:effectLst/>
                <a:latin typeface="Noto Serif" panose="02020600060500020200" pitchFamily="18" charset="0"/>
              </a:rPr>
              <a:t> </a:t>
            </a:r>
          </a:p>
          <a:p>
            <a:r>
              <a:rPr lang="en-US" dirty="0"/>
              <a:t>is not designed specifically for certain tasks</a:t>
            </a:r>
          </a:p>
        </p:txBody>
      </p:sp>
    </p:spTree>
    <p:extLst>
      <p:ext uri="{BB962C8B-B14F-4D97-AF65-F5344CB8AC3E}">
        <p14:creationId xmlns:p14="http://schemas.microsoft.com/office/powerpoint/2010/main" val="131232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77158F-43DB-451B-A055-72DE43170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" y="725805"/>
            <a:ext cx="7459980" cy="5406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A0E0A3-4BA2-1B3A-0F12-8820C92D20B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CubeLearn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4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960F44-D4E1-9896-EAC1-F112F6B58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6" y="1721727"/>
            <a:ext cx="8806828" cy="3414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EBDFB4-AA5D-3C02-7091-7EC94598065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CubeLearn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241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A65F7D-E5B8-7782-9B1A-D72BE2B0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80939"/>
            <a:ext cx="8549640" cy="4696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ACBC52-1F9F-1ABE-5E62-788F70BD1AD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CubeLearn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Core intuition</a:t>
            </a:r>
          </a:p>
        </p:txBody>
      </p:sp>
    </p:spTree>
    <p:extLst>
      <p:ext uri="{BB962C8B-B14F-4D97-AF65-F5344CB8AC3E}">
        <p14:creationId xmlns:p14="http://schemas.microsoft.com/office/powerpoint/2010/main" val="1094527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9BE0D-5D39-8443-67B3-399E4C145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795179"/>
            <a:ext cx="8401050" cy="5693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EA9A5C-B81B-46B3-B851-B92A926897A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CubeLearn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Core intuition</a:t>
            </a:r>
          </a:p>
        </p:txBody>
      </p:sp>
    </p:spTree>
    <p:extLst>
      <p:ext uri="{BB962C8B-B14F-4D97-AF65-F5344CB8AC3E}">
        <p14:creationId xmlns:p14="http://schemas.microsoft.com/office/powerpoint/2010/main" val="3180349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enerated radar data cube in the MIMO FMCW radar system. | Download  Scientific Diagram">
            <a:extLst>
              <a:ext uri="{FF2B5EF4-FFF2-40B4-BE49-F238E27FC236}">
                <a16:creationId xmlns:a16="http://schemas.microsoft.com/office/drawing/2014/main" id="{479CA389-7B1C-F707-C96E-D46F7A690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868420"/>
            <a:ext cx="4432300" cy="410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enerated radar data cube in the MIMO FMCW radar system. | Download  Scientific Diagram">
            <a:extLst>
              <a:ext uri="{FF2B5EF4-FFF2-40B4-BE49-F238E27FC236}">
                <a16:creationId xmlns:a16="http://schemas.microsoft.com/office/drawing/2014/main" id="{9B74FD16-0C87-ADFB-9D9F-C3970B6F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544" r="3576" b="50289"/>
          <a:stretch>
            <a:fillRect/>
          </a:stretch>
        </p:blipFill>
        <p:spPr bwMode="auto">
          <a:xfrm>
            <a:off x="5711869" y="713484"/>
            <a:ext cx="1991639" cy="1114817"/>
          </a:xfrm>
          <a:custGeom>
            <a:avLst/>
            <a:gdLst>
              <a:gd name="connsiteX0" fmla="*/ 1866379 w 1991639"/>
              <a:gd name="connsiteY0" fmla="*/ 0 h 1114817"/>
              <a:gd name="connsiteX1" fmla="*/ 1979113 w 1991639"/>
              <a:gd name="connsiteY1" fmla="*/ 87683 h 1114817"/>
              <a:gd name="connsiteX2" fmla="*/ 1991639 w 1991639"/>
              <a:gd name="connsiteY2" fmla="*/ 200417 h 1114817"/>
              <a:gd name="connsiteX3" fmla="*/ 137787 w 1991639"/>
              <a:gd name="connsiteY3" fmla="*/ 1114817 h 1114817"/>
              <a:gd name="connsiteX4" fmla="*/ 0 w 1991639"/>
              <a:gd name="connsiteY4" fmla="*/ 1077239 h 1114817"/>
              <a:gd name="connsiteX5" fmla="*/ 0 w 1991639"/>
              <a:gd name="connsiteY5" fmla="*/ 939452 h 111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639" h="1114817">
                <a:moveTo>
                  <a:pt x="1866379" y="0"/>
                </a:moveTo>
                <a:lnTo>
                  <a:pt x="1979113" y="87683"/>
                </a:lnTo>
                <a:lnTo>
                  <a:pt x="1991639" y="200417"/>
                </a:lnTo>
                <a:lnTo>
                  <a:pt x="137787" y="1114817"/>
                </a:lnTo>
                <a:lnTo>
                  <a:pt x="0" y="1077239"/>
                </a:lnTo>
                <a:lnTo>
                  <a:pt x="0" y="93945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E9DDFCBB-B0F8-7DCA-19AF-E66ABE3DAB1F}"/>
              </a:ext>
            </a:extLst>
          </p:cNvPr>
          <p:cNvSpPr/>
          <p:nvPr/>
        </p:nvSpPr>
        <p:spPr>
          <a:xfrm>
            <a:off x="4371584" y="1465103"/>
            <a:ext cx="1189972" cy="726397"/>
          </a:xfrm>
          <a:custGeom>
            <a:avLst/>
            <a:gdLst>
              <a:gd name="connsiteX0" fmla="*/ 0 w 1189972"/>
              <a:gd name="connsiteY0" fmla="*/ 326119 h 726397"/>
              <a:gd name="connsiteX1" fmla="*/ 601249 w 1189972"/>
              <a:gd name="connsiteY1" fmla="*/ 12968 h 726397"/>
              <a:gd name="connsiteX2" fmla="*/ 601249 w 1189972"/>
              <a:gd name="connsiteY2" fmla="*/ 714426 h 726397"/>
              <a:gd name="connsiteX3" fmla="*/ 1189972 w 1189972"/>
              <a:gd name="connsiteY3" fmla="*/ 388749 h 72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9972" h="726397">
                <a:moveTo>
                  <a:pt x="0" y="326119"/>
                </a:moveTo>
                <a:cubicBezTo>
                  <a:pt x="250520" y="137184"/>
                  <a:pt x="501041" y="-51750"/>
                  <a:pt x="601249" y="12968"/>
                </a:cubicBezTo>
                <a:cubicBezTo>
                  <a:pt x="701457" y="77686"/>
                  <a:pt x="503128" y="651796"/>
                  <a:pt x="601249" y="714426"/>
                </a:cubicBezTo>
                <a:cubicBezTo>
                  <a:pt x="699370" y="777056"/>
                  <a:pt x="944671" y="582902"/>
                  <a:pt x="1189972" y="388749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664194-0E49-58CF-1059-C0B54736AC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65" t="9372" r="68063" b="45506"/>
          <a:stretch>
            <a:fillRect/>
          </a:stretch>
        </p:blipFill>
        <p:spPr>
          <a:xfrm>
            <a:off x="6475956" y="3131507"/>
            <a:ext cx="851770" cy="1540702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1E9FC3FC-C7F0-178D-C5DA-5BE534B34586}"/>
              </a:ext>
            </a:extLst>
          </p:cNvPr>
          <p:cNvSpPr/>
          <p:nvPr/>
        </p:nvSpPr>
        <p:spPr>
          <a:xfrm>
            <a:off x="5439513" y="1528175"/>
            <a:ext cx="1562536" cy="2267211"/>
          </a:xfrm>
          <a:custGeom>
            <a:avLst/>
            <a:gdLst>
              <a:gd name="connsiteX0" fmla="*/ 1562536 w 1562536"/>
              <a:gd name="connsiteY0" fmla="*/ 0 h 2267211"/>
              <a:gd name="connsiteX1" fmla="*/ 21835 w 1562536"/>
              <a:gd name="connsiteY1" fmla="*/ 1828800 h 2267211"/>
              <a:gd name="connsiteX2" fmla="*/ 798449 w 1562536"/>
              <a:gd name="connsiteY2" fmla="*/ 2267211 h 226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2536" h="2267211">
                <a:moveTo>
                  <a:pt x="1562536" y="0"/>
                </a:moveTo>
                <a:cubicBezTo>
                  <a:pt x="855859" y="725466"/>
                  <a:pt x="149183" y="1450932"/>
                  <a:pt x="21835" y="1828800"/>
                </a:cubicBezTo>
                <a:cubicBezTo>
                  <a:pt x="-105513" y="2206669"/>
                  <a:pt x="346468" y="2236940"/>
                  <a:pt x="798449" y="2267211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Generated radar data cube in the MIMO FMCW radar system. | Download  Scientific Diagram">
            <a:extLst>
              <a:ext uri="{FF2B5EF4-FFF2-40B4-BE49-F238E27FC236}">
                <a16:creationId xmlns:a16="http://schemas.microsoft.com/office/drawing/2014/main" id="{84AA32BF-4F6D-F8D2-27EC-ADD4A9BA1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37" y="5029700"/>
            <a:ext cx="1535152" cy="142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0E59D5FB-E5EF-EB5B-B4B9-1865E9DDEC81}"/>
              </a:ext>
            </a:extLst>
          </p:cNvPr>
          <p:cNvSpPr/>
          <p:nvPr/>
        </p:nvSpPr>
        <p:spPr>
          <a:xfrm>
            <a:off x="7452986" y="3762565"/>
            <a:ext cx="905744" cy="1185216"/>
          </a:xfrm>
          <a:custGeom>
            <a:avLst/>
            <a:gdLst>
              <a:gd name="connsiteX0" fmla="*/ 0 w 905744"/>
              <a:gd name="connsiteY0" fmla="*/ 32821 h 1185216"/>
              <a:gd name="connsiteX1" fmla="*/ 864296 w 905744"/>
              <a:gd name="connsiteY1" fmla="*/ 145556 h 1185216"/>
              <a:gd name="connsiteX2" fmla="*/ 688932 w 905744"/>
              <a:gd name="connsiteY2" fmla="*/ 1185216 h 118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744" h="1185216">
                <a:moveTo>
                  <a:pt x="0" y="32821"/>
                </a:moveTo>
                <a:cubicBezTo>
                  <a:pt x="374737" y="-6845"/>
                  <a:pt x="749474" y="-46510"/>
                  <a:pt x="864296" y="145556"/>
                </a:cubicBezTo>
                <a:cubicBezTo>
                  <a:pt x="979118" y="337622"/>
                  <a:pt x="834025" y="761419"/>
                  <a:pt x="688932" y="1185216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74985D-5034-8F01-4E8E-4E118526C9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CubeLearn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Core intuition</a:t>
            </a:r>
          </a:p>
        </p:txBody>
      </p:sp>
    </p:spTree>
    <p:extLst>
      <p:ext uri="{BB962C8B-B14F-4D97-AF65-F5344CB8AC3E}">
        <p14:creationId xmlns:p14="http://schemas.microsoft.com/office/powerpoint/2010/main" val="373404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8CD70C-92F3-1C07-14F8-D4D70EB67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920526"/>
            <a:ext cx="8575474" cy="4337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534780-D701-598A-67B3-B60C13EAC7B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CubeLearn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Core intuition</a:t>
            </a:r>
          </a:p>
        </p:txBody>
      </p:sp>
    </p:spTree>
    <p:extLst>
      <p:ext uri="{BB962C8B-B14F-4D97-AF65-F5344CB8AC3E}">
        <p14:creationId xmlns:p14="http://schemas.microsoft.com/office/powerpoint/2010/main" val="2988573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FCBC1-38DA-035A-907D-1F5F53B06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090749"/>
            <a:ext cx="8549640" cy="26765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BAF27A-FFE6-6786-6234-3F2F62E71A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CubeLearn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Core intuition</a:t>
            </a:r>
          </a:p>
        </p:txBody>
      </p:sp>
    </p:spTree>
    <p:extLst>
      <p:ext uri="{BB962C8B-B14F-4D97-AF65-F5344CB8AC3E}">
        <p14:creationId xmlns:p14="http://schemas.microsoft.com/office/powerpoint/2010/main" val="334144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C6E850-657B-2343-4EB0-38DBF6536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79" y="2326366"/>
            <a:ext cx="8851835" cy="2283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FC7365-001F-1A65-C628-DE2E1CDBDC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CubeLearn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Core intuition</a:t>
            </a:r>
          </a:p>
        </p:txBody>
      </p:sp>
    </p:spTree>
    <p:extLst>
      <p:ext uri="{BB962C8B-B14F-4D97-AF65-F5344CB8AC3E}">
        <p14:creationId xmlns:p14="http://schemas.microsoft.com/office/powerpoint/2010/main" val="2468626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4202CF-3BF7-3685-FE0C-6452E4C87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36" y="601726"/>
            <a:ext cx="7483729" cy="60545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275E7-0DAB-EA3F-03A2-AFC2A09FF7C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Results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253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EDC5E3F-F786-B881-0075-6C20DB7CC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09" y="708891"/>
            <a:ext cx="7158182" cy="56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ACB864-7095-A5C4-7853-78CE2E2E70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Radar Cube: Angle FFT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E9B0F-D6F1-4600-0A25-5C63ECE4ABCE}"/>
              </a:ext>
            </a:extLst>
          </p:cNvPr>
          <p:cNvSpPr txBox="1"/>
          <p:nvPr/>
        </p:nvSpPr>
        <p:spPr>
          <a:xfrm>
            <a:off x="0" y="6488668"/>
            <a:ext cx="669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https://</a:t>
            </a:r>
            <a:r>
              <a:rPr lang="en-US" dirty="0" err="1"/>
              <a:t>www.viksnewsletter.com</a:t>
            </a:r>
            <a:r>
              <a:rPr lang="en-US" dirty="0"/>
              <a:t>/p/how-radar-measures-angle</a:t>
            </a:r>
          </a:p>
        </p:txBody>
      </p:sp>
    </p:spTree>
    <p:extLst>
      <p:ext uri="{BB962C8B-B14F-4D97-AF65-F5344CB8AC3E}">
        <p14:creationId xmlns:p14="http://schemas.microsoft.com/office/powerpoint/2010/main" val="1821214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4C2AD1-7B4C-7AE3-19D7-509CC073E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273"/>
            <a:ext cx="9144000" cy="6233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A7B199-C918-0B85-B993-7EC30BDCD8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Angle FFT: Detection of range, velocity, and angle</a:t>
            </a:r>
          </a:p>
        </p:txBody>
      </p:sp>
    </p:spTree>
    <p:extLst>
      <p:ext uri="{BB962C8B-B14F-4D97-AF65-F5344CB8AC3E}">
        <p14:creationId xmlns:p14="http://schemas.microsoft.com/office/powerpoint/2010/main" val="1974739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rontiers | Automotive Radar Processing With Spiking Neural Networks:  Concepts and Challenges">
            <a:extLst>
              <a:ext uri="{FF2B5EF4-FFF2-40B4-BE49-F238E27FC236}">
                <a16:creationId xmlns:a16="http://schemas.microsoft.com/office/drawing/2014/main" id="{8B3FC5DF-C913-9538-642A-F0E711217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413"/>
            <a:ext cx="9144000" cy="406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B0AB8C-94B6-ACA0-FFDE-E7BF0DF79CAE}"/>
              </a:ext>
            </a:extLst>
          </p:cNvPr>
          <p:cNvSpPr txBox="1"/>
          <p:nvPr/>
        </p:nvSpPr>
        <p:spPr>
          <a:xfrm>
            <a:off x="0" y="6488668"/>
            <a:ext cx="8445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Image: https://</a:t>
            </a:r>
            <a:r>
              <a:rPr lang="en-US" sz="1600" dirty="0" err="1"/>
              <a:t>www.frontiersin.org</a:t>
            </a:r>
            <a:r>
              <a:rPr lang="en-US" sz="1600" dirty="0"/>
              <a:t>/journals/neuroscience/articles/10.3389/fnins.2022.851774/full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4E82A-6A98-CB02-E8F3-D365703EEE9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 of radar-cube for detection</a:t>
            </a:r>
          </a:p>
        </p:txBody>
      </p:sp>
    </p:spTree>
    <p:extLst>
      <p:ext uri="{BB962C8B-B14F-4D97-AF65-F5344CB8AC3E}">
        <p14:creationId xmlns:p14="http://schemas.microsoft.com/office/powerpoint/2010/main" val="669381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87DE15-7A3A-7996-3161-ED3077C66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967709"/>
            <a:ext cx="8549640" cy="2922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4BA07-40C9-AE26-D85B-90F8CF7ABE26}"/>
              </a:ext>
            </a:extLst>
          </p:cNvPr>
          <p:cNvSpPr txBox="1"/>
          <p:nvPr/>
        </p:nvSpPr>
        <p:spPr>
          <a:xfrm>
            <a:off x="557213" y="5715000"/>
            <a:ext cx="439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</a:t>
            </a:r>
            <a:r>
              <a:rPr lang="en-US" dirty="0">
                <a:hlinkClick r:id="rId3"/>
              </a:rPr>
              <a:t>https://arxiv.org/pdf/2011.08981</a:t>
            </a:r>
            <a:r>
              <a:rPr lang="en-US" dirty="0"/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1640103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C3631F-D5A4-C6C9-2DA2-4D2220E37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38" y="0"/>
            <a:ext cx="7001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7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0FCA56D-9ACF-08D6-9CAF-3E16EEEC0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440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21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5804F12-3FCA-DBC6-2608-CB70D0DD4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98FAB-168E-06E5-72BD-B6B7B48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23318"/>
            <a:ext cx="9062855" cy="19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49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9032</TotalTime>
  <Words>234</Words>
  <Application>Microsoft Macintosh PowerPoint</Application>
  <PresentationFormat>On-screen Show (4:3)</PresentationFormat>
  <Paragraphs>44</Paragraphs>
  <Slides>29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Avenir Light</vt:lpstr>
      <vt:lpstr>Calibri</vt:lpstr>
      <vt:lpstr>Calibri Light</vt:lpstr>
      <vt:lpstr>Lucida Bright</vt:lpstr>
      <vt:lpstr>Noto Serif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794</cp:revision>
  <dcterms:created xsi:type="dcterms:W3CDTF">2019-01-28T20:09:31Z</dcterms:created>
  <dcterms:modified xsi:type="dcterms:W3CDTF">2025-11-06T20:20:22Z</dcterms:modified>
</cp:coreProperties>
</file>