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1764" r:id="rId2"/>
    <p:sldId id="1827" r:id="rId3"/>
    <p:sldId id="1834" r:id="rId4"/>
    <p:sldId id="1826" r:id="rId5"/>
    <p:sldId id="1828" r:id="rId6"/>
    <p:sldId id="1829" r:id="rId7"/>
    <p:sldId id="1839" r:id="rId8"/>
    <p:sldId id="1835" r:id="rId9"/>
    <p:sldId id="1840" r:id="rId10"/>
    <p:sldId id="1836" r:id="rId11"/>
    <p:sldId id="1837" r:id="rId12"/>
    <p:sldId id="1831" r:id="rId13"/>
    <p:sldId id="1833" r:id="rId14"/>
    <p:sldId id="1838" r:id="rId15"/>
    <p:sldId id="1830" r:id="rId16"/>
    <p:sldId id="1842" r:id="rId17"/>
    <p:sldId id="184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941100"/>
    <a:srgbClr val="042850"/>
    <a:srgbClr val="04336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5"/>
    <p:restoredTop sz="75578"/>
  </p:normalViewPr>
  <p:slideViewPr>
    <p:cSldViewPr snapToGrid="0" snapToObjects="1" showGuides="1">
      <p:cViewPr varScale="1">
        <p:scale>
          <a:sx n="90" d="100"/>
          <a:sy n="90" d="100"/>
        </p:scale>
        <p:origin x="1976" y="20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E69D-A04A-E246-A3C0-46ACBE637F13}"/>
              </a:ext>
            </a:extLst>
          </p:cNvPr>
          <p:cNvSpPr txBox="1"/>
          <p:nvPr/>
        </p:nvSpPr>
        <p:spPr>
          <a:xfrm>
            <a:off x="0" y="1407876"/>
            <a:ext cx="9144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u="none" strike="noStrike" dirty="0">
                <a:solidFill>
                  <a:schemeClr val="bg1"/>
                </a:solidFill>
                <a:effectLst/>
                <a:latin typeface="Avenir Light" panose="020B0402020203020204" pitchFamily="34" charset="77"/>
              </a:rPr>
              <a:t>Machine Learning for Physical Sensing &amp; Perception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9A777-E05F-7845-9662-C68BAC3FB0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flipH="1">
            <a:off x="5384" y="0"/>
            <a:ext cx="1996901" cy="1343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3C1DA-861C-2241-9F85-B898F75433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9" y="0"/>
            <a:ext cx="2025254" cy="134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993C2-906B-BD4B-88DC-A2BAB6517D3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14" y="0"/>
            <a:ext cx="2034226" cy="1343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EA7FB-EFFD-3B44-A86A-C7A6164C567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635" y="5504228"/>
            <a:ext cx="1815365" cy="1352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88B0C-5D03-394B-847E-43453356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5508662"/>
            <a:ext cx="1996901" cy="1347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AA96E-EE2B-D34B-A660-D55D6C8AEC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30000"/>
          </a:blip>
          <a:srcRect l="14066" r="9796"/>
          <a:stretch/>
        </p:blipFill>
        <p:spPr>
          <a:xfrm>
            <a:off x="2393114" y="5504805"/>
            <a:ext cx="2040047" cy="1351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A88D3-319C-0044-946E-22EE76012E8F}"/>
              </a:ext>
            </a:extLst>
          </p:cNvPr>
          <p:cNvSpPr txBox="1"/>
          <p:nvPr/>
        </p:nvSpPr>
        <p:spPr>
          <a:xfrm>
            <a:off x="150222" y="4407636"/>
            <a:ext cx="884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9E4994-D17B-DE4F-B6E9-C809FAE2AB6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</a:blip>
          <a:stretch>
            <a:fillRect/>
          </a:stretch>
        </p:blipFill>
        <p:spPr>
          <a:xfrm>
            <a:off x="4823990" y="5494159"/>
            <a:ext cx="2113815" cy="136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7C3A76-2BF2-5445-A080-643468C5D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 flipH="1">
            <a:off x="6906351" y="0"/>
            <a:ext cx="2237649" cy="1363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2A5218-ECBB-384E-A052-6B47A9781DD5}"/>
              </a:ext>
            </a:extLst>
          </p:cNvPr>
          <p:cNvSpPr txBox="1"/>
          <p:nvPr/>
        </p:nvSpPr>
        <p:spPr>
          <a:xfrm>
            <a:off x="3161793" y="4827447"/>
            <a:ext cx="284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3:30 – 4:45pm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IRB 1207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87E29F-DE24-354C-A014-C78EAA4875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22" y="4664614"/>
            <a:ext cx="2189001" cy="7603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BF136-A7BB-C241-B057-D88B7C55BFF6}"/>
              </a:ext>
            </a:extLst>
          </p:cNvPr>
          <p:cNvSpPr txBox="1"/>
          <p:nvPr/>
        </p:nvSpPr>
        <p:spPr>
          <a:xfrm>
            <a:off x="2719137" y="2592390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818V : Fall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2F55EA-EA03-B44F-B899-34BF229DA4B8}"/>
              </a:ext>
            </a:extLst>
          </p:cNvPr>
          <p:cNvSpPr txBox="1"/>
          <p:nvPr/>
        </p:nvSpPr>
        <p:spPr>
          <a:xfrm>
            <a:off x="0" y="35082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Lecture 4_1: Active Volumetric Sensing</a:t>
            </a:r>
          </a:p>
        </p:txBody>
      </p:sp>
    </p:spTree>
    <p:extLst>
      <p:ext uri="{BB962C8B-B14F-4D97-AF65-F5344CB8AC3E}">
        <p14:creationId xmlns:p14="http://schemas.microsoft.com/office/powerpoint/2010/main" val="19549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8F9206-02A5-63F5-08B6-A6F8C329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00" y="2771690"/>
            <a:ext cx="8937000" cy="1314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A3B9F3-90C2-3EA8-35D1-20FB448DA14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white"/>
                </a:solidFill>
              </a:rPr>
              <a:t>Where the blur comes from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EF281-9A79-A266-841D-5F011AD06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0" y="735974"/>
            <a:ext cx="8467740" cy="12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4F59B-DB25-0F52-442F-C6C81762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63" y="1425956"/>
            <a:ext cx="6254674" cy="719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1B8890-F204-7C4A-00DC-06885F29A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283" y="3045394"/>
            <a:ext cx="6063434" cy="767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A56D91-A3DB-29BC-2D4D-91B50E870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316" y="4712082"/>
            <a:ext cx="2380041" cy="1338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9A60D1-BAFB-71B7-779C-73C58D4AC2D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white"/>
                </a:solidFill>
              </a:rPr>
              <a:t>Where the blur comes from</a:t>
            </a:r>
          </a:p>
        </p:txBody>
      </p:sp>
    </p:spTree>
    <p:extLst>
      <p:ext uri="{BB962C8B-B14F-4D97-AF65-F5344CB8AC3E}">
        <p14:creationId xmlns:p14="http://schemas.microsoft.com/office/powerpoint/2010/main" val="232160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E8554-0D41-5C75-D5B4-DE8E2FA87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E4F439-A733-F7F2-4DDF-B671A6EEE79B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Gradient Algorithm (PGA)</a:t>
            </a:r>
          </a:p>
        </p:txBody>
      </p:sp>
      <p:sp>
        <p:nvSpPr>
          <p:cNvPr id="3" name="AutoShape 2" descr="Remotesensing 17 00260 g001">
            <a:extLst>
              <a:ext uri="{FF2B5EF4-FFF2-40B4-BE49-F238E27FC236}">
                <a16:creationId xmlns:a16="http://schemas.microsoft.com/office/drawing/2014/main" id="{99E74496-3795-E2C2-C180-8EFFB99A20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5BA88-6830-64F2-0055-3AEE9752F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850900"/>
            <a:ext cx="7772400" cy="927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7AA2AB-62BE-07EE-C871-770C50B5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343"/>
          <a:stretch>
            <a:fillRect/>
          </a:stretch>
        </p:blipFill>
        <p:spPr>
          <a:xfrm>
            <a:off x="-752932" y="1314450"/>
            <a:ext cx="10345064" cy="612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39188D-A46C-8C88-4B01-B0D24081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05" y="2769756"/>
            <a:ext cx="7724991" cy="13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7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21A2D-B48D-4B4B-2AB3-E71EBBF85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5E1C0-CAFC-35E2-B5BA-94A3F52EE6C6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Gradient Algorithm (PGA)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81772-CE22-44F0-980F-93BB9830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9" y="1622281"/>
            <a:ext cx="8947821" cy="2314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2C8264-ED5E-7AA4-4AAD-569F4EDAD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9" y="4974646"/>
            <a:ext cx="7284790" cy="15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7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CBB2BF-7760-D88A-ACA0-4D4609516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45" y="1119633"/>
            <a:ext cx="5071110" cy="1275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A7764-2D95-00E1-0C7B-21A3098D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57" y="2726436"/>
            <a:ext cx="6577076" cy="1736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7BBC78-1035-EA93-B94F-6D5937115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53" y="5052961"/>
            <a:ext cx="7741895" cy="1149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9BDC3-1F8E-F236-1A4E-040FF2F0182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Gradient Algorithm (PGA)</a:t>
            </a:r>
          </a:p>
        </p:txBody>
      </p:sp>
    </p:spTree>
    <p:extLst>
      <p:ext uri="{BB962C8B-B14F-4D97-AF65-F5344CB8AC3E}">
        <p14:creationId xmlns:p14="http://schemas.microsoft.com/office/powerpoint/2010/main" val="132987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067C9-284B-CE6D-50A2-F0EAB7982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25AED-2562-8EF8-F346-E0C09F3F1AB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78D52-4FDF-96CD-0F3C-2825D1E90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26340"/>
            <a:ext cx="7772400" cy="2041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DAB941-6F9A-662C-183E-A8B947B9CC59}"/>
              </a:ext>
            </a:extLst>
          </p:cNvPr>
          <p:cNvSpPr txBox="1"/>
          <p:nvPr/>
        </p:nvSpPr>
        <p:spPr>
          <a:xfrm>
            <a:off x="685800" y="3628262"/>
            <a:ext cx="440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MobiSys 2018 – Best paper award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4909D-6B1A-C4CD-5DDA-04EBEDACF574}"/>
              </a:ext>
            </a:extLst>
          </p:cNvPr>
          <p:cNvSpPr txBox="1"/>
          <p:nvPr/>
        </p:nvSpPr>
        <p:spPr>
          <a:xfrm>
            <a:off x="685800" y="4089927"/>
            <a:ext cx="727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www.cs.utexas.edu</a:t>
            </a:r>
            <a:r>
              <a:rPr lang="en-US" dirty="0"/>
              <a:t>/~</a:t>
            </a:r>
            <a:r>
              <a:rPr lang="en-US" dirty="0" err="1"/>
              <a:t>meiwang</a:t>
            </a:r>
            <a:r>
              <a:rPr lang="en-US" dirty="0"/>
              <a:t>/uploads/8/9/9/1/89919297/</a:t>
            </a:r>
            <a:r>
              <a:rPr lang="en-US" dirty="0" err="1"/>
              <a:t>aim.pdf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91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46FC31-3573-99E3-03C8-251B2091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53059"/>
            <a:ext cx="7772400" cy="3951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9FAD4-7F9E-0EF1-F934-40E78C1A1F3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77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BA1F5-8D82-BECE-43B6-1432E9B8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92990"/>
            <a:ext cx="7772400" cy="50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5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C23A95-FDE1-DF56-9534-59A37B22267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Radar: Range resolution</a:t>
            </a:r>
          </a:p>
        </p:txBody>
      </p:sp>
      <p:pic>
        <p:nvPicPr>
          <p:cNvPr id="2050" name="Picture 2" descr="Distance resolution in an FMCW radar">
            <a:extLst>
              <a:ext uri="{FF2B5EF4-FFF2-40B4-BE49-F238E27FC236}">
                <a16:creationId xmlns:a16="http://schemas.microsoft.com/office/drawing/2014/main" id="{926B169B-B2B0-4983-B9AD-D1D1D068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584775"/>
            <a:ext cx="5403850" cy="42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0035DB-29D7-3148-F859-0B71DAE20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855" y="5221721"/>
            <a:ext cx="3170289" cy="16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4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C9D1D-52D7-23F9-D97E-325D94FB3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C3E1A-6533-5747-3B0B-6C21E2A3F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787" y="4485700"/>
            <a:ext cx="2933700" cy="111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604B22-A400-B73C-B64E-FB9BB33F828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Radar: Angular resolution</a:t>
            </a:r>
          </a:p>
        </p:txBody>
      </p:sp>
      <p:pic>
        <p:nvPicPr>
          <p:cNvPr id="4098" name="Picture 2" descr="Angle resolution in an FMCW radar">
            <a:extLst>
              <a:ext uri="{FF2B5EF4-FFF2-40B4-BE49-F238E27FC236}">
                <a16:creationId xmlns:a16="http://schemas.microsoft.com/office/drawing/2014/main" id="{D581875E-77AD-7071-0BCC-CFC46A1BC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36" y="699510"/>
            <a:ext cx="5137727" cy="36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B73411-56F5-67D2-4C33-623BBE105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4557137"/>
            <a:ext cx="5118100" cy="123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20ACA-6315-09DB-E2FB-B21180FE5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387" y="5603300"/>
            <a:ext cx="22225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5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-35 AESA: The Most Advanced Jet's Biggest Antenna - Avionics International">
            <a:extLst>
              <a:ext uri="{FF2B5EF4-FFF2-40B4-BE49-F238E27FC236}">
                <a16:creationId xmlns:a16="http://schemas.microsoft.com/office/drawing/2014/main" id="{9FAF138E-0E73-FA5A-39BC-2EBA323AC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57236"/>
            <a:ext cx="6100763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D64C0E-1947-A147-DFA6-665DD14CE93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Radar Array</a:t>
            </a:r>
          </a:p>
        </p:txBody>
      </p:sp>
    </p:spTree>
    <p:extLst>
      <p:ext uri="{BB962C8B-B14F-4D97-AF65-F5344CB8AC3E}">
        <p14:creationId xmlns:p14="http://schemas.microsoft.com/office/powerpoint/2010/main" val="268644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D0C84-6EFB-4D43-4235-40DBB1A3A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740832-A32B-13E9-5DC1-6B9C6D55E249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Synthetic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Aperture Radar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SÉRIE SAR PARTE 2: Princípios fundamentais que regem o desempenho de um  sistema SAR (Radar de">
            <a:extLst>
              <a:ext uri="{FF2B5EF4-FFF2-40B4-BE49-F238E27FC236}">
                <a16:creationId xmlns:a16="http://schemas.microsoft.com/office/drawing/2014/main" id="{F8EF9A1F-80BB-5B72-C54F-83B0E951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6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50E7-0965-75ED-5450-70A5A3E1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E15CF3-4D47-20A7-0F8A-B4B1AAFF1B2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white"/>
                </a:solidFill>
              </a:rPr>
              <a:t>Synthetic Aperture Radar</a:t>
            </a:r>
          </a:p>
        </p:txBody>
      </p:sp>
      <p:pic>
        <p:nvPicPr>
          <p:cNvPr id="7172" name="Picture 4" descr="What Is Synthetic Aperture Radar? - SAR Data Processing - GISRSStudy">
            <a:extLst>
              <a:ext uri="{FF2B5EF4-FFF2-40B4-BE49-F238E27FC236}">
                <a16:creationId xmlns:a16="http://schemas.microsoft.com/office/drawing/2014/main" id="{DFBDAED3-9CEA-9FBB-1D9E-A80A8D74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81" y="927903"/>
            <a:ext cx="6751638" cy="57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7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5A013-7AFA-2CBF-FE1C-3DB792EC8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8197AC-4A2B-4B1D-35AF-CECD41E81D5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white"/>
                </a:solidFill>
              </a:rPr>
              <a:t>Synthetic Aperture Radar</a:t>
            </a:r>
          </a:p>
        </p:txBody>
      </p:sp>
      <p:pic>
        <p:nvPicPr>
          <p:cNvPr id="12290" name="Picture 2" descr="Simplified geometry of a SAR. | Download Scientific Diagram">
            <a:extLst>
              <a:ext uri="{FF2B5EF4-FFF2-40B4-BE49-F238E27FC236}">
                <a16:creationId xmlns:a16="http://schemas.microsoft.com/office/drawing/2014/main" id="{B4286E02-7696-8597-07AC-81DC061EA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9" y="797543"/>
            <a:ext cx="6646862" cy="60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8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20CE79-103A-174C-0660-596CB460BD7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white"/>
                </a:solidFill>
              </a:rPr>
              <a:t>Blur in SAR</a:t>
            </a:r>
          </a:p>
        </p:txBody>
      </p:sp>
      <p:pic>
        <p:nvPicPr>
          <p:cNvPr id="9218" name="Picture 2" descr="Phase error compensation for Synthetic Aperture Radar (SAR) images by on  non-iteration Phase Gradient Autofocus (PGA) algorithms | Multimedia Tools  and Applications">
            <a:extLst>
              <a:ext uri="{FF2B5EF4-FFF2-40B4-BE49-F238E27FC236}">
                <a16:creationId xmlns:a16="http://schemas.microsoft.com/office/drawing/2014/main" id="{4C9CDAFE-F806-1E7E-F39C-EA69B70A8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69928"/>
            <a:ext cx="86995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7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2A14D-EEA4-CA2C-1853-F4C8A54CE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1725A5-94AA-9C16-C170-6267BCF1BAA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white"/>
                </a:solidFill>
              </a:rPr>
              <a:t>Where the blur comes from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AED32-493F-54CC-35BC-79282C52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05" y="1600201"/>
            <a:ext cx="4359590" cy="985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85B09E-5D61-4962-8C22-E01F1D273AE3}"/>
              </a:ext>
            </a:extLst>
          </p:cNvPr>
          <p:cNvSpPr txBox="1"/>
          <p:nvPr/>
        </p:nvSpPr>
        <p:spPr>
          <a:xfrm>
            <a:off x="286067" y="828746"/>
            <a:ext cx="7697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Consider a single azimuth line after range compression. In azimuth-frequency (Doppler) domain let (2D radar data)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B2D48-D757-528E-318D-6C5A3B8D5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88" y="2936257"/>
            <a:ext cx="6824024" cy="985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598611-4EA4-70E1-80C7-4CEB26EF1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0" y="4525431"/>
            <a:ext cx="8467740" cy="12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13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9148</TotalTime>
  <Words>128</Words>
  <Application>Microsoft Macintosh PowerPoint</Application>
  <PresentationFormat>On-screen Show (4:3)</PresentationFormat>
  <Paragraphs>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-webkit-standard</vt:lpstr>
      <vt:lpstr>Arial</vt:lpstr>
      <vt:lpstr>Avenir Light</vt:lpstr>
      <vt:lpstr>Calibri</vt:lpstr>
      <vt:lpstr>Calibri Light</vt:lpstr>
      <vt:lpstr>Lucida Bright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823</cp:revision>
  <dcterms:created xsi:type="dcterms:W3CDTF">2019-01-28T20:09:31Z</dcterms:created>
  <dcterms:modified xsi:type="dcterms:W3CDTF">2025-11-11T20:28:54Z</dcterms:modified>
</cp:coreProperties>
</file>