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0"/>
  </p:notesMasterIdLst>
  <p:sldIdLst>
    <p:sldId id="1764" r:id="rId2"/>
    <p:sldId id="1828" r:id="rId3"/>
    <p:sldId id="1868" r:id="rId4"/>
    <p:sldId id="1875" r:id="rId5"/>
    <p:sldId id="1874" r:id="rId6"/>
    <p:sldId id="1869" r:id="rId7"/>
    <p:sldId id="1843" r:id="rId8"/>
    <p:sldId id="1873" r:id="rId9"/>
    <p:sldId id="1872" r:id="rId10"/>
    <p:sldId id="1865" r:id="rId11"/>
    <p:sldId id="1864" r:id="rId12"/>
    <p:sldId id="1863" r:id="rId13"/>
    <p:sldId id="1845" r:id="rId14"/>
    <p:sldId id="1846" r:id="rId15"/>
    <p:sldId id="1876" r:id="rId16"/>
    <p:sldId id="1844" r:id="rId17"/>
    <p:sldId id="1866" r:id="rId18"/>
    <p:sldId id="1867" r:id="rId19"/>
    <p:sldId id="1847" r:id="rId20"/>
    <p:sldId id="1877" r:id="rId21"/>
    <p:sldId id="1878" r:id="rId22"/>
    <p:sldId id="1881" r:id="rId23"/>
    <p:sldId id="1882" r:id="rId24"/>
    <p:sldId id="1883" r:id="rId25"/>
    <p:sldId id="1849" r:id="rId26"/>
    <p:sldId id="1830" r:id="rId27"/>
    <p:sldId id="1842" r:id="rId28"/>
    <p:sldId id="1841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E79"/>
    <a:srgbClr val="941100"/>
    <a:srgbClr val="042850"/>
    <a:srgbClr val="043365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429"/>
    <p:restoredTop sz="75578"/>
  </p:normalViewPr>
  <p:slideViewPr>
    <p:cSldViewPr snapToGrid="0" snapToObjects="1" showGuides="1">
      <p:cViewPr varScale="1">
        <p:scale>
          <a:sx n="90" d="100"/>
          <a:sy n="90" d="100"/>
        </p:scale>
        <p:origin x="1968" y="200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49926-832A-0146-A58C-0A7B8706D706}" type="datetimeFigureOut">
              <a:rPr lang="en-US" smtClean="0"/>
              <a:t>11/13/25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8ABCF-8DBE-0B44-8881-1104B3E50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82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872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a sinusoidal change in phase….rather a chirp like change.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72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11/13/25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0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11/13/25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324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11/13/25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613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11/13/25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01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11/13/25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18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11/13/25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721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11/13/25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41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11/13/25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826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11/13/25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949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11/13/25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216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11/13/25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76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EE309-4415-F04B-B6C1-168876F832F4}" type="datetimeFigureOut">
              <a:rPr lang="en-US" smtClean="0"/>
              <a:t>11/13/25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284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11" Type="http://schemas.openxmlformats.org/officeDocument/2006/relationships/image" Target="../media/image9.png"/><Relationship Id="rId5" Type="http://schemas.openxmlformats.org/officeDocument/2006/relationships/image" Target="../media/image3.jpg"/><Relationship Id="rId10" Type="http://schemas.openxmlformats.org/officeDocument/2006/relationships/image" Target="../media/image8.jpg"/><Relationship Id="rId4" Type="http://schemas.openxmlformats.org/officeDocument/2006/relationships/image" Target="../media/image2.jpg"/><Relationship Id="rId9" Type="http://schemas.openxmlformats.org/officeDocument/2006/relationships/image" Target="../media/image7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C3E69D-A04A-E246-A3C0-46ACBE637F13}"/>
              </a:ext>
            </a:extLst>
          </p:cNvPr>
          <p:cNvSpPr txBox="1"/>
          <p:nvPr/>
        </p:nvSpPr>
        <p:spPr>
          <a:xfrm>
            <a:off x="0" y="1407876"/>
            <a:ext cx="9144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u="none" strike="noStrike" dirty="0">
                <a:solidFill>
                  <a:schemeClr val="bg1"/>
                </a:solidFill>
                <a:effectLst/>
                <a:latin typeface="Avenir Light" panose="020B0402020203020204" pitchFamily="34" charset="77"/>
              </a:rPr>
              <a:t>Machine Learning for Physical Sensing &amp; Perception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9A777-E05F-7845-9662-C68BAC3FB03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 flipH="1">
            <a:off x="5384" y="0"/>
            <a:ext cx="1996901" cy="134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3C1DA-861C-2241-9F85-B898F754337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9" y="0"/>
            <a:ext cx="2025254" cy="1343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993C2-906B-BD4B-88DC-A2BAB6517D3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14" y="0"/>
            <a:ext cx="2034226" cy="1343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EA7FB-EFFD-3B44-A86A-C7A6164C567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8635" y="5504228"/>
            <a:ext cx="1815365" cy="1352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88B0C-5D03-394B-847E-43453356004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" y="5508662"/>
            <a:ext cx="1996901" cy="1347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AA96E-EE2B-D34B-A660-D55D6C8AEC2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30000"/>
          </a:blip>
          <a:srcRect l="14066" r="9796"/>
          <a:stretch/>
        </p:blipFill>
        <p:spPr>
          <a:xfrm>
            <a:off x="2393114" y="5504805"/>
            <a:ext cx="2040047" cy="135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A88D3-319C-0044-946E-22EE76012E8F}"/>
              </a:ext>
            </a:extLst>
          </p:cNvPr>
          <p:cNvSpPr txBox="1"/>
          <p:nvPr/>
        </p:nvSpPr>
        <p:spPr>
          <a:xfrm>
            <a:off x="150222" y="4407636"/>
            <a:ext cx="884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E4994-D17B-DE4F-B6E9-C809FAE2AB67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>
            <a:off x="4823990" y="5494159"/>
            <a:ext cx="2113815" cy="1362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C3A76-2BF2-5445-A080-643468C5D893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0000"/>
          </a:blip>
          <a:stretch>
            <a:fillRect/>
          </a:stretch>
        </p:blipFill>
        <p:spPr>
          <a:xfrm flipH="1">
            <a:off x="6906351" y="0"/>
            <a:ext cx="2237649" cy="13638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2A5218-ECBB-384E-A052-6B47A9781DD5}"/>
              </a:ext>
            </a:extLst>
          </p:cNvPr>
          <p:cNvSpPr txBox="1"/>
          <p:nvPr/>
        </p:nvSpPr>
        <p:spPr>
          <a:xfrm>
            <a:off x="3161793" y="4827447"/>
            <a:ext cx="28408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Lucida Bright" panose="02040602050505020304" pitchFamily="18" charset="77"/>
              </a:rPr>
              <a:t>Tu-Th 3:30 – 4:45pm</a:t>
            </a:r>
          </a:p>
          <a:p>
            <a:pPr algn="ctr"/>
            <a:r>
              <a:rPr lang="en-US" sz="2000" b="1" dirty="0">
                <a:latin typeface="Lucida Bright" panose="02040602050505020304" pitchFamily="18" charset="77"/>
              </a:rPr>
              <a:t>IRB 1207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7E29F-DE24-354C-A014-C78EAA4875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622" y="4664614"/>
            <a:ext cx="2189001" cy="760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6BF136-A7BB-C241-B057-D88B7C55BFF6}"/>
              </a:ext>
            </a:extLst>
          </p:cNvPr>
          <p:cNvSpPr txBox="1"/>
          <p:nvPr/>
        </p:nvSpPr>
        <p:spPr>
          <a:xfrm>
            <a:off x="2719137" y="2592390"/>
            <a:ext cx="3639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CMSC 818V : Fall 2025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2F55EA-EA03-B44F-B899-34BF229DA4B8}"/>
              </a:ext>
            </a:extLst>
          </p:cNvPr>
          <p:cNvSpPr txBox="1"/>
          <p:nvPr/>
        </p:nvSpPr>
        <p:spPr>
          <a:xfrm>
            <a:off x="0" y="350829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Lecture 4_2: Active Volumetric Sensing</a:t>
            </a:r>
          </a:p>
        </p:txBody>
      </p:sp>
    </p:spTree>
    <p:extLst>
      <p:ext uri="{BB962C8B-B14F-4D97-AF65-F5344CB8AC3E}">
        <p14:creationId xmlns:p14="http://schemas.microsoft.com/office/powerpoint/2010/main" val="195499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A99B37-B5DD-43AE-C19D-28C1E830E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6691"/>
            <a:ext cx="4767123" cy="34039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C97EB6-4B7A-9713-801D-3493979D9FFD}"/>
              </a:ext>
            </a:extLst>
          </p:cNvPr>
          <p:cNvSpPr txBox="1"/>
          <p:nvPr/>
        </p:nvSpPr>
        <p:spPr>
          <a:xfrm>
            <a:off x="371475" y="6064251"/>
            <a:ext cx="6531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Ref: https://</a:t>
            </a:r>
            <a:r>
              <a:rPr lang="en-US" dirty="0" err="1"/>
              <a:t>hforsten.com</a:t>
            </a:r>
            <a:r>
              <a:rPr lang="en-US" dirty="0"/>
              <a:t>/homemade-synthetic-aperture-</a:t>
            </a:r>
            <a:r>
              <a:rPr lang="en-US" dirty="0" err="1"/>
              <a:t>radar.html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FA812F-E38C-8048-3FF0-AD03922A9693}"/>
              </a:ext>
            </a:extLst>
          </p:cNvPr>
          <p:cNvSpPr txBox="1"/>
          <p:nvPr/>
        </p:nvSpPr>
        <p:spPr>
          <a:xfrm>
            <a:off x="371475" y="6433583"/>
            <a:ext cx="6261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Ref: https://</a:t>
            </a:r>
            <a:r>
              <a:rPr lang="en-US" dirty="0" err="1"/>
              <a:t>hforsten.com</a:t>
            </a:r>
            <a:r>
              <a:rPr lang="en-US" dirty="0"/>
              <a:t>/synthetic-aperture-radar-</a:t>
            </a:r>
            <a:r>
              <a:rPr lang="en-US" dirty="0" err="1"/>
              <a:t>imaging.html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449320-3FD8-5D22-41EA-120D2728E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2623" y="1596691"/>
            <a:ext cx="4501377" cy="34039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AB21BC-8BC8-C982-F00B-A7629196638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An example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918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8145BC-4065-45C2-D684-714431C0F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90262"/>
            <a:ext cx="7772400" cy="587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814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96AC4B-84EB-6E40-4884-A1DA46409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3" y="1809435"/>
            <a:ext cx="6201460" cy="29467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5F8C18-F582-9319-E5DD-7369A99009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7279"/>
          <a:stretch>
            <a:fillRect/>
          </a:stretch>
        </p:blipFill>
        <p:spPr>
          <a:xfrm>
            <a:off x="6443662" y="1327168"/>
            <a:ext cx="2543175" cy="42036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F55AE4-8BC7-FC1F-41D5-7E93583AFBA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An example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805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6F12D-0B31-711A-A1F4-EB9C5869EF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D2E993-A791-C5D0-D0EA-7424D57F343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Raw data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F604CA-667D-874D-131C-34CDEE2EB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725" y="778304"/>
            <a:ext cx="5924550" cy="587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20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BCA7A1-4FA0-D274-221E-E6A7CC346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EB839D-92FF-0F5F-22D5-801AAE1AC33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 Range FFT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030112-444E-0FE1-2D77-70457027E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75" y="976651"/>
            <a:ext cx="5643563" cy="559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61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D6A72A-4F31-CD40-2709-5EDEAF85C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B98E43-3F62-C29A-97A0-4687C9592ED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SAR Doppler direction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9F217A-1639-C966-11AC-991E19CAF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53474"/>
            <a:ext cx="7772400" cy="540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8820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4028B-DDB1-CCC3-1339-A012FD93EF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018DFF-32DE-8516-2733-E7F3B113B85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Range Migration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3E8667-646A-07AB-2D7C-0B77153CD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100" y="739775"/>
            <a:ext cx="7035800" cy="56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7858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D2C8BF-678A-C3C8-D017-1FEA93CC1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717550"/>
            <a:ext cx="6858000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888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EB40C6-B9F1-FD45-BA77-D597E5BCB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47844"/>
            <a:ext cx="7772400" cy="636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8382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E79573-CD02-D3C1-65D9-D5DBCE219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4A5368-C39D-8222-DBAC-96B0C11CC5B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Range Migration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045CE9-27C3-CF3F-FD13-F6E65A6CB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408" y="937618"/>
            <a:ext cx="4548630" cy="57346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79B9EF-0382-DEF3-FB47-53233BAF1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0" y="2230139"/>
            <a:ext cx="32004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01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5D0C84-6EFB-4D43-4235-40DBB1A3A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740832-A32B-13E9-5DC1-6B9C6D55E24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Synthetic</a:t>
            </a: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 Aperture Radar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48" name="Picture 4" descr="SÉRIE SAR PARTE 2: Princípios fundamentais que regem o desempenho de um  sistema SAR (Radar de">
            <a:extLst>
              <a:ext uri="{FF2B5EF4-FFF2-40B4-BE49-F238E27FC236}">
                <a16:creationId xmlns:a16="http://schemas.microsoft.com/office/drawing/2014/main" id="{F8EF9A1F-80BB-5B72-C54F-83B0E951A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0298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437D09-B6D5-B443-3839-441B46066F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E33AE0-A936-F853-6EBF-615A9F26D41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white"/>
                </a:solidFill>
              </a:rPr>
              <a:t>Blur in SAR</a:t>
            </a:r>
          </a:p>
        </p:txBody>
      </p:sp>
      <p:pic>
        <p:nvPicPr>
          <p:cNvPr id="9218" name="Picture 2" descr="Phase error compensation for Synthetic Aperture Radar (SAR) images by on  non-iteration Phase Gradient Autofocus (PGA) algorithms | Multimedia Tools  and Applications">
            <a:extLst>
              <a:ext uri="{FF2B5EF4-FFF2-40B4-BE49-F238E27FC236}">
                <a16:creationId xmlns:a16="http://schemas.microsoft.com/office/drawing/2014/main" id="{CF9BBF85-1C8E-96F0-5DEC-34655CE8C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669928"/>
            <a:ext cx="8699500" cy="568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8415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FB574-3C8F-A101-C65E-88088F3A1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C8F6C2-E336-ABD9-AA57-CD278D4C9FE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white"/>
                </a:solidFill>
              </a:rPr>
              <a:t>Where the blur comes from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55D747-5554-38EF-25D2-C1A9AA34B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2205" y="1600201"/>
            <a:ext cx="4359590" cy="9858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EA699B-CB70-908F-2C0B-F15FF06E5D64}"/>
              </a:ext>
            </a:extLst>
          </p:cNvPr>
          <p:cNvSpPr txBox="1"/>
          <p:nvPr/>
        </p:nvSpPr>
        <p:spPr>
          <a:xfrm>
            <a:off x="286067" y="828746"/>
            <a:ext cx="76979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Consider a single azimuth line after range compression. In azimuth-frequency (Doppler) domain let (2D radar data)</a:t>
            </a: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D9D243-4192-CB9B-1AE3-0A8272B88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988" y="2936257"/>
            <a:ext cx="6824024" cy="9854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858806-DC9D-6418-7023-083843AB6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130" y="4525431"/>
            <a:ext cx="8467740" cy="122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3720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185C2E-14B9-69A7-5002-40ABCF93F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912" y="1019175"/>
            <a:ext cx="6197600" cy="2247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88BD3E-D8A2-579D-03AD-45BBB62C0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912" y="3590926"/>
            <a:ext cx="6197601" cy="19713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9D6C0C-8686-72C0-9446-0330F9646A9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Gradient Algorithm (PGA)</a:t>
            </a:r>
          </a:p>
        </p:txBody>
      </p:sp>
    </p:spTree>
    <p:extLst>
      <p:ext uri="{BB962C8B-B14F-4D97-AF65-F5344CB8AC3E}">
        <p14:creationId xmlns:p14="http://schemas.microsoft.com/office/powerpoint/2010/main" val="24114800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15131F-1C16-44C5-FEBE-C0B32F1D3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0" y="776288"/>
            <a:ext cx="7150100" cy="3276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972E11-888D-6613-2794-9D378448A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850" y="4429125"/>
            <a:ext cx="5308600" cy="2057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5A78AF-AB54-34A5-331A-69950BEC3B7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Gradient Algorithm (PGA)</a:t>
            </a:r>
          </a:p>
        </p:txBody>
      </p:sp>
    </p:spTree>
    <p:extLst>
      <p:ext uri="{BB962C8B-B14F-4D97-AF65-F5344CB8AC3E}">
        <p14:creationId xmlns:p14="http://schemas.microsoft.com/office/powerpoint/2010/main" val="27063600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E53D1C-6653-C744-B62E-9F6CEC08F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" y="1668780"/>
            <a:ext cx="7459980" cy="35204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24AEEA-C51B-10F0-116C-6168F39A38B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Gradient Algorithm (PGA)</a:t>
            </a:r>
          </a:p>
        </p:txBody>
      </p:sp>
    </p:spTree>
    <p:extLst>
      <p:ext uri="{BB962C8B-B14F-4D97-AF65-F5344CB8AC3E}">
        <p14:creationId xmlns:p14="http://schemas.microsoft.com/office/powerpoint/2010/main" val="34325897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D84C15-E391-9D59-5E8F-DD56341BE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7FA478-6A36-2629-53AD-192BE64B7D3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Final results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1D0A3A-B4EC-29D7-8626-E262CD9A2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327168"/>
            <a:ext cx="7772400" cy="420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9445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067C9-284B-CE6D-50A2-F0EAB7982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B25AED-2562-8EF8-F346-E0C09F3F1AB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978D52-4FDF-96CD-0F3C-2825D1E90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726340"/>
            <a:ext cx="7772400" cy="20417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DAB941-6F9A-662C-183E-A8B947B9CC59}"/>
              </a:ext>
            </a:extLst>
          </p:cNvPr>
          <p:cNvSpPr txBox="1"/>
          <p:nvPr/>
        </p:nvSpPr>
        <p:spPr>
          <a:xfrm>
            <a:off x="685800" y="3628262"/>
            <a:ext cx="4403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MobiSys 2018 – Best paper award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64909D-6B1A-C4CD-5DDA-04EBEDACF574}"/>
              </a:ext>
            </a:extLst>
          </p:cNvPr>
          <p:cNvSpPr txBox="1"/>
          <p:nvPr/>
        </p:nvSpPr>
        <p:spPr>
          <a:xfrm>
            <a:off x="685800" y="4089927"/>
            <a:ext cx="727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www.cs.utexas.edu</a:t>
            </a:r>
            <a:r>
              <a:rPr lang="en-US" dirty="0"/>
              <a:t>/~</a:t>
            </a:r>
            <a:r>
              <a:rPr lang="en-US" dirty="0" err="1"/>
              <a:t>meiwang</a:t>
            </a:r>
            <a:r>
              <a:rPr lang="en-US" dirty="0"/>
              <a:t>/uploads/8/9/9/1/89919297/</a:t>
            </a:r>
            <a:r>
              <a:rPr lang="en-US" dirty="0" err="1"/>
              <a:t>aim.pdf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9912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46FC31-3573-99E3-03C8-251B2091A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453059"/>
            <a:ext cx="7772400" cy="39518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69FAD4-7F9E-0EF1-F934-40E78C1A1F3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7757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6BA1F5-8D82-BECE-43B6-1432E9B8B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892990"/>
            <a:ext cx="7772400" cy="507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450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632788-C665-A01B-1E8A-98E3632E27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Standard RADAR vs SAR (Analogy)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0527C3-C553-4DC2-3A8F-67941D69F541}"/>
              </a:ext>
            </a:extLst>
          </p:cNvPr>
          <p:cNvSpPr txBox="1"/>
          <p:nvPr/>
        </p:nvSpPr>
        <p:spPr>
          <a:xfrm>
            <a:off x="444807" y="624825"/>
            <a:ext cx="2333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Standard RADAR</a:t>
            </a:r>
          </a:p>
        </p:txBody>
      </p:sp>
      <p:pic>
        <p:nvPicPr>
          <p:cNvPr id="1032" name="Picture 8" descr="Illustration of the camera imaging process. (a) Camera imaging model.... |  Download Scientific Diagram">
            <a:extLst>
              <a:ext uri="{FF2B5EF4-FFF2-40B4-BE49-F238E27FC236}">
                <a16:creationId xmlns:a16="http://schemas.microsoft.com/office/drawing/2014/main" id="{062D0DEA-296F-2F0A-DFCF-C64286C2E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58" y="1445452"/>
            <a:ext cx="4413250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771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50CDEB-9622-9F7D-ED63-E376CC018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C4AF3D5-79F2-A891-80D5-0F191BF3FDC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Standard RADAR vs SAR (Analogy)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C3C6D8-734F-FF04-FF2D-21761E1C01CA}"/>
              </a:ext>
            </a:extLst>
          </p:cNvPr>
          <p:cNvSpPr txBox="1"/>
          <p:nvPr/>
        </p:nvSpPr>
        <p:spPr>
          <a:xfrm>
            <a:off x="444807" y="624825"/>
            <a:ext cx="2333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Standard RADAR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83399D-9CD4-AE34-230B-6C7C96D93D1D}"/>
              </a:ext>
            </a:extLst>
          </p:cNvPr>
          <p:cNvSpPr txBox="1"/>
          <p:nvPr/>
        </p:nvSpPr>
        <p:spPr>
          <a:xfrm>
            <a:off x="4671790" y="624826"/>
            <a:ext cx="4213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Synthetic Aperture RADAR (SAR)</a:t>
            </a:r>
          </a:p>
        </p:txBody>
      </p:sp>
      <p:pic>
        <p:nvPicPr>
          <p:cNvPr id="1026" name="Picture 2" descr="PET Scan: What It Is, Types, Purpose, Procedure &amp; Results">
            <a:extLst>
              <a:ext uri="{FF2B5EF4-FFF2-40B4-BE49-F238E27FC236}">
                <a16:creationId xmlns:a16="http://schemas.microsoft.com/office/drawing/2014/main" id="{B49E52B9-3D47-23DC-F70E-C6B583036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119" y="1445452"/>
            <a:ext cx="3075905" cy="303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omography - an overview | ScienceDirect Topics">
            <a:extLst>
              <a:ext uri="{FF2B5EF4-FFF2-40B4-BE49-F238E27FC236}">
                <a16:creationId xmlns:a16="http://schemas.microsoft.com/office/drawing/2014/main" id="{CC02DA5C-68F2-11A7-22A3-035B35C1F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93" y="3769605"/>
            <a:ext cx="2055488" cy="142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w Does CT Reconstruction Work?">
            <a:extLst>
              <a:ext uri="{FF2B5EF4-FFF2-40B4-BE49-F238E27FC236}">
                <a16:creationId xmlns:a16="http://schemas.microsoft.com/office/drawing/2014/main" id="{BF74B6B6-9A62-1813-0809-8045779D5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408" y="5191319"/>
            <a:ext cx="4040909" cy="1662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llustration of the camera imaging process. (a) Camera imaging model.... |  Download Scientific Diagram">
            <a:extLst>
              <a:ext uri="{FF2B5EF4-FFF2-40B4-BE49-F238E27FC236}">
                <a16:creationId xmlns:a16="http://schemas.microsoft.com/office/drawing/2014/main" id="{18175967-4733-3942-B363-06A41E27E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58" y="1445452"/>
            <a:ext cx="4413250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00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684AB9-1BE7-F669-E344-03E3C0EF6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905A43-7D00-AD85-C01C-8F0DAFB56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762" y="1657351"/>
            <a:ext cx="5387209" cy="22066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E5BBF1-F616-E5BD-9EA2-1AF5D4615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575" y="4370120"/>
            <a:ext cx="6292850" cy="9464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32E7D4-7E11-83D0-E7CA-233DB5E0F90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Standard RADAR vs SAR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F68F0F-FDD0-2EF5-7020-A125634EFEB4}"/>
              </a:ext>
            </a:extLst>
          </p:cNvPr>
          <p:cNvSpPr txBox="1"/>
          <p:nvPr/>
        </p:nvSpPr>
        <p:spPr>
          <a:xfrm>
            <a:off x="259069" y="1310629"/>
            <a:ext cx="2333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Standard RADAR:</a:t>
            </a:r>
          </a:p>
        </p:txBody>
      </p:sp>
    </p:spTree>
    <p:extLst>
      <p:ext uri="{BB962C8B-B14F-4D97-AF65-F5344CB8AC3E}">
        <p14:creationId xmlns:p14="http://schemas.microsoft.com/office/powerpoint/2010/main" val="1774861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051456-C404-53F4-C8CB-21874C733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190" y="1741591"/>
            <a:ext cx="5240147" cy="5916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06F490-4FB7-D66F-1682-10F072904245}"/>
              </a:ext>
            </a:extLst>
          </p:cNvPr>
          <p:cNvSpPr txBox="1"/>
          <p:nvPr/>
        </p:nvSpPr>
        <p:spPr>
          <a:xfrm>
            <a:off x="416231" y="839141"/>
            <a:ext cx="4213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Synthetic Aperture RADAR (SAR)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A39498-3718-BE2B-F185-B9614B53241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Standard RADAR vs SAR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DE31F8-4961-24FE-1BDD-0B7FB813A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" y="2509765"/>
            <a:ext cx="8549640" cy="52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917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57C885-AA89-8198-CDAE-ED9A593D528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SAR Doppler direction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7ABAF6-E6C7-5017-ABBC-D7EBA0A7B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53474"/>
            <a:ext cx="7772400" cy="540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285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211794-5AAE-D68D-F3EF-903B47D10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6054BF-F64E-3039-940C-0E849B02C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190" y="1741591"/>
            <a:ext cx="5240147" cy="5916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41E7F0-80AD-94E4-4CDA-0902F2A1D694}"/>
              </a:ext>
            </a:extLst>
          </p:cNvPr>
          <p:cNvSpPr txBox="1"/>
          <p:nvPr/>
        </p:nvSpPr>
        <p:spPr>
          <a:xfrm>
            <a:off x="416231" y="839141"/>
            <a:ext cx="4213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Synthetic Aperture RADAR (SAR)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D2C32B-A93E-12F1-7515-10A18D380D5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Standard RADAR vs SAR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053ED4-E042-C51B-A39F-510985F76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" y="2509765"/>
            <a:ext cx="8549640" cy="5284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055BBC-3B51-823D-AFB4-E1AB1D4FE4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9334" y="3748292"/>
            <a:ext cx="6085332" cy="5747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87E71E-C663-3F1D-D3FA-F51A0ED2F9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160" y="4471492"/>
            <a:ext cx="7883271" cy="98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26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58BA46-6697-DE90-BCC7-2DD014849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" y="1136073"/>
            <a:ext cx="2527300" cy="5524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CBDC78-F6A9-F1AC-EA4F-E9648412E8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5863"/>
          <a:stretch>
            <a:fillRect/>
          </a:stretch>
        </p:blipFill>
        <p:spPr>
          <a:xfrm>
            <a:off x="3287535" y="1523599"/>
            <a:ext cx="2609868" cy="43666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0F0763-857D-70E3-F3AD-64EE163B8789}"/>
              </a:ext>
            </a:extLst>
          </p:cNvPr>
          <p:cNvSpPr txBox="1"/>
          <p:nvPr/>
        </p:nvSpPr>
        <p:spPr>
          <a:xfrm>
            <a:off x="107950" y="674408"/>
            <a:ext cx="2333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Standard RADAR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6ED70F-F3F6-7E47-AF5A-08ECA6D2E874}"/>
              </a:ext>
            </a:extLst>
          </p:cNvPr>
          <p:cNvSpPr txBox="1"/>
          <p:nvPr/>
        </p:nvSpPr>
        <p:spPr>
          <a:xfrm>
            <a:off x="6076755" y="674407"/>
            <a:ext cx="668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SAR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ECE5A5-C7A2-935E-ABCA-BB22242BB5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0000"/>
          <a:stretch>
            <a:fillRect/>
          </a:stretch>
        </p:blipFill>
        <p:spPr>
          <a:xfrm>
            <a:off x="6210227" y="1523599"/>
            <a:ext cx="2825823" cy="436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20666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9254</TotalTime>
  <Words>213</Words>
  <Application>Microsoft Macintosh PowerPoint</Application>
  <PresentationFormat>On-screen Show (4:3)</PresentationFormat>
  <Paragraphs>42</Paragraphs>
  <Slides>28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-webkit-standard</vt:lpstr>
      <vt:lpstr>Arial</vt:lpstr>
      <vt:lpstr>Avenir Light</vt:lpstr>
      <vt:lpstr>Calibri</vt:lpstr>
      <vt:lpstr>Calibri Light</vt:lpstr>
      <vt:lpstr>Lucida Bright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863</cp:revision>
  <dcterms:created xsi:type="dcterms:W3CDTF">2019-01-28T20:09:31Z</dcterms:created>
  <dcterms:modified xsi:type="dcterms:W3CDTF">2025-11-13T20:27:48Z</dcterms:modified>
</cp:coreProperties>
</file>