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0"/>
  </p:notesMasterIdLst>
  <p:sldIdLst>
    <p:sldId id="1764" r:id="rId2"/>
    <p:sldId id="1884" r:id="rId3"/>
    <p:sldId id="2613" r:id="rId4"/>
    <p:sldId id="2615" r:id="rId5"/>
    <p:sldId id="1917" r:id="rId6"/>
    <p:sldId id="1906" r:id="rId7"/>
    <p:sldId id="2614" r:id="rId8"/>
    <p:sldId id="1885" r:id="rId9"/>
    <p:sldId id="2616" r:id="rId10"/>
    <p:sldId id="2617" r:id="rId11"/>
    <p:sldId id="2618" r:id="rId12"/>
    <p:sldId id="1908" r:id="rId13"/>
    <p:sldId id="1909" r:id="rId14"/>
    <p:sldId id="1910" r:id="rId15"/>
    <p:sldId id="1913" r:id="rId16"/>
    <p:sldId id="1911" r:id="rId17"/>
    <p:sldId id="1912" r:id="rId18"/>
    <p:sldId id="1907" r:id="rId19"/>
    <p:sldId id="1886" r:id="rId20"/>
    <p:sldId id="1887" r:id="rId21"/>
    <p:sldId id="1916" r:id="rId22"/>
    <p:sldId id="1915" r:id="rId23"/>
    <p:sldId id="1914" r:id="rId24"/>
    <p:sldId id="1888" r:id="rId25"/>
    <p:sldId id="1889" r:id="rId26"/>
    <p:sldId id="1890" r:id="rId27"/>
    <p:sldId id="1891" r:id="rId28"/>
    <p:sldId id="1905" r:id="rId29"/>
    <p:sldId id="1892" r:id="rId30"/>
    <p:sldId id="1893" r:id="rId31"/>
    <p:sldId id="1894" r:id="rId32"/>
    <p:sldId id="1895" r:id="rId33"/>
    <p:sldId id="1896" r:id="rId34"/>
    <p:sldId id="1897" r:id="rId35"/>
    <p:sldId id="1898" r:id="rId36"/>
    <p:sldId id="1899" r:id="rId37"/>
    <p:sldId id="1900" r:id="rId38"/>
    <p:sldId id="1901" r:id="rId39"/>
    <p:sldId id="1902" r:id="rId40"/>
    <p:sldId id="1903" r:id="rId41"/>
    <p:sldId id="1904" r:id="rId42"/>
    <p:sldId id="1828" r:id="rId43"/>
    <p:sldId id="1868" r:id="rId44"/>
    <p:sldId id="1875" r:id="rId45"/>
    <p:sldId id="1874" r:id="rId46"/>
    <p:sldId id="1869" r:id="rId47"/>
    <p:sldId id="1843" r:id="rId48"/>
    <p:sldId id="1873" r:id="rId49"/>
    <p:sldId id="1872" r:id="rId50"/>
    <p:sldId id="1865" r:id="rId51"/>
    <p:sldId id="1864" r:id="rId52"/>
    <p:sldId id="1863" r:id="rId53"/>
    <p:sldId id="1845" r:id="rId54"/>
    <p:sldId id="1846" r:id="rId55"/>
    <p:sldId id="1876" r:id="rId56"/>
    <p:sldId id="1844" r:id="rId57"/>
    <p:sldId id="1866" r:id="rId58"/>
    <p:sldId id="1867" r:id="rId59"/>
    <p:sldId id="1847" r:id="rId60"/>
    <p:sldId id="1877" r:id="rId61"/>
    <p:sldId id="1878" r:id="rId62"/>
    <p:sldId id="1881" r:id="rId63"/>
    <p:sldId id="1882" r:id="rId64"/>
    <p:sldId id="1883" r:id="rId65"/>
    <p:sldId id="1849" r:id="rId66"/>
    <p:sldId id="1830" r:id="rId67"/>
    <p:sldId id="1842" r:id="rId68"/>
    <p:sldId id="1841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941100"/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47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1968" y="20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ffuse_reflectio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ffuse_reflectio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point-scatterer / scattering center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models in radar/SAR: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widely in inverse scattering and SAR imaging, where an object is approximated by a few dominant scattering centers.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7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CEDD3-1744-C2DC-F90D-8CDFFD25C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B546C1-9BD6-EEB6-620B-1FAE65F3B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8EBD2E-7982-E784-C65E-6DBDDF4FA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point-scatterer / scattering center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models in radar/SAR: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widely in inverse scattering and SAR imaging, where an object is approximated by a few dominant scattering centers.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4119E-0FC6-F08F-B570-D33CC83BA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38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7558B-B657-33F0-9649-51F8BC967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0DE830-9A75-A3A8-4CB8-CB81C55E5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B8BCD9-C6D9-37A0-8528-8D09C3418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surface with a reflectivity and a ‘Lambertian’ scattering law.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Lambertian reflectance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property that defines an ideal "matte" or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Diffuse reflection"/>
              </a:rPr>
              <a:t>diffusely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Diffuse reflection"/>
              </a:rPr>
              <a:t>reflecting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apparent brightness of a Lambertian surface to an observer is the same regardless of the observer's angle of view.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5137B-8CE9-D9EC-1012-DAFBC4C6A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6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F699C-6C2E-7816-497C-4F5AC73F6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C0A9F-7F2F-8558-B322-4E424E5B6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1DCCCD-3E3E-EF3C-300E-E13C67991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surface with a reflectivity and a ‘Lambertian’ scattering law.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Lambertian reflectance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property that defines an ideal "matte" or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Diffuse reflection"/>
              </a:rPr>
              <a:t>diffusely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Diffuse reflection"/>
              </a:rPr>
              <a:t>reflecting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apparent brightness of a Lambertian surface to an observer is the same regardless of the observer's angle of view.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5E942-EE27-24F7-2F82-73FE3F369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79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25D9C-766C-8131-3D20-4DF21BD6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55B855-FD6C-760B-3B25-E64F78614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8D5956-7A4B-92C9-83D3-25FAAD7B0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volumetric clutter (fish schools, sediment, bubbles), people often model the environment as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random discrete scatterers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then derive statistics of the echo: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71072-EA0B-A984-DEA4-EB9BFBB77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32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EC788-E814-737E-87C7-7E2D51BBA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2391D-6058-9A6C-2F75-E4B1BC0D72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0B8EF0-772C-7F9F-55E9-45178BE87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Full-wave / numerical models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(e.g., boundary element method, finite element, coupled-mode) which simulate scattering from full 3D geometry without collapsing to points or facets.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47D5B-E19F-3925-D4C4-44AB64528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94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 sinusoidal change in phase….rather a chirp like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4_3: Active Volumetric Sensing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ar Field Model and Near Field Model. | Download Scientific Diagram">
            <a:extLst>
              <a:ext uri="{FF2B5EF4-FFF2-40B4-BE49-F238E27FC236}">
                <a16:creationId xmlns:a16="http://schemas.microsoft.com/office/drawing/2014/main" id="{CB74C98E-1AF5-2F81-C34D-B7A0C498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37" y="1294973"/>
            <a:ext cx="7226333" cy="426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A9A747-BAF6-6B8D-8C17-4B575B3F00D3}"/>
              </a:ext>
            </a:extLst>
          </p:cNvPr>
          <p:cNvSpPr txBox="1"/>
          <p:nvPr/>
        </p:nvSpPr>
        <p:spPr>
          <a:xfrm>
            <a:off x="-5196" y="0"/>
            <a:ext cx="9144000" cy="4154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1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   Forward model: Example</a:t>
            </a:r>
          </a:p>
        </p:txBody>
      </p:sp>
    </p:spTree>
    <p:extLst>
      <p:ext uri="{BB962C8B-B14F-4D97-AF65-F5344CB8AC3E}">
        <p14:creationId xmlns:p14="http://schemas.microsoft.com/office/powerpoint/2010/main" val="883720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81082-8705-0F6B-A7AF-194C827E6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BFC991-B368-80E9-B811-D28B52D221ED}"/>
              </a:ext>
            </a:extLst>
          </p:cNvPr>
          <p:cNvSpPr txBox="1"/>
          <p:nvPr/>
        </p:nvSpPr>
        <p:spPr>
          <a:xfrm>
            <a:off x="-5196" y="0"/>
            <a:ext cx="9144000" cy="4154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1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   Forward model: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0C935-FD28-052D-F421-1586A14D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989" y="1616078"/>
            <a:ext cx="4946022" cy="362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92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BFDCCC-AF9C-C1F4-E5E1-67D1570CC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797" y="375494"/>
            <a:ext cx="4952405" cy="6107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E93DA-55A9-39BD-9AA4-D3F387C3A801}"/>
              </a:ext>
            </a:extLst>
          </p:cNvPr>
          <p:cNvSpPr txBox="1"/>
          <p:nvPr/>
        </p:nvSpPr>
        <p:spPr>
          <a:xfrm>
            <a:off x="400050" y="6343650"/>
            <a:ext cx="879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www.math.colostate.edu</a:t>
            </a:r>
            <a:r>
              <a:rPr lang="en-US" dirty="0"/>
              <a:t>/~</a:t>
            </a:r>
            <a:r>
              <a:rPr lang="en-US" dirty="0" err="1"/>
              <a:t>cheney</a:t>
            </a:r>
            <a:r>
              <a:rPr lang="en-US" dirty="0"/>
              <a:t>/Classes/borden02.pdf?utm_source=</a:t>
            </a:r>
            <a:r>
              <a:rPr lang="en-US" dirty="0" err="1"/>
              <a:t>chatgpt.com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09139-B5F0-A816-4670-19E2F42869D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</a:rPr>
              <a:t>Forward model: Scattering-center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121331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DDFF8-45E6-08C6-A603-343E46A81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9898CE-80E8-FAFA-91D2-22DF5206844B}"/>
              </a:ext>
            </a:extLst>
          </p:cNvPr>
          <p:cNvSpPr txBox="1"/>
          <p:nvPr/>
        </p:nvSpPr>
        <p:spPr>
          <a:xfrm>
            <a:off x="0" y="6386513"/>
            <a:ext cx="1543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/publication/228343259_Robust_semi-deterministic_facet_model_for_fast_estimation_on_EM_scattering_from_ocean-like_surface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40653-AA80-F701-5359-7CDD32C34CD9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</a:rPr>
              <a:t>Forward model: Facet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Kirchhoff (geometric) surface models</a:t>
            </a:r>
          </a:p>
        </p:txBody>
      </p:sp>
      <p:pic>
        <p:nvPicPr>
          <p:cNvPr id="2050" name="Picture 2" descr="Geometry of a facet scattering surface. | Download Scientific Diagram">
            <a:extLst>
              <a:ext uri="{FF2B5EF4-FFF2-40B4-BE49-F238E27FC236}">
                <a16:creationId xmlns:a16="http://schemas.microsoft.com/office/drawing/2014/main" id="{8AD20F48-34B3-2151-CA56-A2A53ED1C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244600"/>
            <a:ext cx="76073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902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FEE4A-3185-8C63-9EDD-DDD0BD158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D8804E-C78F-0811-1929-F9EB47B04EEA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</a:rPr>
              <a:t>Forward model: Lambertian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Bi-directional Reflectance-type reflectivity models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B782322-47F1-2080-4E92-98F4F0AE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7" y="2028158"/>
            <a:ext cx="3484707" cy="273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mbertian BRDFs :: Ocean Optics Web Book">
            <a:extLst>
              <a:ext uri="{FF2B5EF4-FFF2-40B4-BE49-F238E27FC236}">
                <a16:creationId xmlns:a16="http://schemas.microsoft.com/office/drawing/2014/main" id="{B6E5AEB8-78C4-F96C-5FD8-F332562F7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68" y="1948829"/>
            <a:ext cx="5513532" cy="296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853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EDDB9-EC57-6B60-326A-0433505B6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9C001F-5457-E1D0-0C86-B4A685335366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</a:rPr>
              <a:t>Forward model: Lambertian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Bi-directional Reflectance-type reflectivity models</a:t>
            </a:r>
          </a:p>
        </p:txBody>
      </p:sp>
      <p:pic>
        <p:nvPicPr>
          <p:cNvPr id="4098" name="Picture 2" descr="Lambertian Reflectance Definition">
            <a:extLst>
              <a:ext uri="{FF2B5EF4-FFF2-40B4-BE49-F238E27FC236}">
                <a16:creationId xmlns:a16="http://schemas.microsoft.com/office/drawing/2014/main" id="{B06A67ED-C517-EB50-F578-B5B987F7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25" y="1337783"/>
            <a:ext cx="5961653" cy="25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llustration of the reflectivity model as a combination of Lambertian,... |  Download Scientific Diagram">
            <a:extLst>
              <a:ext uri="{FF2B5EF4-FFF2-40B4-BE49-F238E27FC236}">
                <a16:creationId xmlns:a16="http://schemas.microsoft.com/office/drawing/2014/main" id="{1615DEE5-708B-5E26-2CE5-C6891C0C7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0"/>
          <a:stretch>
            <a:fillRect/>
          </a:stretch>
        </p:blipFill>
        <p:spPr bwMode="auto">
          <a:xfrm>
            <a:off x="1943101" y="4106861"/>
            <a:ext cx="445770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87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0F438-4AFE-F2D4-B223-F4DC9D6EF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1F6167-B517-6D7A-E406-1E064DBC6B34}"/>
              </a:ext>
            </a:extLst>
          </p:cNvPr>
          <p:cNvSpPr txBox="1"/>
          <p:nvPr/>
        </p:nvSpPr>
        <p:spPr>
          <a:xfrm>
            <a:off x="0" y="6386513"/>
            <a:ext cx="1543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/publication/228343259_Robust_semi-deterministic_facet_model_for_fast_estimation_on_EM_scattering_from_ocean-like_surface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BD8DF-B56E-BA0E-E8A5-36E368C8C53E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</a:rPr>
              <a:t>Forward model: Volume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statistical scattering models</a:t>
            </a:r>
          </a:p>
        </p:txBody>
      </p:sp>
      <p:pic>
        <p:nvPicPr>
          <p:cNvPr id="7170" name="Picture 2" descr="Echo statistics associated with discrete scatterers: A tutorial on  physics-based methods | Echospace @ UW">
            <a:extLst>
              <a:ext uri="{FF2B5EF4-FFF2-40B4-BE49-F238E27FC236}">
                <a16:creationId xmlns:a16="http://schemas.microsoft.com/office/drawing/2014/main" id="{01653879-BFF4-B27C-8735-4A816BF8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9144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96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B3B7D-18BD-8A57-6377-3064F1A78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51791B-5D32-87AA-0780-A82786DAAF3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</a:rPr>
              <a:t>Forward model: High-fidelity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numerical models</a:t>
            </a:r>
          </a:p>
        </p:txBody>
      </p:sp>
      <p:pic>
        <p:nvPicPr>
          <p:cNvPr id="8194" name="Picture 2" descr="Remove a Corner Bass Trap - Acoustic Sciences Corporation">
            <a:extLst>
              <a:ext uri="{FF2B5EF4-FFF2-40B4-BE49-F238E27FC236}">
                <a16:creationId xmlns:a16="http://schemas.microsoft.com/office/drawing/2014/main" id="{6B815A0A-F627-9693-17A2-8E28825A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83" y="1384631"/>
            <a:ext cx="6583561" cy="408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07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64E0A90-0253-77D4-ED7B-157C0FF0F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701245"/>
            <a:ext cx="8572500" cy="615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1893" rIns="0" bIns="12219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Key principles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Discrete Scatterers: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Continuous surfaces are discretized into a finite number of scattering centers. These are conceptualized as being much smaller than the acoustic wavelength, similar to a Rayleigh approximation, though they incorporate more complex, model-based amplitudes.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Independent Returns: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A fundamental assumption is that the scattered field from neighboring points is incoherent or statistically independent. This simplifies the mathematics and allows for efficient parallel computation (e.g., using GPUs).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Deterministic and Stochastic Components: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The amplitude of each scatterer is determined by both a deterministic physical model (e.g., local scattering strength, incidence angle, and material properties) and a random scale factor.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Coherent Summation: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The independent returns from all points are coherently combined in the frequency domain, considering the round-trip propagation time and the sonar's directivity pattern (beam pattern).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4589B-FCDE-72E1-5B34-CDCC4D1F853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 model: Point scattering model</a:t>
            </a:r>
          </a:p>
        </p:txBody>
      </p:sp>
    </p:spTree>
    <p:extLst>
      <p:ext uri="{BB962C8B-B14F-4D97-AF65-F5344CB8AC3E}">
        <p14:creationId xmlns:p14="http://schemas.microsoft.com/office/powerpoint/2010/main" val="3294253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03A92-FD70-CDED-281D-1C883AC3A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107F07-8577-C1AC-EEE3-BE1B7BC456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 model: Point scattering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9EA54-537F-E3C8-8260-86945577F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830931"/>
            <a:ext cx="6577076" cy="4056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24779D-682F-FDB0-A148-810D37E42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5133975"/>
            <a:ext cx="65913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52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BB0A5-489B-C38C-ED73-BDDB560854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Volumetric Reconstruction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9B956-10CA-EB1A-B019-CCC15D6D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335175"/>
            <a:ext cx="8549640" cy="1901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39077E-751A-3FD0-8227-06B7676EA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" y="3725127"/>
            <a:ext cx="8549640" cy="24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43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C2874-2B88-ED7C-C1D4-76727A0CE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BACE00-38DB-FFC8-74FA-1EB61B4EBB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Matched Filtering/Deconvolution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F0EB6-C58F-3428-6781-1435A646D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467" y="3048667"/>
            <a:ext cx="3499066" cy="7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43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E9ECE-1AA5-9802-D464-3B109DFBB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5981E0-6C9D-F343-BFD3-7972F1BDAA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SAS reconstruction with time-domain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Backprojection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DAE74-8E52-CA52-364B-262DA42CA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98" y="3710714"/>
            <a:ext cx="3756002" cy="743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B3DD6-3FE2-D23A-01A1-7B57567D4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404" y="5405866"/>
            <a:ext cx="4195191" cy="998855"/>
          </a:xfrm>
          <a:prstGeom prst="rect">
            <a:avLst/>
          </a:prstGeom>
        </p:spPr>
      </p:pic>
      <p:pic>
        <p:nvPicPr>
          <p:cNvPr id="11266" name="Picture 2" descr="(a) Spectrum of continuous signal x(t) and (b) spectrum of analytic signal z(t)">
            <a:extLst>
              <a:ext uri="{FF2B5EF4-FFF2-40B4-BE49-F238E27FC236}">
                <a16:creationId xmlns:a16="http://schemas.microsoft.com/office/drawing/2014/main" id="{FE9755CC-6913-2DA8-3EC5-9F2D7143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3" y="1221902"/>
            <a:ext cx="7230052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0FC03-E945-B6E1-38EC-97B9E0AE71FF}"/>
              </a:ext>
            </a:extLst>
          </p:cNvPr>
          <p:cNvSpPr txBox="1"/>
          <p:nvPr/>
        </p:nvSpPr>
        <p:spPr>
          <a:xfrm>
            <a:off x="128505" y="867341"/>
            <a:ext cx="2345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Hilbert transform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96A71-FF5B-CA70-5CEC-F01DB644577A}"/>
              </a:ext>
            </a:extLst>
          </p:cNvPr>
          <p:cNvSpPr txBox="1"/>
          <p:nvPr/>
        </p:nvSpPr>
        <p:spPr>
          <a:xfrm>
            <a:off x="128504" y="4944201"/>
            <a:ext cx="2048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Backprojection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0129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FA28D-EA70-9143-7AF4-ACB6CC1C4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585801-AF1F-7F27-8722-7D17A903B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SAS reconstruction with time-domain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Backprojection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Tomographic Reconstruction in Nuclear Medicine | Radiology Key">
            <a:extLst>
              <a:ext uri="{FF2B5EF4-FFF2-40B4-BE49-F238E27FC236}">
                <a16:creationId xmlns:a16="http://schemas.microsoft.com/office/drawing/2014/main" id="{E02B4ABE-1A61-9B58-A8D0-F45B133C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016000"/>
            <a:ext cx="82550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214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D51B9-8BC0-CAC3-E12D-A24B1769C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86F68-81C8-39BE-52ED-8C81DABBBB8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white"/>
                </a:solidFill>
              </a:rPr>
              <a:t>Matched Filtering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3199E-A1E4-6DCF-D247-640A34FC0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844550"/>
            <a:ext cx="64770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31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88DF5-6D2F-1479-D087-81F2B4C23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3645DA-B41D-1517-9B34-A0BF4CC964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EA057-8624-9D77-C02E-319A09977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854200"/>
            <a:ext cx="62992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11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5DB6F-F059-B75A-3A78-19DDEF8F8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674AAE-97A0-DD49-2F87-4A57D9BC637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28E87-3F22-B77E-700A-C4CFBE1E8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873250"/>
            <a:ext cx="55626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71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B467A-6F77-CA60-A38A-D3676F42F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58C3DF-756C-8621-C4F7-7748FAFFB24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E2CCB-6107-7387-04EF-073EA7F2B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1841500"/>
            <a:ext cx="64389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71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E91A9-83AD-C2D2-0BEE-4BE0DB5CA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AD18A-6BB9-46A0-75F0-62CDB425CC5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1505F-3A22-F869-AEB2-42121FE74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1276350"/>
            <a:ext cx="64262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84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0C22BC-1488-0FD3-D25A-E1A3A6CF0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701800"/>
            <a:ext cx="56007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23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03F0C-5317-FEEF-190F-C6B83D760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B95299-BDFC-5CEA-0C84-4425D153D7B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8AA23-7E82-7C58-AD06-F2938A8FE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993" y="899893"/>
            <a:ext cx="5942013" cy="5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8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6DBEF-30BB-1F5C-26F6-F6F03688C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84B24-5F28-EE58-DF81-BFC2D03495BD}"/>
              </a:ext>
            </a:extLst>
          </p:cNvPr>
          <p:cNvSpPr txBox="1"/>
          <p:nvPr/>
        </p:nvSpPr>
        <p:spPr>
          <a:xfrm>
            <a:off x="-5196" y="0"/>
            <a:ext cx="9144000" cy="4154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1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   SAR/SAS volumetric reconstruction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539BDA-485A-D8E0-F4E8-51CE28F25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3317" b="37954"/>
          <a:stretch>
            <a:fillRect/>
          </a:stretch>
        </p:blipFill>
        <p:spPr>
          <a:xfrm>
            <a:off x="675388" y="1986225"/>
            <a:ext cx="3584885" cy="2619914"/>
          </a:xfrm>
          <a:custGeom>
            <a:avLst/>
            <a:gdLst>
              <a:gd name="connsiteX0" fmla="*/ 903613 w 3036365"/>
              <a:gd name="connsiteY0" fmla="*/ 0 h 2219043"/>
              <a:gd name="connsiteX1" fmla="*/ 2261952 w 3036365"/>
              <a:gd name="connsiteY1" fmla="*/ 0 h 2219043"/>
              <a:gd name="connsiteX2" fmla="*/ 2752621 w 3036365"/>
              <a:gd name="connsiteY2" fmla="*/ 7909 h 2219043"/>
              <a:gd name="connsiteX3" fmla="*/ 2808040 w 3036365"/>
              <a:gd name="connsiteY3" fmla="*/ 21763 h 2219043"/>
              <a:gd name="connsiteX4" fmla="*/ 2918876 w 3036365"/>
              <a:gd name="connsiteY4" fmla="*/ 91036 h 2219043"/>
              <a:gd name="connsiteX5" fmla="*/ 2960440 w 3036365"/>
              <a:gd name="connsiteY5" fmla="*/ 118745 h 2219043"/>
              <a:gd name="connsiteX6" fmla="*/ 2974294 w 3036365"/>
              <a:gd name="connsiteY6" fmla="*/ 160309 h 2219043"/>
              <a:gd name="connsiteX7" fmla="*/ 3015858 w 3036365"/>
              <a:gd name="connsiteY7" fmla="*/ 271145 h 2219043"/>
              <a:gd name="connsiteX8" fmla="*/ 3015858 w 3036365"/>
              <a:gd name="connsiteY8" fmla="*/ 506673 h 2219043"/>
              <a:gd name="connsiteX9" fmla="*/ 2974294 w 3036365"/>
              <a:gd name="connsiteY9" fmla="*/ 534382 h 2219043"/>
              <a:gd name="connsiteX10" fmla="*/ 2863458 w 3036365"/>
              <a:gd name="connsiteY10" fmla="*/ 562091 h 2219043"/>
              <a:gd name="connsiteX11" fmla="*/ 2641785 w 3036365"/>
              <a:gd name="connsiteY11" fmla="*/ 575945 h 2219043"/>
              <a:gd name="connsiteX12" fmla="*/ 2600221 w 3036365"/>
              <a:gd name="connsiteY12" fmla="*/ 589800 h 2219043"/>
              <a:gd name="connsiteX13" fmla="*/ 2475530 w 3036365"/>
              <a:gd name="connsiteY13" fmla="*/ 631363 h 2219043"/>
              <a:gd name="connsiteX14" fmla="*/ 2447821 w 3036365"/>
              <a:gd name="connsiteY14" fmla="*/ 659073 h 2219043"/>
              <a:gd name="connsiteX15" fmla="*/ 2323130 w 3036365"/>
              <a:gd name="connsiteY15" fmla="*/ 769909 h 2219043"/>
              <a:gd name="connsiteX16" fmla="*/ 2281567 w 3036365"/>
              <a:gd name="connsiteY16" fmla="*/ 783763 h 2219043"/>
              <a:gd name="connsiteX17" fmla="*/ 2253858 w 3036365"/>
              <a:gd name="connsiteY17" fmla="*/ 811473 h 2219043"/>
              <a:gd name="connsiteX18" fmla="*/ 2212294 w 3036365"/>
              <a:gd name="connsiteY18" fmla="*/ 839182 h 2219043"/>
              <a:gd name="connsiteX19" fmla="*/ 2101458 w 3036365"/>
              <a:gd name="connsiteY19" fmla="*/ 866891 h 2219043"/>
              <a:gd name="connsiteX20" fmla="*/ 1491858 w 3036365"/>
              <a:gd name="connsiteY20" fmla="*/ 908454 h 2219043"/>
              <a:gd name="connsiteX21" fmla="*/ 1422585 w 3036365"/>
              <a:gd name="connsiteY21" fmla="*/ 963873 h 2219043"/>
              <a:gd name="connsiteX22" fmla="*/ 1381021 w 3036365"/>
              <a:gd name="connsiteY22" fmla="*/ 991582 h 2219043"/>
              <a:gd name="connsiteX23" fmla="*/ 1311749 w 3036365"/>
              <a:gd name="connsiteY23" fmla="*/ 1074709 h 2219043"/>
              <a:gd name="connsiteX24" fmla="*/ 1270185 w 3036365"/>
              <a:gd name="connsiteY24" fmla="*/ 1102418 h 2219043"/>
              <a:gd name="connsiteX25" fmla="*/ 1214767 w 3036365"/>
              <a:gd name="connsiteY25" fmla="*/ 1185545 h 2219043"/>
              <a:gd name="connsiteX26" fmla="*/ 1187058 w 3036365"/>
              <a:gd name="connsiteY26" fmla="*/ 1268673 h 2219043"/>
              <a:gd name="connsiteX27" fmla="*/ 1173203 w 3036365"/>
              <a:gd name="connsiteY27" fmla="*/ 1324091 h 2219043"/>
              <a:gd name="connsiteX28" fmla="*/ 1159349 w 3036365"/>
              <a:gd name="connsiteY28" fmla="*/ 1365654 h 2219043"/>
              <a:gd name="connsiteX29" fmla="*/ 1145494 w 3036365"/>
              <a:gd name="connsiteY29" fmla="*/ 1434927 h 2219043"/>
              <a:gd name="connsiteX30" fmla="*/ 1103930 w 3036365"/>
              <a:gd name="connsiteY30" fmla="*/ 1656600 h 2219043"/>
              <a:gd name="connsiteX31" fmla="*/ 1090076 w 3036365"/>
              <a:gd name="connsiteY31" fmla="*/ 2113800 h 2219043"/>
              <a:gd name="connsiteX32" fmla="*/ 1006949 w 3036365"/>
              <a:gd name="connsiteY32" fmla="*/ 2169218 h 2219043"/>
              <a:gd name="connsiteX33" fmla="*/ 923821 w 3036365"/>
              <a:gd name="connsiteY33" fmla="*/ 2196927 h 2219043"/>
              <a:gd name="connsiteX34" fmla="*/ 147967 w 3036365"/>
              <a:gd name="connsiteY34" fmla="*/ 2196927 h 2219043"/>
              <a:gd name="connsiteX35" fmla="*/ 46621 w 3036365"/>
              <a:gd name="connsiteY35" fmla="*/ 2198410 h 2219043"/>
              <a:gd name="connsiteX36" fmla="*/ 0 w 3036365"/>
              <a:gd name="connsiteY36" fmla="*/ 2197895 h 2219043"/>
              <a:gd name="connsiteX37" fmla="*/ 0 w 3036365"/>
              <a:gd name="connsiteY37" fmla="*/ 291981 h 2219043"/>
              <a:gd name="connsiteX38" fmla="*/ 9421 w 3036365"/>
              <a:gd name="connsiteY38" fmla="*/ 285000 h 2219043"/>
              <a:gd name="connsiteX39" fmla="*/ 106403 w 3036365"/>
              <a:gd name="connsiteY39" fmla="*/ 243436 h 2219043"/>
              <a:gd name="connsiteX40" fmla="*/ 203385 w 3036365"/>
              <a:gd name="connsiteY40" fmla="*/ 229582 h 2219043"/>
              <a:gd name="connsiteX41" fmla="*/ 341930 w 3036365"/>
              <a:gd name="connsiteY41" fmla="*/ 188018 h 2219043"/>
              <a:gd name="connsiteX42" fmla="*/ 411203 w 3036365"/>
              <a:gd name="connsiteY42" fmla="*/ 174163 h 2219043"/>
              <a:gd name="connsiteX43" fmla="*/ 452767 w 3036365"/>
              <a:gd name="connsiteY43" fmla="*/ 160309 h 2219043"/>
              <a:gd name="connsiteX44" fmla="*/ 549749 w 3036365"/>
              <a:gd name="connsiteY44" fmla="*/ 132600 h 2219043"/>
              <a:gd name="connsiteX45" fmla="*/ 591312 w 3036365"/>
              <a:gd name="connsiteY45" fmla="*/ 104891 h 2219043"/>
              <a:gd name="connsiteX46" fmla="*/ 646730 w 3036365"/>
              <a:gd name="connsiteY46" fmla="*/ 91036 h 2219043"/>
              <a:gd name="connsiteX47" fmla="*/ 688294 w 3036365"/>
              <a:gd name="connsiteY47" fmla="*/ 77182 h 2219043"/>
              <a:gd name="connsiteX48" fmla="*/ 812985 w 3036365"/>
              <a:gd name="connsiteY48" fmla="*/ 35618 h 2219043"/>
              <a:gd name="connsiteX49" fmla="*/ 882544 w 3036365"/>
              <a:gd name="connsiteY49" fmla="*/ 8706 h 221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036365" h="2219043">
                <a:moveTo>
                  <a:pt x="903613" y="0"/>
                </a:moveTo>
                <a:lnTo>
                  <a:pt x="2261952" y="0"/>
                </a:lnTo>
                <a:lnTo>
                  <a:pt x="2752621" y="7909"/>
                </a:lnTo>
                <a:cubicBezTo>
                  <a:pt x="2771657" y="8385"/>
                  <a:pt x="2790211" y="15077"/>
                  <a:pt x="2808040" y="21763"/>
                </a:cubicBezTo>
                <a:cubicBezTo>
                  <a:pt x="2862854" y="42318"/>
                  <a:pt x="2870701" y="56626"/>
                  <a:pt x="2918876" y="91036"/>
                </a:cubicBezTo>
                <a:cubicBezTo>
                  <a:pt x="2932426" y="100714"/>
                  <a:pt x="2950038" y="105743"/>
                  <a:pt x="2960440" y="118745"/>
                </a:cubicBezTo>
                <a:cubicBezTo>
                  <a:pt x="2969563" y="130149"/>
                  <a:pt x="2968541" y="146886"/>
                  <a:pt x="2974294" y="160309"/>
                </a:cubicBezTo>
                <a:cubicBezTo>
                  <a:pt x="2996984" y="213252"/>
                  <a:pt x="3009472" y="213674"/>
                  <a:pt x="3015858" y="271145"/>
                </a:cubicBezTo>
                <a:cubicBezTo>
                  <a:pt x="3036959" y="461055"/>
                  <a:pt x="3048810" y="407811"/>
                  <a:pt x="3015858" y="506673"/>
                </a:cubicBezTo>
                <a:cubicBezTo>
                  <a:pt x="3002003" y="515909"/>
                  <a:pt x="2989187" y="526936"/>
                  <a:pt x="2974294" y="534382"/>
                </a:cubicBezTo>
                <a:cubicBezTo>
                  <a:pt x="2945896" y="548581"/>
                  <a:pt x="2889800" y="556822"/>
                  <a:pt x="2863458" y="562091"/>
                </a:cubicBezTo>
                <a:lnTo>
                  <a:pt x="2641785" y="575945"/>
                </a:lnTo>
                <a:cubicBezTo>
                  <a:pt x="2627209" y="576856"/>
                  <a:pt x="2614076" y="585182"/>
                  <a:pt x="2600221" y="589800"/>
                </a:cubicBezTo>
                <a:lnTo>
                  <a:pt x="2475530" y="631363"/>
                </a:lnTo>
                <a:cubicBezTo>
                  <a:pt x="2463138" y="635494"/>
                  <a:pt x="2457057" y="649836"/>
                  <a:pt x="2447821" y="659073"/>
                </a:cubicBezTo>
                <a:cubicBezTo>
                  <a:pt x="2352922" y="753972"/>
                  <a:pt x="2397298" y="720464"/>
                  <a:pt x="2323130" y="769909"/>
                </a:cubicBezTo>
                <a:cubicBezTo>
                  <a:pt x="2309276" y="774527"/>
                  <a:pt x="2294090" y="776249"/>
                  <a:pt x="2281567" y="783763"/>
                </a:cubicBezTo>
                <a:cubicBezTo>
                  <a:pt x="2270366" y="790484"/>
                  <a:pt x="2264058" y="803313"/>
                  <a:pt x="2253858" y="811473"/>
                </a:cubicBezTo>
                <a:cubicBezTo>
                  <a:pt x="2240856" y="821875"/>
                  <a:pt x="2227187" y="831736"/>
                  <a:pt x="2212294" y="839182"/>
                </a:cubicBezTo>
                <a:cubicBezTo>
                  <a:pt x="2183896" y="853381"/>
                  <a:pt x="2127800" y="861622"/>
                  <a:pt x="2101458" y="866891"/>
                </a:cubicBezTo>
                <a:cubicBezTo>
                  <a:pt x="1944549" y="871020"/>
                  <a:pt x="1675183" y="826977"/>
                  <a:pt x="1491858" y="908454"/>
                </a:cubicBezTo>
                <a:cubicBezTo>
                  <a:pt x="1443880" y="929778"/>
                  <a:pt x="1458574" y="935082"/>
                  <a:pt x="1422585" y="963873"/>
                </a:cubicBezTo>
                <a:cubicBezTo>
                  <a:pt x="1409583" y="974275"/>
                  <a:pt x="1393813" y="980922"/>
                  <a:pt x="1381021" y="991582"/>
                </a:cubicBezTo>
                <a:cubicBezTo>
                  <a:pt x="1341018" y="1024917"/>
                  <a:pt x="1338994" y="1033841"/>
                  <a:pt x="1311749" y="1074709"/>
                </a:cubicBezTo>
                <a:lnTo>
                  <a:pt x="1270185" y="1102418"/>
                </a:lnTo>
                <a:cubicBezTo>
                  <a:pt x="1242476" y="1120891"/>
                  <a:pt x="1233240" y="1157836"/>
                  <a:pt x="1214767" y="1185545"/>
                </a:cubicBezTo>
                <a:cubicBezTo>
                  <a:pt x="1198565" y="1209848"/>
                  <a:pt x="1195451" y="1240697"/>
                  <a:pt x="1187058" y="1268673"/>
                </a:cubicBezTo>
                <a:cubicBezTo>
                  <a:pt x="1181587" y="1286911"/>
                  <a:pt x="1178434" y="1305782"/>
                  <a:pt x="1173203" y="1324091"/>
                </a:cubicBezTo>
                <a:cubicBezTo>
                  <a:pt x="1169191" y="1338133"/>
                  <a:pt x="1162891" y="1351486"/>
                  <a:pt x="1159349" y="1365654"/>
                </a:cubicBezTo>
                <a:cubicBezTo>
                  <a:pt x="1153638" y="1388499"/>
                  <a:pt x="1150602" y="1411939"/>
                  <a:pt x="1145494" y="1434927"/>
                </a:cubicBezTo>
                <a:cubicBezTo>
                  <a:pt x="1125665" y="1524157"/>
                  <a:pt x="1112195" y="1532620"/>
                  <a:pt x="1103930" y="1656600"/>
                </a:cubicBezTo>
                <a:cubicBezTo>
                  <a:pt x="1093788" y="1808732"/>
                  <a:pt x="1094694" y="1961400"/>
                  <a:pt x="1090076" y="2113800"/>
                </a:cubicBezTo>
                <a:lnTo>
                  <a:pt x="1006949" y="2169218"/>
                </a:lnTo>
                <a:cubicBezTo>
                  <a:pt x="982646" y="2185420"/>
                  <a:pt x="952979" y="2195212"/>
                  <a:pt x="923821" y="2196927"/>
                </a:cubicBezTo>
                <a:cubicBezTo>
                  <a:pt x="414231" y="2226903"/>
                  <a:pt x="466927" y="2225924"/>
                  <a:pt x="147967" y="2196927"/>
                </a:cubicBezTo>
                <a:cubicBezTo>
                  <a:pt x="128340" y="2196927"/>
                  <a:pt x="90217" y="2197916"/>
                  <a:pt x="46621" y="2198410"/>
                </a:cubicBezTo>
                <a:lnTo>
                  <a:pt x="0" y="2197895"/>
                </a:lnTo>
                <a:lnTo>
                  <a:pt x="0" y="291981"/>
                </a:lnTo>
                <a:lnTo>
                  <a:pt x="9421" y="285000"/>
                </a:lnTo>
                <a:cubicBezTo>
                  <a:pt x="48551" y="260544"/>
                  <a:pt x="66001" y="256904"/>
                  <a:pt x="106403" y="243436"/>
                </a:cubicBezTo>
                <a:cubicBezTo>
                  <a:pt x="138730" y="238818"/>
                  <a:pt x="171256" y="235424"/>
                  <a:pt x="203385" y="229582"/>
                </a:cubicBezTo>
                <a:cubicBezTo>
                  <a:pt x="268293" y="217781"/>
                  <a:pt x="269648" y="207732"/>
                  <a:pt x="341930" y="188018"/>
                </a:cubicBezTo>
                <a:cubicBezTo>
                  <a:pt x="364649" y="181822"/>
                  <a:pt x="388358" y="179874"/>
                  <a:pt x="411203" y="174163"/>
                </a:cubicBezTo>
                <a:cubicBezTo>
                  <a:pt x="425371" y="170621"/>
                  <a:pt x="438725" y="164321"/>
                  <a:pt x="452767" y="160309"/>
                </a:cubicBezTo>
                <a:cubicBezTo>
                  <a:pt x="473474" y="154393"/>
                  <a:pt x="527609" y="143670"/>
                  <a:pt x="549749" y="132600"/>
                </a:cubicBezTo>
                <a:cubicBezTo>
                  <a:pt x="564642" y="125154"/>
                  <a:pt x="577458" y="114127"/>
                  <a:pt x="591312" y="104891"/>
                </a:cubicBezTo>
                <a:lnTo>
                  <a:pt x="646730" y="91036"/>
                </a:lnTo>
                <a:cubicBezTo>
                  <a:pt x="660898" y="87494"/>
                  <a:pt x="674439" y="81800"/>
                  <a:pt x="688294" y="77182"/>
                </a:cubicBezTo>
                <a:lnTo>
                  <a:pt x="812985" y="35618"/>
                </a:lnTo>
                <a:cubicBezTo>
                  <a:pt x="836579" y="27754"/>
                  <a:pt x="859609" y="18363"/>
                  <a:pt x="882544" y="8706"/>
                </a:cubicBezTo>
                <a:close/>
              </a:path>
            </a:pathLst>
          </a:custGeom>
        </p:spPr>
      </p:pic>
      <p:pic>
        <p:nvPicPr>
          <p:cNvPr id="10" name="Picture 9" descr="A grey bunny statue on a white background&#10;&#10;AI-generated content may be incorrect.">
            <a:extLst>
              <a:ext uri="{FF2B5EF4-FFF2-40B4-BE49-F238E27FC236}">
                <a16:creationId xmlns:a16="http://schemas.microsoft.com/office/drawing/2014/main" id="{33ED333D-B7E4-B9A6-1E70-389DCE168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415" y="3089235"/>
            <a:ext cx="2240107" cy="1937611"/>
          </a:xfrm>
          <a:prstGeom prst="rect">
            <a:avLst/>
          </a:prstGeom>
        </p:spPr>
      </p:pic>
      <p:pic>
        <p:nvPicPr>
          <p:cNvPr id="19460" name="Picture 4" descr="Speech as highly complex sound signal">
            <a:extLst>
              <a:ext uri="{FF2B5EF4-FFF2-40B4-BE49-F238E27FC236}">
                <a16:creationId xmlns:a16="http://schemas.microsoft.com/office/drawing/2014/main" id="{823BEBD0-DCD0-05F3-7A66-236D4031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75" y="1655044"/>
            <a:ext cx="1412631" cy="105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938687-EA27-940A-A4AD-A40CC2E4E894}"/>
              </a:ext>
            </a:extLst>
          </p:cNvPr>
          <p:cNvSpPr/>
          <p:nvPr/>
        </p:nvSpPr>
        <p:spPr>
          <a:xfrm>
            <a:off x="3106882" y="1836753"/>
            <a:ext cx="2919845" cy="932425"/>
          </a:xfrm>
          <a:custGeom>
            <a:avLst/>
            <a:gdLst>
              <a:gd name="connsiteX0" fmla="*/ 0 w 3893127"/>
              <a:gd name="connsiteY0" fmla="*/ 1243233 h 1243233"/>
              <a:gd name="connsiteX1" fmla="*/ 2313709 w 3893127"/>
              <a:gd name="connsiteY1" fmla="*/ 24033 h 1243233"/>
              <a:gd name="connsiteX2" fmla="*/ 3893127 w 3893127"/>
              <a:gd name="connsiteY2" fmla="*/ 550506 h 124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3127" h="1243233">
                <a:moveTo>
                  <a:pt x="0" y="1243233"/>
                </a:moveTo>
                <a:cubicBezTo>
                  <a:pt x="832427" y="691360"/>
                  <a:pt x="1664855" y="139487"/>
                  <a:pt x="2313709" y="24033"/>
                </a:cubicBezTo>
                <a:cubicBezTo>
                  <a:pt x="2962564" y="-91422"/>
                  <a:pt x="3427845" y="229542"/>
                  <a:pt x="3893127" y="550506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3B6A96-1249-A87F-F5A1-9F8C20620DF7}"/>
              </a:ext>
            </a:extLst>
          </p:cNvPr>
          <p:cNvSpPr txBox="1"/>
          <p:nvPr/>
        </p:nvSpPr>
        <p:spPr>
          <a:xfrm>
            <a:off x="3998890" y="1479947"/>
            <a:ext cx="197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&lt;sensor-location-</a:t>
            </a:r>
            <a:r>
              <a:rPr lang="en-US" dirty="0" err="1"/>
              <a:t>i</a:t>
            </a:r>
            <a:r>
              <a:rPr lang="en-US" dirty="0"/>
              <a:t>&gt;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295646-CF00-C302-868E-76E92A998556}"/>
              </a:ext>
            </a:extLst>
          </p:cNvPr>
          <p:cNvGrpSpPr/>
          <p:nvPr/>
        </p:nvGrpSpPr>
        <p:grpSpPr>
          <a:xfrm>
            <a:off x="3056843" y="2444674"/>
            <a:ext cx="2812742" cy="3259192"/>
            <a:chOff x="4075790" y="2116566"/>
            <a:chExt cx="3750323" cy="43455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0EF330-204D-EB6D-D018-3F6EA8035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5790" y="2116566"/>
              <a:ext cx="3750323" cy="415759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B33B8C-7765-57F8-81F6-921E3B6DFFFE}"/>
                </a:ext>
              </a:extLst>
            </p:cNvPr>
            <p:cNvSpPr txBox="1"/>
            <p:nvPr/>
          </p:nvSpPr>
          <p:spPr>
            <a:xfrm>
              <a:off x="5041863" y="5969712"/>
              <a:ext cx="4065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ECC3F8-9A6C-3959-A4AF-F1F219EB8C91}"/>
                </a:ext>
              </a:extLst>
            </p:cNvPr>
            <p:cNvSpPr txBox="1"/>
            <p:nvPr/>
          </p:nvSpPr>
          <p:spPr>
            <a:xfrm>
              <a:off x="6562440" y="5872743"/>
              <a:ext cx="39583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34FE04-A07E-77D1-8ACC-43373BF13ED8}"/>
                </a:ext>
              </a:extLst>
            </p:cNvPr>
            <p:cNvSpPr txBox="1"/>
            <p:nvPr/>
          </p:nvSpPr>
          <p:spPr>
            <a:xfrm>
              <a:off x="5596367" y="5532672"/>
              <a:ext cx="3894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C24700-D097-F886-7089-3212B1C7F424}"/>
              </a:ext>
            </a:extLst>
          </p:cNvPr>
          <p:cNvSpPr txBox="1"/>
          <p:nvPr/>
        </p:nvSpPr>
        <p:spPr>
          <a:xfrm>
            <a:off x="7149208" y="4374680"/>
            <a:ext cx="120539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Estimate:</a:t>
            </a:r>
          </a:p>
          <a:p>
            <a:endParaRPr lang="en-US" sz="2100" dirty="0"/>
          </a:p>
          <a:p>
            <a:r>
              <a:rPr lang="en-US" sz="2100" dirty="0" err="1"/>
              <a:t>σ</a:t>
            </a:r>
            <a:r>
              <a:rPr lang="en-US" sz="2100" dirty="0"/>
              <a:t> (x, y, z)</a:t>
            </a:r>
          </a:p>
        </p:txBody>
      </p:sp>
    </p:spTree>
    <p:extLst>
      <p:ext uri="{BB962C8B-B14F-4D97-AF65-F5344CB8AC3E}">
        <p14:creationId xmlns:p14="http://schemas.microsoft.com/office/powerpoint/2010/main" val="44588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E2B1E-FDE5-31C8-41EA-BA4CF765B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7C509-76C4-2A5C-A74C-187F48C5B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20BA8-0175-13A9-4A6F-C7D199D8C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664" y="742950"/>
            <a:ext cx="5149178" cy="60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42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5DC81-6F0B-CD0C-5D2D-5B146D4EA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27A17B-A5CE-1512-D8A9-1BE1F18CF8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4198367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96593-C325-842C-BA5F-CDE92EA77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029B30-576E-955D-D07E-259EB648196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197310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1DB57-4AD3-3F80-32F4-82EDD85A6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1AE05E-9320-E752-D12E-820EAE36419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766049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D6200-9169-577B-975D-E41392349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8403F-5097-0952-4152-E6B9AEF0F8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080447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06A4B-45AA-71C7-B756-A429C3845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5AC51A-2ACE-C39C-AC5A-5CD92A53A9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91158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61AD0-F014-31C7-0FF5-0A5D14482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8F463-58FD-8841-D679-E54CF528485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146984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61E33-51DD-1F30-DA7A-41E58EBEE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EF2E36-E09F-76D6-9FB1-35DA4B9B44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4139189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CA9B5-9876-08F9-534A-C0FDC46A9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D89464-4DCA-F6C6-94E5-4A2C607D54B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547654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5AE80-D191-B245-6AAD-86ACDB540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F6ED7-D678-F5AB-49E3-EADA50F988A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914557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EEA79-FF7E-BE33-BB59-E6B798A02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0FF742-5639-B098-1306-5134EDDE02C6}"/>
              </a:ext>
            </a:extLst>
          </p:cNvPr>
          <p:cNvSpPr txBox="1"/>
          <p:nvPr/>
        </p:nvSpPr>
        <p:spPr>
          <a:xfrm>
            <a:off x="-5196" y="0"/>
            <a:ext cx="9144000" cy="4154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1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   SAR/SAS volumetric reconstruction: An Ill-posed Inverse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36F76-2C0C-DD45-8AC4-0442E78C0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9" y="701556"/>
            <a:ext cx="7514463" cy="2550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DEEE74-0820-0B68-D2EA-430E54DB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69" y="3429000"/>
            <a:ext cx="6901180" cy="331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96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D9206-0DC7-A737-0C6C-46B2817C4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10388-3EE1-723E-D01B-68DBFBD07E5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254697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1CBE1-8986-0D2F-6081-36F12D8F5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C821A4-C9B4-C643-20FD-D15DB6B3C5D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66372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D0C84-6EFB-4D43-4235-40DBB1A3A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40832-A32B-13E9-5DC1-6B9C6D55E24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Synthetic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Aperture Radar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 descr="SÉRIE SAR PARTE 2: Princípios fundamentais que regem o desempenho de um  sistema SAR (Radar de">
            <a:extLst>
              <a:ext uri="{FF2B5EF4-FFF2-40B4-BE49-F238E27FC236}">
                <a16:creationId xmlns:a16="http://schemas.microsoft.com/office/drawing/2014/main" id="{F8EF9A1F-80BB-5B72-C54F-83B0E951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029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632788-C665-A01B-1E8A-98E3632E27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Standard RADAR vs SAR (Analogy)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527C3-C553-4DC2-3A8F-67941D69F541}"/>
              </a:ext>
            </a:extLst>
          </p:cNvPr>
          <p:cNvSpPr txBox="1"/>
          <p:nvPr/>
        </p:nvSpPr>
        <p:spPr>
          <a:xfrm>
            <a:off x="444807" y="624825"/>
            <a:ext cx="233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RADAR</a:t>
            </a:r>
          </a:p>
        </p:txBody>
      </p:sp>
      <p:pic>
        <p:nvPicPr>
          <p:cNvPr id="1032" name="Picture 8" descr="Illustration of the camera imaging process. (a) Camera imaging model.... |  Download Scientific Diagram">
            <a:extLst>
              <a:ext uri="{FF2B5EF4-FFF2-40B4-BE49-F238E27FC236}">
                <a16:creationId xmlns:a16="http://schemas.microsoft.com/office/drawing/2014/main" id="{062D0DEA-296F-2F0A-DFCF-C64286C2E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8" y="1445452"/>
            <a:ext cx="44132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7716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0CDEB-9622-9F7D-ED63-E376CC018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4AF3D5-79F2-A891-80D5-0F191BF3FDC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Standard RADAR vs SAR (Analogy)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C3C6D8-734F-FF04-FF2D-21761E1C01CA}"/>
              </a:ext>
            </a:extLst>
          </p:cNvPr>
          <p:cNvSpPr txBox="1"/>
          <p:nvPr/>
        </p:nvSpPr>
        <p:spPr>
          <a:xfrm>
            <a:off x="444807" y="624825"/>
            <a:ext cx="233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RADAR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3399D-9CD4-AE34-230B-6C7C96D93D1D}"/>
              </a:ext>
            </a:extLst>
          </p:cNvPr>
          <p:cNvSpPr txBox="1"/>
          <p:nvPr/>
        </p:nvSpPr>
        <p:spPr>
          <a:xfrm>
            <a:off x="4671790" y="624826"/>
            <a:ext cx="421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Synthetic Aperture RADAR (SAR)</a:t>
            </a:r>
          </a:p>
        </p:txBody>
      </p:sp>
      <p:pic>
        <p:nvPicPr>
          <p:cNvPr id="1026" name="Picture 2" descr="PET Scan: What It Is, Types, Purpose, Procedure &amp; Results">
            <a:extLst>
              <a:ext uri="{FF2B5EF4-FFF2-40B4-BE49-F238E27FC236}">
                <a16:creationId xmlns:a16="http://schemas.microsoft.com/office/drawing/2014/main" id="{B49E52B9-3D47-23DC-F70E-C6B58303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19" y="1445452"/>
            <a:ext cx="3075905" cy="303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mography - an overview | ScienceDirect Topics">
            <a:extLst>
              <a:ext uri="{FF2B5EF4-FFF2-40B4-BE49-F238E27FC236}">
                <a16:creationId xmlns:a16="http://schemas.microsoft.com/office/drawing/2014/main" id="{CC02DA5C-68F2-11A7-22A3-035B35C1F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93" y="3769605"/>
            <a:ext cx="2055488" cy="142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Does CT Reconstruction Work?">
            <a:extLst>
              <a:ext uri="{FF2B5EF4-FFF2-40B4-BE49-F238E27FC236}">
                <a16:creationId xmlns:a16="http://schemas.microsoft.com/office/drawing/2014/main" id="{BF74B6B6-9A62-1813-0809-8045779D5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08" y="5191319"/>
            <a:ext cx="4040909" cy="16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lustration of the camera imaging process. (a) Camera imaging model.... |  Download Scientific Diagram">
            <a:extLst>
              <a:ext uri="{FF2B5EF4-FFF2-40B4-BE49-F238E27FC236}">
                <a16:creationId xmlns:a16="http://schemas.microsoft.com/office/drawing/2014/main" id="{18175967-4733-3942-B363-06A41E27E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8" y="1445452"/>
            <a:ext cx="441325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00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84AB9-1BE7-F669-E344-03E3C0EF6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905A43-7D00-AD85-C01C-8F0DAFB56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1657351"/>
            <a:ext cx="5387209" cy="2206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E5BBF1-F616-E5BD-9EA2-1AF5D4615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75" y="4370120"/>
            <a:ext cx="6292850" cy="946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2E7D4-7E11-83D0-E7CA-233DB5E0F90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Standard RADAR vs SAR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68F0F-FDD0-2EF5-7020-A125634EFEB4}"/>
              </a:ext>
            </a:extLst>
          </p:cNvPr>
          <p:cNvSpPr txBox="1"/>
          <p:nvPr/>
        </p:nvSpPr>
        <p:spPr>
          <a:xfrm>
            <a:off x="259069" y="1310629"/>
            <a:ext cx="233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RADAR:</a:t>
            </a:r>
          </a:p>
        </p:txBody>
      </p:sp>
    </p:spTree>
    <p:extLst>
      <p:ext uri="{BB962C8B-B14F-4D97-AF65-F5344CB8AC3E}">
        <p14:creationId xmlns:p14="http://schemas.microsoft.com/office/powerpoint/2010/main" val="1774861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051456-C404-53F4-C8CB-21874C73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190" y="1741591"/>
            <a:ext cx="5240147" cy="591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6F490-4FB7-D66F-1682-10F072904245}"/>
              </a:ext>
            </a:extLst>
          </p:cNvPr>
          <p:cNvSpPr txBox="1"/>
          <p:nvPr/>
        </p:nvSpPr>
        <p:spPr>
          <a:xfrm>
            <a:off x="416231" y="839141"/>
            <a:ext cx="421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Synthetic Aperture RADAR (SAR)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39498-3718-BE2B-F185-B9614B53241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Standard RADAR vs SAR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E31F8-4961-24FE-1BDD-0B7FB813A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" y="2509765"/>
            <a:ext cx="8549640" cy="5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17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7C885-AA89-8198-CDAE-ED9A593D528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 Doppler direction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ABAF6-E6C7-5017-ABBC-D7EBA0A7B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3474"/>
            <a:ext cx="7772400" cy="540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85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11794-5AAE-D68D-F3EF-903B47D10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054BF-F64E-3039-940C-0E849B02C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190" y="1741591"/>
            <a:ext cx="5240147" cy="591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1E7F0-80AD-94E4-4CDA-0902F2A1D694}"/>
              </a:ext>
            </a:extLst>
          </p:cNvPr>
          <p:cNvSpPr txBox="1"/>
          <p:nvPr/>
        </p:nvSpPr>
        <p:spPr>
          <a:xfrm>
            <a:off x="416231" y="839141"/>
            <a:ext cx="421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Synthetic Aperture RADAR (SAR)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D2C32B-A93E-12F1-7515-10A18D380D5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Standard RADAR vs SAR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053ED4-E042-C51B-A39F-510985F76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" y="2509765"/>
            <a:ext cx="8549640" cy="528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55BBC-3B51-823D-AFB4-E1AB1D4FE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334" y="3748292"/>
            <a:ext cx="6085332" cy="574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7E71E-C663-3F1D-D3FA-F51A0ED2F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60" y="4471492"/>
            <a:ext cx="7883271" cy="9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6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8BA46-6697-DE90-BCC7-2DD014849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136073"/>
            <a:ext cx="2527300" cy="552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BDC78-F6A9-F1AC-EA4F-E9648412E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863"/>
          <a:stretch>
            <a:fillRect/>
          </a:stretch>
        </p:blipFill>
        <p:spPr>
          <a:xfrm>
            <a:off x="3287535" y="1523599"/>
            <a:ext cx="2609868" cy="4366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0F0763-857D-70E3-F3AD-64EE163B8789}"/>
              </a:ext>
            </a:extLst>
          </p:cNvPr>
          <p:cNvSpPr txBox="1"/>
          <p:nvPr/>
        </p:nvSpPr>
        <p:spPr>
          <a:xfrm>
            <a:off x="107950" y="674408"/>
            <a:ext cx="233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RADAR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ED70F-F3F6-7E47-AF5A-08ECA6D2E874}"/>
              </a:ext>
            </a:extLst>
          </p:cNvPr>
          <p:cNvSpPr txBox="1"/>
          <p:nvPr/>
        </p:nvSpPr>
        <p:spPr>
          <a:xfrm>
            <a:off x="6076755" y="674407"/>
            <a:ext cx="668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CE5A5-C7A2-935E-ABCA-BB22242BB5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/>
          <a:stretch>
            <a:fillRect/>
          </a:stretch>
        </p:blipFill>
        <p:spPr>
          <a:xfrm>
            <a:off x="6210227" y="1523599"/>
            <a:ext cx="2825823" cy="43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06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7B8F3-8304-F363-0F20-EF09A75B4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E6F9B-ABDD-8348-1194-01B5DE09D60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 and Proposed Approaches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53D2B-58AD-20D1-4256-7188F449F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" y="1858416"/>
            <a:ext cx="9135797" cy="33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41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99B37-B5DD-43AE-C19D-28C1E830E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691"/>
            <a:ext cx="4767123" cy="3403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C97EB6-4B7A-9713-801D-3493979D9FFD}"/>
              </a:ext>
            </a:extLst>
          </p:cNvPr>
          <p:cNvSpPr txBox="1"/>
          <p:nvPr/>
        </p:nvSpPr>
        <p:spPr>
          <a:xfrm>
            <a:off x="371475" y="6064251"/>
            <a:ext cx="653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https://</a:t>
            </a:r>
            <a:r>
              <a:rPr lang="en-US" dirty="0" err="1"/>
              <a:t>hforsten.com</a:t>
            </a:r>
            <a:r>
              <a:rPr lang="en-US" dirty="0"/>
              <a:t>/homemade-synthetic-aperture-</a:t>
            </a:r>
            <a:r>
              <a:rPr lang="en-US" dirty="0" err="1"/>
              <a:t>radar.html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FA812F-E38C-8048-3FF0-AD03922A9693}"/>
              </a:ext>
            </a:extLst>
          </p:cNvPr>
          <p:cNvSpPr txBox="1"/>
          <p:nvPr/>
        </p:nvSpPr>
        <p:spPr>
          <a:xfrm>
            <a:off x="371475" y="6433583"/>
            <a:ext cx="626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https://</a:t>
            </a:r>
            <a:r>
              <a:rPr lang="en-US" dirty="0" err="1"/>
              <a:t>hforsten.com</a:t>
            </a:r>
            <a:r>
              <a:rPr lang="en-US" dirty="0"/>
              <a:t>/synthetic-aperture-radar-</a:t>
            </a:r>
            <a:r>
              <a:rPr lang="en-US" dirty="0" err="1"/>
              <a:t>imaging.html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49320-3FD8-5D22-41EA-120D2728E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623" y="1596691"/>
            <a:ext cx="4501377" cy="3403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AB21BC-8BC8-C982-F00B-A7629196638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An example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918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8145BC-4065-45C2-D684-714431C0F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90262"/>
            <a:ext cx="7772400" cy="587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14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6AC4B-84EB-6E40-4884-A1DA4640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1809435"/>
            <a:ext cx="6201460" cy="2946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5F8C18-F582-9319-E5DD-7369A99009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7279"/>
          <a:stretch>
            <a:fillRect/>
          </a:stretch>
        </p:blipFill>
        <p:spPr>
          <a:xfrm>
            <a:off x="6443662" y="1327168"/>
            <a:ext cx="2543175" cy="4203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F55AE4-8BC7-FC1F-41D5-7E93583AFBA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An example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050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6F12D-0B31-711A-A1F4-EB9C5869E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2E993-A791-C5D0-D0EA-7424D57F343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Raw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604CA-667D-874D-131C-34CDEE2E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778304"/>
            <a:ext cx="5924550" cy="58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20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CA7A1-4FA0-D274-221E-E6A7CC34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EB839D-92FF-0F5F-22D5-801AAE1AC3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Range FFT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30112-444E-0FE1-2D77-70457027E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976651"/>
            <a:ext cx="5643563" cy="559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61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6A72A-4F31-CD40-2709-5EDEAF85C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B98E43-3F62-C29A-97A0-4687C9592ED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 Doppler direction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F217A-1639-C966-11AC-991E19CA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3474"/>
            <a:ext cx="7772400" cy="540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82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4028B-DDB1-CCC3-1339-A012FD93E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018DFF-32DE-8516-2733-E7F3B113B85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Range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E8667-646A-07AB-2D7C-0B77153CD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739775"/>
            <a:ext cx="70358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85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D2C8BF-678A-C3C8-D017-1FEA93CC1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17550"/>
            <a:ext cx="6858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888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B40C6-B9F1-FD45-BA77-D597E5BC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7844"/>
            <a:ext cx="7772400" cy="63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82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79573-CD02-D3C1-65D9-D5DBCE219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A5368-C39D-8222-DBAC-96B0C11CC5B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 Migration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45CE9-27C3-CF3F-FD13-F6E65A6CB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8" y="937618"/>
            <a:ext cx="4548630" cy="573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79B9EF-0382-DEF3-FB47-53233BAF1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0" y="2230139"/>
            <a:ext cx="32004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nalysis-synthesis loop of the model-based estimator. | Download Scientific  Diagram">
            <a:extLst>
              <a:ext uri="{FF2B5EF4-FFF2-40B4-BE49-F238E27FC236}">
                <a16:creationId xmlns:a16="http://schemas.microsoft.com/office/drawing/2014/main" id="{E905328E-F957-E712-4BD6-56D929DAC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4413"/>
            <a:ext cx="80772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D743F-7E2F-B110-695F-C969F3E291F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Analysis-by-synthesis</a:t>
            </a:r>
          </a:p>
        </p:txBody>
      </p:sp>
    </p:spTree>
    <p:extLst>
      <p:ext uri="{BB962C8B-B14F-4D97-AF65-F5344CB8AC3E}">
        <p14:creationId xmlns:p14="http://schemas.microsoft.com/office/powerpoint/2010/main" val="24357228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37D09-B6D5-B443-3839-441B46066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33AE0-A936-F853-6EBF-615A9F26D4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white"/>
                </a:solidFill>
              </a:rPr>
              <a:t>Blur in SAR</a:t>
            </a:r>
          </a:p>
        </p:txBody>
      </p:sp>
      <p:pic>
        <p:nvPicPr>
          <p:cNvPr id="9218" name="Picture 2" descr="Phase error compensation for Synthetic Aperture Radar (SAR) images by on  non-iteration Phase Gradient Autofocus (PGA) algorithms | Multimedia Tools  and Applications">
            <a:extLst>
              <a:ext uri="{FF2B5EF4-FFF2-40B4-BE49-F238E27FC236}">
                <a16:creationId xmlns:a16="http://schemas.microsoft.com/office/drawing/2014/main" id="{CF9BBF85-1C8E-96F0-5DEC-34655CE8C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669928"/>
            <a:ext cx="86995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841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FB574-3C8F-A101-C65E-88088F3A1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C8F6C2-E336-ABD9-AA57-CD278D4C9FE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white"/>
                </a:solidFill>
              </a:rPr>
              <a:t>Where the blur comes from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47-5554-38EF-25D2-C1A9AA34B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205" y="1600201"/>
            <a:ext cx="4359590" cy="985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A699B-CB70-908F-2C0B-F15FF06E5D64}"/>
              </a:ext>
            </a:extLst>
          </p:cNvPr>
          <p:cNvSpPr txBox="1"/>
          <p:nvPr/>
        </p:nvSpPr>
        <p:spPr>
          <a:xfrm>
            <a:off x="286067" y="828746"/>
            <a:ext cx="76979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Consider a single azimuth line after range compression. In azimuth-frequency (Doppler) domain let (2D radar data)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9D243-4192-CB9B-1AE3-0A8272B88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988" y="2936257"/>
            <a:ext cx="6824024" cy="985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858806-DC9D-6418-7023-083843AB6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0" y="4525431"/>
            <a:ext cx="8467740" cy="12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720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85C2E-14B9-69A7-5002-40ABCF93F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2" y="1019175"/>
            <a:ext cx="6197600" cy="2247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8BD3E-D8A2-579D-03AD-45BBB62C0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2" y="3590926"/>
            <a:ext cx="6197601" cy="1971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D6C0C-8686-72C0-9446-0330F9646A9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Gradient Algorithm (PGA)</a:t>
            </a:r>
          </a:p>
        </p:txBody>
      </p:sp>
    </p:spTree>
    <p:extLst>
      <p:ext uri="{BB962C8B-B14F-4D97-AF65-F5344CB8AC3E}">
        <p14:creationId xmlns:p14="http://schemas.microsoft.com/office/powerpoint/2010/main" val="24114800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5131F-1C16-44C5-FEBE-C0B32F1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776288"/>
            <a:ext cx="71501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972E11-888D-6613-2794-9D378448A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4429125"/>
            <a:ext cx="5308600" cy="205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5A78AF-AB54-34A5-331A-69950BEC3B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Gradient Algorithm (PGA)</a:t>
            </a:r>
          </a:p>
        </p:txBody>
      </p:sp>
    </p:spTree>
    <p:extLst>
      <p:ext uri="{BB962C8B-B14F-4D97-AF65-F5344CB8AC3E}">
        <p14:creationId xmlns:p14="http://schemas.microsoft.com/office/powerpoint/2010/main" val="27063600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E53D1C-6653-C744-B62E-9F6CEC08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" y="1668780"/>
            <a:ext cx="7459980" cy="3520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24AEEA-C51B-10F0-116C-6168F39A38B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Gradient Algorithm (PGA)</a:t>
            </a:r>
          </a:p>
        </p:txBody>
      </p:sp>
    </p:spTree>
    <p:extLst>
      <p:ext uri="{BB962C8B-B14F-4D97-AF65-F5344CB8AC3E}">
        <p14:creationId xmlns:p14="http://schemas.microsoft.com/office/powerpoint/2010/main" val="34325897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84C15-E391-9D59-5E8F-DD56341BE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7FA478-6A36-2629-53AD-192BE64B7D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D0A3A-B4EC-29D7-8626-E262CD9A2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27168"/>
            <a:ext cx="7772400" cy="420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445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067C9-284B-CE6D-50A2-F0EAB7982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B25AED-2562-8EF8-F346-E0C09F3F1AB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78D52-4FDF-96CD-0F3C-2825D1E90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26340"/>
            <a:ext cx="7772400" cy="2041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AB941-6F9A-662C-183E-A8B947B9CC59}"/>
              </a:ext>
            </a:extLst>
          </p:cNvPr>
          <p:cNvSpPr txBox="1"/>
          <p:nvPr/>
        </p:nvSpPr>
        <p:spPr>
          <a:xfrm>
            <a:off x="685800" y="3628262"/>
            <a:ext cx="4403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MobiSys 2018 – Best paper award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4909D-6B1A-C4CD-5DDA-04EBEDACF574}"/>
              </a:ext>
            </a:extLst>
          </p:cNvPr>
          <p:cNvSpPr txBox="1"/>
          <p:nvPr/>
        </p:nvSpPr>
        <p:spPr>
          <a:xfrm>
            <a:off x="685800" y="4089927"/>
            <a:ext cx="727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www.cs.utexas.edu</a:t>
            </a:r>
            <a:r>
              <a:rPr lang="en-US" dirty="0"/>
              <a:t>/~</a:t>
            </a:r>
            <a:r>
              <a:rPr lang="en-US" dirty="0" err="1"/>
              <a:t>meiwang</a:t>
            </a:r>
            <a:r>
              <a:rPr lang="en-US" dirty="0"/>
              <a:t>/uploads/8/9/9/1/89919297/</a:t>
            </a:r>
            <a:r>
              <a:rPr lang="en-US" dirty="0" err="1"/>
              <a:t>aim.pdf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991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46FC31-3573-99E3-03C8-251B2091A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53059"/>
            <a:ext cx="7772400" cy="3951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69FAD4-7F9E-0EF1-F934-40E78C1A1F3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7757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BA1F5-8D82-BECE-43B6-1432E9B8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92990"/>
            <a:ext cx="7772400" cy="50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50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bunny statue on a white background&#10;&#10;AI-generated content may be incorrect.">
            <a:extLst>
              <a:ext uri="{FF2B5EF4-FFF2-40B4-BE49-F238E27FC236}">
                <a16:creationId xmlns:a16="http://schemas.microsoft.com/office/drawing/2014/main" id="{87D2738F-14DA-AFA6-3ABC-0673B9337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21" y="2144424"/>
            <a:ext cx="2609850" cy="22574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9C42CA-E6F6-EEB0-02A4-7188B1DCD9C4}"/>
              </a:ext>
            </a:extLst>
          </p:cNvPr>
          <p:cNvGrpSpPr/>
          <p:nvPr/>
        </p:nvGrpSpPr>
        <p:grpSpPr>
          <a:xfrm>
            <a:off x="611929" y="1925129"/>
            <a:ext cx="2812742" cy="3259192"/>
            <a:chOff x="4075790" y="2116566"/>
            <a:chExt cx="3750323" cy="43455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51A89D-F2F7-A186-DEF1-BCA58D112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5790" y="2116566"/>
              <a:ext cx="3750323" cy="41575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44E2A2-4F7F-B80F-906C-C8713FA6EE46}"/>
                </a:ext>
              </a:extLst>
            </p:cNvPr>
            <p:cNvSpPr txBox="1"/>
            <p:nvPr/>
          </p:nvSpPr>
          <p:spPr>
            <a:xfrm>
              <a:off x="5041863" y="5969712"/>
              <a:ext cx="4065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399E9B-AD85-279C-7F06-9DFF93B94BF8}"/>
                </a:ext>
              </a:extLst>
            </p:cNvPr>
            <p:cNvSpPr txBox="1"/>
            <p:nvPr/>
          </p:nvSpPr>
          <p:spPr>
            <a:xfrm>
              <a:off x="6562440" y="5872743"/>
              <a:ext cx="39583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77F58C-18FF-F8D7-C0EF-99D2B55EB428}"/>
                </a:ext>
              </a:extLst>
            </p:cNvPr>
            <p:cNvSpPr txBox="1"/>
            <p:nvPr/>
          </p:nvSpPr>
          <p:spPr>
            <a:xfrm>
              <a:off x="5596367" y="5532672"/>
              <a:ext cx="3894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E9EE80E-68D1-A1CE-610A-BBE78E2A5C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9" r="9839"/>
          <a:stretch>
            <a:fillRect/>
          </a:stretch>
        </p:blipFill>
        <p:spPr>
          <a:xfrm>
            <a:off x="3991681" y="857250"/>
            <a:ext cx="629516" cy="1963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05AD12-758F-29AC-E97B-21D00DA02FC3}"/>
              </a:ext>
            </a:extLst>
          </p:cNvPr>
          <p:cNvSpPr txBox="1"/>
          <p:nvPr/>
        </p:nvSpPr>
        <p:spPr>
          <a:xfrm>
            <a:off x="3001167" y="1717086"/>
            <a:ext cx="10359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&lt;x, y, z&gt;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11EBE8-7E37-3AD0-E67B-DF40990F2116}"/>
              </a:ext>
            </a:extLst>
          </p:cNvPr>
          <p:cNvSpPr/>
          <p:nvPr/>
        </p:nvSpPr>
        <p:spPr>
          <a:xfrm>
            <a:off x="2621973" y="1917239"/>
            <a:ext cx="505691" cy="612948"/>
          </a:xfrm>
          <a:custGeom>
            <a:avLst/>
            <a:gdLst>
              <a:gd name="connsiteX0" fmla="*/ 9236 w 674254"/>
              <a:gd name="connsiteY0" fmla="*/ 817264 h 817264"/>
              <a:gd name="connsiteX1" fmla="*/ 92363 w 674254"/>
              <a:gd name="connsiteY1" fmla="*/ 27555 h 817264"/>
              <a:gd name="connsiteX2" fmla="*/ 674254 w 674254"/>
              <a:gd name="connsiteY2" fmla="*/ 166100 h 817264"/>
              <a:gd name="connsiteX3" fmla="*/ 674254 w 674254"/>
              <a:gd name="connsiteY3" fmla="*/ 166100 h 8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254" h="817264">
                <a:moveTo>
                  <a:pt x="9236" y="817264"/>
                </a:moveTo>
                <a:cubicBezTo>
                  <a:pt x="-4619" y="476673"/>
                  <a:pt x="-18473" y="136082"/>
                  <a:pt x="92363" y="27555"/>
                </a:cubicBezTo>
                <a:cubicBezTo>
                  <a:pt x="203199" y="-80972"/>
                  <a:pt x="674254" y="166100"/>
                  <a:pt x="674254" y="166100"/>
                </a:cubicBezTo>
                <a:lnTo>
                  <a:pt x="674254" y="166100"/>
                </a:ln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BB0837-B9FC-7716-F4E9-8CE6C355768E}"/>
              </a:ext>
            </a:extLst>
          </p:cNvPr>
          <p:cNvCxnSpPr/>
          <p:nvPr/>
        </p:nvCxnSpPr>
        <p:spPr>
          <a:xfrm>
            <a:off x="4621197" y="2000251"/>
            <a:ext cx="337271" cy="0"/>
          </a:xfrm>
          <a:prstGeom prst="straightConnector1">
            <a:avLst/>
          </a:prstGeom>
          <a:noFill/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C780E8C-4863-23BB-EECC-B4AD55E1BF68}"/>
              </a:ext>
            </a:extLst>
          </p:cNvPr>
          <p:cNvSpPr txBox="1"/>
          <p:nvPr/>
        </p:nvSpPr>
        <p:spPr>
          <a:xfrm>
            <a:off x="4937031" y="1779352"/>
            <a:ext cx="3273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/>
              <a:t>σ</a:t>
            </a:r>
            <a:endParaRPr lang="en-US" sz="2100" dirty="0"/>
          </a:p>
        </p:txBody>
      </p:sp>
      <p:pic>
        <p:nvPicPr>
          <p:cNvPr id="17" name="Picture 4" descr="Speech as highly complex sound signal">
            <a:extLst>
              <a:ext uri="{FF2B5EF4-FFF2-40B4-BE49-F238E27FC236}">
                <a16:creationId xmlns:a16="http://schemas.microsoft.com/office/drawing/2014/main" id="{D216BA01-603D-F4B1-34C3-CC02EEBE4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13" y="3288394"/>
            <a:ext cx="1061330" cy="79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7FC77-0E8C-79FD-FD75-172301E73DB5}"/>
              </a:ext>
            </a:extLst>
          </p:cNvPr>
          <p:cNvSpPr txBox="1"/>
          <p:nvPr/>
        </p:nvSpPr>
        <p:spPr>
          <a:xfrm>
            <a:off x="5453326" y="4373162"/>
            <a:ext cx="197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&lt;sensor-location-</a:t>
            </a:r>
            <a:r>
              <a:rPr lang="en-US" dirty="0" err="1"/>
              <a:t>i</a:t>
            </a:r>
            <a:r>
              <a:rPr lang="en-US" dirty="0"/>
              <a:t>&gt;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40B231-9C3D-F8A1-EF73-3DED746720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3317" b="37954"/>
          <a:stretch>
            <a:fillRect/>
          </a:stretch>
        </p:blipFill>
        <p:spPr>
          <a:xfrm>
            <a:off x="4153115" y="4037313"/>
            <a:ext cx="1610705" cy="1177139"/>
          </a:xfrm>
          <a:custGeom>
            <a:avLst/>
            <a:gdLst>
              <a:gd name="connsiteX0" fmla="*/ 903613 w 3036365"/>
              <a:gd name="connsiteY0" fmla="*/ 0 h 2219043"/>
              <a:gd name="connsiteX1" fmla="*/ 2261952 w 3036365"/>
              <a:gd name="connsiteY1" fmla="*/ 0 h 2219043"/>
              <a:gd name="connsiteX2" fmla="*/ 2752621 w 3036365"/>
              <a:gd name="connsiteY2" fmla="*/ 7909 h 2219043"/>
              <a:gd name="connsiteX3" fmla="*/ 2808040 w 3036365"/>
              <a:gd name="connsiteY3" fmla="*/ 21763 h 2219043"/>
              <a:gd name="connsiteX4" fmla="*/ 2918876 w 3036365"/>
              <a:gd name="connsiteY4" fmla="*/ 91036 h 2219043"/>
              <a:gd name="connsiteX5" fmla="*/ 2960440 w 3036365"/>
              <a:gd name="connsiteY5" fmla="*/ 118745 h 2219043"/>
              <a:gd name="connsiteX6" fmla="*/ 2974294 w 3036365"/>
              <a:gd name="connsiteY6" fmla="*/ 160309 h 2219043"/>
              <a:gd name="connsiteX7" fmla="*/ 3015858 w 3036365"/>
              <a:gd name="connsiteY7" fmla="*/ 271145 h 2219043"/>
              <a:gd name="connsiteX8" fmla="*/ 3015858 w 3036365"/>
              <a:gd name="connsiteY8" fmla="*/ 506673 h 2219043"/>
              <a:gd name="connsiteX9" fmla="*/ 2974294 w 3036365"/>
              <a:gd name="connsiteY9" fmla="*/ 534382 h 2219043"/>
              <a:gd name="connsiteX10" fmla="*/ 2863458 w 3036365"/>
              <a:gd name="connsiteY10" fmla="*/ 562091 h 2219043"/>
              <a:gd name="connsiteX11" fmla="*/ 2641785 w 3036365"/>
              <a:gd name="connsiteY11" fmla="*/ 575945 h 2219043"/>
              <a:gd name="connsiteX12" fmla="*/ 2600221 w 3036365"/>
              <a:gd name="connsiteY12" fmla="*/ 589800 h 2219043"/>
              <a:gd name="connsiteX13" fmla="*/ 2475530 w 3036365"/>
              <a:gd name="connsiteY13" fmla="*/ 631363 h 2219043"/>
              <a:gd name="connsiteX14" fmla="*/ 2447821 w 3036365"/>
              <a:gd name="connsiteY14" fmla="*/ 659073 h 2219043"/>
              <a:gd name="connsiteX15" fmla="*/ 2323130 w 3036365"/>
              <a:gd name="connsiteY15" fmla="*/ 769909 h 2219043"/>
              <a:gd name="connsiteX16" fmla="*/ 2281567 w 3036365"/>
              <a:gd name="connsiteY16" fmla="*/ 783763 h 2219043"/>
              <a:gd name="connsiteX17" fmla="*/ 2253858 w 3036365"/>
              <a:gd name="connsiteY17" fmla="*/ 811473 h 2219043"/>
              <a:gd name="connsiteX18" fmla="*/ 2212294 w 3036365"/>
              <a:gd name="connsiteY18" fmla="*/ 839182 h 2219043"/>
              <a:gd name="connsiteX19" fmla="*/ 2101458 w 3036365"/>
              <a:gd name="connsiteY19" fmla="*/ 866891 h 2219043"/>
              <a:gd name="connsiteX20" fmla="*/ 1491858 w 3036365"/>
              <a:gd name="connsiteY20" fmla="*/ 908454 h 2219043"/>
              <a:gd name="connsiteX21" fmla="*/ 1422585 w 3036365"/>
              <a:gd name="connsiteY21" fmla="*/ 963873 h 2219043"/>
              <a:gd name="connsiteX22" fmla="*/ 1381021 w 3036365"/>
              <a:gd name="connsiteY22" fmla="*/ 991582 h 2219043"/>
              <a:gd name="connsiteX23" fmla="*/ 1311749 w 3036365"/>
              <a:gd name="connsiteY23" fmla="*/ 1074709 h 2219043"/>
              <a:gd name="connsiteX24" fmla="*/ 1270185 w 3036365"/>
              <a:gd name="connsiteY24" fmla="*/ 1102418 h 2219043"/>
              <a:gd name="connsiteX25" fmla="*/ 1214767 w 3036365"/>
              <a:gd name="connsiteY25" fmla="*/ 1185545 h 2219043"/>
              <a:gd name="connsiteX26" fmla="*/ 1187058 w 3036365"/>
              <a:gd name="connsiteY26" fmla="*/ 1268673 h 2219043"/>
              <a:gd name="connsiteX27" fmla="*/ 1173203 w 3036365"/>
              <a:gd name="connsiteY27" fmla="*/ 1324091 h 2219043"/>
              <a:gd name="connsiteX28" fmla="*/ 1159349 w 3036365"/>
              <a:gd name="connsiteY28" fmla="*/ 1365654 h 2219043"/>
              <a:gd name="connsiteX29" fmla="*/ 1145494 w 3036365"/>
              <a:gd name="connsiteY29" fmla="*/ 1434927 h 2219043"/>
              <a:gd name="connsiteX30" fmla="*/ 1103930 w 3036365"/>
              <a:gd name="connsiteY30" fmla="*/ 1656600 h 2219043"/>
              <a:gd name="connsiteX31" fmla="*/ 1090076 w 3036365"/>
              <a:gd name="connsiteY31" fmla="*/ 2113800 h 2219043"/>
              <a:gd name="connsiteX32" fmla="*/ 1006949 w 3036365"/>
              <a:gd name="connsiteY32" fmla="*/ 2169218 h 2219043"/>
              <a:gd name="connsiteX33" fmla="*/ 923821 w 3036365"/>
              <a:gd name="connsiteY33" fmla="*/ 2196927 h 2219043"/>
              <a:gd name="connsiteX34" fmla="*/ 147967 w 3036365"/>
              <a:gd name="connsiteY34" fmla="*/ 2196927 h 2219043"/>
              <a:gd name="connsiteX35" fmla="*/ 46621 w 3036365"/>
              <a:gd name="connsiteY35" fmla="*/ 2198410 h 2219043"/>
              <a:gd name="connsiteX36" fmla="*/ 0 w 3036365"/>
              <a:gd name="connsiteY36" fmla="*/ 2197895 h 2219043"/>
              <a:gd name="connsiteX37" fmla="*/ 0 w 3036365"/>
              <a:gd name="connsiteY37" fmla="*/ 291981 h 2219043"/>
              <a:gd name="connsiteX38" fmla="*/ 9421 w 3036365"/>
              <a:gd name="connsiteY38" fmla="*/ 285000 h 2219043"/>
              <a:gd name="connsiteX39" fmla="*/ 106403 w 3036365"/>
              <a:gd name="connsiteY39" fmla="*/ 243436 h 2219043"/>
              <a:gd name="connsiteX40" fmla="*/ 203385 w 3036365"/>
              <a:gd name="connsiteY40" fmla="*/ 229582 h 2219043"/>
              <a:gd name="connsiteX41" fmla="*/ 341930 w 3036365"/>
              <a:gd name="connsiteY41" fmla="*/ 188018 h 2219043"/>
              <a:gd name="connsiteX42" fmla="*/ 411203 w 3036365"/>
              <a:gd name="connsiteY42" fmla="*/ 174163 h 2219043"/>
              <a:gd name="connsiteX43" fmla="*/ 452767 w 3036365"/>
              <a:gd name="connsiteY43" fmla="*/ 160309 h 2219043"/>
              <a:gd name="connsiteX44" fmla="*/ 549749 w 3036365"/>
              <a:gd name="connsiteY44" fmla="*/ 132600 h 2219043"/>
              <a:gd name="connsiteX45" fmla="*/ 591312 w 3036365"/>
              <a:gd name="connsiteY45" fmla="*/ 104891 h 2219043"/>
              <a:gd name="connsiteX46" fmla="*/ 646730 w 3036365"/>
              <a:gd name="connsiteY46" fmla="*/ 91036 h 2219043"/>
              <a:gd name="connsiteX47" fmla="*/ 688294 w 3036365"/>
              <a:gd name="connsiteY47" fmla="*/ 77182 h 2219043"/>
              <a:gd name="connsiteX48" fmla="*/ 812985 w 3036365"/>
              <a:gd name="connsiteY48" fmla="*/ 35618 h 2219043"/>
              <a:gd name="connsiteX49" fmla="*/ 882544 w 3036365"/>
              <a:gd name="connsiteY49" fmla="*/ 8706 h 221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036365" h="2219043">
                <a:moveTo>
                  <a:pt x="903613" y="0"/>
                </a:moveTo>
                <a:lnTo>
                  <a:pt x="2261952" y="0"/>
                </a:lnTo>
                <a:lnTo>
                  <a:pt x="2752621" y="7909"/>
                </a:lnTo>
                <a:cubicBezTo>
                  <a:pt x="2771657" y="8385"/>
                  <a:pt x="2790211" y="15077"/>
                  <a:pt x="2808040" y="21763"/>
                </a:cubicBezTo>
                <a:cubicBezTo>
                  <a:pt x="2862854" y="42318"/>
                  <a:pt x="2870701" y="56626"/>
                  <a:pt x="2918876" y="91036"/>
                </a:cubicBezTo>
                <a:cubicBezTo>
                  <a:pt x="2932426" y="100714"/>
                  <a:pt x="2950038" y="105743"/>
                  <a:pt x="2960440" y="118745"/>
                </a:cubicBezTo>
                <a:cubicBezTo>
                  <a:pt x="2969563" y="130149"/>
                  <a:pt x="2968541" y="146886"/>
                  <a:pt x="2974294" y="160309"/>
                </a:cubicBezTo>
                <a:cubicBezTo>
                  <a:pt x="2996984" y="213252"/>
                  <a:pt x="3009472" y="213674"/>
                  <a:pt x="3015858" y="271145"/>
                </a:cubicBezTo>
                <a:cubicBezTo>
                  <a:pt x="3036959" y="461055"/>
                  <a:pt x="3048810" y="407811"/>
                  <a:pt x="3015858" y="506673"/>
                </a:cubicBezTo>
                <a:cubicBezTo>
                  <a:pt x="3002003" y="515909"/>
                  <a:pt x="2989187" y="526936"/>
                  <a:pt x="2974294" y="534382"/>
                </a:cubicBezTo>
                <a:cubicBezTo>
                  <a:pt x="2945896" y="548581"/>
                  <a:pt x="2889800" y="556822"/>
                  <a:pt x="2863458" y="562091"/>
                </a:cubicBezTo>
                <a:lnTo>
                  <a:pt x="2641785" y="575945"/>
                </a:lnTo>
                <a:cubicBezTo>
                  <a:pt x="2627209" y="576856"/>
                  <a:pt x="2614076" y="585182"/>
                  <a:pt x="2600221" y="589800"/>
                </a:cubicBezTo>
                <a:lnTo>
                  <a:pt x="2475530" y="631363"/>
                </a:lnTo>
                <a:cubicBezTo>
                  <a:pt x="2463138" y="635494"/>
                  <a:pt x="2457057" y="649836"/>
                  <a:pt x="2447821" y="659073"/>
                </a:cubicBezTo>
                <a:cubicBezTo>
                  <a:pt x="2352922" y="753972"/>
                  <a:pt x="2397298" y="720464"/>
                  <a:pt x="2323130" y="769909"/>
                </a:cubicBezTo>
                <a:cubicBezTo>
                  <a:pt x="2309276" y="774527"/>
                  <a:pt x="2294090" y="776249"/>
                  <a:pt x="2281567" y="783763"/>
                </a:cubicBezTo>
                <a:cubicBezTo>
                  <a:pt x="2270366" y="790484"/>
                  <a:pt x="2264058" y="803313"/>
                  <a:pt x="2253858" y="811473"/>
                </a:cubicBezTo>
                <a:cubicBezTo>
                  <a:pt x="2240856" y="821875"/>
                  <a:pt x="2227187" y="831736"/>
                  <a:pt x="2212294" y="839182"/>
                </a:cubicBezTo>
                <a:cubicBezTo>
                  <a:pt x="2183896" y="853381"/>
                  <a:pt x="2127800" y="861622"/>
                  <a:pt x="2101458" y="866891"/>
                </a:cubicBezTo>
                <a:cubicBezTo>
                  <a:pt x="1944549" y="871020"/>
                  <a:pt x="1675183" y="826977"/>
                  <a:pt x="1491858" y="908454"/>
                </a:cubicBezTo>
                <a:cubicBezTo>
                  <a:pt x="1443880" y="929778"/>
                  <a:pt x="1458574" y="935082"/>
                  <a:pt x="1422585" y="963873"/>
                </a:cubicBezTo>
                <a:cubicBezTo>
                  <a:pt x="1409583" y="974275"/>
                  <a:pt x="1393813" y="980922"/>
                  <a:pt x="1381021" y="991582"/>
                </a:cubicBezTo>
                <a:cubicBezTo>
                  <a:pt x="1341018" y="1024917"/>
                  <a:pt x="1338994" y="1033841"/>
                  <a:pt x="1311749" y="1074709"/>
                </a:cubicBezTo>
                <a:lnTo>
                  <a:pt x="1270185" y="1102418"/>
                </a:lnTo>
                <a:cubicBezTo>
                  <a:pt x="1242476" y="1120891"/>
                  <a:pt x="1233240" y="1157836"/>
                  <a:pt x="1214767" y="1185545"/>
                </a:cubicBezTo>
                <a:cubicBezTo>
                  <a:pt x="1198565" y="1209848"/>
                  <a:pt x="1195451" y="1240697"/>
                  <a:pt x="1187058" y="1268673"/>
                </a:cubicBezTo>
                <a:cubicBezTo>
                  <a:pt x="1181587" y="1286911"/>
                  <a:pt x="1178434" y="1305782"/>
                  <a:pt x="1173203" y="1324091"/>
                </a:cubicBezTo>
                <a:cubicBezTo>
                  <a:pt x="1169191" y="1338133"/>
                  <a:pt x="1162891" y="1351486"/>
                  <a:pt x="1159349" y="1365654"/>
                </a:cubicBezTo>
                <a:cubicBezTo>
                  <a:pt x="1153638" y="1388499"/>
                  <a:pt x="1150602" y="1411939"/>
                  <a:pt x="1145494" y="1434927"/>
                </a:cubicBezTo>
                <a:cubicBezTo>
                  <a:pt x="1125665" y="1524157"/>
                  <a:pt x="1112195" y="1532620"/>
                  <a:pt x="1103930" y="1656600"/>
                </a:cubicBezTo>
                <a:cubicBezTo>
                  <a:pt x="1093788" y="1808732"/>
                  <a:pt x="1094694" y="1961400"/>
                  <a:pt x="1090076" y="2113800"/>
                </a:cubicBezTo>
                <a:lnTo>
                  <a:pt x="1006949" y="2169218"/>
                </a:lnTo>
                <a:cubicBezTo>
                  <a:pt x="982646" y="2185420"/>
                  <a:pt x="952979" y="2195212"/>
                  <a:pt x="923821" y="2196927"/>
                </a:cubicBezTo>
                <a:cubicBezTo>
                  <a:pt x="414231" y="2226903"/>
                  <a:pt x="466927" y="2225924"/>
                  <a:pt x="147967" y="2196927"/>
                </a:cubicBezTo>
                <a:cubicBezTo>
                  <a:pt x="128340" y="2196927"/>
                  <a:pt x="90217" y="2197916"/>
                  <a:pt x="46621" y="2198410"/>
                </a:cubicBezTo>
                <a:lnTo>
                  <a:pt x="0" y="2197895"/>
                </a:lnTo>
                <a:lnTo>
                  <a:pt x="0" y="291981"/>
                </a:lnTo>
                <a:lnTo>
                  <a:pt x="9421" y="285000"/>
                </a:lnTo>
                <a:cubicBezTo>
                  <a:pt x="48551" y="260544"/>
                  <a:pt x="66001" y="256904"/>
                  <a:pt x="106403" y="243436"/>
                </a:cubicBezTo>
                <a:cubicBezTo>
                  <a:pt x="138730" y="238818"/>
                  <a:pt x="171256" y="235424"/>
                  <a:pt x="203385" y="229582"/>
                </a:cubicBezTo>
                <a:cubicBezTo>
                  <a:pt x="268293" y="217781"/>
                  <a:pt x="269648" y="207732"/>
                  <a:pt x="341930" y="188018"/>
                </a:cubicBezTo>
                <a:cubicBezTo>
                  <a:pt x="364649" y="181822"/>
                  <a:pt x="388358" y="179874"/>
                  <a:pt x="411203" y="174163"/>
                </a:cubicBezTo>
                <a:cubicBezTo>
                  <a:pt x="425371" y="170621"/>
                  <a:pt x="438725" y="164321"/>
                  <a:pt x="452767" y="160309"/>
                </a:cubicBezTo>
                <a:cubicBezTo>
                  <a:pt x="473474" y="154393"/>
                  <a:pt x="527609" y="143670"/>
                  <a:pt x="549749" y="132600"/>
                </a:cubicBezTo>
                <a:cubicBezTo>
                  <a:pt x="564642" y="125154"/>
                  <a:pt x="577458" y="114127"/>
                  <a:pt x="591312" y="104891"/>
                </a:cubicBezTo>
                <a:lnTo>
                  <a:pt x="646730" y="91036"/>
                </a:lnTo>
                <a:cubicBezTo>
                  <a:pt x="660898" y="87494"/>
                  <a:pt x="674439" y="81800"/>
                  <a:pt x="688294" y="77182"/>
                </a:cubicBezTo>
                <a:lnTo>
                  <a:pt x="812985" y="35618"/>
                </a:lnTo>
                <a:cubicBezTo>
                  <a:pt x="836579" y="27754"/>
                  <a:pt x="859609" y="18363"/>
                  <a:pt x="882544" y="8706"/>
                </a:cubicBezTo>
                <a:close/>
              </a:path>
            </a:pathLst>
          </a:custGeom>
        </p:spPr>
      </p:pic>
      <p:pic>
        <p:nvPicPr>
          <p:cNvPr id="21" name="Picture 4" descr="Speech as highly complex sound signal">
            <a:extLst>
              <a:ext uri="{FF2B5EF4-FFF2-40B4-BE49-F238E27FC236}">
                <a16:creationId xmlns:a16="http://schemas.microsoft.com/office/drawing/2014/main" id="{6D76E44C-2FBC-99A1-C6EF-1D19C6A9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949" y="2339109"/>
            <a:ext cx="1284210" cy="96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F3D00D-3E89-E3D6-91FE-96D0F55539A7}"/>
              </a:ext>
            </a:extLst>
          </p:cNvPr>
          <p:cNvSpPr txBox="1"/>
          <p:nvPr/>
        </p:nvSpPr>
        <p:spPr>
          <a:xfrm>
            <a:off x="5547658" y="1791659"/>
            <a:ext cx="197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&lt;sensor-location-</a:t>
            </a:r>
            <a:r>
              <a:rPr lang="en-US" dirty="0" err="1"/>
              <a:t>i</a:t>
            </a:r>
            <a:r>
              <a:rPr lang="en-US" dirty="0"/>
              <a:t>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0DF7FC-673A-FD69-30A1-07C170CADDE9}"/>
              </a:ext>
            </a:extLst>
          </p:cNvPr>
          <p:cNvSpPr txBox="1"/>
          <p:nvPr/>
        </p:nvSpPr>
        <p:spPr>
          <a:xfrm>
            <a:off x="5785949" y="4006060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truth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6842D-EAB1-F806-281C-966218590FE7}"/>
              </a:ext>
            </a:extLst>
          </p:cNvPr>
          <p:cNvSpPr txBox="1"/>
          <p:nvPr/>
        </p:nvSpPr>
        <p:spPr>
          <a:xfrm>
            <a:off x="5785949" y="2092448"/>
            <a:ext cx="161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model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87A864CD-469A-8C49-0B6A-4159CA9EDBE2}"/>
              </a:ext>
            </a:extLst>
          </p:cNvPr>
          <p:cNvSpPr/>
          <p:nvPr/>
        </p:nvSpPr>
        <p:spPr>
          <a:xfrm>
            <a:off x="7284027" y="2654877"/>
            <a:ext cx="341507" cy="11326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381DE5-2FEF-1051-4644-5836EC089CC1}"/>
              </a:ext>
            </a:extLst>
          </p:cNvPr>
          <p:cNvSpPr txBox="1"/>
          <p:nvPr/>
        </p:nvSpPr>
        <p:spPr>
          <a:xfrm>
            <a:off x="7713678" y="2990643"/>
            <a:ext cx="104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Calculate</a:t>
            </a:r>
          </a:p>
          <a:p>
            <a:pPr algn="ctr"/>
            <a:r>
              <a:rPr lang="en-US" dirty="0"/>
              <a:t>loss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7114DFA-EC63-9D07-5439-3787788ECB33}"/>
              </a:ext>
            </a:extLst>
          </p:cNvPr>
          <p:cNvSpPr/>
          <p:nvPr/>
        </p:nvSpPr>
        <p:spPr>
          <a:xfrm>
            <a:off x="4686300" y="1516503"/>
            <a:ext cx="3829289" cy="1429321"/>
          </a:xfrm>
          <a:custGeom>
            <a:avLst/>
            <a:gdLst>
              <a:gd name="connsiteX0" fmla="*/ 5056909 w 5105718"/>
              <a:gd name="connsiteY0" fmla="*/ 1905761 h 1905761"/>
              <a:gd name="connsiteX1" fmla="*/ 4378036 w 5105718"/>
              <a:gd name="connsiteY1" fmla="*/ 215506 h 1905761"/>
              <a:gd name="connsiteX2" fmla="*/ 0 w 5105718"/>
              <a:gd name="connsiteY2" fmla="*/ 76961 h 1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5718" h="1905761">
                <a:moveTo>
                  <a:pt x="5056909" y="1905761"/>
                </a:moveTo>
                <a:cubicBezTo>
                  <a:pt x="5138881" y="1213033"/>
                  <a:pt x="5220854" y="520306"/>
                  <a:pt x="4378036" y="215506"/>
                </a:cubicBezTo>
                <a:cubicBezTo>
                  <a:pt x="3535218" y="-89294"/>
                  <a:pt x="1767609" y="-6167"/>
                  <a:pt x="0" y="76961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318178-2478-F120-5DC3-2AE2F90B0E0F}"/>
              </a:ext>
            </a:extLst>
          </p:cNvPr>
          <p:cNvSpPr txBox="1"/>
          <p:nvPr/>
        </p:nvSpPr>
        <p:spPr>
          <a:xfrm>
            <a:off x="-5196" y="0"/>
            <a:ext cx="9144000" cy="4154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1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   SAR volumetric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19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/>
      <p:bldP spid="19" grpId="0"/>
      <p:bldP spid="22" grpId="0"/>
      <p:bldP spid="23" grpId="0"/>
      <p:bldP spid="24" grpId="0"/>
      <p:bldP spid="26" grpId="0" animBg="1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0ADE0-FE9F-E18E-5885-82FEAEFF5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1FF3D1-BA76-6753-C541-4A50BEBE87F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 and Proposed Approaches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054D7-F22A-0382-640F-92195EF2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858416"/>
            <a:ext cx="8549640" cy="314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63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658C2-990A-CEEE-9C1A-4BEC678E1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nalysis-synthesis loop of the model-based estimator. | Download Scientific  Diagram">
            <a:extLst>
              <a:ext uri="{FF2B5EF4-FFF2-40B4-BE49-F238E27FC236}">
                <a16:creationId xmlns:a16="http://schemas.microsoft.com/office/drawing/2014/main" id="{A46888E3-0887-979C-600B-395E53E89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4413"/>
            <a:ext cx="80772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CF4B87-2EB8-86DA-3C3A-8F83A258D18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Analysis-by-synthesis</a:t>
            </a:r>
          </a:p>
        </p:txBody>
      </p:sp>
    </p:spTree>
    <p:extLst>
      <p:ext uri="{BB962C8B-B14F-4D97-AF65-F5344CB8AC3E}">
        <p14:creationId xmlns:p14="http://schemas.microsoft.com/office/powerpoint/2010/main" val="7061339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9463</TotalTime>
  <Words>876</Words>
  <Application>Microsoft Macintosh PowerPoint</Application>
  <PresentationFormat>On-screen Show (4:3)</PresentationFormat>
  <Paragraphs>129</Paragraphs>
  <Slides>68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-webkit-standard</vt:lpstr>
      <vt:lpstr>Arial</vt:lpstr>
      <vt:lpstr>Avenir Light</vt:lpstr>
      <vt:lpstr>Calibri</vt:lpstr>
      <vt:lpstr>Calibri Light</vt:lpstr>
      <vt:lpstr>Google Sans</vt:lpstr>
      <vt:lpstr>Lucida Bright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925</cp:revision>
  <dcterms:created xsi:type="dcterms:W3CDTF">2019-01-28T20:09:31Z</dcterms:created>
  <dcterms:modified xsi:type="dcterms:W3CDTF">2025-11-18T20:25:33Z</dcterms:modified>
</cp:coreProperties>
</file>