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6"/>
  </p:notesMasterIdLst>
  <p:sldIdLst>
    <p:sldId id="1764" r:id="rId2"/>
    <p:sldId id="2619" r:id="rId3"/>
    <p:sldId id="2642" r:id="rId4"/>
    <p:sldId id="2626" r:id="rId5"/>
    <p:sldId id="2644" r:id="rId6"/>
    <p:sldId id="2659" r:id="rId7"/>
    <p:sldId id="2645" r:id="rId8"/>
    <p:sldId id="2602" r:id="rId9"/>
    <p:sldId id="2646" r:id="rId10"/>
    <p:sldId id="2647" r:id="rId11"/>
    <p:sldId id="2611" r:id="rId12"/>
    <p:sldId id="2643" r:id="rId13"/>
    <p:sldId id="2649" r:id="rId14"/>
    <p:sldId id="2648" r:id="rId15"/>
    <p:sldId id="2650" r:id="rId16"/>
    <p:sldId id="2651" r:id="rId17"/>
    <p:sldId id="2652" r:id="rId18"/>
    <p:sldId id="2662" r:id="rId19"/>
    <p:sldId id="2653" r:id="rId20"/>
    <p:sldId id="2663" r:id="rId21"/>
    <p:sldId id="2656" r:id="rId22"/>
    <p:sldId id="2655" r:id="rId23"/>
    <p:sldId id="2660" r:id="rId24"/>
    <p:sldId id="266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7E79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9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1968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4_5: Active Volumetric Sensing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4153B-3B4D-049A-5630-A1E8538B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" y="1186371"/>
            <a:ext cx="4102989" cy="4256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055D5-50FC-ED4D-69D8-234303E3D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093" y="1256538"/>
            <a:ext cx="4056888" cy="4179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2D9C7E-AC09-A00A-4163-205A23BDDAD8}"/>
              </a:ext>
            </a:extLst>
          </p:cNvPr>
          <p:cNvSpPr txBox="1"/>
          <p:nvPr/>
        </p:nvSpPr>
        <p:spPr>
          <a:xfrm>
            <a:off x="20194" y="77867"/>
            <a:ext cx="9123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Smoothness and sparsity regularization on reconstruction quality.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3E0B2-7838-EC46-C886-806612857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637" y="5443030"/>
            <a:ext cx="4279900" cy="54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A18D7-CD3A-763A-B028-DB5E4B7CC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6177923"/>
            <a:ext cx="2540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7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144DD-FE55-6B19-B585-5FEAB4D6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95F70-9B1C-448F-8367-1A537A2A2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01" y="972089"/>
            <a:ext cx="7758798" cy="2223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95DA6-9940-0B6D-90EA-B58E7C278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87" y="3429000"/>
            <a:ext cx="8774525" cy="289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C065E-6FA6-808F-8B37-0D7658BCDE65}"/>
              </a:ext>
            </a:extLst>
          </p:cNvPr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INFER: Learning Implicit Neural Frequency Response Fields for Confined Car Cabin - 2025</a:t>
            </a:r>
          </a:p>
        </p:txBody>
      </p:sp>
    </p:spTree>
    <p:extLst>
      <p:ext uri="{BB962C8B-B14F-4D97-AF65-F5344CB8AC3E}">
        <p14:creationId xmlns:p14="http://schemas.microsoft.com/office/powerpoint/2010/main" val="296297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3E939-2245-9570-7E69-D3FB9BDC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014" y="1734296"/>
            <a:ext cx="9404604" cy="3389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51A495-4BC9-3298-37B5-60F8A1F7DC26}"/>
              </a:ext>
            </a:extLst>
          </p:cNvPr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INFER: Learning Implicit Neural Frequency Response Fields for Confined Car Cabin - 2025</a:t>
            </a:r>
          </a:p>
        </p:txBody>
      </p:sp>
    </p:spTree>
    <p:extLst>
      <p:ext uri="{BB962C8B-B14F-4D97-AF65-F5344CB8AC3E}">
        <p14:creationId xmlns:p14="http://schemas.microsoft.com/office/powerpoint/2010/main" val="384752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4D9AC-8055-B995-74E8-27080C8C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82615"/>
            <a:ext cx="7772400" cy="46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3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61464-6C28-1963-6F3D-01A891B9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187689"/>
            <a:ext cx="8549640" cy="448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9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1FE23-71CF-26DC-6AA9-7AD0E301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06923"/>
            <a:ext cx="7772400" cy="48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70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CF89C-3423-3DBD-ABDF-AF014E660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5551"/>
            <a:ext cx="7772400" cy="56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90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5E7BF-46E7-5411-2559-14383BA8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291745"/>
            <a:ext cx="8549640" cy="2274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E75CC-3F26-06B3-CD0B-64DD683DE66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Gaussian Splatting</a:t>
            </a:r>
          </a:p>
        </p:txBody>
      </p:sp>
    </p:spTree>
    <p:extLst>
      <p:ext uri="{BB962C8B-B14F-4D97-AF65-F5344CB8AC3E}">
        <p14:creationId xmlns:p14="http://schemas.microsoft.com/office/powerpoint/2010/main" val="245143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D Gaussign Splatting Pipeline&#10;What is 3D Gaussian Splatting and how does it work?&#10;">
            <a:extLst>
              <a:ext uri="{FF2B5EF4-FFF2-40B4-BE49-F238E27FC236}">
                <a16:creationId xmlns:a16="http://schemas.microsoft.com/office/drawing/2014/main" id="{B9D12832-FA73-E415-3CF2-D65E4D30D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838"/>
            <a:ext cx="9144000" cy="33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58363-9EC4-A415-F93E-0CDA3391A24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Gaussian Splatting</a:t>
            </a:r>
          </a:p>
        </p:txBody>
      </p:sp>
    </p:spTree>
    <p:extLst>
      <p:ext uri="{BB962C8B-B14F-4D97-AF65-F5344CB8AC3E}">
        <p14:creationId xmlns:p14="http://schemas.microsoft.com/office/powerpoint/2010/main" val="46547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939485-6208-CA69-770F-50FC1DF18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671051"/>
            <a:ext cx="8549640" cy="5515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610C4-3CB3-B9F4-0C96-671A867F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Gaussian Splatting</a:t>
            </a:r>
          </a:p>
        </p:txBody>
      </p:sp>
    </p:spTree>
    <p:extLst>
      <p:ext uri="{BB962C8B-B14F-4D97-AF65-F5344CB8AC3E}">
        <p14:creationId xmlns:p14="http://schemas.microsoft.com/office/powerpoint/2010/main" val="337069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768B74-5F83-6505-C5A7-9B7E05F6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08" t="40447" b="1787"/>
          <a:stretch>
            <a:fillRect/>
          </a:stretch>
        </p:blipFill>
        <p:spPr>
          <a:xfrm>
            <a:off x="662409" y="1967854"/>
            <a:ext cx="8219231" cy="2922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81332-C8BF-BE9A-F7D6-223284B46C5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Volumetric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796918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8845-4278-1F33-BF50-4BCF614F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D Gaussign Splatting Pipeline&#10;What is 3D Gaussian Splatting and how does it work?&#10;">
            <a:extLst>
              <a:ext uri="{FF2B5EF4-FFF2-40B4-BE49-F238E27FC236}">
                <a16:creationId xmlns:a16="http://schemas.microsoft.com/office/drawing/2014/main" id="{9CFAE16E-C812-F1B8-9168-45A82C2C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838"/>
            <a:ext cx="9144000" cy="33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6F6E40-F665-9B06-1C04-5EF6D6A258F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Gaussian Splatting</a:t>
            </a:r>
          </a:p>
        </p:txBody>
      </p:sp>
    </p:spTree>
    <p:extLst>
      <p:ext uri="{BB962C8B-B14F-4D97-AF65-F5344CB8AC3E}">
        <p14:creationId xmlns:p14="http://schemas.microsoft.com/office/powerpoint/2010/main" val="376072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B7E6A-64BE-496F-EE42-2B85FF9AA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8C610B-9C1E-DE38-320C-0E074E97331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</a:t>
            </a:r>
          </a:p>
        </p:txBody>
      </p:sp>
      <p:pic>
        <p:nvPicPr>
          <p:cNvPr id="1026" name="Picture 2" descr="BDM Imaging Center- CT Scan">
            <a:extLst>
              <a:ext uri="{FF2B5EF4-FFF2-40B4-BE49-F238E27FC236}">
                <a16:creationId xmlns:a16="http://schemas.microsoft.com/office/drawing/2014/main" id="{36E6444E-3B8E-BB07-B187-C8D882A9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517525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configurable and GPU Computing Laboratory">
            <a:extLst>
              <a:ext uri="{FF2B5EF4-FFF2-40B4-BE49-F238E27FC236}">
                <a16:creationId xmlns:a16="http://schemas.microsoft.com/office/drawing/2014/main" id="{3D4C6DCC-C603-EED0-2496-464E15C93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8899"/>
            <a:ext cx="4627283" cy="414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56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B8304-2D82-5D2F-4B90-E856C4654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6ABE5-5B11-916B-B881-DBF771BBE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43645"/>
            <a:ext cx="7772400" cy="47707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C09793-10EB-1192-8075-F256D734DC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</a:t>
            </a:r>
          </a:p>
        </p:txBody>
      </p:sp>
    </p:spTree>
    <p:extLst>
      <p:ext uri="{BB962C8B-B14F-4D97-AF65-F5344CB8AC3E}">
        <p14:creationId xmlns:p14="http://schemas.microsoft.com/office/powerpoint/2010/main" val="1162578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5202A048-E6F3-927C-EB6D-79F846170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919976"/>
            <a:ext cx="7439025" cy="59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6EE68-2AE8-B714-71F5-AB2D8EE2A9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Tomography: Central slice theorem</a:t>
            </a:r>
          </a:p>
        </p:txBody>
      </p:sp>
    </p:spTree>
    <p:extLst>
      <p:ext uri="{BB962C8B-B14F-4D97-AF65-F5344CB8AC3E}">
        <p14:creationId xmlns:p14="http://schemas.microsoft.com/office/powerpoint/2010/main" val="2230757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eep learning for tomographic image reconstruction | Nature Machine  Intelligence">
            <a:extLst>
              <a:ext uri="{FF2B5EF4-FFF2-40B4-BE49-F238E27FC236}">
                <a16:creationId xmlns:a16="http://schemas.microsoft.com/office/drawing/2014/main" id="{B391009D-945E-1343-BD66-3854312C1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53312"/>
          <a:stretch>
            <a:fillRect/>
          </a:stretch>
        </p:blipFill>
        <p:spPr bwMode="auto">
          <a:xfrm>
            <a:off x="1356455" y="1465865"/>
            <a:ext cx="6431090" cy="19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86902-A1BE-9146-2C11-3A9627EF38AD}"/>
              </a:ext>
            </a:extLst>
          </p:cNvPr>
          <p:cNvSpPr txBox="1"/>
          <p:nvPr/>
        </p:nvSpPr>
        <p:spPr>
          <a:xfrm>
            <a:off x="1027843" y="3943351"/>
            <a:ext cx="5048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Unrolled / model-based deep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C998A-912D-4B3C-A90D-603D5779A95D}"/>
              </a:ext>
            </a:extLst>
          </p:cNvPr>
          <p:cNvSpPr txBox="1"/>
          <p:nvPr/>
        </p:nvSpPr>
        <p:spPr>
          <a:xfrm>
            <a:off x="1027843" y="4457702"/>
            <a:ext cx="5766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Physics-informed / operator-aware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2A365-5AAE-A1B1-867B-18A51CAC4AD7}"/>
              </a:ext>
            </a:extLst>
          </p:cNvPr>
          <p:cNvSpPr txBox="1"/>
          <p:nvPr/>
        </p:nvSpPr>
        <p:spPr>
          <a:xfrm>
            <a:off x="1027843" y="4972053"/>
            <a:ext cx="6739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Generative priors (especially diffusion / score-based)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1D973-1A72-0EB4-49B4-AEFB7FAFE65B}"/>
              </a:ext>
            </a:extLst>
          </p:cNvPr>
          <p:cNvSpPr txBox="1"/>
          <p:nvPr/>
        </p:nvSpPr>
        <p:spPr>
          <a:xfrm>
            <a:off x="1027843" y="5486404"/>
            <a:ext cx="5878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Implicit neural fields / </a:t>
            </a:r>
            <a:r>
              <a:rPr lang="en-US" sz="2000" dirty="0" err="1">
                <a:latin typeface="Lucida Bright" panose="02040602050505020304" pitchFamily="18" charset="77"/>
              </a:rPr>
              <a:t>NeRF</a:t>
            </a:r>
            <a:r>
              <a:rPr lang="en-US" sz="2000" dirty="0">
                <a:latin typeface="Lucida Bright" panose="02040602050505020304" pitchFamily="18" charset="77"/>
              </a:rPr>
              <a:t> for tomography</a:t>
            </a:r>
          </a:p>
        </p:txBody>
      </p:sp>
    </p:spTree>
    <p:extLst>
      <p:ext uri="{BB962C8B-B14F-4D97-AF65-F5344CB8AC3E}">
        <p14:creationId xmlns:p14="http://schemas.microsoft.com/office/powerpoint/2010/main" val="175619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3F75-7390-F3C7-74E9-F39766130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bunny statue on a white background&#10;&#10;AI-generated content may be incorrect.">
            <a:extLst>
              <a:ext uri="{FF2B5EF4-FFF2-40B4-BE49-F238E27FC236}">
                <a16:creationId xmlns:a16="http://schemas.microsoft.com/office/drawing/2014/main" id="{F9282A65-C41B-2D1C-9E6A-57E2C816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21" y="2144424"/>
            <a:ext cx="2609850" cy="22574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A70C07-0169-7DE6-2EBC-3263B9E101D6}"/>
              </a:ext>
            </a:extLst>
          </p:cNvPr>
          <p:cNvGrpSpPr/>
          <p:nvPr/>
        </p:nvGrpSpPr>
        <p:grpSpPr>
          <a:xfrm>
            <a:off x="611929" y="1925129"/>
            <a:ext cx="2812742" cy="3259192"/>
            <a:chOff x="4075790" y="2116566"/>
            <a:chExt cx="3750323" cy="4345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7C3408-9306-1E1A-5116-E879ECBC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5790" y="2116566"/>
              <a:ext cx="3750323" cy="4157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7B7596-DB81-45D2-73B4-7BCFA39FB6EF}"/>
                </a:ext>
              </a:extLst>
            </p:cNvPr>
            <p:cNvSpPr txBox="1"/>
            <p:nvPr/>
          </p:nvSpPr>
          <p:spPr>
            <a:xfrm>
              <a:off x="5041863" y="5969712"/>
              <a:ext cx="4065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9C668B-E4AD-9538-DD10-CC4348702B4F}"/>
                </a:ext>
              </a:extLst>
            </p:cNvPr>
            <p:cNvSpPr txBox="1"/>
            <p:nvPr/>
          </p:nvSpPr>
          <p:spPr>
            <a:xfrm>
              <a:off x="6562440" y="5872743"/>
              <a:ext cx="3958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FCE476-C655-B1D6-6E82-23BAECB4B25F}"/>
                </a:ext>
              </a:extLst>
            </p:cNvPr>
            <p:cNvSpPr txBox="1"/>
            <p:nvPr/>
          </p:nvSpPr>
          <p:spPr>
            <a:xfrm>
              <a:off x="5596367" y="5532672"/>
              <a:ext cx="3894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32614A4-4572-6AFE-EC90-A903F3327C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9" r="9839"/>
          <a:stretch>
            <a:fillRect/>
          </a:stretch>
        </p:blipFill>
        <p:spPr>
          <a:xfrm>
            <a:off x="3991681" y="857250"/>
            <a:ext cx="629516" cy="1963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AEC1AF-1172-86A6-CA35-292B620F2F28}"/>
              </a:ext>
            </a:extLst>
          </p:cNvPr>
          <p:cNvSpPr txBox="1"/>
          <p:nvPr/>
        </p:nvSpPr>
        <p:spPr>
          <a:xfrm>
            <a:off x="1979993" y="1524205"/>
            <a:ext cx="10359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&lt;x, y, z&gt;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C52CB8B-6167-A7AD-8DA7-AD3BCE991C56}"/>
              </a:ext>
            </a:extLst>
          </p:cNvPr>
          <p:cNvSpPr/>
          <p:nvPr/>
        </p:nvSpPr>
        <p:spPr>
          <a:xfrm>
            <a:off x="1464741" y="1664166"/>
            <a:ext cx="505691" cy="612948"/>
          </a:xfrm>
          <a:custGeom>
            <a:avLst/>
            <a:gdLst>
              <a:gd name="connsiteX0" fmla="*/ 9236 w 674254"/>
              <a:gd name="connsiteY0" fmla="*/ 817264 h 817264"/>
              <a:gd name="connsiteX1" fmla="*/ 92363 w 674254"/>
              <a:gd name="connsiteY1" fmla="*/ 27555 h 817264"/>
              <a:gd name="connsiteX2" fmla="*/ 674254 w 674254"/>
              <a:gd name="connsiteY2" fmla="*/ 166100 h 817264"/>
              <a:gd name="connsiteX3" fmla="*/ 674254 w 674254"/>
              <a:gd name="connsiteY3" fmla="*/ 166100 h 8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254" h="817264">
                <a:moveTo>
                  <a:pt x="9236" y="817264"/>
                </a:moveTo>
                <a:cubicBezTo>
                  <a:pt x="-4619" y="476673"/>
                  <a:pt x="-18473" y="136082"/>
                  <a:pt x="92363" y="27555"/>
                </a:cubicBezTo>
                <a:cubicBezTo>
                  <a:pt x="203199" y="-80972"/>
                  <a:pt x="674254" y="166100"/>
                  <a:pt x="674254" y="166100"/>
                </a:cubicBezTo>
                <a:lnTo>
                  <a:pt x="674254" y="166100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6C9153-0039-5C90-D8D1-A108BB34A8E9}"/>
              </a:ext>
            </a:extLst>
          </p:cNvPr>
          <p:cNvCxnSpPr/>
          <p:nvPr/>
        </p:nvCxnSpPr>
        <p:spPr>
          <a:xfrm>
            <a:off x="4621197" y="2000251"/>
            <a:ext cx="337271" cy="0"/>
          </a:xfrm>
          <a:prstGeom prst="straightConnector1">
            <a:avLst/>
          </a:prstGeom>
          <a:noFill/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06088FF-A7C9-97E1-AF80-662557BCF0B1}"/>
              </a:ext>
            </a:extLst>
          </p:cNvPr>
          <p:cNvSpPr txBox="1"/>
          <p:nvPr/>
        </p:nvSpPr>
        <p:spPr>
          <a:xfrm>
            <a:off x="4937031" y="1779352"/>
            <a:ext cx="3273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σ</a:t>
            </a:r>
            <a:endParaRPr lang="en-US" sz="2100" dirty="0"/>
          </a:p>
        </p:txBody>
      </p:sp>
      <p:pic>
        <p:nvPicPr>
          <p:cNvPr id="17" name="Picture 4" descr="Speech as highly complex sound signal">
            <a:extLst>
              <a:ext uri="{FF2B5EF4-FFF2-40B4-BE49-F238E27FC236}">
                <a16:creationId xmlns:a16="http://schemas.microsoft.com/office/drawing/2014/main" id="{C594164E-4505-16D1-0E79-8C99A33A1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13" y="3288394"/>
            <a:ext cx="1061330" cy="79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B9278A-360D-1BF5-40D3-AA5D51689628}"/>
              </a:ext>
            </a:extLst>
          </p:cNvPr>
          <p:cNvSpPr txBox="1"/>
          <p:nvPr/>
        </p:nvSpPr>
        <p:spPr>
          <a:xfrm>
            <a:off x="5453326" y="4373162"/>
            <a:ext cx="19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&lt;sensor-location-</a:t>
            </a:r>
            <a:r>
              <a:rPr lang="en-US" dirty="0" err="1"/>
              <a:t>i</a:t>
            </a:r>
            <a:r>
              <a:rPr lang="en-US" dirty="0"/>
              <a:t>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836FED-DA79-0FED-9725-C1002EDAD1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3317" b="37954"/>
          <a:stretch>
            <a:fillRect/>
          </a:stretch>
        </p:blipFill>
        <p:spPr>
          <a:xfrm>
            <a:off x="4153115" y="4037313"/>
            <a:ext cx="1610705" cy="1177139"/>
          </a:xfrm>
          <a:custGeom>
            <a:avLst/>
            <a:gdLst>
              <a:gd name="connsiteX0" fmla="*/ 903613 w 3036365"/>
              <a:gd name="connsiteY0" fmla="*/ 0 h 2219043"/>
              <a:gd name="connsiteX1" fmla="*/ 2261952 w 3036365"/>
              <a:gd name="connsiteY1" fmla="*/ 0 h 2219043"/>
              <a:gd name="connsiteX2" fmla="*/ 2752621 w 3036365"/>
              <a:gd name="connsiteY2" fmla="*/ 7909 h 2219043"/>
              <a:gd name="connsiteX3" fmla="*/ 2808040 w 3036365"/>
              <a:gd name="connsiteY3" fmla="*/ 21763 h 2219043"/>
              <a:gd name="connsiteX4" fmla="*/ 2918876 w 3036365"/>
              <a:gd name="connsiteY4" fmla="*/ 91036 h 2219043"/>
              <a:gd name="connsiteX5" fmla="*/ 2960440 w 3036365"/>
              <a:gd name="connsiteY5" fmla="*/ 118745 h 2219043"/>
              <a:gd name="connsiteX6" fmla="*/ 2974294 w 3036365"/>
              <a:gd name="connsiteY6" fmla="*/ 160309 h 2219043"/>
              <a:gd name="connsiteX7" fmla="*/ 3015858 w 3036365"/>
              <a:gd name="connsiteY7" fmla="*/ 271145 h 2219043"/>
              <a:gd name="connsiteX8" fmla="*/ 3015858 w 3036365"/>
              <a:gd name="connsiteY8" fmla="*/ 506673 h 2219043"/>
              <a:gd name="connsiteX9" fmla="*/ 2974294 w 3036365"/>
              <a:gd name="connsiteY9" fmla="*/ 534382 h 2219043"/>
              <a:gd name="connsiteX10" fmla="*/ 2863458 w 3036365"/>
              <a:gd name="connsiteY10" fmla="*/ 562091 h 2219043"/>
              <a:gd name="connsiteX11" fmla="*/ 2641785 w 3036365"/>
              <a:gd name="connsiteY11" fmla="*/ 575945 h 2219043"/>
              <a:gd name="connsiteX12" fmla="*/ 2600221 w 3036365"/>
              <a:gd name="connsiteY12" fmla="*/ 589800 h 2219043"/>
              <a:gd name="connsiteX13" fmla="*/ 2475530 w 3036365"/>
              <a:gd name="connsiteY13" fmla="*/ 631363 h 2219043"/>
              <a:gd name="connsiteX14" fmla="*/ 2447821 w 3036365"/>
              <a:gd name="connsiteY14" fmla="*/ 659073 h 2219043"/>
              <a:gd name="connsiteX15" fmla="*/ 2323130 w 3036365"/>
              <a:gd name="connsiteY15" fmla="*/ 769909 h 2219043"/>
              <a:gd name="connsiteX16" fmla="*/ 2281567 w 3036365"/>
              <a:gd name="connsiteY16" fmla="*/ 783763 h 2219043"/>
              <a:gd name="connsiteX17" fmla="*/ 2253858 w 3036365"/>
              <a:gd name="connsiteY17" fmla="*/ 811473 h 2219043"/>
              <a:gd name="connsiteX18" fmla="*/ 2212294 w 3036365"/>
              <a:gd name="connsiteY18" fmla="*/ 839182 h 2219043"/>
              <a:gd name="connsiteX19" fmla="*/ 2101458 w 3036365"/>
              <a:gd name="connsiteY19" fmla="*/ 866891 h 2219043"/>
              <a:gd name="connsiteX20" fmla="*/ 1491858 w 3036365"/>
              <a:gd name="connsiteY20" fmla="*/ 908454 h 2219043"/>
              <a:gd name="connsiteX21" fmla="*/ 1422585 w 3036365"/>
              <a:gd name="connsiteY21" fmla="*/ 963873 h 2219043"/>
              <a:gd name="connsiteX22" fmla="*/ 1381021 w 3036365"/>
              <a:gd name="connsiteY22" fmla="*/ 991582 h 2219043"/>
              <a:gd name="connsiteX23" fmla="*/ 1311749 w 3036365"/>
              <a:gd name="connsiteY23" fmla="*/ 1074709 h 2219043"/>
              <a:gd name="connsiteX24" fmla="*/ 1270185 w 3036365"/>
              <a:gd name="connsiteY24" fmla="*/ 1102418 h 2219043"/>
              <a:gd name="connsiteX25" fmla="*/ 1214767 w 3036365"/>
              <a:gd name="connsiteY25" fmla="*/ 1185545 h 2219043"/>
              <a:gd name="connsiteX26" fmla="*/ 1187058 w 3036365"/>
              <a:gd name="connsiteY26" fmla="*/ 1268673 h 2219043"/>
              <a:gd name="connsiteX27" fmla="*/ 1173203 w 3036365"/>
              <a:gd name="connsiteY27" fmla="*/ 1324091 h 2219043"/>
              <a:gd name="connsiteX28" fmla="*/ 1159349 w 3036365"/>
              <a:gd name="connsiteY28" fmla="*/ 1365654 h 2219043"/>
              <a:gd name="connsiteX29" fmla="*/ 1145494 w 3036365"/>
              <a:gd name="connsiteY29" fmla="*/ 1434927 h 2219043"/>
              <a:gd name="connsiteX30" fmla="*/ 1103930 w 3036365"/>
              <a:gd name="connsiteY30" fmla="*/ 1656600 h 2219043"/>
              <a:gd name="connsiteX31" fmla="*/ 1090076 w 3036365"/>
              <a:gd name="connsiteY31" fmla="*/ 2113800 h 2219043"/>
              <a:gd name="connsiteX32" fmla="*/ 1006949 w 3036365"/>
              <a:gd name="connsiteY32" fmla="*/ 2169218 h 2219043"/>
              <a:gd name="connsiteX33" fmla="*/ 923821 w 3036365"/>
              <a:gd name="connsiteY33" fmla="*/ 2196927 h 2219043"/>
              <a:gd name="connsiteX34" fmla="*/ 147967 w 3036365"/>
              <a:gd name="connsiteY34" fmla="*/ 2196927 h 2219043"/>
              <a:gd name="connsiteX35" fmla="*/ 46621 w 3036365"/>
              <a:gd name="connsiteY35" fmla="*/ 2198410 h 2219043"/>
              <a:gd name="connsiteX36" fmla="*/ 0 w 3036365"/>
              <a:gd name="connsiteY36" fmla="*/ 2197895 h 2219043"/>
              <a:gd name="connsiteX37" fmla="*/ 0 w 3036365"/>
              <a:gd name="connsiteY37" fmla="*/ 291981 h 2219043"/>
              <a:gd name="connsiteX38" fmla="*/ 9421 w 3036365"/>
              <a:gd name="connsiteY38" fmla="*/ 285000 h 2219043"/>
              <a:gd name="connsiteX39" fmla="*/ 106403 w 3036365"/>
              <a:gd name="connsiteY39" fmla="*/ 243436 h 2219043"/>
              <a:gd name="connsiteX40" fmla="*/ 203385 w 3036365"/>
              <a:gd name="connsiteY40" fmla="*/ 229582 h 2219043"/>
              <a:gd name="connsiteX41" fmla="*/ 341930 w 3036365"/>
              <a:gd name="connsiteY41" fmla="*/ 188018 h 2219043"/>
              <a:gd name="connsiteX42" fmla="*/ 411203 w 3036365"/>
              <a:gd name="connsiteY42" fmla="*/ 174163 h 2219043"/>
              <a:gd name="connsiteX43" fmla="*/ 452767 w 3036365"/>
              <a:gd name="connsiteY43" fmla="*/ 160309 h 2219043"/>
              <a:gd name="connsiteX44" fmla="*/ 549749 w 3036365"/>
              <a:gd name="connsiteY44" fmla="*/ 132600 h 2219043"/>
              <a:gd name="connsiteX45" fmla="*/ 591312 w 3036365"/>
              <a:gd name="connsiteY45" fmla="*/ 104891 h 2219043"/>
              <a:gd name="connsiteX46" fmla="*/ 646730 w 3036365"/>
              <a:gd name="connsiteY46" fmla="*/ 91036 h 2219043"/>
              <a:gd name="connsiteX47" fmla="*/ 688294 w 3036365"/>
              <a:gd name="connsiteY47" fmla="*/ 77182 h 2219043"/>
              <a:gd name="connsiteX48" fmla="*/ 812985 w 3036365"/>
              <a:gd name="connsiteY48" fmla="*/ 35618 h 2219043"/>
              <a:gd name="connsiteX49" fmla="*/ 882544 w 3036365"/>
              <a:gd name="connsiteY49" fmla="*/ 8706 h 221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36365" h="2219043">
                <a:moveTo>
                  <a:pt x="903613" y="0"/>
                </a:moveTo>
                <a:lnTo>
                  <a:pt x="2261952" y="0"/>
                </a:lnTo>
                <a:lnTo>
                  <a:pt x="2752621" y="7909"/>
                </a:lnTo>
                <a:cubicBezTo>
                  <a:pt x="2771657" y="8385"/>
                  <a:pt x="2790211" y="15077"/>
                  <a:pt x="2808040" y="21763"/>
                </a:cubicBezTo>
                <a:cubicBezTo>
                  <a:pt x="2862854" y="42318"/>
                  <a:pt x="2870701" y="56626"/>
                  <a:pt x="2918876" y="91036"/>
                </a:cubicBezTo>
                <a:cubicBezTo>
                  <a:pt x="2932426" y="100714"/>
                  <a:pt x="2950038" y="105743"/>
                  <a:pt x="2960440" y="118745"/>
                </a:cubicBezTo>
                <a:cubicBezTo>
                  <a:pt x="2969563" y="130149"/>
                  <a:pt x="2968541" y="146886"/>
                  <a:pt x="2974294" y="160309"/>
                </a:cubicBezTo>
                <a:cubicBezTo>
                  <a:pt x="2996984" y="213252"/>
                  <a:pt x="3009472" y="213674"/>
                  <a:pt x="3015858" y="271145"/>
                </a:cubicBezTo>
                <a:cubicBezTo>
                  <a:pt x="3036959" y="461055"/>
                  <a:pt x="3048810" y="407811"/>
                  <a:pt x="3015858" y="506673"/>
                </a:cubicBezTo>
                <a:cubicBezTo>
                  <a:pt x="3002003" y="515909"/>
                  <a:pt x="2989187" y="526936"/>
                  <a:pt x="2974294" y="534382"/>
                </a:cubicBezTo>
                <a:cubicBezTo>
                  <a:pt x="2945896" y="548581"/>
                  <a:pt x="2889800" y="556822"/>
                  <a:pt x="2863458" y="562091"/>
                </a:cubicBezTo>
                <a:lnTo>
                  <a:pt x="2641785" y="575945"/>
                </a:lnTo>
                <a:cubicBezTo>
                  <a:pt x="2627209" y="576856"/>
                  <a:pt x="2614076" y="585182"/>
                  <a:pt x="2600221" y="589800"/>
                </a:cubicBezTo>
                <a:lnTo>
                  <a:pt x="2475530" y="631363"/>
                </a:lnTo>
                <a:cubicBezTo>
                  <a:pt x="2463138" y="635494"/>
                  <a:pt x="2457057" y="649836"/>
                  <a:pt x="2447821" y="659073"/>
                </a:cubicBezTo>
                <a:cubicBezTo>
                  <a:pt x="2352922" y="753972"/>
                  <a:pt x="2397298" y="720464"/>
                  <a:pt x="2323130" y="769909"/>
                </a:cubicBezTo>
                <a:cubicBezTo>
                  <a:pt x="2309276" y="774527"/>
                  <a:pt x="2294090" y="776249"/>
                  <a:pt x="2281567" y="783763"/>
                </a:cubicBezTo>
                <a:cubicBezTo>
                  <a:pt x="2270366" y="790484"/>
                  <a:pt x="2264058" y="803313"/>
                  <a:pt x="2253858" y="811473"/>
                </a:cubicBezTo>
                <a:cubicBezTo>
                  <a:pt x="2240856" y="821875"/>
                  <a:pt x="2227187" y="831736"/>
                  <a:pt x="2212294" y="839182"/>
                </a:cubicBezTo>
                <a:cubicBezTo>
                  <a:pt x="2183896" y="853381"/>
                  <a:pt x="2127800" y="861622"/>
                  <a:pt x="2101458" y="866891"/>
                </a:cubicBezTo>
                <a:cubicBezTo>
                  <a:pt x="1944549" y="871020"/>
                  <a:pt x="1675183" y="826977"/>
                  <a:pt x="1491858" y="908454"/>
                </a:cubicBezTo>
                <a:cubicBezTo>
                  <a:pt x="1443880" y="929778"/>
                  <a:pt x="1458574" y="935082"/>
                  <a:pt x="1422585" y="963873"/>
                </a:cubicBezTo>
                <a:cubicBezTo>
                  <a:pt x="1409583" y="974275"/>
                  <a:pt x="1393813" y="980922"/>
                  <a:pt x="1381021" y="991582"/>
                </a:cubicBezTo>
                <a:cubicBezTo>
                  <a:pt x="1341018" y="1024917"/>
                  <a:pt x="1338994" y="1033841"/>
                  <a:pt x="1311749" y="1074709"/>
                </a:cubicBezTo>
                <a:lnTo>
                  <a:pt x="1270185" y="1102418"/>
                </a:lnTo>
                <a:cubicBezTo>
                  <a:pt x="1242476" y="1120891"/>
                  <a:pt x="1233240" y="1157836"/>
                  <a:pt x="1214767" y="1185545"/>
                </a:cubicBezTo>
                <a:cubicBezTo>
                  <a:pt x="1198565" y="1209848"/>
                  <a:pt x="1195451" y="1240697"/>
                  <a:pt x="1187058" y="1268673"/>
                </a:cubicBezTo>
                <a:cubicBezTo>
                  <a:pt x="1181587" y="1286911"/>
                  <a:pt x="1178434" y="1305782"/>
                  <a:pt x="1173203" y="1324091"/>
                </a:cubicBezTo>
                <a:cubicBezTo>
                  <a:pt x="1169191" y="1338133"/>
                  <a:pt x="1162891" y="1351486"/>
                  <a:pt x="1159349" y="1365654"/>
                </a:cubicBezTo>
                <a:cubicBezTo>
                  <a:pt x="1153638" y="1388499"/>
                  <a:pt x="1150602" y="1411939"/>
                  <a:pt x="1145494" y="1434927"/>
                </a:cubicBezTo>
                <a:cubicBezTo>
                  <a:pt x="1125665" y="1524157"/>
                  <a:pt x="1112195" y="1532620"/>
                  <a:pt x="1103930" y="1656600"/>
                </a:cubicBezTo>
                <a:cubicBezTo>
                  <a:pt x="1093788" y="1808732"/>
                  <a:pt x="1094694" y="1961400"/>
                  <a:pt x="1090076" y="2113800"/>
                </a:cubicBezTo>
                <a:lnTo>
                  <a:pt x="1006949" y="2169218"/>
                </a:lnTo>
                <a:cubicBezTo>
                  <a:pt x="982646" y="2185420"/>
                  <a:pt x="952979" y="2195212"/>
                  <a:pt x="923821" y="2196927"/>
                </a:cubicBezTo>
                <a:cubicBezTo>
                  <a:pt x="414231" y="2226903"/>
                  <a:pt x="466927" y="2225924"/>
                  <a:pt x="147967" y="2196927"/>
                </a:cubicBezTo>
                <a:cubicBezTo>
                  <a:pt x="128340" y="2196927"/>
                  <a:pt x="90217" y="2197916"/>
                  <a:pt x="46621" y="2198410"/>
                </a:cubicBezTo>
                <a:lnTo>
                  <a:pt x="0" y="2197895"/>
                </a:lnTo>
                <a:lnTo>
                  <a:pt x="0" y="291981"/>
                </a:lnTo>
                <a:lnTo>
                  <a:pt x="9421" y="285000"/>
                </a:lnTo>
                <a:cubicBezTo>
                  <a:pt x="48551" y="260544"/>
                  <a:pt x="66001" y="256904"/>
                  <a:pt x="106403" y="243436"/>
                </a:cubicBezTo>
                <a:cubicBezTo>
                  <a:pt x="138730" y="238818"/>
                  <a:pt x="171256" y="235424"/>
                  <a:pt x="203385" y="229582"/>
                </a:cubicBezTo>
                <a:cubicBezTo>
                  <a:pt x="268293" y="217781"/>
                  <a:pt x="269648" y="207732"/>
                  <a:pt x="341930" y="188018"/>
                </a:cubicBezTo>
                <a:cubicBezTo>
                  <a:pt x="364649" y="181822"/>
                  <a:pt x="388358" y="179874"/>
                  <a:pt x="411203" y="174163"/>
                </a:cubicBezTo>
                <a:cubicBezTo>
                  <a:pt x="425371" y="170621"/>
                  <a:pt x="438725" y="164321"/>
                  <a:pt x="452767" y="160309"/>
                </a:cubicBezTo>
                <a:cubicBezTo>
                  <a:pt x="473474" y="154393"/>
                  <a:pt x="527609" y="143670"/>
                  <a:pt x="549749" y="132600"/>
                </a:cubicBezTo>
                <a:cubicBezTo>
                  <a:pt x="564642" y="125154"/>
                  <a:pt x="577458" y="114127"/>
                  <a:pt x="591312" y="104891"/>
                </a:cubicBezTo>
                <a:lnTo>
                  <a:pt x="646730" y="91036"/>
                </a:lnTo>
                <a:cubicBezTo>
                  <a:pt x="660898" y="87494"/>
                  <a:pt x="674439" y="81800"/>
                  <a:pt x="688294" y="77182"/>
                </a:cubicBezTo>
                <a:lnTo>
                  <a:pt x="812985" y="35618"/>
                </a:lnTo>
                <a:cubicBezTo>
                  <a:pt x="836579" y="27754"/>
                  <a:pt x="859609" y="18363"/>
                  <a:pt x="882544" y="8706"/>
                </a:cubicBezTo>
                <a:close/>
              </a:path>
            </a:pathLst>
          </a:custGeom>
        </p:spPr>
      </p:pic>
      <p:pic>
        <p:nvPicPr>
          <p:cNvPr id="21" name="Picture 4" descr="Speech as highly complex sound signal">
            <a:extLst>
              <a:ext uri="{FF2B5EF4-FFF2-40B4-BE49-F238E27FC236}">
                <a16:creationId xmlns:a16="http://schemas.microsoft.com/office/drawing/2014/main" id="{11B93972-2544-9956-A865-D8A17E6D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49" y="2339109"/>
            <a:ext cx="1284210" cy="96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C9EBC0-55F2-7886-9E6B-CBF998D877F1}"/>
              </a:ext>
            </a:extLst>
          </p:cNvPr>
          <p:cNvSpPr txBox="1"/>
          <p:nvPr/>
        </p:nvSpPr>
        <p:spPr>
          <a:xfrm>
            <a:off x="5547658" y="1791659"/>
            <a:ext cx="19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&lt;sensor-location-</a:t>
            </a:r>
            <a:r>
              <a:rPr lang="en-US" dirty="0" err="1"/>
              <a:t>i</a:t>
            </a:r>
            <a:r>
              <a:rPr lang="en-US" dirty="0"/>
              <a:t>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B8DF96-365F-11C9-2E77-07948ECE62A6}"/>
              </a:ext>
            </a:extLst>
          </p:cNvPr>
          <p:cNvSpPr txBox="1"/>
          <p:nvPr/>
        </p:nvSpPr>
        <p:spPr>
          <a:xfrm>
            <a:off x="5785949" y="4006060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69A94-59E8-7BA9-0C90-604805E5D008}"/>
              </a:ext>
            </a:extLst>
          </p:cNvPr>
          <p:cNvSpPr txBox="1"/>
          <p:nvPr/>
        </p:nvSpPr>
        <p:spPr>
          <a:xfrm>
            <a:off x="5785949" y="2092448"/>
            <a:ext cx="161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7860B740-C1F2-1221-CD69-22AD8294D8F3}"/>
              </a:ext>
            </a:extLst>
          </p:cNvPr>
          <p:cNvSpPr/>
          <p:nvPr/>
        </p:nvSpPr>
        <p:spPr>
          <a:xfrm>
            <a:off x="7284027" y="2654877"/>
            <a:ext cx="341507" cy="11326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6B7B08-4D95-CB26-61EE-E9511DCEE5B7}"/>
              </a:ext>
            </a:extLst>
          </p:cNvPr>
          <p:cNvSpPr txBox="1"/>
          <p:nvPr/>
        </p:nvSpPr>
        <p:spPr>
          <a:xfrm>
            <a:off x="7713678" y="2990643"/>
            <a:ext cx="104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Calculate</a:t>
            </a:r>
          </a:p>
          <a:p>
            <a:pPr algn="ctr"/>
            <a:r>
              <a:rPr lang="en-US" dirty="0"/>
              <a:t>loss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0FAA86C-0DC0-0419-6AEE-ADCF0FE88F59}"/>
              </a:ext>
            </a:extLst>
          </p:cNvPr>
          <p:cNvSpPr/>
          <p:nvPr/>
        </p:nvSpPr>
        <p:spPr>
          <a:xfrm>
            <a:off x="4686300" y="1516503"/>
            <a:ext cx="3829289" cy="1429321"/>
          </a:xfrm>
          <a:custGeom>
            <a:avLst/>
            <a:gdLst>
              <a:gd name="connsiteX0" fmla="*/ 5056909 w 5105718"/>
              <a:gd name="connsiteY0" fmla="*/ 1905761 h 1905761"/>
              <a:gd name="connsiteX1" fmla="*/ 4378036 w 5105718"/>
              <a:gd name="connsiteY1" fmla="*/ 215506 h 1905761"/>
              <a:gd name="connsiteX2" fmla="*/ 0 w 5105718"/>
              <a:gd name="connsiteY2" fmla="*/ 76961 h 1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5718" h="1905761">
                <a:moveTo>
                  <a:pt x="5056909" y="1905761"/>
                </a:moveTo>
                <a:cubicBezTo>
                  <a:pt x="5138881" y="1213033"/>
                  <a:pt x="5220854" y="520306"/>
                  <a:pt x="4378036" y="215506"/>
                </a:cubicBezTo>
                <a:cubicBezTo>
                  <a:pt x="3535218" y="-89294"/>
                  <a:pt x="1767609" y="-6167"/>
                  <a:pt x="0" y="76961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86DBC-4E51-CA74-D42A-E90A39E5AD0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Positional Encoding in INR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8CFD6-3E10-027D-D9D4-34A2386619FE}"/>
              </a:ext>
            </a:extLst>
          </p:cNvPr>
          <p:cNvSpPr txBox="1"/>
          <p:nvPr/>
        </p:nvSpPr>
        <p:spPr>
          <a:xfrm>
            <a:off x="2614642" y="545741"/>
            <a:ext cx="144084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Positionally</a:t>
            </a:r>
          </a:p>
          <a:p>
            <a:r>
              <a:rPr lang="en-US" sz="2100" dirty="0"/>
              <a:t>coded</a:t>
            </a:r>
          </a:p>
          <a:p>
            <a:r>
              <a:rPr lang="en-US" sz="2100" dirty="0"/>
              <a:t>&lt;x’, y’, z’&gt;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F920E77-56F0-909B-03F7-01D94403312F}"/>
              </a:ext>
            </a:extLst>
          </p:cNvPr>
          <p:cNvSpPr/>
          <p:nvPr/>
        </p:nvSpPr>
        <p:spPr>
          <a:xfrm>
            <a:off x="2132264" y="925188"/>
            <a:ext cx="505691" cy="612948"/>
          </a:xfrm>
          <a:custGeom>
            <a:avLst/>
            <a:gdLst>
              <a:gd name="connsiteX0" fmla="*/ 9236 w 674254"/>
              <a:gd name="connsiteY0" fmla="*/ 817264 h 817264"/>
              <a:gd name="connsiteX1" fmla="*/ 92363 w 674254"/>
              <a:gd name="connsiteY1" fmla="*/ 27555 h 817264"/>
              <a:gd name="connsiteX2" fmla="*/ 674254 w 674254"/>
              <a:gd name="connsiteY2" fmla="*/ 166100 h 817264"/>
              <a:gd name="connsiteX3" fmla="*/ 674254 w 674254"/>
              <a:gd name="connsiteY3" fmla="*/ 166100 h 8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254" h="817264">
                <a:moveTo>
                  <a:pt x="9236" y="817264"/>
                </a:moveTo>
                <a:cubicBezTo>
                  <a:pt x="-4619" y="476673"/>
                  <a:pt x="-18473" y="136082"/>
                  <a:pt x="92363" y="27555"/>
                </a:cubicBezTo>
                <a:cubicBezTo>
                  <a:pt x="203199" y="-80972"/>
                  <a:pt x="674254" y="166100"/>
                  <a:pt x="674254" y="166100"/>
                </a:cubicBezTo>
                <a:lnTo>
                  <a:pt x="674254" y="166100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E77157-BB1B-ED38-22E6-0908D21E46AD}"/>
              </a:ext>
            </a:extLst>
          </p:cNvPr>
          <p:cNvCxnSpPr>
            <a:cxnSpLocks/>
          </p:cNvCxnSpPr>
          <p:nvPr/>
        </p:nvCxnSpPr>
        <p:spPr>
          <a:xfrm>
            <a:off x="3613718" y="1587836"/>
            <a:ext cx="223506" cy="382804"/>
          </a:xfrm>
          <a:prstGeom prst="straightConnector1">
            <a:avLst/>
          </a:prstGeom>
          <a:noFill/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C94DEE06-B91F-F5DC-E39B-377D051EE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609" y="5714277"/>
            <a:ext cx="6396360" cy="9111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9B11311-1544-A6B7-06F0-D2913412A075}"/>
              </a:ext>
            </a:extLst>
          </p:cNvPr>
          <p:cNvSpPr txBox="1"/>
          <p:nvPr/>
        </p:nvSpPr>
        <p:spPr>
          <a:xfrm>
            <a:off x="117072" y="5975801"/>
            <a:ext cx="2520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Encoding function:</a:t>
            </a:r>
          </a:p>
        </p:txBody>
      </p:sp>
    </p:spTree>
    <p:extLst>
      <p:ext uri="{BB962C8B-B14F-4D97-AF65-F5344CB8AC3E}">
        <p14:creationId xmlns:p14="http://schemas.microsoft.com/office/powerpoint/2010/main" val="29526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5B312-4B43-C033-FCB7-F4A3B5F57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9C9FBDF-86B8-67CF-064D-EF36603BAE5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Multiresolution Hash Encoding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C88FB3-1267-C31A-F571-4D720D83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859340"/>
            <a:ext cx="8549640" cy="31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5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AC682-FAD9-3AF5-C2BA-760ECBB72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028C0-635A-E7C2-61C2-00DBB1BE9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08" t="40447" b="1787"/>
          <a:stretch>
            <a:fillRect/>
          </a:stretch>
        </p:blipFill>
        <p:spPr>
          <a:xfrm>
            <a:off x="662409" y="1967854"/>
            <a:ext cx="8219231" cy="2922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E6E6-519D-AD3B-7A5B-8520BCFAE8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Time-Domain vs Frequency-Domain Supervision</a:t>
            </a:r>
          </a:p>
        </p:txBody>
      </p:sp>
    </p:spTree>
    <p:extLst>
      <p:ext uri="{BB962C8B-B14F-4D97-AF65-F5344CB8AC3E}">
        <p14:creationId xmlns:p14="http://schemas.microsoft.com/office/powerpoint/2010/main" val="779351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eme of SAR pulse compression for enhancing the imaging resolution |  Download Scientific Diagram">
            <a:extLst>
              <a:ext uri="{FF2B5EF4-FFF2-40B4-BE49-F238E27FC236}">
                <a16:creationId xmlns:a16="http://schemas.microsoft.com/office/drawing/2014/main" id="{D1B67529-77D8-AA4A-14B3-3B073211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688"/>
            <a:ext cx="9144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E28E1B-3ACC-D359-0B85-E422775FA71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VS FMCW</a:t>
            </a:r>
          </a:p>
        </p:txBody>
      </p:sp>
    </p:spTree>
    <p:extLst>
      <p:ext uri="{BB962C8B-B14F-4D97-AF65-F5344CB8AC3E}">
        <p14:creationId xmlns:p14="http://schemas.microsoft.com/office/powerpoint/2010/main" val="108130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93007-A975-B93A-FA06-9177C8DA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087564"/>
            <a:ext cx="6578600" cy="276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769A7-C629-E9EF-D70B-238B5DA1EA60}"/>
              </a:ext>
            </a:extLst>
          </p:cNvPr>
          <p:cNvSpPr txBox="1"/>
          <p:nvPr/>
        </p:nvSpPr>
        <p:spPr>
          <a:xfrm>
            <a:off x="128587" y="920860"/>
            <a:ext cx="8662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the context of FMCW SAR,</a:t>
            </a:r>
          </a:p>
          <a:p>
            <a:r>
              <a:rPr lang="en-US" sz="2400" dirty="0"/>
              <a:t>learning from Time-Domain Signals is Fundamentally Ill-Conditioned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C0C64-98D8-F743-8B5A-C77ACC1160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Time-Domain vs Frequency-Domain Supervision</a:t>
            </a:r>
          </a:p>
        </p:txBody>
      </p:sp>
    </p:spTree>
    <p:extLst>
      <p:ext uri="{BB962C8B-B14F-4D97-AF65-F5344CB8AC3E}">
        <p14:creationId xmlns:p14="http://schemas.microsoft.com/office/powerpoint/2010/main" val="284514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3146F-4E69-57FA-CBE4-551D65DD6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C87F53-5685-79F8-0A9B-57B519162844}"/>
              </a:ext>
            </a:extLst>
          </p:cNvPr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 err="1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SPiNR</a:t>
            </a: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: Spectral Domain Neural Reconstruction for Passband FMCW Radars - 2025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F6BED-A20C-9ECF-8A00-6158DFB1B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1" y="2473600"/>
            <a:ext cx="8534678" cy="26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B08C62-65A3-F659-7790-22D05E7B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996175"/>
            <a:ext cx="8549640" cy="4865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DEE1F7-018B-55BB-FB2D-1DFE5B768649}"/>
              </a:ext>
            </a:extLst>
          </p:cNvPr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 err="1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SPiNR</a:t>
            </a: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: Spectral Domain Neural Reconstruction for Passband FMCW Radars - 2025</a:t>
            </a:r>
          </a:p>
        </p:txBody>
      </p:sp>
    </p:spTree>
    <p:extLst>
      <p:ext uri="{BB962C8B-B14F-4D97-AF65-F5344CB8AC3E}">
        <p14:creationId xmlns:p14="http://schemas.microsoft.com/office/powerpoint/2010/main" val="5790835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9850</TotalTime>
  <Words>200</Words>
  <Application>Microsoft Macintosh PowerPoint</Application>
  <PresentationFormat>On-screen Show (4:3)</PresentationFormat>
  <Paragraphs>46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Avenir Light</vt:lpstr>
      <vt:lpstr>Calibri</vt:lpstr>
      <vt:lpstr>Calibri Light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1026</cp:revision>
  <dcterms:created xsi:type="dcterms:W3CDTF">2019-01-28T20:09:31Z</dcterms:created>
  <dcterms:modified xsi:type="dcterms:W3CDTF">2025-11-25T19:58:40Z</dcterms:modified>
</cp:coreProperties>
</file>