
<file path=[Content_Types].xml><?xml version="1.0" encoding="utf-8"?>
<Types xmlns="http://schemas.openxmlformats.org/package/2006/content-types">
  <Default Extension="gif" ContentType="image/gi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38" r:id="rId20"/>
    <p:sldId id="274" r:id="rId21"/>
    <p:sldId id="339" r:id="rId22"/>
    <p:sldId id="340" r:id="rId23"/>
    <p:sldId id="341" r:id="rId24"/>
    <p:sldId id="342" r:id="rId25"/>
    <p:sldId id="343"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287" r:id="rId56"/>
    <p:sldId id="288" r:id="rId57"/>
    <p:sldId id="289" r:id="rId58"/>
    <p:sldId id="290" r:id="rId59"/>
    <p:sldId id="291" r:id="rId60"/>
    <p:sldId id="292" r:id="rId61"/>
    <p:sldId id="293" r:id="rId62"/>
    <p:sldId id="294" r:id="rId63"/>
    <p:sldId id="295" r:id="rId64"/>
    <p:sldId id="296" r:id="rId65"/>
    <p:sldId id="297" r:id="rId66"/>
    <p:sldId id="298" r:id="rId67"/>
    <p:sldId id="299" r:id="rId68"/>
    <p:sldId id="300" r:id="rId69"/>
    <p:sldId id="301" r:id="rId70"/>
    <p:sldId id="302" r:id="rId71"/>
    <p:sldId id="303" r:id="rId72"/>
    <p:sldId id="304" r:id="rId73"/>
    <p:sldId id="305" r:id="rId74"/>
    <p:sldId id="306" r:id="rId75"/>
    <p:sldId id="307" r:id="rId76"/>
    <p:sldId id="308" r:id="rId77"/>
    <p:sldId id="309" r:id="rId78"/>
    <p:sldId id="310" r:id="rId79"/>
    <p:sldId id="311" r:id="rId80"/>
    <p:sldId id="312" r:id="rId81"/>
    <p:sldId id="313" r:id="rId82"/>
    <p:sldId id="314" r:id="rId83"/>
    <p:sldId id="315" r:id="rId84"/>
    <p:sldId id="316" r:id="rId85"/>
    <p:sldId id="317" r:id="rId86"/>
    <p:sldId id="318" r:id="rId87"/>
    <p:sldId id="319" r:id="rId88"/>
    <p:sldId id="320" r:id="rId89"/>
    <p:sldId id="321" r:id="rId90"/>
    <p:sldId id="322" r:id="rId91"/>
    <p:sldId id="323" r:id="rId92"/>
    <p:sldId id="324" r:id="rId93"/>
    <p:sldId id="325" r:id="rId94"/>
    <p:sldId id="326" r:id="rId95"/>
    <p:sldId id="327" r:id="rId96"/>
    <p:sldId id="328" r:id="rId97"/>
    <p:sldId id="329" r:id="rId98"/>
    <p:sldId id="330" r:id="rId99"/>
    <p:sldId id="331" r:id="rId100"/>
    <p:sldId id="332" r:id="rId101"/>
    <p:sldId id="333" r:id="rId102"/>
    <p:sldId id="334" r:id="rId103"/>
    <p:sldId id="335" r:id="rId104"/>
    <p:sldId id="336" r:id="rId105"/>
    <p:sldId id="337" r:id="rId106"/>
  </p:sldIdLst>
  <p:sldSz cx="9144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8B255C-5119-8940-AF25-D1D559B92673}" v="5" dt="2026-09-24T15:56:26.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9281"/>
  </p:normalViewPr>
  <p:slideViewPr>
    <p:cSldViewPr snapToGrid="0" snapToObjects="1">
      <p:cViewPr varScale="1">
        <p:scale>
          <a:sx n="107" d="100"/>
          <a:sy n="107" d="100"/>
        </p:scale>
        <p:origin x="22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6/11/relationships/changesInfo" Target="changesInfos/changesInfo1.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rupam Roy" userId="6973802884_tp_box_2" providerId="OAuth2" clId="{645D9F31-FC54-575E-BE0F-649B4D32C570}"/>
    <pc:docChg chg="undo custSel addSld delSld modSld">
      <pc:chgData name="Nirupam Roy" userId="6973802884_tp_box_2" providerId="OAuth2" clId="{645D9F31-FC54-575E-BE0F-649B4D32C570}" dt="2026-09-24T16:04:43.690" v="263" actId="20577"/>
      <pc:docMkLst>
        <pc:docMk/>
      </pc:docMkLst>
      <pc:sldChg chg="modSp mod">
        <pc:chgData name="Nirupam Roy" userId="6973802884_tp_box_2" providerId="OAuth2" clId="{645D9F31-FC54-575E-BE0F-649B4D32C570}" dt="2026-09-22T15:38:50.542" v="13" actId="20577"/>
        <pc:sldMkLst>
          <pc:docMk/>
          <pc:sldMk cId="0" sldId="262"/>
        </pc:sldMkLst>
        <pc:spChg chg="mod">
          <ac:chgData name="Nirupam Roy" userId="6973802884_tp_box_2" providerId="OAuth2" clId="{645D9F31-FC54-575E-BE0F-649B4D32C570}" dt="2026-09-22T15:38:50.542" v="13" actId="20577"/>
          <ac:spMkLst>
            <pc:docMk/>
            <pc:sldMk cId="0" sldId="262"/>
            <ac:spMk id="6" creationId="{00000000-0000-0000-0000-000000000000}"/>
          </ac:spMkLst>
        </pc:spChg>
      </pc:sldChg>
      <pc:sldChg chg="modNotesTx">
        <pc:chgData name="Nirupam Roy" userId="6973802884_tp_box_2" providerId="OAuth2" clId="{645D9F31-FC54-575E-BE0F-649B4D32C570}" dt="2026-09-22T15:41:27.722" v="55" actId="20577"/>
        <pc:sldMkLst>
          <pc:docMk/>
          <pc:sldMk cId="0" sldId="263"/>
        </pc:sldMkLst>
      </pc:sldChg>
      <pc:sldChg chg="modSp mod modNotesTx">
        <pc:chgData name="Nirupam Roy" userId="6973802884_tp_box_2" providerId="OAuth2" clId="{645D9F31-FC54-575E-BE0F-649B4D32C570}" dt="2026-09-22T15:51:12.051" v="76" actId="20577"/>
        <pc:sldMkLst>
          <pc:docMk/>
          <pc:sldMk cId="0" sldId="266"/>
        </pc:sldMkLst>
        <pc:spChg chg="mod">
          <ac:chgData name="Nirupam Roy" userId="6973802884_tp_box_2" providerId="OAuth2" clId="{645D9F31-FC54-575E-BE0F-649B4D32C570}" dt="2026-09-22T15:48:11.378" v="58" actId="21"/>
          <ac:spMkLst>
            <pc:docMk/>
            <pc:sldMk cId="0" sldId="266"/>
            <ac:spMk id="16" creationId="{00000000-0000-0000-0000-000000000000}"/>
          </ac:spMkLst>
        </pc:spChg>
        <pc:spChg chg="mod">
          <ac:chgData name="Nirupam Roy" userId="6973802884_tp_box_2" providerId="OAuth2" clId="{645D9F31-FC54-575E-BE0F-649B4D32C570}" dt="2026-09-22T15:48:47.746" v="74" actId="1076"/>
          <ac:spMkLst>
            <pc:docMk/>
            <pc:sldMk cId="0" sldId="266"/>
            <ac:spMk id="17" creationId="{00000000-0000-0000-0000-000000000000}"/>
          </ac:spMkLst>
        </pc:spChg>
      </pc:sldChg>
      <pc:sldChg chg="addSp modSp mod">
        <pc:chgData name="Nirupam Roy" userId="6973802884_tp_box_2" providerId="OAuth2" clId="{645D9F31-FC54-575E-BE0F-649B4D32C570}" dt="2026-09-22T15:55:38.522" v="99" actId="1076"/>
        <pc:sldMkLst>
          <pc:docMk/>
          <pc:sldMk cId="0" sldId="268"/>
        </pc:sldMkLst>
        <pc:spChg chg="mod">
          <ac:chgData name="Nirupam Roy" userId="6973802884_tp_box_2" providerId="OAuth2" clId="{645D9F31-FC54-575E-BE0F-649B4D32C570}" dt="2026-09-22T15:55:38.522" v="99" actId="1076"/>
          <ac:spMkLst>
            <pc:docMk/>
            <pc:sldMk cId="0" sldId="268"/>
            <ac:spMk id="9" creationId="{00000000-0000-0000-0000-000000000000}"/>
          </ac:spMkLst>
        </pc:spChg>
        <pc:picChg chg="mod modCrop">
          <ac:chgData name="Nirupam Roy" userId="6973802884_tp_box_2" providerId="OAuth2" clId="{645D9F31-FC54-575E-BE0F-649B4D32C570}" dt="2026-09-22T15:54:38.474" v="77" actId="732"/>
          <ac:picMkLst>
            <pc:docMk/>
            <pc:sldMk cId="0" sldId="268"/>
            <ac:picMk id="6" creationId="{00000000-0000-0000-0000-000000000000}"/>
          </ac:picMkLst>
        </pc:picChg>
        <pc:picChg chg="add mod">
          <ac:chgData name="Nirupam Roy" userId="6973802884_tp_box_2" providerId="OAuth2" clId="{645D9F31-FC54-575E-BE0F-649B4D32C570}" dt="2026-09-22T15:54:53.734" v="83" actId="1076"/>
          <ac:picMkLst>
            <pc:docMk/>
            <pc:sldMk cId="0" sldId="268"/>
            <ac:picMk id="10" creationId="{8BC8D071-AD69-50C6-5244-15E257DE1239}"/>
          </ac:picMkLst>
        </pc:picChg>
      </pc:sldChg>
      <pc:sldChg chg="addSp modSp mod">
        <pc:chgData name="Nirupam Roy" userId="6973802884_tp_box_2" providerId="OAuth2" clId="{645D9F31-FC54-575E-BE0F-649B4D32C570}" dt="2026-09-22T15:56:54.183" v="103" actId="14100"/>
        <pc:sldMkLst>
          <pc:docMk/>
          <pc:sldMk cId="0" sldId="269"/>
        </pc:sldMkLst>
        <pc:picChg chg="add mod">
          <ac:chgData name="Nirupam Roy" userId="6973802884_tp_box_2" providerId="OAuth2" clId="{645D9F31-FC54-575E-BE0F-649B4D32C570}" dt="2026-09-22T15:56:54.183" v="103" actId="14100"/>
          <ac:picMkLst>
            <pc:docMk/>
            <pc:sldMk cId="0" sldId="269"/>
            <ac:picMk id="16" creationId="{3C52C41B-617D-BC2A-C195-1B697E94800E}"/>
          </ac:picMkLst>
        </pc:picChg>
      </pc:sldChg>
      <pc:sldChg chg="modSp mod modAnim">
        <pc:chgData name="Nirupam Roy" userId="6973802884_tp_box_2" providerId="OAuth2" clId="{645D9F31-FC54-575E-BE0F-649B4D32C570}" dt="2026-09-22T15:59:44.070" v="123"/>
        <pc:sldMkLst>
          <pc:docMk/>
          <pc:sldMk cId="0" sldId="272"/>
        </pc:sldMkLst>
        <pc:spChg chg="mod">
          <ac:chgData name="Nirupam Roy" userId="6973802884_tp_box_2" providerId="OAuth2" clId="{645D9F31-FC54-575E-BE0F-649B4D32C570}" dt="2026-09-22T15:58:26.976" v="121" actId="1036"/>
          <ac:spMkLst>
            <pc:docMk/>
            <pc:sldMk cId="0" sldId="272"/>
            <ac:spMk id="7" creationId="{00000000-0000-0000-0000-000000000000}"/>
          </ac:spMkLst>
        </pc:spChg>
        <pc:spChg chg="mod">
          <ac:chgData name="Nirupam Roy" userId="6973802884_tp_box_2" providerId="OAuth2" clId="{645D9F31-FC54-575E-BE0F-649B4D32C570}" dt="2026-09-22T15:59:35.611" v="122" actId="20577"/>
          <ac:spMkLst>
            <pc:docMk/>
            <pc:sldMk cId="0" sldId="272"/>
            <ac:spMk id="8" creationId="{00000000-0000-0000-0000-000000000000}"/>
          </ac:spMkLst>
        </pc:spChg>
      </pc:sldChg>
      <pc:sldChg chg="del">
        <pc:chgData name="Nirupam Roy" userId="6973802884_tp_box_2" providerId="OAuth2" clId="{645D9F31-FC54-575E-BE0F-649B4D32C570}" dt="2026-09-24T13:37:57.693" v="167" actId="2696"/>
        <pc:sldMkLst>
          <pc:docMk/>
          <pc:sldMk cId="0" sldId="274"/>
        </pc:sldMkLst>
      </pc:sldChg>
      <pc:sldChg chg="add setBg">
        <pc:chgData name="Nirupam Roy" userId="6973802884_tp_box_2" providerId="OAuth2" clId="{645D9F31-FC54-575E-BE0F-649B4D32C570}" dt="2026-09-24T13:38:00.479" v="168"/>
        <pc:sldMkLst>
          <pc:docMk/>
          <pc:sldMk cId="194997036" sldId="274"/>
        </pc:sldMkLst>
      </pc:sldChg>
      <pc:sldChg chg="add del mod modShow">
        <pc:chgData name="Nirupam Roy" userId="6973802884_tp_box_2" providerId="OAuth2" clId="{645D9F31-FC54-575E-BE0F-649B4D32C570}" dt="2026-09-24T13:38:55.580" v="171" actId="729"/>
        <pc:sldMkLst>
          <pc:docMk/>
          <pc:sldMk cId="0" sldId="275"/>
        </pc:sldMkLst>
      </pc:sldChg>
      <pc:sldChg chg="mod modShow">
        <pc:chgData name="Nirupam Roy" userId="6973802884_tp_box_2" providerId="OAuth2" clId="{645D9F31-FC54-575E-BE0F-649B4D32C570}" dt="2026-09-24T13:38:55.580" v="171" actId="729"/>
        <pc:sldMkLst>
          <pc:docMk/>
          <pc:sldMk cId="0" sldId="276"/>
        </pc:sldMkLst>
      </pc:sldChg>
      <pc:sldChg chg="modSp mod modShow">
        <pc:chgData name="Nirupam Roy" userId="6973802884_tp_box_2" providerId="OAuth2" clId="{645D9F31-FC54-575E-BE0F-649B4D32C570}" dt="2026-09-24T13:38:55.580" v="171" actId="729"/>
        <pc:sldMkLst>
          <pc:docMk/>
          <pc:sldMk cId="0" sldId="277"/>
        </pc:sldMkLst>
        <pc:spChg chg="mod">
          <ac:chgData name="Nirupam Roy" userId="6973802884_tp_box_2" providerId="OAuth2" clId="{645D9F31-FC54-575E-BE0F-649B4D32C570}" dt="2026-09-22T16:04:54.935" v="141" actId="1036"/>
          <ac:spMkLst>
            <pc:docMk/>
            <pc:sldMk cId="0" sldId="277"/>
            <ac:spMk id="7" creationId="{00000000-0000-0000-0000-000000000000}"/>
          </ac:spMkLst>
        </pc:spChg>
        <pc:spChg chg="mod">
          <ac:chgData name="Nirupam Roy" userId="6973802884_tp_box_2" providerId="OAuth2" clId="{645D9F31-FC54-575E-BE0F-649B4D32C570}" dt="2026-09-22T16:04:54.935" v="141" actId="1036"/>
          <ac:spMkLst>
            <pc:docMk/>
            <pc:sldMk cId="0" sldId="277"/>
            <ac:spMk id="8" creationId="{00000000-0000-0000-0000-000000000000}"/>
          </ac:spMkLst>
        </pc:spChg>
      </pc:sldChg>
      <pc:sldChg chg="mod modShow">
        <pc:chgData name="Nirupam Roy" userId="6973802884_tp_box_2" providerId="OAuth2" clId="{645D9F31-FC54-575E-BE0F-649B4D32C570}" dt="2026-09-24T13:38:55.580" v="171" actId="729"/>
        <pc:sldMkLst>
          <pc:docMk/>
          <pc:sldMk cId="0" sldId="278"/>
        </pc:sldMkLst>
      </pc:sldChg>
      <pc:sldChg chg="mod modShow">
        <pc:chgData name="Nirupam Roy" userId="6973802884_tp_box_2" providerId="OAuth2" clId="{645D9F31-FC54-575E-BE0F-649B4D32C570}" dt="2026-09-24T13:38:55.580" v="171" actId="729"/>
        <pc:sldMkLst>
          <pc:docMk/>
          <pc:sldMk cId="0" sldId="279"/>
        </pc:sldMkLst>
      </pc:sldChg>
      <pc:sldChg chg="delSp mod modShow">
        <pc:chgData name="Nirupam Roy" userId="6973802884_tp_box_2" providerId="OAuth2" clId="{645D9F31-FC54-575E-BE0F-649B4D32C570}" dt="2026-09-24T13:38:55.580" v="171" actId="729"/>
        <pc:sldMkLst>
          <pc:docMk/>
          <pc:sldMk cId="0" sldId="280"/>
        </pc:sldMkLst>
        <pc:spChg chg="del">
          <ac:chgData name="Nirupam Roy" userId="6973802884_tp_box_2" providerId="OAuth2" clId="{645D9F31-FC54-575E-BE0F-649B4D32C570}" dt="2026-09-24T11:51:57.742" v="165" actId="478"/>
          <ac:spMkLst>
            <pc:docMk/>
            <pc:sldMk cId="0" sldId="280"/>
            <ac:spMk id="13" creationId="{00000000-0000-0000-0000-000000000000}"/>
          </ac:spMkLst>
        </pc:spChg>
        <pc:spChg chg="del">
          <ac:chgData name="Nirupam Roy" userId="6973802884_tp_box_2" providerId="OAuth2" clId="{645D9F31-FC54-575E-BE0F-649B4D32C570}" dt="2026-09-24T11:51:57.742" v="165" actId="478"/>
          <ac:spMkLst>
            <pc:docMk/>
            <pc:sldMk cId="0" sldId="280"/>
            <ac:spMk id="14" creationId="{00000000-0000-0000-0000-000000000000}"/>
          </ac:spMkLst>
        </pc:spChg>
      </pc:sldChg>
      <pc:sldChg chg="modSp mod modShow">
        <pc:chgData name="Nirupam Roy" userId="6973802884_tp_box_2" providerId="OAuth2" clId="{645D9F31-FC54-575E-BE0F-649B4D32C570}" dt="2026-09-24T13:38:55.580" v="171" actId="729"/>
        <pc:sldMkLst>
          <pc:docMk/>
          <pc:sldMk cId="0" sldId="281"/>
        </pc:sldMkLst>
        <pc:spChg chg="mod">
          <ac:chgData name="Nirupam Roy" userId="6973802884_tp_box_2" providerId="OAuth2" clId="{645D9F31-FC54-575E-BE0F-649B4D32C570}" dt="2026-09-22T16:08:27.014" v="146" actId="20577"/>
          <ac:spMkLst>
            <pc:docMk/>
            <pc:sldMk cId="0" sldId="281"/>
            <ac:spMk id="3" creationId="{00000000-0000-0000-0000-000000000000}"/>
          </ac:spMkLst>
        </pc:spChg>
      </pc:sldChg>
      <pc:sldChg chg="mod modShow">
        <pc:chgData name="Nirupam Roy" userId="6973802884_tp_box_2" providerId="OAuth2" clId="{645D9F31-FC54-575E-BE0F-649B4D32C570}" dt="2026-09-24T13:38:55.580" v="171" actId="729"/>
        <pc:sldMkLst>
          <pc:docMk/>
          <pc:sldMk cId="0" sldId="282"/>
        </pc:sldMkLst>
      </pc:sldChg>
      <pc:sldChg chg="mod modShow">
        <pc:chgData name="Nirupam Roy" userId="6973802884_tp_box_2" providerId="OAuth2" clId="{645D9F31-FC54-575E-BE0F-649B4D32C570}" dt="2026-09-24T13:38:55.580" v="171" actId="729"/>
        <pc:sldMkLst>
          <pc:docMk/>
          <pc:sldMk cId="0" sldId="283"/>
        </pc:sldMkLst>
      </pc:sldChg>
      <pc:sldChg chg="modSp mod modShow">
        <pc:chgData name="Nirupam Roy" userId="6973802884_tp_box_2" providerId="OAuth2" clId="{645D9F31-FC54-575E-BE0F-649B4D32C570}" dt="2026-09-24T13:38:55.580" v="171" actId="729"/>
        <pc:sldMkLst>
          <pc:docMk/>
          <pc:sldMk cId="0" sldId="284"/>
        </pc:sldMkLst>
        <pc:spChg chg="mod">
          <ac:chgData name="Nirupam Roy" userId="6973802884_tp_box_2" providerId="OAuth2" clId="{645D9F31-FC54-575E-BE0F-649B4D32C570}" dt="2026-09-22T16:10:07.160" v="164" actId="1036"/>
          <ac:spMkLst>
            <pc:docMk/>
            <pc:sldMk cId="0" sldId="284"/>
            <ac:spMk id="7" creationId="{00000000-0000-0000-0000-000000000000}"/>
          </ac:spMkLst>
        </pc:spChg>
        <pc:spChg chg="mod">
          <ac:chgData name="Nirupam Roy" userId="6973802884_tp_box_2" providerId="OAuth2" clId="{645D9F31-FC54-575E-BE0F-649B4D32C570}" dt="2026-09-22T16:10:07.160" v="164" actId="1036"/>
          <ac:spMkLst>
            <pc:docMk/>
            <pc:sldMk cId="0" sldId="284"/>
            <ac:spMk id="8" creationId="{00000000-0000-0000-0000-000000000000}"/>
          </ac:spMkLst>
        </pc:spChg>
      </pc:sldChg>
      <pc:sldChg chg="mod modShow">
        <pc:chgData name="Nirupam Roy" userId="6973802884_tp_box_2" providerId="OAuth2" clId="{645D9F31-FC54-575E-BE0F-649B4D32C570}" dt="2026-09-24T13:38:55.580" v="171" actId="729"/>
        <pc:sldMkLst>
          <pc:docMk/>
          <pc:sldMk cId="0" sldId="285"/>
        </pc:sldMkLst>
      </pc:sldChg>
      <pc:sldChg chg="mod modShow">
        <pc:chgData name="Nirupam Roy" userId="6973802884_tp_box_2" providerId="OAuth2" clId="{645D9F31-FC54-575E-BE0F-649B4D32C570}" dt="2026-09-24T13:40:10.134" v="172" actId="729"/>
        <pc:sldMkLst>
          <pc:docMk/>
          <pc:sldMk cId="0" sldId="286"/>
        </pc:sldMkLst>
      </pc:sldChg>
      <pc:sldChg chg="modSp mod">
        <pc:chgData name="Nirupam Roy" userId="6973802884_tp_box_2" providerId="OAuth2" clId="{645D9F31-FC54-575E-BE0F-649B4D32C570}" dt="2026-09-24T13:43:31.855" v="179" actId="20577"/>
        <pc:sldMkLst>
          <pc:docMk/>
          <pc:sldMk cId="0" sldId="289"/>
        </pc:sldMkLst>
        <pc:spChg chg="mod">
          <ac:chgData name="Nirupam Roy" userId="6973802884_tp_box_2" providerId="OAuth2" clId="{645D9F31-FC54-575E-BE0F-649B4D32C570}" dt="2026-09-24T13:43:31.855" v="179" actId="20577"/>
          <ac:spMkLst>
            <pc:docMk/>
            <pc:sldMk cId="0" sldId="289"/>
            <ac:spMk id="3" creationId="{00000000-0000-0000-0000-000000000000}"/>
          </ac:spMkLst>
        </pc:spChg>
      </pc:sldChg>
      <pc:sldChg chg="modSp mod">
        <pc:chgData name="Nirupam Roy" userId="6973802884_tp_box_2" providerId="OAuth2" clId="{645D9F31-FC54-575E-BE0F-649B4D32C570}" dt="2026-09-24T13:44:09.459" v="195" actId="20577"/>
        <pc:sldMkLst>
          <pc:docMk/>
          <pc:sldMk cId="0" sldId="291"/>
        </pc:sldMkLst>
        <pc:spChg chg="mod">
          <ac:chgData name="Nirupam Roy" userId="6973802884_tp_box_2" providerId="OAuth2" clId="{645D9F31-FC54-575E-BE0F-649B4D32C570}" dt="2026-09-24T13:44:09.459" v="195" actId="20577"/>
          <ac:spMkLst>
            <pc:docMk/>
            <pc:sldMk cId="0" sldId="291"/>
            <ac:spMk id="3" creationId="{00000000-0000-0000-0000-000000000000}"/>
          </ac:spMkLst>
        </pc:spChg>
      </pc:sldChg>
      <pc:sldChg chg="add setBg">
        <pc:chgData name="Nirupam Roy" userId="6973802884_tp_box_2" providerId="OAuth2" clId="{645D9F31-FC54-575E-BE0F-649B4D32C570}" dt="2026-09-24T13:37:15.322" v="166"/>
        <pc:sldMkLst>
          <pc:docMk/>
          <pc:sldMk cId="0" sldId="338"/>
        </pc:sldMkLst>
      </pc:sldChg>
      <pc:sldChg chg="add setBg">
        <pc:chgData name="Nirupam Roy" userId="6973802884_tp_box_2" providerId="OAuth2" clId="{645D9F31-FC54-575E-BE0F-649B4D32C570}" dt="2026-09-24T13:37:15.322" v="166"/>
        <pc:sldMkLst>
          <pc:docMk/>
          <pc:sldMk cId="0" sldId="339"/>
        </pc:sldMkLst>
      </pc:sldChg>
      <pc:sldChg chg="add setBg">
        <pc:chgData name="Nirupam Roy" userId="6973802884_tp_box_2" providerId="OAuth2" clId="{645D9F31-FC54-575E-BE0F-649B4D32C570}" dt="2026-09-24T13:37:15.322" v="166"/>
        <pc:sldMkLst>
          <pc:docMk/>
          <pc:sldMk cId="0" sldId="340"/>
        </pc:sldMkLst>
      </pc:sldChg>
      <pc:sldChg chg="add setBg">
        <pc:chgData name="Nirupam Roy" userId="6973802884_tp_box_2" providerId="OAuth2" clId="{645D9F31-FC54-575E-BE0F-649B4D32C570}" dt="2026-09-24T13:37:15.322" v="166"/>
        <pc:sldMkLst>
          <pc:docMk/>
          <pc:sldMk cId="0" sldId="341"/>
        </pc:sldMkLst>
      </pc:sldChg>
      <pc:sldChg chg="add setBg">
        <pc:chgData name="Nirupam Roy" userId="6973802884_tp_box_2" providerId="OAuth2" clId="{645D9F31-FC54-575E-BE0F-649B4D32C570}" dt="2026-09-24T13:37:15.322" v="166"/>
        <pc:sldMkLst>
          <pc:docMk/>
          <pc:sldMk cId="0" sldId="342"/>
        </pc:sldMkLst>
      </pc:sldChg>
      <pc:sldChg chg="add setBg">
        <pc:chgData name="Nirupam Roy" userId="6973802884_tp_box_2" providerId="OAuth2" clId="{645D9F31-FC54-575E-BE0F-649B4D32C570}" dt="2026-09-24T13:37:15.322" v="166"/>
        <pc:sldMkLst>
          <pc:docMk/>
          <pc:sldMk cId="0" sldId="343"/>
        </pc:sldMkLst>
      </pc:sldChg>
      <pc:sldChg chg="add mod setBg modShow">
        <pc:chgData name="Nirupam Roy" userId="6973802884_tp_box_2" providerId="OAuth2" clId="{645D9F31-FC54-575E-BE0F-649B4D32C570}" dt="2026-09-24T13:54:16.932" v="196" actId="729"/>
        <pc:sldMkLst>
          <pc:docMk/>
          <pc:sldMk cId="0" sldId="344"/>
        </pc:sldMkLst>
      </pc:sldChg>
      <pc:sldChg chg="add setBg">
        <pc:chgData name="Nirupam Roy" userId="6973802884_tp_box_2" providerId="OAuth2" clId="{645D9F31-FC54-575E-BE0F-649B4D32C570}" dt="2026-09-24T13:40:10.829" v="173"/>
        <pc:sldMkLst>
          <pc:docMk/>
          <pc:sldMk cId="0" sldId="345"/>
        </pc:sldMkLst>
      </pc:sldChg>
      <pc:sldChg chg="add setBg">
        <pc:chgData name="Nirupam Roy" userId="6973802884_tp_box_2" providerId="OAuth2" clId="{645D9F31-FC54-575E-BE0F-649B4D32C570}" dt="2026-09-24T13:40:10.829" v="173"/>
        <pc:sldMkLst>
          <pc:docMk/>
          <pc:sldMk cId="0" sldId="346"/>
        </pc:sldMkLst>
      </pc:sldChg>
      <pc:sldChg chg="add setBg">
        <pc:chgData name="Nirupam Roy" userId="6973802884_tp_box_2" providerId="OAuth2" clId="{645D9F31-FC54-575E-BE0F-649B4D32C570}" dt="2026-09-24T13:40:10.829" v="173"/>
        <pc:sldMkLst>
          <pc:docMk/>
          <pc:sldMk cId="0" sldId="347"/>
        </pc:sldMkLst>
      </pc:sldChg>
      <pc:sldChg chg="modSp add mod setBg modShow">
        <pc:chgData name="Nirupam Roy" userId="6973802884_tp_box_2" providerId="OAuth2" clId="{645D9F31-FC54-575E-BE0F-649B4D32C570}" dt="2026-09-24T13:40:52.931" v="177" actId="729"/>
        <pc:sldMkLst>
          <pc:docMk/>
          <pc:sldMk cId="0" sldId="348"/>
        </pc:sldMkLst>
        <pc:spChg chg="mod">
          <ac:chgData name="Nirupam Roy" userId="6973802884_tp_box_2" providerId="OAuth2" clId="{645D9F31-FC54-575E-BE0F-649B4D32C570}" dt="2026-09-24T13:40:25.114" v="175" actId="20577"/>
          <ac:spMkLst>
            <pc:docMk/>
            <pc:sldMk cId="0" sldId="348"/>
            <ac:spMk id="5" creationId="{00000000-0000-0000-0000-000000000000}"/>
          </ac:spMkLst>
        </pc:spChg>
      </pc:sldChg>
      <pc:sldChg chg="modSp add mod setBg">
        <pc:chgData name="Nirupam Roy" userId="6973802884_tp_box_2" providerId="OAuth2" clId="{645D9F31-FC54-575E-BE0F-649B4D32C570}" dt="2026-09-24T16:04:43.690" v="263" actId="20577"/>
        <pc:sldMkLst>
          <pc:docMk/>
          <pc:sldMk cId="0" sldId="349"/>
        </pc:sldMkLst>
        <pc:spChg chg="mod">
          <ac:chgData name="Nirupam Roy" userId="6973802884_tp_box_2" providerId="OAuth2" clId="{645D9F31-FC54-575E-BE0F-649B4D32C570}" dt="2026-09-24T16:04:43.690" v="263" actId="20577"/>
          <ac:spMkLst>
            <pc:docMk/>
            <pc:sldMk cId="0" sldId="349"/>
            <ac:spMk id="3" creationId="{00000000-0000-0000-0000-000000000000}"/>
          </ac:spMkLst>
        </pc:spChg>
      </pc:sldChg>
      <pc:sldChg chg="add setBg">
        <pc:chgData name="Nirupam Roy" userId="6973802884_tp_box_2" providerId="OAuth2" clId="{645D9F31-FC54-575E-BE0F-649B4D32C570}" dt="2026-09-24T13:40:10.829" v="173"/>
        <pc:sldMkLst>
          <pc:docMk/>
          <pc:sldMk cId="0" sldId="350"/>
        </pc:sldMkLst>
      </pc:sldChg>
      <pc:sldChg chg="add setBg">
        <pc:chgData name="Nirupam Roy" userId="6973802884_tp_box_2" providerId="OAuth2" clId="{645D9F31-FC54-575E-BE0F-649B4D32C570}" dt="2026-09-24T13:40:10.829" v="173"/>
        <pc:sldMkLst>
          <pc:docMk/>
          <pc:sldMk cId="0" sldId="351"/>
        </pc:sldMkLst>
      </pc:sldChg>
      <pc:sldChg chg="add setBg">
        <pc:chgData name="Nirupam Roy" userId="6973802884_tp_box_2" providerId="OAuth2" clId="{645D9F31-FC54-575E-BE0F-649B4D32C570}" dt="2026-09-24T13:40:10.829" v="173"/>
        <pc:sldMkLst>
          <pc:docMk/>
          <pc:sldMk cId="0" sldId="352"/>
        </pc:sldMkLst>
      </pc:sldChg>
      <pc:sldChg chg="modSp add mod setBg modShow">
        <pc:chgData name="Nirupam Roy" userId="6973802884_tp_box_2" providerId="OAuth2" clId="{645D9F31-FC54-575E-BE0F-649B4D32C570}" dt="2026-09-24T13:40:47.308" v="176" actId="729"/>
        <pc:sldMkLst>
          <pc:docMk/>
          <pc:sldMk cId="0" sldId="353"/>
        </pc:sldMkLst>
        <pc:spChg chg="mod">
          <ac:chgData name="Nirupam Roy" userId="6973802884_tp_box_2" providerId="OAuth2" clId="{645D9F31-FC54-575E-BE0F-649B4D32C570}" dt="2026-09-24T13:40:20.583" v="174" actId="20577"/>
          <ac:spMkLst>
            <pc:docMk/>
            <pc:sldMk cId="0" sldId="353"/>
            <ac:spMk id="5" creationId="{00000000-0000-0000-0000-000000000000}"/>
          </ac:spMkLst>
        </pc:spChg>
      </pc:sldChg>
      <pc:sldChg chg="add setBg">
        <pc:chgData name="Nirupam Roy" userId="6973802884_tp_box_2" providerId="OAuth2" clId="{645D9F31-FC54-575E-BE0F-649B4D32C570}" dt="2026-09-24T13:40:10.829" v="173"/>
        <pc:sldMkLst>
          <pc:docMk/>
          <pc:sldMk cId="0" sldId="354"/>
        </pc:sldMkLst>
      </pc:sldChg>
      <pc:sldChg chg="add setBg">
        <pc:chgData name="Nirupam Roy" userId="6973802884_tp_box_2" providerId="OAuth2" clId="{645D9F31-FC54-575E-BE0F-649B4D32C570}" dt="2026-09-24T13:40:10.829" v="173"/>
        <pc:sldMkLst>
          <pc:docMk/>
          <pc:sldMk cId="0" sldId="355"/>
        </pc:sldMkLst>
      </pc:sldChg>
      <pc:sldChg chg="add setBg">
        <pc:chgData name="Nirupam Roy" userId="6973802884_tp_box_2" providerId="OAuth2" clId="{645D9F31-FC54-575E-BE0F-649B4D32C570}" dt="2026-09-24T13:42:04.147" v="178"/>
        <pc:sldMkLst>
          <pc:docMk/>
          <pc:sldMk cId="0" sldId="356"/>
        </pc:sldMkLst>
      </pc:sldChg>
      <pc:sldChg chg="add setBg">
        <pc:chgData name="Nirupam Roy" userId="6973802884_tp_box_2" providerId="OAuth2" clId="{645D9F31-FC54-575E-BE0F-649B4D32C570}" dt="2026-09-24T13:42:04.147" v="178"/>
        <pc:sldMkLst>
          <pc:docMk/>
          <pc:sldMk cId="0" sldId="357"/>
        </pc:sldMkLst>
      </pc:sldChg>
      <pc:sldChg chg="add setBg">
        <pc:chgData name="Nirupam Roy" userId="6973802884_tp_box_2" providerId="OAuth2" clId="{645D9F31-FC54-575E-BE0F-649B4D32C570}" dt="2026-09-24T13:42:04.147" v="178"/>
        <pc:sldMkLst>
          <pc:docMk/>
          <pc:sldMk cId="0" sldId="358"/>
        </pc:sldMkLst>
      </pc:sldChg>
      <pc:sldChg chg="add setBg">
        <pc:chgData name="Nirupam Roy" userId="6973802884_tp_box_2" providerId="OAuth2" clId="{645D9F31-FC54-575E-BE0F-649B4D32C570}" dt="2026-09-24T13:42:04.147" v="178"/>
        <pc:sldMkLst>
          <pc:docMk/>
          <pc:sldMk cId="0" sldId="359"/>
        </pc:sldMkLst>
      </pc:sldChg>
      <pc:sldChg chg="add setBg">
        <pc:chgData name="Nirupam Roy" userId="6973802884_tp_box_2" providerId="OAuth2" clId="{645D9F31-FC54-575E-BE0F-649B4D32C570}" dt="2026-09-24T13:42:04.147" v="178"/>
        <pc:sldMkLst>
          <pc:docMk/>
          <pc:sldMk cId="0" sldId="360"/>
        </pc:sldMkLst>
      </pc:sldChg>
      <pc:sldChg chg="addSp modSp new del mod">
        <pc:chgData name="Nirupam Roy" userId="6973802884_tp_box_2" providerId="OAuth2" clId="{645D9F31-FC54-575E-BE0F-649B4D32C570}" dt="2026-09-24T15:59:14.430" v="225" actId="2696"/>
        <pc:sldMkLst>
          <pc:docMk/>
          <pc:sldMk cId="4137950760" sldId="361"/>
        </pc:sldMkLst>
        <pc:spChg chg="add mod">
          <ac:chgData name="Nirupam Roy" userId="6973802884_tp_box_2" providerId="OAuth2" clId="{645D9F31-FC54-575E-BE0F-649B4D32C570}" dt="2026-09-24T15:56:26.244" v="198"/>
          <ac:spMkLst>
            <pc:docMk/>
            <pc:sldMk cId="4137950760" sldId="361"/>
            <ac:spMk id="2" creationId="{C6E11EA6-7B06-D559-96A6-495CB0E5E066}"/>
          </ac:spMkLst>
        </pc:spChg>
        <pc:spChg chg="add mod">
          <ac:chgData name="Nirupam Roy" userId="6973802884_tp_box_2" providerId="OAuth2" clId="{645D9F31-FC54-575E-BE0F-649B4D32C570}" dt="2026-09-24T15:56:48.547" v="224" actId="20577"/>
          <ac:spMkLst>
            <pc:docMk/>
            <pc:sldMk cId="4137950760" sldId="361"/>
            <ac:spMk id="3" creationId="{77445A03-51CB-ACF7-819C-65175CA9D025}"/>
          </ac:spMkLst>
        </pc:spChg>
        <pc:spChg chg="add mod">
          <ac:chgData name="Nirupam Roy" userId="6973802884_tp_box_2" providerId="OAuth2" clId="{645D9F31-FC54-575E-BE0F-649B4D32C570}" dt="2026-09-24T15:56:26.244" v="198"/>
          <ac:spMkLst>
            <pc:docMk/>
            <pc:sldMk cId="4137950760" sldId="361"/>
            <ac:spMk id="4" creationId="{3C90D809-5DAA-42A6-591E-CDF81DC5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876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 = per example Loss function.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FFFFFF"/>
                </a:solidFill>
                <a:latin typeface="Lucida Bright" pitchFamily="34" charset="0"/>
                <a:ea typeface="Lucida Bright" pitchFamily="34" charset="-122"/>
                <a:cs typeface="Lucida Bright" pitchFamily="34" charset="-120"/>
              </a:rPr>
              <a:t>Answer: “anatomy” as the answer for the next section.</a:t>
            </a:r>
            <a:br>
              <a:rPr lang="en-US" sz="1200" b="1" dirty="0">
                <a:solidFill>
                  <a:srgbClr val="FFFFFF"/>
                </a:solidFill>
                <a:latin typeface="Lucida Bright" pitchFamily="34" charset="0"/>
                <a:ea typeface="Lucida Bright" pitchFamily="34" charset="-122"/>
                <a:cs typeface="Lucida Bright" pitchFamily="34" charset="-120"/>
              </a:rPr>
            </a:br>
            <a:br>
              <a:rPr lang="en-US" sz="1200" b="1" dirty="0">
                <a:solidFill>
                  <a:srgbClr val="FFFFFF"/>
                </a:solidFill>
                <a:latin typeface="Lucida Bright" pitchFamily="34" charset="0"/>
                <a:ea typeface="Lucida Bright" pitchFamily="34" charset="-122"/>
                <a:cs typeface="Lucida Bright" pitchFamily="34" charset="-120"/>
              </a:rPr>
            </a:br>
            <a:r>
              <a:rPr lang="en-US" sz="1200" b="0" i="0" kern="1200" dirty="0">
                <a:solidFill>
                  <a:schemeClr val="tx1"/>
                </a:solidFill>
                <a:effectLst/>
                <a:latin typeface="+mn-lt"/>
                <a:ea typeface="+mn-ea"/>
                <a:cs typeface="+mn-cs"/>
              </a:rPr>
              <a:t>Learned inverse is fast and flexible, but can sacrifice physical consistency and robustness.​</a:t>
            </a:r>
            <a:endParaRPr lang="en-US" dirty="0"/>
          </a:p>
          <a:p>
            <a:r>
              <a:rPr lang="en-US" sz="1200" b="0" i="0" kern="1200" dirty="0">
                <a:solidFill>
                  <a:schemeClr val="tx1"/>
                </a:solidFill>
                <a:effectLst/>
                <a:latin typeface="+mn-lt"/>
                <a:ea typeface="+mn-ea"/>
                <a:cs typeface="+mn-cs"/>
              </a:rPr>
              <a:t>This is exactly why methods like </a:t>
            </a:r>
            <a:r>
              <a:rPr lang="en-US" sz="1200" b="1" i="0" kern="1200" dirty="0">
                <a:solidFill>
                  <a:schemeClr val="tx1"/>
                </a:solidFill>
                <a:effectLst/>
                <a:latin typeface="+mn-lt"/>
                <a:ea typeface="+mn-ea"/>
                <a:cs typeface="+mn-cs"/>
              </a:rPr>
              <a:t>LISTA, unrolled networks, </a:t>
            </a:r>
            <a:r>
              <a:rPr lang="en-US" sz="1200" b="1" i="0" kern="1200" dirty="0" err="1">
                <a:solidFill>
                  <a:schemeClr val="tx1"/>
                </a:solidFill>
                <a:effectLst/>
                <a:latin typeface="+mn-lt"/>
                <a:ea typeface="+mn-ea"/>
                <a:cs typeface="+mn-cs"/>
              </a:rPr>
              <a:t>MoDL</a:t>
            </a:r>
            <a:r>
              <a:rPr lang="en-US" sz="1200" b="1" i="0" kern="1200" dirty="0">
                <a:solidFill>
                  <a:schemeClr val="tx1"/>
                </a:solidFill>
                <a:effectLst/>
                <a:latin typeface="+mn-lt"/>
                <a:ea typeface="+mn-ea"/>
                <a:cs typeface="+mn-cs"/>
              </a:rPr>
              <a:t>, and physics-guided reconstruction</a:t>
            </a:r>
            <a:r>
              <a:rPr lang="en-US" sz="1200" b="0" i="0" kern="1200" dirty="0">
                <a:solidFill>
                  <a:schemeClr val="tx1"/>
                </a:solidFill>
                <a:effectLst/>
                <a:latin typeface="+mn-lt"/>
                <a:ea typeface="+mn-ea"/>
                <a:cs typeface="+mn-cs"/>
              </a:rPr>
              <a:t> are attractive: they try to retain the known forward model while learning only the difficult parts.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Reconnect to Lecture 3 (MAP estimation, least squares). Two questions judge every candidate x: does it explain the data (D), and is it plausible regardless of this particular measurement (R)?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004125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Computed with skimage radon: z was obtained by gradient descent on ||Az||^2 from a smooth random image, so Az is nearly zero. x + z is therefore almost perfectly measurement-consistent. This is the concrete version of the 2D picture on the previous slide.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noisy signal, three hand-designed priors. L2 shrinks everything uniformly and keeps the noise; L1 produces exact zeros but biases amplitudes; TV gives flat plateaus with sharp edges. Each prior is a statement about the world. Learned priors continue this idea rather than replacing inverse-problem thinking.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Toy picture: the energy shown is -log of a density fitted to plausible samples (a Gaussian mixture standing in for a trained network). Real samples sit in the low-energy valley; corrupted versions land on the high-energy slopes. A ranking loss enforces exactly this ordering.</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2D figure is a real gradient-descent run on D + lambda R with R = -log p from the toy density. At x0 the two unit arrows show the sensor and prior forces; the iterate converges to the point on the measurement line that is also plausible. Note the landscape has another intersection on the left arm — initialization and lambda matter.</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run: 12-view sparse CT with 2% noise, plug-and-play FISTA for 150 iterations. The denoiser here is TV (Chambolle) standing in for a learned D_phi — the slot a CNN or U-Net would occupy. PSNR goes from 14.1 dB (FBP) to 25.6 dB.</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simulation: Cartesian undersampling keeps 27% of phase-encode lines (16 central + random). Zero-filled inverse FFT is aliased (20.6 dB). Alternating a correction step (TV, standing in for D_phi) with re-inserting the measured k-space lines reaches 30.3 dB after 80 iterations.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diffusion mechanics light. The quiver field is the exact score of the toy density; the dark path is gradient ascent on log p(x|y) = score + likelihood, ending on the measurement line inside the plausible set.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24-view CT run with a 3.5-pixel lesion added to the phantom. Same plug-and-play solver; only the prior strength changes (TV weight 3e-4 vs 1e-2). The strong prior removes the lesion and the data residual rises from 1.4% to 7.9% — the reconstruction is 'cleaner' but no longer explains the measurements. Next: learned iterative reconstruction, where the prior block and parts of the optimizer are trained together while the sensing physics remains explicit.</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lecture1_pptx/assets/image1.jpg"/>
          <p:cNvPicPr>
            <a:picLocks noChangeAspect="1"/>
          </p:cNvPicPr>
          <p:nvPr/>
        </p:nvPicPr>
        <p:blipFill>
          <a:blip r:embed="rId3">
            <a:alphaModFix amt="30000"/>
          </a:blip>
          <a:stretch>
            <a:fillRect/>
          </a:stretch>
        </p:blipFill>
        <p:spPr>
          <a:xfrm>
            <a:off x="9144" y="0"/>
            <a:ext cx="1993392" cy="1344168"/>
          </a:xfrm>
          <a:prstGeom prst="rect">
            <a:avLst/>
          </a:prstGeom>
        </p:spPr>
      </p:pic>
      <p:pic>
        <p:nvPicPr>
          <p:cNvPr id="3" name="Image 1" descr="/home/claude/lecture1_pptx/assets/image3.jpg"/>
          <p:cNvPicPr>
            <a:picLocks noChangeAspect="1"/>
          </p:cNvPicPr>
          <p:nvPr/>
        </p:nvPicPr>
        <p:blipFill>
          <a:blip r:embed="rId4">
            <a:alphaModFix amt="30000"/>
          </a:blip>
          <a:stretch>
            <a:fillRect/>
          </a:stretch>
        </p:blipFill>
        <p:spPr>
          <a:xfrm>
            <a:off x="2286000" y="0"/>
            <a:ext cx="2029968" cy="1344168"/>
          </a:xfrm>
          <a:prstGeom prst="rect">
            <a:avLst/>
          </a:prstGeom>
        </p:spPr>
      </p:pic>
      <p:pic>
        <p:nvPicPr>
          <p:cNvPr id="4" name="Image 2" descr="/home/claude/lecture1_pptx/assets/image2.jpg"/>
          <p:cNvPicPr>
            <a:picLocks noChangeAspect="1"/>
          </p:cNvPicPr>
          <p:nvPr/>
        </p:nvPicPr>
        <p:blipFill>
          <a:blip r:embed="rId5">
            <a:alphaModFix amt="30000"/>
          </a:blip>
          <a:stretch>
            <a:fillRect/>
          </a:stretch>
        </p:blipFill>
        <p:spPr>
          <a:xfrm>
            <a:off x="4599432" y="0"/>
            <a:ext cx="2020824" cy="1344168"/>
          </a:xfrm>
          <a:prstGeom prst="rect">
            <a:avLst/>
          </a:prstGeom>
        </p:spPr>
      </p:pic>
      <p:pic>
        <p:nvPicPr>
          <p:cNvPr id="5" name="Image 3" descr="/home/claude/lecture1_pptx/assets/image8.jpg"/>
          <p:cNvPicPr>
            <a:picLocks noChangeAspect="1"/>
          </p:cNvPicPr>
          <p:nvPr/>
        </p:nvPicPr>
        <p:blipFill>
          <a:blip r:embed="rId6">
            <a:alphaModFix amt="30000"/>
          </a:blip>
          <a:stretch>
            <a:fillRect/>
          </a:stretch>
        </p:blipFill>
        <p:spPr>
          <a:xfrm>
            <a:off x="6903720" y="0"/>
            <a:ext cx="2240280" cy="1362456"/>
          </a:xfrm>
          <a:prstGeom prst="rect">
            <a:avLst/>
          </a:prstGeom>
        </p:spPr>
      </p:pic>
      <p:pic>
        <p:nvPicPr>
          <p:cNvPr id="6" name="Image 4" descr="/home/claude/lecture1_pptx/assets/image5.JPG"/>
          <p:cNvPicPr>
            <a:picLocks noChangeAspect="1"/>
          </p:cNvPicPr>
          <p:nvPr/>
        </p:nvPicPr>
        <p:blipFill>
          <a:blip r:embed="rId7">
            <a:alphaModFix amt="30000"/>
          </a:blip>
          <a:stretch>
            <a:fillRect/>
          </a:stretch>
        </p:blipFill>
        <p:spPr>
          <a:xfrm>
            <a:off x="9144" y="5504688"/>
            <a:ext cx="1993392" cy="1344168"/>
          </a:xfrm>
          <a:prstGeom prst="rect">
            <a:avLst/>
          </a:prstGeom>
        </p:spPr>
      </p:pic>
      <p:pic>
        <p:nvPicPr>
          <p:cNvPr id="7" name="Image 5" descr="/home/claude/lecture1_pptx/assets/image6.png"/>
          <p:cNvPicPr>
            <a:picLocks noChangeAspect="1"/>
          </p:cNvPicPr>
          <p:nvPr/>
        </p:nvPicPr>
        <p:blipFill>
          <a:blip r:embed="rId8">
            <a:alphaModFix amt="30000"/>
          </a:blip>
          <a:stretch>
            <a:fillRect/>
          </a:stretch>
        </p:blipFill>
        <p:spPr>
          <a:xfrm>
            <a:off x="2395728" y="5504688"/>
            <a:ext cx="2039112" cy="1353312"/>
          </a:xfrm>
          <a:prstGeom prst="rect">
            <a:avLst/>
          </a:prstGeom>
        </p:spPr>
      </p:pic>
      <p:pic>
        <p:nvPicPr>
          <p:cNvPr id="8" name="Image 6" descr="/home/claude/lecture1_pptx/assets/image7.jpg"/>
          <p:cNvPicPr>
            <a:picLocks noChangeAspect="1"/>
          </p:cNvPicPr>
          <p:nvPr/>
        </p:nvPicPr>
        <p:blipFill>
          <a:blip r:embed="rId9">
            <a:alphaModFix amt="30000"/>
          </a:blip>
          <a:stretch>
            <a:fillRect/>
          </a:stretch>
        </p:blipFill>
        <p:spPr>
          <a:xfrm>
            <a:off x="4828032" y="5504688"/>
            <a:ext cx="2112264" cy="1362456"/>
          </a:xfrm>
          <a:prstGeom prst="rect">
            <a:avLst/>
          </a:prstGeom>
        </p:spPr>
      </p:pic>
      <p:pic>
        <p:nvPicPr>
          <p:cNvPr id="9" name="Image 7" descr="/home/claude/lecture1_pptx/assets/image4.jpg"/>
          <p:cNvPicPr>
            <a:picLocks noChangeAspect="1"/>
          </p:cNvPicPr>
          <p:nvPr/>
        </p:nvPicPr>
        <p:blipFill>
          <a:blip r:embed="rId10">
            <a:alphaModFix amt="30000"/>
          </a:blip>
          <a:stretch>
            <a:fillRect/>
          </a:stretch>
        </p:blipFill>
        <p:spPr>
          <a:xfrm>
            <a:off x="7324344" y="5504688"/>
            <a:ext cx="1819656" cy="1353312"/>
          </a:xfrm>
          <a:prstGeom prst="rect">
            <a:avLst/>
          </a:prstGeom>
        </p:spPr>
      </p:pic>
      <p:pic>
        <p:nvPicPr>
          <p:cNvPr id="10" name="Image 8" descr="/home/claude/lecture1_pptx/assets/image9.png"/>
          <p:cNvPicPr>
            <a:picLocks noChangeAspect="1"/>
          </p:cNvPicPr>
          <p:nvPr/>
        </p:nvPicPr>
        <p:blipFill>
          <a:blip r:embed="rId11"/>
          <a:stretch>
            <a:fillRect/>
          </a:stretch>
        </p:blipFill>
        <p:spPr>
          <a:xfrm>
            <a:off x="36576" y="4663440"/>
            <a:ext cx="2185416" cy="758952"/>
          </a:xfrm>
          <a:prstGeom prst="rect">
            <a:avLst/>
          </a:prstGeom>
        </p:spPr>
      </p:pic>
      <p:sp>
        <p:nvSpPr>
          <p:cNvPr id="11" name="Shape 0"/>
          <p:cNvSpPr/>
          <p:nvPr/>
        </p:nvSpPr>
        <p:spPr>
          <a:xfrm>
            <a:off x="0" y="1408176"/>
            <a:ext cx="9144000" cy="1197864"/>
          </a:xfrm>
          <a:prstGeom prst="rect">
            <a:avLst/>
          </a:prstGeom>
          <a:solidFill>
            <a:srgbClr val="1F3864"/>
          </a:solidFill>
          <a:ln/>
        </p:spPr>
        <p:txBody>
          <a:bodyPr/>
          <a:lstStyle/>
          <a:p>
            <a:endParaRPr lang="en-US"/>
          </a:p>
        </p:txBody>
      </p:sp>
      <p:sp>
        <p:nvSpPr>
          <p:cNvPr id="12" name="Text 1"/>
          <p:cNvSpPr/>
          <p:nvPr/>
        </p:nvSpPr>
        <p:spPr>
          <a:xfrm>
            <a:off x="274320" y="1408176"/>
            <a:ext cx="8595360" cy="1197864"/>
          </a:xfrm>
          <a:prstGeom prst="rect">
            <a:avLst/>
          </a:prstGeom>
          <a:noFill/>
          <a:ln/>
        </p:spPr>
        <p:txBody>
          <a:bodyPr wrap="square" lIns="0" tIns="0" rIns="0" bIns="0" rtlCol="0" anchor="ctr"/>
          <a:lstStyle/>
          <a:p>
            <a:pPr marL="0" indent="0" algn="ctr">
              <a:buNone/>
            </a:pPr>
            <a:r>
              <a:rPr lang="en-US" sz="3200" dirty="0">
                <a:solidFill>
                  <a:srgbClr val="FFFFFF"/>
                </a:solidFill>
                <a:latin typeface="Avenir Light" pitchFamily="34" charset="0"/>
                <a:ea typeface="Avenir Light" pitchFamily="34" charset="-122"/>
                <a:cs typeface="Avenir Light" pitchFamily="34" charset="-120"/>
              </a:rPr>
              <a:t>Machine Learning for Physical Sensing &amp; Perception</a:t>
            </a:r>
            <a:endParaRPr lang="en-US" sz="3200" dirty="0"/>
          </a:p>
        </p:txBody>
      </p:sp>
      <p:sp>
        <p:nvSpPr>
          <p:cNvPr id="13" name="Text 2"/>
          <p:cNvSpPr/>
          <p:nvPr/>
        </p:nvSpPr>
        <p:spPr>
          <a:xfrm>
            <a:off x="0" y="2587752"/>
            <a:ext cx="9144000" cy="420624"/>
          </a:xfrm>
          <a:prstGeom prst="rect">
            <a:avLst/>
          </a:prstGeom>
          <a:noFill/>
          <a:ln/>
        </p:spPr>
        <p:txBody>
          <a:bodyPr wrap="square" lIns="0" tIns="0" rIns="0" bIns="0" rtlCol="0" anchor="ctr"/>
          <a:lstStyle/>
          <a:p>
            <a:pPr marL="0" indent="0" algn="ctr">
              <a:buNone/>
            </a:pPr>
            <a:r>
              <a:rPr lang="en-US" sz="2400" b="1" dirty="0">
                <a:solidFill>
                  <a:srgbClr val="2E5395"/>
                </a:solidFill>
                <a:latin typeface="Lucida Bright" pitchFamily="34" charset="0"/>
                <a:ea typeface="Lucida Bright" pitchFamily="34" charset="-122"/>
                <a:cs typeface="Lucida Bright" pitchFamily="34" charset="-120"/>
              </a:rPr>
              <a:t>CMSC 818V : Fall 2026</a:t>
            </a:r>
            <a:endParaRPr lang="en-US" sz="2400" dirty="0"/>
          </a:p>
        </p:txBody>
      </p:sp>
      <p:sp>
        <p:nvSpPr>
          <p:cNvPr id="14" name="Text 3"/>
          <p:cNvSpPr/>
          <p:nvPr/>
        </p:nvSpPr>
        <p:spPr>
          <a:xfrm>
            <a:off x="0" y="3511296"/>
            <a:ext cx="9144000" cy="420624"/>
          </a:xfrm>
          <a:prstGeom prst="rect">
            <a:avLst/>
          </a:prstGeom>
          <a:noFill/>
          <a:ln/>
        </p:spPr>
        <p:txBody>
          <a:bodyPr wrap="square" lIns="0" tIns="0" rIns="0" bIns="0" rtlCol="0" anchor="ctr"/>
          <a:lstStyle/>
          <a:p>
            <a:pPr marL="0" indent="0" algn="ctr">
              <a:buNone/>
            </a:pPr>
            <a:r>
              <a:rPr lang="en-US" sz="2400" b="1" dirty="0">
                <a:solidFill>
                  <a:srgbClr val="2E5395"/>
                </a:solidFill>
                <a:latin typeface="Lucida Bright" pitchFamily="34" charset="0"/>
                <a:ea typeface="Lucida Bright" pitchFamily="34" charset="-122"/>
                <a:cs typeface="Lucida Bright" pitchFamily="34" charset="-120"/>
              </a:rPr>
              <a:t>Lecture 4: From Inverse Problems to Physics-Guided Learning</a:t>
            </a:r>
            <a:endParaRPr lang="en-US" sz="2400" dirty="0"/>
          </a:p>
        </p:txBody>
      </p:sp>
      <p:sp>
        <p:nvSpPr>
          <p:cNvPr id="15" name="Text 4"/>
          <p:cNvSpPr/>
          <p:nvPr/>
        </p:nvSpPr>
        <p:spPr>
          <a:xfrm>
            <a:off x="0" y="4407408"/>
            <a:ext cx="9144000" cy="420624"/>
          </a:xfrm>
          <a:prstGeom prst="rect">
            <a:avLst/>
          </a:prstGeom>
          <a:noFill/>
          <a:ln/>
        </p:spPr>
        <p:txBody>
          <a:bodyPr wrap="square" lIns="0" tIns="0" rIns="0" bIns="0" rtlCol="0" anchor="ctr"/>
          <a:lstStyle/>
          <a:p>
            <a:pPr marL="0" indent="0" algn="ctr">
              <a:buNone/>
            </a:pPr>
            <a:r>
              <a:rPr lang="en-US" sz="2400" dirty="0">
                <a:solidFill>
                  <a:srgbClr val="941100"/>
                </a:solidFill>
                <a:latin typeface="Lucida Bright" pitchFamily="34" charset="0"/>
                <a:ea typeface="Lucida Bright" pitchFamily="34" charset="-122"/>
                <a:cs typeface="Lucida Bright" pitchFamily="34" charset="-120"/>
              </a:rPr>
              <a:t>Nirupam Roy</a:t>
            </a:r>
            <a:endParaRPr lang="en-US" sz="2400" dirty="0"/>
          </a:p>
        </p:txBody>
      </p:sp>
      <p:sp>
        <p:nvSpPr>
          <p:cNvPr id="16" name="Text 5"/>
          <p:cNvSpPr/>
          <p:nvPr/>
        </p:nvSpPr>
        <p:spPr>
          <a:xfrm>
            <a:off x="1828800" y="4828032"/>
            <a:ext cx="5486400" cy="704088"/>
          </a:xfrm>
          <a:prstGeom prst="rect">
            <a:avLst/>
          </a:prstGeom>
          <a:noFill/>
          <a:ln/>
        </p:spPr>
        <p:txBody>
          <a:bodyPr wrap="square" lIns="0" tIns="0" rIns="0" bIns="0" rtlCol="0" anchor="t"/>
          <a:lstStyle/>
          <a:p>
            <a:pPr marL="0" indent="0" algn="ctr">
              <a:lnSpc>
                <a:spcPct val="105000"/>
              </a:lnSpc>
              <a:buNone/>
            </a:pPr>
            <a:r>
              <a:rPr lang="en-US" sz="2000" b="1" dirty="0">
                <a:solidFill>
                  <a:srgbClr val="000000"/>
                </a:solidFill>
                <a:latin typeface="Lucida Bright" pitchFamily="34" charset="0"/>
                <a:ea typeface="Lucida Bright" pitchFamily="34" charset="-122"/>
                <a:cs typeface="Lucida Bright" pitchFamily="34" charset="-120"/>
              </a:rPr>
              <a:t>Tu-Th 12:30 – 1:45pm</a:t>
            </a:r>
            <a:endParaRPr lang="en-US" sz="2000" dirty="0"/>
          </a:p>
          <a:p>
            <a:pPr marL="0" indent="0" algn="ctr">
              <a:lnSpc>
                <a:spcPct val="105000"/>
              </a:lnSpc>
              <a:buNone/>
            </a:pPr>
            <a:r>
              <a:rPr lang="en-US" sz="2000" b="1" dirty="0">
                <a:solidFill>
                  <a:srgbClr val="000000"/>
                </a:solidFill>
                <a:latin typeface="Lucida Bright" pitchFamily="34" charset="0"/>
                <a:ea typeface="Lucida Bright" pitchFamily="34" charset="-122"/>
                <a:cs typeface="Lucida Bright" pitchFamily="34" charset="-120"/>
              </a:rPr>
              <a:t>IRB 2107</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Where Lecture 3 left off</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a:t>
            </a:r>
            <a:endParaRPr lang="en-US" sz="1100" dirty="0"/>
          </a:p>
        </p:txBody>
      </p:sp>
      <p:sp>
        <p:nvSpPr>
          <p:cNvPr id="5" name="Text 3"/>
          <p:cNvSpPr txBox="1"/>
          <p:nvPr/>
        </p:nvSpPr>
        <p:spPr>
          <a:xfrm>
            <a:off x="457200" y="960120"/>
            <a:ext cx="8229600" cy="540327"/>
          </a:xfrm>
          <a:prstGeom prst="rect">
            <a:avLst/>
          </a:prstGeom>
          <a:noFill/>
          <a:ln/>
        </p:spPr>
        <p:txBody>
          <a:bodyPr wrap="square" lIns="0" tIns="0" rIns="0" bIns="0" rtlCol="0" anchor="ctr"/>
          <a:lstStyle/>
          <a:p>
            <a:pPr marL="0" indent="0" algn="ctr">
              <a:buNone/>
            </a:pPr>
            <a:r>
              <a:rPr lang="en-US" sz="2600" i="1" dirty="0">
                <a:solidFill>
                  <a:srgbClr val="34465B"/>
                </a:solidFill>
                <a:latin typeface="Lucida Bright" pitchFamily="34" charset="0"/>
                <a:ea typeface="Lucida Bright" pitchFamily="34" charset="-122"/>
                <a:cs typeface="Lucida Bright" pitchFamily="34" charset="-120"/>
              </a:rPr>
              <a:t>y = f(x, θ) + n</a:t>
            </a:r>
            <a:endParaRPr lang="en-US" sz="2600" dirty="0"/>
          </a:p>
        </p:txBody>
      </p:sp>
      <p:sp>
        <p:nvSpPr>
          <p:cNvPr id="6" name="Text 4"/>
          <p:cNvSpPr txBox="1"/>
          <p:nvPr/>
        </p:nvSpPr>
        <p:spPr>
          <a:xfrm>
            <a:off x="411480" y="1783080"/>
            <a:ext cx="8321040" cy="100584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physical forward model turns a state x into a measurement 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classical inverse recovers x by fitting the data and penalizing implausible solutions.</a:t>
            </a:r>
            <a:endParaRPr lang="en-US" sz="1950" dirty="0"/>
          </a:p>
        </p:txBody>
      </p:sp>
      <p:sp>
        <p:nvSpPr>
          <p:cNvPr id="7" name="Text 5"/>
          <p:cNvSpPr txBox="1"/>
          <p:nvPr/>
        </p:nvSpPr>
        <p:spPr>
          <a:xfrm>
            <a:off x="365760" y="2834640"/>
            <a:ext cx="8412480" cy="477982"/>
          </a:xfrm>
          <a:prstGeom prst="rect">
            <a:avLst/>
          </a:prstGeom>
          <a:noFill/>
          <a:ln/>
        </p:spPr>
        <p:txBody>
          <a:bodyPr wrap="square" lIns="0" tIns="0" rIns="0" bIns="0" rtlCol="0" anchor="ctr"/>
          <a:lstStyle/>
          <a:p>
            <a:pPr marL="0" indent="0" algn="ctr">
              <a:buNone/>
            </a:pPr>
            <a:r>
              <a:rPr lang="en-US" sz="2300" i="1" dirty="0">
                <a:solidFill>
                  <a:srgbClr val="34465B"/>
                </a:solidFill>
                <a:latin typeface="Lucida Bright" pitchFamily="34" charset="0"/>
                <a:ea typeface="Lucida Bright" pitchFamily="34" charset="-122"/>
                <a:cs typeface="Lucida Bright" pitchFamily="34" charset="-120"/>
              </a:rPr>
              <a:t>x̂ = arg min</a:t>
            </a:r>
            <a:r>
              <a:rPr lang="en-US" sz="1500" i="1" baseline="-40000" dirty="0">
                <a:solidFill>
                  <a:srgbClr val="34465B"/>
                </a:solidFill>
                <a:latin typeface="Lucida Bright" pitchFamily="34" charset="0"/>
                <a:ea typeface="Lucida Bright" pitchFamily="34" charset="-122"/>
                <a:cs typeface="Lucida Bright" pitchFamily="34" charset="-120"/>
              </a:rPr>
              <a:t>x</a:t>
            </a:r>
            <a:r>
              <a:rPr lang="en-US" sz="2300" b="1" i="1" dirty="0">
                <a:solidFill>
                  <a:srgbClr val="34465B"/>
                </a:solidFill>
                <a:latin typeface="Lucida Bright" pitchFamily="34" charset="0"/>
                <a:ea typeface="Lucida Bright" pitchFamily="34" charset="-122"/>
                <a:cs typeface="Lucida Bright" pitchFamily="34" charset="-120"/>
              </a:rPr>
              <a:t>  D(y, f(x,θ))</a:t>
            </a:r>
            <a:r>
              <a:rPr lang="en-US" sz="2300" i="1" dirty="0">
                <a:solidFill>
                  <a:srgbClr val="34465B"/>
                </a:solidFill>
                <a:latin typeface="Lucida Bright" pitchFamily="34" charset="0"/>
                <a:ea typeface="Lucida Bright" pitchFamily="34" charset="-122"/>
                <a:cs typeface="Lucida Bright" pitchFamily="34" charset="-120"/>
              </a:rPr>
              <a:t>  +  λ</a:t>
            </a:r>
            <a:r>
              <a:rPr lang="en-US" sz="2300" b="1" i="1" dirty="0">
                <a:solidFill>
                  <a:srgbClr val="9C7A2E"/>
                </a:solidFill>
                <a:latin typeface="Lucida Bright" pitchFamily="34" charset="0"/>
                <a:ea typeface="Lucida Bright" pitchFamily="34" charset="-122"/>
                <a:cs typeface="Lucida Bright" pitchFamily="34" charset="-120"/>
              </a:rPr>
              <a:t>R(x)</a:t>
            </a:r>
            <a:endParaRPr lang="en-US" sz="2300" dirty="0"/>
          </a:p>
        </p:txBody>
      </p:sp>
      <p:sp>
        <p:nvSpPr>
          <p:cNvPr id="8" name="Text 6"/>
          <p:cNvSpPr txBox="1"/>
          <p:nvPr/>
        </p:nvSpPr>
        <p:spPr>
          <a:xfrm>
            <a:off x="411480" y="3611880"/>
            <a:ext cx="8321040" cy="91440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data term — stay consistent with what the sensor actually measured</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regularizer — prefer plausible states among those consistent with the data</a:t>
            </a:r>
            <a:endParaRPr lang="en-US" sz="1850" dirty="0"/>
          </a:p>
        </p:txBody>
      </p:sp>
      <p:sp>
        <p:nvSpPr>
          <p:cNvPr id="9" name="Shape 7"/>
          <p:cNvSpPr/>
          <p:nvPr/>
        </p:nvSpPr>
        <p:spPr>
          <a:xfrm>
            <a:off x="411480" y="4709160"/>
            <a:ext cx="8321040" cy="1051560"/>
          </a:xfrm>
          <a:prstGeom prst="roundRect">
            <a:avLst>
              <a:gd name="adj" fmla="val 6957"/>
            </a:avLst>
          </a:prstGeom>
          <a:solidFill>
            <a:srgbClr val="9C7A2E"/>
          </a:solidFill>
          <a:ln/>
        </p:spPr>
        <p:txBody>
          <a:bodyPr/>
          <a:lstStyle/>
          <a:p>
            <a:endParaRPr lang="en-US"/>
          </a:p>
        </p:txBody>
      </p:sp>
      <p:sp>
        <p:nvSpPr>
          <p:cNvPr id="10" name="Text 8"/>
          <p:cNvSpPr txBox="1"/>
          <p:nvPr/>
        </p:nvSpPr>
        <p:spPr>
          <a:xfrm>
            <a:off x="640080" y="4709160"/>
            <a:ext cx="7863840" cy="10515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Lecture 4 is not a switch from physics to generic deep learning — it is the next question forced by the inverse problem itself.</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central lecture question</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a:t>
            </a:r>
            <a:endParaRPr lang="en-US" sz="1100" dirty="0"/>
          </a:p>
        </p:txBody>
      </p:sp>
      <p:sp>
        <p:nvSpPr>
          <p:cNvPr id="5" name="Text 3"/>
          <p:cNvSpPr txBox="1"/>
          <p:nvPr/>
        </p:nvSpPr>
        <p:spPr>
          <a:xfrm>
            <a:off x="411480" y="914400"/>
            <a:ext cx="8321040" cy="640080"/>
          </a:xfrm>
          <a:prstGeom prst="rect">
            <a:avLst/>
          </a:prstGeom>
          <a:noFill/>
          <a:ln/>
        </p:spPr>
        <p:txBody>
          <a:bodyPr wrap="square" lIns="0" tIns="0" rIns="0" bIns="0" rtlCol="0" anchor="ctr"/>
          <a:lstStyle/>
          <a:p>
            <a:pPr marL="0" indent="0" algn="ctr">
              <a:buNone/>
            </a:pPr>
            <a:r>
              <a:rPr lang="en-US" sz="2200" b="1" i="1" dirty="0">
                <a:solidFill>
                  <a:srgbClr val="1E2A38"/>
                </a:solidFill>
                <a:latin typeface="Lucida Bright" pitchFamily="34" charset="0"/>
                <a:ea typeface="Lucida Bright" pitchFamily="34" charset="-122"/>
                <a:cs typeface="Lucida Bright" pitchFamily="34" charset="-120"/>
              </a:rPr>
              <a:t>Which component of the inference chain is still missing?</a:t>
            </a:r>
            <a:endParaRPr lang="en-US" sz="2200" dirty="0"/>
          </a:p>
        </p:txBody>
      </p:sp>
      <p:sp>
        <p:nvSpPr>
          <p:cNvPr id="6" name="Text 4"/>
          <p:cNvSpPr txBox="1"/>
          <p:nvPr/>
        </p:nvSpPr>
        <p:spPr>
          <a:xfrm>
            <a:off x="411480" y="1691640"/>
            <a:ext cx="8321040" cy="54864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When the classical inverse is inaccurate, non-unique, computationally expensive, or based on incomplete physics — should learning...</a:t>
            </a:r>
            <a:endParaRPr lang="en-US" sz="1850" dirty="0"/>
          </a:p>
        </p:txBody>
      </p:sp>
      <p:sp>
        <p:nvSpPr>
          <p:cNvPr id="7" name="Text 5"/>
          <p:cNvSpPr txBox="1"/>
          <p:nvPr/>
        </p:nvSpPr>
        <p:spPr>
          <a:xfrm>
            <a:off x="1280160" y="2331720"/>
            <a:ext cx="6583680" cy="2743200"/>
          </a:xfrm>
          <a:prstGeom prst="rect">
            <a:avLst/>
          </a:prstGeom>
          <a:noFill/>
          <a:ln/>
        </p:spPr>
        <p:txBody>
          <a:bodyPr wrap="square" lIns="0" tIns="0" rIns="0" bIns="0" rtlCol="0" anchor="t"/>
          <a:lstStyle/>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replace the inverse outright,</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supply the missing prior,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accelerate / unroll the solver,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repair the forward model,</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discover the dynamics, or</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only enforce a known physical law?</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Six answers, one per section of this lecture</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a:t>
            </a:r>
            <a:endParaRPr lang="en-US" sz="1100" dirty="0"/>
          </a:p>
        </p:txBody>
      </p:sp>
      <p:sp>
        <p:nvSpPr>
          <p:cNvPr id="5" name="Shape 3"/>
          <p:cNvSpPr/>
          <p:nvPr/>
        </p:nvSpPr>
        <p:spPr>
          <a:xfrm>
            <a:off x="1487424" y="960120"/>
            <a:ext cx="621792" cy="621792"/>
          </a:xfrm>
          <a:prstGeom prst="ellipse">
            <a:avLst/>
          </a:prstGeom>
          <a:solidFill>
            <a:srgbClr val="1F6F6B"/>
          </a:solidFill>
          <a:ln/>
        </p:spPr>
        <p:txBody>
          <a:bodyPr/>
          <a:lstStyle/>
          <a:p>
            <a:endParaRPr lang="en-US"/>
          </a:p>
        </p:txBody>
      </p:sp>
      <p:sp>
        <p:nvSpPr>
          <p:cNvPr id="6" name="Text 4"/>
          <p:cNvSpPr txBox="1"/>
          <p:nvPr/>
        </p:nvSpPr>
        <p:spPr>
          <a:xfrm>
            <a:off x="148742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1</a:t>
            </a:r>
            <a:endParaRPr lang="en-US" sz="1800" dirty="0"/>
          </a:p>
        </p:txBody>
      </p:sp>
      <p:sp>
        <p:nvSpPr>
          <p:cNvPr id="7" name="Text 5"/>
          <p:cNvSpPr txBox="1"/>
          <p:nvPr/>
        </p:nvSpPr>
        <p:spPr>
          <a:xfrm>
            <a:off x="484632" y="1719072"/>
            <a:ext cx="2627376" cy="457200"/>
          </a:xfrm>
          <a:prstGeom prst="rect">
            <a:avLst/>
          </a:prstGeom>
          <a:noFill/>
          <a:ln/>
        </p:spPr>
        <p:txBody>
          <a:bodyPr wrap="square" lIns="0" tIns="0" rIns="0" bIns="0" rtlCol="0" anchor="t"/>
          <a:lstStyle/>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Inverse</a:t>
            </a:r>
            <a:endParaRPr lang="en-US" sz="1500" dirty="0"/>
          </a:p>
        </p:txBody>
      </p:sp>
      <p:sp>
        <p:nvSpPr>
          <p:cNvPr id="8" name="Text 6"/>
          <p:cNvSpPr txBox="1"/>
          <p:nvPr/>
        </p:nvSpPr>
        <p:spPr>
          <a:xfrm>
            <a:off x="50292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map itself</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is too complex</a:t>
            </a:r>
            <a:endParaRPr lang="en-US" sz="1350" dirty="0"/>
          </a:p>
        </p:txBody>
      </p:sp>
      <p:sp>
        <p:nvSpPr>
          <p:cNvPr id="9" name="Shape 7"/>
          <p:cNvSpPr/>
          <p:nvPr/>
        </p:nvSpPr>
        <p:spPr>
          <a:xfrm>
            <a:off x="4261104" y="960120"/>
            <a:ext cx="621792" cy="621792"/>
          </a:xfrm>
          <a:prstGeom prst="ellipse">
            <a:avLst/>
          </a:prstGeom>
          <a:solidFill>
            <a:srgbClr val="7A3B3B"/>
          </a:solidFill>
          <a:ln/>
        </p:spPr>
        <p:txBody>
          <a:bodyPr/>
          <a:lstStyle/>
          <a:p>
            <a:endParaRPr lang="en-US"/>
          </a:p>
        </p:txBody>
      </p:sp>
      <p:sp>
        <p:nvSpPr>
          <p:cNvPr id="10" name="Text 8"/>
          <p:cNvSpPr txBox="1"/>
          <p:nvPr/>
        </p:nvSpPr>
        <p:spPr>
          <a:xfrm>
            <a:off x="426110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2</a:t>
            </a:r>
            <a:endParaRPr lang="en-US" sz="1800" dirty="0"/>
          </a:p>
        </p:txBody>
      </p:sp>
      <p:sp>
        <p:nvSpPr>
          <p:cNvPr id="11" name="Text 9"/>
          <p:cNvSpPr txBox="1"/>
          <p:nvPr/>
        </p:nvSpPr>
        <p:spPr>
          <a:xfrm>
            <a:off x="3258312" y="1719072"/>
            <a:ext cx="2627376" cy="457200"/>
          </a:xfrm>
          <a:prstGeom prst="rect">
            <a:avLst/>
          </a:prstGeom>
          <a:noFill/>
          <a:ln/>
        </p:spPr>
        <p:txBody>
          <a:bodyPr wrap="square" lIns="0" tIns="0" rIns="0" bIns="0" rtlCol="0" anchor="t"/>
          <a:lstStyle/>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Prior</a:t>
            </a:r>
            <a:endParaRPr lang="en-US" sz="1500" dirty="0"/>
          </a:p>
        </p:txBody>
      </p:sp>
      <p:sp>
        <p:nvSpPr>
          <p:cNvPr id="12" name="Text 10"/>
          <p:cNvSpPr txBox="1"/>
          <p:nvPr/>
        </p:nvSpPr>
        <p:spPr>
          <a:xfrm>
            <a:off x="327660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data alone doesn't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pick one state</a:t>
            </a:r>
            <a:endParaRPr lang="en-US" sz="1350" dirty="0"/>
          </a:p>
        </p:txBody>
      </p:sp>
      <p:sp>
        <p:nvSpPr>
          <p:cNvPr id="13" name="Shape 11"/>
          <p:cNvSpPr/>
          <p:nvPr/>
        </p:nvSpPr>
        <p:spPr>
          <a:xfrm>
            <a:off x="7034784" y="960120"/>
            <a:ext cx="621792" cy="621792"/>
          </a:xfrm>
          <a:prstGeom prst="ellipse">
            <a:avLst/>
          </a:prstGeom>
          <a:solidFill>
            <a:srgbClr val="B0552F"/>
          </a:solidFill>
          <a:ln/>
        </p:spPr>
        <p:txBody>
          <a:bodyPr/>
          <a:lstStyle/>
          <a:p>
            <a:endParaRPr lang="en-US"/>
          </a:p>
        </p:txBody>
      </p:sp>
      <p:sp>
        <p:nvSpPr>
          <p:cNvPr id="14" name="Text 12"/>
          <p:cNvSpPr txBox="1"/>
          <p:nvPr/>
        </p:nvSpPr>
        <p:spPr>
          <a:xfrm>
            <a:off x="7034784" y="96012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3</a:t>
            </a:r>
            <a:endParaRPr lang="en-US" sz="1800" dirty="0"/>
          </a:p>
        </p:txBody>
      </p:sp>
      <p:sp>
        <p:nvSpPr>
          <p:cNvPr id="15" name="Text 13"/>
          <p:cNvSpPr txBox="1"/>
          <p:nvPr/>
        </p:nvSpPr>
        <p:spPr>
          <a:xfrm>
            <a:off x="6031992" y="1719072"/>
            <a:ext cx="2627376" cy="457200"/>
          </a:xfrm>
          <a:prstGeom prst="rect">
            <a:avLst/>
          </a:prstGeom>
          <a:noFill/>
          <a:ln/>
        </p:spPr>
        <p:txBody>
          <a:bodyPr wrap="square" lIns="0" tIns="0" rIns="0" bIns="0" rtlCol="0" anchor="t"/>
          <a:lstStyle/>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Unroll the</a:t>
            </a:r>
            <a:endParaRPr lang="en-US" sz="1500" dirty="0"/>
          </a:p>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Optimizer</a:t>
            </a:r>
            <a:endParaRPr lang="en-US" sz="1500" dirty="0"/>
          </a:p>
        </p:txBody>
      </p:sp>
      <p:sp>
        <p:nvSpPr>
          <p:cNvPr id="16" name="Text 14"/>
          <p:cNvSpPr txBox="1"/>
          <p:nvPr/>
        </p:nvSpPr>
        <p:spPr>
          <a:xfrm>
            <a:off x="6050280" y="217627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objective is right;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iteration is slow</a:t>
            </a:r>
            <a:endParaRPr lang="en-US" sz="1350" dirty="0"/>
          </a:p>
        </p:txBody>
      </p:sp>
      <p:sp>
        <p:nvSpPr>
          <p:cNvPr id="17" name="Shape 15"/>
          <p:cNvSpPr/>
          <p:nvPr/>
        </p:nvSpPr>
        <p:spPr>
          <a:xfrm>
            <a:off x="1487424" y="2999232"/>
            <a:ext cx="621792" cy="621792"/>
          </a:xfrm>
          <a:prstGeom prst="ellipse">
            <a:avLst/>
          </a:prstGeom>
          <a:solidFill>
            <a:srgbClr val="3B5776"/>
          </a:solidFill>
          <a:ln/>
        </p:spPr>
        <p:txBody>
          <a:bodyPr/>
          <a:lstStyle/>
          <a:p>
            <a:endParaRPr lang="en-US"/>
          </a:p>
        </p:txBody>
      </p:sp>
      <p:sp>
        <p:nvSpPr>
          <p:cNvPr id="18" name="Text 16"/>
          <p:cNvSpPr txBox="1"/>
          <p:nvPr/>
        </p:nvSpPr>
        <p:spPr>
          <a:xfrm>
            <a:off x="148742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4</a:t>
            </a:r>
            <a:endParaRPr lang="en-US" sz="1800" dirty="0"/>
          </a:p>
        </p:txBody>
      </p:sp>
      <p:sp>
        <p:nvSpPr>
          <p:cNvPr id="19" name="Text 17"/>
          <p:cNvSpPr txBox="1"/>
          <p:nvPr/>
        </p:nvSpPr>
        <p:spPr>
          <a:xfrm>
            <a:off x="484632" y="3758184"/>
            <a:ext cx="2627376" cy="457200"/>
          </a:xfrm>
          <a:prstGeom prst="rect">
            <a:avLst/>
          </a:prstGeom>
          <a:noFill/>
          <a:ln/>
        </p:spPr>
        <p:txBody>
          <a:bodyPr wrap="square" lIns="0" tIns="0" rIns="0" bIns="0" rtlCol="0" anchor="t"/>
          <a:lstStyle/>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Learn Missing</a:t>
            </a:r>
            <a:endParaRPr lang="en-US" sz="1500" dirty="0"/>
          </a:p>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Physics</a:t>
            </a:r>
            <a:endParaRPr lang="en-US" sz="1500" dirty="0"/>
          </a:p>
        </p:txBody>
      </p:sp>
      <p:sp>
        <p:nvSpPr>
          <p:cNvPr id="20" name="Text 18"/>
          <p:cNvSpPr txBox="1"/>
          <p:nvPr/>
        </p:nvSpPr>
        <p:spPr>
          <a:xfrm>
            <a:off x="50292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model is</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incomplete, biased</a:t>
            </a:r>
            <a:endParaRPr lang="en-US" sz="1350" dirty="0"/>
          </a:p>
        </p:txBody>
      </p:sp>
      <p:sp>
        <p:nvSpPr>
          <p:cNvPr id="21" name="Shape 19"/>
          <p:cNvSpPr/>
          <p:nvPr/>
        </p:nvSpPr>
        <p:spPr>
          <a:xfrm>
            <a:off x="4261104" y="2999232"/>
            <a:ext cx="621792" cy="621792"/>
          </a:xfrm>
          <a:prstGeom prst="ellipse">
            <a:avLst/>
          </a:prstGeom>
          <a:solidFill>
            <a:srgbClr val="4F6B45"/>
          </a:solidFill>
          <a:ln/>
        </p:spPr>
        <p:txBody>
          <a:bodyPr/>
          <a:lstStyle/>
          <a:p>
            <a:endParaRPr lang="en-US"/>
          </a:p>
        </p:txBody>
      </p:sp>
      <p:sp>
        <p:nvSpPr>
          <p:cNvPr id="22" name="Text 20"/>
          <p:cNvSpPr txBox="1"/>
          <p:nvPr/>
        </p:nvSpPr>
        <p:spPr>
          <a:xfrm>
            <a:off x="426110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5</a:t>
            </a:r>
            <a:endParaRPr lang="en-US" sz="1800" dirty="0"/>
          </a:p>
        </p:txBody>
      </p:sp>
      <p:sp>
        <p:nvSpPr>
          <p:cNvPr id="23" name="Text 21"/>
          <p:cNvSpPr txBox="1"/>
          <p:nvPr/>
        </p:nvSpPr>
        <p:spPr>
          <a:xfrm>
            <a:off x="3258312" y="3758184"/>
            <a:ext cx="2627376" cy="457200"/>
          </a:xfrm>
          <a:prstGeom prst="rect">
            <a:avLst/>
          </a:prstGeom>
          <a:noFill/>
          <a:ln/>
        </p:spPr>
        <p:txBody>
          <a:bodyPr wrap="square" lIns="0" tIns="0" rIns="0" bIns="0" rtlCol="0" anchor="t"/>
          <a:lstStyle/>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Dynamics</a:t>
            </a:r>
            <a:endParaRPr lang="en-US" sz="1500" dirty="0"/>
          </a:p>
        </p:txBody>
      </p:sp>
      <p:sp>
        <p:nvSpPr>
          <p:cNvPr id="24" name="Text 22"/>
          <p:cNvSpPr txBox="1"/>
          <p:nvPr/>
        </p:nvSpPr>
        <p:spPr>
          <a:xfrm>
            <a:off x="327660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transition law</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itself is unknown</a:t>
            </a:r>
            <a:endParaRPr lang="en-US" sz="1350" dirty="0"/>
          </a:p>
        </p:txBody>
      </p:sp>
      <p:sp>
        <p:nvSpPr>
          <p:cNvPr id="25" name="Shape 23"/>
          <p:cNvSpPr/>
          <p:nvPr/>
        </p:nvSpPr>
        <p:spPr>
          <a:xfrm>
            <a:off x="7034784" y="2999232"/>
            <a:ext cx="621792" cy="621792"/>
          </a:xfrm>
          <a:prstGeom prst="ellipse">
            <a:avLst/>
          </a:prstGeom>
          <a:solidFill>
            <a:srgbClr val="6B4468"/>
          </a:solidFill>
          <a:ln/>
        </p:spPr>
        <p:txBody>
          <a:bodyPr/>
          <a:lstStyle/>
          <a:p>
            <a:endParaRPr lang="en-US"/>
          </a:p>
        </p:txBody>
      </p:sp>
      <p:sp>
        <p:nvSpPr>
          <p:cNvPr id="26" name="Text 24"/>
          <p:cNvSpPr txBox="1"/>
          <p:nvPr/>
        </p:nvSpPr>
        <p:spPr>
          <a:xfrm>
            <a:off x="7034784" y="299923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6</a:t>
            </a:r>
            <a:endParaRPr lang="en-US" sz="1800" dirty="0"/>
          </a:p>
        </p:txBody>
      </p:sp>
      <p:sp>
        <p:nvSpPr>
          <p:cNvPr id="27" name="Text 25"/>
          <p:cNvSpPr txBox="1"/>
          <p:nvPr/>
        </p:nvSpPr>
        <p:spPr>
          <a:xfrm>
            <a:off x="6031992" y="3758184"/>
            <a:ext cx="2627376" cy="457200"/>
          </a:xfrm>
          <a:prstGeom prst="rect">
            <a:avLst/>
          </a:prstGeom>
          <a:noFill/>
          <a:ln/>
        </p:spPr>
        <p:txBody>
          <a:bodyPr wrap="square" lIns="0" tIns="0" rIns="0" bIns="0" rtlCol="0" anchor="t"/>
          <a:lstStyle/>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Constrain with</a:t>
            </a:r>
            <a:endParaRPr lang="en-US" sz="1500" dirty="0"/>
          </a:p>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Physics</a:t>
            </a:r>
            <a:endParaRPr lang="en-US" sz="1500" dirty="0"/>
          </a:p>
        </p:txBody>
      </p:sp>
      <p:sp>
        <p:nvSpPr>
          <p:cNvPr id="28" name="Text 26"/>
          <p:cNvSpPr txBox="1"/>
          <p:nvPr/>
        </p:nvSpPr>
        <p:spPr>
          <a:xfrm>
            <a:off x="6050280" y="421538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law is known;</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the field is sparse</a:t>
            </a:r>
            <a:endParaRPr lang="en-US" sz="1350" dirty="0"/>
          </a:p>
        </p:txBody>
      </p:sp>
      <p:sp>
        <p:nvSpPr>
          <p:cNvPr id="29" name="Shape 27"/>
          <p:cNvSpPr/>
          <p:nvPr/>
        </p:nvSpPr>
        <p:spPr>
          <a:xfrm>
            <a:off x="411480" y="5010912"/>
            <a:ext cx="8321040" cy="914400"/>
          </a:xfrm>
          <a:prstGeom prst="roundRect">
            <a:avLst>
              <a:gd name="adj" fmla="val 8000"/>
            </a:avLst>
          </a:prstGeom>
          <a:solidFill>
            <a:srgbClr val="9C7A2E"/>
          </a:solidFill>
          <a:ln/>
        </p:spPr>
        <p:txBody>
          <a:bodyPr/>
          <a:lstStyle/>
          <a:p>
            <a:endParaRPr lang="en-US"/>
          </a:p>
        </p:txBody>
      </p:sp>
      <p:sp>
        <p:nvSpPr>
          <p:cNvPr id="30" name="Text 28"/>
          <p:cNvSpPr txBox="1"/>
          <p:nvPr/>
        </p:nvSpPr>
        <p:spPr>
          <a:xfrm>
            <a:off x="640080" y="5010912"/>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Same rhythm every time: meet the physical systems, expose the shared failure mode, add exactly the learning that failure demands.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Every section follows the same rhythm</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a:t>
            </a:r>
            <a:endParaRPr lang="en-US" sz="1100" dirty="0"/>
          </a:p>
        </p:txBody>
      </p:sp>
      <p:sp>
        <p:nvSpPr>
          <p:cNvPr id="5" name="Text 3"/>
          <p:cNvSpPr txBox="1"/>
          <p:nvPr/>
        </p:nvSpPr>
        <p:spPr>
          <a:xfrm>
            <a:off x="411480" y="896112"/>
            <a:ext cx="8321040" cy="77724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Two or three very different sensing systems will turn out to share exactly one mathematical failure — that repetition, not the sensor hardware, is the actual lesson.</a:t>
            </a:r>
            <a:endParaRPr lang="en-US" sz="1850" dirty="0"/>
          </a:p>
        </p:txBody>
      </p:sp>
      <p:sp>
        <p:nvSpPr>
          <p:cNvPr id="6" name="Shape 4"/>
          <p:cNvSpPr/>
          <p:nvPr/>
        </p:nvSpPr>
        <p:spPr>
          <a:xfrm>
            <a:off x="320040" y="1828800"/>
            <a:ext cx="201168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36576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meet the</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physical systems</a:t>
            </a:r>
            <a:endParaRPr lang="en-US" sz="1450" dirty="0"/>
          </a:p>
        </p:txBody>
      </p:sp>
      <p:sp>
        <p:nvSpPr>
          <p:cNvPr id="8" name="Shape 6"/>
          <p:cNvSpPr/>
          <p:nvPr/>
        </p:nvSpPr>
        <p:spPr>
          <a:xfrm>
            <a:off x="2348179" y="2272284"/>
            <a:ext cx="104242" cy="164592"/>
          </a:xfrm>
          <a:prstGeom prst="rightArrow">
            <a:avLst/>
          </a:prstGeom>
          <a:solidFill>
            <a:srgbClr val="6B6459"/>
          </a:solidFill>
          <a:ln/>
        </p:spPr>
        <p:txBody>
          <a:bodyPr/>
          <a:lstStyle/>
          <a:p>
            <a:endParaRPr lang="en-US"/>
          </a:p>
        </p:txBody>
      </p:sp>
      <p:sp>
        <p:nvSpPr>
          <p:cNvPr id="9" name="Shape 7"/>
          <p:cNvSpPr/>
          <p:nvPr/>
        </p:nvSpPr>
        <p:spPr>
          <a:xfrm>
            <a:off x="2468880" y="1828800"/>
            <a:ext cx="201168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251460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write the forward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model  x, y, f, θ, n</a:t>
            </a:r>
            <a:endParaRPr lang="en-US" sz="1450" dirty="0"/>
          </a:p>
        </p:txBody>
      </p:sp>
      <p:sp>
        <p:nvSpPr>
          <p:cNvPr id="11" name="Shape 9"/>
          <p:cNvSpPr/>
          <p:nvPr/>
        </p:nvSpPr>
        <p:spPr>
          <a:xfrm>
            <a:off x="4497019" y="2272284"/>
            <a:ext cx="104242" cy="164592"/>
          </a:xfrm>
          <a:prstGeom prst="rightArrow">
            <a:avLst/>
          </a:prstGeom>
          <a:solidFill>
            <a:srgbClr val="6B6459"/>
          </a:solidFill>
          <a:ln/>
        </p:spPr>
        <p:txBody>
          <a:bodyPr/>
          <a:lstStyle/>
          <a:p>
            <a:endParaRPr lang="en-US"/>
          </a:p>
        </p:txBody>
      </p:sp>
      <p:sp>
        <p:nvSpPr>
          <p:cNvPr id="12" name="Shape 10"/>
          <p:cNvSpPr/>
          <p:nvPr/>
        </p:nvSpPr>
        <p:spPr>
          <a:xfrm>
            <a:off x="4617720" y="1828800"/>
            <a:ext cx="201168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466344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expose the shared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mathematical failure</a:t>
            </a:r>
            <a:endParaRPr lang="en-US" sz="1450" dirty="0"/>
          </a:p>
        </p:txBody>
      </p:sp>
      <p:sp>
        <p:nvSpPr>
          <p:cNvPr id="14" name="Shape 12"/>
          <p:cNvSpPr/>
          <p:nvPr/>
        </p:nvSpPr>
        <p:spPr>
          <a:xfrm>
            <a:off x="6645859" y="2272284"/>
            <a:ext cx="104242" cy="164592"/>
          </a:xfrm>
          <a:prstGeom prst="rightArrow">
            <a:avLst/>
          </a:prstGeom>
          <a:solidFill>
            <a:srgbClr val="6B6459"/>
          </a:solidFill>
          <a:ln/>
        </p:spPr>
        <p:txBody>
          <a:bodyPr/>
          <a:lstStyle/>
          <a:p>
            <a:endParaRPr lang="en-US"/>
          </a:p>
        </p:txBody>
      </p:sp>
      <p:sp>
        <p:nvSpPr>
          <p:cNvPr id="15" name="Shape 13"/>
          <p:cNvSpPr/>
          <p:nvPr/>
        </p:nvSpPr>
        <p:spPr>
          <a:xfrm>
            <a:off x="6766560" y="1828800"/>
            <a:ext cx="2011680" cy="1051560"/>
          </a:xfrm>
          <a:prstGeom prst="roundRect">
            <a:avLst>
              <a:gd name="adj" fmla="val 6957"/>
            </a:avLst>
          </a:prstGeom>
          <a:solidFill>
            <a:srgbClr val="1F6F6B"/>
          </a:solidFill>
          <a:ln/>
        </p:spPr>
        <p:txBody>
          <a:bodyPr/>
          <a:lstStyle/>
          <a:p>
            <a:endParaRPr lang="en-US"/>
          </a:p>
        </p:txBody>
      </p:sp>
      <p:sp>
        <p:nvSpPr>
          <p:cNvPr id="16" name="Text 14"/>
          <p:cNvSpPr txBox="1"/>
          <p:nvPr/>
        </p:nvSpPr>
        <p:spPr>
          <a:xfrm>
            <a:off x="6812280" y="1828800"/>
            <a:ext cx="1920240" cy="105156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add the precise</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learning remedy</a:t>
            </a:r>
            <a:endParaRPr lang="en-US" sz="1450" dirty="0"/>
          </a:p>
        </p:txBody>
      </p:sp>
      <p:sp>
        <p:nvSpPr>
          <p:cNvPr id="17" name="Shape 15"/>
          <p:cNvSpPr/>
          <p:nvPr/>
        </p:nvSpPr>
        <p:spPr>
          <a:xfrm>
            <a:off x="411480" y="3200400"/>
            <a:ext cx="8321040" cy="1097280"/>
          </a:xfrm>
          <a:prstGeom prst="roundRect">
            <a:avLst>
              <a:gd name="adj" fmla="val 6667"/>
            </a:avLst>
          </a:prstGeom>
          <a:solidFill>
            <a:srgbClr val="9C7A2E"/>
          </a:solidFill>
          <a:ln/>
        </p:spPr>
        <p:txBody>
          <a:bodyPr/>
          <a:lstStyle/>
          <a:p>
            <a:endParaRPr lang="en-US"/>
          </a:p>
        </p:txBody>
      </p:sp>
      <p:sp>
        <p:nvSpPr>
          <p:cNvPr id="18" name="Text 16"/>
          <p:cNvSpPr txBox="1"/>
          <p:nvPr/>
        </p:nvSpPr>
        <p:spPr>
          <a:xfrm>
            <a:off x="640080" y="3200400"/>
            <a:ext cx="7863840" cy="10972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Notation stays fixed throughout: physical state x, forward physics f(x,θ), measurement y, noise n, learned component φ. New vocabulary is the sensor's — not the mathematics'.</a:t>
            </a:r>
            <a:endParaRPr lang="en-US" sz="1850" dirty="0"/>
          </a:p>
        </p:txBody>
      </p:sp>
      <p:sp>
        <p:nvSpPr>
          <p:cNvPr id="19" name="Text 17"/>
          <p:cNvSpPr txBox="1"/>
          <p:nvPr/>
        </p:nvSpPr>
        <p:spPr>
          <a:xfrm>
            <a:off x="411480" y="4434840"/>
            <a:ext cx="8321040" cy="502920"/>
          </a:xfrm>
          <a:prstGeom prst="rect">
            <a:avLst/>
          </a:prstGeom>
          <a:noFill/>
          <a:ln/>
        </p:spPr>
        <p:txBody>
          <a:bodyPr wrap="square" lIns="0" tIns="0" rIns="0" bIns="0" rtlCol="0" anchor="ctr"/>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Watch for the moment each section closes: what the new method still cannot guarantee becomes the transition question into the next one.</a:t>
            </a:r>
            <a:endParaRPr lang="en-US" sz="1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F6F6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1   </a:t>
            </a:r>
            <a:r>
              <a:rPr lang="en-US" sz="3300" b="1" dirty="0">
                <a:solidFill>
                  <a:srgbClr val="FFFFFF"/>
                </a:solidFill>
                <a:latin typeface="Lucida Bright" pitchFamily="34" charset="0"/>
                <a:ea typeface="Lucida Bright" pitchFamily="34" charset="-122"/>
                <a:cs typeface="Lucida Bright" pitchFamily="34" charset="-120"/>
              </a:rPr>
              <a:t>Learn the Inverse Directly</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a useful inverse mapping exists statistically, even though an analytic inverse is unavailable</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formal definition: the direct learned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a:t>
            </a:r>
            <a:endParaRPr lang="en-US" sz="1100" dirty="0"/>
          </a:p>
        </p:txBody>
      </p:sp>
      <p:sp>
        <p:nvSpPr>
          <p:cNvPr id="6" name="Text 4"/>
          <p:cNvSpPr txBox="1"/>
          <p:nvPr/>
        </p:nvSpPr>
        <p:spPr>
          <a:xfrm>
            <a:off x="411480" y="868680"/>
            <a:ext cx="8321040" cy="77724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Use this to establish the simplest possible relationship between Machine Learning and inverse problems: the network is an approximator of the map from sensor measurements to a desired latent physical state.</a:t>
            </a:r>
            <a:endParaRPr lang="en-US" sz="1800" dirty="0"/>
          </a:p>
        </p:txBody>
      </p:sp>
      <p:sp>
        <p:nvSpPr>
          <p:cNvPr id="7" name="Shape 5"/>
          <p:cNvSpPr/>
          <p:nvPr/>
        </p:nvSpPr>
        <p:spPr>
          <a:xfrm>
            <a:off x="274320" y="1965960"/>
            <a:ext cx="859536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965960"/>
            <a:ext cx="859536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 = f(x, θ) + n</a:t>
            </a:r>
            <a:r>
              <a:rPr lang="en-US" sz="2000" i="1" dirty="0">
                <a:solidFill>
                  <a:srgbClr val="6B6459"/>
                </a:solidFill>
                <a:latin typeface="Lucida Bright" pitchFamily="34" charset="0"/>
                <a:ea typeface="Lucida Bright" pitchFamily="34" charset="-122"/>
                <a:cs typeface="Lucida Bright" pitchFamily="34" charset="-120"/>
              </a:rPr>
              <a:t>      →      </a:t>
            </a:r>
            <a:r>
              <a:rPr lang="en-US" sz="2200" i="1" dirty="0">
                <a:solidFill>
                  <a:srgbClr val="34465B"/>
                </a:solidFill>
                <a:latin typeface="Lucida Bright" pitchFamily="34" charset="0"/>
                <a:ea typeface="Lucida Bright" pitchFamily="34" charset="-122"/>
                <a:cs typeface="Lucida Bright" pitchFamily="34" charset="-120"/>
              </a:rPr>
              <a:t>x̂ = g</a:t>
            </a:r>
            <a:r>
              <a:rPr lang="en-US" sz="1400" i="1" baseline="-40000" dirty="0">
                <a:solidFill>
                  <a:srgbClr val="34465B"/>
                </a:solidFill>
                <a:latin typeface="Lucida Bright" pitchFamily="34" charset="0"/>
                <a:ea typeface="Lucida Bright" pitchFamily="34" charset="-122"/>
                <a:cs typeface="Lucida Bright" pitchFamily="34" charset="-120"/>
              </a:rPr>
              <a:t>φ</a:t>
            </a:r>
            <a:r>
              <a:rPr lang="en-US" sz="2200" b="1" i="1" dirty="0">
                <a:solidFill>
                  <a:srgbClr val="1F6F6B"/>
                </a:solidFill>
                <a:latin typeface="Lucida Bright" pitchFamily="34" charset="0"/>
                <a:ea typeface="Lucida Bright" pitchFamily="34" charset="-122"/>
                <a:cs typeface="Lucida Bright" pitchFamily="34" charset="-120"/>
              </a:rPr>
              <a:t>(y)</a:t>
            </a:r>
            <a:endParaRPr lang="en-US" sz="2200" dirty="0"/>
          </a:p>
        </p:txBody>
      </p:sp>
      <p:sp>
        <p:nvSpPr>
          <p:cNvPr id="9" name="Text 7"/>
          <p:cNvSpPr txBox="1"/>
          <p:nvPr/>
        </p:nvSpPr>
        <p:spPr>
          <a:xfrm>
            <a:off x="411480" y="3246120"/>
            <a:ext cx="8321040" cy="141732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Given paired data {(yᵢ, xᵢ)}, gφ is fit directly by empirical risk minimization — no explicit optimization runs at test time.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This can be useful even when the analytic inverse is hard to write down or too slow to invert online.</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Supervised training and a physical consistency check</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a:t>
            </a:r>
            <a:endParaRPr lang="en-US" sz="1100" dirty="0"/>
          </a:p>
        </p:txBody>
      </p:sp>
      <p:sp>
        <p:nvSpPr>
          <p:cNvPr id="6" name="Text 4"/>
          <p:cNvSpPr txBox="1"/>
          <p:nvPr/>
        </p:nvSpPr>
        <p:spPr>
          <a:xfrm>
            <a:off x="274320" y="914400"/>
            <a:ext cx="859536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φ̂ = arg min</a:t>
            </a:r>
            <a:r>
              <a:rPr lang="en-US" sz="14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(1/N) Σᵢ L(g</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2100" b="1" i="1" dirty="0">
                <a:solidFill>
                  <a:srgbClr val="1F6F6B"/>
                </a:solidFill>
                <a:latin typeface="Lucida Bright" pitchFamily="34" charset="0"/>
                <a:ea typeface="Lucida Bright" pitchFamily="34" charset="-122"/>
                <a:cs typeface="Lucida Bright" pitchFamily="34" charset="-120"/>
              </a:rPr>
              <a:t>(yᵢ), xᵢ)</a:t>
            </a:r>
            <a:endParaRPr lang="en-US" sz="2100" dirty="0"/>
          </a:p>
        </p:txBody>
      </p:sp>
      <p:sp>
        <p:nvSpPr>
          <p:cNvPr id="7" name="Text 5"/>
          <p:cNvSpPr txBox="1"/>
          <p:nvPr/>
        </p:nvSpPr>
        <p:spPr>
          <a:xfrm>
            <a:off x="411480" y="1691640"/>
            <a:ext cx="8321040" cy="86868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For squared error, the predictor is driven toward the conditional mean E[x | y]. This can be useful even when the analytic inverse is hard — but it does not ensure that the predicted state actually reproduces the observed measurement.</a:t>
            </a:r>
            <a:endParaRPr lang="en-US" sz="1800" dirty="0"/>
          </a:p>
        </p:txBody>
      </p:sp>
      <p:sp>
        <p:nvSpPr>
          <p:cNvPr id="8" name="Text 6"/>
          <p:cNvSpPr txBox="1"/>
          <p:nvPr/>
        </p:nvSpPr>
        <p:spPr>
          <a:xfrm>
            <a:off x="457200" y="2788920"/>
            <a:ext cx="8229600" cy="405245"/>
          </a:xfrm>
          <a:prstGeom prst="rect">
            <a:avLst/>
          </a:prstGeom>
          <a:noFill/>
          <a:ln/>
        </p:spPr>
        <p:txBody>
          <a:bodyPr wrap="square" lIns="0" tIns="0" rIns="0" bIns="0" rtlCol="0" anchor="ctr"/>
          <a:lstStyle/>
          <a:p>
            <a:pPr marL="0" indent="0" algn="ctr">
              <a:buNone/>
            </a:pPr>
            <a:r>
              <a:rPr lang="en-US" sz="1950" b="1" i="1" dirty="0">
                <a:solidFill>
                  <a:srgbClr val="34465B"/>
                </a:solidFill>
                <a:latin typeface="Lucida Bright" pitchFamily="34" charset="0"/>
                <a:ea typeface="Lucida Bright" pitchFamily="34" charset="-122"/>
                <a:cs typeface="Lucida Bright" pitchFamily="34" charset="-120"/>
              </a:rPr>
              <a:t>physical consistency check:     f(x̂, θ)   ?≈   y</a:t>
            </a:r>
            <a:endParaRPr lang="en-US" sz="1950" dirty="0"/>
          </a:p>
        </p:txBody>
      </p:sp>
      <p:sp>
        <p:nvSpPr>
          <p:cNvPr id="9" name="Shape 7"/>
          <p:cNvSpPr/>
          <p:nvPr/>
        </p:nvSpPr>
        <p:spPr>
          <a:xfrm>
            <a:off x="411480" y="3566160"/>
            <a:ext cx="8321040" cy="1325880"/>
          </a:xfrm>
          <a:prstGeom prst="roundRect">
            <a:avLst>
              <a:gd name="adj" fmla="val 5517"/>
            </a:avLst>
          </a:prstGeom>
          <a:solidFill>
            <a:srgbClr val="9C7A2E"/>
          </a:solidFill>
          <a:ln/>
        </p:spPr>
        <p:txBody>
          <a:bodyPr/>
          <a:lstStyle/>
          <a:p>
            <a:endParaRPr lang="en-US"/>
          </a:p>
        </p:txBody>
      </p:sp>
      <p:sp>
        <p:nvSpPr>
          <p:cNvPr id="10" name="Text 8"/>
          <p:cNvSpPr txBox="1"/>
          <p:nvPr/>
        </p:nvSpPr>
        <p:spPr>
          <a:xfrm>
            <a:off x="640080" y="3566160"/>
            <a:ext cx="7863840" cy="13258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 direct learned inverse can be accurate statistically without being an explicit model of the sensing physics. It may exploit reproducible correlations that are useful in-distribution but brittle when the sensing environment changes.</a:t>
            </a:r>
            <a:endParaRPr lang="en-US" sz="1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sparse-view CT: what a detector measures</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a:t>
            </a:r>
            <a:endParaRPr lang="en-US" sz="1100" dirty="0"/>
          </a:p>
        </p:txBody>
      </p:sp>
      <p:sp>
        <p:nvSpPr>
          <p:cNvPr id="6" name="Shape 4"/>
          <p:cNvSpPr/>
          <p:nvPr/>
        </p:nvSpPr>
        <p:spPr>
          <a:xfrm>
            <a:off x="502920" y="1051560"/>
            <a:ext cx="251460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X-ray source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(rotating)</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tissue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(attenuation)</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detector value =</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ray integral</a:t>
            </a:r>
            <a:endParaRPr lang="en-US" sz="1500" dirty="0"/>
          </a:p>
        </p:txBody>
      </p:sp>
      <p:sp>
        <p:nvSpPr>
          <p:cNvPr id="14" name="Text 12"/>
          <p:cNvSpPr txBox="1"/>
          <p:nvPr/>
        </p:nvSpPr>
        <p:spPr>
          <a:xfrm>
            <a:off x="411480" y="2423160"/>
            <a:ext cx="8321040" cy="128016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An X-ray source and detector rotate around the body; each detector value is produced after X-rays pass through tissue.</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With only a small number of projection angles, the scanner records incomplete angular information.</a:t>
            </a:r>
            <a:endParaRPr lang="en-US" sz="1850" dirty="0"/>
          </a:p>
        </p:txBody>
      </p:sp>
      <p:sp>
        <p:nvSpPr>
          <p:cNvPr id="15" name="Text 13"/>
          <p:cNvSpPr txBox="1"/>
          <p:nvPr/>
        </p:nvSpPr>
        <p:spPr>
          <a:xfrm>
            <a:off x="274320" y="3840480"/>
            <a:ext cx="8595360" cy="374073"/>
          </a:xfrm>
          <a:prstGeom prst="rect">
            <a:avLst/>
          </a:prstGeom>
          <a:noFill/>
          <a:ln/>
        </p:spPr>
        <p:txBody>
          <a:bodyPr wrap="square" lIns="0" tIns="0" rIns="0" bIns="0" rtlCol="0" anchor="ctr"/>
          <a:lstStyle/>
          <a:p>
            <a:pPr marL="0" indent="0" algn="ctr">
              <a:buNone/>
            </a:pPr>
            <a:r>
              <a:rPr lang="en-US" sz="1800" b="1" i="1" dirty="0">
                <a:solidFill>
                  <a:srgbClr val="34465B"/>
                </a:solidFill>
                <a:latin typeface="Lucida Bright" pitchFamily="34" charset="0"/>
                <a:ea typeface="Lucida Bright" pitchFamily="34" charset="-122"/>
                <a:cs typeface="Lucida Bright" pitchFamily="34" charset="-120"/>
              </a:rPr>
              <a:t>y ≈ Ax + n</a:t>
            </a:r>
            <a:r>
              <a:rPr lang="en-US" sz="1450" i="1" dirty="0">
                <a:solidFill>
                  <a:srgbClr val="6B6459"/>
                </a:solidFill>
                <a:latin typeface="Lucida Bright" pitchFamily="34" charset="0"/>
                <a:ea typeface="Lucida Bright" pitchFamily="34" charset="-122"/>
                <a:cs typeface="Lucida Bright" pitchFamily="34" charset="-120"/>
              </a:rPr>
              <a:t>     (after Beer–Lambert log transform; A encodes ray–pixel intersection lengths)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CT measurement formation: dense to sparse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9</a:t>
            </a:r>
            <a:endParaRPr lang="en-US" sz="1100" dirty="0"/>
          </a:p>
        </p:txBody>
      </p:sp>
      <p:pic>
        <p:nvPicPr>
          <p:cNvPr id="6" name="Image 0" descr="/home/claude/l4build/build/assets_v5_ct_sparse.png"/>
          <p:cNvPicPr>
            <a:picLocks noChangeAspect="1"/>
          </p:cNvPicPr>
          <p:nvPr/>
        </p:nvPicPr>
        <p:blipFill>
          <a:blip r:embed="rId3"/>
          <a:stretch>
            <a:fillRect/>
          </a:stretch>
        </p:blipFill>
        <p:spPr>
          <a:xfrm>
            <a:off x="640080" y="1097280"/>
            <a:ext cx="7863840" cy="2692155"/>
          </a:xfrm>
          <a:prstGeom prst="rect">
            <a:avLst/>
          </a:prstGeom>
        </p:spPr>
      </p:pic>
      <p:sp>
        <p:nvSpPr>
          <p:cNvPr id="7" name="Shape 4"/>
          <p:cNvSpPr/>
          <p:nvPr/>
        </p:nvSpPr>
        <p:spPr>
          <a:xfrm>
            <a:off x="411480" y="4063755"/>
            <a:ext cx="8321040" cy="1097280"/>
          </a:xfrm>
          <a:prstGeom prst="roundRect">
            <a:avLst>
              <a:gd name="adj" fmla="val 6667"/>
            </a:avLst>
          </a:prstGeom>
          <a:solidFill>
            <a:srgbClr val="9C7A2E"/>
          </a:solidFill>
          <a:ln/>
        </p:spPr>
        <p:txBody>
          <a:bodyPr/>
          <a:lstStyle/>
          <a:p>
            <a:endParaRPr lang="en-US"/>
          </a:p>
        </p:txBody>
      </p:sp>
      <p:sp>
        <p:nvSpPr>
          <p:cNvPr id="8" name="Text 5"/>
          <p:cNvSpPr txBox="1"/>
          <p:nvPr/>
        </p:nvSpPr>
        <p:spPr>
          <a:xfrm>
            <a:off x="640080" y="4063755"/>
            <a:ext cx="7863840" cy="10972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Filtered backprojection assumes sufficiently dense angular sampling. With few views, the reconstruction shows streaks and large null / near-null directions — several images become almost equally consistent with the data.</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Learned direct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10</a:t>
            </a:r>
            <a:endParaRPr lang="en-US" sz="1100" dirty="0"/>
          </a:p>
        </p:txBody>
      </p:sp>
      <p:sp>
        <p:nvSpPr>
          <p:cNvPr id="6" name="Shape 4"/>
          <p:cNvSpPr/>
          <p:nvPr/>
        </p:nvSpPr>
        <p:spPr>
          <a:xfrm>
            <a:off x="914400" y="1143000"/>
            <a:ext cx="2377440" cy="1097280"/>
          </a:xfrm>
          <a:prstGeom prst="roundRect">
            <a:avLst>
              <a:gd name="adj" fmla="val 6667"/>
            </a:avLst>
          </a:prstGeom>
          <a:solidFill>
            <a:srgbClr val="1F6F6B"/>
          </a:solidFill>
          <a:ln/>
        </p:spPr>
        <p:txBody>
          <a:bodyPr/>
          <a:lstStyle/>
          <a:p>
            <a:endParaRPr lang="en-US"/>
          </a:p>
        </p:txBody>
      </p:sp>
      <p:sp>
        <p:nvSpPr>
          <p:cNvPr id="7" name="Text 5"/>
          <p:cNvSpPr txBox="1"/>
          <p:nvPr/>
        </p:nvSpPr>
        <p:spPr>
          <a:xfrm>
            <a:off x="96012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sparse</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sinogram  y</a:t>
            </a:r>
            <a:endParaRPr lang="en-US" sz="1600" dirty="0"/>
          </a:p>
        </p:txBody>
      </p:sp>
      <p:sp>
        <p:nvSpPr>
          <p:cNvPr id="8" name="Shape 6"/>
          <p:cNvSpPr/>
          <p:nvPr/>
        </p:nvSpPr>
        <p:spPr>
          <a:xfrm>
            <a:off x="3330245" y="1609344"/>
            <a:ext cx="243230" cy="164592"/>
          </a:xfrm>
          <a:prstGeom prst="rightArrow">
            <a:avLst/>
          </a:prstGeom>
          <a:solidFill>
            <a:srgbClr val="6B6459"/>
          </a:solidFill>
          <a:ln/>
        </p:spPr>
        <p:txBody>
          <a:bodyPr/>
          <a:lstStyle/>
          <a:p>
            <a:endParaRPr lang="en-US"/>
          </a:p>
        </p:txBody>
      </p:sp>
      <p:sp>
        <p:nvSpPr>
          <p:cNvPr id="9" name="Shape 7"/>
          <p:cNvSpPr/>
          <p:nvPr/>
        </p:nvSpPr>
        <p:spPr>
          <a:xfrm>
            <a:off x="3611880" y="1143000"/>
            <a:ext cx="2377440" cy="1097280"/>
          </a:xfrm>
          <a:prstGeom prst="roundRect">
            <a:avLst>
              <a:gd name="adj" fmla="val 6667"/>
            </a:avLst>
          </a:prstGeom>
          <a:solidFill>
            <a:srgbClr val="1F6F6B"/>
          </a:solidFill>
          <a:ln/>
        </p:spPr>
        <p:txBody>
          <a:bodyPr/>
          <a:lstStyle/>
          <a:p>
            <a:endParaRPr lang="en-US"/>
          </a:p>
        </p:txBody>
      </p:sp>
      <p:sp>
        <p:nvSpPr>
          <p:cNvPr id="10" name="Text 8"/>
          <p:cNvSpPr txBox="1"/>
          <p:nvPr/>
        </p:nvSpPr>
        <p:spPr>
          <a:xfrm>
            <a:off x="365760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learned</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inverse  gφ</a:t>
            </a:r>
            <a:endParaRPr lang="en-US" sz="1600" dirty="0"/>
          </a:p>
        </p:txBody>
      </p:sp>
      <p:sp>
        <p:nvSpPr>
          <p:cNvPr id="11" name="Shape 9"/>
          <p:cNvSpPr/>
          <p:nvPr/>
        </p:nvSpPr>
        <p:spPr>
          <a:xfrm>
            <a:off x="6027725" y="1609344"/>
            <a:ext cx="243230" cy="164592"/>
          </a:xfrm>
          <a:prstGeom prst="rightArrow">
            <a:avLst/>
          </a:prstGeom>
          <a:solidFill>
            <a:srgbClr val="6B6459"/>
          </a:solidFill>
          <a:ln/>
        </p:spPr>
        <p:txBody>
          <a:bodyPr/>
          <a:lstStyle/>
          <a:p>
            <a:endParaRPr lang="en-US"/>
          </a:p>
        </p:txBody>
      </p:sp>
      <p:sp>
        <p:nvSpPr>
          <p:cNvPr id="12" name="Shape 10"/>
          <p:cNvSpPr/>
          <p:nvPr/>
        </p:nvSpPr>
        <p:spPr>
          <a:xfrm>
            <a:off x="6309360" y="1143000"/>
            <a:ext cx="2377440" cy="1097280"/>
          </a:xfrm>
          <a:prstGeom prst="roundRect">
            <a:avLst>
              <a:gd name="adj" fmla="val 6667"/>
            </a:avLst>
          </a:prstGeom>
          <a:solidFill>
            <a:srgbClr val="1F6F6B"/>
          </a:solidFill>
          <a:ln/>
        </p:spPr>
        <p:txBody>
          <a:bodyPr/>
          <a:lstStyle/>
          <a:p>
            <a:endParaRPr lang="en-US"/>
          </a:p>
        </p:txBody>
      </p:sp>
      <p:sp>
        <p:nvSpPr>
          <p:cNvPr id="13" name="Text 11"/>
          <p:cNvSpPr txBox="1"/>
          <p:nvPr/>
        </p:nvSpPr>
        <p:spPr>
          <a:xfrm>
            <a:off x="6355080" y="1143000"/>
            <a:ext cx="2286000" cy="109728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reconstructed</a:t>
            </a:r>
            <a:endParaRPr lang="en-US" sz="1600" dirty="0"/>
          </a:p>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image  x̂</a:t>
            </a:r>
            <a:endParaRPr lang="en-US" sz="1600" dirty="0"/>
          </a:p>
        </p:txBody>
      </p:sp>
      <p:sp>
        <p:nvSpPr>
          <p:cNvPr id="14" name="Text 12"/>
          <p:cNvSpPr txBox="1"/>
          <p:nvPr/>
        </p:nvSpPr>
        <p:spPr>
          <a:xfrm>
            <a:off x="411480" y="2560320"/>
            <a:ext cx="8321040" cy="77724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A network gφ can be trained to map sparse projection data directly to the image, or to map an initial artifact-laden reconstruction to a corrected image.</a:t>
            </a:r>
            <a:endParaRPr lang="en-US" sz="1800" dirty="0"/>
          </a:p>
        </p:txBody>
      </p:sp>
      <p:sp>
        <p:nvSpPr>
          <p:cNvPr id="15" name="Shape 13"/>
          <p:cNvSpPr/>
          <p:nvPr/>
        </p:nvSpPr>
        <p:spPr>
          <a:xfrm>
            <a:off x="411480" y="3474720"/>
            <a:ext cx="8321040" cy="914400"/>
          </a:xfrm>
          <a:prstGeom prst="roundRect">
            <a:avLst>
              <a:gd name="adj" fmla="val 8000"/>
            </a:avLst>
          </a:prstGeom>
          <a:solidFill>
            <a:srgbClr val="9C7A2E"/>
          </a:solidFill>
          <a:ln/>
        </p:spPr>
        <p:txBody>
          <a:bodyPr/>
          <a:lstStyle/>
          <a:p>
            <a:endParaRPr lang="en-US"/>
          </a:p>
        </p:txBody>
      </p:sp>
      <p:sp>
        <p:nvSpPr>
          <p:cNvPr id="16" name="Text 14"/>
          <p:cNvSpPr txBox="1"/>
          <p:nvPr/>
        </p:nvSpPr>
        <p:spPr>
          <a:xfrm>
            <a:off x="640080" y="3474720"/>
            <a:ext cx="7863840" cy="914400"/>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What the network has learned that is not in the sparse sinogram?</a:t>
            </a:r>
            <a:endParaRPr lang="en-US" sz="1700" dirty="0"/>
          </a:p>
        </p:txBody>
      </p:sp>
      <p:sp>
        <p:nvSpPr>
          <p:cNvPr id="17" name="Text 15"/>
          <p:cNvSpPr txBox="1"/>
          <p:nvPr/>
        </p:nvSpPr>
        <p:spPr>
          <a:xfrm>
            <a:off x="99246" y="6382512"/>
            <a:ext cx="8321040" cy="36576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[Ref] Zhu et al., AUTOMAP, Nature 2018 — a canonical learned-reconstruction example.</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RF fingerprint localization: the physical environment</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11</a:t>
            </a:r>
            <a:endParaRPr lang="en-US" sz="1100" dirty="0"/>
          </a:p>
        </p:txBody>
      </p:sp>
      <p:sp>
        <p:nvSpPr>
          <p:cNvPr id="6" name="Text 4"/>
          <p:cNvSpPr txBox="1"/>
          <p:nvPr/>
        </p:nvSpPr>
        <p:spPr>
          <a:xfrm>
            <a:off x="411480" y="1051560"/>
            <a:ext cx="8321040" cy="19659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device receives Wi-Fi / UWB / cellular signals from several fixed transmitters (access points).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Walls, furniture, and people create site-specific reflection, diffraction, and shadowing.</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Two locations with similar geometric ranges can therefore have very different channel signatures.</a:t>
            </a:r>
            <a:endParaRPr lang="en-US" sz="1900" dirty="0"/>
          </a:p>
        </p:txBody>
      </p:sp>
      <p:sp>
        <p:nvSpPr>
          <p:cNvPr id="7" name="Text 5"/>
          <p:cNvSpPr txBox="1"/>
          <p:nvPr/>
        </p:nvSpPr>
        <p:spPr>
          <a:xfrm>
            <a:off x="274320" y="3154680"/>
            <a:ext cx="859536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y = f</a:t>
            </a:r>
            <a:r>
              <a:rPr lang="en-US" sz="1300" i="1" baseline="-40000" dirty="0">
                <a:solidFill>
                  <a:srgbClr val="34465B"/>
                </a:solidFill>
                <a:latin typeface="Lucida Bright" pitchFamily="34" charset="0"/>
                <a:ea typeface="Lucida Bright" pitchFamily="34" charset="-122"/>
                <a:cs typeface="Lucida Bright" pitchFamily="34" charset="-120"/>
              </a:rPr>
              <a:t>site</a:t>
            </a:r>
            <a:r>
              <a:rPr lang="en-US" sz="1900" b="1" i="1" dirty="0">
                <a:solidFill>
                  <a:srgbClr val="34465B"/>
                </a:solidFill>
                <a:latin typeface="Lucida Bright" pitchFamily="34" charset="0"/>
                <a:ea typeface="Lucida Bright" pitchFamily="34" charset="-122"/>
                <a:cs typeface="Lucida Bright" pitchFamily="34" charset="-120"/>
              </a:rPr>
              <a:t>(x) + n</a:t>
            </a:r>
            <a:r>
              <a:rPr lang="en-US" sz="1550" i="1" dirty="0">
                <a:solidFill>
                  <a:srgbClr val="6B6459"/>
                </a:solidFill>
                <a:latin typeface="Lucida Bright" pitchFamily="34" charset="0"/>
                <a:ea typeface="Lucida Bright" pitchFamily="34" charset="-122"/>
                <a:cs typeface="Lucida Bright" pitchFamily="34" charset="-120"/>
              </a:rPr>
              <a:t>       f</a:t>
            </a:r>
            <a:r>
              <a:rPr lang="en-US" sz="1100" i="1" baseline="-40000" dirty="0">
                <a:solidFill>
                  <a:srgbClr val="6B6459"/>
                </a:solidFill>
                <a:latin typeface="Lucida Bright" pitchFamily="34" charset="0"/>
                <a:ea typeface="Lucida Bright" pitchFamily="34" charset="-122"/>
                <a:cs typeface="Lucida Bright" pitchFamily="34" charset="-120"/>
              </a:rPr>
              <a:t>site</a:t>
            </a:r>
            <a:r>
              <a:rPr lang="en-US" sz="1550" i="1" dirty="0">
                <a:solidFill>
                  <a:srgbClr val="6B6459"/>
                </a:solidFill>
                <a:latin typeface="Lucida Bright" pitchFamily="34" charset="0"/>
                <a:ea typeface="Lucida Bright" pitchFamily="34" charset="-122"/>
                <a:cs typeface="Lucida Bright" pitchFamily="34" charset="-120"/>
              </a:rPr>
              <a:t> unknown / too costly to model</a:t>
            </a:r>
            <a:endParaRPr lang="en-US" sz="1900" dirty="0"/>
          </a:p>
        </p:txBody>
      </p:sp>
      <p:sp>
        <p:nvSpPr>
          <p:cNvPr id="8" name="Shape 6"/>
          <p:cNvSpPr/>
          <p:nvPr/>
        </p:nvSpPr>
        <p:spPr>
          <a:xfrm>
            <a:off x="411480" y="3931920"/>
            <a:ext cx="8321040" cy="1097280"/>
          </a:xfrm>
          <a:prstGeom prst="roundRect">
            <a:avLst>
              <a:gd name="adj" fmla="val 6667"/>
            </a:avLst>
          </a:prstGeom>
          <a:solidFill>
            <a:srgbClr val="9C7A2E"/>
          </a:solidFill>
          <a:ln/>
        </p:spPr>
        <p:txBody>
          <a:bodyPr/>
          <a:lstStyle/>
          <a:p>
            <a:endParaRPr lang="en-US"/>
          </a:p>
        </p:txBody>
      </p:sp>
      <p:sp>
        <p:nvSpPr>
          <p:cNvPr id="9" name="Text 7"/>
          <p:cNvSpPr txBox="1"/>
          <p:nvPr/>
        </p:nvSpPr>
        <p:spPr>
          <a:xfrm>
            <a:off x="640080" y="3931920"/>
            <a:ext cx="7863840" cy="10972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A complete electromagnetic / multipath forward model exists in principle but is too costly and too environment-specific for routine inversion. Classical triangulation's simplified distance-to-signal model is what multipath violates.</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From fingerprint to position: a site-specific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12</a:t>
            </a:r>
            <a:endParaRPr lang="en-US" sz="1100" dirty="0"/>
          </a:p>
        </p:txBody>
      </p:sp>
      <p:pic>
        <p:nvPicPr>
          <p:cNvPr id="6" name="Image 0" descr="/home/claude/l4build/build/assets_v5_rf_signature.png"/>
          <p:cNvPicPr>
            <a:picLocks noChangeAspect="1"/>
          </p:cNvPicPr>
          <p:nvPr/>
        </p:nvPicPr>
        <p:blipFill>
          <a:blip r:embed="rId3"/>
          <a:srcRect r="46080"/>
          <a:stretch>
            <a:fillRect/>
          </a:stretch>
        </p:blipFill>
        <p:spPr>
          <a:xfrm>
            <a:off x="731520" y="1005840"/>
            <a:ext cx="4141563" cy="3472730"/>
          </a:xfrm>
          <a:prstGeom prst="rect">
            <a:avLst/>
          </a:prstGeom>
        </p:spPr>
      </p:pic>
      <p:sp>
        <p:nvSpPr>
          <p:cNvPr id="7" name="Shape 4"/>
          <p:cNvSpPr/>
          <p:nvPr/>
        </p:nvSpPr>
        <p:spPr>
          <a:xfrm>
            <a:off x="411480" y="4707170"/>
            <a:ext cx="8321040" cy="1051560"/>
          </a:xfrm>
          <a:prstGeom prst="roundRect">
            <a:avLst>
              <a:gd name="adj" fmla="val 6957"/>
            </a:avLst>
          </a:prstGeom>
          <a:solidFill>
            <a:srgbClr val="9C7A2E"/>
          </a:solidFill>
          <a:ln/>
        </p:spPr>
        <p:txBody>
          <a:bodyPr/>
          <a:lstStyle/>
          <a:p>
            <a:endParaRPr lang="en-US"/>
          </a:p>
        </p:txBody>
      </p:sp>
      <p:sp>
        <p:nvSpPr>
          <p:cNvPr id="8" name="Text 5"/>
          <p:cNvSpPr txBox="1"/>
          <p:nvPr/>
        </p:nvSpPr>
        <p:spPr>
          <a:xfrm>
            <a:off x="640080" y="4707170"/>
            <a:ext cx="7863840" cy="10515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gφ learns the empirical inverse from fingerprint vector to position. Contrast “geometry-based localization” with “fingerprint-based inverse inference” — what happens when furniture or AP placement changes?</a:t>
            </a:r>
            <a:endParaRPr lang="en-US" sz="1650" dirty="0"/>
          </a:p>
        </p:txBody>
      </p:sp>
      <p:sp>
        <p:nvSpPr>
          <p:cNvPr id="9" name="Text 6"/>
          <p:cNvSpPr txBox="1"/>
          <p:nvPr/>
        </p:nvSpPr>
        <p:spPr>
          <a:xfrm>
            <a:off x="182880" y="6382512"/>
            <a:ext cx="8321040" cy="365760"/>
          </a:xfrm>
          <a:prstGeom prst="rect">
            <a:avLst/>
          </a:prstGeom>
          <a:noFill/>
          <a:ln/>
        </p:spPr>
        <p:txBody>
          <a:bodyPr wrap="square" lIns="0" tIns="0" rIns="0" bIns="0" rtlCol="0" anchor="ctr"/>
          <a:lstStyle/>
          <a:p>
            <a:pPr marL="0" indent="0">
              <a:buNone/>
            </a:pPr>
            <a:r>
              <a:rPr lang="en-US" sz="1450" i="1" dirty="0">
                <a:solidFill>
                  <a:srgbClr val="6B6459"/>
                </a:solidFill>
                <a:latin typeface="Lucida Bright" pitchFamily="34" charset="0"/>
                <a:ea typeface="Lucida Bright" pitchFamily="34" charset="-122"/>
                <a:cs typeface="Lucida Bright" pitchFamily="34" charset="-120"/>
              </a:rPr>
              <a:t>[Ref] Wang et al., DeepFi, MobiCom 2015.</a:t>
            </a:r>
            <a:endParaRPr lang="en-US" sz="1450" dirty="0"/>
          </a:p>
        </p:txBody>
      </p:sp>
      <p:pic>
        <p:nvPicPr>
          <p:cNvPr id="10" name="Picture 9">
            <a:extLst>
              <a:ext uri="{FF2B5EF4-FFF2-40B4-BE49-F238E27FC236}">
                <a16:creationId xmlns:a16="http://schemas.microsoft.com/office/drawing/2014/main" id="{8BC8D071-AD69-50C6-5244-15E257DE1239}"/>
              </a:ext>
            </a:extLst>
          </p:cNvPr>
          <p:cNvPicPr>
            <a:picLocks noChangeAspect="1"/>
          </p:cNvPicPr>
          <p:nvPr/>
        </p:nvPicPr>
        <p:blipFill>
          <a:blip r:embed="rId4"/>
          <a:stretch>
            <a:fillRect/>
          </a:stretch>
        </p:blipFill>
        <p:spPr>
          <a:xfrm>
            <a:off x="5001012" y="1268855"/>
            <a:ext cx="3228588" cy="301070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radar gesture sensing: the physical measurement</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13</a:t>
            </a:r>
            <a:endParaRPr lang="en-US" sz="1100" dirty="0"/>
          </a:p>
        </p:txBody>
      </p:sp>
      <p:sp>
        <p:nvSpPr>
          <p:cNvPr id="6" name="Shape 4"/>
          <p:cNvSpPr/>
          <p:nvPr/>
        </p:nvSpPr>
        <p:spPr>
          <a:xfrm>
            <a:off x="502920" y="1051560"/>
            <a:ext cx="2514600" cy="1051560"/>
          </a:xfrm>
          <a:prstGeom prst="roundRect">
            <a:avLst>
              <a:gd name="adj" fmla="val 6957"/>
            </a:avLst>
          </a:prstGeom>
          <a:solidFill>
            <a:srgbClr val="1F6F6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FMCW radar</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(chirps)</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1F6F6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moving scatterers</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(hand / body)</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1F6F6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range / Doppler /</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angle features</a:t>
            </a:r>
            <a:endParaRPr lang="en-US" sz="1500" dirty="0"/>
          </a:p>
        </p:txBody>
      </p:sp>
      <p:sp>
        <p:nvSpPr>
          <p:cNvPr id="14" name="Text 12"/>
          <p:cNvSpPr txBox="1"/>
          <p:nvPr/>
        </p:nvSpPr>
        <p:spPr>
          <a:xfrm>
            <a:off x="411480" y="242316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Different body parts create time-varying reflections with different range and radial velocity.</a:t>
            </a:r>
            <a:endParaRPr lang="en-US" sz="1800" dirty="0"/>
          </a:p>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Raw beat signals are transformed by known radar signal processing into range / Doppler / angle features — exact inversion from distributed scattering to semantics is not analytically defined.</a:t>
            </a:r>
            <a:endParaRPr lang="en-US" sz="1800" dirty="0"/>
          </a:p>
        </p:txBody>
      </p:sp>
      <p:sp>
        <p:nvSpPr>
          <p:cNvPr id="15" name="Text 13"/>
          <p:cNvSpPr txBox="1"/>
          <p:nvPr/>
        </p:nvSpPr>
        <p:spPr>
          <a:xfrm>
            <a:off x="411480" y="4023360"/>
            <a:ext cx="8321040" cy="41148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Broadens “inverse problem”: the target x can be a low-dimensional state or label, not only a pixelwise image.</a:t>
            </a:r>
            <a:endParaRPr lang="en-US" sz="1550" dirty="0"/>
          </a:p>
        </p:txBody>
      </p:sp>
      <p:pic>
        <p:nvPicPr>
          <p:cNvPr id="16" name="Picture 15" descr="Google's new Pixel 4 phone will be the first to use its Soli gesture tech |  MIT Technology Review">
            <a:extLst>
              <a:ext uri="{FF2B5EF4-FFF2-40B4-BE49-F238E27FC236}">
                <a16:creationId xmlns:a16="http://schemas.microsoft.com/office/drawing/2014/main" id="{3C52C41B-617D-BC2A-C195-1B697E94800E}"/>
              </a:ext>
            </a:extLst>
          </p:cNvPr>
          <p:cNvPicPr>
            <a:picLocks noChangeAspect="1"/>
          </p:cNvPicPr>
          <p:nvPr/>
        </p:nvPicPr>
        <p:blipFill>
          <a:blip r:embed="rId3"/>
          <a:stretch>
            <a:fillRect/>
          </a:stretch>
        </p:blipFill>
        <p:spPr>
          <a:xfrm>
            <a:off x="2110059" y="4495180"/>
            <a:ext cx="4725639" cy="23628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Radar gesture sensing: inverse inference need not mean image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14</a:t>
            </a:r>
            <a:endParaRPr lang="en-US" sz="1100" dirty="0"/>
          </a:p>
        </p:txBody>
      </p:sp>
      <p:pic>
        <p:nvPicPr>
          <p:cNvPr id="6" name="Image 0" descr="/home/claude/l4build/build/assets_v5_radar_gesture.png"/>
          <p:cNvPicPr>
            <a:picLocks noChangeAspect="1"/>
          </p:cNvPicPr>
          <p:nvPr/>
        </p:nvPicPr>
        <p:blipFill>
          <a:blip r:embed="rId3"/>
          <a:stretch>
            <a:fillRect/>
          </a:stretch>
        </p:blipFill>
        <p:spPr>
          <a:xfrm>
            <a:off x="914400" y="960120"/>
            <a:ext cx="7315200" cy="4669926"/>
          </a:xfrm>
          <a:prstGeom prst="rect">
            <a:avLst/>
          </a:prstGeom>
        </p:spPr>
      </p:pic>
      <p:sp>
        <p:nvSpPr>
          <p:cNvPr id="7" name="Shape 4"/>
          <p:cNvSpPr/>
          <p:nvPr/>
        </p:nvSpPr>
        <p:spPr>
          <a:xfrm>
            <a:off x="411480" y="5767206"/>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5767206"/>
            <a:ext cx="7863840" cy="96012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The full physical reflectivity field is more detailed than the task requires — gφ maps the structured radar measurement directly to a semantic, task-relevant state, not a full reflectivity image.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systems, one learned-inverse abstraction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15</a:t>
            </a:r>
            <a:endParaRPr lang="en-US" sz="11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11480" y="1051560"/>
          <a:ext cx="8046720" cy="3840480"/>
        </p:xfrm>
        <a:graphic>
          <a:graphicData uri="http://schemas.openxmlformats.org/drawingml/2006/table">
            <a:tbl>
              <a:tblPr/>
              <a:tblGrid>
                <a:gridCol w="14173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874520">
                  <a:extLst>
                    <a:ext uri="{9D8B030D-6E8A-4147-A177-3AD203B41FA5}">
                      <a16:colId xmlns:a16="http://schemas.microsoft.com/office/drawing/2014/main" val="20003"/>
                    </a:ext>
                  </a:extLst>
                </a:gridCol>
                <a:gridCol w="1965960">
                  <a:extLst>
                    <a:ext uri="{9D8B030D-6E8A-4147-A177-3AD203B41FA5}">
                      <a16:colId xmlns:a16="http://schemas.microsoft.com/office/drawing/2014/main" val="20004"/>
                    </a:ext>
                  </a:extLst>
                </a:gridCol>
              </a:tblGrid>
              <a:tr h="960120">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System</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measurement 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target x</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why direct learning helps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b="1" dirty="0">
                          <a:solidFill>
                            <a:srgbClr val="FFFFFF"/>
                          </a:solidFill>
                          <a:latin typeface="Lucida Bright" pitchFamily="34" charset="0"/>
                          <a:ea typeface="Lucida Bright" pitchFamily="34" charset="-122"/>
                          <a:cs typeface="Lucida Bright" pitchFamily="34" charset="-120"/>
                        </a:rPr>
                        <a:t>what it may ignore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0"/>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CT</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sparse projections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attenuation image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learn difficult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known projector A / consistency</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RF localization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RSSI / CSI</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position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site-specific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causal propagation / domain shift</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960120">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Radar gesture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radar tensor</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activity / gesture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task-level inverse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350" dirty="0">
                          <a:solidFill>
                            <a:srgbClr val="2B2B28"/>
                          </a:solidFill>
                          <a:latin typeface="Lucida Bright" pitchFamily="34" charset="0"/>
                          <a:ea typeface="Lucida Bright" pitchFamily="34" charset="-122"/>
                          <a:cs typeface="Lucida Bright" pitchFamily="34" charset="-120"/>
                        </a:rPr>
                        <a:t>full scene physics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Why direct learning is not enough</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16</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direct inverse is trained on a particular distribution of states and environments — performance can degrade sharply out of distribution.</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Nothing in the training objective enforces that f(x̂,θ) actually reproduces the observed measurement 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Measurement consistency and generalization are both left entirely to the data.</a:t>
            </a:r>
            <a:endParaRPr lang="en-US" sz="1950" dirty="0"/>
          </a:p>
        </p:txBody>
      </p:sp>
      <p:sp>
        <p:nvSpPr>
          <p:cNvPr id="7" name="Shape 5"/>
          <p:cNvSpPr/>
          <p:nvPr/>
        </p:nvSpPr>
        <p:spPr>
          <a:xfrm>
            <a:off x="411480" y="3984329"/>
            <a:ext cx="8321040" cy="1417320"/>
          </a:xfrm>
          <a:prstGeom prst="roundRect">
            <a:avLst>
              <a:gd name="adj" fmla="val 5161"/>
            </a:avLst>
          </a:prstGeom>
          <a:solidFill>
            <a:srgbClr val="9C7A2E"/>
          </a:solidFill>
          <a:ln/>
        </p:spPr>
        <p:txBody>
          <a:bodyPr/>
          <a:lstStyle/>
          <a:p>
            <a:endParaRPr lang="en-US"/>
          </a:p>
        </p:txBody>
      </p:sp>
      <p:sp>
        <p:nvSpPr>
          <p:cNvPr id="8" name="Text 6"/>
          <p:cNvSpPr txBox="1"/>
          <p:nvPr/>
        </p:nvSpPr>
        <p:spPr>
          <a:xfrm>
            <a:off x="640080" y="3984329"/>
            <a:ext cx="7863840" cy="14173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If the forward operator A is already known and the real difficulty is that the measurements are insufficient, why learn the entire inverse? Can we keep measurement physics exact and learn only what makes a state plausible?</a:t>
            </a:r>
            <a:endParaRPr lang="en-US" sz="18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7A3B3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2   </a:t>
            </a:r>
            <a:r>
              <a:rPr lang="en-US" sz="3300" b="1" dirty="0">
                <a:solidFill>
                  <a:srgbClr val="FFFFFF"/>
                </a:solidFill>
                <a:latin typeface="Lucida Bright" pitchFamily="34" charset="0"/>
                <a:ea typeface="Lucida Bright" pitchFamily="34" charset="-122"/>
                <a:cs typeface="Lucida Bright" pitchFamily="34" charset="-120"/>
              </a:rPr>
              <a:t>Learn the Prior, Not the Entire Inverse</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many physical states explain the same measurements equally well</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17</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Two sources of information in reconstruction</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a:t>
            </a:r>
            <a:endParaRPr lang="en-US" sz="1100" dirty="0"/>
          </a:p>
        </p:txBody>
      </p:sp>
      <p:sp>
        <p:nvSpPr>
          <p:cNvPr id="6" name="Shape 4"/>
          <p:cNvSpPr/>
          <p:nvPr/>
        </p:nvSpPr>
        <p:spPr>
          <a:xfrm>
            <a:off x="731520" y="1005840"/>
            <a:ext cx="768096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731520" y="1005840"/>
            <a:ext cx="768096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 = arg min</a:t>
            </a:r>
            <a:r>
              <a:rPr lang="en-US" sz="2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D(y, Ax)  +  </a:t>
            </a:r>
            <a:r>
              <a:rPr lang="en-US" sz="2400" b="1" i="1" dirty="0">
                <a:solidFill>
                  <a:srgbClr val="1F6F6B"/>
                </a:solidFill>
                <a:latin typeface="Lucida Bright" pitchFamily="34" charset="0"/>
                <a:ea typeface="Lucida Bright" pitchFamily="34" charset="-122"/>
                <a:cs typeface="Lucida Bright" pitchFamily="34" charset="-120"/>
              </a:rPr>
              <a:t>λ R(x)</a:t>
            </a:r>
            <a:endParaRPr lang="en-US" sz="2400" dirty="0"/>
          </a:p>
        </p:txBody>
      </p:sp>
      <p:sp>
        <p:nvSpPr>
          <p:cNvPr id="8" name="Shape 6"/>
          <p:cNvSpPr/>
          <p:nvPr/>
        </p:nvSpPr>
        <p:spPr>
          <a:xfrm>
            <a:off x="411480" y="2322576"/>
            <a:ext cx="3383280" cy="1371600"/>
          </a:xfrm>
          <a:prstGeom prst="roundRect">
            <a:avLst>
              <a:gd name="adj" fmla="val 5333"/>
            </a:avLst>
          </a:prstGeom>
          <a:solidFill>
            <a:srgbClr val="34465B"/>
          </a:solidFill>
          <a:ln/>
        </p:spPr>
        <p:txBody>
          <a:bodyPr/>
          <a:lstStyle/>
          <a:p>
            <a:endParaRPr lang="en-US"/>
          </a:p>
        </p:txBody>
      </p:sp>
      <p:sp>
        <p:nvSpPr>
          <p:cNvPr id="9" name="Text 7"/>
          <p:cNvSpPr/>
          <p:nvPr/>
        </p:nvSpPr>
        <p:spPr>
          <a:xfrm>
            <a:off x="548640" y="2322576"/>
            <a:ext cx="3108960" cy="13716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sensor physics  A</a:t>
            </a:r>
            <a:endParaRPr lang="en-US" sz="1900" dirty="0"/>
          </a:p>
          <a:p>
            <a:pPr marL="0" indent="0" algn="ctr">
              <a:buNone/>
            </a:pPr>
            <a:r>
              <a:rPr lang="en-US" sz="1650" i="1" dirty="0">
                <a:solidFill>
                  <a:srgbClr val="FFFFFF"/>
                </a:solidFill>
                <a:latin typeface="Lucida Bright" pitchFamily="34" charset="0"/>
                <a:ea typeface="Lucida Bright" pitchFamily="34" charset="-122"/>
                <a:cs typeface="Lucida Bright" pitchFamily="34" charset="-120"/>
              </a:rPr>
              <a:t>D(y, Ax): does x explain what the sensor measured?</a:t>
            </a:r>
            <a:endParaRPr lang="en-US" sz="1900" dirty="0"/>
          </a:p>
        </p:txBody>
      </p:sp>
      <p:sp>
        <p:nvSpPr>
          <p:cNvPr id="10" name="Shape 8"/>
          <p:cNvSpPr/>
          <p:nvPr/>
        </p:nvSpPr>
        <p:spPr>
          <a:xfrm>
            <a:off x="5349240" y="2322576"/>
            <a:ext cx="3383280" cy="1371600"/>
          </a:xfrm>
          <a:prstGeom prst="roundRect">
            <a:avLst>
              <a:gd name="adj" fmla="val 5333"/>
            </a:avLst>
          </a:prstGeom>
          <a:solidFill>
            <a:srgbClr val="1F6F6B"/>
          </a:solidFill>
          <a:ln/>
        </p:spPr>
        <p:txBody>
          <a:bodyPr/>
          <a:lstStyle/>
          <a:p>
            <a:endParaRPr lang="en-US"/>
          </a:p>
        </p:txBody>
      </p:sp>
      <p:sp>
        <p:nvSpPr>
          <p:cNvPr id="11" name="Text 9"/>
          <p:cNvSpPr/>
          <p:nvPr/>
        </p:nvSpPr>
        <p:spPr>
          <a:xfrm>
            <a:off x="5486400" y="2322576"/>
            <a:ext cx="3108960" cy="13716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prior knowledge  R(x)</a:t>
            </a:r>
            <a:endParaRPr lang="en-US" sz="1900" dirty="0"/>
          </a:p>
          <a:p>
            <a:pPr marL="0" indent="0" algn="ctr">
              <a:buNone/>
            </a:pPr>
            <a:r>
              <a:rPr lang="en-US" sz="1650" i="1" dirty="0">
                <a:solidFill>
                  <a:srgbClr val="FFFFFF"/>
                </a:solidFill>
                <a:latin typeface="Lucida Bright" pitchFamily="34" charset="0"/>
                <a:ea typeface="Lucida Bright" pitchFamily="34" charset="-122"/>
                <a:cs typeface="Lucida Bright" pitchFamily="34" charset="-120"/>
              </a:rPr>
              <a:t>is x plausible, independent of this measurement?</a:t>
            </a:r>
            <a:endParaRPr lang="en-US" sz="1900" dirty="0"/>
          </a:p>
        </p:txBody>
      </p:sp>
      <p:sp>
        <p:nvSpPr>
          <p:cNvPr id="12" name="Shape 10"/>
          <p:cNvSpPr/>
          <p:nvPr/>
        </p:nvSpPr>
        <p:spPr>
          <a:xfrm>
            <a:off x="3017520" y="4288536"/>
            <a:ext cx="3108960" cy="731520"/>
          </a:xfrm>
          <a:prstGeom prst="roundRect">
            <a:avLst>
              <a:gd name="adj" fmla="val 10000"/>
            </a:avLst>
          </a:prstGeom>
          <a:solidFill>
            <a:srgbClr val="9C7A2E"/>
          </a:solidFill>
          <a:ln/>
        </p:spPr>
        <p:txBody>
          <a:bodyPr/>
          <a:lstStyle/>
          <a:p>
            <a:endParaRPr lang="en-US"/>
          </a:p>
        </p:txBody>
      </p:sp>
      <p:sp>
        <p:nvSpPr>
          <p:cNvPr id="13" name="Text 11"/>
          <p:cNvSpPr/>
          <p:nvPr/>
        </p:nvSpPr>
        <p:spPr>
          <a:xfrm>
            <a:off x="3017520" y="4288536"/>
            <a:ext cx="3108960" cy="73152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reconstruction  x̂</a:t>
            </a:r>
            <a:endParaRPr lang="en-US" sz="1900" dirty="0"/>
          </a:p>
        </p:txBody>
      </p:sp>
      <p:sp>
        <p:nvSpPr>
          <p:cNvPr id="14" name="Shape 12"/>
          <p:cNvSpPr/>
          <p:nvPr/>
        </p:nvSpPr>
        <p:spPr>
          <a:xfrm>
            <a:off x="2103120" y="3739896"/>
            <a:ext cx="868680" cy="914400"/>
          </a:xfrm>
          <a:prstGeom prst="line">
            <a:avLst/>
          </a:prstGeom>
          <a:noFill/>
          <a:ln w="27940">
            <a:solidFill>
              <a:srgbClr val="6B6459"/>
            </a:solidFill>
            <a:prstDash val="solid"/>
            <a:tailEnd type="triangle"/>
          </a:ln>
        </p:spPr>
        <p:txBody>
          <a:bodyPr/>
          <a:lstStyle/>
          <a:p>
            <a:endParaRPr lang="en-US"/>
          </a:p>
        </p:txBody>
      </p:sp>
      <p:sp>
        <p:nvSpPr>
          <p:cNvPr id="15" name="Shape 13"/>
          <p:cNvSpPr/>
          <p:nvPr/>
        </p:nvSpPr>
        <p:spPr>
          <a:xfrm flipH="1">
            <a:off x="6172200" y="3739896"/>
            <a:ext cx="868680" cy="914400"/>
          </a:xfrm>
          <a:prstGeom prst="line">
            <a:avLst/>
          </a:prstGeom>
          <a:noFill/>
          <a:ln w="27940">
            <a:solidFill>
              <a:srgbClr val="6B6459"/>
            </a:solidFill>
            <a:prstDash val="solid"/>
            <a:tailEnd type="triangle"/>
          </a:ln>
        </p:spPr>
        <p:txBody>
          <a:bodyPr/>
          <a:lstStyle/>
          <a:p>
            <a:endParaRPr lang="en-US"/>
          </a:p>
        </p:txBody>
      </p:sp>
      <p:sp>
        <p:nvSpPr>
          <p:cNvPr id="16" name="Shape 14"/>
          <p:cNvSpPr/>
          <p:nvPr/>
        </p:nvSpPr>
        <p:spPr>
          <a:xfrm>
            <a:off x="411480" y="5248656"/>
            <a:ext cx="8321040" cy="685800"/>
          </a:xfrm>
          <a:prstGeom prst="roundRect">
            <a:avLst>
              <a:gd name="adj" fmla="val 10667"/>
            </a:avLst>
          </a:prstGeom>
          <a:solidFill>
            <a:srgbClr val="9C7A2E"/>
          </a:solidFill>
          <a:ln/>
        </p:spPr>
        <p:txBody>
          <a:bodyPr/>
          <a:lstStyle/>
          <a:p>
            <a:endParaRPr lang="en-US"/>
          </a:p>
        </p:txBody>
      </p:sp>
      <p:sp>
        <p:nvSpPr>
          <p:cNvPr id="17" name="Text 15"/>
          <p:cNvSpPr txBox="1"/>
          <p:nvPr/>
        </p:nvSpPr>
        <p:spPr>
          <a:xfrm>
            <a:off x="640080" y="5248656"/>
            <a:ext cx="7863840" cy="6858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The measurement term knows the experiment; the prior knows the world.</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Ambiguity lives in the null space</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18</a:t>
            </a:r>
            <a:endParaRPr lang="en-US" sz="1100" dirty="0"/>
          </a:p>
        </p:txBody>
      </p:sp>
      <p:sp>
        <p:nvSpPr>
          <p:cNvPr id="6" name="Text 4"/>
          <p:cNvSpPr txBox="1"/>
          <p:nvPr/>
        </p:nvSpPr>
        <p:spPr>
          <a:xfrm>
            <a:off x="3383280" y="914400"/>
            <a:ext cx="237744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 = Ax + n</a:t>
            </a:r>
            <a:endParaRPr lang="en-US" sz="2200" dirty="0"/>
          </a:p>
        </p:txBody>
      </p:sp>
      <p:sp>
        <p:nvSpPr>
          <p:cNvPr id="7" name="Text 5"/>
          <p:cNvSpPr txBox="1"/>
          <p:nvPr/>
        </p:nvSpPr>
        <p:spPr>
          <a:xfrm>
            <a:off x="411480" y="1600200"/>
            <a:ext cx="8321040" cy="502920"/>
          </a:xfrm>
          <a:prstGeom prst="rect">
            <a:avLst/>
          </a:prstGeom>
          <a:noFill/>
          <a:ln/>
        </p:spPr>
        <p:txBody>
          <a:bodyPr wrap="square" lIns="0" tIns="0" rIns="0" bIns="0" rtlCol="0" anchor="ctr"/>
          <a:lstStyle/>
          <a:p>
            <a:pPr marL="0" indent="0" algn="ctr">
              <a:buNone/>
            </a:pPr>
            <a:r>
              <a:rPr lang="en-US" sz="1850" dirty="0">
                <a:solidFill>
                  <a:srgbClr val="2B2B28"/>
                </a:solidFill>
                <a:latin typeface="Lucida Bright" pitchFamily="34" charset="0"/>
                <a:ea typeface="Lucida Bright" pitchFamily="34" charset="-122"/>
                <a:cs typeface="Lucida Bright" pitchFamily="34" charset="-120"/>
              </a:rPr>
              <a:t>With limited or weak measurements, A can be rank-deficient or ill-conditioned. If z lies in the null space, then:</a:t>
            </a:r>
            <a:endParaRPr lang="en-US" sz="1850" dirty="0"/>
          </a:p>
        </p:txBody>
      </p:sp>
      <p:sp>
        <p:nvSpPr>
          <p:cNvPr id="8" name="Text 6"/>
          <p:cNvSpPr txBox="1"/>
          <p:nvPr/>
        </p:nvSpPr>
        <p:spPr>
          <a:xfrm>
            <a:off x="548640" y="2194560"/>
            <a:ext cx="8046720" cy="457200"/>
          </a:xfrm>
          <a:prstGeom prst="rect">
            <a:avLst/>
          </a:prstGeom>
          <a:noFill/>
          <a:ln/>
        </p:spPr>
        <p:txBody>
          <a:bodyPr wrap="square" lIns="0" tIns="0" rIns="0" bIns="0" rtlCol="0" anchor="ctr"/>
          <a:lstStyle/>
          <a:p>
            <a:pPr marL="0" indent="0" algn="ctr">
              <a:buNone/>
            </a:pPr>
            <a:r>
              <a:rPr lang="en-US" sz="2200" b="1" i="1" dirty="0">
                <a:solidFill>
                  <a:srgbClr val="34465B"/>
                </a:solidFill>
                <a:latin typeface="Lucida Bright" pitchFamily="34" charset="0"/>
                <a:ea typeface="Lucida Bright" pitchFamily="34" charset="-122"/>
                <a:cs typeface="Lucida Bright" pitchFamily="34" charset="-120"/>
              </a:rPr>
              <a:t>Az = 0     ⟹     A(x + z) = Ax</a:t>
            </a:r>
            <a:endParaRPr lang="en-US" sz="2200" dirty="0"/>
          </a:p>
        </p:txBody>
      </p:sp>
      <p:sp>
        <p:nvSpPr>
          <p:cNvPr id="9" name="Text 7"/>
          <p:cNvSpPr txBox="1"/>
          <p:nvPr/>
        </p:nvSpPr>
        <p:spPr>
          <a:xfrm>
            <a:off x="411480" y="3063240"/>
            <a:ext cx="8321040" cy="146304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Even when the null space is only approximate, small singular values create directions that are weakly observed and therefore unstable under noise.</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The likelihood / data term can tell us whether a candidate explains y — never whether it is a plausible physical state.</a:t>
            </a:r>
            <a:endParaRPr lang="en-US" sz="1850" dirty="0"/>
          </a:p>
        </p:txBody>
      </p:sp>
    </p:spTree>
    <p:extLst>
      <p:ext uri="{BB962C8B-B14F-4D97-AF65-F5344CB8AC3E}">
        <p14:creationId xmlns:p14="http://schemas.microsoft.com/office/powerpoint/2010/main" val="194997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Why is a prior needed at all?</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a:t>
            </a:r>
            <a:endParaRPr lang="en-US" sz="1100" dirty="0"/>
          </a:p>
        </p:txBody>
      </p:sp>
      <p:pic>
        <p:nvPicPr>
          <p:cNvPr id="6" name="Image 0" descr="/home/claude/lp/assets_lp_ambiguity2d.png"/>
          <p:cNvPicPr>
            <a:picLocks noChangeAspect="1"/>
          </p:cNvPicPr>
          <p:nvPr/>
        </p:nvPicPr>
        <p:blipFill>
          <a:blip r:embed="rId3"/>
          <a:stretch>
            <a:fillRect/>
          </a:stretch>
        </p:blipFill>
        <p:spPr>
          <a:xfrm>
            <a:off x="228600" y="960120"/>
            <a:ext cx="4206240" cy="3619493"/>
          </a:xfrm>
          <a:prstGeom prst="rect">
            <a:avLst/>
          </a:prstGeom>
        </p:spPr>
      </p:pic>
      <p:sp>
        <p:nvSpPr>
          <p:cNvPr id="7" name="Text 4"/>
          <p:cNvSpPr txBox="1"/>
          <p:nvPr/>
        </p:nvSpPr>
        <p:spPr>
          <a:xfrm>
            <a:off x="4572000" y="1097280"/>
            <a:ext cx="4160520" cy="3840480"/>
          </a:xfrm>
          <a:prstGeom prst="rect">
            <a:avLst/>
          </a:prstGeom>
          <a:noFill/>
          <a:ln/>
        </p:spPr>
        <p:txBody>
          <a:bodyPr wrap="square" lIns="0" tIns="0" rIns="0" bIns="0" rtlCol="0" anchor="t"/>
          <a:lstStyle/>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Undersampling, null spaces, ill-conditioning, noise, missing frequencies, limited views, occlusion…</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…all let many states x explain the same y.</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Data consistency narrows the set; it may not select one stable answer.</a:t>
            </a:r>
            <a:endParaRPr lang="en-US" sz="1750" dirty="0"/>
          </a:p>
          <a:p>
            <a:pPr marL="228600" indent="-228600">
              <a:spcAft>
                <a:spcPts val="9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Reconstruction seeks the intersection with the plausible set.</a:t>
            </a:r>
            <a:endParaRPr lang="en-US" sz="1750" dirty="0"/>
          </a:p>
        </p:txBody>
      </p:sp>
      <p:sp>
        <p:nvSpPr>
          <p:cNvPr id="8" name="Shape 5"/>
          <p:cNvSpPr/>
          <p:nvPr/>
        </p:nvSpPr>
        <p:spPr>
          <a:xfrm>
            <a:off x="411480" y="5120640"/>
            <a:ext cx="8321040" cy="731520"/>
          </a:xfrm>
          <a:prstGeom prst="roundRect">
            <a:avLst>
              <a:gd name="adj" fmla="val 10000"/>
            </a:avLst>
          </a:prstGeom>
          <a:solidFill>
            <a:srgbClr val="9C7A2E"/>
          </a:solidFill>
          <a:ln/>
        </p:spPr>
        <p:txBody>
          <a:bodyPr/>
          <a:lstStyle/>
          <a:p>
            <a:endParaRPr lang="en-US"/>
          </a:p>
        </p:txBody>
      </p:sp>
      <p:sp>
        <p:nvSpPr>
          <p:cNvPr id="9" name="Text 6"/>
          <p:cNvSpPr txBox="1"/>
          <p:nvPr/>
        </p:nvSpPr>
        <p:spPr>
          <a:xfrm>
            <a:off x="640080" y="512064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Without a prior, “the” solution of an inverse problem is often not even defined.</a:t>
            </a:r>
            <a:endParaRPr lang="en-US" sz="1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Sparse-view CT: fitting data is not enough</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a:t>
            </a:r>
            <a:endParaRPr lang="en-US" sz="1100" dirty="0"/>
          </a:p>
        </p:txBody>
      </p:sp>
      <p:pic>
        <p:nvPicPr>
          <p:cNvPr id="6" name="Image 0" descr="/home/claude/lp/assets_lp_ct_ambiguity.png"/>
          <p:cNvPicPr>
            <a:picLocks noChangeAspect="1"/>
          </p:cNvPicPr>
          <p:nvPr/>
        </p:nvPicPr>
        <p:blipFill>
          <a:blip r:embed="rId3"/>
          <a:stretch>
            <a:fillRect/>
          </a:stretch>
        </p:blipFill>
        <p:spPr>
          <a:xfrm>
            <a:off x="411480" y="1005840"/>
            <a:ext cx="8321040" cy="3017798"/>
          </a:xfrm>
          <a:prstGeom prst="rect">
            <a:avLst/>
          </a:prstGeom>
        </p:spPr>
      </p:pic>
      <p:sp>
        <p:nvSpPr>
          <p:cNvPr id="7" name="Text 4"/>
          <p:cNvSpPr txBox="1"/>
          <p:nvPr/>
        </p:nvSpPr>
        <p:spPr>
          <a:xfrm>
            <a:off x="411480" y="4206518"/>
            <a:ext cx="8321040" cy="1188720"/>
          </a:xfrm>
          <a:prstGeom prst="rect">
            <a:avLst/>
          </a:prstGeom>
          <a:noFill/>
          <a:ln/>
        </p:spPr>
        <p:txBody>
          <a:bodyPr wrap="square" lIns="0" tIns="0" rIns="0" bIns="0" rtlCol="0" anchor="t"/>
          <a:lstStyle/>
          <a:p>
            <a:pPr marL="0" indent="0" algn="ctr">
              <a:buNone/>
            </a:pPr>
            <a:r>
              <a:rPr lang="en-US" sz="1700" dirty="0">
                <a:solidFill>
                  <a:srgbClr val="2B2B28"/>
                </a:solidFill>
                <a:latin typeface="Lucida Bright" pitchFamily="34" charset="0"/>
                <a:ea typeface="Lucida Bright" pitchFamily="34" charset="-122"/>
                <a:cs typeface="Lucida Bright" pitchFamily="34" charset="-120"/>
              </a:rPr>
              <a:t>18 projection angles. The middle image was built by adding a (near) null-space pattern of A to the truth: its projections differ by only 0.3%, yet the anatomy is visibly different. FBP matches the data worse (10%) and shows streaks.</a:t>
            </a:r>
            <a:endParaRPr lang="en-US" sz="1700" dirty="0"/>
          </a:p>
        </p:txBody>
      </p:sp>
      <p:sp>
        <p:nvSpPr>
          <p:cNvPr id="8" name="Shape 5"/>
          <p:cNvSpPr/>
          <p:nvPr/>
        </p:nvSpPr>
        <p:spPr>
          <a:xfrm>
            <a:off x="411480" y="5440958"/>
            <a:ext cx="8321040" cy="658368"/>
          </a:xfrm>
          <a:prstGeom prst="roundRect">
            <a:avLst>
              <a:gd name="adj" fmla="val 11111"/>
            </a:avLst>
          </a:prstGeom>
          <a:solidFill>
            <a:srgbClr val="9C7A2E"/>
          </a:solidFill>
          <a:ln/>
        </p:spPr>
        <p:txBody>
          <a:bodyPr/>
          <a:lstStyle/>
          <a:p>
            <a:endParaRPr lang="en-US"/>
          </a:p>
        </p:txBody>
      </p:sp>
      <p:sp>
        <p:nvSpPr>
          <p:cNvPr id="9" name="Text 6"/>
          <p:cNvSpPr txBox="1"/>
          <p:nvPr/>
        </p:nvSpPr>
        <p:spPr>
          <a:xfrm>
            <a:off x="640080" y="5440958"/>
            <a:ext cx="7863840" cy="658368"/>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The sensor cannot tell these images apart — something else must.</a:t>
            </a:r>
            <a:endParaRPr lang="en-US" sz="1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Classical priors are assumptions</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a:t>
            </a:r>
            <a:endParaRPr lang="en-US" sz="1100" dirty="0"/>
          </a:p>
        </p:txBody>
      </p:sp>
      <p:sp>
        <p:nvSpPr>
          <p:cNvPr id="6" name="Text 4"/>
          <p:cNvSpPr txBox="1"/>
          <p:nvPr/>
        </p:nvSpPr>
        <p:spPr>
          <a:xfrm>
            <a:off x="365760" y="1005840"/>
            <a:ext cx="841248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R(x) = ‖x‖</a:t>
            </a:r>
            <a:r>
              <a:rPr lang="en-US" sz="2200" i="1" baseline="-40000" dirty="0">
                <a:solidFill>
                  <a:srgbClr val="34465B"/>
                </a:solidFill>
                <a:latin typeface="Lucida Bright" pitchFamily="34" charset="0"/>
                <a:ea typeface="Lucida Bright" pitchFamily="34" charset="-122"/>
                <a:cs typeface="Lucida Bright" pitchFamily="34" charset="-120"/>
              </a:rPr>
              <a:t>2</a:t>
            </a:r>
            <a:r>
              <a:rPr lang="en-US" sz="2200" i="1" baseline="30000" dirty="0">
                <a:solidFill>
                  <a:srgbClr val="34465B"/>
                </a:solidFill>
                <a:latin typeface="Lucida Bright" pitchFamily="34" charset="0"/>
                <a:ea typeface="Lucida Bright" pitchFamily="34" charset="-122"/>
                <a:cs typeface="Lucida Bright" pitchFamily="34" charset="-120"/>
              </a:rPr>
              <a:t>2</a:t>
            </a:r>
            <a:r>
              <a:rPr lang="en-US" sz="2200" i="1" dirty="0">
                <a:solidFill>
                  <a:srgbClr val="34465B"/>
                </a:solidFill>
                <a:latin typeface="Lucida Bright" pitchFamily="34" charset="0"/>
                <a:ea typeface="Lucida Bright" pitchFamily="34" charset="-122"/>
                <a:cs typeface="Lucida Bright" pitchFamily="34" charset="-120"/>
              </a:rPr>
              <a:t>          R(x) = ‖x‖</a:t>
            </a:r>
            <a:r>
              <a:rPr lang="en-US" sz="2200" i="1" baseline="-40000" dirty="0">
                <a:solidFill>
                  <a:srgbClr val="34465B"/>
                </a:solidFill>
                <a:latin typeface="Lucida Bright" pitchFamily="34" charset="0"/>
                <a:ea typeface="Lucida Bright" pitchFamily="34" charset="-122"/>
                <a:cs typeface="Lucida Bright" pitchFamily="34" charset="-120"/>
              </a:rPr>
              <a:t>1</a:t>
            </a:r>
            <a:r>
              <a:rPr lang="en-US" sz="2200" i="1" dirty="0">
                <a:solidFill>
                  <a:srgbClr val="34465B"/>
                </a:solidFill>
                <a:latin typeface="Lucida Bright" pitchFamily="34" charset="0"/>
                <a:ea typeface="Lucida Bright" pitchFamily="34" charset="-122"/>
                <a:cs typeface="Lucida Bright" pitchFamily="34" charset="-120"/>
              </a:rPr>
              <a:t>          R(x) = TV(x)</a:t>
            </a:r>
            <a:endParaRPr lang="en-US" sz="2200" dirty="0"/>
          </a:p>
        </p:txBody>
      </p:sp>
      <p:pic>
        <p:nvPicPr>
          <p:cNvPr id="7" name="Image 0" descr="/home/claude/lp/assets_lp_classical_priors.png"/>
          <p:cNvPicPr>
            <a:picLocks noChangeAspect="1"/>
          </p:cNvPicPr>
          <p:nvPr/>
        </p:nvPicPr>
        <p:blipFill>
          <a:blip r:embed="rId3"/>
          <a:stretch>
            <a:fillRect/>
          </a:stretch>
        </p:blipFill>
        <p:spPr>
          <a:xfrm>
            <a:off x="411480" y="1600200"/>
            <a:ext cx="8321040" cy="2568314"/>
          </a:xfrm>
          <a:prstGeom prst="rect">
            <a:avLst/>
          </a:prstGeom>
        </p:spPr>
      </p:pic>
      <p:sp>
        <p:nvSpPr>
          <p:cNvPr id="8" name="Text 5"/>
          <p:cNvSpPr txBox="1"/>
          <p:nvPr/>
        </p:nvSpPr>
        <p:spPr>
          <a:xfrm>
            <a:off x="411480" y="4351394"/>
            <a:ext cx="8321040" cy="1371600"/>
          </a:xfrm>
          <a:prstGeom prst="rect">
            <a:avLst/>
          </a:prstGeom>
          <a:noFill/>
          <a:ln/>
        </p:spPr>
        <p:txBody>
          <a:bodyPr wrap="square" lIns="0" tIns="0" rIns="0" bIns="0" rtlCol="0" anchor="t"/>
          <a:lstStyle/>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Hand-designed: small energy (Tikhonov), sparsity, piecewise smoothness.</a:t>
            </a:r>
            <a:endParaRPr lang="en-US" sz="1750" dirty="0"/>
          </a:p>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Powerful because they encode structure — intentionally simple.</a:t>
            </a:r>
            <a:endParaRPr lang="en-US" sz="1750" dirty="0"/>
          </a:p>
          <a:p>
            <a:pPr marL="228600" indent="-228600">
              <a:spcAft>
                <a:spcPts val="6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Who decided “sparse”, “smooth”, or “piecewise smooth”? We did.</a:t>
            </a:r>
            <a:endParaRPr lang="en-US" sz="1750" dirty="0"/>
          </a:p>
        </p:txBody>
      </p:sp>
      <p:sp>
        <p:nvSpPr>
          <p:cNvPr id="9" name="Text 6"/>
          <p:cNvSpPr txBox="1"/>
          <p:nvPr/>
        </p:nvSpPr>
        <p:spPr>
          <a:xfrm>
            <a:off x="411480" y="5677274"/>
            <a:ext cx="8321040" cy="548640"/>
          </a:xfrm>
          <a:prstGeom prst="rect">
            <a:avLst/>
          </a:prstGeom>
          <a:noFill/>
          <a:ln/>
        </p:spPr>
        <p:txBody>
          <a:bodyPr wrap="square" lIns="0" tIns="0" rIns="0" bIns="0" rtlCol="0" anchor="t"/>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Real anatomy, RF occupancy patterns and room impulse responses carry richer structure than these can express.</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prior, not the whole inverse</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a:t>
            </a:r>
            <a:endParaRPr lang="en-US" sz="1100" dirty="0"/>
          </a:p>
        </p:txBody>
      </p:sp>
      <p:sp>
        <p:nvSpPr>
          <p:cNvPr id="6" name="Text 4"/>
          <p:cNvSpPr txBox="1"/>
          <p:nvPr/>
        </p:nvSpPr>
        <p:spPr>
          <a:xfrm>
            <a:off x="365760" y="96012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direct inverse:   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(y)</a:t>
            </a:r>
            <a:endParaRPr lang="en-US" sz="2100" dirty="0"/>
          </a:p>
        </p:txBody>
      </p:sp>
      <p:sp>
        <p:nvSpPr>
          <p:cNvPr id="7" name="Text 5"/>
          <p:cNvSpPr txBox="1"/>
          <p:nvPr/>
        </p:nvSpPr>
        <p:spPr>
          <a:xfrm>
            <a:off x="365760" y="146304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learned prior:   x̂ = arg min</a:t>
            </a:r>
            <a:r>
              <a:rPr lang="en-US" sz="2100" i="1" baseline="-40000" dirty="0">
                <a:solidFill>
                  <a:srgbClr val="34465B"/>
                </a:solidFill>
                <a:latin typeface="Lucida Bright" pitchFamily="34" charset="0"/>
                <a:ea typeface="Lucida Bright" pitchFamily="34" charset="-122"/>
                <a:cs typeface="Lucida Bright" pitchFamily="34" charset="-120"/>
              </a:rPr>
              <a:t>x</a:t>
            </a:r>
            <a:r>
              <a:rPr lang="en-US" sz="2100" i="1" dirty="0">
                <a:solidFill>
                  <a:srgbClr val="34465B"/>
                </a:solidFill>
                <a:latin typeface="Lucida Bright" pitchFamily="34" charset="0"/>
                <a:ea typeface="Lucida Bright" pitchFamily="34" charset="-122"/>
                <a:cs typeface="Lucida Bright" pitchFamily="34" charset="-120"/>
              </a:rPr>
              <a:t> D(y, Ax) + λ </a:t>
            </a:r>
            <a:r>
              <a:rPr lang="en-US" sz="2100" b="1" i="1" dirty="0">
                <a:solidFill>
                  <a:srgbClr val="7A3B3B"/>
                </a:solidFill>
                <a:latin typeface="Lucida Bright" pitchFamily="34" charset="0"/>
                <a:ea typeface="Lucida Bright" pitchFamily="34" charset="-122"/>
                <a:cs typeface="Lucida Bright" pitchFamily="34" charset="-120"/>
              </a:rPr>
              <a:t>R</a:t>
            </a:r>
            <a:r>
              <a:rPr lang="en-US" sz="2100" b="1" i="1" baseline="-40000" dirty="0">
                <a:solidFill>
                  <a:srgbClr val="7A3B3B"/>
                </a:solidFill>
                <a:latin typeface="Lucida Bright" pitchFamily="34" charset="0"/>
                <a:ea typeface="Lucida Bright" pitchFamily="34" charset="-122"/>
                <a:cs typeface="Lucida Bright" pitchFamily="34" charset="-120"/>
              </a:rPr>
              <a:t>φ</a:t>
            </a:r>
            <a:r>
              <a:rPr lang="en-US" sz="2100" b="1" i="1" dirty="0">
                <a:solidFill>
                  <a:srgbClr val="7A3B3B"/>
                </a:solidFill>
                <a:latin typeface="Lucida Bright" pitchFamily="34" charset="0"/>
                <a:ea typeface="Lucida Bright" pitchFamily="34" charset="-122"/>
                <a:cs typeface="Lucida Bright" pitchFamily="34" charset="-120"/>
              </a:rPr>
              <a:t>(x)</a:t>
            </a:r>
            <a:endParaRPr lang="en-US" sz="2100" dirty="0"/>
          </a:p>
        </p:txBody>
      </p:sp>
      <p:sp>
        <p:nvSpPr>
          <p:cNvPr id="8" name="Text 6"/>
          <p:cNvSpPr/>
          <p:nvPr/>
        </p:nvSpPr>
        <p:spPr>
          <a:xfrm>
            <a:off x="411480" y="2240280"/>
            <a:ext cx="8321040" cy="320040"/>
          </a:xfrm>
          <a:prstGeom prst="rect">
            <a:avLst/>
          </a:prstGeom>
          <a:noFill/>
          <a:ln/>
        </p:spPr>
        <p:txBody>
          <a:bodyPr wrap="square" lIns="0" tIns="0" rIns="0" bIns="0" rtlCol="0" anchor="ctr"/>
          <a:lstStyle/>
          <a:p>
            <a:pPr marL="0" indent="0">
              <a:buNone/>
            </a:pPr>
            <a:r>
              <a:rPr lang="en-US" sz="1600" i="1" dirty="0">
                <a:solidFill>
                  <a:srgbClr val="6B6459"/>
                </a:solidFill>
                <a:latin typeface="Lucida Bright" pitchFamily="34" charset="0"/>
                <a:ea typeface="Lucida Bright" pitchFamily="34" charset="-122"/>
                <a:cs typeface="Lucida Bright" pitchFamily="34" charset="-120"/>
              </a:rPr>
              <a:t>labels teach the entire y → x map</a:t>
            </a:r>
            <a:endParaRPr lang="en-US" sz="1600" dirty="0"/>
          </a:p>
        </p:txBody>
      </p:sp>
      <p:sp>
        <p:nvSpPr>
          <p:cNvPr id="9" name="Shape 7"/>
          <p:cNvSpPr/>
          <p:nvPr/>
        </p:nvSpPr>
        <p:spPr>
          <a:xfrm>
            <a:off x="822960" y="2606040"/>
            <a:ext cx="2194560" cy="685800"/>
          </a:xfrm>
          <a:prstGeom prst="roundRect">
            <a:avLst>
              <a:gd name="adj" fmla="val 10667"/>
            </a:avLst>
          </a:prstGeom>
          <a:solidFill>
            <a:srgbClr val="34465B"/>
          </a:solidFill>
          <a:ln/>
        </p:spPr>
        <p:txBody>
          <a:bodyPr/>
          <a:lstStyle/>
          <a:p>
            <a:endParaRPr lang="en-US"/>
          </a:p>
        </p:txBody>
      </p:sp>
      <p:sp>
        <p:nvSpPr>
          <p:cNvPr id="10" name="Text 8"/>
          <p:cNvSpPr txBox="1"/>
          <p:nvPr/>
        </p:nvSpPr>
        <p:spPr>
          <a:xfrm>
            <a:off x="86868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y</a:t>
            </a:r>
            <a:endParaRPr lang="en-US" sz="1800" dirty="0"/>
          </a:p>
        </p:txBody>
      </p:sp>
      <p:sp>
        <p:nvSpPr>
          <p:cNvPr id="11" name="Shape 9"/>
          <p:cNvSpPr/>
          <p:nvPr/>
        </p:nvSpPr>
        <p:spPr>
          <a:xfrm>
            <a:off x="3066898" y="2866644"/>
            <a:ext cx="312725" cy="164592"/>
          </a:xfrm>
          <a:prstGeom prst="rightArrow">
            <a:avLst/>
          </a:prstGeom>
          <a:solidFill>
            <a:srgbClr val="6B6459"/>
          </a:solidFill>
          <a:ln/>
        </p:spPr>
        <p:txBody>
          <a:bodyPr/>
          <a:lstStyle/>
          <a:p>
            <a:endParaRPr lang="en-US"/>
          </a:p>
        </p:txBody>
      </p:sp>
      <p:sp>
        <p:nvSpPr>
          <p:cNvPr id="12" name="Shape 10"/>
          <p:cNvSpPr/>
          <p:nvPr/>
        </p:nvSpPr>
        <p:spPr>
          <a:xfrm>
            <a:off x="3429000" y="2606040"/>
            <a:ext cx="2194560" cy="685800"/>
          </a:xfrm>
          <a:prstGeom prst="roundRect">
            <a:avLst>
              <a:gd name="adj" fmla="val 10667"/>
            </a:avLst>
          </a:prstGeom>
          <a:solidFill>
            <a:srgbClr val="34465B"/>
          </a:solidFill>
          <a:ln/>
        </p:spPr>
        <p:txBody>
          <a:bodyPr/>
          <a:lstStyle/>
          <a:p>
            <a:endParaRPr lang="en-US"/>
          </a:p>
        </p:txBody>
      </p:sp>
      <p:sp>
        <p:nvSpPr>
          <p:cNvPr id="13" name="Text 11"/>
          <p:cNvSpPr txBox="1"/>
          <p:nvPr/>
        </p:nvSpPr>
        <p:spPr>
          <a:xfrm>
            <a:off x="347472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large network gφ</a:t>
            </a:r>
            <a:endParaRPr lang="en-US" sz="1800" dirty="0"/>
          </a:p>
        </p:txBody>
      </p:sp>
      <p:sp>
        <p:nvSpPr>
          <p:cNvPr id="14" name="Shape 12"/>
          <p:cNvSpPr/>
          <p:nvPr/>
        </p:nvSpPr>
        <p:spPr>
          <a:xfrm>
            <a:off x="5672938" y="2866644"/>
            <a:ext cx="312725" cy="164592"/>
          </a:xfrm>
          <a:prstGeom prst="rightArrow">
            <a:avLst/>
          </a:prstGeom>
          <a:solidFill>
            <a:srgbClr val="6B6459"/>
          </a:solidFill>
          <a:ln/>
        </p:spPr>
        <p:txBody>
          <a:bodyPr/>
          <a:lstStyle/>
          <a:p>
            <a:endParaRPr lang="en-US"/>
          </a:p>
        </p:txBody>
      </p:sp>
      <p:sp>
        <p:nvSpPr>
          <p:cNvPr id="15" name="Shape 13"/>
          <p:cNvSpPr/>
          <p:nvPr/>
        </p:nvSpPr>
        <p:spPr>
          <a:xfrm>
            <a:off x="6035040" y="2606040"/>
            <a:ext cx="2194560" cy="685800"/>
          </a:xfrm>
          <a:prstGeom prst="roundRect">
            <a:avLst>
              <a:gd name="adj" fmla="val 10667"/>
            </a:avLst>
          </a:prstGeom>
          <a:solidFill>
            <a:srgbClr val="34465B"/>
          </a:solidFill>
          <a:ln/>
        </p:spPr>
        <p:txBody>
          <a:bodyPr/>
          <a:lstStyle/>
          <a:p>
            <a:endParaRPr lang="en-US"/>
          </a:p>
        </p:txBody>
      </p:sp>
      <p:sp>
        <p:nvSpPr>
          <p:cNvPr id="16" name="Text 14"/>
          <p:cNvSpPr txBox="1"/>
          <p:nvPr/>
        </p:nvSpPr>
        <p:spPr>
          <a:xfrm>
            <a:off x="6080760" y="2606040"/>
            <a:ext cx="210312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x̂</a:t>
            </a:r>
            <a:endParaRPr lang="en-US" sz="1800" dirty="0"/>
          </a:p>
        </p:txBody>
      </p:sp>
      <p:sp>
        <p:nvSpPr>
          <p:cNvPr id="17" name="Text 15"/>
          <p:cNvSpPr/>
          <p:nvPr/>
        </p:nvSpPr>
        <p:spPr>
          <a:xfrm>
            <a:off x="411480" y="3611880"/>
            <a:ext cx="8321040" cy="320040"/>
          </a:xfrm>
          <a:prstGeom prst="rect">
            <a:avLst/>
          </a:prstGeom>
          <a:noFill/>
          <a:ln/>
        </p:spPr>
        <p:txBody>
          <a:bodyPr wrap="square" lIns="0" tIns="0" rIns="0" bIns="0" rtlCol="0" anchor="ctr"/>
          <a:lstStyle/>
          <a:p>
            <a:pPr marL="0" indent="0">
              <a:buNone/>
            </a:pPr>
            <a:r>
              <a:rPr lang="en-US" sz="1600" i="1" dirty="0">
                <a:solidFill>
                  <a:srgbClr val="6B6459"/>
                </a:solidFill>
                <a:latin typeface="Lucida Bright" pitchFamily="34" charset="0"/>
                <a:ea typeface="Lucida Bright" pitchFamily="34" charset="-122"/>
                <a:cs typeface="Lucida Bright" pitchFamily="34" charset="-120"/>
              </a:rPr>
              <a:t>physics stays explicit; data only teach what x looks like</a:t>
            </a:r>
            <a:endParaRPr lang="en-US" sz="1600" dirty="0"/>
          </a:p>
        </p:txBody>
      </p:sp>
      <p:sp>
        <p:nvSpPr>
          <p:cNvPr id="18" name="Shape 16"/>
          <p:cNvSpPr/>
          <p:nvPr/>
        </p:nvSpPr>
        <p:spPr>
          <a:xfrm>
            <a:off x="411480" y="3977640"/>
            <a:ext cx="1783080" cy="822960"/>
          </a:xfrm>
          <a:prstGeom prst="roundRect">
            <a:avLst>
              <a:gd name="adj" fmla="val 8889"/>
            </a:avLst>
          </a:prstGeom>
          <a:solidFill>
            <a:srgbClr val="1F6F6B"/>
          </a:solidFill>
          <a:ln/>
        </p:spPr>
        <p:txBody>
          <a:bodyPr/>
          <a:lstStyle/>
          <a:p>
            <a:endParaRPr lang="en-US"/>
          </a:p>
        </p:txBody>
      </p:sp>
      <p:sp>
        <p:nvSpPr>
          <p:cNvPr id="19" name="Text 17"/>
          <p:cNvSpPr txBox="1"/>
          <p:nvPr/>
        </p:nvSpPr>
        <p:spPr>
          <a:xfrm>
            <a:off x="45720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y</a:t>
            </a:r>
            <a:endParaRPr lang="en-US" sz="1650" dirty="0"/>
          </a:p>
        </p:txBody>
      </p:sp>
      <p:sp>
        <p:nvSpPr>
          <p:cNvPr id="20" name="Shape 18"/>
          <p:cNvSpPr/>
          <p:nvPr/>
        </p:nvSpPr>
        <p:spPr>
          <a:xfrm>
            <a:off x="2238451" y="4306824"/>
            <a:ext cx="277978" cy="164592"/>
          </a:xfrm>
          <a:prstGeom prst="rightArrow">
            <a:avLst/>
          </a:prstGeom>
          <a:solidFill>
            <a:srgbClr val="6B6459"/>
          </a:solidFill>
          <a:ln/>
        </p:spPr>
        <p:txBody>
          <a:bodyPr/>
          <a:lstStyle/>
          <a:p>
            <a:endParaRPr lang="en-US"/>
          </a:p>
        </p:txBody>
      </p:sp>
      <p:sp>
        <p:nvSpPr>
          <p:cNvPr id="21" name="Shape 19"/>
          <p:cNvSpPr/>
          <p:nvPr/>
        </p:nvSpPr>
        <p:spPr>
          <a:xfrm>
            <a:off x="2560320" y="3977640"/>
            <a:ext cx="1783080" cy="822960"/>
          </a:xfrm>
          <a:prstGeom prst="roundRect">
            <a:avLst>
              <a:gd name="adj" fmla="val 8889"/>
            </a:avLst>
          </a:prstGeom>
          <a:solidFill>
            <a:srgbClr val="1F6F6B"/>
          </a:solidFill>
          <a:ln/>
        </p:spPr>
        <p:txBody>
          <a:bodyPr/>
          <a:lstStyle/>
          <a:p>
            <a:endParaRPr lang="en-US"/>
          </a:p>
        </p:txBody>
      </p:sp>
      <p:sp>
        <p:nvSpPr>
          <p:cNvPr id="22" name="Text 20"/>
          <p:cNvSpPr txBox="1"/>
          <p:nvPr/>
        </p:nvSpPr>
        <p:spPr>
          <a:xfrm>
            <a:off x="260604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known A +</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data consistency</a:t>
            </a:r>
            <a:endParaRPr lang="en-US" sz="1650" dirty="0"/>
          </a:p>
        </p:txBody>
      </p:sp>
      <p:sp>
        <p:nvSpPr>
          <p:cNvPr id="23" name="Shape 21"/>
          <p:cNvSpPr/>
          <p:nvPr/>
        </p:nvSpPr>
        <p:spPr>
          <a:xfrm>
            <a:off x="4387291" y="4306824"/>
            <a:ext cx="277978" cy="164592"/>
          </a:xfrm>
          <a:prstGeom prst="rightArrow">
            <a:avLst/>
          </a:prstGeom>
          <a:solidFill>
            <a:srgbClr val="6B6459"/>
          </a:solidFill>
          <a:ln/>
        </p:spPr>
        <p:txBody>
          <a:bodyPr/>
          <a:lstStyle/>
          <a:p>
            <a:endParaRPr lang="en-US"/>
          </a:p>
        </p:txBody>
      </p:sp>
      <p:sp>
        <p:nvSpPr>
          <p:cNvPr id="24" name="Shape 22"/>
          <p:cNvSpPr/>
          <p:nvPr/>
        </p:nvSpPr>
        <p:spPr>
          <a:xfrm>
            <a:off x="4709160" y="3977640"/>
            <a:ext cx="1783080" cy="822960"/>
          </a:xfrm>
          <a:prstGeom prst="roundRect">
            <a:avLst>
              <a:gd name="adj" fmla="val 8889"/>
            </a:avLst>
          </a:prstGeom>
          <a:solidFill>
            <a:srgbClr val="1F6F6B"/>
          </a:solidFill>
          <a:ln/>
        </p:spPr>
        <p:txBody>
          <a:bodyPr/>
          <a:lstStyle/>
          <a:p>
            <a:endParaRPr lang="en-US"/>
          </a:p>
        </p:txBody>
      </p:sp>
      <p:sp>
        <p:nvSpPr>
          <p:cNvPr id="25" name="Text 23"/>
          <p:cNvSpPr txBox="1"/>
          <p:nvPr/>
        </p:nvSpPr>
        <p:spPr>
          <a:xfrm>
            <a:off x="475488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learned</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prior</a:t>
            </a:r>
            <a:endParaRPr lang="en-US" sz="1650" dirty="0"/>
          </a:p>
        </p:txBody>
      </p:sp>
      <p:sp>
        <p:nvSpPr>
          <p:cNvPr id="26" name="Shape 24"/>
          <p:cNvSpPr/>
          <p:nvPr/>
        </p:nvSpPr>
        <p:spPr>
          <a:xfrm>
            <a:off x="6536131" y="4306824"/>
            <a:ext cx="277978" cy="164592"/>
          </a:xfrm>
          <a:prstGeom prst="rightArrow">
            <a:avLst/>
          </a:prstGeom>
          <a:solidFill>
            <a:srgbClr val="6B6459"/>
          </a:solidFill>
          <a:ln/>
        </p:spPr>
        <p:txBody>
          <a:bodyPr/>
          <a:lstStyle/>
          <a:p>
            <a:endParaRPr lang="en-US"/>
          </a:p>
        </p:txBody>
      </p:sp>
      <p:sp>
        <p:nvSpPr>
          <p:cNvPr id="27" name="Shape 25"/>
          <p:cNvSpPr/>
          <p:nvPr/>
        </p:nvSpPr>
        <p:spPr>
          <a:xfrm>
            <a:off x="6858000" y="3977640"/>
            <a:ext cx="1783080" cy="822960"/>
          </a:xfrm>
          <a:prstGeom prst="roundRect">
            <a:avLst>
              <a:gd name="adj" fmla="val 8889"/>
            </a:avLst>
          </a:prstGeom>
          <a:solidFill>
            <a:srgbClr val="9C7A2E"/>
          </a:solidFill>
          <a:ln/>
        </p:spPr>
        <p:txBody>
          <a:bodyPr/>
          <a:lstStyle/>
          <a:p>
            <a:endParaRPr lang="en-US"/>
          </a:p>
        </p:txBody>
      </p:sp>
      <p:sp>
        <p:nvSpPr>
          <p:cNvPr id="28" name="Text 26"/>
          <p:cNvSpPr txBox="1"/>
          <p:nvPr/>
        </p:nvSpPr>
        <p:spPr>
          <a:xfrm>
            <a:off x="6903720" y="3977640"/>
            <a:ext cx="1691640" cy="8229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x̂</a:t>
            </a:r>
            <a:endParaRPr lang="en-US" sz="1650" dirty="0"/>
          </a:p>
        </p:txBody>
      </p:sp>
      <p:sp>
        <p:nvSpPr>
          <p:cNvPr id="29" name="Text 27"/>
          <p:cNvSpPr txBox="1"/>
          <p:nvPr/>
        </p:nvSpPr>
        <p:spPr>
          <a:xfrm>
            <a:off x="411480" y="5074920"/>
            <a:ext cx="8321040" cy="1005840"/>
          </a:xfrm>
          <a:prstGeom prst="rect">
            <a:avLst/>
          </a:prstGeom>
          <a:noFill/>
          <a:ln/>
        </p:spPr>
        <p:txBody>
          <a:bodyPr wrap="square" lIns="0" tIns="0" rIns="0" bIns="0" rtlCol="0" anchor="t"/>
          <a:lstStyle/>
          <a:p>
            <a:pPr marL="228600" indent="-228600">
              <a:spcAft>
                <a:spcPts val="6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Smaller sample burden: the network need not rediscover A.</a:t>
            </a:r>
            <a:endParaRPr lang="en-US" sz="1800" dirty="0"/>
          </a:p>
          <a:p>
            <a:pPr marL="228600" indent="-228600">
              <a:spcAft>
                <a:spcPts val="6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More interpretable, and measurement consistency stays explicit.</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technical forms of learned prior</a:t>
            </a:r>
            <a:endParaRPr lang="en-US" sz="2500" dirty="0"/>
          </a:p>
        </p:txBody>
      </p:sp>
      <p:sp>
        <p:nvSpPr>
          <p:cNvPr id="4" name="Shape 2"/>
          <p:cNvSpPr/>
          <p:nvPr/>
        </p:nvSpPr>
        <p:spPr>
          <a:xfrm>
            <a:off x="0" y="786384"/>
            <a:ext cx="9144000" cy="54864"/>
          </a:xfrm>
          <a:prstGeom prst="rect">
            <a:avLst/>
          </a:prstGeom>
          <a:solidFill>
            <a:srgbClr val="1F6F6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9</a:t>
            </a:r>
            <a:endParaRPr lang="en-US" sz="1100" dirty="0"/>
          </a:p>
        </p:txBody>
      </p:sp>
      <p:sp>
        <p:nvSpPr>
          <p:cNvPr id="6" name="Shape 4"/>
          <p:cNvSpPr/>
          <p:nvPr/>
        </p:nvSpPr>
        <p:spPr>
          <a:xfrm>
            <a:off x="41148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7" name="Shape 5"/>
          <p:cNvSpPr/>
          <p:nvPr/>
        </p:nvSpPr>
        <p:spPr>
          <a:xfrm>
            <a:off x="411480" y="1097280"/>
            <a:ext cx="2621280" cy="868680"/>
          </a:xfrm>
          <a:prstGeom prst="rect">
            <a:avLst/>
          </a:prstGeom>
          <a:solidFill>
            <a:srgbClr val="7A3B3B"/>
          </a:solidFill>
          <a:ln/>
        </p:spPr>
        <p:txBody>
          <a:bodyPr/>
          <a:lstStyle/>
          <a:p>
            <a:endParaRPr lang="en-US"/>
          </a:p>
        </p:txBody>
      </p:sp>
      <p:sp>
        <p:nvSpPr>
          <p:cNvPr id="8" name="Text 6"/>
          <p:cNvSpPr/>
          <p:nvPr/>
        </p:nvSpPr>
        <p:spPr>
          <a:xfrm>
            <a:off x="50292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1  Explicit regularizer</a:t>
            </a:r>
            <a:endParaRPr lang="en-US" sz="1750" dirty="0"/>
          </a:p>
        </p:txBody>
      </p:sp>
      <p:sp>
        <p:nvSpPr>
          <p:cNvPr id="9" name="Text 7"/>
          <p:cNvSpPr/>
          <p:nvPr/>
        </p:nvSpPr>
        <p:spPr>
          <a:xfrm>
            <a:off x="502920" y="2148840"/>
            <a:ext cx="2438400" cy="548640"/>
          </a:xfrm>
          <a:prstGeom prst="rect">
            <a:avLst/>
          </a:prstGeom>
          <a:noFill/>
          <a:ln/>
        </p:spPr>
        <p:txBody>
          <a:bodyPr wrap="square" lIns="0" tIns="0" rIns="0" bIns="0" rtlCol="0" anchor="ctr"/>
          <a:lstStyle/>
          <a:p>
            <a:pPr marL="0" indent="0" algn="ctr">
              <a:buNone/>
            </a:pPr>
            <a:r>
              <a:rPr lang="en-US" sz="2100" b="1" i="1" dirty="0">
                <a:solidFill>
                  <a:srgbClr val="7A3B3B"/>
                </a:solidFill>
                <a:latin typeface="Lucida Bright" pitchFamily="34" charset="0"/>
                <a:ea typeface="Lucida Bright" pitchFamily="34" charset="-122"/>
                <a:cs typeface="Lucida Bright" pitchFamily="34" charset="-120"/>
              </a:rPr>
              <a:t>Rφ(x)</a:t>
            </a:r>
            <a:endParaRPr lang="en-US" sz="2100" dirty="0"/>
          </a:p>
        </p:txBody>
      </p:sp>
      <p:sp>
        <p:nvSpPr>
          <p:cNvPr id="10" name="Text 8"/>
          <p:cNvSpPr/>
          <p:nvPr/>
        </p:nvSpPr>
        <p:spPr>
          <a:xfrm>
            <a:off x="54864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a scalar</a:t>
            </a:r>
            <a:endParaRPr lang="en-US" sz="1750" dirty="0"/>
          </a:p>
        </p:txBody>
      </p:sp>
      <p:sp>
        <p:nvSpPr>
          <p:cNvPr id="11" name="Text 9"/>
          <p:cNvSpPr/>
          <p:nvPr/>
        </p:nvSpPr>
        <p:spPr>
          <a:xfrm>
            <a:off x="54864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how implausible is x?</a:t>
            </a:r>
            <a:endParaRPr lang="en-US" sz="1700" dirty="0"/>
          </a:p>
        </p:txBody>
      </p:sp>
      <p:sp>
        <p:nvSpPr>
          <p:cNvPr id="12" name="Shape 10"/>
          <p:cNvSpPr/>
          <p:nvPr/>
        </p:nvSpPr>
        <p:spPr>
          <a:xfrm>
            <a:off x="326136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13" name="Shape 11"/>
          <p:cNvSpPr/>
          <p:nvPr/>
        </p:nvSpPr>
        <p:spPr>
          <a:xfrm>
            <a:off x="3261360" y="1097280"/>
            <a:ext cx="2621280" cy="868680"/>
          </a:xfrm>
          <a:prstGeom prst="rect">
            <a:avLst/>
          </a:prstGeom>
          <a:solidFill>
            <a:srgbClr val="B0552F"/>
          </a:solidFill>
          <a:ln/>
        </p:spPr>
        <p:txBody>
          <a:bodyPr/>
          <a:lstStyle/>
          <a:p>
            <a:endParaRPr lang="en-US"/>
          </a:p>
        </p:txBody>
      </p:sp>
      <p:sp>
        <p:nvSpPr>
          <p:cNvPr id="14" name="Text 12"/>
          <p:cNvSpPr/>
          <p:nvPr/>
        </p:nvSpPr>
        <p:spPr>
          <a:xfrm>
            <a:off x="335280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2  Learned proximal</a:t>
            </a:r>
            <a:endParaRPr lang="en-US" sz="1750" dirty="0"/>
          </a:p>
        </p:txBody>
      </p:sp>
      <p:sp>
        <p:nvSpPr>
          <p:cNvPr id="15" name="Text 13"/>
          <p:cNvSpPr/>
          <p:nvPr/>
        </p:nvSpPr>
        <p:spPr>
          <a:xfrm>
            <a:off x="3352800" y="2148840"/>
            <a:ext cx="2438400" cy="548640"/>
          </a:xfrm>
          <a:prstGeom prst="rect">
            <a:avLst/>
          </a:prstGeom>
          <a:noFill/>
          <a:ln/>
        </p:spPr>
        <p:txBody>
          <a:bodyPr wrap="square" lIns="0" tIns="0" rIns="0" bIns="0" rtlCol="0" anchor="ctr"/>
          <a:lstStyle/>
          <a:p>
            <a:pPr marL="0" indent="0" algn="ctr">
              <a:buNone/>
            </a:pPr>
            <a:r>
              <a:rPr lang="en-US" sz="2100" b="1" i="1" dirty="0">
                <a:solidFill>
                  <a:srgbClr val="B0552F"/>
                </a:solidFill>
                <a:latin typeface="Lucida Bright" pitchFamily="34" charset="0"/>
                <a:ea typeface="Lucida Bright" pitchFamily="34" charset="-122"/>
                <a:cs typeface="Lucida Bright" pitchFamily="34" charset="-120"/>
              </a:rPr>
              <a:t>Dφ(x)</a:t>
            </a:r>
            <a:endParaRPr lang="en-US" sz="2100" dirty="0"/>
          </a:p>
        </p:txBody>
      </p:sp>
      <p:sp>
        <p:nvSpPr>
          <p:cNvPr id="16" name="Text 14"/>
          <p:cNvSpPr/>
          <p:nvPr/>
        </p:nvSpPr>
        <p:spPr>
          <a:xfrm>
            <a:off x="339852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a corrected x</a:t>
            </a:r>
            <a:endParaRPr lang="en-US" sz="1750" dirty="0"/>
          </a:p>
        </p:txBody>
      </p:sp>
      <p:sp>
        <p:nvSpPr>
          <p:cNvPr id="17" name="Text 15"/>
          <p:cNvSpPr/>
          <p:nvPr/>
        </p:nvSpPr>
        <p:spPr>
          <a:xfrm>
            <a:off x="339852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how should x be improved?</a:t>
            </a:r>
            <a:endParaRPr lang="en-US" sz="1700" dirty="0"/>
          </a:p>
        </p:txBody>
      </p:sp>
      <p:sp>
        <p:nvSpPr>
          <p:cNvPr id="18" name="Shape 16"/>
          <p:cNvSpPr/>
          <p:nvPr/>
        </p:nvSpPr>
        <p:spPr>
          <a:xfrm>
            <a:off x="6111240" y="1097280"/>
            <a:ext cx="2621280" cy="3749040"/>
          </a:xfrm>
          <a:prstGeom prst="roundRect">
            <a:avLst>
              <a:gd name="adj" fmla="val 2791"/>
            </a:avLst>
          </a:prstGeom>
          <a:solidFill>
            <a:srgbClr val="FFFFFF"/>
          </a:solidFill>
          <a:ln w="12700">
            <a:solidFill>
              <a:srgbClr val="DDD5C4"/>
            </a:solidFill>
            <a:prstDash val="solid"/>
          </a:ln>
        </p:spPr>
        <p:txBody>
          <a:bodyPr/>
          <a:lstStyle/>
          <a:p>
            <a:endParaRPr lang="en-US"/>
          </a:p>
        </p:txBody>
      </p:sp>
      <p:sp>
        <p:nvSpPr>
          <p:cNvPr id="19" name="Shape 17"/>
          <p:cNvSpPr/>
          <p:nvPr/>
        </p:nvSpPr>
        <p:spPr>
          <a:xfrm>
            <a:off x="6111240" y="1097280"/>
            <a:ext cx="2621280" cy="868680"/>
          </a:xfrm>
          <a:prstGeom prst="rect">
            <a:avLst/>
          </a:prstGeom>
          <a:solidFill>
            <a:srgbClr val="3B5776"/>
          </a:solidFill>
          <a:ln/>
        </p:spPr>
        <p:txBody>
          <a:bodyPr/>
          <a:lstStyle/>
          <a:p>
            <a:endParaRPr lang="en-US"/>
          </a:p>
        </p:txBody>
      </p:sp>
      <p:sp>
        <p:nvSpPr>
          <p:cNvPr id="20" name="Text 18"/>
          <p:cNvSpPr/>
          <p:nvPr/>
        </p:nvSpPr>
        <p:spPr>
          <a:xfrm>
            <a:off x="6202680" y="1097280"/>
            <a:ext cx="2438400" cy="8686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3  Generative / score</a:t>
            </a:r>
            <a:endParaRPr lang="en-US" sz="1750" dirty="0"/>
          </a:p>
        </p:txBody>
      </p:sp>
      <p:sp>
        <p:nvSpPr>
          <p:cNvPr id="21" name="Text 19"/>
          <p:cNvSpPr/>
          <p:nvPr/>
        </p:nvSpPr>
        <p:spPr>
          <a:xfrm>
            <a:off x="6202680" y="2148840"/>
            <a:ext cx="2438400" cy="548640"/>
          </a:xfrm>
          <a:prstGeom prst="rect">
            <a:avLst/>
          </a:prstGeom>
          <a:noFill/>
          <a:ln/>
        </p:spPr>
        <p:txBody>
          <a:bodyPr wrap="square" lIns="0" tIns="0" rIns="0" bIns="0" rtlCol="0" anchor="ctr"/>
          <a:lstStyle/>
          <a:p>
            <a:pPr marL="0" indent="0" algn="ctr">
              <a:buNone/>
            </a:pPr>
            <a:r>
              <a:rPr lang="en-US" sz="2100" b="1" i="1" dirty="0">
                <a:solidFill>
                  <a:srgbClr val="3B5776"/>
                </a:solidFill>
                <a:latin typeface="Lucida Bright" pitchFamily="34" charset="0"/>
                <a:ea typeface="Lucida Bright" pitchFamily="34" charset="-122"/>
                <a:cs typeface="Lucida Bright" pitchFamily="34" charset="-120"/>
              </a:rPr>
              <a:t>Gφ(z),  sφ(x, t)</a:t>
            </a:r>
            <a:endParaRPr lang="en-US" sz="2100" dirty="0"/>
          </a:p>
        </p:txBody>
      </p:sp>
      <p:sp>
        <p:nvSpPr>
          <p:cNvPr id="22" name="Text 20"/>
          <p:cNvSpPr/>
          <p:nvPr/>
        </p:nvSpPr>
        <p:spPr>
          <a:xfrm>
            <a:off x="6248400" y="2880360"/>
            <a:ext cx="2346960" cy="731520"/>
          </a:xfrm>
          <a:prstGeom prst="rect">
            <a:avLst/>
          </a:prstGeom>
          <a:noFill/>
          <a:ln/>
        </p:spPr>
        <p:txBody>
          <a:bodyPr wrap="square" lIns="0" tIns="0" rIns="0" bIns="0" rtlCol="0" anchor="ctr"/>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outputs x, or a direction</a:t>
            </a:r>
            <a:endParaRPr lang="en-US" sz="1750" dirty="0"/>
          </a:p>
        </p:txBody>
      </p:sp>
      <p:sp>
        <p:nvSpPr>
          <p:cNvPr id="23" name="Text 21"/>
          <p:cNvSpPr/>
          <p:nvPr/>
        </p:nvSpPr>
        <p:spPr>
          <a:xfrm>
            <a:off x="6248400" y="3703320"/>
            <a:ext cx="2346960" cy="914400"/>
          </a:xfrm>
          <a:prstGeom prst="rect">
            <a:avLst/>
          </a:prstGeom>
          <a:noFill/>
          <a:ln/>
        </p:spPr>
        <p:txBody>
          <a:bodyPr wrap="square" lIns="0" tIns="0" rIns="0" bIns="0" rtlCol="0" anchor="ctr"/>
          <a:lstStyle/>
          <a:p>
            <a:pPr marL="0" indent="0" algn="ctr">
              <a:buNone/>
            </a:pPr>
            <a:r>
              <a:rPr lang="en-US" sz="1700" i="1" dirty="0">
                <a:solidFill>
                  <a:srgbClr val="2B2B28"/>
                </a:solidFill>
                <a:latin typeface="Lucida Bright" pitchFamily="34" charset="0"/>
                <a:ea typeface="Lucida Bright" pitchFamily="34" charset="-122"/>
                <a:cs typeface="Lucida Bright" pitchFamily="34" charset="-120"/>
              </a:rPr>
              <a:t>where do plausible x live?</a:t>
            </a:r>
            <a:endParaRPr lang="en-US" sz="1700" dirty="0"/>
          </a:p>
        </p:txBody>
      </p:sp>
      <p:sp>
        <p:nvSpPr>
          <p:cNvPr id="24" name="Shape 22"/>
          <p:cNvSpPr/>
          <p:nvPr/>
        </p:nvSpPr>
        <p:spPr>
          <a:xfrm>
            <a:off x="411480" y="5120640"/>
            <a:ext cx="8321040" cy="868680"/>
          </a:xfrm>
          <a:prstGeom prst="roundRect">
            <a:avLst>
              <a:gd name="adj" fmla="val 8421"/>
            </a:avLst>
          </a:prstGeom>
          <a:solidFill>
            <a:srgbClr val="9C7A2E"/>
          </a:solidFill>
          <a:ln/>
        </p:spPr>
        <p:txBody>
          <a:bodyPr/>
          <a:lstStyle/>
          <a:p>
            <a:endParaRPr lang="en-US"/>
          </a:p>
        </p:txBody>
      </p:sp>
      <p:sp>
        <p:nvSpPr>
          <p:cNvPr id="25" name="Text 23"/>
          <p:cNvSpPr txBox="1"/>
          <p:nvPr/>
        </p:nvSpPr>
        <p:spPr>
          <a:xfrm>
            <a:off x="640080" y="5120640"/>
            <a:ext cx="7863840" cy="86868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All three keep A. They differ in what the network outputs, and so in how the prior enters the solver.</a:t>
            </a:r>
            <a:endParaRPr lang="en-US" sz="1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name="Slide 2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MAP estimation: the Bayesian connection</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19</a:t>
            </a:r>
            <a:endParaRPr lang="en-US" sz="1100" dirty="0"/>
          </a:p>
        </p:txBody>
      </p:sp>
      <p:sp>
        <p:nvSpPr>
          <p:cNvPr id="6" name="Text 4"/>
          <p:cNvSpPr txBox="1"/>
          <p:nvPr/>
        </p:nvSpPr>
        <p:spPr>
          <a:xfrm>
            <a:off x="365760" y="960120"/>
            <a:ext cx="841248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1300" i="1" baseline="-40000" dirty="0">
                <a:solidFill>
                  <a:srgbClr val="34465B"/>
                </a:solidFill>
                <a:latin typeface="Lucida Bright" pitchFamily="34" charset="0"/>
                <a:ea typeface="Lucida Bright" pitchFamily="34" charset="-122"/>
                <a:cs typeface="Lucida Bright" pitchFamily="34" charset="-120"/>
              </a:rPr>
              <a:t>MAP</a:t>
            </a:r>
            <a:r>
              <a:rPr lang="en-US" sz="2200" i="1" dirty="0">
                <a:solidFill>
                  <a:srgbClr val="34465B"/>
                </a:solidFill>
                <a:latin typeface="Lucida Bright" pitchFamily="34" charset="0"/>
                <a:ea typeface="Lucida Bright" pitchFamily="34" charset="-122"/>
                <a:cs typeface="Lucida Bright" pitchFamily="34" charset="-120"/>
              </a:rPr>
              <a:t> = arg min</a:t>
            </a:r>
            <a:r>
              <a:rPr lang="en-US" sz="1400" i="1" baseline="-40000" dirty="0">
                <a:solidFill>
                  <a:srgbClr val="34465B"/>
                </a:solidFill>
                <a:latin typeface="Lucida Bright" pitchFamily="34" charset="0"/>
                <a:ea typeface="Lucida Bright" pitchFamily="34" charset="-122"/>
                <a:cs typeface="Lucida Bright" pitchFamily="34" charset="-120"/>
              </a:rPr>
              <a:t>x</a:t>
            </a:r>
            <a:r>
              <a:rPr lang="en-US" sz="2200" b="1" i="1" dirty="0">
                <a:solidFill>
                  <a:srgbClr val="34465B"/>
                </a:solidFill>
                <a:latin typeface="Lucida Bright" pitchFamily="34" charset="0"/>
                <a:ea typeface="Lucida Bright" pitchFamily="34" charset="-122"/>
                <a:cs typeface="Lucida Bright" pitchFamily="34" charset="-120"/>
              </a:rPr>
              <a:t>  ∥Ax−y∥₂²</a:t>
            </a:r>
            <a:r>
              <a:rPr lang="en-US" sz="2200" i="1" dirty="0">
                <a:solidFill>
                  <a:srgbClr val="34465B"/>
                </a:solidFill>
                <a:latin typeface="Lucida Bright" pitchFamily="34" charset="0"/>
                <a:ea typeface="Lucida Bright" pitchFamily="34" charset="-122"/>
                <a:cs typeface="Lucida Bright" pitchFamily="34" charset="-120"/>
              </a:rPr>
              <a:t>  +  λ</a:t>
            </a:r>
            <a:r>
              <a:rPr lang="en-US" sz="2200" b="1" i="1" dirty="0">
                <a:solidFill>
                  <a:srgbClr val="9C7A2E"/>
                </a:solidFill>
                <a:latin typeface="Lucida Bright" pitchFamily="34" charset="0"/>
                <a:ea typeface="Lucida Bright" pitchFamily="34" charset="-122"/>
                <a:cs typeface="Lucida Bright" pitchFamily="34" charset="-120"/>
              </a:rPr>
              <a:t>R(x)</a:t>
            </a:r>
            <a:endParaRPr lang="en-US" sz="2200" dirty="0"/>
          </a:p>
        </p:txBody>
      </p:sp>
      <p:sp>
        <p:nvSpPr>
          <p:cNvPr id="7" name="Text 5"/>
          <p:cNvSpPr txBox="1"/>
          <p:nvPr/>
        </p:nvSpPr>
        <p:spPr>
          <a:xfrm>
            <a:off x="365760" y="1828800"/>
            <a:ext cx="8412480" cy="405245"/>
          </a:xfrm>
          <a:prstGeom prst="rect">
            <a:avLst/>
          </a:prstGeom>
          <a:noFill/>
          <a:ln/>
        </p:spPr>
        <p:txBody>
          <a:bodyPr wrap="square" lIns="0" tIns="0" rIns="0" bIns="0" rtlCol="0" anchor="ctr"/>
          <a:lstStyle/>
          <a:p>
            <a:pPr marL="0" indent="0" algn="ctr">
              <a:buNone/>
            </a:pPr>
            <a:r>
              <a:rPr lang="en-US" sz="1950" i="1" dirty="0">
                <a:solidFill>
                  <a:srgbClr val="34465B"/>
                </a:solidFill>
                <a:latin typeface="Lucida Bright" pitchFamily="34" charset="0"/>
                <a:ea typeface="Lucida Bright" pitchFamily="34" charset="-122"/>
                <a:cs typeface="Lucida Bright" pitchFamily="34" charset="-120"/>
              </a:rPr>
              <a:t>p(x|y) ∝ p(y|x) p(x)</a:t>
            </a:r>
            <a:r>
              <a:rPr lang="en-US" sz="1700" i="1" dirty="0">
                <a:solidFill>
                  <a:srgbClr val="6B6459"/>
                </a:solidFill>
                <a:latin typeface="Lucida Bright" pitchFamily="34" charset="0"/>
                <a:ea typeface="Lucida Bright" pitchFamily="34" charset="-122"/>
                <a:cs typeface="Lucida Bright" pitchFamily="34" charset="-120"/>
              </a:rPr>
              <a:t>        R(x) ∝ −log p(x)</a:t>
            </a:r>
            <a:endParaRPr lang="en-US" sz="1950" dirty="0"/>
          </a:p>
        </p:txBody>
      </p:sp>
      <p:sp>
        <p:nvSpPr>
          <p:cNvPr id="8" name="Text 6"/>
          <p:cNvSpPr txBox="1"/>
          <p:nvPr/>
        </p:nvSpPr>
        <p:spPr>
          <a:xfrm>
            <a:off x="411480" y="2606040"/>
            <a:ext cx="8321040" cy="77724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R(x) is simply extra information about x that the measurement term cannot supply. A learned prior replaces a hand-designed R with a model learned from plausible states.</a:t>
            </a:r>
            <a:endParaRPr lang="en-US" sz="1800" dirty="0"/>
          </a:p>
        </p:txBody>
      </p:sp>
      <p:sp>
        <p:nvSpPr>
          <p:cNvPr id="9" name="Shape 7"/>
          <p:cNvSpPr/>
          <p:nvPr/>
        </p:nvSpPr>
        <p:spPr>
          <a:xfrm>
            <a:off x="411480" y="3611880"/>
            <a:ext cx="8321040" cy="1188720"/>
          </a:xfrm>
          <a:prstGeom prst="roundRect">
            <a:avLst>
              <a:gd name="adj" fmla="val 6154"/>
            </a:avLst>
          </a:prstGeom>
          <a:solidFill>
            <a:srgbClr val="9C7A2E"/>
          </a:solidFill>
          <a:ln/>
        </p:spPr>
        <p:txBody>
          <a:bodyPr/>
          <a:lstStyle/>
          <a:p>
            <a:endParaRPr lang="en-US"/>
          </a:p>
        </p:txBody>
      </p:sp>
      <p:sp>
        <p:nvSpPr>
          <p:cNvPr id="10" name="Text 8"/>
          <p:cNvSpPr txBox="1"/>
          <p:nvPr/>
        </p:nvSpPr>
        <p:spPr>
          <a:xfrm>
            <a:off x="640080" y="3611880"/>
            <a:ext cx="7863840" cy="118872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likelihood tells us which x agrees with the data — never which data-consistent x is physically plausible.</a:t>
            </a:r>
            <a:endParaRPr lang="en-US" sz="1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name="Slide 2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sparse-view CT, revisited: non-uniqueness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20</a:t>
            </a:r>
            <a:endParaRPr lang="en-US" sz="1100" dirty="0"/>
          </a:p>
        </p:txBody>
      </p:sp>
      <p:pic>
        <p:nvPicPr>
          <p:cNvPr id="6" name="Image 0" descr="/home/claude/l4build/build/assets_v5_ct_three_recon.png"/>
          <p:cNvPicPr>
            <a:picLocks noChangeAspect="1"/>
          </p:cNvPicPr>
          <p:nvPr/>
        </p:nvPicPr>
        <p:blipFill>
          <a:blip r:embed="rId3"/>
          <a:stretch>
            <a:fillRect/>
          </a:stretch>
        </p:blipFill>
        <p:spPr>
          <a:xfrm>
            <a:off x="914400" y="960120"/>
            <a:ext cx="7315200" cy="3102279"/>
          </a:xfrm>
          <a:prstGeom prst="rect">
            <a:avLst/>
          </a:prstGeom>
        </p:spPr>
      </p:pic>
      <p:sp>
        <p:nvSpPr>
          <p:cNvPr id="7" name="Shape 4"/>
          <p:cNvSpPr/>
          <p:nvPr/>
        </p:nvSpPr>
        <p:spPr>
          <a:xfrm>
            <a:off x="411480" y="4245279"/>
            <a:ext cx="8321040" cy="1143000"/>
          </a:xfrm>
          <a:prstGeom prst="roundRect">
            <a:avLst>
              <a:gd name="adj" fmla="val 6400"/>
            </a:avLst>
          </a:prstGeom>
          <a:solidFill>
            <a:srgbClr val="9C7A2E"/>
          </a:solidFill>
          <a:ln/>
        </p:spPr>
        <p:txBody>
          <a:bodyPr/>
          <a:lstStyle/>
          <a:p>
            <a:endParaRPr lang="en-US"/>
          </a:p>
        </p:txBody>
      </p:sp>
      <p:sp>
        <p:nvSpPr>
          <p:cNvPr id="8" name="Text 5"/>
          <p:cNvSpPr txBox="1"/>
          <p:nvPr/>
        </p:nvSpPr>
        <p:spPr>
          <a:xfrm>
            <a:off x="640080" y="4245279"/>
            <a:ext cx="7863840" cy="1143000"/>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Reuse exactly the same scanner from Section 1, but now focus on what sparse angular sampling fails to observe. “Which term in the objective can distinguish A, B, and C if ‖Ax−y‖ is nearly the same for all three?”</a:t>
            </a:r>
            <a:endParaRPr lang="en-US"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name="Slide 2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What anatomical knowledge contributes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21</a:t>
            </a:r>
            <a:endParaRPr lang="en-US" sz="1100" dirty="0"/>
          </a:p>
        </p:txBody>
      </p:sp>
      <p:sp>
        <p:nvSpPr>
          <p:cNvPr id="6" name="Text 4"/>
          <p:cNvSpPr txBox="1"/>
          <p:nvPr/>
        </p:nvSpPr>
        <p:spPr>
          <a:xfrm>
            <a:off x="411480" y="1005840"/>
            <a:ext cx="8321040" cy="2377440"/>
          </a:xfrm>
          <a:prstGeom prst="rect">
            <a:avLst/>
          </a:prstGeom>
          <a:noFill/>
          <a:ln/>
        </p:spPr>
        <p:txBody>
          <a:bodyPr wrap="square" lIns="0" tIns="0" rIns="0" bIns="0" rtlCol="0" anchor="t"/>
          <a:lstStyle/>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Tikhonov / smoothness — neighboring pixels should not fluctuate arbitrarily.</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Total variation — the image may be piecewise-smooth with a small number of important edges.</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Sparsity in a transform basis — coefficients in wavelets or learned dictionaries may be mostly small.</a:t>
            </a:r>
            <a:endParaRPr lang="en-US" sz="1900" dirty="0"/>
          </a:p>
          <a:p>
            <a:pPr marL="228600" indent="-228600">
              <a:spcAft>
                <a:spcPts val="6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Learned prior — a network, denoiser, or generative / score model captures higher-order structure from examples.</a:t>
            </a:r>
            <a:endParaRPr lang="en-US" sz="1900" dirty="0"/>
          </a:p>
        </p:txBody>
      </p:sp>
      <p:sp>
        <p:nvSpPr>
          <p:cNvPr id="7" name="Shape 5"/>
          <p:cNvSpPr/>
          <p:nvPr/>
        </p:nvSpPr>
        <p:spPr>
          <a:xfrm>
            <a:off x="411480" y="4212929"/>
            <a:ext cx="8321040" cy="1371600"/>
          </a:xfrm>
          <a:prstGeom prst="roundRect">
            <a:avLst>
              <a:gd name="adj" fmla="val 5333"/>
            </a:avLst>
          </a:prstGeom>
          <a:solidFill>
            <a:srgbClr val="9C7A2E"/>
          </a:solidFill>
          <a:ln/>
        </p:spPr>
        <p:txBody>
          <a:bodyPr/>
          <a:lstStyle/>
          <a:p>
            <a:endParaRPr lang="en-US"/>
          </a:p>
        </p:txBody>
      </p:sp>
      <p:sp>
        <p:nvSpPr>
          <p:cNvPr id="8" name="Text 6"/>
          <p:cNvSpPr txBox="1"/>
          <p:nvPr/>
        </p:nvSpPr>
        <p:spPr>
          <a:xfrm>
            <a:off x="640080" y="4212929"/>
            <a:ext cx="7863840" cy="13716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Important wording: the learned prior should not be described as “hallucinating missing measurements.” It supplies a statistical preference among states that already compete under the measurement model. The risk of hallucination arises when the prior overwhelms data consistency.</a:t>
            </a:r>
            <a:endParaRPr lang="en-US" sz="1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name="Slide 2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device-free RF tomography: the physical setup</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22</a:t>
            </a:r>
            <a:endParaRPr lang="en-US" sz="1100" dirty="0"/>
          </a:p>
        </p:txBody>
      </p:sp>
      <p:sp>
        <p:nvSpPr>
          <p:cNvPr id="6" name="Text 4"/>
          <p:cNvSpPr txBox="1"/>
          <p:nvPr/>
        </p:nvSpPr>
        <p:spPr>
          <a:xfrm>
            <a:off x="411480" y="1005840"/>
            <a:ext cx="8321040" cy="16459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Fixed radios surround a room. A person or object perturbs wireless links whose propagation paths pass through or near the body.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room is discretized into many candidate cells — the unknown is a 2-D attenuation or occupancy field over hundreds of cells.</a:t>
            </a:r>
            <a:endParaRPr lang="en-US" sz="1950" dirty="0"/>
          </a:p>
        </p:txBody>
      </p:sp>
      <p:sp>
        <p:nvSpPr>
          <p:cNvPr id="7" name="Text 5"/>
          <p:cNvSpPr txBox="1"/>
          <p:nvPr/>
        </p:nvSpPr>
        <p:spPr>
          <a:xfrm>
            <a:off x="274320" y="278892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Ax + n</a:t>
            </a:r>
            <a:r>
              <a:rPr lang="en-US" sz="1500" i="1" dirty="0">
                <a:solidFill>
                  <a:srgbClr val="6B6459"/>
                </a:solidFill>
                <a:latin typeface="Lucida Bright" pitchFamily="34" charset="0"/>
                <a:ea typeface="Lucida Bright" pitchFamily="34" charset="-122"/>
                <a:cs typeface="Lucida Bright" pitchFamily="34" charset="-120"/>
              </a:rPr>
              <a:t>     each row of A describes how one radio link weights the cells it crosses</a:t>
            </a:r>
            <a:endParaRPr lang="en-US" sz="1900" dirty="0"/>
          </a:p>
        </p:txBody>
      </p:sp>
      <p:sp>
        <p:nvSpPr>
          <p:cNvPr id="8" name="Shape 6"/>
          <p:cNvSpPr/>
          <p:nvPr/>
        </p:nvSpPr>
        <p:spPr>
          <a:xfrm>
            <a:off x="411480" y="3611880"/>
            <a:ext cx="8321040" cy="777240"/>
          </a:xfrm>
          <a:prstGeom prst="roundRect">
            <a:avLst>
              <a:gd name="adj" fmla="val 9412"/>
            </a:avLst>
          </a:prstGeom>
          <a:solidFill>
            <a:srgbClr val="9C7A2E"/>
          </a:solidFill>
          <a:ln/>
        </p:spPr>
        <p:txBody>
          <a:bodyPr/>
          <a:lstStyle/>
          <a:p>
            <a:endParaRPr lang="en-US"/>
          </a:p>
        </p:txBody>
      </p:sp>
      <p:sp>
        <p:nvSpPr>
          <p:cNvPr id="9" name="Text 7"/>
          <p:cNvSpPr txBox="1"/>
          <p:nvPr/>
        </p:nvSpPr>
        <p:spPr>
          <a:xfrm>
            <a:off x="640080" y="3611880"/>
            <a:ext cx="7863840" cy="77724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Optional anchor: Wilson &amp; Patwari, “Radio Tomographic Imaging with Wireless Networks,” IEEE TMC 2010.</a:t>
            </a:r>
            <a:endParaRPr lang="en-US" sz="16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name="Slide 2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RF tomography made visible: perimeter links, pixel grid</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23</a:t>
            </a:r>
            <a:endParaRPr lang="en-US" sz="1100" dirty="0"/>
          </a:p>
        </p:txBody>
      </p:sp>
      <p:pic>
        <p:nvPicPr>
          <p:cNvPr id="6" name="Image 0" descr="/home/claude/l4build/build/assets_v5_tomography_links.png"/>
          <p:cNvPicPr>
            <a:picLocks noChangeAspect="1"/>
          </p:cNvPicPr>
          <p:nvPr/>
        </p:nvPicPr>
        <p:blipFill>
          <a:blip r:embed="rId3"/>
          <a:stretch>
            <a:fillRect/>
          </a:stretch>
        </p:blipFill>
        <p:spPr>
          <a:xfrm>
            <a:off x="2606040" y="896112"/>
            <a:ext cx="3931920" cy="3003426"/>
          </a:xfrm>
          <a:prstGeom prst="rect">
            <a:avLst/>
          </a:prstGeom>
        </p:spPr>
      </p:pic>
      <p:sp>
        <p:nvSpPr>
          <p:cNvPr id="7" name="Text 4"/>
          <p:cNvSpPr txBox="1"/>
          <p:nvPr/>
        </p:nvSpPr>
        <p:spPr>
          <a:xfrm>
            <a:off x="411480" y="4128138"/>
            <a:ext cx="8321040" cy="82296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There can be far fewer links than pixels — a dense arbitrary attenuation pattern is impossible to determine uniquely from the measurements alone.</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name="Slide 2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Count equations against unknowns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24</a:t>
            </a:r>
            <a:endParaRPr lang="en-US" sz="1100" dirty="0"/>
          </a:p>
        </p:txBody>
      </p:sp>
      <p:sp>
        <p:nvSpPr>
          <p:cNvPr id="6" name="Shape 4"/>
          <p:cNvSpPr/>
          <p:nvPr/>
        </p:nvSpPr>
        <p:spPr>
          <a:xfrm>
            <a:off x="411480" y="1371600"/>
            <a:ext cx="3291840" cy="1554480"/>
          </a:xfrm>
          <a:prstGeom prst="roundRect">
            <a:avLst>
              <a:gd name="adj" fmla="val 4706"/>
            </a:avLst>
          </a:prstGeom>
          <a:solidFill>
            <a:srgbClr val="7A3B3B"/>
          </a:solidFill>
          <a:ln/>
        </p:spPr>
        <p:txBody>
          <a:bodyPr/>
          <a:lstStyle/>
          <a:p>
            <a:endParaRPr lang="en-US"/>
          </a:p>
        </p:txBody>
      </p:sp>
      <p:sp>
        <p:nvSpPr>
          <p:cNvPr id="7" name="Text 5"/>
          <p:cNvSpPr txBox="1"/>
          <p:nvPr/>
        </p:nvSpPr>
        <p:spPr>
          <a:xfrm>
            <a:off x="411480" y="1481328"/>
            <a:ext cx="3291840" cy="685800"/>
          </a:xfrm>
          <a:prstGeom prst="rect">
            <a:avLst/>
          </a:prstGeom>
          <a:noFill/>
          <a:ln/>
        </p:spPr>
        <p:txBody>
          <a:bodyPr wrap="square" lIns="0" tIns="0" rIns="0" bIns="0" rtlCol="0" anchor="ctr"/>
          <a:lstStyle/>
          <a:p>
            <a:pPr marL="0" indent="0" algn="ctr">
              <a:buNone/>
            </a:pPr>
            <a:r>
              <a:rPr lang="en-US" sz="4000" b="1" dirty="0">
                <a:solidFill>
                  <a:srgbClr val="FFFFFF"/>
                </a:solidFill>
                <a:latin typeface="Lucida Bright" pitchFamily="34" charset="0"/>
                <a:ea typeface="Lucida Bright" pitchFamily="34" charset="-122"/>
                <a:cs typeface="Lucida Bright" pitchFamily="34" charset="-120"/>
              </a:rPr>
              <a:t>~20–50</a:t>
            </a:r>
            <a:endParaRPr lang="en-US" sz="4000" dirty="0"/>
          </a:p>
        </p:txBody>
      </p:sp>
      <p:sp>
        <p:nvSpPr>
          <p:cNvPr id="8" name="Text 6"/>
          <p:cNvSpPr txBox="1"/>
          <p:nvPr/>
        </p:nvSpPr>
        <p:spPr>
          <a:xfrm>
            <a:off x="594360" y="2194560"/>
            <a:ext cx="2926080" cy="64008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independent link</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measurements</a:t>
            </a:r>
            <a:endParaRPr lang="en-US" sz="1600" dirty="0"/>
          </a:p>
        </p:txBody>
      </p:sp>
      <p:sp>
        <p:nvSpPr>
          <p:cNvPr id="9" name="Text 7"/>
          <p:cNvSpPr txBox="1"/>
          <p:nvPr/>
        </p:nvSpPr>
        <p:spPr>
          <a:xfrm>
            <a:off x="3703320" y="1554480"/>
            <a:ext cx="1737360" cy="1280160"/>
          </a:xfrm>
          <a:prstGeom prst="rect">
            <a:avLst/>
          </a:prstGeom>
          <a:noFill/>
          <a:ln/>
        </p:spPr>
        <p:txBody>
          <a:bodyPr wrap="square" lIns="0" tIns="0" rIns="0" bIns="0" rtlCol="0" anchor="ctr"/>
          <a:lstStyle/>
          <a:p>
            <a:pPr marL="0" indent="0" algn="ctr">
              <a:buNone/>
            </a:pPr>
            <a:r>
              <a:rPr lang="en-US" sz="4000" b="1" dirty="0">
                <a:solidFill>
                  <a:srgbClr val="6B6459"/>
                </a:solidFill>
                <a:latin typeface="Lucida Bright" pitchFamily="34" charset="0"/>
                <a:ea typeface="Lucida Bright" pitchFamily="34" charset="-122"/>
                <a:cs typeface="Lucida Bright" pitchFamily="34" charset="-120"/>
              </a:rPr>
              <a:t>≪</a:t>
            </a:r>
            <a:endParaRPr lang="en-US" sz="4000" dirty="0"/>
          </a:p>
        </p:txBody>
      </p:sp>
      <p:sp>
        <p:nvSpPr>
          <p:cNvPr id="10" name="Shape 8"/>
          <p:cNvSpPr/>
          <p:nvPr/>
        </p:nvSpPr>
        <p:spPr>
          <a:xfrm>
            <a:off x="5440680" y="1371600"/>
            <a:ext cx="3291840" cy="1554480"/>
          </a:xfrm>
          <a:prstGeom prst="roundRect">
            <a:avLst>
              <a:gd name="adj" fmla="val 4706"/>
            </a:avLst>
          </a:prstGeom>
          <a:solidFill>
            <a:srgbClr val="1E2A38"/>
          </a:solidFill>
          <a:ln/>
        </p:spPr>
        <p:txBody>
          <a:bodyPr/>
          <a:lstStyle/>
          <a:p>
            <a:endParaRPr lang="en-US"/>
          </a:p>
        </p:txBody>
      </p:sp>
      <p:sp>
        <p:nvSpPr>
          <p:cNvPr id="11" name="Text 9"/>
          <p:cNvSpPr txBox="1"/>
          <p:nvPr/>
        </p:nvSpPr>
        <p:spPr>
          <a:xfrm>
            <a:off x="5440680" y="1481328"/>
            <a:ext cx="3291840" cy="685800"/>
          </a:xfrm>
          <a:prstGeom prst="rect">
            <a:avLst/>
          </a:prstGeom>
          <a:noFill/>
          <a:ln/>
        </p:spPr>
        <p:txBody>
          <a:bodyPr wrap="square" lIns="0" tIns="0" rIns="0" bIns="0" rtlCol="0" anchor="ctr"/>
          <a:lstStyle/>
          <a:p>
            <a:pPr marL="0" indent="0" algn="ctr">
              <a:buNone/>
            </a:pPr>
            <a:r>
              <a:rPr lang="en-US" sz="4000" b="1" dirty="0">
                <a:solidFill>
                  <a:srgbClr val="FFFFFF"/>
                </a:solidFill>
                <a:latin typeface="Lucida Bright" pitchFamily="34" charset="0"/>
                <a:ea typeface="Lucida Bright" pitchFamily="34" charset="-122"/>
                <a:cs typeface="Lucida Bright" pitchFamily="34" charset="-120"/>
              </a:rPr>
              <a:t>~400+</a:t>
            </a:r>
            <a:endParaRPr lang="en-US" sz="4000" dirty="0"/>
          </a:p>
        </p:txBody>
      </p:sp>
      <p:sp>
        <p:nvSpPr>
          <p:cNvPr id="12" name="Text 10"/>
          <p:cNvSpPr txBox="1"/>
          <p:nvPr/>
        </p:nvSpPr>
        <p:spPr>
          <a:xfrm>
            <a:off x="5623560" y="2194560"/>
            <a:ext cx="2926080" cy="640080"/>
          </a:xfrm>
          <a:prstGeom prst="rect">
            <a:avLst/>
          </a:prstGeom>
          <a:noFill/>
          <a:ln/>
        </p:spPr>
        <p:txBody>
          <a:bodyPr wrap="square" lIns="0" tIns="0" rIns="0" bIns="0" rtlCol="0" anchor="ctr"/>
          <a:lstStyle/>
          <a:p>
            <a:pPr marL="0" indent="0" algn="ctr">
              <a:buNone/>
            </a:pPr>
            <a:r>
              <a:rPr lang="en-US" sz="1600" dirty="0">
                <a:solidFill>
                  <a:srgbClr val="FFFFFF"/>
                </a:solidFill>
                <a:latin typeface="Lucida Bright" pitchFamily="34" charset="0"/>
                <a:ea typeface="Lucida Bright" pitchFamily="34" charset="-122"/>
                <a:cs typeface="Lucida Bright" pitchFamily="34" charset="-120"/>
              </a:rPr>
              <a:t>unknown grid</a:t>
            </a:r>
            <a:endParaRPr lang="en-US" sz="1600" dirty="0"/>
          </a:p>
          <a:p>
            <a:pPr marL="0" indent="0" algn="ctr">
              <a:buNone/>
            </a:pPr>
            <a:r>
              <a:rPr lang="en-US" sz="1600" dirty="0">
                <a:solidFill>
                  <a:srgbClr val="FFFFFF"/>
                </a:solidFill>
                <a:latin typeface="Lucida Bright" pitchFamily="34" charset="0"/>
                <a:ea typeface="Lucida Bright" pitchFamily="34" charset="-122"/>
                <a:cs typeface="Lucida Bright" pitchFamily="34" charset="-120"/>
              </a:rPr>
              <a:t>cells</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name="Slide 2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Occupancy priors: what model learns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25</a:t>
            </a:r>
            <a:endParaRPr lang="en-US" sz="1100" dirty="0"/>
          </a:p>
        </p:txBody>
      </p:sp>
      <p:sp>
        <p:nvSpPr>
          <p:cNvPr id="6" name="Text 4"/>
          <p:cNvSpPr txBox="1"/>
          <p:nvPr/>
        </p:nvSpPr>
        <p:spPr>
          <a:xfrm>
            <a:off x="411480" y="1051560"/>
            <a:ext cx="8321040" cy="2377440"/>
          </a:xfrm>
          <a:prstGeom prst="rect">
            <a:avLst/>
          </a:prstGeom>
          <a:noFill/>
          <a:ln/>
        </p:spPr>
        <p:txBody>
          <a:bodyPr wrap="square" lIns="0" tIns="0" rIns="0" bIns="0" rtlCol="0" anchor="t"/>
          <a:lstStyle/>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Sparsity — an occupied region is a small fraction of the full grid.</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Spatial contiguity — a person occupies a connected region, not scattered isolated cells.</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Nonnegativity and human-scale shape — physically meaningful occupancy has size and form constraints.</a:t>
            </a:r>
            <a:endParaRPr lang="en-US" sz="1900" dirty="0"/>
          </a:p>
          <a:p>
            <a:pPr marL="228600" indent="-228600">
              <a:spcAft>
                <a:spcPts val="8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Or a fully learned occupancy distribution fit from many observed room layouts.</a:t>
            </a:r>
            <a:endParaRPr lang="en-US" sz="1900" dirty="0"/>
          </a:p>
        </p:txBody>
      </p:sp>
      <p:sp>
        <p:nvSpPr>
          <p:cNvPr id="7" name="Shape 5"/>
          <p:cNvSpPr/>
          <p:nvPr/>
        </p:nvSpPr>
        <p:spPr>
          <a:xfrm>
            <a:off x="411480" y="3657600"/>
            <a:ext cx="8321040" cy="914400"/>
          </a:xfrm>
          <a:prstGeom prst="roundRect">
            <a:avLst>
              <a:gd name="adj" fmla="val 8000"/>
            </a:avLst>
          </a:prstGeom>
          <a:solidFill>
            <a:srgbClr val="9C7A2E"/>
          </a:solidFill>
          <a:ln/>
        </p:spPr>
        <p:txBody>
          <a:bodyPr/>
          <a:lstStyle/>
          <a:p>
            <a:endParaRPr lang="en-US"/>
          </a:p>
        </p:txBody>
      </p:sp>
      <p:sp>
        <p:nvSpPr>
          <p:cNvPr id="8" name="Text 6"/>
          <p:cNvSpPr txBox="1"/>
          <p:nvPr/>
        </p:nvSpPr>
        <p:spPr>
          <a:xfrm>
            <a:off x="640080" y="3657600"/>
            <a:ext cx="7863840" cy="91440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Same shared failure mode as CT: measurement consistency alone does not choose a unique plausible state.</a:t>
            </a:r>
            <a:endParaRPr lang="en-US" sz="1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name="Slide 2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motion deblurring: the physical forward model</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26</a:t>
            </a:r>
            <a:endParaRPr lang="en-US" sz="1100" dirty="0"/>
          </a:p>
        </p:txBody>
      </p:sp>
      <p:sp>
        <p:nvSpPr>
          <p:cNvPr id="6" name="Shape 4"/>
          <p:cNvSpPr/>
          <p:nvPr/>
        </p:nvSpPr>
        <p:spPr>
          <a:xfrm>
            <a:off x="502920" y="1051560"/>
            <a:ext cx="2514600" cy="1051560"/>
          </a:xfrm>
          <a:prstGeom prst="roundRect">
            <a:avLst>
              <a:gd name="adj" fmla="val 6957"/>
            </a:avLst>
          </a:prstGeom>
          <a:solidFill>
            <a:srgbClr val="7A3B3B"/>
          </a:solidFill>
          <a:ln/>
        </p:spPr>
        <p:txBody>
          <a:bodyPr/>
          <a:lstStyle/>
          <a:p>
            <a:endParaRPr lang="en-US"/>
          </a:p>
        </p:txBody>
      </p:sp>
      <p:sp>
        <p:nvSpPr>
          <p:cNvPr id="7" name="Text 5"/>
          <p:cNvSpPr txBox="1"/>
          <p:nvPr/>
        </p:nvSpPr>
        <p:spPr>
          <a:xfrm>
            <a:off x="54864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sharp scene</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x</a:t>
            </a:r>
            <a:endParaRPr lang="en-US" sz="1500" dirty="0"/>
          </a:p>
        </p:txBody>
      </p:sp>
      <p:sp>
        <p:nvSpPr>
          <p:cNvPr id="8" name="Shape 6"/>
          <p:cNvSpPr/>
          <p:nvPr/>
        </p:nvSpPr>
        <p:spPr>
          <a:xfrm>
            <a:off x="3050438" y="1495044"/>
            <a:ext cx="208483" cy="164592"/>
          </a:xfrm>
          <a:prstGeom prst="rightArrow">
            <a:avLst/>
          </a:prstGeom>
          <a:solidFill>
            <a:srgbClr val="6B6459"/>
          </a:solidFill>
          <a:ln/>
        </p:spPr>
        <p:txBody>
          <a:bodyPr/>
          <a:lstStyle/>
          <a:p>
            <a:endParaRPr lang="en-US"/>
          </a:p>
        </p:txBody>
      </p:sp>
      <p:sp>
        <p:nvSpPr>
          <p:cNvPr id="9" name="Shape 7"/>
          <p:cNvSpPr/>
          <p:nvPr/>
        </p:nvSpPr>
        <p:spPr>
          <a:xfrm>
            <a:off x="3291840" y="1051560"/>
            <a:ext cx="2514600" cy="1051560"/>
          </a:xfrm>
          <a:prstGeom prst="roundRect">
            <a:avLst>
              <a:gd name="adj" fmla="val 6957"/>
            </a:avLst>
          </a:prstGeom>
          <a:solidFill>
            <a:srgbClr val="7A3B3B"/>
          </a:solidFill>
          <a:ln/>
        </p:spPr>
        <p:txBody>
          <a:bodyPr/>
          <a:lstStyle/>
          <a:p>
            <a:endParaRPr lang="en-US"/>
          </a:p>
        </p:txBody>
      </p:sp>
      <p:sp>
        <p:nvSpPr>
          <p:cNvPr id="10" name="Text 8"/>
          <p:cNvSpPr txBox="1"/>
          <p:nvPr/>
        </p:nvSpPr>
        <p:spPr>
          <a:xfrm>
            <a:off x="333756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blur kernel H</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(motion / exposure)</a:t>
            </a:r>
            <a:endParaRPr lang="en-US" sz="1500" dirty="0"/>
          </a:p>
        </p:txBody>
      </p:sp>
      <p:sp>
        <p:nvSpPr>
          <p:cNvPr id="11" name="Shape 9"/>
          <p:cNvSpPr/>
          <p:nvPr/>
        </p:nvSpPr>
        <p:spPr>
          <a:xfrm>
            <a:off x="5839358" y="1495044"/>
            <a:ext cx="208483" cy="164592"/>
          </a:xfrm>
          <a:prstGeom prst="rightArrow">
            <a:avLst/>
          </a:prstGeom>
          <a:solidFill>
            <a:srgbClr val="6B6459"/>
          </a:solidFill>
          <a:ln/>
        </p:spPr>
        <p:txBody>
          <a:bodyPr/>
          <a:lstStyle/>
          <a:p>
            <a:endParaRPr lang="en-US"/>
          </a:p>
        </p:txBody>
      </p:sp>
      <p:sp>
        <p:nvSpPr>
          <p:cNvPr id="12" name="Shape 10"/>
          <p:cNvSpPr/>
          <p:nvPr/>
        </p:nvSpPr>
        <p:spPr>
          <a:xfrm>
            <a:off x="6080760" y="1051560"/>
            <a:ext cx="2514600" cy="1051560"/>
          </a:xfrm>
          <a:prstGeom prst="roundRect">
            <a:avLst>
              <a:gd name="adj" fmla="val 6957"/>
            </a:avLst>
          </a:prstGeom>
          <a:solidFill>
            <a:srgbClr val="7A3B3B"/>
          </a:solidFill>
          <a:ln/>
        </p:spPr>
        <p:txBody>
          <a:bodyPr/>
          <a:lstStyle/>
          <a:p>
            <a:endParaRPr lang="en-US"/>
          </a:p>
        </p:txBody>
      </p:sp>
      <p:sp>
        <p:nvSpPr>
          <p:cNvPr id="13" name="Text 11"/>
          <p:cNvSpPr txBox="1"/>
          <p:nvPr/>
        </p:nvSpPr>
        <p:spPr>
          <a:xfrm>
            <a:off x="6126480" y="1051560"/>
            <a:ext cx="2423160" cy="105156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blurred pixels</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y</a:t>
            </a:r>
            <a:endParaRPr lang="en-US" sz="1500" dirty="0"/>
          </a:p>
        </p:txBody>
      </p:sp>
      <p:sp>
        <p:nvSpPr>
          <p:cNvPr id="14" name="Text 12"/>
          <p:cNvSpPr txBox="1"/>
          <p:nvPr/>
        </p:nvSpPr>
        <p:spPr>
          <a:xfrm>
            <a:off x="411480" y="2423160"/>
            <a:ext cx="8321040" cy="91440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During finite exposure, camera or object motion spreads light from a sharp scene across neighboring pixels; H approximates the integration process.</a:t>
            </a:r>
            <a:endParaRPr lang="en-US" sz="1850" dirty="0"/>
          </a:p>
        </p:txBody>
      </p:sp>
      <p:sp>
        <p:nvSpPr>
          <p:cNvPr id="15" name="Text 13"/>
          <p:cNvSpPr txBox="1"/>
          <p:nvPr/>
        </p:nvSpPr>
        <p:spPr>
          <a:xfrm>
            <a:off x="274320" y="342900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Hx + n</a:t>
            </a:r>
            <a:r>
              <a:rPr lang="en-US" sz="1600" i="1" dirty="0">
                <a:solidFill>
                  <a:srgbClr val="6B6459"/>
                </a:solidFill>
                <a:latin typeface="Lucida Bright" pitchFamily="34" charset="0"/>
                <a:ea typeface="Lucida Bright" pitchFamily="34" charset="-122"/>
                <a:cs typeface="Lucida Bright" pitchFamily="34" charset="-120"/>
              </a:rPr>
              <a:t>     or in frequency:   Y(f) = H(f)X(f) + N(f)</a:t>
            </a:r>
            <a:endParaRPr lang="en-US" sz="1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name="Slide 2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Frequency-domain instability: small H(f), small singular value</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27</a:t>
            </a:r>
            <a:endParaRPr lang="en-US" sz="1100" dirty="0"/>
          </a:p>
        </p:txBody>
      </p:sp>
      <p:pic>
        <p:nvPicPr>
          <p:cNvPr id="6" name="Image 0" descr="/home/claude/l4build/build/assets_v5_deblur.png"/>
          <p:cNvPicPr>
            <a:picLocks noChangeAspect="1"/>
          </p:cNvPicPr>
          <p:nvPr/>
        </p:nvPicPr>
        <p:blipFill>
          <a:blip r:embed="rId3"/>
          <a:stretch>
            <a:fillRect/>
          </a:stretch>
        </p:blipFill>
        <p:spPr>
          <a:xfrm>
            <a:off x="457200" y="896112"/>
            <a:ext cx="8229600" cy="3681319"/>
          </a:xfrm>
          <a:prstGeom prst="rect">
            <a:avLst/>
          </a:prstGeom>
        </p:spPr>
      </p:pic>
      <p:sp>
        <p:nvSpPr>
          <p:cNvPr id="7" name="Shape 4"/>
          <p:cNvSpPr/>
          <p:nvPr/>
        </p:nvSpPr>
        <p:spPr>
          <a:xfrm>
            <a:off x="411480" y="4714591"/>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4714591"/>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If H(f) is close to zero at some frequencies, naive inversion x̂ = y/H amplifies noise severely — explicitly the same singular-value story from Lecture 3, now expressed in the Fourier basis.</a:t>
            </a:r>
            <a:endParaRPr lang="en-US" sz="16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name="Slide 2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Natural-image priors recover what the sensor lost</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28</a:t>
            </a:r>
            <a:endParaRPr lang="en-US" sz="1100" dirty="0"/>
          </a:p>
        </p:txBody>
      </p:sp>
      <p:sp>
        <p:nvSpPr>
          <p:cNvPr id="6" name="Text 4"/>
          <p:cNvSpPr txBox="1"/>
          <p:nvPr/>
        </p:nvSpPr>
        <p:spPr>
          <a:xfrm>
            <a:off x="411480" y="105156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2000" dirty="0">
                <a:solidFill>
                  <a:srgbClr val="2B2B28"/>
                </a:solidFill>
                <a:latin typeface="Lucida Bright" pitchFamily="34" charset="0"/>
                <a:ea typeface="Lucida Bright" pitchFamily="34" charset="-122"/>
                <a:cs typeface="Lucida Bright" pitchFamily="34" charset="-120"/>
              </a:rPr>
              <a:t>Natural-image knowledge: edges persist, textures have structure, local statistics are non-arbitrary.</a:t>
            </a:r>
            <a:endParaRPr lang="en-US" sz="2000" dirty="0"/>
          </a:p>
          <a:p>
            <a:pPr marL="228600" indent="-228600">
              <a:spcAft>
                <a:spcPts val="1200"/>
              </a:spcAft>
              <a:buSzPct val="100000"/>
              <a:buChar char="▪"/>
            </a:pPr>
            <a:r>
              <a:rPr lang="en-US" sz="2000" dirty="0">
                <a:solidFill>
                  <a:srgbClr val="2B2B28"/>
                </a:solidFill>
                <a:latin typeface="Lucida Bright" pitchFamily="34" charset="0"/>
                <a:ea typeface="Lucida Bright" pitchFamily="34" charset="-122"/>
                <a:cs typeface="Lucida Bright" pitchFamily="34" charset="-120"/>
              </a:rPr>
              <a:t>A learned image prior can restore stable high-frequency structure while the data-fidelity term preserves what was actually observed.</a:t>
            </a:r>
            <a:endParaRPr lang="en-US" sz="2000" dirty="0"/>
          </a:p>
        </p:txBody>
      </p:sp>
      <p:sp>
        <p:nvSpPr>
          <p:cNvPr id="7" name="Shape 5"/>
          <p:cNvSpPr/>
          <p:nvPr/>
        </p:nvSpPr>
        <p:spPr>
          <a:xfrm>
            <a:off x="411480" y="3435689"/>
            <a:ext cx="8321040" cy="1143000"/>
          </a:xfrm>
          <a:prstGeom prst="roundRect">
            <a:avLst>
              <a:gd name="adj" fmla="val 6400"/>
            </a:avLst>
          </a:prstGeom>
          <a:solidFill>
            <a:srgbClr val="9C7A2E"/>
          </a:solidFill>
          <a:ln/>
        </p:spPr>
        <p:txBody>
          <a:bodyPr/>
          <a:lstStyle/>
          <a:p>
            <a:endParaRPr lang="en-US"/>
          </a:p>
        </p:txBody>
      </p:sp>
      <p:sp>
        <p:nvSpPr>
          <p:cNvPr id="8" name="Text 6"/>
          <p:cNvSpPr txBox="1"/>
          <p:nvPr/>
        </p:nvSpPr>
        <p:spPr>
          <a:xfrm>
            <a:off x="640080" y="3435689"/>
            <a:ext cx="7863840" cy="114300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Many different sharp images can be almost equally data-consistent with a blurry observation — the prior is what selects the one that also looks like a photograph.</a:t>
            </a:r>
            <a:endParaRPr lang="en-US" sz="19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name="Slide 3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technical forms of a learned prior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29</a:t>
            </a:r>
            <a:endParaRPr lang="en-US" sz="1100" dirty="0"/>
          </a:p>
        </p:txBody>
      </p:sp>
      <p:sp>
        <p:nvSpPr>
          <p:cNvPr id="6" name="Text 4"/>
          <p:cNvSpPr txBox="1"/>
          <p:nvPr/>
        </p:nvSpPr>
        <p:spPr>
          <a:xfrm>
            <a:off x="411480" y="960120"/>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Explicit learned regularizer — learn a scalar plausibility penalty and retain explicit optimization</a:t>
            </a:r>
            <a:endParaRPr lang="en-US" sz="1650" dirty="0"/>
          </a:p>
        </p:txBody>
      </p:sp>
      <p:sp>
        <p:nvSpPr>
          <p:cNvPr id="7" name="Text 5"/>
          <p:cNvSpPr txBox="1"/>
          <p:nvPr/>
        </p:nvSpPr>
        <p:spPr>
          <a:xfrm>
            <a:off x="548640" y="1371600"/>
            <a:ext cx="804672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min</a:t>
            </a:r>
            <a:r>
              <a:rPr lang="en-US" sz="1300" i="1" baseline="-40000" dirty="0">
                <a:solidFill>
                  <a:srgbClr val="34465B"/>
                </a:solidFill>
                <a:latin typeface="Lucida Bright" pitchFamily="34" charset="0"/>
                <a:ea typeface="Lucida Bright" pitchFamily="34" charset="-122"/>
                <a:cs typeface="Lucida Bright" pitchFamily="34" charset="-120"/>
              </a:rPr>
              <a:t>x</a:t>
            </a:r>
            <a:r>
              <a:rPr lang="en-US" sz="1900" i="1" dirty="0">
                <a:solidFill>
                  <a:srgbClr val="34465B"/>
                </a:solidFill>
                <a:latin typeface="Lucida Bright" pitchFamily="34" charset="0"/>
                <a:ea typeface="Lucida Bright" pitchFamily="34" charset="-122"/>
                <a:cs typeface="Lucida Bright" pitchFamily="34" charset="-120"/>
              </a:rPr>
              <a:t>  D(y,Ax) + λR</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a:t>
            </a:r>
            <a:endParaRPr lang="en-US" sz="1900" dirty="0"/>
          </a:p>
        </p:txBody>
      </p:sp>
      <p:sp>
        <p:nvSpPr>
          <p:cNvPr id="8" name="Text 6"/>
          <p:cNvSpPr txBox="1"/>
          <p:nvPr/>
        </p:nvSpPr>
        <p:spPr>
          <a:xfrm>
            <a:off x="411480" y="2057400"/>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Learned proximal / denoising operator — replace the hand-designed proximal step with a trainable denoiser</a:t>
            </a:r>
            <a:endParaRPr lang="en-US" sz="1650" dirty="0"/>
          </a:p>
        </p:txBody>
      </p:sp>
      <p:sp>
        <p:nvSpPr>
          <p:cNvPr id="9" name="Text 7"/>
          <p:cNvSpPr txBox="1"/>
          <p:nvPr/>
        </p:nvSpPr>
        <p:spPr>
          <a:xfrm>
            <a:off x="457200" y="2450592"/>
            <a:ext cx="8229600" cy="384464"/>
          </a:xfrm>
          <a:prstGeom prst="rect">
            <a:avLst/>
          </a:prstGeom>
          <a:noFill/>
          <a:ln/>
        </p:spPr>
        <p:txBody>
          <a:bodyPr wrap="square" lIns="0" tIns="0" rIns="0" bIns="0" rtlCol="0" anchor="ctr"/>
          <a:lstStyle/>
          <a:p>
            <a:pPr marL="0" indent="0" algn="ctr">
              <a:buNone/>
            </a:pPr>
            <a:r>
              <a:rPr lang="en-US" sz="185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k+1</a:t>
            </a:r>
            <a:r>
              <a:rPr lang="en-US" sz="1850" i="1" dirty="0">
                <a:solidFill>
                  <a:srgbClr val="34465B"/>
                </a:solidFill>
                <a:latin typeface="Lucida Bright" pitchFamily="34" charset="0"/>
                <a:ea typeface="Lucida Bright" pitchFamily="34" charset="-122"/>
                <a:cs typeface="Lucida Bright" pitchFamily="34" charset="-120"/>
              </a:rPr>
              <a:t> = D</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 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1850" i="1" dirty="0">
                <a:solidFill>
                  <a:srgbClr val="34465B"/>
                </a:solidFill>
                <a:latin typeface="Lucida Bright" pitchFamily="34" charset="0"/>
                <a:ea typeface="Lucida Bright" pitchFamily="34" charset="-122"/>
                <a:cs typeface="Lucida Bright" pitchFamily="34" charset="-120"/>
              </a:rPr>
              <a:t> + ηA</a:t>
            </a:r>
            <a:r>
              <a:rPr lang="en-US" sz="1100" i="1" baseline="30000" dirty="0">
                <a:solidFill>
                  <a:srgbClr val="34465B"/>
                </a:solidFill>
                <a:latin typeface="Lucida Bright" pitchFamily="34" charset="0"/>
                <a:ea typeface="Lucida Bright" pitchFamily="34" charset="-122"/>
                <a:cs typeface="Lucida Bright" pitchFamily="34" charset="-120"/>
              </a:rPr>
              <a:t>T</a:t>
            </a:r>
            <a:r>
              <a:rPr lang="en-US" sz="1850" i="1" dirty="0">
                <a:solidFill>
                  <a:srgbClr val="34465B"/>
                </a:solidFill>
                <a:latin typeface="Lucida Bright" pitchFamily="34" charset="0"/>
                <a:ea typeface="Lucida Bright" pitchFamily="34" charset="-122"/>
                <a:cs typeface="Lucida Bright" pitchFamily="34" charset="-120"/>
              </a:rPr>
              <a:t>(y−Ax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1850" i="1" dirty="0">
                <a:solidFill>
                  <a:srgbClr val="34465B"/>
                </a:solidFill>
                <a:latin typeface="Lucida Bright" pitchFamily="34" charset="0"/>
                <a:ea typeface="Lucida Bright" pitchFamily="34" charset="-122"/>
                <a:cs typeface="Lucida Bright" pitchFamily="34" charset="-120"/>
              </a:rPr>
              <a:t>) )</a:t>
            </a:r>
            <a:endParaRPr lang="en-US" sz="1850" dirty="0"/>
          </a:p>
        </p:txBody>
      </p:sp>
      <p:sp>
        <p:nvSpPr>
          <p:cNvPr id="10" name="Text 8"/>
          <p:cNvSpPr txBox="1"/>
          <p:nvPr/>
        </p:nvSpPr>
        <p:spPr>
          <a:xfrm>
            <a:off x="411480" y="3127248"/>
            <a:ext cx="8321040" cy="365760"/>
          </a:xfrm>
          <a:prstGeom prst="rect">
            <a:avLst/>
          </a:prstGeom>
          <a:noFill/>
          <a:ln/>
        </p:spPr>
        <p:txBody>
          <a:bodyPr wrap="square" lIns="0" tIns="0" rIns="0" bIns="0" rtlCol="0" anchor="ctr"/>
          <a:lstStyle/>
          <a:p>
            <a:pPr marL="0" indent="0">
              <a:buNone/>
            </a:pPr>
            <a:r>
              <a:rPr lang="en-US" sz="1650" b="1" dirty="0">
                <a:solidFill>
                  <a:srgbClr val="7A3B3B"/>
                </a:solidFill>
                <a:latin typeface="Lucida Bright" pitchFamily="34" charset="0"/>
                <a:ea typeface="Lucida Bright" pitchFamily="34" charset="-122"/>
                <a:cs typeface="Lucida Bright" pitchFamily="34" charset="-120"/>
              </a:rPr>
              <a:t>Generative / score prior — restrict or bias x toward a learned distribution of plausible states</a:t>
            </a:r>
            <a:endParaRPr lang="en-US" sz="1650" dirty="0"/>
          </a:p>
        </p:txBody>
      </p:sp>
      <p:sp>
        <p:nvSpPr>
          <p:cNvPr id="11" name="Text 9"/>
          <p:cNvSpPr txBox="1"/>
          <p:nvPr/>
        </p:nvSpPr>
        <p:spPr>
          <a:xfrm>
            <a:off x="548640" y="3520440"/>
            <a:ext cx="8046720" cy="384464"/>
          </a:xfrm>
          <a:prstGeom prst="rect">
            <a:avLst/>
          </a:prstGeom>
          <a:noFill/>
          <a:ln/>
        </p:spPr>
        <p:txBody>
          <a:bodyPr wrap="square" lIns="0" tIns="0" rIns="0" bIns="0" rtlCol="0" anchor="ctr"/>
          <a:lstStyle/>
          <a:p>
            <a:pPr marL="0" indent="0" algn="ctr">
              <a:buNone/>
            </a:pPr>
            <a:r>
              <a:rPr lang="en-US" sz="1850" i="1" dirty="0">
                <a:solidFill>
                  <a:srgbClr val="34465B"/>
                </a:solidFill>
                <a:latin typeface="Lucida Bright" pitchFamily="34" charset="0"/>
                <a:ea typeface="Lucida Bright" pitchFamily="34" charset="-122"/>
                <a:cs typeface="Lucida Bright" pitchFamily="34" charset="-120"/>
              </a:rPr>
              <a:t>x ~ p</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(x),    or use   ∇</a:t>
            </a:r>
            <a:r>
              <a:rPr lang="en-US" sz="1200" i="1" baseline="-40000" dirty="0">
                <a:solidFill>
                  <a:srgbClr val="34465B"/>
                </a:solidFill>
                <a:latin typeface="Lucida Bright" pitchFamily="34" charset="0"/>
                <a:ea typeface="Lucida Bright" pitchFamily="34" charset="-122"/>
                <a:cs typeface="Lucida Bright" pitchFamily="34" charset="-120"/>
              </a:rPr>
              <a:t>x</a:t>
            </a:r>
            <a:r>
              <a:rPr lang="en-US" sz="1850" i="1" dirty="0">
                <a:solidFill>
                  <a:srgbClr val="34465B"/>
                </a:solidFill>
                <a:latin typeface="Lucida Bright" pitchFamily="34" charset="0"/>
                <a:ea typeface="Lucida Bright" pitchFamily="34" charset="-122"/>
                <a:cs typeface="Lucida Bright" pitchFamily="34" charset="-120"/>
              </a:rPr>
              <a:t> log p</a:t>
            </a:r>
            <a:r>
              <a:rPr lang="en-US" sz="1200" i="1" baseline="-40000" dirty="0">
                <a:solidFill>
                  <a:srgbClr val="34465B"/>
                </a:solidFill>
                <a:latin typeface="Lucida Bright" pitchFamily="34" charset="0"/>
                <a:ea typeface="Lucida Bright" pitchFamily="34" charset="-122"/>
                <a:cs typeface="Lucida Bright" pitchFamily="34" charset="-120"/>
              </a:rPr>
              <a:t>φ</a:t>
            </a:r>
            <a:r>
              <a:rPr lang="en-US" sz="1850" i="1" dirty="0">
                <a:solidFill>
                  <a:srgbClr val="34465B"/>
                </a:solidFill>
                <a:latin typeface="Lucida Bright" pitchFamily="34" charset="0"/>
                <a:ea typeface="Lucida Bright" pitchFamily="34" charset="-122"/>
                <a:cs typeface="Lucida Bright" pitchFamily="34" charset="-120"/>
              </a:rPr>
              <a:t>(x)</a:t>
            </a:r>
            <a:endParaRPr lang="en-US" sz="1850" dirty="0"/>
          </a:p>
        </p:txBody>
      </p:sp>
      <p:sp>
        <p:nvSpPr>
          <p:cNvPr id="12" name="Shape 10"/>
          <p:cNvSpPr/>
          <p:nvPr/>
        </p:nvSpPr>
        <p:spPr>
          <a:xfrm>
            <a:off x="411480" y="4343400"/>
            <a:ext cx="8321040" cy="1188720"/>
          </a:xfrm>
          <a:prstGeom prst="roundRect">
            <a:avLst>
              <a:gd name="adj" fmla="val 6154"/>
            </a:avLst>
          </a:prstGeom>
          <a:solidFill>
            <a:srgbClr val="9C7A2E"/>
          </a:solidFill>
          <a:ln/>
        </p:spPr>
        <p:txBody>
          <a:bodyPr/>
          <a:lstStyle/>
          <a:p>
            <a:endParaRPr lang="en-US"/>
          </a:p>
        </p:txBody>
      </p:sp>
      <p:sp>
        <p:nvSpPr>
          <p:cNvPr id="13" name="Text 11"/>
          <p:cNvSpPr txBox="1"/>
          <p:nvPr/>
        </p:nvSpPr>
        <p:spPr>
          <a:xfrm>
            <a:off x="640080" y="4343400"/>
            <a:ext cx="7863840" cy="118872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CT anatomy, human occupancy, and natural-image structure are physically different priors, but mathematically they answer the same question: among the states that agree with the sensor, which should we consider plausible?</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name="Slide 3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Shared failure mode across three systems</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30</a:t>
            </a:r>
            <a:endParaRPr lang="en-US" sz="1100" dirty="0"/>
          </a:p>
        </p:txBody>
      </p:sp>
      <p:sp>
        <p:nvSpPr>
          <p:cNvPr id="6" name="Shape 4"/>
          <p:cNvSpPr/>
          <p:nvPr/>
        </p:nvSpPr>
        <p:spPr>
          <a:xfrm>
            <a:off x="41148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7" name="Text 5"/>
          <p:cNvSpPr txBox="1"/>
          <p:nvPr/>
        </p:nvSpPr>
        <p:spPr>
          <a:xfrm>
            <a:off x="50292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Sparse-view CT</a:t>
            </a:r>
            <a:endParaRPr lang="en-US" sz="1550" dirty="0"/>
          </a:p>
        </p:txBody>
      </p:sp>
      <p:sp>
        <p:nvSpPr>
          <p:cNvPr id="8" name="Text 6"/>
          <p:cNvSpPr txBox="1"/>
          <p:nvPr/>
        </p:nvSpPr>
        <p:spPr>
          <a:xfrm>
            <a:off x="54864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same projections;</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many images can</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approximately fit</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limited measurements</a:t>
            </a:r>
            <a:endParaRPr lang="en-US" sz="1250" dirty="0"/>
          </a:p>
        </p:txBody>
      </p:sp>
      <p:sp>
        <p:nvSpPr>
          <p:cNvPr id="9" name="Shape 7"/>
          <p:cNvSpPr/>
          <p:nvPr/>
        </p:nvSpPr>
        <p:spPr>
          <a:xfrm>
            <a:off x="41148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10" name="Text 8"/>
          <p:cNvSpPr txBox="1"/>
          <p:nvPr/>
        </p:nvSpPr>
        <p:spPr>
          <a:xfrm>
            <a:off x="50292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anatomy is structured</a:t>
            </a:r>
            <a:endParaRPr lang="en-US" sz="1200" dirty="0"/>
          </a:p>
        </p:txBody>
      </p:sp>
      <p:sp>
        <p:nvSpPr>
          <p:cNvPr id="11" name="Shape 9"/>
          <p:cNvSpPr/>
          <p:nvPr/>
        </p:nvSpPr>
        <p:spPr>
          <a:xfrm>
            <a:off x="327660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12" name="Text 10"/>
          <p:cNvSpPr txBox="1"/>
          <p:nvPr/>
        </p:nvSpPr>
        <p:spPr>
          <a:xfrm>
            <a:off x="336804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RF tomography</a:t>
            </a:r>
            <a:endParaRPr lang="en-US" sz="1550" dirty="0"/>
          </a:p>
        </p:txBody>
      </p:sp>
      <p:sp>
        <p:nvSpPr>
          <p:cNvPr id="13" name="Text 11"/>
          <p:cNvSpPr txBox="1"/>
          <p:nvPr/>
        </p:nvSpPr>
        <p:spPr>
          <a:xfrm>
            <a:off x="341376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few links cannot</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uniquely identify a</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dense attenuation</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field</a:t>
            </a:r>
            <a:endParaRPr lang="en-US" sz="1250" dirty="0"/>
          </a:p>
        </p:txBody>
      </p:sp>
      <p:sp>
        <p:nvSpPr>
          <p:cNvPr id="14" name="Shape 12"/>
          <p:cNvSpPr/>
          <p:nvPr/>
        </p:nvSpPr>
        <p:spPr>
          <a:xfrm>
            <a:off x="327660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15" name="Text 13"/>
          <p:cNvSpPr txBox="1"/>
          <p:nvPr/>
        </p:nvSpPr>
        <p:spPr>
          <a:xfrm>
            <a:off x="336804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occupancy is sparse + contiguous</a:t>
            </a:r>
            <a:endParaRPr lang="en-US" sz="1200" dirty="0"/>
          </a:p>
        </p:txBody>
      </p:sp>
      <p:sp>
        <p:nvSpPr>
          <p:cNvPr id="16" name="Shape 14"/>
          <p:cNvSpPr/>
          <p:nvPr/>
        </p:nvSpPr>
        <p:spPr>
          <a:xfrm>
            <a:off x="6141720" y="1051560"/>
            <a:ext cx="2590800" cy="1737360"/>
          </a:xfrm>
          <a:prstGeom prst="roundRect">
            <a:avLst>
              <a:gd name="adj" fmla="val 4211"/>
            </a:avLst>
          </a:prstGeom>
          <a:solidFill>
            <a:srgbClr val="7A3B3B"/>
          </a:solidFill>
          <a:ln w="12700">
            <a:solidFill>
              <a:srgbClr val="DDD5C4"/>
            </a:solidFill>
            <a:prstDash val="solid"/>
          </a:ln>
        </p:spPr>
        <p:txBody>
          <a:bodyPr/>
          <a:lstStyle/>
          <a:p>
            <a:endParaRPr lang="en-US"/>
          </a:p>
        </p:txBody>
      </p:sp>
      <p:sp>
        <p:nvSpPr>
          <p:cNvPr id="17" name="Text 15"/>
          <p:cNvSpPr txBox="1"/>
          <p:nvPr/>
        </p:nvSpPr>
        <p:spPr>
          <a:xfrm>
            <a:off x="6233160" y="1143000"/>
            <a:ext cx="2407920" cy="36576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Motion deblurring</a:t>
            </a:r>
            <a:endParaRPr lang="en-US" sz="1550" dirty="0"/>
          </a:p>
        </p:txBody>
      </p:sp>
      <p:sp>
        <p:nvSpPr>
          <p:cNvPr id="18" name="Text 16"/>
          <p:cNvSpPr txBox="1"/>
          <p:nvPr/>
        </p:nvSpPr>
        <p:spPr>
          <a:xfrm>
            <a:off x="6278880" y="1536192"/>
            <a:ext cx="2316480" cy="1188720"/>
          </a:xfrm>
          <a:prstGeom prst="rect">
            <a:avLst/>
          </a:prstGeom>
          <a:noFill/>
          <a:ln/>
        </p:spPr>
        <p:txBody>
          <a:bodyPr wrap="square" lIns="0" tIns="0" rIns="0" bIns="0" rtlCol="0" anchor="ctr"/>
          <a:lstStyle/>
          <a:p>
            <a:pPr marL="0" indent="0" algn="ctr">
              <a:buNone/>
            </a:pPr>
            <a:r>
              <a:rPr lang="en-US" sz="1250" dirty="0">
                <a:solidFill>
                  <a:srgbClr val="FFFFFF"/>
                </a:solidFill>
                <a:latin typeface="Lucida Bright" pitchFamily="34" charset="0"/>
                <a:ea typeface="Lucida Bright" pitchFamily="34" charset="-122"/>
                <a:cs typeface="Lucida Bright" pitchFamily="34" charset="-120"/>
              </a:rPr>
              <a:t>many sharp images</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can produce nearly</a:t>
            </a:r>
            <a:endParaRPr lang="en-US" sz="1250" dirty="0"/>
          </a:p>
          <a:p>
            <a:pPr marL="0" indent="0" algn="ctr">
              <a:buNone/>
            </a:pPr>
            <a:r>
              <a:rPr lang="en-US" sz="1250" dirty="0">
                <a:solidFill>
                  <a:srgbClr val="FFFFFF"/>
                </a:solidFill>
                <a:latin typeface="Lucida Bright" pitchFamily="34" charset="0"/>
                <a:ea typeface="Lucida Bright" pitchFamily="34" charset="-122"/>
                <a:cs typeface="Lucida Bright" pitchFamily="34" charset="-120"/>
              </a:rPr>
              <a:t>the same blur</a:t>
            </a:r>
            <a:endParaRPr lang="en-US" sz="1250" dirty="0"/>
          </a:p>
        </p:txBody>
      </p:sp>
      <p:sp>
        <p:nvSpPr>
          <p:cNvPr id="19" name="Shape 17"/>
          <p:cNvSpPr/>
          <p:nvPr/>
        </p:nvSpPr>
        <p:spPr>
          <a:xfrm>
            <a:off x="6141720" y="2926080"/>
            <a:ext cx="2590800" cy="777240"/>
          </a:xfrm>
          <a:prstGeom prst="roundRect">
            <a:avLst>
              <a:gd name="adj" fmla="val 9412"/>
            </a:avLst>
          </a:prstGeom>
          <a:solidFill>
            <a:srgbClr val="F1ECE1"/>
          </a:solidFill>
          <a:ln w="12700">
            <a:solidFill>
              <a:srgbClr val="DDD5C4"/>
            </a:solidFill>
            <a:prstDash val="solid"/>
          </a:ln>
        </p:spPr>
        <p:txBody>
          <a:bodyPr/>
          <a:lstStyle/>
          <a:p>
            <a:endParaRPr lang="en-US"/>
          </a:p>
        </p:txBody>
      </p:sp>
      <p:sp>
        <p:nvSpPr>
          <p:cNvPr id="20" name="Text 18"/>
          <p:cNvSpPr txBox="1"/>
          <p:nvPr/>
        </p:nvSpPr>
        <p:spPr>
          <a:xfrm>
            <a:off x="6233160" y="2999232"/>
            <a:ext cx="2407920" cy="640080"/>
          </a:xfrm>
          <a:prstGeom prst="rect">
            <a:avLst/>
          </a:prstGeom>
          <a:noFill/>
          <a:ln/>
        </p:spPr>
        <p:txBody>
          <a:bodyPr wrap="square" lIns="0" tIns="0" rIns="0" bIns="0" rtlCol="0" anchor="ctr"/>
          <a:lstStyle/>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prior: natural images have</a:t>
            </a:r>
            <a:endParaRPr lang="en-US" sz="1200" dirty="0"/>
          </a:p>
          <a:p>
            <a:pPr marL="0" indent="0" algn="ctr">
              <a:buNone/>
            </a:pPr>
            <a:r>
              <a:rPr lang="en-US" sz="1200" i="1" dirty="0">
                <a:solidFill>
                  <a:srgbClr val="34465B"/>
                </a:solidFill>
                <a:latin typeface="Lucida Bright" pitchFamily="34" charset="0"/>
                <a:ea typeface="Lucida Bright" pitchFamily="34" charset="-122"/>
                <a:cs typeface="Lucida Bright" pitchFamily="34" charset="-120"/>
              </a:rPr>
              <a:t>structured edges / textures</a:t>
            </a:r>
            <a:endParaRPr lang="en-US" sz="1200" dirty="0"/>
          </a:p>
        </p:txBody>
      </p:sp>
      <p:sp>
        <p:nvSpPr>
          <p:cNvPr id="21" name="Text 19"/>
          <p:cNvSpPr txBox="1"/>
          <p:nvPr/>
        </p:nvSpPr>
        <p:spPr>
          <a:xfrm>
            <a:off x="411480" y="3931920"/>
            <a:ext cx="8321040" cy="45720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Shared failure mode: measurement consistency alone does not choose a unique plausible state.</a:t>
            </a:r>
            <a:endParaRPr lang="en-US" sz="1700" dirty="0"/>
          </a:p>
        </p:txBody>
      </p:sp>
      <p:sp>
        <p:nvSpPr>
          <p:cNvPr id="22" name="Shape 20"/>
          <p:cNvSpPr/>
          <p:nvPr/>
        </p:nvSpPr>
        <p:spPr>
          <a:xfrm>
            <a:off x="411480" y="4572000"/>
            <a:ext cx="8321040" cy="1234440"/>
          </a:xfrm>
          <a:prstGeom prst="roundRect">
            <a:avLst>
              <a:gd name="adj" fmla="val 5926"/>
            </a:avLst>
          </a:prstGeom>
          <a:solidFill>
            <a:srgbClr val="9C7A2E"/>
          </a:solidFill>
          <a:ln/>
        </p:spPr>
        <p:txBody>
          <a:bodyPr/>
          <a:lstStyle/>
          <a:p>
            <a:endParaRPr lang="en-US"/>
          </a:p>
        </p:txBody>
      </p:sp>
      <p:sp>
        <p:nvSpPr>
          <p:cNvPr id="23" name="Text 21"/>
          <p:cNvSpPr txBox="1"/>
          <p:nvPr/>
        </p:nvSpPr>
        <p:spPr>
          <a:xfrm>
            <a:off x="640080" y="4572000"/>
            <a:ext cx="78638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Transition question: the objective and prior are now good, but solving the optimization requires tens or hundreds of expensive iterations. Can the algorithm itself become the architecture?</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7A3B3B"/>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1: Explicit Learned Regularizer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Learn a scalar plausibility penalty; keep the optimizer explicit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10</a:t>
            </a:r>
            <a:endParaRPr lang="en-US" sz="11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1: an explicit learned regularizer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11</a:t>
            </a:r>
            <a:endParaRPr lang="en-US" sz="1100" dirty="0"/>
          </a:p>
        </p:txBody>
      </p:sp>
      <p:sp>
        <p:nvSpPr>
          <p:cNvPr id="6" name="Shape 4"/>
          <p:cNvSpPr/>
          <p:nvPr/>
        </p:nvSpPr>
        <p:spPr>
          <a:xfrm>
            <a:off x="731520" y="1005840"/>
            <a:ext cx="768096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731520" y="1005840"/>
            <a:ext cx="768096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 = arg min</a:t>
            </a:r>
            <a:r>
              <a:rPr lang="en-US" sz="2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D(y, Ax)  +  </a:t>
            </a:r>
            <a:r>
              <a:rPr lang="en-US" sz="2400" b="1" i="1" dirty="0">
                <a:solidFill>
                  <a:srgbClr val="7A3B3B"/>
                </a:solidFill>
                <a:latin typeface="Lucida Bright" pitchFamily="34" charset="0"/>
                <a:ea typeface="Lucida Bright" pitchFamily="34" charset="-122"/>
                <a:cs typeface="Lucida Bright" pitchFamily="34" charset="-120"/>
              </a:rPr>
              <a:t>λ Rφ(x)</a:t>
            </a:r>
            <a:endParaRPr lang="en-US" sz="2400" dirty="0"/>
          </a:p>
        </p:txBody>
      </p:sp>
      <p:sp>
        <p:nvSpPr>
          <p:cNvPr id="8" name="Text 6"/>
          <p:cNvSpPr txBox="1"/>
          <p:nvPr/>
        </p:nvSpPr>
        <p:spPr>
          <a:xfrm>
            <a:off x="457200" y="2093976"/>
            <a:ext cx="82296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R</a:t>
            </a:r>
            <a:r>
              <a:rPr lang="en-US" sz="2200" i="1" baseline="-40000" dirty="0">
                <a:solidFill>
                  <a:srgbClr val="34465B"/>
                </a:solidFill>
                <a:latin typeface="Lucida Bright" pitchFamily="34" charset="0"/>
                <a:ea typeface="Lucida Bright" pitchFamily="34" charset="-122"/>
                <a:cs typeface="Lucida Bright" pitchFamily="34" charset="-120"/>
              </a:rPr>
              <a:t>φ</a:t>
            </a:r>
            <a:r>
              <a:rPr lang="en-US" sz="2200" i="1" dirty="0">
                <a:solidFill>
                  <a:srgbClr val="34465B"/>
                </a:solidFill>
                <a:latin typeface="Lucida Bright" pitchFamily="34" charset="0"/>
                <a:ea typeface="Lucida Bright" pitchFamily="34" charset="-122"/>
                <a:cs typeface="Lucida Bright" pitchFamily="34" charset="-120"/>
              </a:rPr>
              <a:t> : R</a:t>
            </a:r>
            <a:r>
              <a:rPr lang="en-US" sz="2200" i="1" baseline="30000" dirty="0">
                <a:solidFill>
                  <a:srgbClr val="34465B"/>
                </a:solidFill>
                <a:latin typeface="Lucida Bright" pitchFamily="34" charset="0"/>
                <a:ea typeface="Lucida Bright" pitchFamily="34" charset="-122"/>
                <a:cs typeface="Lucida Bright" pitchFamily="34" charset="-120"/>
              </a:rPr>
              <a:t>n</a:t>
            </a:r>
            <a:r>
              <a:rPr lang="en-US" sz="2200" i="1" dirty="0">
                <a:solidFill>
                  <a:srgbClr val="34465B"/>
                </a:solidFill>
                <a:latin typeface="Lucida Bright" pitchFamily="34" charset="0"/>
                <a:ea typeface="Lucida Bright" pitchFamily="34" charset="-122"/>
                <a:cs typeface="Lucida Bright" pitchFamily="34" charset="-120"/>
              </a:rPr>
              <a:t> → R</a:t>
            </a:r>
            <a:endParaRPr lang="en-US" sz="2200" dirty="0"/>
          </a:p>
        </p:txBody>
      </p:sp>
      <p:pic>
        <p:nvPicPr>
          <p:cNvPr id="9" name="Image 0" descr="/home/claude/lp/assets_lp_candidate.png"/>
          <p:cNvPicPr>
            <a:picLocks noChangeAspect="1"/>
          </p:cNvPicPr>
          <p:nvPr/>
        </p:nvPicPr>
        <p:blipFill>
          <a:blip r:embed="rId3"/>
          <a:stretch>
            <a:fillRect/>
          </a:stretch>
        </p:blipFill>
        <p:spPr>
          <a:xfrm>
            <a:off x="1737360" y="2688336"/>
            <a:ext cx="1371600" cy="1371600"/>
          </a:xfrm>
          <a:prstGeom prst="rect">
            <a:avLst/>
          </a:prstGeom>
        </p:spPr>
      </p:pic>
      <p:sp>
        <p:nvSpPr>
          <p:cNvPr id="10" name="Text 7"/>
          <p:cNvSpPr/>
          <p:nvPr/>
        </p:nvSpPr>
        <p:spPr>
          <a:xfrm>
            <a:off x="1280160" y="4105656"/>
            <a:ext cx="228600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candidate x</a:t>
            </a:r>
            <a:endParaRPr lang="en-US" sz="1600" dirty="0"/>
          </a:p>
        </p:txBody>
      </p:sp>
      <p:sp>
        <p:nvSpPr>
          <p:cNvPr id="11" name="Shape 8"/>
          <p:cNvSpPr/>
          <p:nvPr/>
        </p:nvSpPr>
        <p:spPr>
          <a:xfrm>
            <a:off x="3520440" y="3374136"/>
            <a:ext cx="320040" cy="914"/>
          </a:xfrm>
          <a:prstGeom prst="line">
            <a:avLst/>
          </a:prstGeom>
          <a:noFill/>
          <a:ln w="27940">
            <a:solidFill>
              <a:srgbClr val="6B6459"/>
            </a:solidFill>
            <a:prstDash val="solid"/>
            <a:tailEnd type="triangle"/>
          </a:ln>
        </p:spPr>
        <p:txBody>
          <a:bodyPr/>
          <a:lstStyle/>
          <a:p>
            <a:endParaRPr lang="en-US"/>
          </a:p>
        </p:txBody>
      </p:sp>
      <p:sp>
        <p:nvSpPr>
          <p:cNvPr id="12" name="Shape 9"/>
          <p:cNvSpPr/>
          <p:nvPr/>
        </p:nvSpPr>
        <p:spPr>
          <a:xfrm>
            <a:off x="3886200" y="2916936"/>
            <a:ext cx="1737360" cy="914400"/>
          </a:xfrm>
          <a:prstGeom prst="roundRect">
            <a:avLst>
              <a:gd name="adj" fmla="val 8000"/>
            </a:avLst>
          </a:prstGeom>
          <a:solidFill>
            <a:srgbClr val="7A3B3B"/>
          </a:solidFill>
          <a:ln/>
        </p:spPr>
        <p:txBody>
          <a:bodyPr/>
          <a:lstStyle/>
          <a:p>
            <a:endParaRPr lang="en-US"/>
          </a:p>
        </p:txBody>
      </p:sp>
      <p:sp>
        <p:nvSpPr>
          <p:cNvPr id="13" name="Text 10"/>
          <p:cNvSpPr/>
          <p:nvPr/>
        </p:nvSpPr>
        <p:spPr>
          <a:xfrm>
            <a:off x="3886200" y="2916936"/>
            <a:ext cx="1737360" cy="9144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network Rφ</a:t>
            </a:r>
            <a:endParaRPr lang="en-US" sz="1800" dirty="0"/>
          </a:p>
        </p:txBody>
      </p:sp>
      <p:sp>
        <p:nvSpPr>
          <p:cNvPr id="14" name="Shape 11"/>
          <p:cNvSpPr/>
          <p:nvPr/>
        </p:nvSpPr>
        <p:spPr>
          <a:xfrm>
            <a:off x="5669280" y="3374136"/>
            <a:ext cx="640080" cy="914"/>
          </a:xfrm>
          <a:prstGeom prst="line">
            <a:avLst/>
          </a:prstGeom>
          <a:noFill/>
          <a:ln w="27940">
            <a:solidFill>
              <a:srgbClr val="6B6459"/>
            </a:solidFill>
            <a:prstDash val="solid"/>
            <a:tailEnd type="triangle"/>
          </a:ln>
        </p:spPr>
        <p:txBody>
          <a:bodyPr/>
          <a:lstStyle/>
          <a:p>
            <a:endParaRPr lang="en-US"/>
          </a:p>
        </p:txBody>
      </p:sp>
      <p:sp>
        <p:nvSpPr>
          <p:cNvPr id="15" name="Shape 12"/>
          <p:cNvSpPr/>
          <p:nvPr/>
        </p:nvSpPr>
        <p:spPr>
          <a:xfrm>
            <a:off x="6400800" y="3145536"/>
            <a:ext cx="762000" cy="411480"/>
          </a:xfrm>
          <a:prstGeom prst="rect">
            <a:avLst/>
          </a:prstGeom>
          <a:solidFill>
            <a:srgbClr val="2E7D5B"/>
          </a:solidFill>
          <a:ln/>
        </p:spPr>
        <p:txBody>
          <a:bodyPr/>
          <a:lstStyle/>
          <a:p>
            <a:endParaRPr lang="en-US"/>
          </a:p>
        </p:txBody>
      </p:sp>
      <p:sp>
        <p:nvSpPr>
          <p:cNvPr id="16" name="Shape 13"/>
          <p:cNvSpPr/>
          <p:nvPr/>
        </p:nvSpPr>
        <p:spPr>
          <a:xfrm>
            <a:off x="7162800" y="3145536"/>
            <a:ext cx="762000" cy="411480"/>
          </a:xfrm>
          <a:prstGeom prst="rect">
            <a:avLst/>
          </a:prstGeom>
          <a:solidFill>
            <a:srgbClr val="9C7A2E"/>
          </a:solidFill>
          <a:ln/>
        </p:spPr>
        <p:txBody>
          <a:bodyPr/>
          <a:lstStyle/>
          <a:p>
            <a:endParaRPr lang="en-US"/>
          </a:p>
        </p:txBody>
      </p:sp>
      <p:sp>
        <p:nvSpPr>
          <p:cNvPr id="17" name="Shape 14"/>
          <p:cNvSpPr/>
          <p:nvPr/>
        </p:nvSpPr>
        <p:spPr>
          <a:xfrm>
            <a:off x="7924800" y="3145536"/>
            <a:ext cx="762000" cy="411480"/>
          </a:xfrm>
          <a:prstGeom prst="rect">
            <a:avLst/>
          </a:prstGeom>
          <a:solidFill>
            <a:srgbClr val="7A3B3B"/>
          </a:solidFill>
          <a:ln/>
        </p:spPr>
        <p:txBody>
          <a:bodyPr/>
          <a:lstStyle/>
          <a:p>
            <a:endParaRPr lang="en-US"/>
          </a:p>
        </p:txBody>
      </p:sp>
      <p:sp>
        <p:nvSpPr>
          <p:cNvPr id="18" name="Shape 15"/>
          <p:cNvSpPr/>
          <p:nvPr/>
        </p:nvSpPr>
        <p:spPr>
          <a:xfrm>
            <a:off x="6720840" y="3575304"/>
            <a:ext cx="274320" cy="228600"/>
          </a:xfrm>
          <a:prstGeom prst="triangle">
            <a:avLst/>
          </a:prstGeom>
          <a:solidFill>
            <a:srgbClr val="1E2A38"/>
          </a:solidFill>
          <a:ln/>
        </p:spPr>
        <p:txBody>
          <a:bodyPr/>
          <a:lstStyle/>
          <a:p>
            <a:endParaRPr lang="en-US"/>
          </a:p>
        </p:txBody>
      </p:sp>
      <p:sp>
        <p:nvSpPr>
          <p:cNvPr id="19" name="Text 16"/>
          <p:cNvSpPr/>
          <p:nvPr/>
        </p:nvSpPr>
        <p:spPr>
          <a:xfrm>
            <a:off x="6309360" y="3831336"/>
            <a:ext cx="246888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one scalar “energy”</a:t>
            </a:r>
            <a:endParaRPr lang="en-US" sz="1600" dirty="0"/>
          </a:p>
        </p:txBody>
      </p:sp>
      <p:sp>
        <p:nvSpPr>
          <p:cNvPr id="20" name="Text 17"/>
          <p:cNvSpPr txBox="1"/>
          <p:nvPr/>
        </p:nvSpPr>
        <p:spPr>
          <a:xfrm>
            <a:off x="411480" y="4425696"/>
            <a:ext cx="8321040" cy="1463040"/>
          </a:xfrm>
          <a:prstGeom prst="rect">
            <a:avLst/>
          </a:prstGeom>
          <a:noFill/>
          <a:ln/>
        </p:spPr>
        <p:txBody>
          <a:bodyPr wrap="square" lIns="0" tIns="0" rIns="0" bIns="0" rtlCol="0" anchor="t"/>
          <a:lstStyle/>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Input: a candidate state or image x.   Output: one number.</a:t>
            </a:r>
            <a:endParaRPr lang="en-US" sz="1800" dirty="0"/>
          </a:p>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Low Rφ(x): plausible.  High Rφ(x): implausible.</a:t>
            </a:r>
            <a:endParaRPr lang="en-US" sz="1800" dirty="0"/>
          </a:p>
          <a:p>
            <a:pPr marL="228600" indent="-228600">
              <a:spcAft>
                <a:spcPts val="7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The optimizer stays explicit; only the prior term is learned.</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can the explicit regularizer be trained?</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12</a:t>
            </a:r>
            <a:endParaRPr lang="en-US" sz="1100" dirty="0"/>
          </a:p>
        </p:txBody>
      </p:sp>
      <p:pic>
        <p:nvPicPr>
          <p:cNvPr id="6" name="Image 0" descr="/home/claude/lp/assets_lp_energy_landscape.png"/>
          <p:cNvPicPr>
            <a:picLocks noChangeAspect="1"/>
          </p:cNvPicPr>
          <p:nvPr/>
        </p:nvPicPr>
        <p:blipFill>
          <a:blip r:embed="rId3"/>
          <a:stretch>
            <a:fillRect/>
          </a:stretch>
        </p:blipFill>
        <p:spPr>
          <a:xfrm>
            <a:off x="228600" y="960120"/>
            <a:ext cx="4297680" cy="3435990"/>
          </a:xfrm>
          <a:prstGeom prst="rect">
            <a:avLst/>
          </a:prstGeom>
        </p:spPr>
      </p:pic>
      <p:sp>
        <p:nvSpPr>
          <p:cNvPr id="7" name="Text 4"/>
          <p:cNvSpPr txBox="1"/>
          <p:nvPr/>
        </p:nvSpPr>
        <p:spPr>
          <a:xfrm>
            <a:off x="4572000" y="1097280"/>
            <a:ext cx="438912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R</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a:t>
            </a:r>
            <a:r>
              <a:rPr lang="en-US" sz="2100" i="1" baseline="-40000" dirty="0">
                <a:solidFill>
                  <a:srgbClr val="34465B"/>
                </a:solidFill>
                <a:latin typeface="Lucida Bright" pitchFamily="34" charset="0"/>
                <a:ea typeface="Lucida Bright" pitchFamily="34" charset="-122"/>
                <a:cs typeface="Lucida Bright" pitchFamily="34" charset="-120"/>
              </a:rPr>
              <a:t>real</a:t>
            </a:r>
            <a:r>
              <a:rPr lang="en-US" sz="2100" i="1" dirty="0">
                <a:solidFill>
                  <a:srgbClr val="34465B"/>
                </a:solidFill>
                <a:latin typeface="Lucida Bright" pitchFamily="34" charset="0"/>
                <a:ea typeface="Lucida Bright" pitchFamily="34" charset="-122"/>
                <a:cs typeface="Lucida Bright" pitchFamily="34" charset="-120"/>
              </a:rPr>
              <a:t>)  &lt;  R</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a:t>
            </a:r>
            <a:r>
              <a:rPr lang="en-US" sz="2100" i="1" baseline="-40000" dirty="0">
                <a:solidFill>
                  <a:srgbClr val="34465B"/>
                </a:solidFill>
                <a:latin typeface="Lucida Bright" pitchFamily="34" charset="0"/>
                <a:ea typeface="Lucida Bright" pitchFamily="34" charset="-122"/>
                <a:cs typeface="Lucida Bright" pitchFamily="34" charset="-120"/>
              </a:rPr>
              <a:t>bad</a:t>
            </a:r>
            <a:r>
              <a:rPr lang="en-US" sz="2100" i="1" dirty="0">
                <a:solidFill>
                  <a:srgbClr val="34465B"/>
                </a:solidFill>
                <a:latin typeface="Lucida Bright" pitchFamily="34" charset="0"/>
                <a:ea typeface="Lucida Bright" pitchFamily="34" charset="-122"/>
                <a:cs typeface="Lucida Bright" pitchFamily="34" charset="-120"/>
              </a:rPr>
              <a:t>)</a:t>
            </a:r>
            <a:endParaRPr lang="en-US" sz="2100" dirty="0"/>
          </a:p>
        </p:txBody>
      </p:sp>
      <p:sp>
        <p:nvSpPr>
          <p:cNvPr id="8" name="Text 5"/>
          <p:cNvSpPr txBox="1"/>
          <p:nvPr/>
        </p:nvSpPr>
        <p:spPr>
          <a:xfrm>
            <a:off x="4572000" y="1645920"/>
            <a:ext cx="438912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view:  R</a:t>
            </a:r>
            <a:r>
              <a:rPr lang="en-US" sz="19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 ≈ −log p</a:t>
            </a:r>
            <a:r>
              <a:rPr lang="en-US" sz="1900" i="1" baseline="-40000" dirty="0">
                <a:solidFill>
                  <a:srgbClr val="34465B"/>
                </a:solidFill>
                <a:latin typeface="Lucida Bright" pitchFamily="34" charset="0"/>
                <a:ea typeface="Lucida Bright" pitchFamily="34" charset="-122"/>
                <a:cs typeface="Lucida Bright" pitchFamily="34" charset="-120"/>
              </a:rPr>
              <a:t>φ</a:t>
            </a:r>
            <a:r>
              <a:rPr lang="en-US" sz="1900" i="1" dirty="0">
                <a:solidFill>
                  <a:srgbClr val="34465B"/>
                </a:solidFill>
                <a:latin typeface="Lucida Bright" pitchFamily="34" charset="0"/>
                <a:ea typeface="Lucida Bright" pitchFamily="34" charset="-122"/>
                <a:cs typeface="Lucida Bright" pitchFamily="34" charset="-120"/>
              </a:rPr>
              <a:t>(x)</a:t>
            </a:r>
            <a:endParaRPr lang="en-US" sz="1900" dirty="0"/>
          </a:p>
        </p:txBody>
      </p:sp>
      <p:sp>
        <p:nvSpPr>
          <p:cNvPr id="9" name="Text 6"/>
          <p:cNvSpPr txBox="1"/>
          <p:nvPr/>
        </p:nvSpPr>
        <p:spPr>
          <a:xfrm>
            <a:off x="4617720" y="2331720"/>
            <a:ext cx="4114800" cy="2560320"/>
          </a:xfrm>
          <a:prstGeom prst="rect">
            <a:avLst/>
          </a:prstGeom>
          <a:noFill/>
          <a:ln/>
        </p:spPr>
        <p:txBody>
          <a:bodyPr wrap="square" lIns="0" tIns="0" rIns="0" bIns="0" rtlCol="0" anchor="t"/>
          <a:lstStyle/>
          <a:p>
            <a:pPr marL="228600" indent="-228600">
              <a:spcAft>
                <a:spcPts val="9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Separate: train Rφ on real vs. corrupted / unrealistic states (ranking or energy loss), freeze, plug in.</a:t>
            </a:r>
            <a:endParaRPr lang="en-US" sz="1700" dirty="0"/>
          </a:p>
          <a:p>
            <a:pPr marL="228600" indent="-228600">
              <a:spcAft>
                <a:spcPts val="9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End-to-end: unroll the reconstruction and train Rφ for final reconstruction quality.</a:t>
            </a:r>
            <a:endParaRPr lang="en-US" sz="1700" dirty="0"/>
          </a:p>
        </p:txBody>
      </p:sp>
      <p:sp>
        <p:nvSpPr>
          <p:cNvPr id="10" name="Shape 7"/>
          <p:cNvSpPr/>
          <p:nvPr/>
        </p:nvSpPr>
        <p:spPr>
          <a:xfrm>
            <a:off x="411480" y="5074920"/>
            <a:ext cx="8321040" cy="731520"/>
          </a:xfrm>
          <a:prstGeom prst="roundRect">
            <a:avLst>
              <a:gd name="adj" fmla="val 10000"/>
            </a:avLst>
          </a:prstGeom>
          <a:solidFill>
            <a:srgbClr val="9C7A2E"/>
          </a:solidFill>
          <a:ln/>
        </p:spPr>
        <p:txBody>
          <a:bodyPr/>
          <a:lstStyle/>
          <a:p>
            <a:endParaRPr lang="en-US"/>
          </a:p>
        </p:txBody>
      </p:sp>
      <p:sp>
        <p:nvSpPr>
          <p:cNvPr id="11" name="Text 8"/>
          <p:cNvSpPr txBox="1"/>
          <p:nvPr/>
        </p:nvSpPr>
        <p:spPr>
          <a:xfrm>
            <a:off x="640080" y="507492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Once Rφ is frozen, the inverse solver only needs its gradient with respect to x.</a:t>
            </a:r>
            <a:endParaRPr lang="en-US" sz="1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What does the optimizer do with a scalar?</a:t>
            </a:r>
            <a:endParaRPr lang="en-US" sz="2500" dirty="0"/>
          </a:p>
        </p:txBody>
      </p:sp>
      <p:sp>
        <p:nvSpPr>
          <p:cNvPr id="4" name="Shape 2"/>
          <p:cNvSpPr/>
          <p:nvPr/>
        </p:nvSpPr>
        <p:spPr>
          <a:xfrm>
            <a:off x="0" y="786384"/>
            <a:ext cx="9144000" cy="54864"/>
          </a:xfrm>
          <a:prstGeom prst="rect">
            <a:avLst/>
          </a:prstGeom>
          <a:solidFill>
            <a:srgbClr val="7A3B3B"/>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13</a:t>
            </a:r>
            <a:endParaRPr lang="en-US" sz="1100" dirty="0"/>
          </a:p>
        </p:txBody>
      </p:sp>
      <p:sp>
        <p:nvSpPr>
          <p:cNvPr id="6" name="Shape 4"/>
          <p:cNvSpPr/>
          <p:nvPr/>
        </p:nvSpPr>
        <p:spPr>
          <a:xfrm>
            <a:off x="274320" y="960120"/>
            <a:ext cx="859536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274320" y="960120"/>
            <a:ext cx="859536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2200" i="1" baseline="-40000" dirty="0">
                <a:solidFill>
                  <a:srgbClr val="34465B"/>
                </a:solidFill>
                <a:latin typeface="Lucida Bright" pitchFamily="34" charset="0"/>
                <a:ea typeface="Lucida Bright" pitchFamily="34" charset="-122"/>
                <a:cs typeface="Lucida Bright" pitchFamily="34" charset="-120"/>
              </a:rPr>
              <a:t>k+1</a:t>
            </a:r>
            <a:r>
              <a:rPr lang="en-US" sz="2200" i="1" dirty="0">
                <a:solidFill>
                  <a:srgbClr val="34465B"/>
                </a:solidFill>
                <a:latin typeface="Lucida Bright" pitchFamily="34" charset="0"/>
                <a:ea typeface="Lucida Bright" pitchFamily="34" charset="-122"/>
                <a:cs typeface="Lucida Bright" pitchFamily="34" charset="-120"/>
              </a:rPr>
              <a:t> = 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η [ </a:t>
            </a:r>
            <a:r>
              <a:rPr lang="en-US" sz="2200" i="1" dirty="0">
                <a:solidFill>
                  <a:srgbClr val="1F6F6B"/>
                </a:solidFill>
                <a:latin typeface="Lucida Bright" pitchFamily="34" charset="0"/>
                <a:ea typeface="Lucida Bright" pitchFamily="34" charset="-122"/>
                <a:cs typeface="Lucida Bright" pitchFamily="34" charset="-120"/>
              </a:rPr>
              <a:t>A</a:t>
            </a:r>
            <a:r>
              <a:rPr lang="en-US" sz="2200" i="1" baseline="30000" dirty="0">
                <a:solidFill>
                  <a:srgbClr val="34465B"/>
                </a:solidFill>
                <a:latin typeface="Lucida Bright" pitchFamily="34" charset="0"/>
                <a:ea typeface="Lucida Bright" pitchFamily="34" charset="-122"/>
                <a:cs typeface="Lucida Bright" pitchFamily="34" charset="-120"/>
              </a:rPr>
              <a:t>T</a:t>
            </a:r>
            <a:r>
              <a:rPr lang="en-US" sz="2200" i="1" dirty="0">
                <a:solidFill>
                  <a:srgbClr val="1F6F6B"/>
                </a:solidFill>
                <a:latin typeface="Lucida Bright" pitchFamily="34" charset="0"/>
                <a:ea typeface="Lucida Bright" pitchFamily="34" charset="-122"/>
                <a:cs typeface="Lucida Bright" pitchFamily="34" charset="-120"/>
              </a:rPr>
              <a:t>(Ax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1F6F6B"/>
                </a:solidFill>
                <a:latin typeface="Lucida Bright" pitchFamily="34" charset="0"/>
                <a:ea typeface="Lucida Bright" pitchFamily="34" charset="-122"/>
                <a:cs typeface="Lucida Bright" pitchFamily="34" charset="-120"/>
              </a:rPr>
              <a:t> − y)</a:t>
            </a:r>
            <a:r>
              <a:rPr lang="en-US" sz="2200" i="1" dirty="0">
                <a:solidFill>
                  <a:srgbClr val="34465B"/>
                </a:solidFill>
                <a:latin typeface="Lucida Bright" pitchFamily="34" charset="0"/>
                <a:ea typeface="Lucida Bright" pitchFamily="34" charset="-122"/>
                <a:cs typeface="Lucida Bright" pitchFamily="34" charset="-120"/>
              </a:rPr>
              <a:t> + </a:t>
            </a:r>
            <a:r>
              <a:rPr lang="en-US" sz="2200" i="1" dirty="0">
                <a:solidFill>
                  <a:srgbClr val="7A3B3B"/>
                </a:solidFill>
                <a:latin typeface="Lucida Bright" pitchFamily="34" charset="0"/>
                <a:ea typeface="Lucida Bright" pitchFamily="34" charset="-122"/>
                <a:cs typeface="Lucida Bright" pitchFamily="34" charset="-120"/>
              </a:rPr>
              <a:t>λ∇</a:t>
            </a:r>
            <a:r>
              <a:rPr lang="en-US" sz="2200" i="1" baseline="-40000" dirty="0">
                <a:solidFill>
                  <a:srgbClr val="34465B"/>
                </a:solidFill>
                <a:latin typeface="Lucida Bright" pitchFamily="34" charset="0"/>
                <a:ea typeface="Lucida Bright" pitchFamily="34" charset="-122"/>
                <a:cs typeface="Lucida Bright" pitchFamily="34" charset="-120"/>
              </a:rPr>
              <a:t>x</a:t>
            </a:r>
            <a:r>
              <a:rPr lang="en-US" sz="2200" i="1" dirty="0">
                <a:solidFill>
                  <a:srgbClr val="7A3B3B"/>
                </a:solidFill>
                <a:latin typeface="Lucida Bright" pitchFamily="34" charset="0"/>
                <a:ea typeface="Lucida Bright" pitchFamily="34" charset="-122"/>
                <a:cs typeface="Lucida Bright" pitchFamily="34" charset="-120"/>
              </a:rPr>
              <a:t>R</a:t>
            </a:r>
            <a:r>
              <a:rPr lang="en-US" sz="2200" i="1" baseline="-40000" dirty="0">
                <a:solidFill>
                  <a:srgbClr val="34465B"/>
                </a:solidFill>
                <a:latin typeface="Lucida Bright" pitchFamily="34" charset="0"/>
                <a:ea typeface="Lucida Bright" pitchFamily="34" charset="-122"/>
                <a:cs typeface="Lucida Bright" pitchFamily="34" charset="-120"/>
              </a:rPr>
              <a:t>φ</a:t>
            </a:r>
            <a:r>
              <a:rPr lang="en-US" sz="2200" i="1" dirty="0">
                <a:solidFill>
                  <a:srgbClr val="7A3B3B"/>
                </a:solidFill>
                <a:latin typeface="Lucida Bright" pitchFamily="34" charset="0"/>
                <a:ea typeface="Lucida Bright" pitchFamily="34" charset="-122"/>
                <a:cs typeface="Lucida Bright" pitchFamily="34" charset="-120"/>
              </a:rPr>
              <a:t>(x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7A3B3B"/>
                </a:solidFill>
                <a:latin typeface="Lucida Bright" pitchFamily="34" charset="0"/>
                <a:ea typeface="Lucida Bright" pitchFamily="34" charset="-122"/>
                <a:cs typeface="Lucida Bright" pitchFamily="34" charset="-120"/>
              </a:rPr>
              <a:t>)</a:t>
            </a:r>
            <a:r>
              <a:rPr lang="en-US" sz="2200" i="1" dirty="0">
                <a:solidFill>
                  <a:srgbClr val="34465B"/>
                </a:solidFill>
                <a:latin typeface="Lucida Bright" pitchFamily="34" charset="0"/>
                <a:ea typeface="Lucida Bright" pitchFamily="34" charset="-122"/>
                <a:cs typeface="Lucida Bright" pitchFamily="34" charset="-120"/>
              </a:rPr>
              <a:t> ]</a:t>
            </a:r>
            <a:endParaRPr lang="en-US" sz="2200" dirty="0"/>
          </a:p>
        </p:txBody>
      </p:sp>
      <p:pic>
        <p:nvPicPr>
          <p:cNvPr id="8" name="Image 0" descr="/home/claude/lp/assets_lp_two_forces.png"/>
          <p:cNvPicPr>
            <a:picLocks noChangeAspect="1"/>
          </p:cNvPicPr>
          <p:nvPr/>
        </p:nvPicPr>
        <p:blipFill>
          <a:blip r:embed="rId3"/>
          <a:stretch>
            <a:fillRect/>
          </a:stretch>
        </p:blipFill>
        <p:spPr>
          <a:xfrm>
            <a:off x="228600" y="2002536"/>
            <a:ext cx="4206240" cy="3506384"/>
          </a:xfrm>
          <a:prstGeom prst="rect">
            <a:avLst/>
          </a:prstGeom>
        </p:spPr>
      </p:pic>
      <p:sp>
        <p:nvSpPr>
          <p:cNvPr id="9" name="Text 6"/>
          <p:cNvSpPr txBox="1"/>
          <p:nvPr/>
        </p:nvSpPr>
        <p:spPr>
          <a:xfrm>
            <a:off x="4572000" y="2139696"/>
            <a:ext cx="4160520" cy="3017520"/>
          </a:xfrm>
          <a:prstGeom prst="rect">
            <a:avLst/>
          </a:prstGeom>
          <a:noFill/>
          <a:ln/>
        </p:spPr>
        <p:txBody>
          <a:bodyPr wrap="square" lIns="0" tIns="0" rIns="0" bIns="0" rtlCol="0" anchor="t"/>
          <a:lstStyle/>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Sensor force: pull toward the measured data.</a:t>
            </a:r>
            <a:endParaRPr lang="en-US" sz="1750" dirty="0"/>
          </a:p>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Prior force: the direction that reduces learned implausibility.</a:t>
            </a:r>
            <a:endParaRPr lang="en-US" sz="1750" dirty="0"/>
          </a:p>
          <a:p>
            <a:pPr marL="228600" indent="-228600">
              <a:spcAft>
                <a:spcPts val="1000"/>
              </a:spcAft>
              <a:buSzPct val="100000"/>
              <a:buChar char="▪"/>
            </a:pPr>
            <a:r>
              <a:rPr lang="en-US" sz="1750" dirty="0">
                <a:solidFill>
                  <a:srgbClr val="2B2B28"/>
                </a:solidFill>
                <a:latin typeface="Lucida Bright" pitchFamily="34" charset="0"/>
                <a:ea typeface="Lucida Bright" pitchFamily="34" charset="-122"/>
                <a:cs typeface="Lucida Bright" pitchFamily="34" charset="-120"/>
              </a:rPr>
              <a:t>The network never outputs the reconstruction — it shapes the landscape.</a:t>
            </a:r>
            <a:endParaRPr lang="en-US" sz="1750" dirty="0"/>
          </a:p>
        </p:txBody>
      </p:sp>
      <p:sp>
        <p:nvSpPr>
          <p:cNvPr id="10" name="Shape 7"/>
          <p:cNvSpPr/>
          <p:nvPr/>
        </p:nvSpPr>
        <p:spPr>
          <a:xfrm>
            <a:off x="411480" y="5646080"/>
            <a:ext cx="8321040" cy="777240"/>
          </a:xfrm>
          <a:prstGeom prst="roundRect">
            <a:avLst>
              <a:gd name="adj" fmla="val 9412"/>
            </a:avLst>
          </a:prstGeom>
          <a:solidFill>
            <a:srgbClr val="9C7A2E"/>
          </a:solidFill>
          <a:ln/>
        </p:spPr>
        <p:txBody>
          <a:bodyPr/>
          <a:lstStyle/>
          <a:p>
            <a:endParaRPr lang="en-US"/>
          </a:p>
        </p:txBody>
      </p:sp>
      <p:sp>
        <p:nvSpPr>
          <p:cNvPr id="11" name="Text 8"/>
          <p:cNvSpPr txBox="1"/>
          <p:nvPr/>
        </p:nvSpPr>
        <p:spPr>
          <a:xfrm>
            <a:off x="640080" y="564608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Sparse-view CT: one force pushes toward the projections, the other toward plausible anatomy.</a:t>
            </a:r>
            <a:endParaRPr lang="en-US" sz="1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B0552F"/>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2: Learned Proximal / Denoiser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Learn the correction step instead of writing R(x)</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14</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2: Learn the Proximal/Denoiser</a:t>
            </a:r>
          </a:p>
          <a:p>
            <a:pPr marL="0" indent="0">
              <a:buNone/>
            </a:pPr>
            <a:r>
              <a:rPr lang="en-US" sz="2500" b="1" dirty="0">
                <a:solidFill>
                  <a:srgbClr val="FFFFFF"/>
                </a:solidFill>
                <a:latin typeface="Lucida Bright" pitchFamily="34" charset="0"/>
                <a:ea typeface="Lucida Bright" pitchFamily="34" charset="-122"/>
                <a:cs typeface="Lucida Bright" pitchFamily="34" charset="-120"/>
              </a:rPr>
              <a:t>(proximal is a mechanism, not “sparsity”)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15</a:t>
            </a:r>
            <a:endParaRPr lang="en-US" sz="1100" dirty="0"/>
          </a:p>
        </p:txBody>
      </p:sp>
      <p:sp>
        <p:nvSpPr>
          <p:cNvPr id="6" name="Shape 4"/>
          <p:cNvSpPr/>
          <p:nvPr/>
        </p:nvSpPr>
        <p:spPr>
          <a:xfrm>
            <a:off x="365760" y="960120"/>
            <a:ext cx="8412480" cy="905256"/>
          </a:xfrm>
          <a:prstGeom prst="roundRect">
            <a:avLst>
              <a:gd name="adj" fmla="val 8081"/>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365760" y="960120"/>
            <a:ext cx="8412480" cy="905256"/>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z</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 η A</a:t>
            </a:r>
            <a:r>
              <a:rPr lang="en-US" sz="2200" i="1" baseline="3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(y − Ax</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      x</a:t>
            </a:r>
            <a:r>
              <a:rPr lang="en-US" sz="2200" i="1" baseline="-40000" dirty="0">
                <a:solidFill>
                  <a:srgbClr val="34465B"/>
                </a:solidFill>
                <a:latin typeface="Lucida Bright" pitchFamily="34" charset="0"/>
                <a:ea typeface="Lucida Bright" pitchFamily="34" charset="-122"/>
                <a:cs typeface="Lucida Bright" pitchFamily="34" charset="-120"/>
              </a:rPr>
              <a:t>k+1</a:t>
            </a:r>
            <a:r>
              <a:rPr lang="en-US" sz="2200" i="1" dirty="0">
                <a:solidFill>
                  <a:srgbClr val="34465B"/>
                </a:solidFill>
                <a:latin typeface="Lucida Bright" pitchFamily="34" charset="0"/>
                <a:ea typeface="Lucida Bright" pitchFamily="34" charset="-122"/>
                <a:cs typeface="Lucida Bright" pitchFamily="34" charset="-120"/>
              </a:rPr>
              <a:t> = prox</a:t>
            </a:r>
            <a:r>
              <a:rPr lang="en-US" sz="2200" i="1" baseline="-40000" dirty="0">
                <a:solidFill>
                  <a:srgbClr val="34465B"/>
                </a:solidFill>
                <a:latin typeface="Lucida Bright" pitchFamily="34" charset="0"/>
                <a:ea typeface="Lucida Bright" pitchFamily="34" charset="-122"/>
                <a:cs typeface="Lucida Bright" pitchFamily="34" charset="-120"/>
              </a:rPr>
              <a:t>ηλR</a:t>
            </a:r>
            <a:r>
              <a:rPr lang="en-US" sz="2200" i="1" dirty="0">
                <a:solidFill>
                  <a:srgbClr val="34465B"/>
                </a:solidFill>
                <a:latin typeface="Lucida Bright" pitchFamily="34" charset="0"/>
                <a:ea typeface="Lucida Bright" pitchFamily="34" charset="-122"/>
                <a:cs typeface="Lucida Bright" pitchFamily="34" charset="-120"/>
              </a:rPr>
              <a:t>(z</a:t>
            </a:r>
            <a:r>
              <a:rPr lang="en-US" sz="2200" i="1" baseline="-40000" dirty="0">
                <a:solidFill>
                  <a:srgbClr val="34465B"/>
                </a:solidFill>
                <a:latin typeface="Lucida Bright" pitchFamily="34" charset="0"/>
                <a:ea typeface="Lucida Bright" pitchFamily="34" charset="-122"/>
                <a:cs typeface="Lucida Bright" pitchFamily="34" charset="-120"/>
              </a:rPr>
              <a:t>k</a:t>
            </a:r>
            <a:r>
              <a:rPr lang="en-US" sz="2200" i="1" dirty="0">
                <a:solidFill>
                  <a:srgbClr val="34465B"/>
                </a:solidFill>
                <a:latin typeface="Lucida Bright" pitchFamily="34" charset="0"/>
                <a:ea typeface="Lucida Bright" pitchFamily="34" charset="-122"/>
                <a:cs typeface="Lucida Bright" pitchFamily="34" charset="-120"/>
              </a:rPr>
              <a:t>)</a:t>
            </a:r>
            <a:endParaRPr lang="en-US" sz="2200" dirty="0"/>
          </a:p>
        </p:txBody>
      </p:sp>
      <p:sp>
        <p:nvSpPr>
          <p:cNvPr id="8" name="Shape 6"/>
          <p:cNvSpPr/>
          <p:nvPr/>
        </p:nvSpPr>
        <p:spPr>
          <a:xfrm>
            <a:off x="1005840" y="2185416"/>
            <a:ext cx="3017520" cy="868680"/>
          </a:xfrm>
          <a:prstGeom prst="roundRect">
            <a:avLst>
              <a:gd name="adj" fmla="val 8421"/>
            </a:avLst>
          </a:prstGeom>
          <a:solidFill>
            <a:srgbClr val="B0552F"/>
          </a:solidFill>
          <a:ln/>
        </p:spPr>
        <p:txBody>
          <a:bodyPr/>
          <a:lstStyle/>
          <a:p>
            <a:endParaRPr lang="en-US"/>
          </a:p>
        </p:txBody>
      </p:sp>
      <p:sp>
        <p:nvSpPr>
          <p:cNvPr id="9" name="Text 7"/>
          <p:cNvSpPr txBox="1"/>
          <p:nvPr/>
        </p:nvSpPr>
        <p:spPr>
          <a:xfrm>
            <a:off x="1051560" y="2185416"/>
            <a:ext cx="292608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data-consistency</a:t>
            </a:r>
            <a:endParaRPr lang="en-US" sz="1800" dirty="0"/>
          </a:p>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gradient step</a:t>
            </a:r>
            <a:endParaRPr lang="en-US" sz="1800" dirty="0"/>
          </a:p>
        </p:txBody>
      </p:sp>
      <p:sp>
        <p:nvSpPr>
          <p:cNvPr id="10" name="Shape 8"/>
          <p:cNvSpPr/>
          <p:nvPr/>
        </p:nvSpPr>
        <p:spPr>
          <a:xfrm>
            <a:off x="4155034" y="2537460"/>
            <a:ext cx="833933" cy="164592"/>
          </a:xfrm>
          <a:prstGeom prst="rightArrow">
            <a:avLst/>
          </a:prstGeom>
          <a:solidFill>
            <a:srgbClr val="6B6459"/>
          </a:solidFill>
          <a:ln/>
        </p:spPr>
        <p:txBody>
          <a:bodyPr/>
          <a:lstStyle/>
          <a:p>
            <a:endParaRPr lang="en-US"/>
          </a:p>
        </p:txBody>
      </p:sp>
      <p:sp>
        <p:nvSpPr>
          <p:cNvPr id="11" name="Shape 9"/>
          <p:cNvSpPr/>
          <p:nvPr/>
        </p:nvSpPr>
        <p:spPr>
          <a:xfrm>
            <a:off x="5120640" y="2185416"/>
            <a:ext cx="3017520" cy="868680"/>
          </a:xfrm>
          <a:prstGeom prst="roundRect">
            <a:avLst>
              <a:gd name="adj" fmla="val 8421"/>
            </a:avLst>
          </a:prstGeom>
          <a:solidFill>
            <a:srgbClr val="9C7A2E"/>
          </a:solidFill>
          <a:ln/>
        </p:spPr>
        <p:txBody>
          <a:bodyPr/>
          <a:lstStyle/>
          <a:p>
            <a:endParaRPr lang="en-US"/>
          </a:p>
        </p:txBody>
      </p:sp>
      <p:sp>
        <p:nvSpPr>
          <p:cNvPr id="12" name="Text 10"/>
          <p:cNvSpPr txBox="1"/>
          <p:nvPr/>
        </p:nvSpPr>
        <p:spPr>
          <a:xfrm>
            <a:off x="5166360" y="2185416"/>
            <a:ext cx="292608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prior / proximal</a:t>
            </a:r>
            <a:endParaRPr lang="en-US" sz="1800" dirty="0"/>
          </a:p>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step</a:t>
            </a:r>
            <a:endParaRPr lang="en-US" sz="1800" dirty="0"/>
          </a:p>
        </p:txBody>
      </p:sp>
      <p:sp>
        <p:nvSpPr>
          <p:cNvPr id="13" name="Shape 11"/>
          <p:cNvSpPr/>
          <p:nvPr/>
        </p:nvSpPr>
        <p:spPr>
          <a:xfrm>
            <a:off x="6629400" y="3099816"/>
            <a:ext cx="914" cy="274320"/>
          </a:xfrm>
          <a:prstGeom prst="line">
            <a:avLst/>
          </a:prstGeom>
          <a:noFill/>
          <a:ln w="22860">
            <a:solidFill>
              <a:srgbClr val="6B6459"/>
            </a:solidFill>
            <a:prstDash val="solid"/>
          </a:ln>
        </p:spPr>
        <p:txBody>
          <a:bodyPr/>
          <a:lstStyle/>
          <a:p>
            <a:endParaRPr lang="en-US"/>
          </a:p>
        </p:txBody>
      </p:sp>
      <p:sp>
        <p:nvSpPr>
          <p:cNvPr id="14" name="Shape 12"/>
          <p:cNvSpPr/>
          <p:nvPr/>
        </p:nvSpPr>
        <p:spPr>
          <a:xfrm flipH="1">
            <a:off x="2514600" y="3374136"/>
            <a:ext cx="4114800" cy="914"/>
          </a:xfrm>
          <a:prstGeom prst="line">
            <a:avLst/>
          </a:prstGeom>
          <a:noFill/>
          <a:ln w="22860">
            <a:solidFill>
              <a:srgbClr val="6B6459"/>
            </a:solidFill>
            <a:prstDash val="solid"/>
          </a:ln>
        </p:spPr>
        <p:txBody>
          <a:bodyPr/>
          <a:lstStyle/>
          <a:p>
            <a:endParaRPr lang="en-US"/>
          </a:p>
        </p:txBody>
      </p:sp>
      <p:sp>
        <p:nvSpPr>
          <p:cNvPr id="15" name="Shape 13"/>
          <p:cNvSpPr/>
          <p:nvPr/>
        </p:nvSpPr>
        <p:spPr>
          <a:xfrm flipV="1">
            <a:off x="2514600" y="3099816"/>
            <a:ext cx="914" cy="274320"/>
          </a:xfrm>
          <a:prstGeom prst="line">
            <a:avLst/>
          </a:prstGeom>
          <a:noFill/>
          <a:ln w="22860">
            <a:solidFill>
              <a:srgbClr val="6B6459"/>
            </a:solidFill>
            <a:prstDash val="solid"/>
            <a:tailEnd type="triangle"/>
          </a:ln>
        </p:spPr>
        <p:txBody>
          <a:bodyPr/>
          <a:lstStyle/>
          <a:p>
            <a:endParaRPr lang="en-US"/>
          </a:p>
        </p:txBody>
      </p:sp>
      <p:sp>
        <p:nvSpPr>
          <p:cNvPr id="16" name="Text 14"/>
          <p:cNvSpPr/>
          <p:nvPr/>
        </p:nvSpPr>
        <p:spPr>
          <a:xfrm>
            <a:off x="3566160" y="3401568"/>
            <a:ext cx="201168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repeat</a:t>
            </a:r>
            <a:endParaRPr lang="en-US" sz="1600" dirty="0"/>
          </a:p>
        </p:txBody>
      </p:sp>
      <p:graphicFrame>
        <p:nvGraphicFramePr>
          <p:cNvPr id="17" name="Table 0"/>
          <p:cNvGraphicFramePr>
            <a:graphicFrameLocks noGrp="1"/>
          </p:cNvGraphicFramePr>
          <p:nvPr/>
        </p:nvGraphicFramePr>
        <p:xfrm>
          <a:off x="1097280" y="3785616"/>
          <a:ext cx="6949440" cy="1719072"/>
        </p:xfrm>
        <a:graphic>
          <a:graphicData uri="http://schemas.openxmlformats.org/drawingml/2006/table">
            <a:tbl>
              <a:tblPr/>
              <a:tblGrid>
                <a:gridCol w="292608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429768">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Prior R(x)</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Its proximal step</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‖x‖₁ (sparsity)</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soft-thresholding (ISTA)</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TV(x)</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a TV-denoising problem</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429768">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other priors</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700" dirty="0">
                          <a:solidFill>
                            <a:srgbClr val="2B2B28"/>
                          </a:solidFill>
                          <a:latin typeface="Lucida Bright" pitchFamily="34" charset="0"/>
                          <a:ea typeface="Lucida Bright" pitchFamily="34" charset="-122"/>
                          <a:cs typeface="Lucida Bright" pitchFamily="34" charset="-120"/>
                        </a:rPr>
                        <a:t>a different correction operator</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8" name="Text 15"/>
          <p:cNvSpPr txBox="1"/>
          <p:nvPr/>
        </p:nvSpPr>
        <p:spPr>
          <a:xfrm>
            <a:off x="411480" y="5779008"/>
            <a:ext cx="8321040" cy="640080"/>
          </a:xfrm>
          <a:prstGeom prst="rect">
            <a:avLst/>
          </a:prstGeom>
          <a:noFill/>
          <a:ln/>
        </p:spPr>
        <p:txBody>
          <a:bodyPr wrap="square" lIns="0" tIns="0" rIns="0" bIns="0" rtlCol="0" anchor="t"/>
          <a:lstStyle/>
          <a:p>
            <a:pPr marL="0" indent="0" algn="ctr">
              <a:buNone/>
            </a:pPr>
            <a:r>
              <a:rPr lang="en-US" sz="1750" b="1" dirty="0">
                <a:solidFill>
                  <a:srgbClr val="34465B"/>
                </a:solidFill>
                <a:latin typeface="Lucida Bright" pitchFamily="34" charset="0"/>
                <a:ea typeface="Lucida Bright" pitchFamily="34" charset="-122"/>
                <a:cs typeface="Lucida Bright" pitchFamily="34" charset="-120"/>
              </a:rPr>
              <a:t>“Proximal” names how a prior is enforced — broader than sparsity or any activation function.</a:t>
            </a:r>
            <a:endParaRPr lang="en-US" sz="1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proximal action instead of R(x)</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16</a:t>
            </a:r>
            <a:endParaRPr lang="en-US" sz="1100" dirty="0"/>
          </a:p>
        </p:txBody>
      </p:sp>
      <p:sp>
        <p:nvSpPr>
          <p:cNvPr id="6" name="Shape 4"/>
          <p:cNvSpPr/>
          <p:nvPr/>
        </p:nvSpPr>
        <p:spPr>
          <a:xfrm>
            <a:off x="1097280" y="960120"/>
            <a:ext cx="694944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097280" y="960120"/>
            <a:ext cx="694944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x</a:t>
            </a:r>
            <a:r>
              <a:rPr lang="en-US" sz="2400" i="1" baseline="-40000" dirty="0">
                <a:solidFill>
                  <a:srgbClr val="34465B"/>
                </a:solidFill>
                <a:latin typeface="Lucida Bright" pitchFamily="34" charset="0"/>
                <a:ea typeface="Lucida Bright" pitchFamily="34" charset="-122"/>
                <a:cs typeface="Lucida Bright" pitchFamily="34" charset="-120"/>
              </a:rPr>
              <a:t>k+1</a:t>
            </a:r>
            <a:r>
              <a:rPr lang="en-US" sz="2400" i="1" dirty="0">
                <a:solidFill>
                  <a:srgbClr val="34465B"/>
                </a:solidFill>
                <a:latin typeface="Lucida Bright" pitchFamily="34" charset="0"/>
                <a:ea typeface="Lucida Bright" pitchFamily="34" charset="-122"/>
                <a:cs typeface="Lucida Bright" pitchFamily="34" charset="-120"/>
              </a:rPr>
              <a:t> = </a:t>
            </a:r>
            <a:r>
              <a:rPr lang="en-US" sz="2400" b="1" i="1" dirty="0">
                <a:solidFill>
                  <a:srgbClr val="B0552F"/>
                </a:solidFill>
                <a:latin typeface="Lucida Bright" pitchFamily="34" charset="0"/>
                <a:ea typeface="Lucida Bright" pitchFamily="34" charset="-122"/>
                <a:cs typeface="Lucida Bright" pitchFamily="34" charset="-120"/>
              </a:rPr>
              <a:t>D</a:t>
            </a:r>
            <a:r>
              <a:rPr lang="en-US" sz="2400" b="1" i="1" baseline="-40000" dirty="0">
                <a:solidFill>
                  <a:srgbClr val="B0552F"/>
                </a:solidFill>
                <a:latin typeface="Lucida Bright" pitchFamily="34" charset="0"/>
                <a:ea typeface="Lucida Bright" pitchFamily="34" charset="-122"/>
                <a:cs typeface="Lucida Bright" pitchFamily="34" charset="-120"/>
              </a:rPr>
              <a:t>φ</a:t>
            </a:r>
            <a:r>
              <a:rPr lang="en-US" sz="2400" i="1" dirty="0">
                <a:solidFill>
                  <a:srgbClr val="34465B"/>
                </a:solidFill>
                <a:latin typeface="Lucida Bright" pitchFamily="34" charset="0"/>
                <a:ea typeface="Lucida Bright" pitchFamily="34" charset="-122"/>
                <a:cs typeface="Lucida Bright" pitchFamily="34" charset="-120"/>
              </a:rPr>
              <a:t>( x</a:t>
            </a:r>
            <a:r>
              <a:rPr lang="en-US" sz="2400" i="1" baseline="-40000" dirty="0">
                <a:solidFill>
                  <a:srgbClr val="34465B"/>
                </a:solidFill>
                <a:latin typeface="Lucida Bright" pitchFamily="34" charset="0"/>
                <a:ea typeface="Lucida Bright" pitchFamily="34" charset="-122"/>
                <a:cs typeface="Lucida Bright" pitchFamily="34" charset="-120"/>
              </a:rPr>
              <a:t>k</a:t>
            </a:r>
            <a:r>
              <a:rPr lang="en-US" sz="2400" i="1" dirty="0">
                <a:solidFill>
                  <a:srgbClr val="34465B"/>
                </a:solidFill>
                <a:latin typeface="Lucida Bright" pitchFamily="34" charset="0"/>
                <a:ea typeface="Lucida Bright" pitchFamily="34" charset="-122"/>
                <a:cs typeface="Lucida Bright" pitchFamily="34" charset="-120"/>
              </a:rPr>
              <a:t> + η A</a:t>
            </a:r>
            <a:r>
              <a:rPr lang="en-US" sz="2400" i="1" baseline="30000" dirty="0">
                <a:solidFill>
                  <a:srgbClr val="34465B"/>
                </a:solidFill>
                <a:latin typeface="Lucida Bright" pitchFamily="34" charset="0"/>
                <a:ea typeface="Lucida Bright" pitchFamily="34" charset="-122"/>
                <a:cs typeface="Lucida Bright" pitchFamily="34" charset="-120"/>
              </a:rPr>
              <a:t>T</a:t>
            </a:r>
            <a:r>
              <a:rPr lang="en-US" sz="2400" i="1" dirty="0">
                <a:solidFill>
                  <a:srgbClr val="34465B"/>
                </a:solidFill>
                <a:latin typeface="Lucida Bright" pitchFamily="34" charset="0"/>
                <a:ea typeface="Lucida Bright" pitchFamily="34" charset="-122"/>
                <a:cs typeface="Lucida Bright" pitchFamily="34" charset="-120"/>
              </a:rPr>
              <a:t>(y − Ax</a:t>
            </a:r>
            <a:r>
              <a:rPr lang="en-US" sz="2400" i="1" baseline="-40000" dirty="0">
                <a:solidFill>
                  <a:srgbClr val="34465B"/>
                </a:solidFill>
                <a:latin typeface="Lucida Bright" pitchFamily="34" charset="0"/>
                <a:ea typeface="Lucida Bright" pitchFamily="34" charset="-122"/>
                <a:cs typeface="Lucida Bright" pitchFamily="34" charset="-120"/>
              </a:rPr>
              <a:t>k</a:t>
            </a:r>
            <a:r>
              <a:rPr lang="en-US" sz="2400" i="1" dirty="0">
                <a:solidFill>
                  <a:srgbClr val="34465B"/>
                </a:solidFill>
                <a:latin typeface="Lucida Bright" pitchFamily="34" charset="0"/>
                <a:ea typeface="Lucida Bright" pitchFamily="34" charset="-122"/>
                <a:cs typeface="Lucida Bright" pitchFamily="34" charset="-120"/>
              </a:rPr>
              <a:t>) )</a:t>
            </a:r>
            <a:endParaRPr lang="en-US" sz="2400" dirty="0"/>
          </a:p>
        </p:txBody>
      </p:sp>
      <p:pic>
        <p:nvPicPr>
          <p:cNvPr id="8" name="Image 0" descr="/home/claude/lp/assets_lp_pnp_ct.png"/>
          <p:cNvPicPr>
            <a:picLocks noChangeAspect="1"/>
          </p:cNvPicPr>
          <p:nvPr/>
        </p:nvPicPr>
        <p:blipFill>
          <a:blip r:embed="rId3"/>
          <a:stretch>
            <a:fillRect/>
          </a:stretch>
        </p:blipFill>
        <p:spPr>
          <a:xfrm>
            <a:off x="629750" y="2093976"/>
            <a:ext cx="7884500" cy="2926080"/>
          </a:xfrm>
          <a:prstGeom prst="rect">
            <a:avLst/>
          </a:prstGeom>
        </p:spPr>
      </p:pic>
      <p:sp>
        <p:nvSpPr>
          <p:cNvPr id="9" name="Text 6"/>
          <p:cNvSpPr txBox="1"/>
          <p:nvPr/>
        </p:nvSpPr>
        <p:spPr>
          <a:xfrm>
            <a:off x="411480" y="5202936"/>
            <a:ext cx="8321040" cy="146304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Input: a measurement-corrected but imperfect zₖ.  Output: a corrected state of the same size.</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Dφ may be a CNN, U-Net, ResNet or transformer.</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“Denoising” includes noise, aliasing, streaks, ringing — any artifact.</a:t>
            </a:r>
            <a:endParaRPr lang="en-US" sz="17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is a learned denoiser trained?</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17</a:t>
            </a:r>
            <a:endParaRPr lang="en-US" sz="1100" dirty="0"/>
          </a:p>
        </p:txBody>
      </p:sp>
      <p:sp>
        <p:nvSpPr>
          <p:cNvPr id="6" name="Text 4"/>
          <p:cNvSpPr txBox="1"/>
          <p:nvPr/>
        </p:nvSpPr>
        <p:spPr>
          <a:xfrm>
            <a:off x="365760" y="96012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separate:   min</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‖D</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 − x*‖²</a:t>
            </a:r>
            <a:endParaRPr lang="en-US" sz="2100" dirty="0"/>
          </a:p>
        </p:txBody>
      </p:sp>
      <p:sp>
        <p:nvSpPr>
          <p:cNvPr id="7" name="Text 5"/>
          <p:cNvSpPr txBox="1"/>
          <p:nvPr/>
        </p:nvSpPr>
        <p:spPr>
          <a:xfrm>
            <a:off x="365760" y="146304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end-to-end:   min</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 ‖x</a:t>
            </a:r>
            <a:r>
              <a:rPr lang="en-US" sz="2100" i="1" baseline="-40000" dirty="0">
                <a:solidFill>
                  <a:srgbClr val="34465B"/>
                </a:solidFill>
                <a:latin typeface="Lucida Bright" pitchFamily="34" charset="0"/>
                <a:ea typeface="Lucida Bright" pitchFamily="34" charset="-122"/>
                <a:cs typeface="Lucida Bright" pitchFamily="34" charset="-120"/>
              </a:rPr>
              <a:t>K</a:t>
            </a:r>
            <a:r>
              <a:rPr lang="en-US" sz="2100" i="1" dirty="0">
                <a:solidFill>
                  <a:srgbClr val="34465B"/>
                </a:solidFill>
                <a:latin typeface="Lucida Bright" pitchFamily="34" charset="0"/>
                <a:ea typeface="Lucida Bright" pitchFamily="34" charset="-122"/>
                <a:cs typeface="Lucida Bright" pitchFamily="34" charset="-120"/>
              </a:rPr>
              <a:t>(y; φ) − x*‖²</a:t>
            </a:r>
            <a:endParaRPr lang="en-US" sz="2100" dirty="0"/>
          </a:p>
        </p:txBody>
      </p:sp>
      <p:pic>
        <p:nvPicPr>
          <p:cNvPr id="8" name="Image 0" descr="/home/claude/lp/assets_lp_mri.png"/>
          <p:cNvPicPr>
            <a:picLocks noChangeAspect="1"/>
          </p:cNvPicPr>
          <p:nvPr/>
        </p:nvPicPr>
        <p:blipFill>
          <a:blip r:embed="rId3"/>
          <a:stretch>
            <a:fillRect/>
          </a:stretch>
        </p:blipFill>
        <p:spPr>
          <a:xfrm>
            <a:off x="411480" y="2103120"/>
            <a:ext cx="8321040" cy="2346693"/>
          </a:xfrm>
          <a:prstGeom prst="rect">
            <a:avLst/>
          </a:prstGeom>
        </p:spPr>
      </p:pic>
      <p:sp>
        <p:nvSpPr>
          <p:cNvPr id="9" name="Text 6"/>
          <p:cNvSpPr txBox="1"/>
          <p:nvPr/>
        </p:nvSpPr>
        <p:spPr>
          <a:xfrm>
            <a:off x="411480" y="4632693"/>
            <a:ext cx="8321040" cy="12801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Separate: make corrupted / clean pairs, train Dφ, freeze it, insert it in the loop.</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End-to-end: unroll K steps and train Dφ for this inverse task — task-specific correction, not generic denoising.</a:t>
            </a:r>
            <a:endParaRPr lang="en-US" sz="1700" dirty="0"/>
          </a:p>
        </p:txBody>
      </p:sp>
      <p:sp>
        <p:nvSpPr>
          <p:cNvPr id="10" name="Shape 7"/>
          <p:cNvSpPr/>
          <p:nvPr/>
        </p:nvSpPr>
        <p:spPr>
          <a:xfrm>
            <a:off x="411480" y="5912853"/>
            <a:ext cx="8321040" cy="640080"/>
          </a:xfrm>
          <a:prstGeom prst="roundRect">
            <a:avLst>
              <a:gd name="adj" fmla="val 11429"/>
            </a:avLst>
          </a:prstGeom>
          <a:solidFill>
            <a:srgbClr val="9C7A2E"/>
          </a:solidFill>
          <a:ln/>
        </p:spPr>
        <p:txBody>
          <a:bodyPr/>
          <a:lstStyle/>
          <a:p>
            <a:endParaRPr lang="en-US"/>
          </a:p>
        </p:txBody>
      </p:sp>
      <p:sp>
        <p:nvSpPr>
          <p:cNvPr id="11" name="Text 8"/>
          <p:cNvSpPr txBox="1"/>
          <p:nvPr/>
        </p:nvSpPr>
        <p:spPr>
          <a:xfrm>
            <a:off x="640080" y="5912853"/>
            <a:ext cx="7863840" cy="64008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MRI loop: undersampled k-space → data consistency → learned correction → repeat.</a:t>
            </a:r>
            <a:endParaRPr lang="en-US" sz="17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Explicit regularizer vs. learned proximal</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18</a:t>
            </a:r>
            <a:endParaRPr lang="en-US" sz="1100" dirty="0"/>
          </a:p>
        </p:txBody>
      </p:sp>
      <p:sp>
        <p:nvSpPr>
          <p:cNvPr id="6" name="Shape 4"/>
          <p:cNvSpPr/>
          <p:nvPr/>
        </p:nvSpPr>
        <p:spPr>
          <a:xfrm>
            <a:off x="411480" y="1051560"/>
            <a:ext cx="3977640" cy="3566160"/>
          </a:xfrm>
          <a:prstGeom prst="roundRect">
            <a:avLst>
              <a:gd name="adj" fmla="val 2051"/>
            </a:avLst>
          </a:prstGeom>
          <a:solidFill>
            <a:srgbClr val="FFFFFF"/>
          </a:solidFill>
          <a:ln w="12700">
            <a:solidFill>
              <a:srgbClr val="DDD5C4"/>
            </a:solidFill>
            <a:prstDash val="solid"/>
          </a:ln>
        </p:spPr>
        <p:txBody>
          <a:bodyPr/>
          <a:lstStyle/>
          <a:p>
            <a:endParaRPr lang="en-US"/>
          </a:p>
        </p:txBody>
      </p:sp>
      <p:sp>
        <p:nvSpPr>
          <p:cNvPr id="7" name="Shape 5"/>
          <p:cNvSpPr/>
          <p:nvPr/>
        </p:nvSpPr>
        <p:spPr>
          <a:xfrm>
            <a:off x="411480" y="1051560"/>
            <a:ext cx="3977640" cy="822960"/>
          </a:xfrm>
          <a:prstGeom prst="rect">
            <a:avLst/>
          </a:prstGeom>
          <a:solidFill>
            <a:srgbClr val="7A3B3B"/>
          </a:solidFill>
          <a:ln/>
        </p:spPr>
        <p:txBody>
          <a:bodyPr/>
          <a:lstStyle/>
          <a:p>
            <a:endParaRPr lang="en-US"/>
          </a:p>
        </p:txBody>
      </p:sp>
      <p:sp>
        <p:nvSpPr>
          <p:cNvPr id="8" name="Text 6"/>
          <p:cNvSpPr/>
          <p:nvPr/>
        </p:nvSpPr>
        <p:spPr>
          <a:xfrm>
            <a:off x="411480" y="1051560"/>
            <a:ext cx="3977640" cy="822960"/>
          </a:xfrm>
          <a:prstGeom prst="rect">
            <a:avLst/>
          </a:prstGeom>
          <a:noFill/>
          <a:ln/>
        </p:spPr>
        <p:txBody>
          <a:bodyPr wrap="square" lIns="0" tIns="0" rIns="0" bIns="0" rtlCol="0" anchor="ctr"/>
          <a:lstStyle/>
          <a:p>
            <a:pPr marL="0" indent="0" algn="ctr">
              <a:buNone/>
            </a:pPr>
            <a:r>
              <a:rPr lang="en-US" sz="2400" b="1" i="1" dirty="0">
                <a:solidFill>
                  <a:srgbClr val="FFFFFF"/>
                </a:solidFill>
                <a:latin typeface="Lucida Bright" pitchFamily="34" charset="0"/>
                <a:ea typeface="Lucida Bright" pitchFamily="34" charset="-122"/>
                <a:cs typeface="Lucida Bright" pitchFamily="34" charset="-120"/>
              </a:rPr>
              <a:t>Rφ(x)</a:t>
            </a:r>
            <a:endParaRPr lang="en-US" sz="2400" dirty="0"/>
          </a:p>
        </p:txBody>
      </p:sp>
      <p:sp>
        <p:nvSpPr>
          <p:cNvPr id="9" name="Text 7"/>
          <p:cNvSpPr txBox="1"/>
          <p:nvPr/>
        </p:nvSpPr>
        <p:spPr>
          <a:xfrm>
            <a:off x="594360" y="2057400"/>
            <a:ext cx="3611880" cy="731520"/>
          </a:xfrm>
          <a:prstGeom prst="rect">
            <a:avLst/>
          </a:prstGeom>
          <a:noFill/>
          <a:ln/>
        </p:spPr>
        <p:txBody>
          <a:bodyPr wrap="square" lIns="0" tIns="0" rIns="0" bIns="0" rtlCol="0" anchor="ctr"/>
          <a:lstStyle/>
          <a:p>
            <a:pPr marL="0" indent="0" algn="ctr">
              <a:buNone/>
            </a:pPr>
            <a:r>
              <a:rPr lang="en-US" sz="1900" b="1" i="1" dirty="0">
                <a:solidFill>
                  <a:srgbClr val="7A3B3B"/>
                </a:solidFill>
                <a:latin typeface="Lucida Bright" pitchFamily="34" charset="0"/>
                <a:ea typeface="Lucida Bright" pitchFamily="34" charset="-122"/>
                <a:cs typeface="Lucida Bright" pitchFamily="34" charset="-120"/>
              </a:rPr>
              <a:t>“How bad is this x?”</a:t>
            </a:r>
            <a:endParaRPr lang="en-US" sz="1900" dirty="0"/>
          </a:p>
        </p:txBody>
      </p:sp>
      <p:sp>
        <p:nvSpPr>
          <p:cNvPr id="10" name="Text 8"/>
          <p:cNvSpPr txBox="1"/>
          <p:nvPr/>
        </p:nvSpPr>
        <p:spPr>
          <a:xfrm>
            <a:off x="594360" y="2880360"/>
            <a:ext cx="3611880" cy="731520"/>
          </a:xfrm>
          <a:prstGeom prst="rect">
            <a:avLst/>
          </a:prstGeom>
          <a:noFill/>
          <a:ln/>
        </p:spPr>
        <p:txBody>
          <a:bodyPr wrap="square" lIns="0" tIns="0" rIns="0" bIns="0" rtlCol="0" anchor="ctr"/>
          <a:lstStyle/>
          <a:p>
            <a:pPr marL="0" indent="0" algn="ctr">
              <a:buNone/>
            </a:pPr>
            <a:r>
              <a:rPr lang="en-US" sz="1750" dirty="0">
                <a:solidFill>
                  <a:srgbClr val="2B2B28"/>
                </a:solidFill>
                <a:latin typeface="Lucida Bright" pitchFamily="34" charset="0"/>
                <a:ea typeface="Lucida Bright" pitchFamily="34" charset="-122"/>
                <a:cs typeface="Lucida Bright" pitchFamily="34" charset="-120"/>
              </a:rPr>
              <a:t>outputs a scalar</a:t>
            </a:r>
            <a:endParaRPr lang="en-US" sz="1750" dirty="0"/>
          </a:p>
        </p:txBody>
      </p:sp>
      <p:sp>
        <p:nvSpPr>
          <p:cNvPr id="11" name="Text 9"/>
          <p:cNvSpPr txBox="1"/>
          <p:nvPr/>
        </p:nvSpPr>
        <p:spPr>
          <a:xfrm>
            <a:off x="594360" y="3657600"/>
            <a:ext cx="3611880" cy="777240"/>
          </a:xfrm>
          <a:prstGeom prst="rect">
            <a:avLst/>
          </a:prstGeom>
          <a:noFill/>
          <a:ln/>
        </p:spPr>
        <p:txBody>
          <a:bodyPr wrap="square" lIns="0" tIns="0" rIns="0" bIns="0" rtlCol="0" anchor="ctr"/>
          <a:lstStyle/>
          <a:p>
            <a:pPr marL="0" indent="0" algn="ctr">
              <a:buNone/>
            </a:pPr>
            <a:r>
              <a:rPr lang="en-US" sz="1700" i="1" dirty="0">
                <a:solidFill>
                  <a:srgbClr val="34465B"/>
                </a:solidFill>
                <a:latin typeface="Lucida Bright" pitchFamily="34" charset="0"/>
                <a:ea typeface="Lucida Bright" pitchFamily="34" charset="-122"/>
                <a:cs typeface="Lucida Bright" pitchFamily="34" charset="-120"/>
              </a:rPr>
              <a:t>enters through ∇Rφ in the objective</a:t>
            </a:r>
            <a:endParaRPr lang="en-US" sz="1700" dirty="0"/>
          </a:p>
        </p:txBody>
      </p:sp>
      <p:sp>
        <p:nvSpPr>
          <p:cNvPr id="12" name="Shape 10"/>
          <p:cNvSpPr/>
          <p:nvPr/>
        </p:nvSpPr>
        <p:spPr>
          <a:xfrm>
            <a:off x="4754880" y="1051560"/>
            <a:ext cx="3977640" cy="3566160"/>
          </a:xfrm>
          <a:prstGeom prst="roundRect">
            <a:avLst>
              <a:gd name="adj" fmla="val 2051"/>
            </a:avLst>
          </a:prstGeom>
          <a:solidFill>
            <a:srgbClr val="FFFFFF"/>
          </a:solidFill>
          <a:ln w="12700">
            <a:solidFill>
              <a:srgbClr val="DDD5C4"/>
            </a:solidFill>
            <a:prstDash val="solid"/>
          </a:ln>
        </p:spPr>
        <p:txBody>
          <a:bodyPr/>
          <a:lstStyle/>
          <a:p>
            <a:endParaRPr lang="en-US"/>
          </a:p>
        </p:txBody>
      </p:sp>
      <p:sp>
        <p:nvSpPr>
          <p:cNvPr id="13" name="Shape 11"/>
          <p:cNvSpPr/>
          <p:nvPr/>
        </p:nvSpPr>
        <p:spPr>
          <a:xfrm>
            <a:off x="4754880" y="1051560"/>
            <a:ext cx="3977640" cy="822960"/>
          </a:xfrm>
          <a:prstGeom prst="rect">
            <a:avLst/>
          </a:prstGeom>
          <a:solidFill>
            <a:srgbClr val="B0552F"/>
          </a:solidFill>
          <a:ln/>
        </p:spPr>
        <p:txBody>
          <a:bodyPr/>
          <a:lstStyle/>
          <a:p>
            <a:endParaRPr lang="en-US"/>
          </a:p>
        </p:txBody>
      </p:sp>
      <p:sp>
        <p:nvSpPr>
          <p:cNvPr id="14" name="Text 12"/>
          <p:cNvSpPr/>
          <p:nvPr/>
        </p:nvSpPr>
        <p:spPr>
          <a:xfrm>
            <a:off x="4754880" y="1051560"/>
            <a:ext cx="3977640" cy="822960"/>
          </a:xfrm>
          <a:prstGeom prst="rect">
            <a:avLst/>
          </a:prstGeom>
          <a:noFill/>
          <a:ln/>
        </p:spPr>
        <p:txBody>
          <a:bodyPr wrap="square" lIns="0" tIns="0" rIns="0" bIns="0" rtlCol="0" anchor="ctr"/>
          <a:lstStyle/>
          <a:p>
            <a:pPr marL="0" indent="0" algn="ctr">
              <a:buNone/>
            </a:pPr>
            <a:r>
              <a:rPr lang="en-US" sz="2400" b="1" i="1" dirty="0">
                <a:solidFill>
                  <a:srgbClr val="FFFFFF"/>
                </a:solidFill>
                <a:latin typeface="Lucida Bright" pitchFamily="34" charset="0"/>
                <a:ea typeface="Lucida Bright" pitchFamily="34" charset="-122"/>
                <a:cs typeface="Lucida Bright" pitchFamily="34" charset="-120"/>
              </a:rPr>
              <a:t>Dφ(x)</a:t>
            </a:r>
            <a:endParaRPr lang="en-US" sz="2400" dirty="0"/>
          </a:p>
        </p:txBody>
      </p:sp>
      <p:sp>
        <p:nvSpPr>
          <p:cNvPr id="15" name="Text 13"/>
          <p:cNvSpPr txBox="1"/>
          <p:nvPr/>
        </p:nvSpPr>
        <p:spPr>
          <a:xfrm>
            <a:off x="4937760" y="2057400"/>
            <a:ext cx="3611880" cy="731520"/>
          </a:xfrm>
          <a:prstGeom prst="rect">
            <a:avLst/>
          </a:prstGeom>
          <a:noFill/>
          <a:ln/>
        </p:spPr>
        <p:txBody>
          <a:bodyPr wrap="square" lIns="0" tIns="0" rIns="0" bIns="0" rtlCol="0" anchor="ctr"/>
          <a:lstStyle/>
          <a:p>
            <a:pPr marL="0" indent="0" algn="ctr">
              <a:buNone/>
            </a:pPr>
            <a:r>
              <a:rPr lang="en-US" sz="1900" b="1" i="1" dirty="0">
                <a:solidFill>
                  <a:srgbClr val="B0552F"/>
                </a:solidFill>
                <a:latin typeface="Lucida Bright" pitchFamily="34" charset="0"/>
                <a:ea typeface="Lucida Bright" pitchFamily="34" charset="-122"/>
                <a:cs typeface="Lucida Bright" pitchFamily="34" charset="-120"/>
              </a:rPr>
              <a:t>“How should I improve this x?”</a:t>
            </a:r>
            <a:endParaRPr lang="en-US" sz="1900" dirty="0"/>
          </a:p>
        </p:txBody>
      </p:sp>
      <p:sp>
        <p:nvSpPr>
          <p:cNvPr id="16" name="Text 14"/>
          <p:cNvSpPr txBox="1"/>
          <p:nvPr/>
        </p:nvSpPr>
        <p:spPr>
          <a:xfrm>
            <a:off x="4937760" y="2880360"/>
            <a:ext cx="3611880" cy="731520"/>
          </a:xfrm>
          <a:prstGeom prst="rect">
            <a:avLst/>
          </a:prstGeom>
          <a:noFill/>
          <a:ln/>
        </p:spPr>
        <p:txBody>
          <a:bodyPr wrap="square" lIns="0" tIns="0" rIns="0" bIns="0" rtlCol="0" anchor="ctr"/>
          <a:lstStyle/>
          <a:p>
            <a:pPr marL="0" indent="0" algn="ctr">
              <a:buNone/>
            </a:pPr>
            <a:r>
              <a:rPr lang="en-US" sz="1750" dirty="0">
                <a:solidFill>
                  <a:srgbClr val="2B2B28"/>
                </a:solidFill>
                <a:latin typeface="Lucida Bright" pitchFamily="34" charset="0"/>
                <a:ea typeface="Lucida Bright" pitchFamily="34" charset="-122"/>
                <a:cs typeface="Lucida Bright" pitchFamily="34" charset="-120"/>
              </a:rPr>
              <a:t>outputs a corrected signal / image</a:t>
            </a:r>
            <a:endParaRPr lang="en-US" sz="1750" dirty="0"/>
          </a:p>
        </p:txBody>
      </p:sp>
      <p:sp>
        <p:nvSpPr>
          <p:cNvPr id="17" name="Text 15"/>
          <p:cNvSpPr txBox="1"/>
          <p:nvPr/>
        </p:nvSpPr>
        <p:spPr>
          <a:xfrm>
            <a:off x="4937760" y="3657600"/>
            <a:ext cx="3611880" cy="777240"/>
          </a:xfrm>
          <a:prstGeom prst="rect">
            <a:avLst/>
          </a:prstGeom>
          <a:noFill/>
          <a:ln/>
        </p:spPr>
        <p:txBody>
          <a:bodyPr wrap="square" lIns="0" tIns="0" rIns="0" bIns="0" rtlCol="0" anchor="ctr"/>
          <a:lstStyle/>
          <a:p>
            <a:pPr marL="0" indent="0" algn="ctr">
              <a:buNone/>
            </a:pPr>
            <a:r>
              <a:rPr lang="en-US" sz="1700" i="1" dirty="0">
                <a:solidFill>
                  <a:srgbClr val="34465B"/>
                </a:solidFill>
                <a:latin typeface="Lucida Bright" pitchFamily="34" charset="0"/>
                <a:ea typeface="Lucida Bright" pitchFamily="34" charset="-122"/>
                <a:cs typeface="Lucida Bright" pitchFamily="34" charset="-120"/>
              </a:rPr>
              <a:t>replaces the proximal step directly</a:t>
            </a:r>
            <a:endParaRPr lang="en-US" sz="1700" dirty="0"/>
          </a:p>
        </p:txBody>
      </p:sp>
      <p:sp>
        <p:nvSpPr>
          <p:cNvPr id="18" name="Shape 16"/>
          <p:cNvSpPr/>
          <p:nvPr/>
        </p:nvSpPr>
        <p:spPr>
          <a:xfrm>
            <a:off x="411480" y="4892040"/>
            <a:ext cx="8321040" cy="868680"/>
          </a:xfrm>
          <a:prstGeom prst="roundRect">
            <a:avLst>
              <a:gd name="adj" fmla="val 8421"/>
            </a:avLst>
          </a:prstGeom>
          <a:solidFill>
            <a:srgbClr val="9C7A2E"/>
          </a:solidFill>
          <a:ln/>
        </p:spPr>
        <p:txBody>
          <a:bodyPr/>
          <a:lstStyle/>
          <a:p>
            <a:endParaRPr lang="en-US"/>
          </a:p>
        </p:txBody>
      </p:sp>
      <p:sp>
        <p:nvSpPr>
          <p:cNvPr id="19" name="Text 17"/>
          <p:cNvSpPr txBox="1"/>
          <p:nvPr/>
        </p:nvSpPr>
        <p:spPr>
          <a:xfrm>
            <a:off x="640080" y="4892040"/>
            <a:ext cx="786384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Both are learned priors. The denoiser route is often easier to deploy: it learns the correction action directly.</a:t>
            </a:r>
            <a:endParaRPr lang="en-US"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3B5776"/>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FFFFF"/>
                </a:solidFill>
                <a:latin typeface="Lucida Bright" pitchFamily="34" charset="0"/>
                <a:ea typeface="Lucida Bright" pitchFamily="34" charset="-122"/>
                <a:cs typeface="Lucida Bright" pitchFamily="34" charset="-120"/>
              </a:rPr>
              <a:t>Form 3: Generative and Score Priors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Model the whole plausible set — or the direction toward it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19</a:t>
            </a:r>
            <a:endParaRPr lang="en-US" sz="11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Form 3: a generative prior</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20</a:t>
            </a:r>
            <a:endParaRPr lang="en-US" sz="1100" dirty="0"/>
          </a:p>
        </p:txBody>
      </p:sp>
      <p:sp>
        <p:nvSpPr>
          <p:cNvPr id="6" name="Text 4"/>
          <p:cNvSpPr txBox="1"/>
          <p:nvPr/>
        </p:nvSpPr>
        <p:spPr>
          <a:xfrm>
            <a:off x="274320" y="9601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z ~ p(z),     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(z)</a:t>
            </a:r>
            <a:endParaRPr lang="en-US" sz="2100" dirty="0"/>
          </a:p>
        </p:txBody>
      </p:sp>
      <p:sp>
        <p:nvSpPr>
          <p:cNvPr id="7" name="Shape 5"/>
          <p:cNvSpPr/>
          <p:nvPr/>
        </p:nvSpPr>
        <p:spPr>
          <a:xfrm>
            <a:off x="274320" y="1508760"/>
            <a:ext cx="4297680" cy="882396"/>
          </a:xfrm>
          <a:prstGeom prst="roundRect">
            <a:avLst>
              <a:gd name="adj" fmla="val 8290"/>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508760"/>
            <a:ext cx="4297680" cy="882396"/>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ẑ = arg min</a:t>
            </a:r>
            <a:r>
              <a:rPr lang="en-US" sz="2100" i="1" baseline="-40000" dirty="0">
                <a:solidFill>
                  <a:srgbClr val="34465B"/>
                </a:solidFill>
                <a:latin typeface="Lucida Bright" pitchFamily="34" charset="0"/>
                <a:ea typeface="Lucida Bright" pitchFamily="34" charset="-122"/>
                <a:cs typeface="Lucida Bright" pitchFamily="34" charset="-120"/>
              </a:rPr>
              <a:t>z</a:t>
            </a:r>
            <a:r>
              <a:rPr lang="en-US" sz="2100" i="1" dirty="0">
                <a:solidFill>
                  <a:srgbClr val="34465B"/>
                </a:solidFill>
                <a:latin typeface="Lucida Bright" pitchFamily="34" charset="0"/>
                <a:ea typeface="Lucida Bright" pitchFamily="34" charset="-122"/>
                <a:cs typeface="Lucida Bright" pitchFamily="34" charset="-120"/>
              </a:rPr>
              <a:t> D(y, AG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(z))</a:t>
            </a:r>
            <a:endParaRPr lang="en-US" sz="2100" dirty="0"/>
          </a:p>
        </p:txBody>
      </p:sp>
      <p:sp>
        <p:nvSpPr>
          <p:cNvPr id="9" name="Text 7"/>
          <p:cNvSpPr txBox="1"/>
          <p:nvPr/>
        </p:nvSpPr>
        <p:spPr>
          <a:xfrm>
            <a:off x="274320" y="25603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x̂ = G</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(ẑ)</a:t>
            </a:r>
            <a:endParaRPr lang="en-US" sz="2100" dirty="0"/>
          </a:p>
        </p:txBody>
      </p:sp>
      <p:pic>
        <p:nvPicPr>
          <p:cNvPr id="10" name="Image 0" descr="/home/claude/lp/assets_lp_manifold.png"/>
          <p:cNvPicPr>
            <a:picLocks noChangeAspect="1"/>
          </p:cNvPicPr>
          <p:nvPr/>
        </p:nvPicPr>
        <p:blipFill>
          <a:blip r:embed="rId3"/>
          <a:stretch>
            <a:fillRect/>
          </a:stretch>
        </p:blipFill>
        <p:spPr>
          <a:xfrm>
            <a:off x="4572000" y="960120"/>
            <a:ext cx="4343400" cy="3824207"/>
          </a:xfrm>
          <a:prstGeom prst="rect">
            <a:avLst/>
          </a:prstGeom>
        </p:spPr>
      </p:pic>
      <p:sp>
        <p:nvSpPr>
          <p:cNvPr id="11" name="Text 8"/>
          <p:cNvSpPr txBox="1"/>
          <p:nvPr/>
        </p:nvSpPr>
        <p:spPr>
          <a:xfrm>
            <a:off x="411480" y="3200400"/>
            <a:ext cx="4114800" cy="1828800"/>
          </a:xfrm>
          <a:prstGeom prst="rect">
            <a:avLst/>
          </a:prstGeom>
          <a:noFill/>
          <a:ln/>
        </p:spPr>
        <p:txBody>
          <a:bodyPr wrap="square" lIns="0" tIns="0" rIns="0" bIns="0" rtlCol="0" anchor="t"/>
          <a:lstStyle/>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G is trained on examples of plausible states.</a:t>
            </a:r>
            <a:endParaRPr lang="en-US" sz="1700" dirty="0"/>
          </a:p>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Reconstruction is restricted to what G can produce.</a:t>
            </a:r>
            <a:endParaRPr lang="en-US" sz="1700" dirty="0"/>
          </a:p>
          <a:p>
            <a:pPr marL="228600" indent="-228600">
              <a:spcAft>
                <a:spcPts val="7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Far stronger than “smooth” or “sparse”.</a:t>
            </a:r>
            <a:endParaRPr lang="en-US" sz="1700" dirty="0"/>
          </a:p>
        </p:txBody>
      </p:sp>
      <p:sp>
        <p:nvSpPr>
          <p:cNvPr id="12" name="Shape 9"/>
          <p:cNvSpPr/>
          <p:nvPr/>
        </p:nvSpPr>
        <p:spPr>
          <a:xfrm>
            <a:off x="411480" y="5120640"/>
            <a:ext cx="8321040" cy="777240"/>
          </a:xfrm>
          <a:prstGeom prst="roundRect">
            <a:avLst>
              <a:gd name="adj" fmla="val 9412"/>
            </a:avLst>
          </a:prstGeom>
          <a:solidFill>
            <a:srgbClr val="9C7A2E"/>
          </a:solidFill>
          <a:ln/>
        </p:spPr>
        <p:txBody>
          <a:bodyPr/>
          <a:lstStyle/>
          <a:p>
            <a:endParaRPr lang="en-US"/>
          </a:p>
        </p:txBody>
      </p:sp>
      <p:sp>
        <p:nvSpPr>
          <p:cNvPr id="13" name="Text 10"/>
          <p:cNvSpPr txBox="1"/>
          <p:nvPr/>
        </p:nvSpPr>
        <p:spPr>
          <a:xfrm>
            <a:off x="640080" y="512064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CT: search only among anatomically plausible images, then pick the one that best explains the projections.</a:t>
            </a:r>
            <a:endParaRPr lang="en-US" sz="17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Score prior: a direction toward probability</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21</a:t>
            </a:r>
            <a:endParaRPr lang="en-US" sz="1100" dirty="0"/>
          </a:p>
        </p:txBody>
      </p:sp>
      <p:sp>
        <p:nvSpPr>
          <p:cNvPr id="6" name="Text 4"/>
          <p:cNvSpPr txBox="1"/>
          <p:nvPr/>
        </p:nvSpPr>
        <p:spPr>
          <a:xfrm>
            <a:off x="274320" y="960120"/>
            <a:ext cx="42976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s</a:t>
            </a:r>
            <a:r>
              <a:rPr lang="en-US" sz="2100" i="1" baseline="-40000" dirty="0">
                <a:solidFill>
                  <a:srgbClr val="34465B"/>
                </a:solidFill>
                <a:latin typeface="Lucida Bright" pitchFamily="34" charset="0"/>
                <a:ea typeface="Lucida Bright" pitchFamily="34" charset="-122"/>
                <a:cs typeface="Lucida Bright" pitchFamily="34" charset="-120"/>
              </a:rPr>
              <a:t>φ</a:t>
            </a:r>
            <a:r>
              <a:rPr lang="en-US" sz="2100" i="1" dirty="0">
                <a:solidFill>
                  <a:srgbClr val="34465B"/>
                </a:solidFill>
                <a:latin typeface="Lucida Bright" pitchFamily="34" charset="0"/>
                <a:ea typeface="Lucida Bright" pitchFamily="34" charset="-122"/>
                <a:cs typeface="Lucida Bright" pitchFamily="34" charset="-120"/>
              </a:rPr>
              <a:t>(x, t) ≈ ∇</a:t>
            </a:r>
            <a:r>
              <a:rPr lang="en-US" sz="2100" i="1" baseline="-40000" dirty="0">
                <a:solidFill>
                  <a:srgbClr val="34465B"/>
                </a:solidFill>
                <a:latin typeface="Lucida Bright" pitchFamily="34" charset="0"/>
                <a:ea typeface="Lucida Bright" pitchFamily="34" charset="-122"/>
                <a:cs typeface="Lucida Bright" pitchFamily="34" charset="-120"/>
              </a:rPr>
              <a:t>x</a:t>
            </a:r>
            <a:r>
              <a:rPr lang="en-US" sz="2100" i="1" dirty="0">
                <a:solidFill>
                  <a:srgbClr val="34465B"/>
                </a:solidFill>
                <a:latin typeface="Lucida Bright" pitchFamily="34" charset="0"/>
                <a:ea typeface="Lucida Bright" pitchFamily="34" charset="-122"/>
                <a:cs typeface="Lucida Bright" pitchFamily="34" charset="-120"/>
              </a:rPr>
              <a:t> log p</a:t>
            </a:r>
            <a:r>
              <a:rPr lang="en-US" sz="2100" i="1" baseline="-40000" dirty="0">
                <a:solidFill>
                  <a:srgbClr val="34465B"/>
                </a:solidFill>
                <a:latin typeface="Lucida Bright" pitchFamily="34" charset="0"/>
                <a:ea typeface="Lucida Bright" pitchFamily="34" charset="-122"/>
                <a:cs typeface="Lucida Bright" pitchFamily="34" charset="-120"/>
              </a:rPr>
              <a:t>t</a:t>
            </a:r>
            <a:r>
              <a:rPr lang="en-US" sz="2100" i="1" dirty="0">
                <a:solidFill>
                  <a:srgbClr val="34465B"/>
                </a:solidFill>
                <a:latin typeface="Lucida Bright" pitchFamily="34" charset="0"/>
                <a:ea typeface="Lucida Bright" pitchFamily="34" charset="-122"/>
                <a:cs typeface="Lucida Bright" pitchFamily="34" charset="-120"/>
              </a:rPr>
              <a:t>(x)</a:t>
            </a:r>
            <a:endParaRPr lang="en-US" sz="2100" dirty="0"/>
          </a:p>
        </p:txBody>
      </p:sp>
      <p:sp>
        <p:nvSpPr>
          <p:cNvPr id="7" name="Shape 5"/>
          <p:cNvSpPr/>
          <p:nvPr/>
        </p:nvSpPr>
        <p:spPr>
          <a:xfrm>
            <a:off x="274320" y="1508760"/>
            <a:ext cx="4297680" cy="802386"/>
          </a:xfrm>
          <a:prstGeom prst="roundRect">
            <a:avLst>
              <a:gd name="adj" fmla="val 9117"/>
            </a:avLst>
          </a:prstGeom>
          <a:solidFill>
            <a:srgbClr val="F1ECE1"/>
          </a:solidFill>
          <a:ln w="12700">
            <a:solidFill>
              <a:srgbClr val="DDD5C4"/>
            </a:solidFill>
            <a:prstDash val="solid"/>
          </a:ln>
        </p:spPr>
        <p:txBody>
          <a:bodyPr/>
          <a:lstStyle/>
          <a:p>
            <a:endParaRPr lang="en-US"/>
          </a:p>
        </p:txBody>
      </p:sp>
      <p:sp>
        <p:nvSpPr>
          <p:cNvPr id="8" name="Text 6"/>
          <p:cNvSpPr txBox="1"/>
          <p:nvPr/>
        </p:nvSpPr>
        <p:spPr>
          <a:xfrm>
            <a:off x="274320" y="1508760"/>
            <a:ext cx="4297680" cy="802386"/>
          </a:xfrm>
          <a:prstGeom prst="rect">
            <a:avLst/>
          </a:prstGeom>
          <a:noFill/>
          <a:ln/>
        </p:spPr>
        <p:txBody>
          <a:bodyPr wrap="square" lIns="0" tIns="0" rIns="0" bIns="0" rtlCol="0" anchor="ctr"/>
          <a:lstStyle/>
          <a:p>
            <a:pPr marL="0" indent="0" algn="ctr">
              <a:buNone/>
            </a:pPr>
            <a:r>
              <a:rPr lang="en-US" sz="1750" i="1" dirty="0">
                <a:solidFill>
                  <a:srgbClr val="34465B"/>
                </a:solidFill>
                <a:latin typeface="Lucida Bright" pitchFamily="34" charset="0"/>
                <a:ea typeface="Lucida Bright" pitchFamily="34" charset="-122"/>
                <a:cs typeface="Lucida Bright" pitchFamily="34" charset="-120"/>
              </a:rPr>
              <a:t>∇log p(x|y) = ∇log p(y|x) + ∇log p(x)</a:t>
            </a:r>
            <a:endParaRPr lang="en-US" sz="1750" dirty="0"/>
          </a:p>
        </p:txBody>
      </p:sp>
      <p:pic>
        <p:nvPicPr>
          <p:cNvPr id="9" name="Image 0" descr="/home/claude/lp/assets_lp_score.png"/>
          <p:cNvPicPr>
            <a:picLocks noChangeAspect="1"/>
          </p:cNvPicPr>
          <p:nvPr/>
        </p:nvPicPr>
        <p:blipFill>
          <a:blip r:embed="rId3"/>
          <a:stretch>
            <a:fillRect/>
          </a:stretch>
        </p:blipFill>
        <p:spPr>
          <a:xfrm>
            <a:off x="4572000" y="960120"/>
            <a:ext cx="4343400" cy="3824207"/>
          </a:xfrm>
          <a:prstGeom prst="rect">
            <a:avLst/>
          </a:prstGeom>
        </p:spPr>
      </p:pic>
      <p:sp>
        <p:nvSpPr>
          <p:cNvPr id="10" name="Text 7"/>
          <p:cNvSpPr txBox="1"/>
          <p:nvPr/>
        </p:nvSpPr>
        <p:spPr>
          <a:xfrm>
            <a:off x="411480" y="2606040"/>
            <a:ext cx="4114800" cy="2377440"/>
          </a:xfrm>
          <a:prstGeom prst="rect">
            <a:avLst/>
          </a:prstGeom>
          <a:noFill/>
          <a:ln/>
        </p:spPr>
        <p:txBody>
          <a:bodyPr wrap="square" lIns="0" tIns="0" rIns="0" bIns="0" rtlCol="0" anchor="t"/>
          <a:lstStyle/>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Input: noisy state xₜ and noise level t.</a:t>
            </a:r>
            <a:endParaRPr lang="en-US" sz="1700" dirty="0"/>
          </a:p>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Output: a vector the size of x, pointing to more probable states.</a:t>
            </a:r>
            <a:endParaRPr lang="en-US" sz="1700" dirty="0"/>
          </a:p>
          <a:p>
            <a:pPr marL="228600" indent="-228600">
              <a:spcAft>
                <a:spcPts val="8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Gaussian noise: likelihood direction ∝ Aᵀ(y − Ax).</a:t>
            </a:r>
            <a:endParaRPr lang="en-US" sz="1700" dirty="0"/>
          </a:p>
        </p:txBody>
      </p:sp>
      <p:sp>
        <p:nvSpPr>
          <p:cNvPr id="11" name="Shape 8"/>
          <p:cNvSpPr/>
          <p:nvPr/>
        </p:nvSpPr>
        <p:spPr>
          <a:xfrm>
            <a:off x="411480" y="5120640"/>
            <a:ext cx="8321040" cy="777240"/>
          </a:xfrm>
          <a:prstGeom prst="roundRect">
            <a:avLst>
              <a:gd name="adj" fmla="val 9412"/>
            </a:avLst>
          </a:prstGeom>
          <a:solidFill>
            <a:srgbClr val="9C7A2E"/>
          </a:solidFill>
          <a:ln/>
        </p:spPr>
        <p:txBody>
          <a:bodyPr/>
          <a:lstStyle/>
          <a:p>
            <a:endParaRPr lang="en-US"/>
          </a:p>
        </p:txBody>
      </p:sp>
      <p:sp>
        <p:nvSpPr>
          <p:cNvPr id="12" name="Text 9"/>
          <p:cNvSpPr txBox="1"/>
          <p:nvPr/>
        </p:nvSpPr>
        <p:spPr>
          <a:xfrm>
            <a:off x="640080" y="5120640"/>
            <a:ext cx="7863840"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Posterior direction = measurement consistency + learned plausibility — the same two forces, now as vectors.</a:t>
            </a:r>
            <a:endParaRPr lang="en-US" sz="17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Training input / output summary</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23</a:t>
            </a:r>
            <a:endParaRPr lang="en-US" sz="1100" dirty="0"/>
          </a:p>
        </p:txBody>
      </p:sp>
      <p:graphicFrame>
        <p:nvGraphicFramePr>
          <p:cNvPr id="25" name="Table 0"/>
          <p:cNvGraphicFramePr>
            <a:graphicFrameLocks noGrp="1"/>
          </p:cNvGraphicFramePr>
          <p:nvPr/>
        </p:nvGraphicFramePr>
        <p:xfrm>
          <a:off x="411480" y="1051560"/>
          <a:ext cx="8321040" cy="3566160"/>
        </p:xfrm>
        <a:graphic>
          <a:graphicData uri="http://schemas.openxmlformats.org/drawingml/2006/table">
            <a:tbl>
              <a:tblPr/>
              <a:tblGrid>
                <a:gridCol w="224028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2606040">
                  <a:extLst>
                    <a:ext uri="{9D8B030D-6E8A-4147-A177-3AD203B41FA5}">
                      <a16:colId xmlns:a16="http://schemas.microsoft.com/office/drawing/2014/main" val="20003"/>
                    </a:ext>
                  </a:extLst>
                </a:gridCol>
              </a:tblGrid>
              <a:tr h="71323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Model</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Input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Output</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Training signal</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Explicit Rφ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state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scalar Rφ(x)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plausible &lt; implausible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Learned proximal Dφ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imperfect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corrected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corrupted→clean, or end-to-end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2"/>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Generator Gφ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latent z</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plausible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distribution of real x</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3"/>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sφ</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noisy xₜ, t</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direction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clean x + controlled noise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4"/>
                  </a:ext>
                </a:extLst>
              </a:tr>
            </a:tbl>
          </a:graphicData>
        </a:graphic>
      </p:graphicFrame>
      <p:sp>
        <p:nvSpPr>
          <p:cNvPr id="7" name="Shape 4"/>
          <p:cNvSpPr/>
          <p:nvPr/>
        </p:nvSpPr>
        <p:spPr>
          <a:xfrm>
            <a:off x="411480" y="4937760"/>
            <a:ext cx="8321040" cy="731520"/>
          </a:xfrm>
          <a:prstGeom prst="roundRect">
            <a:avLst>
              <a:gd name="adj" fmla="val 10000"/>
            </a:avLst>
          </a:prstGeom>
          <a:solidFill>
            <a:srgbClr val="9C7A2E"/>
          </a:solidFill>
          <a:ln/>
        </p:spPr>
        <p:txBody>
          <a:bodyPr/>
          <a:lstStyle/>
          <a:p>
            <a:endParaRPr lang="en-US"/>
          </a:p>
        </p:txBody>
      </p:sp>
      <p:sp>
        <p:nvSpPr>
          <p:cNvPr id="8" name="Text 5"/>
          <p:cNvSpPr txBox="1"/>
          <p:nvPr/>
        </p:nvSpPr>
        <p:spPr>
          <a:xfrm>
            <a:off x="640080" y="4937760"/>
            <a:ext cx="7863840" cy="73152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In every row the forward model A is not learned — it stays in the solver.</a:t>
            </a:r>
            <a:endParaRPr lang="en-US" sz="18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How each form enters the inverse</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24</a:t>
            </a:r>
            <a:endParaRPr lang="en-US" sz="1100" dirty="0"/>
          </a:p>
        </p:txBody>
      </p:sp>
      <p:graphicFrame>
        <p:nvGraphicFramePr>
          <p:cNvPr id="26" name="Table 0"/>
          <p:cNvGraphicFramePr>
            <a:graphicFrameLocks noGrp="1"/>
          </p:cNvGraphicFramePr>
          <p:nvPr/>
        </p:nvGraphicFramePr>
        <p:xfrm>
          <a:off x="411480" y="1051560"/>
          <a:ext cx="8321040" cy="3566160"/>
        </p:xfrm>
        <a:graphic>
          <a:graphicData uri="http://schemas.openxmlformats.org/drawingml/2006/table">
            <a:tbl>
              <a:tblPr/>
              <a:tblGrid>
                <a:gridCol w="237744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71323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Form</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How it is used</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Intuition</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Explicit regularizer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add to objective, differentiate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plausibility</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Learned proximal</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replace the proximal step</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correct toward plausible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2"/>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Generative prior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search the generator's range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stay on learned manifold</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3"/>
                  </a:ext>
                </a:extLst>
              </a:tr>
              <a:tr h="713232">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Score prior</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add to likelihood direction</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650" dirty="0">
                          <a:solidFill>
                            <a:srgbClr val="FFFFFF"/>
                          </a:solidFill>
                          <a:latin typeface="Lucida Bright" pitchFamily="34" charset="0"/>
                          <a:ea typeface="Lucida Bright" pitchFamily="34" charset="-122"/>
                          <a:cs typeface="Lucida Bright" pitchFamily="34" charset="-120"/>
                        </a:rPr>
                        <a:t>climb toward high probability</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4"/>
                  </a:ext>
                </a:extLst>
              </a:tr>
            </a:tbl>
          </a:graphicData>
        </a:graphic>
      </p:graphicFrame>
      <p:sp>
        <p:nvSpPr>
          <p:cNvPr id="7" name="Text 4"/>
          <p:cNvSpPr txBox="1"/>
          <p:nvPr/>
        </p:nvSpPr>
        <p:spPr>
          <a:xfrm>
            <a:off x="411480" y="4937760"/>
            <a:ext cx="8321040" cy="731520"/>
          </a:xfrm>
          <a:prstGeom prst="rect">
            <a:avLst/>
          </a:prstGeom>
          <a:noFill/>
          <a:ln/>
        </p:spPr>
        <p:txBody>
          <a:bodyPr wrap="square" lIns="0" tIns="0" rIns="0" bIns="0" rtlCol="0" anchor="t"/>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Spend most class time on the first two rows — they build directly on MAP, regularization, ISTA and LISTA.</a:t>
            </a:r>
            <a:endParaRPr lang="en-US" sz="17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Where does this sit relative to LISTA?</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25</a:t>
            </a:r>
            <a:endParaRPr lang="en-US" sz="1100" dirty="0"/>
          </a:p>
        </p:txBody>
      </p:sp>
      <p:pic>
        <p:nvPicPr>
          <p:cNvPr id="6" name="Image 0" descr="/home/claude/lp/assets_lp_taxonomy.png"/>
          <p:cNvPicPr>
            <a:picLocks noChangeAspect="1"/>
          </p:cNvPicPr>
          <p:nvPr/>
        </p:nvPicPr>
        <p:blipFill>
          <a:blip r:embed="rId3"/>
          <a:stretch>
            <a:fillRect/>
          </a:stretch>
        </p:blipFill>
        <p:spPr>
          <a:xfrm>
            <a:off x="539037" y="960120"/>
            <a:ext cx="4865525" cy="3749040"/>
          </a:xfrm>
          <a:prstGeom prst="rect">
            <a:avLst/>
          </a:prstGeom>
        </p:spPr>
      </p:pic>
      <p:sp>
        <p:nvSpPr>
          <p:cNvPr id="7" name="Text 4"/>
          <p:cNvSpPr txBox="1"/>
          <p:nvPr/>
        </p:nvSpPr>
        <p:spPr>
          <a:xfrm>
            <a:off x="5669280" y="1188720"/>
            <a:ext cx="3383280" cy="374073"/>
          </a:xfrm>
          <a:prstGeom prst="rect">
            <a:avLst/>
          </a:prstGeom>
          <a:noFill/>
          <a:ln/>
        </p:spPr>
        <p:txBody>
          <a:bodyPr wrap="square" lIns="0" tIns="0" rIns="0" bIns="0" rtlCol="0" anchor="ctr"/>
          <a:lstStyle/>
          <a:p>
            <a:pPr marL="0" indent="0" algn="ctr">
              <a:buNone/>
            </a:pPr>
            <a:r>
              <a:rPr lang="en-US" sz="1800" b="1" i="1" dirty="0">
                <a:solidFill>
                  <a:srgbClr val="6B4468"/>
                </a:solidFill>
                <a:latin typeface="Lucida Bright" pitchFamily="34" charset="0"/>
                <a:ea typeface="Lucida Bright" pitchFamily="34" charset="-122"/>
                <a:cs typeface="Lucida Bright" pitchFamily="34" charset="-120"/>
              </a:rPr>
              <a:t>LISTA:  learn the solver</a:t>
            </a:r>
            <a:endParaRPr lang="en-US" sz="1800" dirty="0"/>
          </a:p>
        </p:txBody>
      </p:sp>
      <p:sp>
        <p:nvSpPr>
          <p:cNvPr id="8" name="Text 5"/>
          <p:cNvSpPr txBox="1"/>
          <p:nvPr/>
        </p:nvSpPr>
        <p:spPr>
          <a:xfrm>
            <a:off x="5669280" y="1691640"/>
            <a:ext cx="3383280" cy="374073"/>
          </a:xfrm>
          <a:prstGeom prst="rect">
            <a:avLst/>
          </a:prstGeom>
          <a:noFill/>
          <a:ln/>
        </p:spPr>
        <p:txBody>
          <a:bodyPr wrap="square" lIns="0" tIns="0" rIns="0" bIns="0" rtlCol="0" anchor="ctr"/>
          <a:lstStyle/>
          <a:p>
            <a:pPr marL="0" indent="0" algn="ctr">
              <a:buNone/>
            </a:pPr>
            <a:r>
              <a:rPr lang="en-US" sz="1800" b="1" i="1" dirty="0">
                <a:solidFill>
                  <a:srgbClr val="7A3B3B"/>
                </a:solidFill>
                <a:latin typeface="Lucida Bright" pitchFamily="34" charset="0"/>
                <a:ea typeface="Lucida Bright" pitchFamily="34" charset="-122"/>
                <a:cs typeface="Lucida Bright" pitchFamily="34" charset="-120"/>
              </a:rPr>
              <a:t>learned prior:  learn x</a:t>
            </a:r>
            <a:endParaRPr lang="en-US" sz="1800" dirty="0"/>
          </a:p>
        </p:txBody>
      </p:sp>
      <p:sp>
        <p:nvSpPr>
          <p:cNvPr id="9" name="Text 6"/>
          <p:cNvSpPr txBox="1"/>
          <p:nvPr/>
        </p:nvSpPr>
        <p:spPr>
          <a:xfrm>
            <a:off x="5715000" y="2286000"/>
            <a:ext cx="3154680" cy="2926080"/>
          </a:xfrm>
          <a:prstGeom prst="rect">
            <a:avLst/>
          </a:prstGeom>
          <a:noFill/>
          <a:ln/>
        </p:spPr>
        <p:txBody>
          <a:bodyPr wrap="square" lIns="0" tIns="0" rIns="0" bIns="0" rtlCol="0" anchor="t"/>
          <a:lstStyle/>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LISTA learns how to optimize a sparse problem faster.</a:t>
            </a:r>
            <a:endParaRPr lang="en-US" sz="1650" dirty="0"/>
          </a:p>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Learned priors learn what plausible x looks like.</a:t>
            </a:r>
            <a:endParaRPr lang="en-US" sz="1650" dirty="0"/>
          </a:p>
          <a:p>
            <a:pPr marL="228600" indent="-228600">
              <a:spcAft>
                <a:spcPts val="800"/>
              </a:spcAft>
              <a:buSzPct val="100000"/>
              <a:buChar char="▪"/>
            </a:pPr>
            <a:r>
              <a:rPr lang="en-US" sz="1650" dirty="0">
                <a:solidFill>
                  <a:srgbClr val="2B2B28"/>
                </a:solidFill>
                <a:latin typeface="Lucida Bright" pitchFamily="34" charset="0"/>
                <a:ea typeface="Lucida Bright" pitchFamily="34" charset="-122"/>
                <a:cs typeface="Lucida Bright" pitchFamily="34" charset="-120"/>
              </a:rPr>
              <a:t>Unrolled methods (MoDL) do both: A fixed, prior block learned, steps optionally learned.</a:t>
            </a:r>
            <a:endParaRPr lang="en-US" sz="1650" dirty="0"/>
          </a:p>
        </p:txBody>
      </p:sp>
      <p:sp>
        <p:nvSpPr>
          <p:cNvPr id="10" name="Shape 7"/>
          <p:cNvSpPr/>
          <p:nvPr/>
        </p:nvSpPr>
        <p:spPr>
          <a:xfrm>
            <a:off x="411480" y="5257800"/>
            <a:ext cx="8321040" cy="685800"/>
          </a:xfrm>
          <a:prstGeom prst="roundRect">
            <a:avLst>
              <a:gd name="adj" fmla="val 10667"/>
            </a:avLst>
          </a:prstGeom>
          <a:solidFill>
            <a:srgbClr val="9C7A2E"/>
          </a:solidFill>
          <a:ln/>
        </p:spPr>
        <p:txBody>
          <a:bodyPr/>
          <a:lstStyle/>
          <a:p>
            <a:endParaRPr lang="en-US"/>
          </a:p>
        </p:txBody>
      </p:sp>
      <p:sp>
        <p:nvSpPr>
          <p:cNvPr id="11" name="Text 8"/>
          <p:cNvSpPr txBox="1"/>
          <p:nvPr/>
        </p:nvSpPr>
        <p:spPr>
          <a:xfrm>
            <a:off x="640080" y="5257800"/>
            <a:ext cx="7863840" cy="68580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Two independent axes: “what is learned?” — the solver, the prior, or both.</a:t>
            </a:r>
            <a:endParaRPr lang="en-US" sz="18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Plausibility must not overpower evidence</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26</a:t>
            </a:r>
            <a:endParaRPr lang="en-US" sz="1100" dirty="0"/>
          </a:p>
        </p:txBody>
      </p:sp>
      <p:pic>
        <p:nvPicPr>
          <p:cNvPr id="6" name="Image 0" descr="/home/claude/lp/assets_lp_lambda.png"/>
          <p:cNvPicPr>
            <a:picLocks noChangeAspect="1"/>
          </p:cNvPicPr>
          <p:nvPr/>
        </p:nvPicPr>
        <p:blipFill>
          <a:blip r:embed="rId3"/>
          <a:stretch>
            <a:fillRect/>
          </a:stretch>
        </p:blipFill>
        <p:spPr>
          <a:xfrm>
            <a:off x="575120" y="1005840"/>
            <a:ext cx="7993759" cy="2743200"/>
          </a:xfrm>
          <a:prstGeom prst="rect">
            <a:avLst/>
          </a:prstGeom>
        </p:spPr>
      </p:pic>
      <p:sp>
        <p:nvSpPr>
          <p:cNvPr id="7" name="Text 4"/>
          <p:cNvSpPr txBox="1"/>
          <p:nvPr/>
        </p:nvSpPr>
        <p:spPr>
          <a:xfrm>
            <a:off x="411480" y="3931920"/>
            <a:ext cx="8321040" cy="182880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Too large a λ or too strong a prior hides unusual but real structure (here a small lesion).</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A strong prior can give a plausible-looking answer that no longer matches the measurements (1.4% → 7.9% mismatch).</a:t>
            </a:r>
            <a:endParaRPr lang="en-US" sz="1700" dirty="0"/>
          </a:p>
          <a:p>
            <a:pPr marL="228600" indent="-228600">
              <a:spcAft>
                <a:spcPts val="600"/>
              </a:spcAft>
              <a:buSzPct val="100000"/>
              <a:buChar char="▪"/>
            </a:pPr>
            <a:r>
              <a:rPr lang="en-US" sz="1700" dirty="0">
                <a:solidFill>
                  <a:srgbClr val="2B2B28"/>
                </a:solidFill>
                <a:latin typeface="Lucida Bright" pitchFamily="34" charset="0"/>
                <a:ea typeface="Lucida Bright" pitchFamily="34" charset="-122"/>
                <a:cs typeface="Lucida Bright" pitchFamily="34" charset="-120"/>
              </a:rPr>
              <a:t>Keep measurement consistency explicit whenever the forward model is trustworthy.</a:t>
            </a:r>
            <a:endParaRPr lang="en-US" sz="1700" dirty="0"/>
          </a:p>
        </p:txBody>
      </p:sp>
      <p:sp>
        <p:nvSpPr>
          <p:cNvPr id="8" name="Shape 5"/>
          <p:cNvSpPr/>
          <p:nvPr/>
        </p:nvSpPr>
        <p:spPr>
          <a:xfrm>
            <a:off x="411480" y="5806440"/>
            <a:ext cx="8321040" cy="685800"/>
          </a:xfrm>
          <a:prstGeom prst="roundRect">
            <a:avLst>
              <a:gd name="adj" fmla="val 10667"/>
            </a:avLst>
          </a:prstGeom>
          <a:solidFill>
            <a:srgbClr val="9C7A2E"/>
          </a:solidFill>
          <a:ln/>
        </p:spPr>
        <p:txBody>
          <a:bodyPr/>
          <a:lstStyle/>
          <a:p>
            <a:endParaRPr lang="en-US"/>
          </a:p>
        </p:txBody>
      </p:sp>
      <p:sp>
        <p:nvSpPr>
          <p:cNvPr id="9" name="Text 6"/>
          <p:cNvSpPr txBox="1"/>
          <p:nvPr/>
        </p:nvSpPr>
        <p:spPr>
          <a:xfrm>
            <a:off x="640080" y="5806440"/>
            <a:ext cx="7863840" cy="6858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Known physics → what can explain y.   Learned prior → which explanations are plausible.</a:t>
            </a:r>
            <a:endParaRPr lang="en-US" sz="1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Summary: three ways to learn the prior</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27</a:t>
            </a:r>
            <a:endParaRPr lang="en-US" sz="1100" dirty="0"/>
          </a:p>
        </p:txBody>
      </p:sp>
      <p:sp>
        <p:nvSpPr>
          <p:cNvPr id="6" name="Shape 4"/>
          <p:cNvSpPr/>
          <p:nvPr/>
        </p:nvSpPr>
        <p:spPr>
          <a:xfrm>
            <a:off x="2377440" y="1143000"/>
            <a:ext cx="4389120" cy="777240"/>
          </a:xfrm>
          <a:prstGeom prst="roundRect">
            <a:avLst>
              <a:gd name="adj" fmla="val 9412"/>
            </a:avLst>
          </a:prstGeom>
          <a:solidFill>
            <a:srgbClr val="1E2A38"/>
          </a:solidFill>
          <a:ln/>
        </p:spPr>
        <p:txBody>
          <a:bodyPr/>
          <a:lstStyle/>
          <a:p>
            <a:endParaRPr lang="en-US"/>
          </a:p>
        </p:txBody>
      </p:sp>
      <p:sp>
        <p:nvSpPr>
          <p:cNvPr id="7" name="Text 5"/>
          <p:cNvSpPr/>
          <p:nvPr/>
        </p:nvSpPr>
        <p:spPr>
          <a:xfrm>
            <a:off x="2377440" y="1143000"/>
            <a:ext cx="4389120" cy="7772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known A  +  learned prior</a:t>
            </a:r>
            <a:endParaRPr lang="en-US" sz="1900" dirty="0"/>
          </a:p>
        </p:txBody>
      </p:sp>
      <p:sp>
        <p:nvSpPr>
          <p:cNvPr id="8" name="Shape 6"/>
          <p:cNvSpPr/>
          <p:nvPr/>
        </p:nvSpPr>
        <p:spPr>
          <a:xfrm flipH="1">
            <a:off x="1691640" y="1965960"/>
            <a:ext cx="2880360" cy="594360"/>
          </a:xfrm>
          <a:prstGeom prst="line">
            <a:avLst/>
          </a:prstGeom>
          <a:noFill/>
          <a:ln w="25400">
            <a:solidFill>
              <a:srgbClr val="6B6459"/>
            </a:solidFill>
            <a:prstDash val="solid"/>
            <a:tailEnd type="triangle"/>
          </a:ln>
        </p:spPr>
        <p:txBody>
          <a:bodyPr/>
          <a:lstStyle/>
          <a:p>
            <a:endParaRPr lang="en-US"/>
          </a:p>
        </p:txBody>
      </p:sp>
      <p:sp>
        <p:nvSpPr>
          <p:cNvPr id="9" name="Shape 7"/>
          <p:cNvSpPr/>
          <p:nvPr/>
        </p:nvSpPr>
        <p:spPr>
          <a:xfrm>
            <a:off x="411480" y="2606040"/>
            <a:ext cx="2560320" cy="1234440"/>
          </a:xfrm>
          <a:prstGeom prst="roundRect">
            <a:avLst>
              <a:gd name="adj" fmla="val 5926"/>
            </a:avLst>
          </a:prstGeom>
          <a:solidFill>
            <a:srgbClr val="7A3B3B"/>
          </a:solidFill>
          <a:ln/>
        </p:spPr>
        <p:txBody>
          <a:bodyPr/>
          <a:lstStyle/>
          <a:p>
            <a:endParaRPr lang="en-US"/>
          </a:p>
        </p:txBody>
      </p:sp>
      <p:sp>
        <p:nvSpPr>
          <p:cNvPr id="10" name="Text 8"/>
          <p:cNvSpPr/>
          <p:nvPr/>
        </p:nvSpPr>
        <p:spPr>
          <a:xfrm>
            <a:off x="50292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scalar energy</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Rφ(x)</a:t>
            </a:r>
            <a:endParaRPr lang="en-US" sz="1800" dirty="0"/>
          </a:p>
        </p:txBody>
      </p:sp>
      <p:sp>
        <p:nvSpPr>
          <p:cNvPr id="11" name="Shape 9"/>
          <p:cNvSpPr/>
          <p:nvPr/>
        </p:nvSpPr>
        <p:spPr>
          <a:xfrm>
            <a:off x="4572000" y="1965960"/>
            <a:ext cx="914" cy="594360"/>
          </a:xfrm>
          <a:prstGeom prst="line">
            <a:avLst/>
          </a:prstGeom>
          <a:noFill/>
          <a:ln w="25400">
            <a:solidFill>
              <a:srgbClr val="6B6459"/>
            </a:solidFill>
            <a:prstDash val="solid"/>
            <a:tailEnd type="triangle"/>
          </a:ln>
        </p:spPr>
        <p:txBody>
          <a:bodyPr/>
          <a:lstStyle/>
          <a:p>
            <a:endParaRPr lang="en-US"/>
          </a:p>
        </p:txBody>
      </p:sp>
      <p:sp>
        <p:nvSpPr>
          <p:cNvPr id="12" name="Shape 10"/>
          <p:cNvSpPr/>
          <p:nvPr/>
        </p:nvSpPr>
        <p:spPr>
          <a:xfrm>
            <a:off x="3291840" y="2606040"/>
            <a:ext cx="2560320" cy="1234440"/>
          </a:xfrm>
          <a:prstGeom prst="roundRect">
            <a:avLst>
              <a:gd name="adj" fmla="val 5926"/>
            </a:avLst>
          </a:prstGeom>
          <a:solidFill>
            <a:srgbClr val="B0552F"/>
          </a:solidFill>
          <a:ln/>
        </p:spPr>
        <p:txBody>
          <a:bodyPr/>
          <a:lstStyle/>
          <a:p>
            <a:endParaRPr lang="en-US"/>
          </a:p>
        </p:txBody>
      </p:sp>
      <p:sp>
        <p:nvSpPr>
          <p:cNvPr id="13" name="Text 11"/>
          <p:cNvSpPr/>
          <p:nvPr/>
        </p:nvSpPr>
        <p:spPr>
          <a:xfrm>
            <a:off x="338328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correction</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Dφ(x)</a:t>
            </a:r>
            <a:endParaRPr lang="en-US" sz="1800" dirty="0"/>
          </a:p>
        </p:txBody>
      </p:sp>
      <p:sp>
        <p:nvSpPr>
          <p:cNvPr id="14" name="Shape 12"/>
          <p:cNvSpPr/>
          <p:nvPr/>
        </p:nvSpPr>
        <p:spPr>
          <a:xfrm>
            <a:off x="4572000" y="1965960"/>
            <a:ext cx="2880360" cy="594360"/>
          </a:xfrm>
          <a:prstGeom prst="line">
            <a:avLst/>
          </a:prstGeom>
          <a:noFill/>
          <a:ln w="25400">
            <a:solidFill>
              <a:srgbClr val="6B6459"/>
            </a:solidFill>
            <a:prstDash val="solid"/>
            <a:tailEnd type="triangle"/>
          </a:ln>
        </p:spPr>
        <p:txBody>
          <a:bodyPr/>
          <a:lstStyle/>
          <a:p>
            <a:endParaRPr lang="en-US"/>
          </a:p>
        </p:txBody>
      </p:sp>
      <p:sp>
        <p:nvSpPr>
          <p:cNvPr id="15" name="Shape 13"/>
          <p:cNvSpPr/>
          <p:nvPr/>
        </p:nvSpPr>
        <p:spPr>
          <a:xfrm>
            <a:off x="6172200" y="2606040"/>
            <a:ext cx="2560320" cy="1234440"/>
          </a:xfrm>
          <a:prstGeom prst="roundRect">
            <a:avLst>
              <a:gd name="adj" fmla="val 5926"/>
            </a:avLst>
          </a:prstGeom>
          <a:solidFill>
            <a:srgbClr val="3B5776"/>
          </a:solidFill>
          <a:ln/>
        </p:spPr>
        <p:txBody>
          <a:bodyPr/>
          <a:lstStyle/>
          <a:p>
            <a:endParaRPr lang="en-US"/>
          </a:p>
        </p:txBody>
      </p:sp>
      <p:sp>
        <p:nvSpPr>
          <p:cNvPr id="16" name="Text 14"/>
          <p:cNvSpPr/>
          <p:nvPr/>
        </p:nvSpPr>
        <p:spPr>
          <a:xfrm>
            <a:off x="6263640" y="2606040"/>
            <a:ext cx="2377440" cy="12344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distribution / score</a:t>
            </a:r>
            <a:endParaRPr lang="en-US" sz="1800" dirty="0"/>
          </a:p>
          <a:p>
            <a:pPr marL="0" indent="0" algn="ctr">
              <a:buNone/>
            </a:pPr>
            <a:r>
              <a:rPr lang="en-US" sz="1700" i="1" dirty="0">
                <a:solidFill>
                  <a:srgbClr val="FFFFFF"/>
                </a:solidFill>
                <a:latin typeface="Lucida Bright" pitchFamily="34" charset="0"/>
                <a:ea typeface="Lucida Bright" pitchFamily="34" charset="-122"/>
                <a:cs typeface="Lucida Bright" pitchFamily="34" charset="-120"/>
              </a:rPr>
              <a:t>pφ(x),  ∇log pφ(x)</a:t>
            </a:r>
            <a:endParaRPr lang="en-US" sz="1800" dirty="0"/>
          </a:p>
        </p:txBody>
      </p:sp>
      <p:sp>
        <p:nvSpPr>
          <p:cNvPr id="17" name="Shape 15"/>
          <p:cNvSpPr/>
          <p:nvPr/>
        </p:nvSpPr>
        <p:spPr>
          <a:xfrm>
            <a:off x="411480" y="4251960"/>
            <a:ext cx="8321040" cy="1005840"/>
          </a:xfrm>
          <a:prstGeom prst="roundRect">
            <a:avLst>
              <a:gd name="adj" fmla="val 7273"/>
            </a:avLst>
          </a:prstGeom>
          <a:solidFill>
            <a:srgbClr val="9C7A2E"/>
          </a:solidFill>
          <a:ln/>
        </p:spPr>
        <p:txBody>
          <a:bodyPr/>
          <a:lstStyle/>
          <a:p>
            <a:endParaRPr lang="en-US"/>
          </a:p>
        </p:txBody>
      </p:sp>
      <p:sp>
        <p:nvSpPr>
          <p:cNvPr id="18" name="Text 16"/>
          <p:cNvSpPr txBox="1"/>
          <p:nvPr/>
        </p:nvSpPr>
        <p:spPr>
          <a:xfrm>
            <a:off x="640080" y="4251960"/>
            <a:ext cx="7863840" cy="100584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Next: learned iterative reconstruction — train the prior block and parts of the optimizer together, while the sensing physics stays explicit.</a:t>
            </a:r>
            <a:endParaRPr lang="en-US" sz="18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B0552F"/>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3   </a:t>
            </a:r>
            <a:r>
              <a:rPr lang="en-US" sz="3300" b="1" dirty="0">
                <a:solidFill>
                  <a:srgbClr val="FFFFFF"/>
                </a:solidFill>
                <a:latin typeface="Lucida Bright" pitchFamily="34" charset="0"/>
                <a:ea typeface="Lucida Bright" pitchFamily="34" charset="-122"/>
                <a:cs typeface="Lucida Bright" pitchFamily="34" charset="-120"/>
              </a:rPr>
              <a:t>Learn / Unroll the Optimizer</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objective is principled but repeated numerical optimization is too slow</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31</a:t>
            </a:r>
            <a:endParaRPr lang="en-US" sz="11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3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Keep the objective. Learn the solver.</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32</a:t>
            </a:r>
            <a:endParaRPr lang="en-US" sz="1100" dirty="0"/>
          </a:p>
        </p:txBody>
      </p:sp>
      <p:sp>
        <p:nvSpPr>
          <p:cNvPr id="6" name="Text 4"/>
          <p:cNvSpPr txBox="1"/>
          <p:nvPr/>
        </p:nvSpPr>
        <p:spPr>
          <a:xfrm>
            <a:off x="411480" y="914400"/>
            <a:ext cx="8321040" cy="868680"/>
          </a:xfrm>
          <a:prstGeom prst="rect">
            <a:avLst/>
          </a:prstGeom>
          <a:noFill/>
          <a:ln/>
        </p:spPr>
        <p:txBody>
          <a:bodyPr wrap="square" lIns="0" tIns="0" rIns="0" bIns="0" rtlCol="0" anchor="ctr"/>
          <a:lstStyle/>
          <a:p>
            <a:pPr marL="0" indent="0" algn="ctr">
              <a:buNone/>
            </a:pPr>
            <a:r>
              <a:rPr lang="en-US" sz="1900" dirty="0">
                <a:solidFill>
                  <a:srgbClr val="2B2B28"/>
                </a:solidFill>
                <a:latin typeface="Lucida Bright" pitchFamily="34" charset="0"/>
                <a:ea typeface="Lucida Bright" pitchFamily="34" charset="-122"/>
                <a:cs typeface="Lucida Bright" pitchFamily="34" charset="-120"/>
              </a:rPr>
              <a:t>The purpose of this section: show that a neural-network architecture can be derived from a known numerical algorithm — the most concrete bridge from optimization to deep learning in this course.</a:t>
            </a:r>
            <a:endParaRPr lang="en-US" sz="1900" dirty="0"/>
          </a:p>
        </p:txBody>
      </p:sp>
      <p:sp>
        <p:nvSpPr>
          <p:cNvPr id="7" name="Shape 5"/>
          <p:cNvSpPr/>
          <p:nvPr/>
        </p:nvSpPr>
        <p:spPr>
          <a:xfrm>
            <a:off x="1005840" y="2194560"/>
            <a:ext cx="3200400" cy="1097280"/>
          </a:xfrm>
          <a:prstGeom prst="roundRect">
            <a:avLst>
              <a:gd name="adj" fmla="val 6667"/>
            </a:avLst>
          </a:prstGeom>
          <a:solidFill>
            <a:srgbClr val="B0552F"/>
          </a:solidFill>
          <a:ln/>
        </p:spPr>
        <p:txBody>
          <a:bodyPr/>
          <a:lstStyle/>
          <a:p>
            <a:endParaRPr lang="en-US"/>
          </a:p>
        </p:txBody>
      </p:sp>
      <p:sp>
        <p:nvSpPr>
          <p:cNvPr id="8" name="Text 6"/>
          <p:cNvSpPr txBox="1"/>
          <p:nvPr/>
        </p:nvSpPr>
        <p:spPr>
          <a:xfrm>
            <a:off x="10515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principled objective,</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slow generic solver</a:t>
            </a:r>
            <a:endParaRPr lang="en-US" sz="1650" dirty="0"/>
          </a:p>
        </p:txBody>
      </p:sp>
      <p:sp>
        <p:nvSpPr>
          <p:cNvPr id="9" name="Shape 7"/>
          <p:cNvSpPr/>
          <p:nvPr/>
        </p:nvSpPr>
        <p:spPr>
          <a:xfrm>
            <a:off x="4261104" y="2660904"/>
            <a:ext cx="347472" cy="164592"/>
          </a:xfrm>
          <a:prstGeom prst="rightArrow">
            <a:avLst/>
          </a:prstGeom>
          <a:solidFill>
            <a:srgbClr val="6B6459"/>
          </a:solidFill>
          <a:ln/>
        </p:spPr>
        <p:txBody>
          <a:bodyPr/>
          <a:lstStyle/>
          <a:p>
            <a:endParaRPr lang="en-US"/>
          </a:p>
        </p:txBody>
      </p:sp>
      <p:sp>
        <p:nvSpPr>
          <p:cNvPr id="10" name="Shape 8"/>
          <p:cNvSpPr/>
          <p:nvPr/>
        </p:nvSpPr>
        <p:spPr>
          <a:xfrm>
            <a:off x="4663440" y="2194560"/>
            <a:ext cx="3200400" cy="1097280"/>
          </a:xfrm>
          <a:prstGeom prst="roundRect">
            <a:avLst>
              <a:gd name="adj" fmla="val 6667"/>
            </a:avLst>
          </a:prstGeom>
          <a:solidFill>
            <a:srgbClr val="B0552F"/>
          </a:solidFill>
          <a:ln/>
        </p:spPr>
        <p:txBody>
          <a:bodyPr/>
          <a:lstStyle/>
          <a:p>
            <a:endParaRPr lang="en-US"/>
          </a:p>
        </p:txBody>
      </p:sp>
      <p:sp>
        <p:nvSpPr>
          <p:cNvPr id="11" name="Text 9"/>
          <p:cNvSpPr txBox="1"/>
          <p:nvPr/>
        </p:nvSpPr>
        <p:spPr>
          <a:xfrm>
            <a:off x="4709160" y="2194560"/>
            <a:ext cx="3108960" cy="109728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unroll K iterations</a:t>
            </a:r>
            <a:endParaRPr lang="en-US" sz="1650" dirty="0"/>
          </a:p>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into K trainable stages</a:t>
            </a:r>
            <a:endParaRPr lang="en-US" sz="1650" dirty="0"/>
          </a:p>
        </p:txBody>
      </p:sp>
      <p:sp>
        <p:nvSpPr>
          <p:cNvPr id="12" name="Shape 10"/>
          <p:cNvSpPr/>
          <p:nvPr/>
        </p:nvSpPr>
        <p:spPr>
          <a:xfrm>
            <a:off x="411480" y="3657600"/>
            <a:ext cx="8321040" cy="960120"/>
          </a:xfrm>
          <a:prstGeom prst="roundRect">
            <a:avLst>
              <a:gd name="adj" fmla="val 7619"/>
            </a:avLst>
          </a:prstGeom>
          <a:solidFill>
            <a:srgbClr val="9C7A2E"/>
          </a:solidFill>
          <a:ln/>
        </p:spPr>
        <p:txBody>
          <a:bodyPr/>
          <a:lstStyle/>
          <a:p>
            <a:endParaRPr lang="en-US"/>
          </a:p>
        </p:txBody>
      </p:sp>
      <p:sp>
        <p:nvSpPr>
          <p:cNvPr id="13" name="Text 11"/>
          <p:cNvSpPr txBox="1"/>
          <p:nvPr/>
        </p:nvSpPr>
        <p:spPr>
          <a:xfrm>
            <a:off x="640080" y="3657600"/>
            <a:ext cx="7863840" cy="96012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architecture inherits the inverse algorithm rather than being chosen arbitrarily.</a:t>
            </a:r>
            <a:endParaRPr lang="en-US" sz="19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3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Sparse inverse objective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33</a:t>
            </a:r>
            <a:endParaRPr lang="en-US" sz="1100" dirty="0"/>
          </a:p>
        </p:txBody>
      </p:sp>
      <p:sp>
        <p:nvSpPr>
          <p:cNvPr id="6" name="Shape 4"/>
          <p:cNvSpPr/>
          <p:nvPr/>
        </p:nvSpPr>
        <p:spPr>
          <a:xfrm>
            <a:off x="822960" y="1463040"/>
            <a:ext cx="7498080" cy="950976"/>
          </a:xfrm>
          <a:prstGeom prst="roundRect">
            <a:avLst>
              <a:gd name="adj" fmla="val 7692"/>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822960" y="1463040"/>
            <a:ext cx="7498080" cy="950976"/>
          </a:xfrm>
          <a:prstGeom prst="rect">
            <a:avLst/>
          </a:prstGeom>
          <a:noFill/>
          <a:ln/>
        </p:spPr>
        <p:txBody>
          <a:bodyPr wrap="square" lIns="0" tIns="0" rIns="0" bIns="0" rtlCol="0" anchor="ctr"/>
          <a:lstStyle/>
          <a:p>
            <a:pPr marL="0" indent="0" algn="ctr">
              <a:buNone/>
            </a:pPr>
            <a:r>
              <a:rPr lang="en-US" sz="2400" i="1" dirty="0">
                <a:solidFill>
                  <a:srgbClr val="34465B"/>
                </a:solidFill>
                <a:latin typeface="Lucida Bright" pitchFamily="34" charset="0"/>
                <a:ea typeface="Lucida Bright" pitchFamily="34" charset="-122"/>
                <a:cs typeface="Lucida Bright" pitchFamily="34" charset="-120"/>
              </a:rPr>
              <a:t>min</a:t>
            </a:r>
            <a:r>
              <a:rPr lang="en-US" sz="1400" i="1" baseline="-40000" dirty="0">
                <a:solidFill>
                  <a:srgbClr val="34465B"/>
                </a:solidFill>
                <a:latin typeface="Lucida Bright" pitchFamily="34" charset="0"/>
                <a:ea typeface="Lucida Bright" pitchFamily="34" charset="-122"/>
                <a:cs typeface="Lucida Bright" pitchFamily="34" charset="-120"/>
              </a:rPr>
              <a:t>x</a:t>
            </a:r>
            <a:r>
              <a:rPr lang="en-US" sz="2400" i="1" dirty="0">
                <a:solidFill>
                  <a:srgbClr val="34465B"/>
                </a:solidFill>
                <a:latin typeface="Lucida Bright" pitchFamily="34" charset="0"/>
                <a:ea typeface="Lucida Bright" pitchFamily="34" charset="-122"/>
                <a:cs typeface="Lucida Bright" pitchFamily="34" charset="-120"/>
              </a:rPr>
              <a:t>   ½∥Ax−y∥₂²  +  λ∥x∥₁</a:t>
            </a:r>
            <a:endParaRPr lang="en-US" sz="2400" dirty="0"/>
          </a:p>
        </p:txBody>
      </p:sp>
      <p:sp>
        <p:nvSpPr>
          <p:cNvPr id="8" name="Text 6"/>
          <p:cNvSpPr txBox="1"/>
          <p:nvPr/>
        </p:nvSpPr>
        <p:spPr>
          <a:xfrm>
            <a:off x="411480" y="2606040"/>
            <a:ext cx="8321040" cy="548640"/>
          </a:xfrm>
          <a:prstGeom prst="rect">
            <a:avLst/>
          </a:prstGeom>
          <a:noFill/>
          <a:ln/>
        </p:spPr>
        <p:txBody>
          <a:bodyPr wrap="square" lIns="0" tIns="0" rIns="0" bIns="0" rtlCol="0" anchor="ctr"/>
          <a:lstStyle/>
          <a:p>
            <a:pPr marL="0" indent="0" algn="ctr">
              <a:buNone/>
            </a:pPr>
            <a:r>
              <a:rPr lang="en-US" sz="1900" dirty="0">
                <a:solidFill>
                  <a:srgbClr val="2B2B28"/>
                </a:solidFill>
                <a:latin typeface="Lucida Bright" pitchFamily="34" charset="0"/>
                <a:ea typeface="Lucida Bright" pitchFamily="34" charset="-122"/>
                <a:cs typeface="Lucida Bright" pitchFamily="34" charset="-120"/>
              </a:rPr>
              <a:t>This is a LASSO-form objective: a quadratic data-fit term plus an ℓ₁ penalty that prefers sparse x.</a:t>
            </a:r>
            <a:endParaRPr lang="en-US" sz="1900" dirty="0"/>
          </a:p>
        </p:txBody>
      </p:sp>
      <p:sp>
        <p:nvSpPr>
          <p:cNvPr id="9" name="Text 7"/>
          <p:cNvSpPr txBox="1"/>
          <p:nvPr/>
        </p:nvSpPr>
        <p:spPr>
          <a:xfrm>
            <a:off x="411480" y="3337560"/>
            <a:ext cx="8321040" cy="68580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ISTA performs a gradient step on the measurement term followed by the proximal operator of the ℓ₁ prior — soft-thresholding.</a:t>
            </a:r>
            <a:endParaRPr lang="en-US" sz="1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3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One ISTA update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34</a:t>
            </a:r>
            <a:endParaRPr lang="en-US" sz="1100" dirty="0"/>
          </a:p>
        </p:txBody>
      </p:sp>
      <p:sp>
        <p:nvSpPr>
          <p:cNvPr id="6" name="Text 4"/>
          <p:cNvSpPr txBox="1"/>
          <p:nvPr/>
        </p:nvSpPr>
        <p:spPr>
          <a:xfrm>
            <a:off x="274320" y="1463040"/>
            <a:ext cx="8595360" cy="519545"/>
          </a:xfrm>
          <a:prstGeom prst="rect">
            <a:avLst/>
          </a:prstGeom>
          <a:noFill/>
          <a:ln/>
        </p:spPr>
        <p:txBody>
          <a:bodyPr wrap="square" lIns="0" tIns="0" rIns="0" bIns="0" rtlCol="0" anchor="ctr"/>
          <a:lstStyle/>
          <a:p>
            <a:pPr marL="0" indent="0" algn="ctr">
              <a:buNone/>
            </a:pPr>
            <a:r>
              <a:rPr lang="en-US" sz="2500" i="1" dirty="0">
                <a:solidFill>
                  <a:srgbClr val="34465B"/>
                </a:solidFill>
                <a:latin typeface="Lucida Bright" pitchFamily="34" charset="0"/>
                <a:ea typeface="Lucida Bright" pitchFamily="34" charset="-122"/>
                <a:cs typeface="Lucida Bright" pitchFamily="34" charset="-120"/>
              </a:rPr>
              <a:t>x</a:t>
            </a:r>
            <a:r>
              <a:rPr lang="en-US" sz="1400" i="1" baseline="-40000" dirty="0">
                <a:solidFill>
                  <a:srgbClr val="34465B"/>
                </a:solidFill>
                <a:latin typeface="Lucida Bright" pitchFamily="34" charset="0"/>
                <a:ea typeface="Lucida Bright" pitchFamily="34" charset="-122"/>
                <a:cs typeface="Lucida Bright" pitchFamily="34" charset="-120"/>
              </a:rPr>
              <a:t>k+1</a:t>
            </a:r>
            <a:r>
              <a:rPr lang="en-US" sz="2500" i="1" dirty="0">
                <a:solidFill>
                  <a:srgbClr val="34465B"/>
                </a:solidFill>
                <a:latin typeface="Lucida Bright" pitchFamily="34" charset="0"/>
                <a:ea typeface="Lucida Bright" pitchFamily="34" charset="-122"/>
                <a:cs typeface="Lucida Bright" pitchFamily="34" charset="-120"/>
              </a:rPr>
              <a:t> = S</a:t>
            </a:r>
            <a:r>
              <a:rPr lang="en-US" sz="1300" i="1" baseline="-40000" dirty="0">
                <a:solidFill>
                  <a:srgbClr val="34465B"/>
                </a:solidFill>
                <a:latin typeface="Lucida Bright" pitchFamily="34" charset="0"/>
                <a:ea typeface="Lucida Bright" pitchFamily="34" charset="-122"/>
                <a:cs typeface="Lucida Bright" pitchFamily="34" charset="-120"/>
              </a:rPr>
              <a:t>λη</a:t>
            </a:r>
            <a:r>
              <a:rPr lang="en-US" sz="2500" i="1" dirty="0">
                <a:solidFill>
                  <a:srgbClr val="34465B"/>
                </a:solidFill>
                <a:latin typeface="Lucida Bright" pitchFamily="34" charset="0"/>
                <a:ea typeface="Lucida Bright" pitchFamily="34" charset="-122"/>
                <a:cs typeface="Lucida Bright" pitchFamily="34" charset="-120"/>
              </a:rPr>
              <a:t> [ x</a:t>
            </a:r>
            <a:r>
              <a:rPr lang="en-US" sz="1300" i="1" baseline="-40000" dirty="0">
                <a:solidFill>
                  <a:srgbClr val="34465B"/>
                </a:solidFill>
                <a:latin typeface="Lucida Bright" pitchFamily="34" charset="0"/>
                <a:ea typeface="Lucida Bright" pitchFamily="34" charset="-122"/>
                <a:cs typeface="Lucida Bright" pitchFamily="34" charset="-120"/>
              </a:rPr>
              <a:t>k</a:t>
            </a:r>
            <a:r>
              <a:rPr lang="en-US" sz="2500" i="1" dirty="0">
                <a:solidFill>
                  <a:srgbClr val="34465B"/>
                </a:solidFill>
                <a:latin typeface="Lucida Bright" pitchFamily="34" charset="0"/>
                <a:ea typeface="Lucida Bright" pitchFamily="34" charset="-122"/>
                <a:cs typeface="Lucida Bright" pitchFamily="34" charset="-120"/>
              </a:rPr>
              <a:t> + ηAᵀ(y − Ax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2500" i="1" dirty="0">
                <a:solidFill>
                  <a:srgbClr val="34465B"/>
                </a:solidFill>
                <a:latin typeface="Lucida Bright" pitchFamily="34" charset="0"/>
                <a:ea typeface="Lucida Bright" pitchFamily="34" charset="-122"/>
                <a:cs typeface="Lucida Bright" pitchFamily="34" charset="-120"/>
              </a:rPr>
              <a:t>) ]</a:t>
            </a:r>
            <a:endParaRPr lang="en-US" sz="2500" dirty="0"/>
          </a:p>
        </p:txBody>
      </p:sp>
      <p:sp>
        <p:nvSpPr>
          <p:cNvPr id="7" name="Text 5"/>
          <p:cNvSpPr txBox="1"/>
          <p:nvPr/>
        </p:nvSpPr>
        <p:spPr>
          <a:xfrm>
            <a:off x="411480" y="2606040"/>
            <a:ext cx="8321040" cy="594360"/>
          </a:xfrm>
          <a:prstGeom prst="rect">
            <a:avLst/>
          </a:prstGeom>
          <a:noFill/>
          <a:ln/>
        </p:spPr>
        <p:txBody>
          <a:bodyPr wrap="square" lIns="0" tIns="0" rIns="0" bIns="0" rtlCol="0" anchor="ctr"/>
          <a:lstStyle/>
          <a:p>
            <a:pPr marL="0" indent="0" algn="ctr">
              <a:buNone/>
            </a:pPr>
            <a:r>
              <a:rPr lang="en-US" sz="1900" i="1" dirty="0">
                <a:solidFill>
                  <a:srgbClr val="6B6459"/>
                </a:solidFill>
                <a:latin typeface="Lucida Bright" pitchFamily="34" charset="0"/>
                <a:ea typeface="Lucida Bright" pitchFamily="34" charset="-122"/>
                <a:cs typeface="Lucida Bright" pitchFamily="34" charset="-120"/>
              </a:rPr>
              <a:t>Write four ISTA iterations vertically. This single update, repeated, is the entire classical algorithm.</a:t>
            </a:r>
            <a:endParaRPr lang="en-US" sz="1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3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Physical meanings of the terms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35</a:t>
            </a:r>
            <a:endParaRPr lang="en-US" sz="1100" dirty="0"/>
          </a:p>
        </p:txBody>
      </p:sp>
      <p:sp>
        <p:nvSpPr>
          <p:cNvPr id="6" name="Text 4"/>
          <p:cNvSpPr txBox="1"/>
          <p:nvPr/>
        </p:nvSpPr>
        <p:spPr>
          <a:xfrm>
            <a:off x="411480" y="1005840"/>
            <a:ext cx="8321040" cy="31089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Axₖ — what the current candidate state predicts the sensor should have measured.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y − Axₖ — the residual in measurement space.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Aᵀ(y − Axₖ) — maps that disagreement back into state / image coordinates.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η — how aggressively to correct the state.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Sλη — imposes that most coefficients / candidate paths should be small or zero.</a:t>
            </a:r>
            <a:endParaRPr lang="en-US" sz="19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3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Turn an iterative solver into a trainable architecture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36</a:t>
            </a:r>
            <a:endParaRPr lang="en-US" sz="1100" dirty="0"/>
          </a:p>
        </p:txBody>
      </p:sp>
      <p:sp>
        <p:nvSpPr>
          <p:cNvPr id="6" name="Text 4"/>
          <p:cNvSpPr txBox="1"/>
          <p:nvPr/>
        </p:nvSpPr>
        <p:spPr>
          <a:xfrm>
            <a:off x="411480" y="896112"/>
            <a:ext cx="8321040" cy="320040"/>
          </a:xfrm>
          <a:prstGeom prst="rect">
            <a:avLst/>
          </a:prstGeom>
          <a:noFill/>
          <a:ln/>
        </p:spPr>
        <p:txBody>
          <a:bodyPr wrap="square" lIns="0" tIns="0" rIns="0" bIns="0" rtlCol="0" anchor="ctr"/>
          <a:lstStyle/>
          <a:p>
            <a:pPr marL="0" indent="0" algn="ctr">
              <a:buNone/>
            </a:pPr>
            <a:r>
              <a:rPr lang="en-US" sz="1550" b="1" dirty="0">
                <a:solidFill>
                  <a:srgbClr val="6B6459"/>
                </a:solidFill>
                <a:latin typeface="Lucida Bright" pitchFamily="34" charset="0"/>
                <a:ea typeface="Lucida Bright" pitchFamily="34" charset="-122"/>
                <a:cs typeface="Lucida Bright" pitchFamily="34" charset="-120"/>
              </a:rPr>
              <a:t>classical iteration</a:t>
            </a:r>
            <a:endParaRPr lang="en-US" sz="1550" dirty="0"/>
          </a:p>
        </p:txBody>
      </p:sp>
      <p:sp>
        <p:nvSpPr>
          <p:cNvPr id="7" name="Shape 5"/>
          <p:cNvSpPr/>
          <p:nvPr/>
        </p:nvSpPr>
        <p:spPr>
          <a:xfrm>
            <a:off x="320040" y="1280160"/>
            <a:ext cx="2011680" cy="868680"/>
          </a:xfrm>
          <a:prstGeom prst="roundRect">
            <a:avLst>
              <a:gd name="adj" fmla="val 8421"/>
            </a:avLst>
          </a:prstGeom>
          <a:solidFill>
            <a:srgbClr val="1E2A38"/>
          </a:solidFill>
          <a:ln/>
        </p:spPr>
        <p:txBody>
          <a:bodyPr/>
          <a:lstStyle/>
          <a:p>
            <a:endParaRPr lang="en-US"/>
          </a:p>
        </p:txBody>
      </p:sp>
      <p:sp>
        <p:nvSpPr>
          <p:cNvPr id="8" name="Text 6"/>
          <p:cNvSpPr txBox="1"/>
          <p:nvPr/>
        </p:nvSpPr>
        <p:spPr>
          <a:xfrm>
            <a:off x="36576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residual</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y − Axₖ</a:t>
            </a:r>
            <a:endParaRPr lang="en-US" sz="1350" dirty="0"/>
          </a:p>
        </p:txBody>
      </p:sp>
      <p:sp>
        <p:nvSpPr>
          <p:cNvPr id="9" name="Shape 7"/>
          <p:cNvSpPr/>
          <p:nvPr/>
        </p:nvSpPr>
        <p:spPr>
          <a:xfrm>
            <a:off x="2348179" y="1632204"/>
            <a:ext cx="104242" cy="164592"/>
          </a:xfrm>
          <a:prstGeom prst="rightArrow">
            <a:avLst/>
          </a:prstGeom>
          <a:solidFill>
            <a:srgbClr val="6B6459"/>
          </a:solidFill>
          <a:ln/>
        </p:spPr>
        <p:txBody>
          <a:bodyPr/>
          <a:lstStyle/>
          <a:p>
            <a:endParaRPr lang="en-US"/>
          </a:p>
        </p:txBody>
      </p:sp>
      <p:sp>
        <p:nvSpPr>
          <p:cNvPr id="10" name="Shape 8"/>
          <p:cNvSpPr/>
          <p:nvPr/>
        </p:nvSpPr>
        <p:spPr>
          <a:xfrm>
            <a:off x="2468880" y="1280160"/>
            <a:ext cx="2011680" cy="868680"/>
          </a:xfrm>
          <a:prstGeom prst="roundRect">
            <a:avLst>
              <a:gd name="adj" fmla="val 8421"/>
            </a:avLst>
          </a:prstGeom>
          <a:solidFill>
            <a:srgbClr val="1E2A38"/>
          </a:solidFill>
          <a:ln/>
        </p:spPr>
        <p:txBody>
          <a:bodyPr/>
          <a:lstStyle/>
          <a:p>
            <a:endParaRPr lang="en-US"/>
          </a:p>
        </p:txBody>
      </p:sp>
      <p:sp>
        <p:nvSpPr>
          <p:cNvPr id="11" name="Text 9"/>
          <p:cNvSpPr txBox="1"/>
          <p:nvPr/>
        </p:nvSpPr>
        <p:spPr>
          <a:xfrm>
            <a:off x="251460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backproject</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Aᵀ(·)</a:t>
            </a:r>
            <a:endParaRPr lang="en-US" sz="1350" dirty="0"/>
          </a:p>
        </p:txBody>
      </p:sp>
      <p:sp>
        <p:nvSpPr>
          <p:cNvPr id="12" name="Shape 10"/>
          <p:cNvSpPr/>
          <p:nvPr/>
        </p:nvSpPr>
        <p:spPr>
          <a:xfrm>
            <a:off x="4497019" y="1632204"/>
            <a:ext cx="104242" cy="164592"/>
          </a:xfrm>
          <a:prstGeom prst="rightArrow">
            <a:avLst/>
          </a:prstGeom>
          <a:solidFill>
            <a:srgbClr val="6B6459"/>
          </a:solidFill>
          <a:ln/>
        </p:spPr>
        <p:txBody>
          <a:bodyPr/>
          <a:lstStyle/>
          <a:p>
            <a:endParaRPr lang="en-US"/>
          </a:p>
        </p:txBody>
      </p:sp>
      <p:sp>
        <p:nvSpPr>
          <p:cNvPr id="13" name="Shape 11"/>
          <p:cNvSpPr/>
          <p:nvPr/>
        </p:nvSpPr>
        <p:spPr>
          <a:xfrm>
            <a:off x="4617720" y="1280160"/>
            <a:ext cx="2011680" cy="868680"/>
          </a:xfrm>
          <a:prstGeom prst="roundRect">
            <a:avLst>
              <a:gd name="adj" fmla="val 8421"/>
            </a:avLst>
          </a:prstGeom>
          <a:solidFill>
            <a:srgbClr val="1E2A38"/>
          </a:solidFill>
          <a:ln/>
        </p:spPr>
        <p:txBody>
          <a:bodyPr/>
          <a:lstStyle/>
          <a:p>
            <a:endParaRPr lang="en-US"/>
          </a:p>
        </p:txBody>
      </p:sp>
      <p:sp>
        <p:nvSpPr>
          <p:cNvPr id="14" name="Text 12"/>
          <p:cNvSpPr txBox="1"/>
          <p:nvPr/>
        </p:nvSpPr>
        <p:spPr>
          <a:xfrm>
            <a:off x="466344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update</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xₖ + η·</a:t>
            </a:r>
            <a:endParaRPr lang="en-US" sz="1350" dirty="0"/>
          </a:p>
        </p:txBody>
      </p:sp>
      <p:sp>
        <p:nvSpPr>
          <p:cNvPr id="15" name="Shape 13"/>
          <p:cNvSpPr/>
          <p:nvPr/>
        </p:nvSpPr>
        <p:spPr>
          <a:xfrm>
            <a:off x="6645859" y="1632204"/>
            <a:ext cx="104242" cy="164592"/>
          </a:xfrm>
          <a:prstGeom prst="rightArrow">
            <a:avLst/>
          </a:prstGeom>
          <a:solidFill>
            <a:srgbClr val="6B6459"/>
          </a:solidFill>
          <a:ln/>
        </p:spPr>
        <p:txBody>
          <a:bodyPr/>
          <a:lstStyle/>
          <a:p>
            <a:endParaRPr lang="en-US"/>
          </a:p>
        </p:txBody>
      </p:sp>
      <p:sp>
        <p:nvSpPr>
          <p:cNvPr id="16" name="Shape 14"/>
          <p:cNvSpPr/>
          <p:nvPr/>
        </p:nvSpPr>
        <p:spPr>
          <a:xfrm>
            <a:off x="6766560" y="1280160"/>
            <a:ext cx="2011680" cy="868680"/>
          </a:xfrm>
          <a:prstGeom prst="roundRect">
            <a:avLst>
              <a:gd name="adj" fmla="val 8421"/>
            </a:avLst>
          </a:prstGeom>
          <a:solidFill>
            <a:srgbClr val="1E2A38"/>
          </a:solidFill>
          <a:ln/>
        </p:spPr>
        <p:txBody>
          <a:bodyPr/>
          <a:lstStyle/>
          <a:p>
            <a:endParaRPr lang="en-US"/>
          </a:p>
        </p:txBody>
      </p:sp>
      <p:sp>
        <p:nvSpPr>
          <p:cNvPr id="17" name="Text 15"/>
          <p:cNvSpPr txBox="1"/>
          <p:nvPr/>
        </p:nvSpPr>
        <p:spPr>
          <a:xfrm>
            <a:off x="6812280" y="1280160"/>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prox / shrink</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Sλ</a:t>
            </a:r>
            <a:endParaRPr lang="en-US" sz="1350" dirty="0"/>
          </a:p>
        </p:txBody>
      </p:sp>
      <p:sp>
        <p:nvSpPr>
          <p:cNvPr id="18" name="Text 16"/>
          <p:cNvSpPr txBox="1"/>
          <p:nvPr/>
        </p:nvSpPr>
        <p:spPr>
          <a:xfrm>
            <a:off x="411480" y="2514600"/>
            <a:ext cx="8321040" cy="320040"/>
          </a:xfrm>
          <a:prstGeom prst="rect">
            <a:avLst/>
          </a:prstGeom>
          <a:noFill/>
          <a:ln/>
        </p:spPr>
        <p:txBody>
          <a:bodyPr wrap="square" lIns="0" tIns="0" rIns="0" bIns="0" rtlCol="0" anchor="ctr"/>
          <a:lstStyle/>
          <a:p>
            <a:pPr marL="0" indent="0" algn="ctr">
              <a:buNone/>
            </a:pPr>
            <a:r>
              <a:rPr lang="en-US" sz="1550" b="1" dirty="0">
                <a:solidFill>
                  <a:srgbClr val="B0552F"/>
                </a:solidFill>
                <a:latin typeface="Lucida Bright" pitchFamily="34" charset="0"/>
                <a:ea typeface="Lucida Bright" pitchFamily="34" charset="-122"/>
                <a:cs typeface="Lucida Bright" pitchFamily="34" charset="-120"/>
              </a:rPr>
              <a:t>unrolled network</a:t>
            </a:r>
            <a:endParaRPr lang="en-US" sz="1550" dirty="0"/>
          </a:p>
        </p:txBody>
      </p:sp>
      <p:sp>
        <p:nvSpPr>
          <p:cNvPr id="19" name="Shape 17"/>
          <p:cNvSpPr/>
          <p:nvPr/>
        </p:nvSpPr>
        <p:spPr>
          <a:xfrm>
            <a:off x="320040" y="2907792"/>
            <a:ext cx="2011680" cy="868680"/>
          </a:xfrm>
          <a:prstGeom prst="roundRect">
            <a:avLst>
              <a:gd name="adj" fmla="val 8421"/>
            </a:avLst>
          </a:prstGeom>
          <a:solidFill>
            <a:srgbClr val="B0552F"/>
          </a:solidFill>
          <a:ln/>
        </p:spPr>
        <p:txBody>
          <a:bodyPr/>
          <a:lstStyle/>
          <a:p>
            <a:endParaRPr lang="en-US"/>
          </a:p>
        </p:txBody>
      </p:sp>
      <p:sp>
        <p:nvSpPr>
          <p:cNvPr id="20" name="Text 18"/>
          <p:cNvSpPr txBox="1"/>
          <p:nvPr/>
        </p:nvSpPr>
        <p:spPr>
          <a:xfrm>
            <a:off x="36576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1</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1" name="Shape 19"/>
          <p:cNvSpPr/>
          <p:nvPr/>
        </p:nvSpPr>
        <p:spPr>
          <a:xfrm>
            <a:off x="2348179" y="3259836"/>
            <a:ext cx="104242" cy="164592"/>
          </a:xfrm>
          <a:prstGeom prst="rightArrow">
            <a:avLst/>
          </a:prstGeom>
          <a:solidFill>
            <a:srgbClr val="6B6459"/>
          </a:solidFill>
          <a:ln/>
        </p:spPr>
        <p:txBody>
          <a:bodyPr/>
          <a:lstStyle/>
          <a:p>
            <a:endParaRPr lang="en-US"/>
          </a:p>
        </p:txBody>
      </p:sp>
      <p:sp>
        <p:nvSpPr>
          <p:cNvPr id="22" name="Shape 20"/>
          <p:cNvSpPr/>
          <p:nvPr/>
        </p:nvSpPr>
        <p:spPr>
          <a:xfrm>
            <a:off x="2468880" y="2907792"/>
            <a:ext cx="2011680" cy="868680"/>
          </a:xfrm>
          <a:prstGeom prst="roundRect">
            <a:avLst>
              <a:gd name="adj" fmla="val 8421"/>
            </a:avLst>
          </a:prstGeom>
          <a:solidFill>
            <a:srgbClr val="B0552F"/>
          </a:solidFill>
          <a:ln/>
        </p:spPr>
        <p:txBody>
          <a:bodyPr/>
          <a:lstStyle/>
          <a:p>
            <a:endParaRPr lang="en-US"/>
          </a:p>
        </p:txBody>
      </p:sp>
      <p:sp>
        <p:nvSpPr>
          <p:cNvPr id="23" name="Text 21"/>
          <p:cNvSpPr txBox="1"/>
          <p:nvPr/>
        </p:nvSpPr>
        <p:spPr>
          <a:xfrm>
            <a:off x="251460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2</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4" name="Shape 22"/>
          <p:cNvSpPr/>
          <p:nvPr/>
        </p:nvSpPr>
        <p:spPr>
          <a:xfrm>
            <a:off x="4497019" y="3259836"/>
            <a:ext cx="104242" cy="164592"/>
          </a:xfrm>
          <a:prstGeom prst="rightArrow">
            <a:avLst/>
          </a:prstGeom>
          <a:solidFill>
            <a:srgbClr val="6B6459"/>
          </a:solidFill>
          <a:ln/>
        </p:spPr>
        <p:txBody>
          <a:bodyPr/>
          <a:lstStyle/>
          <a:p>
            <a:endParaRPr lang="en-US"/>
          </a:p>
        </p:txBody>
      </p:sp>
      <p:sp>
        <p:nvSpPr>
          <p:cNvPr id="25" name="Shape 23"/>
          <p:cNvSpPr/>
          <p:nvPr/>
        </p:nvSpPr>
        <p:spPr>
          <a:xfrm>
            <a:off x="4617720" y="2907792"/>
            <a:ext cx="2011680" cy="868680"/>
          </a:xfrm>
          <a:prstGeom prst="roundRect">
            <a:avLst>
              <a:gd name="adj" fmla="val 8421"/>
            </a:avLst>
          </a:prstGeom>
          <a:solidFill>
            <a:srgbClr val="B0552F"/>
          </a:solidFill>
          <a:ln/>
        </p:spPr>
        <p:txBody>
          <a:bodyPr/>
          <a:lstStyle/>
          <a:p>
            <a:endParaRPr lang="en-US"/>
          </a:p>
        </p:txBody>
      </p:sp>
      <p:sp>
        <p:nvSpPr>
          <p:cNvPr id="26" name="Text 24"/>
          <p:cNvSpPr txBox="1"/>
          <p:nvPr/>
        </p:nvSpPr>
        <p:spPr>
          <a:xfrm>
            <a:off x="466344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3</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27" name="Shape 25"/>
          <p:cNvSpPr/>
          <p:nvPr/>
        </p:nvSpPr>
        <p:spPr>
          <a:xfrm>
            <a:off x="6645859" y="3259836"/>
            <a:ext cx="104242" cy="164592"/>
          </a:xfrm>
          <a:prstGeom prst="rightArrow">
            <a:avLst/>
          </a:prstGeom>
          <a:solidFill>
            <a:srgbClr val="6B6459"/>
          </a:solidFill>
          <a:ln/>
        </p:spPr>
        <p:txBody>
          <a:bodyPr/>
          <a:lstStyle/>
          <a:p>
            <a:endParaRPr lang="en-US"/>
          </a:p>
        </p:txBody>
      </p:sp>
      <p:sp>
        <p:nvSpPr>
          <p:cNvPr id="28" name="Shape 26"/>
          <p:cNvSpPr/>
          <p:nvPr/>
        </p:nvSpPr>
        <p:spPr>
          <a:xfrm>
            <a:off x="6766560" y="2907792"/>
            <a:ext cx="2011680" cy="868680"/>
          </a:xfrm>
          <a:prstGeom prst="roundRect">
            <a:avLst>
              <a:gd name="adj" fmla="val 8421"/>
            </a:avLst>
          </a:prstGeom>
          <a:solidFill>
            <a:srgbClr val="B0552F"/>
          </a:solidFill>
          <a:ln/>
        </p:spPr>
        <p:txBody>
          <a:bodyPr/>
          <a:lstStyle/>
          <a:p>
            <a:endParaRPr lang="en-US"/>
          </a:p>
        </p:txBody>
      </p:sp>
      <p:sp>
        <p:nvSpPr>
          <p:cNvPr id="29" name="Text 27"/>
          <p:cNvSpPr txBox="1"/>
          <p:nvPr/>
        </p:nvSpPr>
        <p:spPr>
          <a:xfrm>
            <a:off x="6812280" y="2907792"/>
            <a:ext cx="1920240" cy="86868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Iteration 4</a:t>
            </a:r>
            <a:endParaRPr lang="en-US" sz="1350" dirty="0"/>
          </a:p>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(trainable)</a:t>
            </a:r>
            <a:endParaRPr lang="en-US" sz="1350" dirty="0"/>
          </a:p>
        </p:txBody>
      </p:sp>
      <p:sp>
        <p:nvSpPr>
          <p:cNvPr id="30" name="Shape 28"/>
          <p:cNvSpPr/>
          <p:nvPr/>
        </p:nvSpPr>
        <p:spPr>
          <a:xfrm>
            <a:off x="411480" y="4206240"/>
            <a:ext cx="8321040" cy="1005840"/>
          </a:xfrm>
          <a:prstGeom prst="roundRect">
            <a:avLst>
              <a:gd name="adj" fmla="val 7273"/>
            </a:avLst>
          </a:prstGeom>
          <a:solidFill>
            <a:srgbClr val="9C7A2E"/>
          </a:solidFill>
          <a:ln/>
        </p:spPr>
        <p:txBody>
          <a:bodyPr/>
          <a:lstStyle/>
          <a:p>
            <a:endParaRPr lang="en-US"/>
          </a:p>
        </p:txBody>
      </p:sp>
      <p:sp>
        <p:nvSpPr>
          <p:cNvPr id="31" name="Text 29"/>
          <p:cNvSpPr txBox="1"/>
          <p:nvPr/>
        </p:nvSpPr>
        <p:spPr>
          <a:xfrm>
            <a:off x="640080" y="4206240"/>
            <a:ext cx="7863840" cy="10058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Keep the physics operators A and Aᵀ; learn the thresholds, step sizes, denoisers, or selected transforms.</a:t>
            </a:r>
            <a:endParaRPr lang="en-US" sz="19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3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From iterations to layers: what becomes trainable?</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37</a:t>
            </a:r>
            <a:endParaRPr lang="en-US" sz="1100" dirty="0"/>
          </a:p>
        </p:txBody>
      </p:sp>
      <p:sp>
        <p:nvSpPr>
          <p:cNvPr id="6" name="Text 4"/>
          <p:cNvSpPr txBox="1"/>
          <p:nvPr/>
        </p:nvSpPr>
        <p:spPr>
          <a:xfrm>
            <a:off x="411480" y="1051560"/>
            <a:ext cx="8321040" cy="146304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Step sizes η, thresholds λ, transforms, denoisers, or preconditioners can each be made learnable.</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“Tied” parameters reuse the same values across all stages; “untied” parameters let each stage specialize.</a:t>
            </a:r>
            <a:endParaRPr lang="en-US" sz="1950" dirty="0"/>
          </a:p>
        </p:txBody>
      </p:sp>
      <p:sp>
        <p:nvSpPr>
          <p:cNvPr id="7" name="Shape 5"/>
          <p:cNvSpPr/>
          <p:nvPr/>
        </p:nvSpPr>
        <p:spPr>
          <a:xfrm>
            <a:off x="411480" y="2651760"/>
            <a:ext cx="8321040" cy="1051560"/>
          </a:xfrm>
          <a:prstGeom prst="roundRect">
            <a:avLst>
              <a:gd name="adj" fmla="val 6957"/>
            </a:avLst>
          </a:prstGeom>
          <a:solidFill>
            <a:srgbClr val="9C7A2E"/>
          </a:solidFill>
          <a:ln/>
        </p:spPr>
        <p:txBody>
          <a:bodyPr/>
          <a:lstStyle/>
          <a:p>
            <a:endParaRPr lang="en-US"/>
          </a:p>
        </p:txBody>
      </p:sp>
      <p:sp>
        <p:nvSpPr>
          <p:cNvPr id="8" name="Text 6"/>
          <p:cNvSpPr txBox="1"/>
          <p:nvPr/>
        </p:nvSpPr>
        <p:spPr>
          <a:xfrm>
            <a:off x="640080" y="2651760"/>
            <a:ext cx="7863840" cy="10515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Trainable choices: the architecture is fixed by the algorithm; only how much freedom each stage gets is a design decision.</a:t>
            </a:r>
            <a:endParaRPr lang="en-US" sz="1900" dirty="0"/>
          </a:p>
        </p:txBody>
      </p:sp>
      <p:sp>
        <p:nvSpPr>
          <p:cNvPr id="9" name="Text 7"/>
          <p:cNvSpPr txBox="1"/>
          <p:nvPr/>
        </p:nvSpPr>
        <p:spPr>
          <a:xfrm>
            <a:off x="411480" y="3886200"/>
            <a:ext cx="8321040" cy="777240"/>
          </a:xfrm>
          <a:prstGeom prst="rect">
            <a:avLst/>
          </a:prstGeom>
          <a:noFill/>
          <a:ln/>
        </p:spPr>
        <p:txBody>
          <a:bodyPr wrap="square" lIns="0" tIns="0" rIns="0" bIns="0" rtlCol="0" anchor="ctr"/>
          <a:lstStyle/>
          <a:p>
            <a:pPr marL="0" indent="0" algn="ctr">
              <a:buNone/>
            </a:pPr>
            <a:r>
              <a:rPr lang="en-US" sz="1750" i="1" dirty="0">
                <a:solidFill>
                  <a:srgbClr val="6B6459"/>
                </a:solidFill>
                <a:latin typeface="Lucida Bright" pitchFamily="34" charset="0"/>
                <a:ea typeface="Lucida Bright" pitchFamily="34" charset="-122"/>
                <a:cs typeface="Lucida Bright" pitchFamily="34" charset="-120"/>
              </a:rPr>
              <a:t>Erase the repeated algebra and replace each written-out iteration with one reusable block — this is the moment an optimizer visually becomes a network.</a:t>
            </a:r>
            <a:endParaRPr lang="en-US" sz="17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3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accelerated MRI: what the scanner measures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38</a:t>
            </a:r>
            <a:endParaRPr lang="en-US" sz="1100" dirty="0"/>
          </a:p>
        </p:txBody>
      </p:sp>
      <p:sp>
        <p:nvSpPr>
          <p:cNvPr id="6" name="Text 4"/>
          <p:cNvSpPr txBox="1"/>
          <p:nvPr/>
        </p:nvSpPr>
        <p:spPr>
          <a:xfrm>
            <a:off x="411480" y="1051560"/>
            <a:ext cx="8321040" cy="137160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MRI measures spatial-frequency coefficients in k-space rather than image pixels.</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Acquisition time is reduced by sampling only a subset of k-space.</a:t>
            </a:r>
            <a:endParaRPr lang="en-US" sz="1950" dirty="0"/>
          </a:p>
        </p:txBody>
      </p:sp>
      <p:sp>
        <p:nvSpPr>
          <p:cNvPr id="7" name="Text 5"/>
          <p:cNvSpPr txBox="1"/>
          <p:nvPr/>
        </p:nvSpPr>
        <p:spPr>
          <a:xfrm>
            <a:off x="274320" y="2606040"/>
            <a:ext cx="8595360" cy="394855"/>
          </a:xfrm>
          <a:prstGeom prst="rect">
            <a:avLst/>
          </a:prstGeom>
          <a:noFill/>
          <a:ln/>
        </p:spPr>
        <p:txBody>
          <a:bodyPr wrap="square" lIns="0" tIns="0" rIns="0" bIns="0" rtlCol="0" anchor="ctr"/>
          <a:lstStyle/>
          <a:p>
            <a:pPr marL="0" indent="0" algn="ctr">
              <a:buNone/>
            </a:pPr>
            <a:r>
              <a:rPr lang="en-US" sz="1900" b="1" i="1" dirty="0">
                <a:solidFill>
                  <a:srgbClr val="34465B"/>
                </a:solidFill>
                <a:latin typeface="Lucida Bright" pitchFamily="34" charset="0"/>
                <a:ea typeface="Lucida Bright" pitchFamily="34" charset="-122"/>
                <a:cs typeface="Lucida Bright" pitchFamily="34" charset="-120"/>
              </a:rPr>
              <a:t>y = PFx + n</a:t>
            </a:r>
            <a:r>
              <a:rPr lang="en-US" sz="1550" i="1" dirty="0">
                <a:solidFill>
                  <a:srgbClr val="6B6459"/>
                </a:solidFill>
                <a:latin typeface="Lucida Bright" pitchFamily="34" charset="0"/>
                <a:ea typeface="Lucida Bright" pitchFamily="34" charset="-122"/>
                <a:cs typeface="Lucida Bright" pitchFamily="34" charset="-120"/>
              </a:rPr>
              <a:t>     F: Fourier transform; P: selects acquired coefficients</a:t>
            </a:r>
            <a:endParaRPr lang="en-US" sz="1900" dirty="0"/>
          </a:p>
        </p:txBody>
      </p:sp>
      <p:sp>
        <p:nvSpPr>
          <p:cNvPr id="8" name="Shape 6"/>
          <p:cNvSpPr/>
          <p:nvPr/>
        </p:nvSpPr>
        <p:spPr>
          <a:xfrm>
            <a:off x="411480" y="3383280"/>
            <a:ext cx="8321040" cy="1051560"/>
          </a:xfrm>
          <a:prstGeom prst="roundRect">
            <a:avLst>
              <a:gd name="adj" fmla="val 6957"/>
            </a:avLst>
          </a:prstGeom>
          <a:solidFill>
            <a:srgbClr val="9C7A2E"/>
          </a:solidFill>
          <a:ln/>
        </p:spPr>
        <p:txBody>
          <a:bodyPr/>
          <a:lstStyle/>
          <a:p>
            <a:endParaRPr lang="en-US"/>
          </a:p>
        </p:txBody>
      </p:sp>
      <p:sp>
        <p:nvSpPr>
          <p:cNvPr id="9" name="Text 7"/>
          <p:cNvSpPr txBox="1"/>
          <p:nvPr/>
        </p:nvSpPr>
        <p:spPr>
          <a:xfrm>
            <a:off x="640080" y="3383280"/>
            <a:ext cx="7863840" cy="105156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F and P are known almost exactly from the acquisition protocol — there is little reason to ask a network to relearn the Fourier transform.</a:t>
            </a:r>
            <a:endParaRPr lang="en-US" sz="185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4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Undersampling mask and the inverse difficulty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39</a:t>
            </a:r>
            <a:endParaRPr lang="en-US" sz="1100" dirty="0"/>
          </a:p>
        </p:txBody>
      </p:sp>
      <p:pic>
        <p:nvPicPr>
          <p:cNvPr id="6" name="Image 0" descr="/home/claude/l4build/build/assets_v5_mri_kspace.png"/>
          <p:cNvPicPr>
            <a:picLocks noChangeAspect="1"/>
          </p:cNvPicPr>
          <p:nvPr/>
        </p:nvPicPr>
        <p:blipFill>
          <a:blip r:embed="rId3"/>
          <a:stretch>
            <a:fillRect/>
          </a:stretch>
        </p:blipFill>
        <p:spPr>
          <a:xfrm>
            <a:off x="457200" y="960120"/>
            <a:ext cx="8229600" cy="3055928"/>
          </a:xfrm>
          <a:prstGeom prst="rect">
            <a:avLst/>
          </a:prstGeom>
        </p:spPr>
      </p:pic>
      <p:sp>
        <p:nvSpPr>
          <p:cNvPr id="7" name="Shape 4"/>
          <p:cNvSpPr/>
          <p:nvPr/>
        </p:nvSpPr>
        <p:spPr>
          <a:xfrm>
            <a:off x="411480" y="4244648"/>
            <a:ext cx="8321040" cy="868680"/>
          </a:xfrm>
          <a:prstGeom prst="roundRect">
            <a:avLst>
              <a:gd name="adj" fmla="val 8421"/>
            </a:avLst>
          </a:prstGeom>
          <a:solidFill>
            <a:srgbClr val="9C7A2E"/>
          </a:solidFill>
          <a:ln/>
        </p:spPr>
        <p:txBody>
          <a:bodyPr/>
          <a:lstStyle/>
          <a:p>
            <a:endParaRPr lang="en-US"/>
          </a:p>
        </p:txBody>
      </p:sp>
      <p:sp>
        <p:nvSpPr>
          <p:cNvPr id="8" name="Text 5"/>
          <p:cNvSpPr txBox="1"/>
          <p:nvPr/>
        </p:nvSpPr>
        <p:spPr>
          <a:xfrm>
            <a:off x="640080" y="4244648"/>
            <a:ext cx="7863840" cy="86868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Reconstruction from undersampled k-space is ill-posed; compressed-sensing / iterative methods can be computationally expensive.</a:t>
            </a:r>
            <a:endParaRPr lang="en-US" sz="1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MRI unrolled reconstruction: exact physics, learned correction</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40</a:t>
            </a:r>
            <a:endParaRPr lang="en-US" sz="1100" dirty="0"/>
          </a:p>
        </p:txBody>
      </p:sp>
      <p:sp>
        <p:nvSpPr>
          <p:cNvPr id="6" name="Shape 4"/>
          <p:cNvSpPr/>
          <p:nvPr/>
        </p:nvSpPr>
        <p:spPr>
          <a:xfrm>
            <a:off x="457200" y="1188720"/>
            <a:ext cx="1965960" cy="914400"/>
          </a:xfrm>
          <a:prstGeom prst="roundRect">
            <a:avLst>
              <a:gd name="adj" fmla="val 8000"/>
            </a:avLst>
          </a:prstGeom>
          <a:solidFill>
            <a:srgbClr val="B0552F"/>
          </a:solidFill>
          <a:ln/>
        </p:spPr>
        <p:txBody>
          <a:bodyPr/>
          <a:lstStyle/>
          <a:p>
            <a:endParaRPr lang="en-US"/>
          </a:p>
        </p:txBody>
      </p:sp>
      <p:sp>
        <p:nvSpPr>
          <p:cNvPr id="7" name="Text 5"/>
          <p:cNvSpPr txBox="1"/>
          <p:nvPr/>
        </p:nvSpPr>
        <p:spPr>
          <a:xfrm>
            <a:off x="50292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data</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consistency</a:t>
            </a:r>
            <a:endParaRPr lang="en-US" sz="1450" dirty="0"/>
          </a:p>
        </p:txBody>
      </p:sp>
      <p:sp>
        <p:nvSpPr>
          <p:cNvPr id="8" name="Shape 6"/>
          <p:cNvSpPr/>
          <p:nvPr/>
        </p:nvSpPr>
        <p:spPr>
          <a:xfrm>
            <a:off x="2445106" y="1563624"/>
            <a:ext cx="138989" cy="164592"/>
          </a:xfrm>
          <a:prstGeom prst="rightArrow">
            <a:avLst/>
          </a:prstGeom>
          <a:solidFill>
            <a:srgbClr val="6B6459"/>
          </a:solidFill>
          <a:ln/>
        </p:spPr>
        <p:txBody>
          <a:bodyPr/>
          <a:lstStyle/>
          <a:p>
            <a:endParaRPr lang="en-US"/>
          </a:p>
        </p:txBody>
      </p:sp>
      <p:sp>
        <p:nvSpPr>
          <p:cNvPr id="9" name="Shape 7"/>
          <p:cNvSpPr/>
          <p:nvPr/>
        </p:nvSpPr>
        <p:spPr>
          <a:xfrm>
            <a:off x="2606040" y="1188720"/>
            <a:ext cx="1965960" cy="914400"/>
          </a:xfrm>
          <a:prstGeom prst="roundRect">
            <a:avLst>
              <a:gd name="adj" fmla="val 8000"/>
            </a:avLst>
          </a:prstGeom>
          <a:solidFill>
            <a:srgbClr val="B0552F"/>
          </a:solidFill>
          <a:ln/>
        </p:spPr>
        <p:txBody>
          <a:bodyPr/>
          <a:lstStyle/>
          <a:p>
            <a:endParaRPr lang="en-US"/>
          </a:p>
        </p:txBody>
      </p:sp>
      <p:sp>
        <p:nvSpPr>
          <p:cNvPr id="10" name="Text 8"/>
          <p:cNvSpPr txBox="1"/>
          <p:nvPr/>
        </p:nvSpPr>
        <p:spPr>
          <a:xfrm>
            <a:off x="265176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prior</a:t>
            </a:r>
            <a:endParaRPr lang="en-US" sz="1450" dirty="0"/>
          </a:p>
        </p:txBody>
      </p:sp>
      <p:sp>
        <p:nvSpPr>
          <p:cNvPr id="11" name="Shape 9"/>
          <p:cNvSpPr/>
          <p:nvPr/>
        </p:nvSpPr>
        <p:spPr>
          <a:xfrm>
            <a:off x="4593946" y="1563624"/>
            <a:ext cx="138989" cy="164592"/>
          </a:xfrm>
          <a:prstGeom prst="rightArrow">
            <a:avLst/>
          </a:prstGeom>
          <a:solidFill>
            <a:srgbClr val="6B6459"/>
          </a:solidFill>
          <a:ln/>
        </p:spPr>
        <p:txBody>
          <a:bodyPr/>
          <a:lstStyle/>
          <a:p>
            <a:endParaRPr lang="en-US"/>
          </a:p>
        </p:txBody>
      </p:sp>
      <p:sp>
        <p:nvSpPr>
          <p:cNvPr id="12" name="Shape 10"/>
          <p:cNvSpPr/>
          <p:nvPr/>
        </p:nvSpPr>
        <p:spPr>
          <a:xfrm>
            <a:off x="4754880" y="1188720"/>
            <a:ext cx="1965960" cy="914400"/>
          </a:xfrm>
          <a:prstGeom prst="roundRect">
            <a:avLst>
              <a:gd name="adj" fmla="val 8000"/>
            </a:avLst>
          </a:prstGeom>
          <a:solidFill>
            <a:srgbClr val="B0552F"/>
          </a:solidFill>
          <a:ln/>
        </p:spPr>
        <p:txBody>
          <a:bodyPr/>
          <a:lstStyle/>
          <a:p>
            <a:endParaRPr lang="en-US"/>
          </a:p>
        </p:txBody>
      </p:sp>
      <p:sp>
        <p:nvSpPr>
          <p:cNvPr id="13" name="Text 11"/>
          <p:cNvSpPr txBox="1"/>
          <p:nvPr/>
        </p:nvSpPr>
        <p:spPr>
          <a:xfrm>
            <a:off x="480060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data</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consistency</a:t>
            </a:r>
            <a:endParaRPr lang="en-US" sz="1450" dirty="0"/>
          </a:p>
        </p:txBody>
      </p:sp>
      <p:sp>
        <p:nvSpPr>
          <p:cNvPr id="14" name="Shape 12"/>
          <p:cNvSpPr/>
          <p:nvPr/>
        </p:nvSpPr>
        <p:spPr>
          <a:xfrm>
            <a:off x="6742786" y="1563624"/>
            <a:ext cx="138989" cy="164592"/>
          </a:xfrm>
          <a:prstGeom prst="rightArrow">
            <a:avLst/>
          </a:prstGeom>
          <a:solidFill>
            <a:srgbClr val="6B6459"/>
          </a:solidFill>
          <a:ln/>
        </p:spPr>
        <p:txBody>
          <a:bodyPr/>
          <a:lstStyle/>
          <a:p>
            <a:endParaRPr lang="en-US"/>
          </a:p>
        </p:txBody>
      </p:sp>
      <p:sp>
        <p:nvSpPr>
          <p:cNvPr id="15" name="Shape 13"/>
          <p:cNvSpPr/>
          <p:nvPr/>
        </p:nvSpPr>
        <p:spPr>
          <a:xfrm>
            <a:off x="6903720" y="1188720"/>
            <a:ext cx="1965960" cy="914400"/>
          </a:xfrm>
          <a:prstGeom prst="roundRect">
            <a:avLst>
              <a:gd name="adj" fmla="val 8000"/>
            </a:avLst>
          </a:prstGeom>
          <a:solidFill>
            <a:srgbClr val="B0552F"/>
          </a:solidFill>
          <a:ln/>
        </p:spPr>
        <p:txBody>
          <a:bodyPr/>
          <a:lstStyle/>
          <a:p>
            <a:endParaRPr lang="en-US"/>
          </a:p>
        </p:txBody>
      </p:sp>
      <p:sp>
        <p:nvSpPr>
          <p:cNvPr id="16" name="Text 14"/>
          <p:cNvSpPr txBox="1"/>
          <p:nvPr/>
        </p:nvSpPr>
        <p:spPr>
          <a:xfrm>
            <a:off x="6949440" y="1188720"/>
            <a:ext cx="1874520" cy="91440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learned</a:t>
            </a:r>
            <a:endParaRPr lang="en-US" sz="1450" dirty="0"/>
          </a:p>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prior</a:t>
            </a:r>
            <a:endParaRPr lang="en-US" sz="1450" dirty="0"/>
          </a:p>
        </p:txBody>
      </p:sp>
      <p:sp>
        <p:nvSpPr>
          <p:cNvPr id="17" name="Text 15"/>
          <p:cNvSpPr txBox="1"/>
          <p:nvPr/>
        </p:nvSpPr>
        <p:spPr>
          <a:xfrm>
            <a:off x="411480" y="2377440"/>
            <a:ext cx="8321040" cy="73152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Every stage explicitly enforces consistency with measured k-space, alternating with a learned image-domain prior / denoiser.</a:t>
            </a:r>
            <a:endParaRPr lang="en-US" sz="1800" dirty="0"/>
          </a:p>
        </p:txBody>
      </p:sp>
      <p:sp>
        <p:nvSpPr>
          <p:cNvPr id="18" name="Shape 16"/>
          <p:cNvSpPr/>
          <p:nvPr/>
        </p:nvSpPr>
        <p:spPr>
          <a:xfrm>
            <a:off x="411480" y="3246120"/>
            <a:ext cx="8321040" cy="914400"/>
          </a:xfrm>
          <a:prstGeom prst="roundRect">
            <a:avLst>
              <a:gd name="adj" fmla="val 8000"/>
            </a:avLst>
          </a:prstGeom>
          <a:solidFill>
            <a:srgbClr val="9C7A2E"/>
          </a:solidFill>
          <a:ln/>
        </p:spPr>
        <p:txBody>
          <a:bodyPr/>
          <a:lstStyle/>
          <a:p>
            <a:endParaRPr lang="en-US"/>
          </a:p>
        </p:txBody>
      </p:sp>
      <p:sp>
        <p:nvSpPr>
          <p:cNvPr id="19" name="Text 17"/>
          <p:cNvSpPr txBox="1"/>
          <p:nvPr/>
        </p:nvSpPr>
        <p:spPr>
          <a:xfrm>
            <a:off x="640080" y="3246120"/>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Teaching move: which block should never be learned? The known sampling / Fourier operation — unless there is a calibration error.</a:t>
            </a:r>
            <a:endParaRPr lang="en-US" sz="1750" dirty="0"/>
          </a:p>
        </p:txBody>
      </p:sp>
      <p:sp>
        <p:nvSpPr>
          <p:cNvPr id="20" name="Text 18"/>
          <p:cNvSpPr txBox="1"/>
          <p:nvPr/>
        </p:nvSpPr>
        <p:spPr>
          <a:xfrm>
            <a:off x="411480" y="4251960"/>
            <a:ext cx="8321040" cy="36576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Optional anchor: Aggarwal, Mani &amp; Jacob, MoDL, IEEE TMI 2019.</a:t>
            </a:r>
            <a:endParaRPr lang="en-US" sz="145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iterative CT: one physical correction loop</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41</a:t>
            </a:r>
            <a:endParaRPr lang="en-US" sz="1100" dirty="0"/>
          </a:p>
        </p:txBody>
      </p:sp>
      <p:sp>
        <p:nvSpPr>
          <p:cNvPr id="6" name="Shape 4"/>
          <p:cNvSpPr/>
          <p:nvPr/>
        </p:nvSpPr>
        <p:spPr>
          <a:xfrm>
            <a:off x="1920240" y="960120"/>
            <a:ext cx="5303520" cy="658368"/>
          </a:xfrm>
          <a:prstGeom prst="roundRect">
            <a:avLst>
              <a:gd name="adj" fmla="val 11111"/>
            </a:avLst>
          </a:prstGeom>
          <a:solidFill>
            <a:srgbClr val="B0552F"/>
          </a:solidFill>
          <a:ln/>
        </p:spPr>
        <p:txBody>
          <a:bodyPr/>
          <a:lstStyle/>
          <a:p>
            <a:endParaRPr lang="en-US"/>
          </a:p>
        </p:txBody>
      </p:sp>
      <p:sp>
        <p:nvSpPr>
          <p:cNvPr id="7" name="Text 5"/>
          <p:cNvSpPr txBox="1"/>
          <p:nvPr/>
        </p:nvSpPr>
        <p:spPr>
          <a:xfrm>
            <a:off x="2011680" y="960120"/>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predict projections  Axₖ</a:t>
            </a:r>
            <a:endParaRPr lang="en-US" sz="1700" dirty="0"/>
          </a:p>
        </p:txBody>
      </p:sp>
      <p:sp>
        <p:nvSpPr>
          <p:cNvPr id="8" name="Shape 6"/>
          <p:cNvSpPr/>
          <p:nvPr/>
        </p:nvSpPr>
        <p:spPr>
          <a:xfrm>
            <a:off x="4489704" y="1641348"/>
            <a:ext cx="164592" cy="178308"/>
          </a:xfrm>
          <a:prstGeom prst="downArrow">
            <a:avLst/>
          </a:prstGeom>
          <a:solidFill>
            <a:srgbClr val="6B6459"/>
          </a:solidFill>
          <a:ln/>
        </p:spPr>
        <p:txBody>
          <a:bodyPr/>
          <a:lstStyle/>
          <a:p>
            <a:endParaRPr lang="en-US"/>
          </a:p>
        </p:txBody>
      </p:sp>
      <p:sp>
        <p:nvSpPr>
          <p:cNvPr id="9" name="Shape 7"/>
          <p:cNvSpPr/>
          <p:nvPr/>
        </p:nvSpPr>
        <p:spPr>
          <a:xfrm>
            <a:off x="1920240" y="1847088"/>
            <a:ext cx="5303520" cy="658368"/>
          </a:xfrm>
          <a:prstGeom prst="roundRect">
            <a:avLst>
              <a:gd name="adj" fmla="val 11111"/>
            </a:avLst>
          </a:prstGeom>
          <a:solidFill>
            <a:srgbClr val="B0552F"/>
          </a:solidFill>
          <a:ln/>
        </p:spPr>
        <p:txBody>
          <a:bodyPr/>
          <a:lstStyle/>
          <a:p>
            <a:endParaRPr lang="en-US"/>
          </a:p>
        </p:txBody>
      </p:sp>
      <p:sp>
        <p:nvSpPr>
          <p:cNvPr id="10" name="Text 8"/>
          <p:cNvSpPr txBox="1"/>
          <p:nvPr/>
        </p:nvSpPr>
        <p:spPr>
          <a:xfrm>
            <a:off x="2011680" y="1847088"/>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compare to scanner data  y − Axₖ</a:t>
            </a:r>
            <a:endParaRPr lang="en-US" sz="1700" dirty="0"/>
          </a:p>
        </p:txBody>
      </p:sp>
      <p:sp>
        <p:nvSpPr>
          <p:cNvPr id="11" name="Shape 9"/>
          <p:cNvSpPr/>
          <p:nvPr/>
        </p:nvSpPr>
        <p:spPr>
          <a:xfrm>
            <a:off x="4489704" y="2528316"/>
            <a:ext cx="164592" cy="178308"/>
          </a:xfrm>
          <a:prstGeom prst="downArrow">
            <a:avLst/>
          </a:prstGeom>
          <a:solidFill>
            <a:srgbClr val="6B6459"/>
          </a:solidFill>
          <a:ln/>
        </p:spPr>
        <p:txBody>
          <a:bodyPr/>
          <a:lstStyle/>
          <a:p>
            <a:endParaRPr lang="en-US"/>
          </a:p>
        </p:txBody>
      </p:sp>
      <p:sp>
        <p:nvSpPr>
          <p:cNvPr id="12" name="Shape 10"/>
          <p:cNvSpPr/>
          <p:nvPr/>
        </p:nvSpPr>
        <p:spPr>
          <a:xfrm>
            <a:off x="1920240" y="2734056"/>
            <a:ext cx="5303520" cy="658368"/>
          </a:xfrm>
          <a:prstGeom prst="roundRect">
            <a:avLst>
              <a:gd name="adj" fmla="val 11111"/>
            </a:avLst>
          </a:prstGeom>
          <a:solidFill>
            <a:srgbClr val="B0552F"/>
          </a:solidFill>
          <a:ln/>
        </p:spPr>
        <p:txBody>
          <a:bodyPr/>
          <a:lstStyle/>
          <a:p>
            <a:endParaRPr lang="en-US"/>
          </a:p>
        </p:txBody>
      </p:sp>
      <p:sp>
        <p:nvSpPr>
          <p:cNvPr id="13" name="Text 11"/>
          <p:cNvSpPr txBox="1"/>
          <p:nvPr/>
        </p:nvSpPr>
        <p:spPr>
          <a:xfrm>
            <a:off x="2011680" y="2734056"/>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backproject the residual  Aᵀ(·)</a:t>
            </a:r>
            <a:endParaRPr lang="en-US" sz="1700" dirty="0"/>
          </a:p>
        </p:txBody>
      </p:sp>
      <p:sp>
        <p:nvSpPr>
          <p:cNvPr id="14" name="Shape 12"/>
          <p:cNvSpPr/>
          <p:nvPr/>
        </p:nvSpPr>
        <p:spPr>
          <a:xfrm>
            <a:off x="4489704" y="3415284"/>
            <a:ext cx="164592" cy="178308"/>
          </a:xfrm>
          <a:prstGeom prst="downArrow">
            <a:avLst/>
          </a:prstGeom>
          <a:solidFill>
            <a:srgbClr val="6B6459"/>
          </a:solidFill>
          <a:ln/>
        </p:spPr>
        <p:txBody>
          <a:bodyPr/>
          <a:lstStyle/>
          <a:p>
            <a:endParaRPr lang="en-US"/>
          </a:p>
        </p:txBody>
      </p:sp>
      <p:sp>
        <p:nvSpPr>
          <p:cNvPr id="15" name="Shape 13"/>
          <p:cNvSpPr/>
          <p:nvPr/>
        </p:nvSpPr>
        <p:spPr>
          <a:xfrm>
            <a:off x="1920240" y="3621024"/>
            <a:ext cx="5303520" cy="658368"/>
          </a:xfrm>
          <a:prstGeom prst="roundRect">
            <a:avLst>
              <a:gd name="adj" fmla="val 11111"/>
            </a:avLst>
          </a:prstGeom>
          <a:solidFill>
            <a:srgbClr val="1E2A38"/>
          </a:solidFill>
          <a:ln/>
        </p:spPr>
        <p:txBody>
          <a:bodyPr/>
          <a:lstStyle/>
          <a:p>
            <a:endParaRPr lang="en-US"/>
          </a:p>
        </p:txBody>
      </p:sp>
      <p:sp>
        <p:nvSpPr>
          <p:cNvPr id="16" name="Text 14"/>
          <p:cNvSpPr txBox="1"/>
          <p:nvPr/>
        </p:nvSpPr>
        <p:spPr>
          <a:xfrm>
            <a:off x="2011680" y="3621024"/>
            <a:ext cx="5120640" cy="658368"/>
          </a:xfrm>
          <a:prstGeom prst="rect">
            <a:avLst/>
          </a:prstGeom>
          <a:noFill/>
          <a:ln/>
        </p:spPr>
        <p:txBody>
          <a:bodyPr wrap="square" lIns="0" tIns="0" rIns="0" bIns="0" rtlCol="0" anchor="ctr"/>
          <a:lstStyle/>
          <a:p>
            <a:pPr marL="0" indent="0" algn="ctr">
              <a:buNone/>
            </a:pPr>
            <a:r>
              <a:rPr lang="en-US" sz="1700" b="1" dirty="0">
                <a:solidFill>
                  <a:srgbClr val="FFFFFF"/>
                </a:solidFill>
                <a:latin typeface="Lucida Bright" pitchFamily="34" charset="0"/>
                <a:ea typeface="Lucida Bright" pitchFamily="34" charset="-122"/>
                <a:cs typeface="Lucida Bright" pitchFamily="34" charset="-120"/>
              </a:rPr>
              <a:t>denoise / regularize the update</a:t>
            </a:r>
            <a:endParaRPr lang="en-US" sz="1700" dirty="0"/>
          </a:p>
        </p:txBody>
      </p:sp>
      <p:sp>
        <p:nvSpPr>
          <p:cNvPr id="17" name="Shape 15"/>
          <p:cNvSpPr/>
          <p:nvPr/>
        </p:nvSpPr>
        <p:spPr>
          <a:xfrm>
            <a:off x="411480" y="4645152"/>
            <a:ext cx="8321040" cy="914400"/>
          </a:xfrm>
          <a:prstGeom prst="roundRect">
            <a:avLst>
              <a:gd name="adj" fmla="val 8000"/>
            </a:avLst>
          </a:prstGeom>
          <a:solidFill>
            <a:srgbClr val="9C7A2E"/>
          </a:solidFill>
          <a:ln/>
        </p:spPr>
        <p:txBody>
          <a:bodyPr/>
          <a:lstStyle/>
          <a:p>
            <a:endParaRPr lang="en-US"/>
          </a:p>
        </p:txBody>
      </p:sp>
      <p:sp>
        <p:nvSpPr>
          <p:cNvPr id="18" name="Text 16"/>
          <p:cNvSpPr txBox="1"/>
          <p:nvPr/>
        </p:nvSpPr>
        <p:spPr>
          <a:xfrm>
            <a:off x="640080" y="4645152"/>
            <a:ext cx="7863840" cy="9144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Keep the first CT iteration entirely physical — only after this loop is understood should the unrolled network be drawn.</a:t>
            </a:r>
            <a:endParaRPr lang="en-US" sz="175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CT loop becomes unrolled stages</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42</a:t>
            </a:r>
            <a:endParaRPr lang="en-US" sz="1100" dirty="0"/>
          </a:p>
        </p:txBody>
      </p:sp>
      <p:sp>
        <p:nvSpPr>
          <p:cNvPr id="6" name="Shape 4"/>
          <p:cNvSpPr/>
          <p:nvPr/>
        </p:nvSpPr>
        <p:spPr>
          <a:xfrm>
            <a:off x="457200" y="1097280"/>
            <a:ext cx="1965960" cy="914400"/>
          </a:xfrm>
          <a:prstGeom prst="roundRect">
            <a:avLst>
              <a:gd name="adj" fmla="val 8000"/>
            </a:avLst>
          </a:prstGeom>
          <a:solidFill>
            <a:srgbClr val="B0552F"/>
          </a:solidFill>
          <a:ln/>
        </p:spPr>
        <p:txBody>
          <a:bodyPr/>
          <a:lstStyle/>
          <a:p>
            <a:endParaRPr lang="en-US"/>
          </a:p>
        </p:txBody>
      </p:sp>
      <p:sp>
        <p:nvSpPr>
          <p:cNvPr id="7" name="Text 5"/>
          <p:cNvSpPr txBox="1"/>
          <p:nvPr/>
        </p:nvSpPr>
        <p:spPr>
          <a:xfrm>
            <a:off x="50292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1</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8" name="Shape 6"/>
          <p:cNvSpPr/>
          <p:nvPr/>
        </p:nvSpPr>
        <p:spPr>
          <a:xfrm>
            <a:off x="2445106" y="1472184"/>
            <a:ext cx="138989" cy="164592"/>
          </a:xfrm>
          <a:prstGeom prst="rightArrow">
            <a:avLst/>
          </a:prstGeom>
          <a:solidFill>
            <a:srgbClr val="6B6459"/>
          </a:solidFill>
          <a:ln/>
        </p:spPr>
        <p:txBody>
          <a:bodyPr/>
          <a:lstStyle/>
          <a:p>
            <a:endParaRPr lang="en-US"/>
          </a:p>
        </p:txBody>
      </p:sp>
      <p:sp>
        <p:nvSpPr>
          <p:cNvPr id="9" name="Shape 7"/>
          <p:cNvSpPr/>
          <p:nvPr/>
        </p:nvSpPr>
        <p:spPr>
          <a:xfrm>
            <a:off x="2606040" y="1097280"/>
            <a:ext cx="1965960" cy="914400"/>
          </a:xfrm>
          <a:prstGeom prst="roundRect">
            <a:avLst>
              <a:gd name="adj" fmla="val 8000"/>
            </a:avLst>
          </a:prstGeom>
          <a:solidFill>
            <a:srgbClr val="B0552F"/>
          </a:solidFill>
          <a:ln/>
        </p:spPr>
        <p:txBody>
          <a:bodyPr/>
          <a:lstStyle/>
          <a:p>
            <a:endParaRPr lang="en-US"/>
          </a:p>
        </p:txBody>
      </p:sp>
      <p:sp>
        <p:nvSpPr>
          <p:cNvPr id="10" name="Text 8"/>
          <p:cNvSpPr txBox="1"/>
          <p:nvPr/>
        </p:nvSpPr>
        <p:spPr>
          <a:xfrm>
            <a:off x="265176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2</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1" name="Shape 9"/>
          <p:cNvSpPr/>
          <p:nvPr/>
        </p:nvSpPr>
        <p:spPr>
          <a:xfrm>
            <a:off x="4593946" y="1472184"/>
            <a:ext cx="138989" cy="164592"/>
          </a:xfrm>
          <a:prstGeom prst="rightArrow">
            <a:avLst/>
          </a:prstGeom>
          <a:solidFill>
            <a:srgbClr val="6B6459"/>
          </a:solidFill>
          <a:ln/>
        </p:spPr>
        <p:txBody>
          <a:bodyPr/>
          <a:lstStyle/>
          <a:p>
            <a:endParaRPr lang="en-US"/>
          </a:p>
        </p:txBody>
      </p:sp>
      <p:sp>
        <p:nvSpPr>
          <p:cNvPr id="12" name="Shape 10"/>
          <p:cNvSpPr/>
          <p:nvPr/>
        </p:nvSpPr>
        <p:spPr>
          <a:xfrm>
            <a:off x="4754880" y="1097280"/>
            <a:ext cx="1965960" cy="914400"/>
          </a:xfrm>
          <a:prstGeom prst="roundRect">
            <a:avLst>
              <a:gd name="adj" fmla="val 8000"/>
            </a:avLst>
          </a:prstGeom>
          <a:solidFill>
            <a:srgbClr val="B0552F"/>
          </a:solidFill>
          <a:ln/>
        </p:spPr>
        <p:txBody>
          <a:bodyPr/>
          <a:lstStyle/>
          <a:p>
            <a:endParaRPr lang="en-US"/>
          </a:p>
        </p:txBody>
      </p:sp>
      <p:sp>
        <p:nvSpPr>
          <p:cNvPr id="13" name="Text 11"/>
          <p:cNvSpPr txBox="1"/>
          <p:nvPr/>
        </p:nvSpPr>
        <p:spPr>
          <a:xfrm>
            <a:off x="480060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3</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4" name="Shape 12"/>
          <p:cNvSpPr/>
          <p:nvPr/>
        </p:nvSpPr>
        <p:spPr>
          <a:xfrm>
            <a:off x="6742786" y="1472184"/>
            <a:ext cx="138989" cy="164592"/>
          </a:xfrm>
          <a:prstGeom prst="rightArrow">
            <a:avLst/>
          </a:prstGeom>
          <a:solidFill>
            <a:srgbClr val="6B6459"/>
          </a:solidFill>
          <a:ln/>
        </p:spPr>
        <p:txBody>
          <a:bodyPr/>
          <a:lstStyle/>
          <a:p>
            <a:endParaRPr lang="en-US"/>
          </a:p>
        </p:txBody>
      </p:sp>
      <p:sp>
        <p:nvSpPr>
          <p:cNvPr id="15" name="Shape 13"/>
          <p:cNvSpPr/>
          <p:nvPr/>
        </p:nvSpPr>
        <p:spPr>
          <a:xfrm>
            <a:off x="6903720" y="1097280"/>
            <a:ext cx="1965960" cy="914400"/>
          </a:xfrm>
          <a:prstGeom prst="roundRect">
            <a:avLst>
              <a:gd name="adj" fmla="val 8000"/>
            </a:avLst>
          </a:prstGeom>
          <a:solidFill>
            <a:srgbClr val="B0552F"/>
          </a:solidFill>
          <a:ln/>
        </p:spPr>
        <p:txBody>
          <a:bodyPr/>
          <a:lstStyle/>
          <a:p>
            <a:endParaRPr lang="en-US"/>
          </a:p>
        </p:txBody>
      </p:sp>
      <p:sp>
        <p:nvSpPr>
          <p:cNvPr id="16" name="Text 14"/>
          <p:cNvSpPr txBox="1"/>
          <p:nvPr/>
        </p:nvSpPr>
        <p:spPr>
          <a:xfrm>
            <a:off x="6949440" y="1097280"/>
            <a:ext cx="187452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stage 4</a:t>
            </a:r>
            <a:endParaRPr lang="en-US" sz="1500" dirty="0"/>
          </a:p>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(trainable)</a:t>
            </a:r>
            <a:endParaRPr lang="en-US" sz="1500" dirty="0"/>
          </a:p>
        </p:txBody>
      </p:sp>
      <p:sp>
        <p:nvSpPr>
          <p:cNvPr id="17" name="Text 15"/>
          <p:cNvSpPr txBox="1"/>
          <p:nvPr/>
        </p:nvSpPr>
        <p:spPr>
          <a:xfrm>
            <a:off x="411480" y="228600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Repeated A / Aᵀ operations are computationally costly; hand-tuned regularization may be suboptimal for the true image distribution.</a:t>
            </a:r>
            <a:endParaRPr lang="en-US" sz="1800" dirty="0"/>
          </a:p>
          <a:p>
            <a:pPr marL="228600" indent="-228600">
              <a:spcAft>
                <a:spcPts val="1200"/>
              </a:spcAft>
              <a:buSzPct val="100000"/>
              <a:buChar char="▪"/>
            </a:pPr>
            <a:r>
              <a:rPr lang="en-US" sz="1800" dirty="0">
                <a:solidFill>
                  <a:srgbClr val="2B2B28"/>
                </a:solidFill>
                <a:latin typeface="Lucida Bright" pitchFamily="34" charset="0"/>
                <a:ea typeface="Lucida Bright" pitchFamily="34" charset="-122"/>
                <a:cs typeface="Lucida Bright" pitchFamily="34" charset="-120"/>
              </a:rPr>
              <a:t>Learn update strength and image prior / correction while retaining A and Aᵀ, exactly, in every stage.</a:t>
            </a:r>
            <a:endParaRPr lang="en-US" sz="1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sparse acoustic channel estimation</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43</a:t>
            </a:r>
            <a:endParaRPr lang="en-US" sz="1100" dirty="0"/>
          </a:p>
        </p:txBody>
      </p:sp>
      <p:pic>
        <p:nvPicPr>
          <p:cNvPr id="6" name="Image 0" descr="/home/claude/l4build/build/assets_v5_sparse_echo.png"/>
          <p:cNvPicPr>
            <a:picLocks noChangeAspect="1"/>
          </p:cNvPicPr>
          <p:nvPr/>
        </p:nvPicPr>
        <p:blipFill>
          <a:blip r:embed="rId3"/>
          <a:stretch>
            <a:fillRect/>
          </a:stretch>
        </p:blipFill>
        <p:spPr>
          <a:xfrm>
            <a:off x="2011680" y="822960"/>
            <a:ext cx="5120640" cy="3530338"/>
          </a:xfrm>
          <a:prstGeom prst="rect">
            <a:avLst/>
          </a:prstGeom>
        </p:spPr>
      </p:pic>
      <p:sp>
        <p:nvSpPr>
          <p:cNvPr id="7" name="Text 4"/>
          <p:cNvSpPr txBox="1"/>
          <p:nvPr/>
        </p:nvSpPr>
        <p:spPr>
          <a:xfrm>
            <a:off x="274320" y="4444738"/>
            <a:ext cx="8595360" cy="332509"/>
          </a:xfrm>
          <a:prstGeom prst="rect">
            <a:avLst/>
          </a:prstGeom>
          <a:noFill/>
          <a:ln/>
        </p:spPr>
        <p:txBody>
          <a:bodyPr wrap="square" lIns="0" tIns="0" rIns="0" bIns="0" rtlCol="0" anchor="ctr"/>
          <a:lstStyle/>
          <a:p>
            <a:pPr marL="0" indent="0" algn="ctr">
              <a:buNone/>
            </a:pPr>
            <a:r>
              <a:rPr lang="en-US" sz="1600" b="1" i="1" dirty="0">
                <a:solidFill>
                  <a:srgbClr val="34465B"/>
                </a:solidFill>
                <a:latin typeface="Lucida Bright" pitchFamily="34" charset="0"/>
                <a:ea typeface="Lucida Bright" pitchFamily="34" charset="-122"/>
                <a:cs typeface="Lucida Bright" pitchFamily="34" charset="-120"/>
              </a:rPr>
              <a:t>y = Sh + n</a:t>
            </a:r>
            <a:r>
              <a:rPr lang="en-US" sz="1400" i="1" dirty="0">
                <a:solidFill>
                  <a:srgbClr val="6B6459"/>
                </a:solidFill>
                <a:latin typeface="Lucida Bright" pitchFamily="34" charset="0"/>
                <a:ea typeface="Lucida Bright" pitchFamily="34" charset="-122"/>
                <a:cs typeface="Lucida Bright" pitchFamily="34" charset="-120"/>
              </a:rPr>
              <a:t>     S built from the known transmitted probe / convolution operator</a:t>
            </a:r>
            <a:endParaRPr lang="en-US" sz="1600" dirty="0"/>
          </a:p>
        </p:txBody>
      </p:sp>
      <p:sp>
        <p:nvSpPr>
          <p:cNvPr id="8" name="Shape 5"/>
          <p:cNvSpPr/>
          <p:nvPr/>
        </p:nvSpPr>
        <p:spPr>
          <a:xfrm>
            <a:off x="411480" y="4901938"/>
            <a:ext cx="8321040" cy="731520"/>
          </a:xfrm>
          <a:prstGeom prst="roundRect">
            <a:avLst>
              <a:gd name="adj" fmla="val 10000"/>
            </a:avLst>
          </a:prstGeom>
          <a:solidFill>
            <a:srgbClr val="9C7A2E"/>
          </a:solidFill>
          <a:ln/>
        </p:spPr>
        <p:txBody>
          <a:bodyPr/>
          <a:lstStyle/>
          <a:p>
            <a:endParaRPr lang="en-US"/>
          </a:p>
        </p:txBody>
      </p:sp>
      <p:sp>
        <p:nvSpPr>
          <p:cNvPr id="9" name="Text 6"/>
          <p:cNvSpPr txBox="1"/>
          <p:nvPr/>
        </p:nvSpPr>
        <p:spPr>
          <a:xfrm>
            <a:off x="640080" y="4901938"/>
            <a:ext cx="7863840" cy="731520"/>
          </a:xfrm>
          <a:prstGeom prst="rect">
            <a:avLst/>
          </a:prstGeom>
          <a:noFill/>
          <a:ln/>
        </p:spPr>
        <p:txBody>
          <a:bodyPr wrap="square" lIns="0" tIns="0" rIns="0" bIns="0" rtlCol="0" anchor="ctr"/>
          <a:lstStyle/>
          <a:p>
            <a:pPr marL="0" indent="0" algn="ctr">
              <a:buNone/>
            </a:pPr>
            <a:r>
              <a:rPr lang="en-US" sz="1500" b="1" dirty="0">
                <a:solidFill>
                  <a:srgbClr val="FFFFFF"/>
                </a:solidFill>
                <a:latin typeface="Lucida Bright" pitchFamily="34" charset="0"/>
                <a:ea typeface="Lucida Bright" pitchFamily="34" charset="-122"/>
                <a:cs typeface="Lucida Bright" pitchFamily="34" charset="-120"/>
              </a:rPr>
              <a:t>Each nonzero tap is one physical reflection path — soft-thresholding becomes a physical statement: most candidate delays correspond to no path.</a:t>
            </a:r>
            <a:endParaRPr lang="en-US" sz="1500" dirty="0"/>
          </a:p>
        </p:txBody>
      </p:sp>
      <p:sp>
        <p:nvSpPr>
          <p:cNvPr id="10" name="Text 7"/>
          <p:cNvSpPr txBox="1"/>
          <p:nvPr/>
        </p:nvSpPr>
        <p:spPr>
          <a:xfrm>
            <a:off x="411480" y="5679178"/>
            <a:ext cx="8321040" cy="457200"/>
          </a:xfrm>
          <a:prstGeom prst="rect">
            <a:avLst/>
          </a:prstGeom>
          <a:noFill/>
          <a:ln/>
        </p:spPr>
        <p:txBody>
          <a:bodyPr wrap="square" lIns="0" tIns="0" rIns="0" bIns="0" rtlCol="0" anchor="ctr"/>
          <a:lstStyle/>
          <a:p>
            <a:pPr marL="0" indent="0" algn="ctr">
              <a:buNone/>
            </a:pPr>
            <a:r>
              <a:rPr lang="en-US" sz="1350" i="1" dirty="0">
                <a:solidFill>
                  <a:srgbClr val="6B6459"/>
                </a:solidFill>
                <a:latin typeface="Lucida Bright" pitchFamily="34" charset="0"/>
                <a:ea typeface="Lucida Bright" pitchFamily="34" charset="-122"/>
                <a:cs typeface="Lucida Bright" pitchFamily="34" charset="-120"/>
              </a:rPr>
              <a:t>LISTA-like stages learn thresholds / transforms that solve the whole family of sparse channel problems rapidly. Optional anchor: Gregor &amp; LeCun, LISTA, ICML 2010.</a:t>
            </a:r>
            <a:endParaRPr lang="en-US" sz="135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4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MoDL: learned prior + exact data consistency</a:t>
            </a:r>
            <a:endParaRPr lang="en-US" sz="2500" dirty="0"/>
          </a:p>
        </p:txBody>
      </p:sp>
      <p:sp>
        <p:nvSpPr>
          <p:cNvPr id="4" name="Shape 2"/>
          <p:cNvSpPr/>
          <p:nvPr/>
        </p:nvSpPr>
        <p:spPr>
          <a:xfrm>
            <a:off x="0" y="786384"/>
            <a:ext cx="9144000" cy="54864"/>
          </a:xfrm>
          <a:prstGeom prst="rect">
            <a:avLst/>
          </a:prstGeom>
          <a:solidFill>
            <a:srgbClr val="B0552F"/>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44</a:t>
            </a:r>
            <a:endParaRPr lang="en-US" sz="1100" dirty="0"/>
          </a:p>
        </p:txBody>
      </p:sp>
      <p:sp>
        <p:nvSpPr>
          <p:cNvPr id="6" name="Text 4"/>
          <p:cNvSpPr txBox="1"/>
          <p:nvPr/>
        </p:nvSpPr>
        <p:spPr>
          <a:xfrm>
            <a:off x="457200" y="960120"/>
            <a:ext cx="8229600" cy="415636"/>
          </a:xfrm>
          <a:prstGeom prst="rect">
            <a:avLst/>
          </a:prstGeom>
          <a:noFill/>
          <a:ln/>
        </p:spPr>
        <p:txBody>
          <a:bodyPr wrap="square" lIns="0" tIns="0" rIns="0" bIns="0" rtlCol="0" anchor="ctr"/>
          <a:lstStyle/>
          <a:p>
            <a:pPr marL="0" indent="0" algn="ctr">
              <a:buNone/>
            </a:pPr>
            <a:r>
              <a:rPr lang="en-US" sz="2000" i="1" dirty="0">
                <a:solidFill>
                  <a:srgbClr val="34465B"/>
                </a:solidFill>
                <a:latin typeface="Lucida Bright" pitchFamily="34" charset="0"/>
                <a:ea typeface="Lucida Bright" pitchFamily="34" charset="-122"/>
                <a:cs typeface="Lucida Bright" pitchFamily="34" charset="-120"/>
              </a:rPr>
              <a:t>x</a:t>
            </a:r>
            <a:r>
              <a:rPr lang="en-US" sz="1300" i="1" baseline="30000" dirty="0">
                <a:solidFill>
                  <a:srgbClr val="34465B"/>
                </a:solidFill>
                <a:latin typeface="Lucida Bright" pitchFamily="34" charset="0"/>
                <a:ea typeface="Lucida Bright" pitchFamily="34" charset="-122"/>
                <a:cs typeface="Lucida Bright" pitchFamily="34" charset="-120"/>
              </a:rPr>
              <a:t>k+1</a:t>
            </a:r>
            <a:r>
              <a:rPr lang="en-US" sz="2000" i="1" dirty="0">
                <a:solidFill>
                  <a:srgbClr val="34465B"/>
                </a:solidFill>
                <a:latin typeface="Lucida Bright" pitchFamily="34" charset="0"/>
                <a:ea typeface="Lucida Bright" pitchFamily="34" charset="-122"/>
                <a:cs typeface="Lucida Bright" pitchFamily="34" charset="-120"/>
              </a:rPr>
              <a:t> = DataConsistency( D</a:t>
            </a:r>
            <a:r>
              <a:rPr lang="en-US" sz="1300" i="1" baseline="-40000" dirty="0">
                <a:solidFill>
                  <a:srgbClr val="34465B"/>
                </a:solidFill>
                <a:latin typeface="Lucida Bright" pitchFamily="34" charset="0"/>
                <a:ea typeface="Lucida Bright" pitchFamily="34" charset="-122"/>
                <a:cs typeface="Lucida Bright" pitchFamily="34" charset="-120"/>
              </a:rPr>
              <a:t>φ</a:t>
            </a:r>
            <a:r>
              <a:rPr lang="en-US" sz="200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k</a:t>
            </a:r>
            <a:r>
              <a:rPr lang="en-US" sz="2000" b="1" i="1" dirty="0">
                <a:solidFill>
                  <a:srgbClr val="B0552F"/>
                </a:solidFill>
                <a:latin typeface="Lucida Bright" pitchFamily="34" charset="0"/>
                <a:ea typeface="Lucida Bright" pitchFamily="34" charset="-122"/>
                <a:cs typeface="Lucida Bright" pitchFamily="34" charset="-120"/>
              </a:rPr>
              <a:t>), y, A )</a:t>
            </a:r>
            <a:endParaRPr lang="en-US" sz="2000" dirty="0"/>
          </a:p>
        </p:txBody>
      </p:sp>
      <p:sp>
        <p:nvSpPr>
          <p:cNvPr id="7" name="Text 5"/>
          <p:cNvSpPr txBox="1"/>
          <p:nvPr/>
        </p:nvSpPr>
        <p:spPr>
          <a:xfrm>
            <a:off x="411480" y="182880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learned block proposes a more plausible state.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physics block pulls that proposal back toward what the sensor actually measured.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Repeating the pair creates a strong inductive bias and reduces the burden on training data.</a:t>
            </a:r>
            <a:endParaRPr lang="en-US" sz="1900" dirty="0"/>
          </a:p>
        </p:txBody>
      </p:sp>
      <p:sp>
        <p:nvSpPr>
          <p:cNvPr id="8" name="Shape 6"/>
          <p:cNvSpPr/>
          <p:nvPr/>
        </p:nvSpPr>
        <p:spPr>
          <a:xfrm>
            <a:off x="411480" y="3794760"/>
            <a:ext cx="8321040" cy="1371600"/>
          </a:xfrm>
          <a:prstGeom prst="roundRect">
            <a:avLst>
              <a:gd name="adj" fmla="val 5333"/>
            </a:avLst>
          </a:prstGeom>
          <a:solidFill>
            <a:srgbClr val="9C7A2E"/>
          </a:solidFill>
          <a:ln/>
        </p:spPr>
        <p:txBody>
          <a:bodyPr/>
          <a:lstStyle/>
          <a:p>
            <a:endParaRPr lang="en-US"/>
          </a:p>
        </p:txBody>
      </p:sp>
      <p:sp>
        <p:nvSpPr>
          <p:cNvPr id="9" name="Text 7"/>
          <p:cNvSpPr txBox="1"/>
          <p:nvPr/>
        </p:nvSpPr>
        <p:spPr>
          <a:xfrm>
            <a:off x="640080" y="3794760"/>
            <a:ext cx="7863840" cy="137160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Synthesis of Sections 1–3: direct inverse, learned prior, and unrolling are not three unrelated deep-learning tricks. They are three increasingly conservative decisions about how much of a classical inverse pipeline to retain explicitly.</a:t>
            </a:r>
            <a:endParaRPr lang="en-US" sz="175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4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3B5776"/>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4   </a:t>
            </a:r>
            <a:r>
              <a:rPr lang="en-US" sz="3300" b="1" dirty="0">
                <a:solidFill>
                  <a:srgbClr val="FFFFFF"/>
                </a:solidFill>
                <a:latin typeface="Lucida Bright" pitchFamily="34" charset="0"/>
                <a:ea typeface="Lucida Bright" pitchFamily="34" charset="-122"/>
                <a:cs typeface="Lucida Bright" pitchFamily="34" charset="-120"/>
              </a:rPr>
              <a:t>Learn the Missing Physics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analytic model is valuable but does not capture the real environment</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45</a:t>
            </a:r>
            <a:endParaRPr lang="en-US" sz="11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new failure mode: the forward model itself is imperfect</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46</a:t>
            </a:r>
            <a:endParaRPr lang="en-US" sz="1100" dirty="0"/>
          </a:p>
        </p:txBody>
      </p:sp>
      <p:sp>
        <p:nvSpPr>
          <p:cNvPr id="6" name="Text 4"/>
          <p:cNvSpPr txBox="1"/>
          <p:nvPr/>
        </p:nvSpPr>
        <p:spPr>
          <a:xfrm>
            <a:off x="411480" y="896112"/>
            <a:ext cx="8321040" cy="777240"/>
          </a:xfrm>
          <a:prstGeom prst="rect">
            <a:avLst/>
          </a:prstGeom>
          <a:noFill/>
          <a:ln/>
        </p:spPr>
        <p:txBody>
          <a:bodyPr wrap="square" lIns="0" tIns="0" rIns="0" bIns="0" rtlCol="0" anchor="ctr"/>
          <a:lstStyle/>
          <a:p>
            <a:pPr marL="0" indent="0" algn="ctr">
              <a:buNone/>
            </a:pPr>
            <a:r>
              <a:rPr lang="en-US" sz="1950" dirty="0">
                <a:solidFill>
                  <a:srgbClr val="2B2B28"/>
                </a:solidFill>
                <a:latin typeface="Lucida Bright" pitchFamily="34" charset="0"/>
                <a:ea typeface="Lucida Bright" pitchFamily="34" charset="-122"/>
                <a:cs typeface="Lucida Bright" pitchFamily="34" charset="-120"/>
              </a:rPr>
              <a:t>So far, A or f(x,θ) was assumed correct. Real sensing systems often fail because the analytic model itself is systematically incomplete.</a:t>
            </a:r>
            <a:endParaRPr lang="en-US" sz="1950" dirty="0"/>
          </a:p>
        </p:txBody>
      </p:sp>
      <p:pic>
        <p:nvPicPr>
          <p:cNvPr id="7" name="Image 0" descr="/home/claude/l4build/build/assets_v5_room_acoustics.png"/>
          <p:cNvPicPr>
            <a:picLocks noChangeAspect="1"/>
          </p:cNvPicPr>
          <p:nvPr/>
        </p:nvPicPr>
        <p:blipFill>
          <a:blip r:embed="rId3"/>
          <a:stretch>
            <a:fillRect/>
          </a:stretch>
        </p:blipFill>
        <p:spPr>
          <a:xfrm>
            <a:off x="434340" y="1828800"/>
            <a:ext cx="2606040" cy="1828702"/>
          </a:xfrm>
          <a:prstGeom prst="rect">
            <a:avLst/>
          </a:prstGeom>
        </p:spPr>
      </p:pic>
      <p:sp>
        <p:nvSpPr>
          <p:cNvPr id="8" name="Text 5"/>
          <p:cNvSpPr txBox="1"/>
          <p:nvPr/>
        </p:nvSpPr>
        <p:spPr>
          <a:xfrm>
            <a:off x="342900" y="3730654"/>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known geometry;</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uncertain materials / scattering</a:t>
            </a:r>
            <a:endParaRPr lang="en-US" sz="1150" dirty="0"/>
          </a:p>
        </p:txBody>
      </p:sp>
      <p:pic>
        <p:nvPicPr>
          <p:cNvPr id="9" name="Image 1" descr="/home/claude/l4build/build/assets_v5_uwb_nlos.png"/>
          <p:cNvPicPr>
            <a:picLocks noChangeAspect="1"/>
          </p:cNvPicPr>
          <p:nvPr/>
        </p:nvPicPr>
        <p:blipFill>
          <a:blip r:embed="rId4"/>
          <a:stretch>
            <a:fillRect/>
          </a:stretch>
        </p:blipFill>
        <p:spPr>
          <a:xfrm>
            <a:off x="3268980" y="1828800"/>
            <a:ext cx="2606040" cy="2010147"/>
          </a:xfrm>
          <a:prstGeom prst="rect">
            <a:avLst/>
          </a:prstGeom>
        </p:spPr>
      </p:pic>
      <p:sp>
        <p:nvSpPr>
          <p:cNvPr id="10" name="Text 6"/>
          <p:cNvSpPr txBox="1"/>
          <p:nvPr/>
        </p:nvSpPr>
        <p:spPr>
          <a:xfrm>
            <a:off x="3177540" y="3912099"/>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d = cτ is valid;</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measured τ may be a reflected path</a:t>
            </a:r>
            <a:endParaRPr lang="en-US" sz="1150" dirty="0"/>
          </a:p>
        </p:txBody>
      </p:sp>
      <p:pic>
        <p:nvPicPr>
          <p:cNvPr id="11" name="Image 2" descr="/home/claude/l4build/build/assets_v5_underwater_rays.png"/>
          <p:cNvPicPr>
            <a:picLocks noChangeAspect="1"/>
          </p:cNvPicPr>
          <p:nvPr/>
        </p:nvPicPr>
        <p:blipFill>
          <a:blip r:embed="rId5"/>
          <a:stretch>
            <a:fillRect/>
          </a:stretch>
        </p:blipFill>
        <p:spPr>
          <a:xfrm>
            <a:off x="6103620" y="1828800"/>
            <a:ext cx="2606040" cy="1612239"/>
          </a:xfrm>
          <a:prstGeom prst="rect">
            <a:avLst/>
          </a:prstGeom>
        </p:spPr>
      </p:pic>
      <p:sp>
        <p:nvSpPr>
          <p:cNvPr id="12" name="Text 7"/>
          <p:cNvSpPr txBox="1"/>
          <p:nvPr/>
        </p:nvSpPr>
        <p:spPr>
          <a:xfrm>
            <a:off x="6012180" y="3514191"/>
            <a:ext cx="2788920" cy="594360"/>
          </a:xfrm>
          <a:prstGeom prst="rect">
            <a:avLst/>
          </a:prstGeom>
          <a:noFill/>
          <a:ln/>
        </p:spPr>
        <p:txBody>
          <a:bodyPr wrap="square" lIns="0" tIns="0" rIns="0" bIns="0" rtlCol="0" anchor="ctr"/>
          <a:lstStyle/>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sound-speed profile bends rays;</a:t>
            </a:r>
            <a:endParaRPr lang="en-US" sz="1150" dirty="0"/>
          </a:p>
          <a:p>
            <a:pPr marL="0" indent="0" algn="ctr">
              <a:buNone/>
            </a:pPr>
            <a:r>
              <a:rPr lang="en-US" sz="1150" i="1" dirty="0">
                <a:solidFill>
                  <a:srgbClr val="6B6459"/>
                </a:solidFill>
                <a:latin typeface="Lucida Bright" pitchFamily="34" charset="0"/>
                <a:ea typeface="Lucida Bright" pitchFamily="34" charset="-122"/>
                <a:cs typeface="Lucida Bright" pitchFamily="34" charset="-120"/>
              </a:rPr>
              <a:t>boundaries vary</a:t>
            </a:r>
            <a:endParaRPr lang="en-US" sz="1150" dirty="0"/>
          </a:p>
        </p:txBody>
      </p:sp>
      <p:sp>
        <p:nvSpPr>
          <p:cNvPr id="13" name="Text 8"/>
          <p:cNvSpPr txBox="1"/>
          <p:nvPr/>
        </p:nvSpPr>
        <p:spPr>
          <a:xfrm>
            <a:off x="411480" y="4709160"/>
            <a:ext cx="8321040" cy="54864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Three different environments, one shared design principle: trusted physics remains useful, plus a learned correction for the omitted mechanism.</a:t>
            </a:r>
            <a:endParaRPr lang="en-US" sz="155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Noise versus model mismatch</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47</a:t>
            </a:r>
            <a:endParaRPr lang="en-US" sz="1100" dirty="0"/>
          </a:p>
        </p:txBody>
      </p:sp>
      <p:sp>
        <p:nvSpPr>
          <p:cNvPr id="6" name="Shape 4"/>
          <p:cNvSpPr/>
          <p:nvPr/>
        </p:nvSpPr>
        <p:spPr>
          <a:xfrm>
            <a:off x="182880" y="1371600"/>
            <a:ext cx="8778240" cy="802386"/>
          </a:xfrm>
          <a:prstGeom prst="roundRect">
            <a:avLst>
              <a:gd name="adj" fmla="val 9117"/>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82880" y="1371600"/>
            <a:ext cx="8778240" cy="802386"/>
          </a:xfrm>
          <a:prstGeom prst="rect">
            <a:avLst/>
          </a:prstGeom>
          <a:noFill/>
          <a:ln/>
        </p:spPr>
        <p:txBody>
          <a:bodyPr wrap="square" lIns="0" tIns="0" rIns="0" bIns="0" rtlCol="0" anchor="ctr"/>
          <a:lstStyle/>
          <a:p>
            <a:pPr marL="0" indent="0" algn="ctr">
              <a:buNone/>
            </a:pPr>
            <a:r>
              <a:rPr lang="en-US" sz="1750" i="1" dirty="0">
                <a:solidFill>
                  <a:srgbClr val="34465B"/>
                </a:solidFill>
                <a:latin typeface="Lucida Bright" pitchFamily="34" charset="0"/>
                <a:ea typeface="Lucida Bright" pitchFamily="34" charset="-122"/>
                <a:cs typeface="Lucida Bright" pitchFamily="34" charset="-120"/>
              </a:rPr>
              <a:t>y = f</a:t>
            </a:r>
            <a:r>
              <a:rPr lang="en-US" sz="1200" i="1" baseline="-40000" dirty="0">
                <a:solidFill>
                  <a:srgbClr val="34465B"/>
                </a:solidFill>
                <a:latin typeface="Lucida Bright" pitchFamily="34" charset="0"/>
                <a:ea typeface="Lucida Bright" pitchFamily="34" charset="-122"/>
                <a:cs typeface="Lucida Bright" pitchFamily="34" charset="-120"/>
              </a:rPr>
              <a:t>true</a:t>
            </a:r>
            <a:r>
              <a:rPr lang="en-US" sz="1750" i="1" dirty="0">
                <a:solidFill>
                  <a:srgbClr val="34465B"/>
                </a:solidFill>
                <a:latin typeface="Lucida Bright" pitchFamily="34" charset="0"/>
                <a:ea typeface="Lucida Bright" pitchFamily="34" charset="-122"/>
                <a:cs typeface="Lucida Bright" pitchFamily="34" charset="-120"/>
              </a:rPr>
              <a:t>(x,θ) + n  =  f</a:t>
            </a:r>
            <a:r>
              <a:rPr lang="en-US" sz="1200" i="1" baseline="-40000" dirty="0">
                <a:solidFill>
                  <a:srgbClr val="34465B"/>
                </a:solidFill>
                <a:latin typeface="Lucida Bright" pitchFamily="34" charset="0"/>
                <a:ea typeface="Lucida Bright" pitchFamily="34" charset="-122"/>
                <a:cs typeface="Lucida Bright" pitchFamily="34" charset="-120"/>
              </a:rPr>
              <a:t>phys</a:t>
            </a:r>
            <a:r>
              <a:rPr lang="en-US" sz="1750" b="1" i="1" dirty="0">
                <a:solidFill>
                  <a:srgbClr val="3B5776"/>
                </a:solidFill>
                <a:latin typeface="Lucida Bright" pitchFamily="34" charset="0"/>
                <a:ea typeface="Lucida Bright" pitchFamily="34" charset="-122"/>
                <a:cs typeface="Lucida Bright" pitchFamily="34" charset="-120"/>
              </a:rPr>
              <a:t>(x,θ) + δ(x,θ,context) + n</a:t>
            </a:r>
            <a:endParaRPr lang="en-US" sz="1750" dirty="0"/>
          </a:p>
        </p:txBody>
      </p:sp>
      <p:sp>
        <p:nvSpPr>
          <p:cNvPr id="8" name="Text 6"/>
          <p:cNvSpPr txBox="1"/>
          <p:nvPr/>
        </p:nvSpPr>
        <p:spPr>
          <a:xfrm>
            <a:off x="411480" y="274320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Noise n describes stochastic variation around a model.</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The mismatch δ is structured: it repeats, because the simplified forward model omits a real mechanism, a latent path, a boundary condition, a calibration error, or an environmental parameter.</a:t>
            </a:r>
            <a:endParaRPr lang="en-US" sz="1900" dirty="0"/>
          </a:p>
        </p:txBody>
      </p:sp>
      <p:sp>
        <p:nvSpPr>
          <p:cNvPr id="9" name="Shape 7"/>
          <p:cNvSpPr/>
          <p:nvPr/>
        </p:nvSpPr>
        <p:spPr>
          <a:xfrm>
            <a:off x="411480" y="4434840"/>
            <a:ext cx="8321040" cy="1005840"/>
          </a:xfrm>
          <a:prstGeom prst="roundRect">
            <a:avLst>
              <a:gd name="adj" fmla="val 7273"/>
            </a:avLst>
          </a:prstGeom>
          <a:solidFill>
            <a:srgbClr val="9C7A2E"/>
          </a:solidFill>
          <a:ln/>
        </p:spPr>
        <p:txBody>
          <a:bodyPr/>
          <a:lstStyle/>
          <a:p>
            <a:endParaRPr lang="en-US"/>
          </a:p>
        </p:txBody>
      </p:sp>
      <p:sp>
        <p:nvSpPr>
          <p:cNvPr id="10" name="Text 8"/>
          <p:cNvSpPr txBox="1"/>
          <p:nvPr/>
        </p:nvSpPr>
        <p:spPr>
          <a:xfrm>
            <a:off x="640080" y="443484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This section should sharply distinguish model mismatch from random measurement noise — δ is where the physics is wrong, not where the sensor is noisy.</a:t>
            </a:r>
            <a:endParaRPr lang="en-US"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4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hybrid strategies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48</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Parameter learning — keep the functional form f fixed but infer unknown θ.</a:t>
            </a:r>
            <a:endParaRPr lang="en-US" sz="1950" dirty="0"/>
          </a:p>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Residual learning — retain fphys and learn only a residual correction rφ.</a:t>
            </a:r>
            <a:endParaRPr lang="en-US" sz="1950" dirty="0"/>
          </a:p>
          <a:p>
            <a:pPr marL="228600" indent="-228600">
              <a:spcAft>
                <a:spcPts val="10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Neural component / constitutive relation — replace one difficult submodel inside a larger physical computation.</a:t>
            </a:r>
            <a:endParaRPr lang="en-US" sz="1950" dirty="0"/>
          </a:p>
        </p:txBody>
      </p:sp>
      <p:sp>
        <p:nvSpPr>
          <p:cNvPr id="7" name="Text 5"/>
          <p:cNvSpPr txBox="1"/>
          <p:nvPr/>
        </p:nvSpPr>
        <p:spPr>
          <a:xfrm>
            <a:off x="457200" y="3429000"/>
            <a:ext cx="82296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ŷ = f</a:t>
            </a:r>
            <a:r>
              <a:rPr lang="en-US" sz="1300" i="1" baseline="-40000" dirty="0">
                <a:solidFill>
                  <a:srgbClr val="34465B"/>
                </a:solidFill>
                <a:latin typeface="Lucida Bright" pitchFamily="34" charset="0"/>
                <a:ea typeface="Lucida Bright" pitchFamily="34" charset="-122"/>
                <a:cs typeface="Lucida Bright" pitchFamily="34" charset="-120"/>
              </a:rPr>
              <a:t>phys</a:t>
            </a:r>
            <a:r>
              <a:rPr lang="en-US" sz="2200" i="1" dirty="0">
                <a:solidFill>
                  <a:srgbClr val="34465B"/>
                </a:solidFill>
                <a:latin typeface="Lucida Bright" pitchFamily="34" charset="0"/>
                <a:ea typeface="Lucida Bright" pitchFamily="34" charset="-122"/>
                <a:cs typeface="Lucida Bright" pitchFamily="34" charset="-120"/>
              </a:rPr>
              <a:t>(x,θ)  +  r</a:t>
            </a:r>
            <a:r>
              <a:rPr lang="en-US" sz="1300" i="1" baseline="-40000" dirty="0">
                <a:solidFill>
                  <a:srgbClr val="34465B"/>
                </a:solidFill>
                <a:latin typeface="Lucida Bright" pitchFamily="34" charset="0"/>
                <a:ea typeface="Lucida Bright" pitchFamily="34" charset="-122"/>
                <a:cs typeface="Lucida Bright" pitchFamily="34" charset="-120"/>
              </a:rPr>
              <a:t>φ</a:t>
            </a:r>
            <a:r>
              <a:rPr lang="en-US" sz="2200" b="1" i="1" dirty="0">
                <a:solidFill>
                  <a:srgbClr val="3B5776"/>
                </a:solidFill>
                <a:latin typeface="Lucida Bright" pitchFamily="34" charset="0"/>
                <a:ea typeface="Lucida Bright" pitchFamily="34" charset="-122"/>
                <a:cs typeface="Lucida Bright" pitchFamily="34" charset="-120"/>
              </a:rPr>
              <a:t>(x, context)</a:t>
            </a:r>
            <a:endParaRPr lang="en-US" sz="2200" dirty="0"/>
          </a:p>
        </p:txBody>
      </p:sp>
      <p:sp>
        <p:nvSpPr>
          <p:cNvPr id="8" name="Text 6"/>
          <p:cNvSpPr txBox="1"/>
          <p:nvPr/>
        </p:nvSpPr>
        <p:spPr>
          <a:xfrm>
            <a:off x="411480" y="4069080"/>
            <a:ext cx="8321040" cy="32004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hybrid model</a:t>
            </a:r>
            <a:endParaRPr lang="en-US" sz="16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5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room acoustics: the physical problem</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49</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A source emits sound in a room. The direct path is set mainly by source–microphone geometry and sound speed.</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Reflections and reverberation depend on walls, materials, furniture, scattering, directivity, and frequency.</a:t>
            </a:r>
            <a:endParaRPr lang="en-US" sz="1950" dirty="0"/>
          </a:p>
        </p:txBody>
      </p:sp>
      <p:sp>
        <p:nvSpPr>
          <p:cNvPr id="7" name="Shape 5"/>
          <p:cNvSpPr/>
          <p:nvPr/>
        </p:nvSpPr>
        <p:spPr>
          <a:xfrm>
            <a:off x="411480" y="3017520"/>
            <a:ext cx="8321040" cy="1188720"/>
          </a:xfrm>
          <a:prstGeom prst="roundRect">
            <a:avLst>
              <a:gd name="adj" fmla="val 6154"/>
            </a:avLst>
          </a:prstGeom>
          <a:solidFill>
            <a:srgbClr val="9C7A2E"/>
          </a:solidFill>
          <a:ln/>
        </p:spPr>
        <p:txBody>
          <a:bodyPr/>
          <a:lstStyle/>
          <a:p>
            <a:endParaRPr lang="en-US"/>
          </a:p>
        </p:txBody>
      </p:sp>
      <p:sp>
        <p:nvSpPr>
          <p:cNvPr id="8" name="Text 6"/>
          <p:cNvSpPr txBox="1"/>
          <p:nvPr/>
        </p:nvSpPr>
        <p:spPr>
          <a:xfrm>
            <a:off x="640080" y="3017520"/>
            <a:ext cx="7863840" cy="118872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Measurement y: impulse responses or transfer functions between measured source and microphone positions. Target x: the acoustic transfer function at new positions, or latent room parameters.</a:t>
            </a:r>
            <a:endParaRPr lang="en-US" sz="17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Room acoustics: what is known, what is not</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50</a:t>
            </a:r>
            <a:endParaRPr lang="en-US" sz="1100" dirty="0"/>
          </a:p>
        </p:txBody>
      </p:sp>
      <p:sp>
        <p:nvSpPr>
          <p:cNvPr id="6" name="Text 4"/>
          <p:cNvSpPr txBox="1"/>
          <p:nvPr/>
        </p:nvSpPr>
        <p:spPr>
          <a:xfrm>
            <a:off x="411480" y="1051560"/>
            <a:ext cx="8321040" cy="182880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Geometric acoustics or the wave equation provides a meaningful baseline for the direct path and early reflections.</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Exact boundary conditions and reflection / scattering coefficients are usually unavailable — a purely geometric model gets delay structure right but misses realistic reverberant energy and frequency dependence.</a:t>
            </a:r>
            <a:endParaRPr lang="en-US" sz="1900" dirty="0"/>
          </a:p>
        </p:txBody>
      </p:sp>
      <p:sp>
        <p:nvSpPr>
          <p:cNvPr id="7" name="Shape 5"/>
          <p:cNvSpPr/>
          <p:nvPr/>
        </p:nvSpPr>
        <p:spPr>
          <a:xfrm>
            <a:off x="411480" y="3200400"/>
            <a:ext cx="8321040" cy="1005840"/>
          </a:xfrm>
          <a:prstGeom prst="roundRect">
            <a:avLst>
              <a:gd name="adj" fmla="val 7273"/>
            </a:avLst>
          </a:prstGeom>
          <a:solidFill>
            <a:srgbClr val="9C7A2E"/>
          </a:solidFill>
          <a:ln/>
        </p:spPr>
        <p:txBody>
          <a:bodyPr/>
          <a:lstStyle/>
          <a:p>
            <a:endParaRPr lang="en-US"/>
          </a:p>
        </p:txBody>
      </p:sp>
      <p:sp>
        <p:nvSpPr>
          <p:cNvPr id="8" name="Text 6"/>
          <p:cNvSpPr txBox="1"/>
          <p:nvPr/>
        </p:nvSpPr>
        <p:spPr>
          <a:xfrm>
            <a:off x="640080" y="320040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Teaching move: ask students to classify each quantity as x, θ, a known constant, or a nuisance variable — this reinforces forward-model notation.</a:t>
            </a:r>
            <a:endParaRPr lang="en-US" sz="18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Learn the acoustic residual or its parameters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51</a:t>
            </a:r>
            <a:endParaRPr lang="en-US" sz="1100" dirty="0"/>
          </a:p>
        </p:txBody>
      </p:sp>
      <p:pic>
        <p:nvPicPr>
          <p:cNvPr id="6" name="Image 0" descr="/home/claude/l4build/build/assets_v5_room_acoustics.png"/>
          <p:cNvPicPr>
            <a:picLocks noChangeAspect="1"/>
          </p:cNvPicPr>
          <p:nvPr/>
        </p:nvPicPr>
        <p:blipFill>
          <a:blip r:embed="rId3"/>
          <a:stretch>
            <a:fillRect/>
          </a:stretch>
        </p:blipFill>
        <p:spPr>
          <a:xfrm>
            <a:off x="1097280" y="914400"/>
            <a:ext cx="6949440" cy="4876538"/>
          </a:xfrm>
          <a:prstGeom prst="rect">
            <a:avLst/>
          </a:prstGeom>
        </p:spPr>
      </p:pic>
      <p:sp>
        <p:nvSpPr>
          <p:cNvPr id="7" name="Shape 4"/>
          <p:cNvSpPr/>
          <p:nvPr/>
        </p:nvSpPr>
        <p:spPr>
          <a:xfrm>
            <a:off x="411480" y="5973818"/>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5973818"/>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Estimate boundary / material parameters, learn a residual acoustic field, or learn one difficult boundary interaction — while keeping propagation geometry explicit.</a:t>
            </a:r>
            <a:endParaRPr lang="en-US" sz="165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5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UWB / radar ranging: line-of-sight vs NLOS</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52</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transmitter and receiver estimate propagation delay. Under line of sight, the earliest path approximates geometric distance.</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 wall or corner can block the direct path, so the first detected energy arrives only after reflection or diffraction.</a:t>
            </a:r>
            <a:endParaRPr lang="en-US" sz="1900" dirty="0"/>
          </a:p>
        </p:txBody>
      </p:sp>
      <p:sp>
        <p:nvSpPr>
          <p:cNvPr id="7" name="Text 5"/>
          <p:cNvSpPr txBox="1"/>
          <p:nvPr/>
        </p:nvSpPr>
        <p:spPr>
          <a:xfrm>
            <a:off x="274320" y="3108960"/>
            <a:ext cx="8595360" cy="353291"/>
          </a:xfrm>
          <a:prstGeom prst="rect">
            <a:avLst/>
          </a:prstGeom>
          <a:noFill/>
          <a:ln/>
        </p:spPr>
        <p:txBody>
          <a:bodyPr wrap="square" lIns="0" tIns="0" rIns="0" bIns="0" rtlCol="0" anchor="ctr"/>
          <a:lstStyle/>
          <a:p>
            <a:pPr marL="0" indent="0" algn="ctr">
              <a:buNone/>
            </a:pPr>
            <a:r>
              <a:rPr lang="en-US" sz="1700" b="1" i="1" dirty="0">
                <a:solidFill>
                  <a:srgbClr val="34465B"/>
                </a:solidFill>
                <a:latin typeface="Lucida Bright" pitchFamily="34" charset="0"/>
                <a:ea typeface="Lucida Bright" pitchFamily="34" charset="-122"/>
                <a:cs typeface="Lucida Bright" pitchFamily="34" charset="-120"/>
              </a:rPr>
              <a:t>d = cτ</a:t>
            </a:r>
            <a:r>
              <a:rPr lang="en-US" sz="1450" i="1" dirty="0">
                <a:solidFill>
                  <a:srgbClr val="6B6459"/>
                </a:solidFill>
                <a:latin typeface="Lucida Bright" pitchFamily="34" charset="0"/>
                <a:ea typeface="Lucida Bright" pitchFamily="34" charset="-122"/>
                <a:cs typeface="Lucida Bright" pitchFamily="34" charset="-120"/>
              </a:rPr>
              <a:t>   (one-way radio ranging; cτ/2 for monostatic radar) — correct for the path whose delay τ is measured</a:t>
            </a:r>
            <a:endParaRPr lang="en-US" sz="17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Correct law, wrong path assumption</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53</a:t>
            </a:r>
            <a:endParaRPr lang="en-US" sz="1100" dirty="0"/>
          </a:p>
        </p:txBody>
      </p:sp>
      <p:pic>
        <p:nvPicPr>
          <p:cNvPr id="6" name="Image 0" descr="/home/claude/l4build/build/assets_v5_uwb_nlos.png"/>
          <p:cNvPicPr>
            <a:picLocks noChangeAspect="1"/>
          </p:cNvPicPr>
          <p:nvPr/>
        </p:nvPicPr>
        <p:blipFill>
          <a:blip r:embed="rId3"/>
          <a:stretch>
            <a:fillRect/>
          </a:stretch>
        </p:blipFill>
        <p:spPr>
          <a:xfrm>
            <a:off x="2011680" y="896112"/>
            <a:ext cx="5120640" cy="3949762"/>
          </a:xfrm>
          <a:prstGeom prst="rect">
            <a:avLst/>
          </a:prstGeom>
        </p:spPr>
      </p:pic>
      <p:sp>
        <p:nvSpPr>
          <p:cNvPr id="7" name="Shape 4"/>
          <p:cNvSpPr/>
          <p:nvPr/>
        </p:nvSpPr>
        <p:spPr>
          <a:xfrm>
            <a:off x="411480" y="4983034"/>
            <a:ext cx="8321040" cy="914400"/>
          </a:xfrm>
          <a:prstGeom prst="roundRect">
            <a:avLst>
              <a:gd name="adj" fmla="val 8000"/>
            </a:avLst>
          </a:prstGeom>
          <a:solidFill>
            <a:srgbClr val="9C7A2E"/>
          </a:solidFill>
          <a:ln/>
        </p:spPr>
        <p:txBody>
          <a:bodyPr/>
          <a:lstStyle/>
          <a:p>
            <a:endParaRPr lang="en-US"/>
          </a:p>
        </p:txBody>
      </p:sp>
      <p:sp>
        <p:nvSpPr>
          <p:cNvPr id="8" name="Text 5"/>
          <p:cNvSpPr txBox="1"/>
          <p:nvPr/>
        </p:nvSpPr>
        <p:spPr>
          <a:xfrm>
            <a:off x="640080" y="4983034"/>
            <a:ext cx="7863840" cy="914400"/>
          </a:xfrm>
          <a:prstGeom prst="rect">
            <a:avLst/>
          </a:prstGeom>
          <a:noFill/>
          <a:ln/>
        </p:spPr>
        <p:txBody>
          <a:bodyPr wrap="square" lIns="0" tIns="0" rIns="0" bIns="0" rtlCol="0" anchor="ctr"/>
          <a:lstStyle/>
          <a:p>
            <a:pPr marL="0" indent="0" algn="ctr">
              <a:buNone/>
            </a:pPr>
            <a:r>
              <a:rPr lang="en-US" sz="1600" b="1" dirty="0">
                <a:solidFill>
                  <a:srgbClr val="FFFFFF"/>
                </a:solidFill>
                <a:latin typeface="Lucida Bright" pitchFamily="34" charset="0"/>
                <a:ea typeface="Lucida Bright" pitchFamily="34" charset="-122"/>
                <a:cs typeface="Lucida Bright" pitchFamily="34" charset="-120"/>
              </a:rPr>
              <a:t>The hidden assumption “measured path = geometric direct path” fails under NLOS, producing a systematic positive bias rather than zero-mean sensor noise.</a:t>
            </a:r>
            <a:endParaRPr lang="en-US" sz="1600" dirty="0"/>
          </a:p>
        </p:txBody>
      </p:sp>
      <p:sp>
        <p:nvSpPr>
          <p:cNvPr id="9" name="Text 6"/>
          <p:cNvSpPr txBox="1"/>
          <p:nvPr/>
        </p:nvSpPr>
        <p:spPr>
          <a:xfrm>
            <a:off x="2743200" y="5943154"/>
            <a:ext cx="3657600" cy="332509"/>
          </a:xfrm>
          <a:prstGeom prst="rect">
            <a:avLst/>
          </a:prstGeom>
          <a:noFill/>
          <a:ln/>
        </p:spPr>
        <p:txBody>
          <a:bodyPr wrap="square" lIns="0" tIns="0" rIns="0" bIns="0" rtlCol="0" anchor="ctr"/>
          <a:lstStyle/>
          <a:p>
            <a:pPr marL="0" indent="0" algn="ctr">
              <a:buNone/>
            </a:pPr>
            <a:r>
              <a:rPr lang="en-US" sz="1600" i="1" dirty="0">
                <a:solidFill>
                  <a:srgbClr val="34465B"/>
                </a:solidFill>
                <a:latin typeface="Lucida Bright" pitchFamily="34" charset="0"/>
                <a:ea typeface="Lucida Bright" pitchFamily="34" charset="-122"/>
                <a:cs typeface="Lucida Bright" pitchFamily="34" charset="-120"/>
              </a:rPr>
              <a:t>d</a:t>
            </a:r>
            <a:r>
              <a:rPr lang="en-US" sz="1100" i="1" baseline="-40000" dirty="0">
                <a:solidFill>
                  <a:srgbClr val="34465B"/>
                </a:solidFill>
                <a:latin typeface="Lucida Bright" pitchFamily="34" charset="0"/>
                <a:ea typeface="Lucida Bright" pitchFamily="34" charset="-122"/>
                <a:cs typeface="Lucida Bright" pitchFamily="34" charset="-120"/>
              </a:rPr>
              <a:t>corrected</a:t>
            </a:r>
            <a:r>
              <a:rPr lang="en-US" sz="1600" i="1" dirty="0">
                <a:solidFill>
                  <a:srgbClr val="34465B"/>
                </a:solidFill>
                <a:latin typeface="Lucida Bright" pitchFamily="34" charset="0"/>
                <a:ea typeface="Lucida Bright" pitchFamily="34" charset="-122"/>
                <a:cs typeface="Lucida Bright" pitchFamily="34" charset="-120"/>
              </a:rPr>
              <a:t> = cτ − b</a:t>
            </a:r>
            <a:r>
              <a:rPr lang="en-US" sz="1100" i="1" baseline="-40000" dirty="0">
                <a:solidFill>
                  <a:srgbClr val="34465B"/>
                </a:solidFill>
                <a:latin typeface="Lucida Bright" pitchFamily="34" charset="0"/>
                <a:ea typeface="Lucida Bright" pitchFamily="34" charset="-122"/>
                <a:cs typeface="Lucida Bright" pitchFamily="34" charset="-120"/>
              </a:rPr>
              <a:t>φ</a:t>
            </a:r>
            <a:r>
              <a:rPr lang="en-US" sz="1600" b="1" i="1" dirty="0">
                <a:solidFill>
                  <a:srgbClr val="3B5776"/>
                </a:solidFill>
                <a:latin typeface="Lucida Bright" pitchFamily="34" charset="0"/>
                <a:ea typeface="Lucida Bright" pitchFamily="34" charset="-122"/>
                <a:cs typeface="Lucida Bright" pitchFamily="34" charset="-120"/>
              </a:rPr>
              <a:t>(features)</a:t>
            </a:r>
            <a:endParaRPr lang="en-US" sz="16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5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underwater acoustics: known wave law, uncertain medium</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54</a:t>
            </a:r>
            <a:endParaRPr lang="en-US" sz="1100" dirty="0"/>
          </a:p>
        </p:txBody>
      </p:sp>
      <p:sp>
        <p:nvSpPr>
          <p:cNvPr id="6" name="Text 4"/>
          <p:cNvSpPr txBox="1"/>
          <p:nvPr/>
        </p:nvSpPr>
        <p:spPr>
          <a:xfrm>
            <a:off x="411480" y="1051560"/>
            <a:ext cx="8321040" cy="196596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Sound propagates through water whose sound speed varies with temperature, salinity, and depth. Refraction bends rays; surface and seafloor boundaries create additional paths.</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Wave / ray physics is known, but the sound-speed profile c(z,t) and boundary state can be only partially measured and time-varying.</a:t>
            </a:r>
            <a:endParaRPr lang="en-US" sz="1850" dirty="0"/>
          </a:p>
        </p:txBody>
      </p:sp>
      <p:sp>
        <p:nvSpPr>
          <p:cNvPr id="7" name="Text 5"/>
          <p:cNvSpPr txBox="1"/>
          <p:nvPr/>
        </p:nvSpPr>
        <p:spPr>
          <a:xfrm>
            <a:off x="411480" y="3246120"/>
            <a:ext cx="8321040" cy="731520"/>
          </a:xfrm>
          <a:prstGeom prst="rect">
            <a:avLst/>
          </a:prstGeom>
          <a:noFill/>
          <a:ln/>
        </p:spPr>
        <p:txBody>
          <a:bodyPr wrap="square" lIns="0" tIns="0" rIns="0" bIns="0" rtlCol="0" anchor="ctr"/>
          <a:lstStyle/>
          <a:p>
            <a:pPr marL="0" indent="0" algn="ctr">
              <a:buNone/>
            </a:pPr>
            <a:r>
              <a:rPr lang="en-US" sz="1600" i="1" dirty="0">
                <a:solidFill>
                  <a:srgbClr val="6B6459"/>
                </a:solidFill>
                <a:latin typeface="Lucida Bright" pitchFamily="34" charset="0"/>
                <a:ea typeface="Lucida Bright" pitchFamily="34" charset="-122"/>
                <a:cs typeface="Lucida Bright" pitchFamily="34" charset="-120"/>
              </a:rPr>
              <a:t>Target x: source range / location, environmental profile, or scene structure. Measurement y: arrival times, phases, amplitudes, or impulse responses at hydrophones.</a:t>
            </a:r>
            <a:endParaRPr lang="en-US" sz="16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5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Same endpoints, different ray path: structured mismatch</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55</a:t>
            </a:r>
            <a:endParaRPr lang="en-US" sz="1100" dirty="0"/>
          </a:p>
        </p:txBody>
      </p:sp>
      <p:pic>
        <p:nvPicPr>
          <p:cNvPr id="6" name="Image 0" descr="/home/claude/l4build/build/assets_v5_underwater_rays.png"/>
          <p:cNvPicPr>
            <a:picLocks noChangeAspect="1"/>
          </p:cNvPicPr>
          <p:nvPr/>
        </p:nvPicPr>
        <p:blipFill>
          <a:blip r:embed="rId3"/>
          <a:stretch>
            <a:fillRect/>
          </a:stretch>
        </p:blipFill>
        <p:spPr>
          <a:xfrm>
            <a:off x="1188720" y="914400"/>
            <a:ext cx="6766560" cy="4186165"/>
          </a:xfrm>
          <a:prstGeom prst="rect">
            <a:avLst/>
          </a:prstGeom>
        </p:spPr>
      </p:pic>
      <p:sp>
        <p:nvSpPr>
          <p:cNvPr id="7" name="Shape 4"/>
          <p:cNvSpPr/>
          <p:nvPr/>
        </p:nvSpPr>
        <p:spPr>
          <a:xfrm>
            <a:off x="411480" y="5237725"/>
            <a:ext cx="8321040" cy="1005840"/>
          </a:xfrm>
          <a:prstGeom prst="roundRect">
            <a:avLst>
              <a:gd name="adj" fmla="val 7273"/>
            </a:avLst>
          </a:prstGeom>
          <a:solidFill>
            <a:srgbClr val="9C7A2E"/>
          </a:solidFill>
          <a:ln/>
        </p:spPr>
        <p:txBody>
          <a:bodyPr/>
          <a:lstStyle/>
          <a:p>
            <a:endParaRPr lang="en-US"/>
          </a:p>
        </p:txBody>
      </p:sp>
      <p:sp>
        <p:nvSpPr>
          <p:cNvPr id="8" name="Text 5"/>
          <p:cNvSpPr txBox="1"/>
          <p:nvPr/>
        </p:nvSpPr>
        <p:spPr>
          <a:xfrm>
            <a:off x="640080" y="5237725"/>
            <a:ext cx="7863840" cy="100584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A nominal straight-line or fixed-profile model produces structured range and phase errors as the medium changes. Should environmental uncertainty be folded into noise? Doing so throws away exploitable structure.</a:t>
            </a:r>
            <a:endParaRPr lang="en-US" sz="155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Identifiability warning</a:t>
            </a:r>
            <a:endParaRPr lang="en-US" sz="2500" dirty="0"/>
          </a:p>
        </p:txBody>
      </p:sp>
      <p:sp>
        <p:nvSpPr>
          <p:cNvPr id="4" name="Shape 2"/>
          <p:cNvSpPr/>
          <p:nvPr/>
        </p:nvSpPr>
        <p:spPr>
          <a:xfrm>
            <a:off x="0" y="786384"/>
            <a:ext cx="9144000" cy="54864"/>
          </a:xfrm>
          <a:prstGeom prst="rect">
            <a:avLst/>
          </a:prstGeom>
          <a:solidFill>
            <a:srgbClr val="3B5776"/>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56</a:t>
            </a:r>
            <a:endParaRPr lang="en-US" sz="1100" dirty="0"/>
          </a:p>
        </p:txBody>
      </p:sp>
      <p:sp>
        <p:nvSpPr>
          <p:cNvPr id="6" name="Shape 4"/>
          <p:cNvSpPr/>
          <p:nvPr/>
        </p:nvSpPr>
        <p:spPr>
          <a:xfrm>
            <a:off x="411480" y="1188720"/>
            <a:ext cx="8321040" cy="1737360"/>
          </a:xfrm>
          <a:prstGeom prst="roundRect">
            <a:avLst>
              <a:gd name="adj" fmla="val 4211"/>
            </a:avLst>
          </a:prstGeom>
          <a:solidFill>
            <a:srgbClr val="9C7A2E"/>
          </a:solidFill>
          <a:ln/>
        </p:spPr>
        <p:txBody>
          <a:bodyPr/>
          <a:lstStyle/>
          <a:p>
            <a:endParaRPr lang="en-US"/>
          </a:p>
        </p:txBody>
      </p:sp>
      <p:sp>
        <p:nvSpPr>
          <p:cNvPr id="7" name="Text 5"/>
          <p:cNvSpPr txBox="1"/>
          <p:nvPr/>
        </p:nvSpPr>
        <p:spPr>
          <a:xfrm>
            <a:off x="640080" y="1188720"/>
            <a:ext cx="7863840" cy="173736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Technical caution: if both x and an expressive residual rφ are free, the network can explain the measurements in many ways. Hybrid models still need identifiability, calibration data, parameter constraints, or regularization so the learned correction does not absorb the entire physics.</a:t>
            </a:r>
            <a:endParaRPr lang="en-US" sz="1900" dirty="0"/>
          </a:p>
        </p:txBody>
      </p:sp>
      <p:sp>
        <p:nvSpPr>
          <p:cNvPr id="8" name="Shape 6"/>
          <p:cNvSpPr/>
          <p:nvPr/>
        </p:nvSpPr>
        <p:spPr>
          <a:xfrm>
            <a:off x="411480" y="3200400"/>
            <a:ext cx="8321040" cy="1234440"/>
          </a:xfrm>
          <a:prstGeom prst="roundRect">
            <a:avLst>
              <a:gd name="adj" fmla="val 5926"/>
            </a:avLst>
          </a:prstGeom>
          <a:solidFill>
            <a:srgbClr val="9C7A2E"/>
          </a:solidFill>
          <a:ln/>
        </p:spPr>
        <p:txBody>
          <a:bodyPr/>
          <a:lstStyle/>
          <a:p>
            <a:endParaRPr lang="en-US"/>
          </a:p>
        </p:txBody>
      </p:sp>
      <p:sp>
        <p:nvSpPr>
          <p:cNvPr id="9" name="Text 7"/>
          <p:cNvSpPr txBox="1"/>
          <p:nvPr/>
        </p:nvSpPr>
        <p:spPr>
          <a:xfrm>
            <a:off x="640080" y="3200400"/>
            <a:ext cx="7863840" cy="12344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Transition question: what if the unknown physical component is not a static correction, but the rule that carries the state forward through time?</a:t>
            </a:r>
            <a:endParaRPr lang="en-US" sz="19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5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4F6B45"/>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5   </a:t>
            </a:r>
            <a:r>
              <a:rPr lang="en-US" sz="3300" b="1" dirty="0">
                <a:solidFill>
                  <a:srgbClr val="FFFFFF"/>
                </a:solidFill>
                <a:latin typeface="Lucida Bright" pitchFamily="34" charset="0"/>
                <a:ea typeface="Lucida Bright" pitchFamily="34" charset="-122"/>
                <a:cs typeface="Lucida Bright" pitchFamily="34" charset="-120"/>
              </a:rPr>
              <a:t>Learn the Dynamics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sensing gives trajectories and the unknown is the transition law itself</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57</a:t>
            </a:r>
            <a:endParaRPr lang="en-US" sz="11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5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Dynamics: the state-space framing</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58</a:t>
            </a:r>
            <a:endParaRPr lang="en-US" sz="1100" dirty="0"/>
          </a:p>
        </p:txBody>
      </p:sp>
      <p:sp>
        <p:nvSpPr>
          <p:cNvPr id="6" name="Text 4"/>
          <p:cNvSpPr txBox="1"/>
          <p:nvPr/>
        </p:nvSpPr>
        <p:spPr>
          <a:xfrm>
            <a:off x="457200" y="1005840"/>
            <a:ext cx="411480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x</a:t>
            </a:r>
            <a:r>
              <a:rPr lang="en-US" sz="1300" i="1" baseline="-40000" dirty="0">
                <a:solidFill>
                  <a:srgbClr val="34465B"/>
                </a:solidFill>
                <a:latin typeface="Lucida Bright" pitchFamily="34" charset="0"/>
                <a:ea typeface="Lucida Bright" pitchFamily="34" charset="-122"/>
                <a:cs typeface="Lucida Bright" pitchFamily="34" charset="-120"/>
              </a:rPr>
              <a:t>t+1</a:t>
            </a:r>
            <a:r>
              <a:rPr lang="en-US" sz="2200" i="1" dirty="0">
                <a:solidFill>
                  <a:srgbClr val="34465B"/>
                </a:solidFill>
                <a:latin typeface="Lucida Bright" pitchFamily="34" charset="0"/>
                <a:ea typeface="Lucida Bright" pitchFamily="34" charset="-122"/>
                <a:cs typeface="Lucida Bright" pitchFamily="34" charset="-120"/>
              </a:rPr>
              <a:t> = f(x</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u</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θ) + w</a:t>
            </a:r>
            <a:r>
              <a:rPr lang="en-US" sz="1200" i="1" baseline="-40000" dirty="0">
                <a:solidFill>
                  <a:srgbClr val="34465B"/>
                </a:solidFill>
                <a:latin typeface="Lucida Bright" pitchFamily="34" charset="0"/>
                <a:ea typeface="Lucida Bright" pitchFamily="34" charset="-122"/>
                <a:cs typeface="Lucida Bright" pitchFamily="34" charset="-120"/>
              </a:rPr>
              <a:t>t</a:t>
            </a:r>
            <a:endParaRPr lang="en-US" sz="2200" dirty="0"/>
          </a:p>
        </p:txBody>
      </p:sp>
      <p:sp>
        <p:nvSpPr>
          <p:cNvPr id="7" name="Text 5"/>
          <p:cNvSpPr txBox="1"/>
          <p:nvPr/>
        </p:nvSpPr>
        <p:spPr>
          <a:xfrm>
            <a:off x="4754880" y="1005840"/>
            <a:ext cx="3017520" cy="457200"/>
          </a:xfrm>
          <a:prstGeom prst="rect">
            <a:avLst/>
          </a:prstGeom>
          <a:noFill/>
          <a:ln/>
        </p:spPr>
        <p:txBody>
          <a:bodyPr wrap="square" lIns="0" tIns="0" rIns="0" bIns="0" rtlCol="0" anchor="ctr"/>
          <a:lstStyle/>
          <a:p>
            <a:pPr marL="0" indent="0" algn="ctr">
              <a:buNone/>
            </a:pPr>
            <a:r>
              <a:rPr lang="en-US" sz="2200" i="1" dirty="0">
                <a:solidFill>
                  <a:srgbClr val="34465B"/>
                </a:solidFill>
                <a:latin typeface="Lucida Bright" pitchFamily="34" charset="0"/>
                <a:ea typeface="Lucida Bright" pitchFamily="34" charset="-122"/>
                <a:cs typeface="Lucida Bright" pitchFamily="34" charset="-120"/>
              </a:rPr>
              <a:t>y</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 h(x</a:t>
            </a:r>
            <a:r>
              <a:rPr lang="en-US" sz="1200" i="1" baseline="-40000" dirty="0">
                <a:solidFill>
                  <a:srgbClr val="34465B"/>
                </a:solidFill>
                <a:latin typeface="Lucida Bright" pitchFamily="34" charset="0"/>
                <a:ea typeface="Lucida Bright" pitchFamily="34" charset="-122"/>
                <a:cs typeface="Lucida Bright" pitchFamily="34" charset="-120"/>
              </a:rPr>
              <a:t>t</a:t>
            </a:r>
            <a:r>
              <a:rPr lang="en-US" sz="2200" i="1" dirty="0">
                <a:solidFill>
                  <a:srgbClr val="34465B"/>
                </a:solidFill>
                <a:latin typeface="Lucida Bright" pitchFamily="34" charset="0"/>
                <a:ea typeface="Lucida Bright" pitchFamily="34" charset="-122"/>
                <a:cs typeface="Lucida Bright" pitchFamily="34" charset="-120"/>
              </a:rPr>
              <a:t>) + v</a:t>
            </a:r>
            <a:r>
              <a:rPr lang="en-US" sz="1200" i="1" baseline="-40000" dirty="0">
                <a:solidFill>
                  <a:srgbClr val="34465B"/>
                </a:solidFill>
                <a:latin typeface="Lucida Bright" pitchFamily="34" charset="0"/>
                <a:ea typeface="Lucida Bright" pitchFamily="34" charset="-122"/>
                <a:cs typeface="Lucida Bright" pitchFamily="34" charset="-120"/>
              </a:rPr>
              <a:t>t</a:t>
            </a:r>
            <a:endParaRPr lang="en-US" sz="2200" dirty="0"/>
          </a:p>
        </p:txBody>
      </p:sp>
      <p:sp>
        <p:nvSpPr>
          <p:cNvPr id="8" name="Text 6"/>
          <p:cNvSpPr txBox="1"/>
          <p:nvPr/>
        </p:nvSpPr>
        <p:spPr>
          <a:xfrm>
            <a:off x="411480" y="1965960"/>
            <a:ext cx="8321040" cy="640080"/>
          </a:xfrm>
          <a:prstGeom prst="rect">
            <a:avLst/>
          </a:prstGeom>
          <a:noFill/>
          <a:ln/>
        </p:spPr>
        <p:txBody>
          <a:bodyPr wrap="square" lIns="0" tIns="0" rIns="0" bIns="0" rtlCol="0" anchor="ctr"/>
          <a:lstStyle/>
          <a:p>
            <a:pPr marL="0" indent="0" algn="ctr">
              <a:buNone/>
            </a:pPr>
            <a:r>
              <a:rPr lang="en-US" sz="1950" dirty="0">
                <a:solidFill>
                  <a:srgbClr val="2B2B28"/>
                </a:solidFill>
                <a:latin typeface="Lucida Bright" pitchFamily="34" charset="0"/>
                <a:ea typeface="Lucida Bright" pitchFamily="34" charset="-122"/>
                <a:cs typeface="Lucida Bright" pitchFamily="34" charset="-120"/>
              </a:rPr>
              <a:t>The target isn't a single static inverse — now we want a model for how a physical state evolves under a control input.</a:t>
            </a:r>
            <a:endParaRPr lang="en-US" sz="1950" dirty="0"/>
          </a:p>
        </p:txBody>
      </p:sp>
      <p:sp>
        <p:nvSpPr>
          <p:cNvPr id="9" name="Shape 7"/>
          <p:cNvSpPr/>
          <p:nvPr/>
        </p:nvSpPr>
        <p:spPr>
          <a:xfrm>
            <a:off x="411480" y="2926080"/>
            <a:ext cx="8321040" cy="1280160"/>
          </a:xfrm>
          <a:prstGeom prst="roundRect">
            <a:avLst>
              <a:gd name="adj" fmla="val 5714"/>
            </a:avLst>
          </a:prstGeom>
          <a:solidFill>
            <a:srgbClr val="9C7A2E"/>
          </a:solidFill>
          <a:ln/>
        </p:spPr>
        <p:txBody>
          <a:bodyPr/>
          <a:lstStyle/>
          <a:p>
            <a:endParaRPr lang="en-US"/>
          </a:p>
        </p:txBody>
      </p:sp>
      <p:sp>
        <p:nvSpPr>
          <p:cNvPr id="10" name="Text 8"/>
          <p:cNvSpPr txBox="1"/>
          <p:nvPr/>
        </p:nvSpPr>
        <p:spPr>
          <a:xfrm>
            <a:off x="640080" y="2926080"/>
            <a:ext cx="7863840" cy="128016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A trajectory supplies repeated state-transition examples. Depending on what is known, learning can target only θ, a residual around known dynamics, or the functional form of f itself.</a:t>
            </a:r>
            <a:endParaRPr lang="en-US" sz="185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6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Three levels: parameters → residual → equation discovery</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59</a:t>
            </a:r>
            <a:endParaRPr lang="en-US" sz="1100" dirty="0"/>
          </a:p>
        </p:txBody>
      </p:sp>
      <p:sp>
        <p:nvSpPr>
          <p:cNvPr id="6" name="Shape 4"/>
          <p:cNvSpPr/>
          <p:nvPr/>
        </p:nvSpPr>
        <p:spPr>
          <a:xfrm>
            <a:off x="365760" y="1463040"/>
            <a:ext cx="1965960" cy="960120"/>
          </a:xfrm>
          <a:prstGeom prst="roundRect">
            <a:avLst>
              <a:gd name="adj" fmla="val 7619"/>
            </a:avLst>
          </a:prstGeom>
          <a:solidFill>
            <a:srgbClr val="4F6B45"/>
          </a:solidFill>
          <a:ln/>
        </p:spPr>
        <p:txBody>
          <a:bodyPr/>
          <a:lstStyle/>
          <a:p>
            <a:endParaRPr lang="en-US"/>
          </a:p>
        </p:txBody>
      </p:sp>
      <p:sp>
        <p:nvSpPr>
          <p:cNvPr id="7" name="Text 5"/>
          <p:cNvSpPr txBox="1"/>
          <p:nvPr/>
        </p:nvSpPr>
        <p:spPr>
          <a:xfrm>
            <a:off x="41148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classical</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parameter ID</a:t>
            </a:r>
            <a:endParaRPr lang="en-US" sz="1400" dirty="0"/>
          </a:p>
        </p:txBody>
      </p:sp>
      <p:sp>
        <p:nvSpPr>
          <p:cNvPr id="8" name="Shape 6"/>
          <p:cNvSpPr/>
          <p:nvPr/>
        </p:nvSpPr>
        <p:spPr>
          <a:xfrm>
            <a:off x="2348179" y="1860804"/>
            <a:ext cx="104242" cy="164592"/>
          </a:xfrm>
          <a:prstGeom prst="rightArrow">
            <a:avLst/>
          </a:prstGeom>
          <a:solidFill>
            <a:srgbClr val="6B6459"/>
          </a:solidFill>
          <a:ln/>
        </p:spPr>
        <p:txBody>
          <a:bodyPr/>
          <a:lstStyle/>
          <a:p>
            <a:endParaRPr lang="en-US"/>
          </a:p>
        </p:txBody>
      </p:sp>
      <p:sp>
        <p:nvSpPr>
          <p:cNvPr id="9" name="Shape 7"/>
          <p:cNvSpPr/>
          <p:nvPr/>
        </p:nvSpPr>
        <p:spPr>
          <a:xfrm>
            <a:off x="2468880" y="1463040"/>
            <a:ext cx="1965960" cy="960120"/>
          </a:xfrm>
          <a:prstGeom prst="roundRect">
            <a:avLst>
              <a:gd name="adj" fmla="val 7619"/>
            </a:avLst>
          </a:prstGeom>
          <a:solidFill>
            <a:srgbClr val="4F6B45"/>
          </a:solidFill>
          <a:ln/>
        </p:spPr>
        <p:txBody>
          <a:bodyPr/>
          <a:lstStyle/>
          <a:p>
            <a:endParaRPr lang="en-US"/>
          </a:p>
        </p:txBody>
      </p:sp>
      <p:sp>
        <p:nvSpPr>
          <p:cNvPr id="10" name="Text 8"/>
          <p:cNvSpPr txBox="1"/>
          <p:nvPr/>
        </p:nvSpPr>
        <p:spPr>
          <a:xfrm>
            <a:off x="251460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residual /</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hybrid dynamics</a:t>
            </a:r>
            <a:endParaRPr lang="en-US" sz="1400" dirty="0"/>
          </a:p>
        </p:txBody>
      </p:sp>
      <p:sp>
        <p:nvSpPr>
          <p:cNvPr id="11" name="Shape 9"/>
          <p:cNvSpPr/>
          <p:nvPr/>
        </p:nvSpPr>
        <p:spPr>
          <a:xfrm>
            <a:off x="4451299" y="1860804"/>
            <a:ext cx="104242" cy="164592"/>
          </a:xfrm>
          <a:prstGeom prst="rightArrow">
            <a:avLst/>
          </a:prstGeom>
          <a:solidFill>
            <a:srgbClr val="6B6459"/>
          </a:solidFill>
          <a:ln/>
        </p:spPr>
        <p:txBody>
          <a:bodyPr/>
          <a:lstStyle/>
          <a:p>
            <a:endParaRPr lang="en-US"/>
          </a:p>
        </p:txBody>
      </p:sp>
      <p:sp>
        <p:nvSpPr>
          <p:cNvPr id="12" name="Shape 10"/>
          <p:cNvSpPr/>
          <p:nvPr/>
        </p:nvSpPr>
        <p:spPr>
          <a:xfrm>
            <a:off x="4572000" y="1463040"/>
            <a:ext cx="1965960" cy="960120"/>
          </a:xfrm>
          <a:prstGeom prst="roundRect">
            <a:avLst>
              <a:gd name="adj" fmla="val 7619"/>
            </a:avLst>
          </a:prstGeom>
          <a:solidFill>
            <a:srgbClr val="4F6B45"/>
          </a:solidFill>
          <a:ln/>
        </p:spPr>
        <p:txBody>
          <a:bodyPr/>
          <a:lstStyle/>
          <a:p>
            <a:endParaRPr lang="en-US"/>
          </a:p>
        </p:txBody>
      </p:sp>
      <p:sp>
        <p:nvSpPr>
          <p:cNvPr id="13" name="Text 11"/>
          <p:cNvSpPr txBox="1"/>
          <p:nvPr/>
        </p:nvSpPr>
        <p:spPr>
          <a:xfrm>
            <a:off x="461772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black-box</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neural dynamics</a:t>
            </a:r>
            <a:endParaRPr lang="en-US" sz="1400" dirty="0"/>
          </a:p>
        </p:txBody>
      </p:sp>
      <p:sp>
        <p:nvSpPr>
          <p:cNvPr id="14" name="Shape 12"/>
          <p:cNvSpPr/>
          <p:nvPr/>
        </p:nvSpPr>
        <p:spPr>
          <a:xfrm>
            <a:off x="6554419" y="1860804"/>
            <a:ext cx="104242" cy="164592"/>
          </a:xfrm>
          <a:prstGeom prst="rightArrow">
            <a:avLst/>
          </a:prstGeom>
          <a:solidFill>
            <a:srgbClr val="6B6459"/>
          </a:solidFill>
          <a:ln/>
        </p:spPr>
        <p:txBody>
          <a:bodyPr/>
          <a:lstStyle/>
          <a:p>
            <a:endParaRPr lang="en-US"/>
          </a:p>
        </p:txBody>
      </p:sp>
      <p:sp>
        <p:nvSpPr>
          <p:cNvPr id="15" name="Shape 13"/>
          <p:cNvSpPr/>
          <p:nvPr/>
        </p:nvSpPr>
        <p:spPr>
          <a:xfrm>
            <a:off x="6675120" y="1463040"/>
            <a:ext cx="1965960" cy="960120"/>
          </a:xfrm>
          <a:prstGeom prst="roundRect">
            <a:avLst>
              <a:gd name="adj" fmla="val 7619"/>
            </a:avLst>
          </a:prstGeom>
          <a:solidFill>
            <a:srgbClr val="4F6B45"/>
          </a:solidFill>
          <a:ln/>
        </p:spPr>
        <p:txBody>
          <a:bodyPr/>
          <a:lstStyle/>
          <a:p>
            <a:endParaRPr lang="en-US"/>
          </a:p>
        </p:txBody>
      </p:sp>
      <p:sp>
        <p:nvSpPr>
          <p:cNvPr id="16" name="Text 14"/>
          <p:cNvSpPr txBox="1"/>
          <p:nvPr/>
        </p:nvSpPr>
        <p:spPr>
          <a:xfrm>
            <a:off x="6720840" y="1463040"/>
            <a:ext cx="1874520" cy="960120"/>
          </a:xfrm>
          <a:prstGeom prst="rect">
            <a:avLst/>
          </a:prstGeom>
          <a:noFill/>
          <a:ln/>
        </p:spPr>
        <p:txBody>
          <a:bodyPr wrap="square" lIns="0" tIns="0" rIns="0" bIns="0" rtlCol="0" anchor="ctr"/>
          <a:lstStyle/>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sparse equation</a:t>
            </a:r>
            <a:endParaRPr lang="en-US" sz="1400" dirty="0"/>
          </a:p>
          <a:p>
            <a:pPr marL="0" indent="0" algn="ctr">
              <a:buNone/>
            </a:pPr>
            <a:r>
              <a:rPr lang="en-US" sz="1400" b="1" dirty="0">
                <a:solidFill>
                  <a:srgbClr val="FFFFFF"/>
                </a:solidFill>
                <a:latin typeface="Lucida Bright" pitchFamily="34" charset="0"/>
                <a:ea typeface="Lucida Bright" pitchFamily="34" charset="-122"/>
                <a:cs typeface="Lucida Bright" pitchFamily="34" charset="-120"/>
              </a:rPr>
              <a:t>discovery</a:t>
            </a:r>
            <a:endParaRPr lang="en-US" sz="1400" dirty="0"/>
          </a:p>
        </p:txBody>
      </p:sp>
      <p:sp>
        <p:nvSpPr>
          <p:cNvPr id="17" name="Shape 15"/>
          <p:cNvSpPr/>
          <p:nvPr/>
        </p:nvSpPr>
        <p:spPr>
          <a:xfrm>
            <a:off x="411480" y="2743200"/>
            <a:ext cx="8321040" cy="914400"/>
          </a:xfrm>
          <a:prstGeom prst="roundRect">
            <a:avLst>
              <a:gd name="adj" fmla="val 8000"/>
            </a:avLst>
          </a:prstGeom>
          <a:solidFill>
            <a:srgbClr val="9C7A2E"/>
          </a:solidFill>
          <a:ln/>
        </p:spPr>
        <p:txBody>
          <a:bodyPr/>
          <a:lstStyle/>
          <a:p>
            <a:endParaRPr lang="en-US"/>
          </a:p>
        </p:txBody>
      </p:sp>
      <p:sp>
        <p:nvSpPr>
          <p:cNvPr id="18" name="Text 16"/>
          <p:cNvSpPr txBox="1"/>
          <p:nvPr/>
        </p:nvSpPr>
        <p:spPr>
          <a:xfrm>
            <a:off x="640080" y="2743200"/>
            <a:ext cx="7863840" cy="91440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A spectrum, not a binary choice — how much of the transition law do we already trust?</a:t>
            </a:r>
            <a:endParaRPr lang="en-US" sz="1950" dirty="0"/>
          </a:p>
        </p:txBody>
      </p:sp>
      <p:sp>
        <p:nvSpPr>
          <p:cNvPr id="19" name="Text 17"/>
          <p:cNvSpPr txBox="1"/>
          <p:nvPr/>
        </p:nvSpPr>
        <p:spPr>
          <a:xfrm>
            <a:off x="411480" y="3794760"/>
            <a:ext cx="8321040" cy="68580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As trust in the known transition law decreases from left to right, the learning target grows from a handful of parameters to an entire governing equation.</a:t>
            </a:r>
            <a:endParaRPr lang="en-US" sz="17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mobile robot with wheel slip</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60</a:t>
            </a:r>
            <a:endParaRPr lang="en-US" sz="1100" dirty="0"/>
          </a:p>
        </p:txBody>
      </p:sp>
      <p:sp>
        <p:nvSpPr>
          <p:cNvPr id="6" name="Text 4"/>
          <p:cNvSpPr txBox="1"/>
          <p:nvPr/>
        </p:nvSpPr>
        <p:spPr>
          <a:xfrm>
            <a:off x="411480" y="1051560"/>
            <a:ext cx="8321040" cy="201168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Motor commands imply an ideal velocity and turning rate, but actual motion depends on friction, slip, vibration, surface texture, battery voltage, and mechanical asymmetry.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The nominal kinematic model fkin(xt, ut) is known — ideal kinematics systematically miss slip and platform-specific effects.</a:t>
            </a:r>
            <a:endParaRPr lang="en-US" sz="1950" dirty="0"/>
          </a:p>
        </p:txBody>
      </p:sp>
      <p:sp>
        <p:nvSpPr>
          <p:cNvPr id="7" name="Shape 5"/>
          <p:cNvSpPr/>
          <p:nvPr/>
        </p:nvSpPr>
        <p:spPr>
          <a:xfrm>
            <a:off x="411480" y="3246120"/>
            <a:ext cx="8321040" cy="960120"/>
          </a:xfrm>
          <a:prstGeom prst="roundRect">
            <a:avLst>
              <a:gd name="adj" fmla="val 7619"/>
            </a:avLst>
          </a:prstGeom>
          <a:solidFill>
            <a:srgbClr val="9C7A2E"/>
          </a:solidFill>
          <a:ln/>
        </p:spPr>
        <p:txBody>
          <a:bodyPr/>
          <a:lstStyle/>
          <a:p>
            <a:endParaRPr lang="en-US"/>
          </a:p>
        </p:txBody>
      </p:sp>
      <p:sp>
        <p:nvSpPr>
          <p:cNvPr id="8" name="Text 6"/>
          <p:cNvSpPr txBox="1"/>
          <p:nvPr/>
        </p:nvSpPr>
        <p:spPr>
          <a:xfrm>
            <a:off x="640080" y="3246120"/>
            <a:ext cx="7863840" cy="96012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A fully black-box model would waste the correct geometric part that fkin already gets right.</a:t>
            </a:r>
            <a:endParaRPr lang="en-US" sz="19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6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Keep kinematics, learn the residual motion</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61</a:t>
            </a:r>
            <a:endParaRPr lang="en-US" sz="1100" dirty="0"/>
          </a:p>
        </p:txBody>
      </p:sp>
      <p:pic>
        <p:nvPicPr>
          <p:cNvPr id="6" name="Image 0" descr="/home/claude/l4build/build/assets_v5_robot_traj.png"/>
          <p:cNvPicPr>
            <a:picLocks noChangeAspect="1"/>
          </p:cNvPicPr>
          <p:nvPr/>
        </p:nvPicPr>
        <p:blipFill>
          <a:blip r:embed="rId3"/>
          <a:stretch>
            <a:fillRect/>
          </a:stretch>
        </p:blipFill>
        <p:spPr>
          <a:xfrm>
            <a:off x="1737360" y="868680"/>
            <a:ext cx="5669280" cy="3959739"/>
          </a:xfrm>
          <a:prstGeom prst="rect">
            <a:avLst/>
          </a:prstGeom>
        </p:spPr>
      </p:pic>
      <p:sp>
        <p:nvSpPr>
          <p:cNvPr id="7" name="Text 4"/>
          <p:cNvSpPr txBox="1"/>
          <p:nvPr/>
        </p:nvSpPr>
        <p:spPr>
          <a:xfrm>
            <a:off x="457200" y="4965579"/>
            <a:ext cx="8229600" cy="322118"/>
          </a:xfrm>
          <a:prstGeom prst="rect">
            <a:avLst/>
          </a:prstGeom>
          <a:noFill/>
          <a:ln/>
        </p:spPr>
        <p:txBody>
          <a:bodyPr wrap="square" lIns="0" tIns="0" rIns="0" bIns="0" rtlCol="0" anchor="ctr"/>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x</a:t>
            </a:r>
            <a:r>
              <a:rPr lang="en-US" sz="1200" i="1" baseline="-40000" dirty="0">
                <a:solidFill>
                  <a:srgbClr val="34465B"/>
                </a:solidFill>
                <a:latin typeface="Lucida Bright" pitchFamily="34" charset="0"/>
                <a:ea typeface="Lucida Bright" pitchFamily="34" charset="-122"/>
                <a:cs typeface="Lucida Bright" pitchFamily="34" charset="-120"/>
              </a:rPr>
              <a:t>t+1</a:t>
            </a:r>
            <a:r>
              <a:rPr lang="en-US" sz="1550" i="1" dirty="0">
                <a:solidFill>
                  <a:srgbClr val="34465B"/>
                </a:solidFill>
                <a:latin typeface="Lucida Bright" pitchFamily="34" charset="0"/>
                <a:ea typeface="Lucida Bright" pitchFamily="34" charset="-122"/>
                <a:cs typeface="Lucida Bright" pitchFamily="34" charset="-120"/>
              </a:rPr>
              <a:t> = f</a:t>
            </a:r>
            <a:r>
              <a:rPr lang="en-US" sz="1100" i="1" baseline="-40000" dirty="0">
                <a:solidFill>
                  <a:srgbClr val="34465B"/>
                </a:solidFill>
                <a:latin typeface="Lucida Bright" pitchFamily="34" charset="0"/>
                <a:ea typeface="Lucida Bright" pitchFamily="34" charset="-122"/>
                <a:cs typeface="Lucida Bright" pitchFamily="34" charset="-120"/>
              </a:rPr>
              <a:t>kin</a:t>
            </a:r>
            <a:r>
              <a:rPr lang="en-US" sz="1550" i="1" dirty="0">
                <a:solidFill>
                  <a:srgbClr val="34465B"/>
                </a:solidFill>
                <a:latin typeface="Lucida Bright" pitchFamily="34" charset="0"/>
                <a:ea typeface="Lucida Bright" pitchFamily="34" charset="-122"/>
                <a:cs typeface="Lucida Bright" pitchFamily="34" charset="-120"/>
              </a:rPr>
              <a:t>(x</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,u</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 + r</a:t>
            </a:r>
            <a:r>
              <a:rPr lang="en-US" sz="1100" i="1" baseline="-40000" dirty="0">
                <a:solidFill>
                  <a:srgbClr val="34465B"/>
                </a:solidFill>
                <a:latin typeface="Lucida Bright" pitchFamily="34" charset="0"/>
                <a:ea typeface="Lucida Bright" pitchFamily="34" charset="-122"/>
                <a:cs typeface="Lucida Bright" pitchFamily="34" charset="-120"/>
              </a:rPr>
              <a:t>φ</a:t>
            </a:r>
            <a:r>
              <a:rPr lang="en-US" sz="1550" i="1" dirty="0">
                <a:solidFill>
                  <a:srgbClr val="34465B"/>
                </a:solidFill>
                <a:latin typeface="Lucida Bright" pitchFamily="34" charset="0"/>
                <a:ea typeface="Lucida Bright" pitchFamily="34" charset="-122"/>
                <a:cs typeface="Lucida Bright" pitchFamily="34" charset="-120"/>
              </a:rPr>
              <a:t>(x</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i="1" dirty="0">
                <a:solidFill>
                  <a:srgbClr val="34465B"/>
                </a:solidFill>
                <a:latin typeface="Lucida Bright" pitchFamily="34" charset="0"/>
                <a:ea typeface="Lucida Bright" pitchFamily="34" charset="-122"/>
                <a:cs typeface="Lucida Bright" pitchFamily="34" charset="-120"/>
              </a:rPr>
              <a:t>,u</a:t>
            </a:r>
            <a:r>
              <a:rPr lang="en-US" sz="1100" i="1" baseline="-40000" dirty="0">
                <a:solidFill>
                  <a:srgbClr val="34465B"/>
                </a:solidFill>
                <a:latin typeface="Lucida Bright" pitchFamily="34" charset="0"/>
                <a:ea typeface="Lucida Bright" pitchFamily="34" charset="-122"/>
                <a:cs typeface="Lucida Bright" pitchFamily="34" charset="-120"/>
              </a:rPr>
              <a:t>t</a:t>
            </a:r>
            <a:r>
              <a:rPr lang="en-US" sz="1550" b="1" i="1" dirty="0">
                <a:solidFill>
                  <a:srgbClr val="4F6B45"/>
                </a:solidFill>
                <a:latin typeface="Lucida Bright" pitchFamily="34" charset="0"/>
                <a:ea typeface="Lucida Bright" pitchFamily="34" charset="-122"/>
                <a:cs typeface="Lucida Bright" pitchFamily="34" charset="-120"/>
              </a:rPr>
              <a:t>,context)</a:t>
            </a:r>
            <a:endParaRPr lang="en-US" sz="1550" dirty="0"/>
          </a:p>
        </p:txBody>
      </p:sp>
      <p:sp>
        <p:nvSpPr>
          <p:cNvPr id="8" name="Shape 5"/>
          <p:cNvSpPr/>
          <p:nvPr/>
        </p:nvSpPr>
        <p:spPr>
          <a:xfrm>
            <a:off x="411480" y="5422779"/>
            <a:ext cx="8321040" cy="777240"/>
          </a:xfrm>
          <a:prstGeom prst="roundRect">
            <a:avLst>
              <a:gd name="adj" fmla="val 9412"/>
            </a:avLst>
          </a:prstGeom>
          <a:solidFill>
            <a:srgbClr val="9C7A2E"/>
          </a:solidFill>
          <a:ln/>
        </p:spPr>
        <p:txBody>
          <a:bodyPr/>
          <a:lstStyle/>
          <a:p>
            <a:endParaRPr lang="en-US"/>
          </a:p>
        </p:txBody>
      </p:sp>
      <p:sp>
        <p:nvSpPr>
          <p:cNvPr id="9" name="Text 6"/>
          <p:cNvSpPr txBox="1"/>
          <p:nvPr/>
        </p:nvSpPr>
        <p:spPr>
          <a:xfrm>
            <a:off x="640080" y="5422779"/>
            <a:ext cx="7863840" cy="777240"/>
          </a:xfrm>
          <a:prstGeom prst="rect">
            <a:avLst/>
          </a:prstGeom>
          <a:noFill/>
          <a:ln/>
        </p:spPr>
        <p:txBody>
          <a:bodyPr wrap="square" lIns="0" tIns="0" rIns="0" bIns="0" rtlCol="0" anchor="ctr"/>
          <a:lstStyle/>
          <a:p>
            <a:pPr marL="0" indent="0" algn="ctr">
              <a:buNone/>
            </a:pPr>
            <a:r>
              <a:rPr lang="en-US" sz="1350" b="1" dirty="0">
                <a:solidFill>
                  <a:srgbClr val="FFFFFF"/>
                </a:solidFill>
                <a:latin typeface="Lucida Bright" pitchFamily="34" charset="0"/>
                <a:ea typeface="Lucida Bright" pitchFamily="34" charset="-122"/>
                <a:cs typeface="Lucida Bright" pitchFamily="34" charset="-120"/>
              </a:rPr>
              <a:t>Teaching move: which variables should the residual receive? Surface type, battery voltage, or recent motion history can make the missing physics observable.</a:t>
            </a:r>
            <a:endParaRPr lang="en-US" sz="135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6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HVAC / room thermal dynamics: the physical setup</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62</a:t>
            </a:r>
            <a:endParaRPr lang="en-US" sz="1100" dirty="0"/>
          </a:p>
        </p:txBody>
      </p:sp>
      <p:sp>
        <p:nvSpPr>
          <p:cNvPr id="6" name="Text 4"/>
          <p:cNvSpPr txBox="1"/>
          <p:nvPr/>
        </p:nvSpPr>
        <p:spPr>
          <a:xfrm>
            <a:off x="411480" y="105156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Room temperature changes because of thermal capacitance, heat transfer through walls, outdoor temperature, HVAC input, solar gain, and occupancy.</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Energy-balance / RC-network equations provide the structure.</a:t>
            </a:r>
            <a:endParaRPr lang="en-US" sz="1950" dirty="0"/>
          </a:p>
        </p:txBody>
      </p:sp>
      <p:sp>
        <p:nvSpPr>
          <p:cNvPr id="7" name="Text 5"/>
          <p:cNvSpPr txBox="1"/>
          <p:nvPr/>
        </p:nvSpPr>
        <p:spPr>
          <a:xfrm>
            <a:off x="365760" y="3154680"/>
            <a:ext cx="8412480" cy="436418"/>
          </a:xfrm>
          <a:prstGeom prst="rect">
            <a:avLst/>
          </a:prstGeom>
          <a:noFill/>
          <a:ln/>
        </p:spPr>
        <p:txBody>
          <a:bodyPr wrap="square" lIns="0" tIns="0" rIns="0" bIns="0" rtlCol="0" anchor="ctr"/>
          <a:lstStyle/>
          <a:p>
            <a:pPr marL="0" indent="0" algn="ctr">
              <a:buNone/>
            </a:pPr>
            <a:r>
              <a:rPr lang="en-US" sz="2100" i="1" dirty="0">
                <a:solidFill>
                  <a:srgbClr val="34465B"/>
                </a:solidFill>
                <a:latin typeface="Lucida Bright" pitchFamily="34" charset="0"/>
                <a:ea typeface="Lucida Bright" pitchFamily="34" charset="-122"/>
                <a:cs typeface="Lucida Bright" pitchFamily="34" charset="-120"/>
              </a:rPr>
              <a:t>C (dT/dt) = (T</a:t>
            </a:r>
            <a:r>
              <a:rPr lang="en-US" sz="1200" i="1" baseline="-40000" dirty="0">
                <a:solidFill>
                  <a:srgbClr val="34465B"/>
                </a:solidFill>
                <a:latin typeface="Lucida Bright" pitchFamily="34" charset="0"/>
                <a:ea typeface="Lucida Bright" pitchFamily="34" charset="-122"/>
                <a:cs typeface="Lucida Bright" pitchFamily="34" charset="-120"/>
              </a:rPr>
              <a:t>out</a:t>
            </a:r>
            <a:r>
              <a:rPr lang="en-US" sz="2100" i="1" dirty="0">
                <a:solidFill>
                  <a:srgbClr val="34465B"/>
                </a:solidFill>
                <a:latin typeface="Lucida Bright" pitchFamily="34" charset="0"/>
                <a:ea typeface="Lucida Bright" pitchFamily="34" charset="-122"/>
                <a:cs typeface="Lucida Bright" pitchFamily="34" charset="-120"/>
              </a:rPr>
              <a:t> − T)/R  +  Q</a:t>
            </a:r>
            <a:r>
              <a:rPr lang="en-US" sz="1200" b="1" i="1" baseline="-40000" dirty="0">
                <a:solidFill>
                  <a:srgbClr val="4F6B45"/>
                </a:solidFill>
                <a:latin typeface="Lucida Bright" pitchFamily="34" charset="0"/>
                <a:ea typeface="Lucida Bright" pitchFamily="34" charset="-122"/>
                <a:cs typeface="Lucida Bright" pitchFamily="34" charset="-120"/>
              </a:rPr>
              <a:t>HVAC</a:t>
            </a:r>
            <a:endParaRPr lang="en-US" sz="2100" dirty="0"/>
          </a:p>
        </p:txBody>
      </p:sp>
      <p:sp>
        <p:nvSpPr>
          <p:cNvPr id="8" name="Shape 6"/>
          <p:cNvSpPr/>
          <p:nvPr/>
        </p:nvSpPr>
        <p:spPr>
          <a:xfrm>
            <a:off x="411480" y="3977640"/>
            <a:ext cx="8321040" cy="1005840"/>
          </a:xfrm>
          <a:prstGeom prst="roundRect">
            <a:avLst>
              <a:gd name="adj" fmla="val 7273"/>
            </a:avLst>
          </a:prstGeom>
          <a:solidFill>
            <a:srgbClr val="9C7A2E"/>
          </a:solidFill>
          <a:ln/>
        </p:spPr>
        <p:txBody>
          <a:bodyPr/>
          <a:lstStyle/>
          <a:p>
            <a:endParaRPr lang="en-US"/>
          </a:p>
        </p:txBody>
      </p:sp>
      <p:sp>
        <p:nvSpPr>
          <p:cNvPr id="9" name="Text 7"/>
          <p:cNvSpPr txBox="1"/>
          <p:nvPr/>
        </p:nvSpPr>
        <p:spPr>
          <a:xfrm>
            <a:off x="640080" y="3977640"/>
            <a:ext cx="7863840" cy="100584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Coefficients R and C vary by building and are not known from first principles with enough precision for prediction / control.</a:t>
            </a:r>
            <a:endParaRPr lang="en-US" sz="1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System identification of R and C</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63</a:t>
            </a:r>
            <a:endParaRPr lang="en-US" sz="1100" dirty="0"/>
          </a:p>
        </p:txBody>
      </p:sp>
      <p:pic>
        <p:nvPicPr>
          <p:cNvPr id="6" name="Image 0" descr="/home/claude/l4build/build/assets_v5_hvac_thermal.png"/>
          <p:cNvPicPr>
            <a:picLocks noChangeAspect="1"/>
          </p:cNvPicPr>
          <p:nvPr/>
        </p:nvPicPr>
        <p:blipFill>
          <a:blip r:embed="rId3"/>
          <a:stretch>
            <a:fillRect/>
          </a:stretch>
        </p:blipFill>
        <p:spPr>
          <a:xfrm>
            <a:off x="640080" y="1051560"/>
            <a:ext cx="7863840" cy="3732475"/>
          </a:xfrm>
          <a:prstGeom prst="rect">
            <a:avLst/>
          </a:prstGeom>
        </p:spPr>
      </p:pic>
      <p:sp>
        <p:nvSpPr>
          <p:cNvPr id="7" name="Shape 4"/>
          <p:cNvSpPr/>
          <p:nvPr/>
        </p:nvSpPr>
        <p:spPr>
          <a:xfrm>
            <a:off x="411480" y="4966915"/>
            <a:ext cx="8321040" cy="1051560"/>
          </a:xfrm>
          <a:prstGeom prst="roundRect">
            <a:avLst>
              <a:gd name="adj" fmla="val 6957"/>
            </a:avLst>
          </a:prstGeom>
          <a:solidFill>
            <a:srgbClr val="9C7A2E"/>
          </a:solidFill>
          <a:ln/>
        </p:spPr>
        <p:txBody>
          <a:bodyPr/>
          <a:lstStyle/>
          <a:p>
            <a:endParaRPr lang="en-US"/>
          </a:p>
        </p:txBody>
      </p:sp>
      <p:sp>
        <p:nvSpPr>
          <p:cNvPr id="8" name="Text 5"/>
          <p:cNvSpPr txBox="1"/>
          <p:nvPr/>
        </p:nvSpPr>
        <p:spPr>
          <a:xfrm>
            <a:off x="640080" y="4966915"/>
            <a:ext cx="7863840" cy="105156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Estimate θ = {R, C, …} from measured trajectories rather than replacing the energy-balance model. This distinguishes “learning a physical parameter” from “learning a neural network” — both are system identification.</a:t>
            </a:r>
            <a:endParaRPr lang="en-US" sz="16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6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discover the pendulum's equation</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64</a:t>
            </a:r>
            <a:endParaRPr lang="en-US" sz="1100" dirty="0"/>
          </a:p>
        </p:txBody>
      </p:sp>
      <p:sp>
        <p:nvSpPr>
          <p:cNvPr id="6" name="Text 4"/>
          <p:cNvSpPr txBox="1"/>
          <p:nvPr/>
        </p:nvSpPr>
        <p:spPr>
          <a:xfrm>
            <a:off x="411480" y="100584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Observe angular position over time, possibly under several initial conditions; construct or estimate velocity and acceleration.</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We deliberately pretend the exact equation form is unknown, although the state variables and candidate nonlinearities are available.</a:t>
            </a:r>
            <a:endParaRPr lang="en-US" sz="1950" dirty="0"/>
          </a:p>
        </p:txBody>
      </p:sp>
      <p:sp>
        <p:nvSpPr>
          <p:cNvPr id="7" name="Shape 5"/>
          <p:cNvSpPr/>
          <p:nvPr/>
        </p:nvSpPr>
        <p:spPr>
          <a:xfrm>
            <a:off x="411480" y="2788920"/>
            <a:ext cx="8321040" cy="868680"/>
          </a:xfrm>
          <a:prstGeom prst="roundRect">
            <a:avLst>
              <a:gd name="adj" fmla="val 8421"/>
            </a:avLst>
          </a:prstGeom>
          <a:solidFill>
            <a:srgbClr val="9C7A2E"/>
          </a:solidFill>
          <a:ln/>
        </p:spPr>
        <p:txBody>
          <a:bodyPr/>
          <a:lstStyle/>
          <a:p>
            <a:endParaRPr lang="en-US"/>
          </a:p>
        </p:txBody>
      </p:sp>
      <p:sp>
        <p:nvSpPr>
          <p:cNvPr id="8" name="Text 6"/>
          <p:cNvSpPr txBox="1"/>
          <p:nvPr/>
        </p:nvSpPr>
        <p:spPr>
          <a:xfrm>
            <a:off x="640080" y="2788920"/>
            <a:ext cx="7863840" cy="86868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A familiar system on purpose — students can check whether the discovered terms make physical sense.</a:t>
            </a:r>
            <a:endParaRPr lang="en-US" sz="1950" dirty="0"/>
          </a:p>
        </p:txBody>
      </p:sp>
      <p:sp>
        <p:nvSpPr>
          <p:cNvPr id="9" name="Text 7"/>
          <p:cNvSpPr txBox="1"/>
          <p:nvPr/>
        </p:nvSpPr>
        <p:spPr>
          <a:xfrm>
            <a:off x="411480" y="3794760"/>
            <a:ext cx="8321040" cy="640080"/>
          </a:xfrm>
          <a:prstGeom prst="rect">
            <a:avLst/>
          </a:prstGeom>
          <a:noFill/>
          <a:ln/>
        </p:spPr>
        <p:txBody>
          <a:bodyPr wrap="square" lIns="0" tIns="0" rIns="0" bIns="0" rtlCol="0" anchor="ctr"/>
          <a:lstStyle/>
          <a:p>
            <a:pPr marL="0" indent="0" algn="ctr">
              <a:buNone/>
            </a:pPr>
            <a:r>
              <a:rPr lang="en-US" sz="1700" i="1" dirty="0">
                <a:solidFill>
                  <a:srgbClr val="6B6459"/>
                </a:solidFill>
                <a:latin typeface="Lucida Bright" pitchFamily="34" charset="0"/>
                <a:ea typeface="Lucida Bright" pitchFamily="34" charset="-122"/>
                <a:cs typeface="Lucida Bright" pitchFamily="34" charset="-120"/>
              </a:rPr>
              <a:t>Teaching move: what goes wrong if the derivative estimates are noisy? This exposes a real practical difficulty in equation discovery.</a:t>
            </a:r>
            <a:endParaRPr lang="en-US" sz="17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6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SINDy: sparse identification of nonlinear dynamics</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65</a:t>
            </a:r>
            <a:endParaRPr lang="en-US" sz="1100" dirty="0"/>
          </a:p>
        </p:txBody>
      </p:sp>
      <p:sp>
        <p:nvSpPr>
          <p:cNvPr id="6" name="Text 4"/>
          <p:cNvSpPr txBox="1"/>
          <p:nvPr/>
        </p:nvSpPr>
        <p:spPr>
          <a:xfrm>
            <a:off x="365760" y="914400"/>
            <a:ext cx="8412480" cy="374073"/>
          </a:xfrm>
          <a:prstGeom prst="rect">
            <a:avLst/>
          </a:prstGeom>
          <a:noFill/>
          <a:ln/>
        </p:spPr>
        <p:txBody>
          <a:bodyPr wrap="square" lIns="0" tIns="0" rIns="0" bIns="0" rtlCol="0" anchor="ctr"/>
          <a:lstStyle/>
          <a:p>
            <a:pPr marL="0" indent="0" algn="ctr">
              <a:buNone/>
            </a:pPr>
            <a:r>
              <a:rPr lang="en-US" sz="1800" i="1" dirty="0">
                <a:solidFill>
                  <a:srgbClr val="34465B"/>
                </a:solidFill>
                <a:latin typeface="Lucida Bright" pitchFamily="34" charset="0"/>
                <a:ea typeface="Lucida Bright" pitchFamily="34" charset="-122"/>
                <a:cs typeface="Lucida Bright" pitchFamily="34" charset="-120"/>
              </a:rPr>
              <a:t>Θ(X) = [ 1,  x,  x²,  xv,  sin(x),  … ]</a:t>
            </a:r>
            <a:endParaRPr lang="en-US" sz="1800" dirty="0"/>
          </a:p>
        </p:txBody>
      </p:sp>
      <p:sp>
        <p:nvSpPr>
          <p:cNvPr id="7" name="Text 5"/>
          <p:cNvSpPr txBox="1"/>
          <p:nvPr/>
        </p:nvSpPr>
        <p:spPr>
          <a:xfrm>
            <a:off x="3566160" y="1554480"/>
            <a:ext cx="2011680" cy="498764"/>
          </a:xfrm>
          <a:prstGeom prst="rect">
            <a:avLst/>
          </a:prstGeom>
          <a:noFill/>
          <a:ln/>
        </p:spPr>
        <p:txBody>
          <a:bodyPr wrap="square" lIns="0" tIns="0" rIns="0" bIns="0" rtlCol="0" anchor="ctr"/>
          <a:lstStyle/>
          <a:p>
            <a:pPr marL="0" indent="0" algn="ctr">
              <a:buNone/>
            </a:pPr>
            <a:r>
              <a:rPr lang="en-US" sz="2400" b="1" i="1" dirty="0">
                <a:solidFill>
                  <a:srgbClr val="4F6B45"/>
                </a:solidFill>
                <a:latin typeface="Lucida Bright" pitchFamily="34" charset="0"/>
                <a:ea typeface="Lucida Bright" pitchFamily="34" charset="-122"/>
                <a:cs typeface="Lucida Bright" pitchFamily="34" charset="-120"/>
              </a:rPr>
              <a:t>Ẋ = Θ(X) Ξ</a:t>
            </a:r>
            <a:endParaRPr lang="en-US" sz="2400" dirty="0"/>
          </a:p>
        </p:txBody>
      </p:sp>
      <p:sp>
        <p:nvSpPr>
          <p:cNvPr id="8" name="Text 6"/>
          <p:cNvSpPr txBox="1"/>
          <p:nvPr/>
        </p:nvSpPr>
        <p:spPr>
          <a:xfrm>
            <a:off x="411480" y="2286000"/>
            <a:ext cx="8321040" cy="50292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Sparse regression keeps only a few columns — the result is an explicit candidate physical law, not merely a predictor.</a:t>
            </a:r>
            <a:endParaRPr lang="en-US" sz="1800" dirty="0"/>
          </a:p>
        </p:txBody>
      </p:sp>
      <p:pic>
        <p:nvPicPr>
          <p:cNvPr id="9" name="Image 0" descr="/home/claude/l4build/build/assets_v5_pendulum_sindy.png"/>
          <p:cNvPicPr>
            <a:picLocks noChangeAspect="1"/>
          </p:cNvPicPr>
          <p:nvPr/>
        </p:nvPicPr>
        <p:blipFill>
          <a:blip r:embed="rId3"/>
          <a:stretch>
            <a:fillRect/>
          </a:stretch>
        </p:blipFill>
        <p:spPr>
          <a:xfrm>
            <a:off x="1005840" y="2926080"/>
            <a:ext cx="7132320" cy="3123695"/>
          </a:xfrm>
          <a:prstGeom prst="rect">
            <a:avLst/>
          </a:prstGeom>
        </p:spPr>
      </p:pic>
      <p:sp>
        <p:nvSpPr>
          <p:cNvPr id="10" name="Text 7"/>
          <p:cNvSpPr txBox="1"/>
          <p:nvPr/>
        </p:nvSpPr>
        <p:spPr>
          <a:xfrm>
            <a:off x="411480" y="6141215"/>
            <a:ext cx="8321040" cy="32004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Brunton, Proctor &amp; Kutz — SINDy, PNAS 2016</a:t>
            </a:r>
            <a:endParaRPr lang="en-US" sz="145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Robot vs HVAC vs SINDy: what part of dynamics is trusted?</a:t>
            </a:r>
            <a:endParaRPr lang="en-US" sz="2500" dirty="0"/>
          </a:p>
        </p:txBody>
      </p:sp>
      <p:sp>
        <p:nvSpPr>
          <p:cNvPr id="4" name="Shape 2"/>
          <p:cNvSpPr/>
          <p:nvPr/>
        </p:nvSpPr>
        <p:spPr>
          <a:xfrm>
            <a:off x="0" y="786384"/>
            <a:ext cx="9144000" cy="54864"/>
          </a:xfrm>
          <a:prstGeom prst="rect">
            <a:avLst/>
          </a:prstGeom>
          <a:solidFill>
            <a:srgbClr val="4F6B45"/>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66</a:t>
            </a:r>
            <a:endParaRPr lang="en-US" sz="1100" dirty="0"/>
          </a:p>
        </p:txBody>
      </p:sp>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411480" y="960120"/>
          <a:ext cx="8321040" cy="914400"/>
        </p:xfrm>
        <a:graphic>
          <a:graphicData uri="http://schemas.openxmlformats.org/drawingml/2006/table">
            <a:tbl>
              <a:tblPr/>
              <a:tblGrid>
                <a:gridCol w="2194560">
                  <a:extLst>
                    <a:ext uri="{9D8B030D-6E8A-4147-A177-3AD203B41FA5}">
                      <a16:colId xmlns:a16="http://schemas.microsoft.com/office/drawing/2014/main" val="20000"/>
                    </a:ext>
                  </a:extLst>
                </a:gridCol>
                <a:gridCol w="6126480">
                  <a:extLst>
                    <a:ext uri="{9D8B030D-6E8A-4147-A177-3AD203B41FA5}">
                      <a16:colId xmlns:a16="http://schemas.microsoft.com/office/drawing/2014/main" val="20001"/>
                    </a:ext>
                  </a:extLst>
                </a:gridCol>
              </a:tblGrid>
              <a:tr h="868680">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Compared to...</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Trade-off</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0"/>
                  </a:ext>
                </a:extLst>
              </a:tr>
              <a:tr h="868680">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neural dynamics model</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higher expressive power, much lower interpretability</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classical parameter ID</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SINDy can also search over the equation's form, not just coefficients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bl>
          </a:graphicData>
        </a:graphic>
      </p:graphicFrame>
      <p:sp>
        <p:nvSpPr>
          <p:cNvPr id="7" name="Shape 4"/>
          <p:cNvSpPr/>
          <p:nvPr/>
        </p:nvSpPr>
        <p:spPr>
          <a:xfrm>
            <a:off x="411480" y="3840480"/>
            <a:ext cx="8321040" cy="1417320"/>
          </a:xfrm>
          <a:prstGeom prst="roundRect">
            <a:avLst>
              <a:gd name="adj" fmla="val 5161"/>
            </a:avLst>
          </a:prstGeom>
          <a:solidFill>
            <a:srgbClr val="9C7A2E"/>
          </a:solidFill>
          <a:ln/>
        </p:spPr>
        <p:txBody>
          <a:bodyPr/>
          <a:lstStyle/>
          <a:p>
            <a:endParaRPr lang="en-US"/>
          </a:p>
        </p:txBody>
      </p:sp>
      <p:sp>
        <p:nvSpPr>
          <p:cNvPr id="8" name="Text 5"/>
          <p:cNvSpPr txBox="1"/>
          <p:nvPr/>
        </p:nvSpPr>
        <p:spPr>
          <a:xfrm>
            <a:off x="640080" y="3840480"/>
            <a:ext cx="7863840" cy="141732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Shared question across robot, HVAC, and pendulum: how much of the transition law do we trust? Robot — trust geometry, learn the residual. HVAC — trust the equation form, estimate parameters. Pendulum / SINDy — use data to select the equation terms themselves.</a:t>
            </a:r>
            <a:endParaRPr lang="en-US" sz="1650" dirty="0"/>
          </a:p>
        </p:txBody>
      </p:sp>
      <p:sp>
        <p:nvSpPr>
          <p:cNvPr id="9" name="Text 6"/>
          <p:cNvSpPr txBox="1"/>
          <p:nvPr/>
        </p:nvSpPr>
        <p:spPr>
          <a:xfrm>
            <a:off x="411480" y="5394960"/>
            <a:ext cx="8321040" cy="502920"/>
          </a:xfrm>
          <a:prstGeom prst="rect">
            <a:avLst/>
          </a:prstGeom>
          <a:noFill/>
          <a:ln/>
        </p:spPr>
        <p:txBody>
          <a:bodyPr wrap="square" lIns="0" tIns="0" rIns="0" bIns="0" rtlCol="0" anchor="ctr"/>
          <a:lstStyle/>
          <a:p>
            <a:pPr marL="0" indent="0" algn="ctr">
              <a:buNone/>
            </a:pPr>
            <a:r>
              <a:rPr lang="en-US" sz="1450" i="1" dirty="0">
                <a:solidFill>
                  <a:srgbClr val="6B6459"/>
                </a:solidFill>
                <a:latin typeface="Lucida Bright" pitchFamily="34" charset="0"/>
                <a:ea typeface="Lucida Bright" pitchFamily="34" charset="-122"/>
                <a:cs typeface="Lucida Bright" pitchFamily="34" charset="-120"/>
              </a:rPr>
              <a:t>Important caveat: numerical differentiation amplifies noise, and the candidate-library choice strongly affects what gets discovered.</a:t>
            </a:r>
            <a:endParaRPr lang="en-US" sz="145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6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6B4468"/>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3300" b="1" dirty="0">
                <a:solidFill>
                  <a:srgbClr val="F3E7C9"/>
                </a:solidFill>
                <a:latin typeface="Lucida Bright" pitchFamily="34" charset="0"/>
                <a:ea typeface="Lucida Bright" pitchFamily="34" charset="-122"/>
                <a:cs typeface="Lucida Bright" pitchFamily="34" charset="-120"/>
              </a:rPr>
              <a:t>6   </a:t>
            </a:r>
            <a:r>
              <a:rPr lang="en-US" sz="3300" b="1" dirty="0">
                <a:solidFill>
                  <a:srgbClr val="FFFFFF"/>
                </a:solidFill>
                <a:latin typeface="Lucida Bright" pitchFamily="34" charset="0"/>
                <a:ea typeface="Lucida Bright" pitchFamily="34" charset="-122"/>
                <a:cs typeface="Lucida Bright" pitchFamily="34" charset="-120"/>
              </a:rPr>
              <a:t>Constrain Learning with Known Physics</a:t>
            </a:r>
            <a:endParaRPr lang="en-US" sz="33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When the law is known but the field is only sparsely observed</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67</a:t>
            </a:r>
            <a:endParaRPr lang="en-US" sz="11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6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reverse problem: law known, state sparsely observed</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68</a:t>
            </a:r>
            <a:endParaRPr lang="en-US" sz="1100" dirty="0"/>
          </a:p>
        </p:txBody>
      </p:sp>
      <p:sp>
        <p:nvSpPr>
          <p:cNvPr id="6" name="Text 4"/>
          <p:cNvSpPr txBox="1"/>
          <p:nvPr/>
        </p:nvSpPr>
        <p:spPr>
          <a:xfrm>
            <a:off x="411480" y="896112"/>
            <a:ext cx="8321040" cy="868680"/>
          </a:xfrm>
          <a:prstGeom prst="rect">
            <a:avLst/>
          </a:prstGeom>
          <a:noFill/>
          <a:ln/>
        </p:spPr>
        <p:txBody>
          <a:bodyPr wrap="square" lIns="0" tIns="0" rIns="0" bIns="0" rtlCol="0" anchor="ctr"/>
          <a:lstStyle/>
          <a:p>
            <a:pPr marL="0" indent="0" algn="ctr">
              <a:buNone/>
            </a:pPr>
            <a:r>
              <a:rPr lang="en-US" sz="1800" dirty="0">
                <a:solidFill>
                  <a:srgbClr val="2B2B28"/>
                </a:solidFill>
                <a:latin typeface="Lucida Bright" pitchFamily="34" charset="0"/>
                <a:ea typeface="Lucida Bright" pitchFamily="34" charset="-122"/>
                <a:cs typeface="Lucida Bright" pitchFamily="34" charset="-120"/>
              </a:rPr>
              <a:t>This section deliberately reverses the previous one. In system identification the trajectory is observed and the law is uncertain. Here the governing law is known, but the spatial / temporal field is only sparsely measured.</a:t>
            </a:r>
            <a:endParaRPr lang="en-US" sz="1800" dirty="0"/>
          </a:p>
        </p:txBody>
      </p:sp>
      <p:sp>
        <p:nvSpPr>
          <p:cNvPr id="7" name="Shape 5"/>
          <p:cNvSpPr/>
          <p:nvPr/>
        </p:nvSpPr>
        <p:spPr>
          <a:xfrm>
            <a:off x="411480" y="1965960"/>
            <a:ext cx="3977640" cy="1371600"/>
          </a:xfrm>
          <a:prstGeom prst="roundRect">
            <a:avLst>
              <a:gd name="adj" fmla="val 5333"/>
            </a:avLst>
          </a:prstGeom>
          <a:solidFill>
            <a:srgbClr val="4F6B45"/>
          </a:solidFill>
          <a:ln/>
        </p:spPr>
        <p:txBody>
          <a:bodyPr/>
          <a:lstStyle/>
          <a:p>
            <a:endParaRPr lang="en-US"/>
          </a:p>
        </p:txBody>
      </p:sp>
      <p:sp>
        <p:nvSpPr>
          <p:cNvPr id="8" name="Text 6"/>
          <p:cNvSpPr txBox="1"/>
          <p:nvPr/>
        </p:nvSpPr>
        <p:spPr>
          <a:xfrm>
            <a:off x="411480" y="2039112"/>
            <a:ext cx="397764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System ID (SINDy)</a:t>
            </a:r>
            <a:endParaRPr lang="en-US" sz="1800" dirty="0"/>
          </a:p>
        </p:txBody>
      </p:sp>
      <p:sp>
        <p:nvSpPr>
          <p:cNvPr id="9" name="Text 7"/>
          <p:cNvSpPr txBox="1"/>
          <p:nvPr/>
        </p:nvSpPr>
        <p:spPr>
          <a:xfrm>
            <a:off x="594360" y="2532888"/>
            <a:ext cx="3611880" cy="731520"/>
          </a:xfrm>
          <a:prstGeom prst="rect">
            <a:avLst/>
          </a:prstGeom>
          <a:noFill/>
          <a:ln/>
        </p:spPr>
        <p:txBody>
          <a:bodyPr wrap="square" lIns="0" tIns="0" rIns="0" bIns="0" rtlCol="0" anchor="ctr"/>
          <a:lstStyle/>
          <a:p>
            <a:pPr marL="0" indent="0" algn="ctr">
              <a:buNone/>
            </a:pPr>
            <a:r>
              <a:rPr lang="en-US" sz="1700" dirty="0">
                <a:solidFill>
                  <a:srgbClr val="FFFFFF"/>
                </a:solidFill>
                <a:latin typeface="Lucida Bright" pitchFamily="34" charset="0"/>
                <a:ea typeface="Lucida Bright" pitchFamily="34" charset="-122"/>
                <a:cs typeface="Lucida Bright" pitchFamily="34" charset="-120"/>
              </a:rPr>
              <a:t>state fully observed;</a:t>
            </a:r>
            <a:endParaRPr lang="en-US" sz="1700" dirty="0"/>
          </a:p>
          <a:p>
            <a:pPr marL="0" indent="0" algn="ctr">
              <a:buNone/>
            </a:pPr>
            <a:r>
              <a:rPr lang="en-US" sz="1700" dirty="0">
                <a:solidFill>
                  <a:srgbClr val="FFFFFF"/>
                </a:solidFill>
                <a:latin typeface="Lucida Bright" pitchFamily="34" charset="0"/>
                <a:ea typeface="Lucida Bright" pitchFamily="34" charset="-122"/>
                <a:cs typeface="Lucida Bright" pitchFamily="34" charset="-120"/>
              </a:rPr>
              <a:t>equation unknown</a:t>
            </a:r>
            <a:endParaRPr lang="en-US" sz="1700" dirty="0"/>
          </a:p>
        </p:txBody>
      </p:sp>
      <p:sp>
        <p:nvSpPr>
          <p:cNvPr id="10" name="Shape 8"/>
          <p:cNvSpPr/>
          <p:nvPr/>
        </p:nvSpPr>
        <p:spPr>
          <a:xfrm>
            <a:off x="4754880" y="1965960"/>
            <a:ext cx="3977640" cy="1371600"/>
          </a:xfrm>
          <a:prstGeom prst="roundRect">
            <a:avLst>
              <a:gd name="adj" fmla="val 5333"/>
            </a:avLst>
          </a:prstGeom>
          <a:solidFill>
            <a:srgbClr val="6B4468"/>
          </a:solidFill>
          <a:ln/>
        </p:spPr>
        <p:txBody>
          <a:bodyPr/>
          <a:lstStyle/>
          <a:p>
            <a:endParaRPr lang="en-US"/>
          </a:p>
        </p:txBody>
      </p:sp>
      <p:sp>
        <p:nvSpPr>
          <p:cNvPr id="11" name="Text 9"/>
          <p:cNvSpPr txBox="1"/>
          <p:nvPr/>
        </p:nvSpPr>
        <p:spPr>
          <a:xfrm>
            <a:off x="4754880" y="2039112"/>
            <a:ext cx="397764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Physics-Constrained Field</a:t>
            </a:r>
            <a:endParaRPr lang="en-US" sz="1800" dirty="0"/>
          </a:p>
        </p:txBody>
      </p:sp>
      <p:sp>
        <p:nvSpPr>
          <p:cNvPr id="12" name="Text 10"/>
          <p:cNvSpPr txBox="1"/>
          <p:nvPr/>
        </p:nvSpPr>
        <p:spPr>
          <a:xfrm>
            <a:off x="4937760" y="2532888"/>
            <a:ext cx="3611880" cy="731520"/>
          </a:xfrm>
          <a:prstGeom prst="rect">
            <a:avLst/>
          </a:prstGeom>
          <a:noFill/>
          <a:ln/>
        </p:spPr>
        <p:txBody>
          <a:bodyPr wrap="square" lIns="0" tIns="0" rIns="0" bIns="0" rtlCol="0" anchor="ctr"/>
          <a:lstStyle/>
          <a:p>
            <a:pPr marL="0" indent="0" algn="ctr">
              <a:buNone/>
            </a:pPr>
            <a:r>
              <a:rPr lang="en-US" sz="1700" dirty="0">
                <a:solidFill>
                  <a:srgbClr val="FFFFFF"/>
                </a:solidFill>
                <a:latin typeface="Lucida Bright" pitchFamily="34" charset="0"/>
                <a:ea typeface="Lucida Bright" pitchFamily="34" charset="-122"/>
                <a:cs typeface="Lucida Bright" pitchFamily="34" charset="-120"/>
              </a:rPr>
              <a:t>equation known;</a:t>
            </a:r>
            <a:endParaRPr lang="en-US" sz="1700" dirty="0"/>
          </a:p>
          <a:p>
            <a:pPr marL="0" indent="0" algn="ctr">
              <a:buNone/>
            </a:pPr>
            <a:r>
              <a:rPr lang="en-US" sz="1700" dirty="0">
                <a:solidFill>
                  <a:srgbClr val="FFFFFF"/>
                </a:solidFill>
                <a:latin typeface="Lucida Bright" pitchFamily="34" charset="0"/>
                <a:ea typeface="Lucida Bright" pitchFamily="34" charset="-122"/>
                <a:cs typeface="Lucida Bright" pitchFamily="34" charset="-120"/>
              </a:rPr>
              <a:t>state sparsely observed</a:t>
            </a:r>
            <a:endParaRPr lang="en-US" sz="1700" dirty="0"/>
          </a:p>
        </p:txBody>
      </p:sp>
      <p:sp>
        <p:nvSpPr>
          <p:cNvPr id="13" name="Shape 11"/>
          <p:cNvSpPr/>
          <p:nvPr/>
        </p:nvSpPr>
        <p:spPr>
          <a:xfrm>
            <a:off x="411480" y="3703320"/>
            <a:ext cx="8321040" cy="1005840"/>
          </a:xfrm>
          <a:prstGeom prst="roundRect">
            <a:avLst>
              <a:gd name="adj" fmla="val 7273"/>
            </a:avLst>
          </a:prstGeom>
          <a:solidFill>
            <a:srgbClr val="9C7A2E"/>
          </a:solidFill>
          <a:ln/>
        </p:spPr>
        <p:txBody>
          <a:bodyPr/>
          <a:lstStyle/>
          <a:p>
            <a:endParaRPr lang="en-US"/>
          </a:p>
        </p:txBody>
      </p:sp>
      <p:sp>
        <p:nvSpPr>
          <p:cNvPr id="14" name="Text 12"/>
          <p:cNvSpPr txBox="1"/>
          <p:nvPr/>
        </p:nvSpPr>
        <p:spPr>
          <a:xfrm>
            <a:off x="640080" y="3703320"/>
            <a:ext cx="7863840" cy="1005840"/>
          </a:xfrm>
          <a:prstGeom prst="rect">
            <a:avLst/>
          </a:prstGeom>
          <a:noFill/>
          <a:ln/>
        </p:spPr>
        <p:txBody>
          <a:bodyPr wrap="square" lIns="0" tIns="0" rIns="0" bIns="0" rtlCol="0" anchor="ctr"/>
          <a:lstStyle/>
          <a:p>
            <a:pPr marL="0" indent="0" algn="ctr">
              <a:buNone/>
            </a:pPr>
            <a:r>
              <a:rPr lang="en-US" sz="1900" b="1" dirty="0">
                <a:solidFill>
                  <a:srgbClr val="FFFFFF"/>
                </a:solidFill>
                <a:latin typeface="Lucida Bright" pitchFamily="34" charset="0"/>
                <a:ea typeface="Lucida Bright" pitchFamily="34" charset="-122"/>
                <a:cs typeface="Lucida Bright" pitchFamily="34" charset="-120"/>
              </a:rPr>
              <a:t>Same recurring question, mirrored: how much of the physical description can we trust, and where must data fill the gap?</a:t>
            </a:r>
            <a:endParaRPr lang="en-US" sz="19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7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A continuous neural field: uφ(r, t)</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69</a:t>
            </a:r>
            <a:endParaRPr lang="en-US" sz="1100" dirty="0"/>
          </a:p>
        </p:txBody>
      </p:sp>
      <p:sp>
        <p:nvSpPr>
          <p:cNvPr id="6" name="Text 4"/>
          <p:cNvSpPr txBox="1"/>
          <p:nvPr/>
        </p:nvSpPr>
        <p:spPr>
          <a:xfrm>
            <a:off x="411480" y="1051560"/>
            <a:ext cx="8321040" cy="502920"/>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uφ(r, t):     spatial–temporal coordinate  →  predicted physical field value</a:t>
            </a:r>
            <a:endParaRPr lang="en-US" sz="1900" dirty="0"/>
          </a:p>
        </p:txBody>
      </p:sp>
      <p:sp>
        <p:nvSpPr>
          <p:cNvPr id="7" name="Text 5"/>
          <p:cNvSpPr txBox="1"/>
          <p:nvPr/>
        </p:nvSpPr>
        <p:spPr>
          <a:xfrm>
            <a:off x="411480" y="1874520"/>
            <a:ext cx="8321040" cy="1737360"/>
          </a:xfrm>
          <a:prstGeom prst="rect">
            <a:avLst/>
          </a:prstGeom>
          <a:noFill/>
          <a:ln/>
        </p:spPr>
        <p:txBody>
          <a:bodyPr wrap="square" lIns="0" tIns="0" rIns="0" bIns="0" rtlCol="0" anchor="t"/>
          <a:lstStyle/>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Rather than predicting a fixed image, a coordinate network can represent temperature, pressure, displacement, velocity, concentration, or another continuous field.</a:t>
            </a:r>
            <a:endParaRPr lang="en-US" sz="1900" dirty="0"/>
          </a:p>
          <a:p>
            <a:pPr marL="228600" indent="-228600">
              <a:spcAft>
                <a:spcPts val="1200"/>
              </a:spcAft>
              <a:buSzPct val="100000"/>
              <a:buChar char="▪"/>
            </a:pPr>
            <a:r>
              <a:rPr lang="en-US" sz="1900" dirty="0">
                <a:solidFill>
                  <a:srgbClr val="2B2B28"/>
                </a:solidFill>
                <a:latin typeface="Lucida Bright" pitchFamily="34" charset="0"/>
                <a:ea typeface="Lucida Bright" pitchFamily="34" charset="-122"/>
                <a:cs typeface="Lucida Bright" pitchFamily="34" charset="-120"/>
              </a:rPr>
              <a:t>Automatic differentiation supplies spatial and temporal derivatives of uφ directly — exactly what a PDE residual needs.</a:t>
            </a:r>
            <a:endParaRPr lang="en-US" sz="19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7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physics-constrained objective</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70</a:t>
            </a:r>
            <a:endParaRPr lang="en-US" sz="1100" dirty="0"/>
          </a:p>
        </p:txBody>
      </p:sp>
      <p:sp>
        <p:nvSpPr>
          <p:cNvPr id="6" name="Shape 4"/>
          <p:cNvSpPr/>
          <p:nvPr/>
        </p:nvSpPr>
        <p:spPr>
          <a:xfrm>
            <a:off x="137160" y="1051560"/>
            <a:ext cx="8869680" cy="756666"/>
          </a:xfrm>
          <a:prstGeom prst="roundRect">
            <a:avLst>
              <a:gd name="adj" fmla="val 9668"/>
            </a:avLst>
          </a:prstGeom>
          <a:solidFill>
            <a:srgbClr val="F1ECE1"/>
          </a:solidFill>
          <a:ln w="12700">
            <a:solidFill>
              <a:srgbClr val="DDD5C4"/>
            </a:solidFill>
            <a:prstDash val="solid"/>
          </a:ln>
        </p:spPr>
        <p:txBody>
          <a:bodyPr/>
          <a:lstStyle/>
          <a:p>
            <a:endParaRPr lang="en-US"/>
          </a:p>
        </p:txBody>
      </p:sp>
      <p:sp>
        <p:nvSpPr>
          <p:cNvPr id="7" name="Text 5"/>
          <p:cNvSpPr txBox="1"/>
          <p:nvPr/>
        </p:nvSpPr>
        <p:spPr>
          <a:xfrm>
            <a:off x="137160" y="1051560"/>
            <a:ext cx="8869680" cy="756666"/>
          </a:xfrm>
          <a:prstGeom prst="rect">
            <a:avLst/>
          </a:prstGeom>
          <a:noFill/>
          <a:ln/>
        </p:spPr>
        <p:txBody>
          <a:bodyPr wrap="square" lIns="0" tIns="0" rIns="0" bIns="0" rtlCol="0" anchor="ctr"/>
          <a:lstStyle/>
          <a:p>
            <a:pPr marL="0" indent="0" algn="ctr">
              <a:buNone/>
            </a:pPr>
            <a:r>
              <a:rPr lang="en-US" sz="1550" i="1" dirty="0">
                <a:solidFill>
                  <a:srgbClr val="34465B"/>
                </a:solidFill>
                <a:latin typeface="Lucida Bright" pitchFamily="34" charset="0"/>
                <a:ea typeface="Lucida Bright" pitchFamily="34" charset="-122"/>
                <a:cs typeface="Lucida Bright" pitchFamily="34" charset="-120"/>
              </a:rPr>
              <a:t>L = L</a:t>
            </a:r>
            <a:r>
              <a:rPr lang="en-US" sz="1200" i="1" baseline="-40000" dirty="0">
                <a:solidFill>
                  <a:srgbClr val="34465B"/>
                </a:solidFill>
                <a:latin typeface="Lucida Bright" pitchFamily="34" charset="0"/>
                <a:ea typeface="Lucida Bright" pitchFamily="34" charset="-122"/>
                <a:cs typeface="Lucida Bright" pitchFamily="34" charset="-120"/>
              </a:rPr>
              <a:t>data</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PDE</a:t>
            </a:r>
            <a:r>
              <a:rPr lang="en-US" sz="1550" i="1" dirty="0">
                <a:solidFill>
                  <a:srgbClr val="34465B"/>
                </a:solidFill>
                <a:latin typeface="Lucida Bright" pitchFamily="34" charset="0"/>
                <a:ea typeface="Lucida Bright" pitchFamily="34" charset="-122"/>
                <a:cs typeface="Lucida Bright" pitchFamily="34" charset="-120"/>
              </a:rPr>
              <a:t>L</a:t>
            </a:r>
            <a:r>
              <a:rPr lang="en-US" sz="1200" i="1" baseline="-40000" dirty="0">
                <a:solidFill>
                  <a:srgbClr val="34465B"/>
                </a:solidFill>
                <a:latin typeface="Lucida Bright" pitchFamily="34" charset="0"/>
                <a:ea typeface="Lucida Bright" pitchFamily="34" charset="-122"/>
                <a:cs typeface="Lucida Bright" pitchFamily="34" charset="-120"/>
              </a:rPr>
              <a:t>PDE</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BC</a:t>
            </a:r>
            <a:r>
              <a:rPr lang="en-US" sz="1550" i="1" dirty="0">
                <a:solidFill>
                  <a:srgbClr val="34465B"/>
                </a:solidFill>
                <a:latin typeface="Lucida Bright" pitchFamily="34" charset="0"/>
                <a:ea typeface="Lucida Bright" pitchFamily="34" charset="-122"/>
                <a:cs typeface="Lucida Bright" pitchFamily="34" charset="-120"/>
              </a:rPr>
              <a:t>L</a:t>
            </a:r>
            <a:r>
              <a:rPr lang="en-US" sz="1200" i="1" baseline="-40000" dirty="0">
                <a:solidFill>
                  <a:srgbClr val="34465B"/>
                </a:solidFill>
                <a:latin typeface="Lucida Bright" pitchFamily="34" charset="0"/>
                <a:ea typeface="Lucida Bright" pitchFamily="34" charset="-122"/>
                <a:cs typeface="Lucida Bright" pitchFamily="34" charset="-120"/>
              </a:rPr>
              <a:t>boundary</a:t>
            </a:r>
            <a:r>
              <a:rPr lang="en-US" sz="1550" i="1" dirty="0">
                <a:solidFill>
                  <a:srgbClr val="34465B"/>
                </a:solidFill>
                <a:latin typeface="Lucida Bright" pitchFamily="34" charset="0"/>
                <a:ea typeface="Lucida Bright" pitchFamily="34" charset="-122"/>
                <a:cs typeface="Lucida Bright" pitchFamily="34" charset="-120"/>
              </a:rPr>
              <a:t> + λ</a:t>
            </a:r>
            <a:r>
              <a:rPr lang="en-US" sz="1200" i="1" baseline="-40000" dirty="0">
                <a:solidFill>
                  <a:srgbClr val="34465B"/>
                </a:solidFill>
                <a:latin typeface="Lucida Bright" pitchFamily="34" charset="0"/>
                <a:ea typeface="Lucida Bright" pitchFamily="34" charset="-122"/>
                <a:cs typeface="Lucida Bright" pitchFamily="34" charset="-120"/>
              </a:rPr>
              <a:t>IC</a:t>
            </a:r>
            <a:r>
              <a:rPr lang="en-US" sz="1550" i="1" dirty="0">
                <a:solidFill>
                  <a:srgbClr val="34465B"/>
                </a:solidFill>
                <a:latin typeface="Lucida Bright" pitchFamily="34" charset="0"/>
                <a:ea typeface="Lucida Bright" pitchFamily="34" charset="-122"/>
                <a:cs typeface="Lucida Bright" pitchFamily="34" charset="-120"/>
              </a:rPr>
              <a:t>L</a:t>
            </a:r>
            <a:r>
              <a:rPr lang="en-US" sz="1200" b="1" i="1" baseline="-40000" dirty="0">
                <a:solidFill>
                  <a:srgbClr val="6B4468"/>
                </a:solidFill>
                <a:latin typeface="Lucida Bright" pitchFamily="34" charset="0"/>
                <a:ea typeface="Lucida Bright" pitchFamily="34" charset="-122"/>
                <a:cs typeface="Lucida Bright" pitchFamily="34" charset="-120"/>
              </a:rPr>
              <a:t>initial</a:t>
            </a:r>
            <a:endParaRPr lang="en-US" sz="1550" dirty="0"/>
          </a:p>
        </p:txBody>
      </p:sp>
      <p:sp>
        <p:nvSpPr>
          <p:cNvPr id="8" name="Text 6"/>
          <p:cNvSpPr txBox="1"/>
          <p:nvPr/>
        </p:nvSpPr>
        <p:spPr>
          <a:xfrm>
            <a:off x="411480" y="2148840"/>
            <a:ext cx="8321040" cy="1554480"/>
          </a:xfrm>
          <a:prstGeom prst="rect">
            <a:avLst/>
          </a:prstGeom>
          <a:noFill/>
          <a:ln/>
        </p:spPr>
        <p:txBody>
          <a:bodyPr wrap="square" lIns="0" tIns="0" rIns="0" bIns="0" rtlCol="0" anchor="t"/>
          <a:lstStyle/>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Ldata — match sensor observations at measured coordinates.</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LPDE — penalize residual of the governing equation at collocation points, including places with no sensor.</a:t>
            </a:r>
            <a:endParaRPr lang="en-US" sz="1850" dirty="0"/>
          </a:p>
          <a:p>
            <a:pPr marL="228600" indent="-228600">
              <a:spcAft>
                <a:spcPts val="12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LBC / LIC — enforce boundary and initial conditions.</a:t>
            </a:r>
            <a:endParaRPr lang="en-US" sz="1850" dirty="0"/>
          </a:p>
        </p:txBody>
      </p:sp>
      <p:sp>
        <p:nvSpPr>
          <p:cNvPr id="9" name="Shape 7"/>
          <p:cNvSpPr/>
          <p:nvPr/>
        </p:nvSpPr>
        <p:spPr>
          <a:xfrm>
            <a:off x="411480" y="3794760"/>
            <a:ext cx="8321040" cy="1051560"/>
          </a:xfrm>
          <a:prstGeom prst="roundRect">
            <a:avLst>
              <a:gd name="adj" fmla="val 6957"/>
            </a:avLst>
          </a:prstGeom>
          <a:solidFill>
            <a:srgbClr val="9C7A2E"/>
          </a:solidFill>
          <a:ln/>
        </p:spPr>
        <p:txBody>
          <a:bodyPr/>
          <a:lstStyle/>
          <a:p>
            <a:endParaRPr lang="en-US"/>
          </a:p>
        </p:txBody>
      </p:sp>
      <p:sp>
        <p:nvSpPr>
          <p:cNvPr id="10" name="Text 8"/>
          <p:cNvSpPr txBox="1"/>
          <p:nvPr/>
        </p:nvSpPr>
        <p:spPr>
          <a:xfrm>
            <a:off x="640080" y="3794760"/>
            <a:ext cx="7863840" cy="1051560"/>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The PDE residual is evaluated at collocation points that need no sensor at all — the physical law supervises the network between sensors.</a:t>
            </a:r>
            <a:endParaRPr lang="en-US" sz="18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7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A — room temperature field from 8 sensors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71</a:t>
            </a:r>
            <a:endParaRPr lang="en-US" sz="1100" dirty="0"/>
          </a:p>
        </p:txBody>
      </p:sp>
      <p:pic>
        <p:nvPicPr>
          <p:cNvPr id="6" name="Image 0" descr="/home/claude/l4build/build/assets_v5_heat_pinn.png"/>
          <p:cNvPicPr>
            <a:picLocks noChangeAspect="1"/>
          </p:cNvPicPr>
          <p:nvPr/>
        </p:nvPicPr>
        <p:blipFill>
          <a:blip r:embed="rId3"/>
          <a:stretch>
            <a:fillRect/>
          </a:stretch>
        </p:blipFill>
        <p:spPr>
          <a:xfrm>
            <a:off x="731520" y="896112"/>
            <a:ext cx="7680960" cy="3395058"/>
          </a:xfrm>
          <a:prstGeom prst="rect">
            <a:avLst/>
          </a:prstGeom>
        </p:spPr>
      </p:pic>
      <p:sp>
        <p:nvSpPr>
          <p:cNvPr id="7" name="Text 4"/>
          <p:cNvSpPr txBox="1"/>
          <p:nvPr/>
        </p:nvSpPr>
        <p:spPr>
          <a:xfrm>
            <a:off x="3383280" y="4382610"/>
            <a:ext cx="2377440" cy="394855"/>
          </a:xfrm>
          <a:prstGeom prst="rect">
            <a:avLst/>
          </a:prstGeom>
          <a:noFill/>
          <a:ln/>
        </p:spPr>
        <p:txBody>
          <a:bodyPr wrap="square" lIns="0" tIns="0" rIns="0" bIns="0" rtlCol="0" anchor="ctr"/>
          <a:lstStyle/>
          <a:p>
            <a:pPr marL="0" indent="0" algn="ctr">
              <a:buNone/>
            </a:pPr>
            <a:r>
              <a:rPr lang="en-US" sz="1900" i="1" dirty="0">
                <a:solidFill>
                  <a:srgbClr val="34465B"/>
                </a:solidFill>
                <a:latin typeface="Lucida Bright" pitchFamily="34" charset="0"/>
                <a:ea typeface="Lucida Bright" pitchFamily="34" charset="-122"/>
                <a:cs typeface="Lucida Bright" pitchFamily="34" charset="-120"/>
              </a:rPr>
              <a:t>∂T/∂t = α∇²T</a:t>
            </a:r>
            <a:endParaRPr lang="en-US" sz="1900" dirty="0"/>
          </a:p>
        </p:txBody>
      </p:sp>
      <p:sp>
        <p:nvSpPr>
          <p:cNvPr id="8" name="Shape 5"/>
          <p:cNvSpPr/>
          <p:nvPr/>
        </p:nvSpPr>
        <p:spPr>
          <a:xfrm>
            <a:off x="411480" y="4885530"/>
            <a:ext cx="8321040" cy="914400"/>
          </a:xfrm>
          <a:prstGeom prst="roundRect">
            <a:avLst>
              <a:gd name="adj" fmla="val 8000"/>
            </a:avLst>
          </a:prstGeom>
          <a:solidFill>
            <a:srgbClr val="9C7A2E"/>
          </a:solidFill>
          <a:ln/>
        </p:spPr>
        <p:txBody>
          <a:bodyPr/>
          <a:lstStyle/>
          <a:p>
            <a:endParaRPr lang="en-US"/>
          </a:p>
        </p:txBody>
      </p:sp>
      <p:sp>
        <p:nvSpPr>
          <p:cNvPr id="9" name="Text 6"/>
          <p:cNvSpPr txBox="1"/>
          <p:nvPr/>
        </p:nvSpPr>
        <p:spPr>
          <a:xfrm>
            <a:off x="640080" y="4885530"/>
            <a:ext cx="7863840" cy="914400"/>
          </a:xfrm>
          <a:prstGeom prst="rect">
            <a:avLst/>
          </a:prstGeom>
          <a:noFill/>
          <a:ln/>
        </p:spPr>
        <p:txBody>
          <a:bodyPr wrap="square" lIns="0" tIns="0" rIns="0" bIns="0" rtlCol="0" anchor="ctr"/>
          <a:lstStyle/>
          <a:p>
            <a:pPr marL="0" indent="0" algn="ctr">
              <a:buNone/>
            </a:pPr>
            <a:r>
              <a:rPr lang="en-US" sz="1650" b="1" dirty="0">
                <a:solidFill>
                  <a:srgbClr val="FFFFFF"/>
                </a:solidFill>
                <a:latin typeface="Lucida Bright" pitchFamily="34" charset="0"/>
                <a:ea typeface="Lucida Bright" pitchFamily="34" charset="-122"/>
                <a:cs typeface="Lucida Bright" pitchFamily="34" charset="-120"/>
              </a:rPr>
              <a:t>Pure interpolation admits infinitely many fields through 8 points. The heat equation eliminates every field with impossible spatial curvature or temporal evolution.</a:t>
            </a:r>
            <a:endParaRPr lang="en-US" sz="165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73">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B — acoustic pressure field from 5 microphones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72</a:t>
            </a:r>
            <a:endParaRPr lang="en-US" sz="1100" dirty="0"/>
          </a:p>
        </p:txBody>
      </p:sp>
      <p:pic>
        <p:nvPicPr>
          <p:cNvPr id="6" name="Image 0" descr="/home/claude/l4build/build/assets_v5_acoustic_pinn.png"/>
          <p:cNvPicPr>
            <a:picLocks noChangeAspect="1"/>
          </p:cNvPicPr>
          <p:nvPr/>
        </p:nvPicPr>
        <p:blipFill>
          <a:blip r:embed="rId3"/>
          <a:stretch>
            <a:fillRect/>
          </a:stretch>
        </p:blipFill>
        <p:spPr>
          <a:xfrm>
            <a:off x="457200" y="896112"/>
            <a:ext cx="8229600" cy="3489553"/>
          </a:xfrm>
          <a:prstGeom prst="rect">
            <a:avLst/>
          </a:prstGeom>
        </p:spPr>
      </p:pic>
      <p:sp>
        <p:nvSpPr>
          <p:cNvPr id="7" name="Shape 4"/>
          <p:cNvSpPr/>
          <p:nvPr/>
        </p:nvSpPr>
        <p:spPr>
          <a:xfrm>
            <a:off x="411480" y="4659985"/>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4659985"/>
            <a:ext cx="7863840" cy="960120"/>
          </a:xfrm>
          <a:prstGeom prst="rect">
            <a:avLst/>
          </a:prstGeom>
          <a:noFill/>
          <a:ln/>
        </p:spPr>
        <p:txBody>
          <a:bodyPr wrap="square" lIns="0" tIns="0" rIns="0" bIns="0" rtlCol="0" anchor="ctr"/>
          <a:lstStyle/>
          <a:p>
            <a:pPr marL="0" indent="0" algn="ctr">
              <a:buNone/>
            </a:pPr>
            <a:r>
              <a:rPr lang="en-US" sz="1750" b="1" dirty="0">
                <a:solidFill>
                  <a:srgbClr val="FFFFFF"/>
                </a:solidFill>
                <a:latin typeface="Lucida Bright" pitchFamily="34" charset="0"/>
                <a:ea typeface="Lucida Bright" pitchFamily="34" charset="-122"/>
                <a:cs typeface="Lucida Bright" pitchFamily="34" charset="-120"/>
              </a:rPr>
              <a:t>Ordinary spatial interpolation ignores phase and wave behavior. A wave / Helmholtz residual enforces physically consistent oscillation between microphones.</a:t>
            </a:r>
            <a:endParaRPr lang="en-US" sz="175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74">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Example C — flow field from sparse probes</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73</a:t>
            </a:r>
            <a:endParaRPr lang="en-US" sz="1100" dirty="0"/>
          </a:p>
        </p:txBody>
      </p:sp>
      <p:sp>
        <p:nvSpPr>
          <p:cNvPr id="6" name="Text 4"/>
          <p:cNvSpPr txBox="1"/>
          <p:nvPr/>
        </p:nvSpPr>
        <p:spPr>
          <a:xfrm>
            <a:off x="411480" y="868680"/>
            <a:ext cx="8321040" cy="411480"/>
          </a:xfrm>
          <a:prstGeom prst="rect">
            <a:avLst/>
          </a:prstGeom>
          <a:noFill/>
          <a:ln/>
        </p:spPr>
        <p:txBody>
          <a:bodyPr wrap="square" lIns="0" tIns="0" rIns="0" bIns="0" rtlCol="0" anchor="ctr"/>
          <a:lstStyle/>
          <a:p>
            <a:pPr marL="0" indent="0" algn="ctr">
              <a:buNone/>
            </a:pPr>
            <a:r>
              <a:rPr lang="en-US" sz="1650" i="1" dirty="0">
                <a:solidFill>
                  <a:srgbClr val="6B6459"/>
                </a:solidFill>
                <a:latin typeface="Lucida Bright" pitchFamily="34" charset="0"/>
                <a:ea typeface="Lucida Bright" pitchFamily="34" charset="-122"/>
                <a:cs typeface="Lucida Bright" pitchFamily="34" charset="-120"/>
              </a:rPr>
              <a:t>Same idea, different PDE family — a conceptual preview, not a full computational-fluid-dynamics treatment.</a:t>
            </a:r>
            <a:endParaRPr lang="en-US" sz="1650" dirty="0"/>
          </a:p>
        </p:txBody>
      </p:sp>
      <p:pic>
        <p:nvPicPr>
          <p:cNvPr id="7" name="Image 0" descr="/home/claude/l4build/build/assets_v5_flow_field.png"/>
          <p:cNvPicPr>
            <a:picLocks noChangeAspect="1"/>
          </p:cNvPicPr>
          <p:nvPr/>
        </p:nvPicPr>
        <p:blipFill>
          <a:blip r:embed="rId3"/>
          <a:stretch>
            <a:fillRect/>
          </a:stretch>
        </p:blipFill>
        <p:spPr>
          <a:xfrm>
            <a:off x="2468880" y="1280160"/>
            <a:ext cx="4206240" cy="3316123"/>
          </a:xfrm>
          <a:prstGeom prst="rect">
            <a:avLst/>
          </a:prstGeom>
        </p:spPr>
      </p:pic>
      <p:sp>
        <p:nvSpPr>
          <p:cNvPr id="8" name="Text 5"/>
          <p:cNvSpPr txBox="1"/>
          <p:nvPr/>
        </p:nvSpPr>
        <p:spPr>
          <a:xfrm>
            <a:off x="411480" y="4733443"/>
            <a:ext cx="8321040" cy="777240"/>
          </a:xfrm>
          <a:prstGeom prst="rect">
            <a:avLst/>
          </a:prstGeom>
          <a:noFill/>
          <a:ln/>
        </p:spPr>
        <p:txBody>
          <a:bodyPr wrap="square" lIns="0" tIns="0" rIns="0" bIns="0" rtlCol="0" anchor="t"/>
          <a:lstStyle/>
          <a:p>
            <a:pPr marL="228600" indent="-228600">
              <a:spcAft>
                <a:spcPts val="1200"/>
              </a:spcAft>
              <a:buSzPct val="100000"/>
              <a:buChar char="▪"/>
            </a:pPr>
            <a:r>
              <a:rPr lang="en-US" sz="1550" dirty="0">
                <a:solidFill>
                  <a:srgbClr val="2B2B28"/>
                </a:solidFill>
                <a:latin typeface="Lucida Bright" pitchFamily="34" charset="0"/>
                <a:ea typeface="Lucida Bright" pitchFamily="34" charset="-122"/>
                <a:cs typeface="Lucida Bright" pitchFamily="34" charset="-120"/>
              </a:rPr>
              <a:t>Pressure / velocity probes sample only a few locations around an obstacle; continuity and momentum equations couple distant points and constrain the boundary separately from the interior.</a:t>
            </a:r>
            <a:endParaRPr lang="en-US" sz="1550" dirty="0"/>
          </a:p>
        </p:txBody>
      </p:sp>
      <p:sp>
        <p:nvSpPr>
          <p:cNvPr id="9" name="Shape 6"/>
          <p:cNvSpPr/>
          <p:nvPr/>
        </p:nvSpPr>
        <p:spPr>
          <a:xfrm>
            <a:off x="411480" y="5510683"/>
            <a:ext cx="8321040" cy="731520"/>
          </a:xfrm>
          <a:prstGeom prst="roundRect">
            <a:avLst>
              <a:gd name="adj" fmla="val 10000"/>
            </a:avLst>
          </a:prstGeom>
          <a:solidFill>
            <a:srgbClr val="9C7A2E"/>
          </a:solidFill>
          <a:ln/>
        </p:spPr>
        <p:txBody>
          <a:bodyPr/>
          <a:lstStyle/>
          <a:p>
            <a:endParaRPr lang="en-US"/>
          </a:p>
        </p:txBody>
      </p:sp>
      <p:sp>
        <p:nvSpPr>
          <p:cNvPr id="10" name="Text 7"/>
          <p:cNvSpPr txBox="1"/>
          <p:nvPr/>
        </p:nvSpPr>
        <p:spPr>
          <a:xfrm>
            <a:off x="640080" y="5510683"/>
            <a:ext cx="7863840" cy="731520"/>
          </a:xfrm>
          <a:prstGeom prst="rect">
            <a:avLst/>
          </a:prstGeom>
          <a:noFill/>
          <a:ln/>
        </p:spPr>
        <p:txBody>
          <a:bodyPr wrap="square" lIns="0" tIns="0" rIns="0" bIns="0" rtlCol="0" anchor="ctr"/>
          <a:lstStyle/>
          <a:p>
            <a:pPr marL="0" indent="0" algn="ctr">
              <a:buNone/>
            </a:pPr>
            <a:r>
              <a:rPr lang="en-US" sz="1450" b="1" dirty="0">
                <a:solidFill>
                  <a:srgbClr val="FFFFFF"/>
                </a:solidFill>
                <a:latin typeface="Lucida Bright" pitchFamily="34" charset="0"/>
                <a:ea typeface="Lucida Bright" pitchFamily="34" charset="-122"/>
                <a:cs typeface="Lucida Bright" pitchFamily="34" charset="-120"/>
              </a:rPr>
              <a:t>The idea is not specific to heat or acoustics — any field with a known governing PDE and sparse sensors fits this same recipe.</a:t>
            </a:r>
            <a:endParaRPr lang="en-US" sz="145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75">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Technical caution: PINNs are not automatically superior</a:t>
            </a:r>
            <a:endParaRPr lang="en-US" sz="2500" dirty="0"/>
          </a:p>
        </p:txBody>
      </p:sp>
      <p:sp>
        <p:nvSpPr>
          <p:cNvPr id="4" name="Shape 2"/>
          <p:cNvSpPr/>
          <p:nvPr/>
        </p:nvSpPr>
        <p:spPr>
          <a:xfrm>
            <a:off x="0" y="786384"/>
            <a:ext cx="9144000" cy="54864"/>
          </a:xfrm>
          <a:prstGeom prst="rect">
            <a:avLst/>
          </a:prstGeom>
          <a:solidFill>
            <a:srgbClr val="6B4468"/>
          </a:solidFill>
          <a:ln/>
        </p:spPr>
        <p:txBody>
          <a:bodyPr/>
          <a:lstStyle/>
          <a:p>
            <a:endParaRPr lang="en-US"/>
          </a:p>
        </p:txBody>
      </p:sp>
      <p:sp>
        <p:nvSpPr>
          <p:cNvPr id="5" name="Text 3"/>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74</a:t>
            </a:r>
            <a:endParaRPr lang="en-US" sz="1100" dirty="0"/>
          </a:p>
        </p:txBody>
      </p:sp>
      <p:sp>
        <p:nvSpPr>
          <p:cNvPr id="6" name="Text 4"/>
          <p:cNvSpPr txBox="1"/>
          <p:nvPr/>
        </p:nvSpPr>
        <p:spPr>
          <a:xfrm>
            <a:off x="411480" y="1051560"/>
            <a:ext cx="8321040" cy="2103120"/>
          </a:xfrm>
          <a:prstGeom prst="rect">
            <a:avLst/>
          </a:prstGeom>
          <a:noFill/>
          <a:ln/>
        </p:spPr>
        <p:txBody>
          <a:bodyPr wrap="square" lIns="0" tIns="0" rIns="0" bIns="0" rtlCol="0" anchor="t"/>
          <a:lstStyle/>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Loss terms can live on very different scales — balancing data, PDE, and boundary losses matters.</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High-frequency solutions and stiff PDEs can be difficult to optimize.</a:t>
            </a:r>
            <a:endParaRPr lang="en-US" sz="1950" dirty="0"/>
          </a:p>
          <a:p>
            <a:pPr marL="228600" indent="-228600">
              <a:spcAft>
                <a:spcPts val="1200"/>
              </a:spcAft>
              <a:buSzPct val="100000"/>
              <a:buChar char="▪"/>
            </a:pPr>
            <a:r>
              <a:rPr lang="en-US" sz="1950" dirty="0">
                <a:solidFill>
                  <a:srgbClr val="2B2B28"/>
                </a:solidFill>
                <a:latin typeface="Lucida Bright" pitchFamily="34" charset="0"/>
                <a:ea typeface="Lucida Bright" pitchFamily="34" charset="-122"/>
                <a:cs typeface="Lucida Bright" pitchFamily="34" charset="-120"/>
              </a:rPr>
              <a:t>If the governing equation or boundary conditions are wrong, physics constraints can force the network toward the wrong solution.</a:t>
            </a:r>
            <a:endParaRPr lang="en-US" sz="1950" dirty="0"/>
          </a:p>
        </p:txBody>
      </p:sp>
      <p:sp>
        <p:nvSpPr>
          <p:cNvPr id="7" name="Shape 5"/>
          <p:cNvSpPr/>
          <p:nvPr/>
        </p:nvSpPr>
        <p:spPr>
          <a:xfrm>
            <a:off x="411480" y="3337560"/>
            <a:ext cx="8321040" cy="1097280"/>
          </a:xfrm>
          <a:prstGeom prst="roundRect">
            <a:avLst>
              <a:gd name="adj" fmla="val 6667"/>
            </a:avLst>
          </a:prstGeom>
          <a:solidFill>
            <a:srgbClr val="9C7A2E"/>
          </a:solidFill>
          <a:ln/>
        </p:spPr>
        <p:txBody>
          <a:bodyPr/>
          <a:lstStyle/>
          <a:p>
            <a:endParaRPr lang="en-US"/>
          </a:p>
        </p:txBody>
      </p:sp>
      <p:sp>
        <p:nvSpPr>
          <p:cNvPr id="8" name="Text 6"/>
          <p:cNvSpPr txBox="1"/>
          <p:nvPr/>
        </p:nvSpPr>
        <p:spPr>
          <a:xfrm>
            <a:off x="640080" y="3337560"/>
            <a:ext cx="7863840" cy="1097280"/>
          </a:xfrm>
          <a:prstGeom prst="rect">
            <a:avLst/>
          </a:prstGeom>
          <a:noFill/>
          <a:ln/>
        </p:spPr>
        <p:txBody>
          <a:bodyPr wrap="square" lIns="0" tIns="0" rIns="0" bIns="0" rtlCol="0" anchor="ctr"/>
          <a:lstStyle/>
          <a:p>
            <a:pPr marL="0" indent="0" algn="ctr">
              <a:buNone/>
            </a:pPr>
            <a:r>
              <a:rPr lang="en-US" sz="1950" b="1" dirty="0">
                <a:solidFill>
                  <a:srgbClr val="FFFFFF"/>
                </a:solidFill>
                <a:latin typeface="Lucida Bright" pitchFamily="34" charset="0"/>
                <a:ea typeface="Lucida Bright" pitchFamily="34" charset="-122"/>
                <a:cs typeface="Lucida Bright" pitchFamily="34" charset="-120"/>
              </a:rPr>
              <a:t>The broader idea matters more than the acronym: use known governing laws as supervision and inductive bias — not as an unquestionable oracle.</a:t>
            </a:r>
            <a:endParaRPr lang="en-US" sz="195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76">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2651760"/>
            <a:ext cx="9144000" cy="1645920"/>
          </a:xfrm>
          <a:prstGeom prst="rect">
            <a:avLst/>
          </a:prstGeom>
          <a:solidFill>
            <a:srgbClr val="1E2A38"/>
          </a:solidFill>
          <a:ln/>
        </p:spPr>
        <p:txBody>
          <a:bodyPr/>
          <a:lstStyle/>
          <a:p>
            <a:endParaRPr lang="en-US"/>
          </a:p>
        </p:txBody>
      </p:sp>
      <p:sp>
        <p:nvSpPr>
          <p:cNvPr id="3" name="Shape 1"/>
          <p:cNvSpPr/>
          <p:nvPr/>
        </p:nvSpPr>
        <p:spPr>
          <a:xfrm>
            <a:off x="0" y="2651760"/>
            <a:ext cx="9144000" cy="32004"/>
          </a:xfrm>
          <a:prstGeom prst="rect">
            <a:avLst/>
          </a:prstGeom>
          <a:solidFill>
            <a:srgbClr val="9C7A2E"/>
          </a:solidFill>
          <a:ln/>
        </p:spPr>
        <p:txBody>
          <a:bodyPr/>
          <a:lstStyle/>
          <a:p>
            <a:endParaRPr lang="en-US"/>
          </a:p>
        </p:txBody>
      </p:sp>
      <p:sp>
        <p:nvSpPr>
          <p:cNvPr id="4" name="Shape 2"/>
          <p:cNvSpPr/>
          <p:nvPr/>
        </p:nvSpPr>
        <p:spPr>
          <a:xfrm>
            <a:off x="0" y="4265676"/>
            <a:ext cx="9144000" cy="32004"/>
          </a:xfrm>
          <a:prstGeom prst="rect">
            <a:avLst/>
          </a:prstGeom>
          <a:solidFill>
            <a:srgbClr val="9C7A2E"/>
          </a:solidFill>
          <a:ln/>
        </p:spPr>
        <p:txBody>
          <a:bodyPr/>
          <a:lstStyle/>
          <a:p>
            <a:endParaRPr lang="en-US"/>
          </a:p>
        </p:txBody>
      </p:sp>
      <p:sp>
        <p:nvSpPr>
          <p:cNvPr id="5" name="Text 3"/>
          <p:cNvSpPr txBox="1"/>
          <p:nvPr/>
        </p:nvSpPr>
        <p:spPr>
          <a:xfrm>
            <a:off x="411480" y="2651760"/>
            <a:ext cx="8321040" cy="1645920"/>
          </a:xfrm>
          <a:prstGeom prst="rect">
            <a:avLst/>
          </a:prstGeom>
          <a:noFill/>
          <a:ln/>
        </p:spPr>
        <p:txBody>
          <a:bodyPr wrap="square" lIns="0" tIns="0" rIns="0" bIns="0" rtlCol="0" anchor="ctr"/>
          <a:lstStyle/>
          <a:p>
            <a:pPr marL="0" indent="0" algn="ctr">
              <a:buNone/>
            </a:pPr>
            <a:r>
              <a:rPr lang="en-US" sz="2700" b="1" dirty="0">
                <a:solidFill>
                  <a:srgbClr val="F3E7C9"/>
                </a:solidFill>
                <a:latin typeface="Lucida Bright" pitchFamily="34" charset="0"/>
                <a:ea typeface="Lucida Bright" pitchFamily="34" charset="-122"/>
                <a:cs typeface="Lucida Bright" pitchFamily="34" charset="-120"/>
              </a:rPr>
              <a:t>7   </a:t>
            </a:r>
            <a:r>
              <a:rPr lang="en-US" sz="2700" b="1" dirty="0">
                <a:solidFill>
                  <a:srgbClr val="FFFFFF"/>
                </a:solidFill>
                <a:latin typeface="Lucida Bright" pitchFamily="34" charset="0"/>
                <a:ea typeface="Lucida Bright" pitchFamily="34" charset="-122"/>
                <a:cs typeface="Lucida Bright" pitchFamily="34" charset="-120"/>
              </a:rPr>
              <a:t>Synthesis: Choose the Learning Target from the Failure Mode</a:t>
            </a:r>
            <a:endParaRPr lang="en-US" sz="2700" dirty="0"/>
          </a:p>
        </p:txBody>
      </p:sp>
      <p:sp>
        <p:nvSpPr>
          <p:cNvPr id="6" name="Text 4"/>
          <p:cNvSpPr txBox="1"/>
          <p:nvPr/>
        </p:nvSpPr>
        <p:spPr>
          <a:xfrm>
            <a:off x="1188720" y="4590288"/>
            <a:ext cx="6766560" cy="640080"/>
          </a:xfrm>
          <a:prstGeom prst="rect">
            <a:avLst/>
          </a:prstGeom>
          <a:noFill/>
          <a:ln/>
        </p:spPr>
        <p:txBody>
          <a:bodyPr wrap="square" lIns="0" tIns="0" rIns="0" bIns="0" rtlCol="0" anchor="ctr"/>
          <a:lstStyle/>
          <a:p>
            <a:pPr marL="0" indent="0" algn="ctr">
              <a:buNone/>
            </a:pPr>
            <a:r>
              <a:rPr lang="en-US" sz="1800" i="1" dirty="0">
                <a:solidFill>
                  <a:srgbClr val="6B6459"/>
                </a:solidFill>
                <a:latin typeface="Lucida Bright" pitchFamily="34" charset="0"/>
                <a:ea typeface="Lucida Bright" pitchFamily="34" charset="-122"/>
                <a:cs typeface="Lucida Bright" pitchFamily="34" charset="-120"/>
              </a:rPr>
              <a:t>A design procedure, not a catalog of model names</a:t>
            </a:r>
            <a:endParaRPr lang="en-US" sz="1800" dirty="0"/>
          </a:p>
        </p:txBody>
      </p:sp>
      <p:sp>
        <p:nvSpPr>
          <p:cNvPr id="7" name="Text 5"/>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75</a:t>
            </a:r>
            <a:endParaRPr lang="en-US" sz="11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77">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The decision ladder, complete</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76</a:t>
            </a:r>
            <a:endParaRPr lang="en-US" sz="1100" dirty="0"/>
          </a:p>
        </p:txBody>
      </p:sp>
      <p:sp>
        <p:nvSpPr>
          <p:cNvPr id="5" name="Shape 3"/>
          <p:cNvSpPr/>
          <p:nvPr/>
        </p:nvSpPr>
        <p:spPr>
          <a:xfrm>
            <a:off x="1487424" y="914400"/>
            <a:ext cx="621792" cy="621792"/>
          </a:xfrm>
          <a:prstGeom prst="ellipse">
            <a:avLst/>
          </a:prstGeom>
          <a:solidFill>
            <a:srgbClr val="1F6F6B"/>
          </a:solidFill>
          <a:ln/>
        </p:spPr>
        <p:txBody>
          <a:bodyPr/>
          <a:lstStyle/>
          <a:p>
            <a:endParaRPr lang="en-US"/>
          </a:p>
        </p:txBody>
      </p:sp>
      <p:sp>
        <p:nvSpPr>
          <p:cNvPr id="6" name="Text 4"/>
          <p:cNvSpPr txBox="1"/>
          <p:nvPr/>
        </p:nvSpPr>
        <p:spPr>
          <a:xfrm>
            <a:off x="148742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1</a:t>
            </a:r>
            <a:endParaRPr lang="en-US" sz="1800" dirty="0"/>
          </a:p>
        </p:txBody>
      </p:sp>
      <p:sp>
        <p:nvSpPr>
          <p:cNvPr id="7" name="Text 5"/>
          <p:cNvSpPr txBox="1"/>
          <p:nvPr/>
        </p:nvSpPr>
        <p:spPr>
          <a:xfrm>
            <a:off x="484632" y="1673352"/>
            <a:ext cx="2627376" cy="457200"/>
          </a:xfrm>
          <a:prstGeom prst="rect">
            <a:avLst/>
          </a:prstGeom>
          <a:noFill/>
          <a:ln/>
        </p:spPr>
        <p:txBody>
          <a:bodyPr wrap="square" lIns="0" tIns="0" rIns="0" bIns="0" rtlCol="0" anchor="t"/>
          <a:lstStyle/>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1F6F6B"/>
                </a:solidFill>
                <a:latin typeface="Lucida Bright" pitchFamily="34" charset="0"/>
                <a:ea typeface="Lucida Bright" pitchFamily="34" charset="-122"/>
                <a:cs typeface="Lucida Bright" pitchFamily="34" charset="-120"/>
              </a:rPr>
              <a:t>Inverse</a:t>
            </a:r>
            <a:endParaRPr lang="en-US" sz="1500" dirty="0"/>
          </a:p>
        </p:txBody>
      </p:sp>
      <p:sp>
        <p:nvSpPr>
          <p:cNvPr id="8" name="Text 6"/>
          <p:cNvSpPr txBox="1"/>
          <p:nvPr/>
        </p:nvSpPr>
        <p:spPr>
          <a:xfrm>
            <a:off x="50292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map too complex</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to write down</a:t>
            </a:r>
            <a:endParaRPr lang="en-US" sz="1350" dirty="0"/>
          </a:p>
        </p:txBody>
      </p:sp>
      <p:sp>
        <p:nvSpPr>
          <p:cNvPr id="9" name="Shape 7"/>
          <p:cNvSpPr/>
          <p:nvPr/>
        </p:nvSpPr>
        <p:spPr>
          <a:xfrm>
            <a:off x="4261104" y="914400"/>
            <a:ext cx="621792" cy="621792"/>
          </a:xfrm>
          <a:prstGeom prst="ellipse">
            <a:avLst/>
          </a:prstGeom>
          <a:solidFill>
            <a:srgbClr val="7A3B3B"/>
          </a:solidFill>
          <a:ln/>
        </p:spPr>
        <p:txBody>
          <a:bodyPr/>
          <a:lstStyle/>
          <a:p>
            <a:endParaRPr lang="en-US"/>
          </a:p>
        </p:txBody>
      </p:sp>
      <p:sp>
        <p:nvSpPr>
          <p:cNvPr id="10" name="Text 8"/>
          <p:cNvSpPr txBox="1"/>
          <p:nvPr/>
        </p:nvSpPr>
        <p:spPr>
          <a:xfrm>
            <a:off x="426110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2</a:t>
            </a:r>
            <a:endParaRPr lang="en-US" sz="1800" dirty="0"/>
          </a:p>
        </p:txBody>
      </p:sp>
      <p:sp>
        <p:nvSpPr>
          <p:cNvPr id="11" name="Text 9"/>
          <p:cNvSpPr txBox="1"/>
          <p:nvPr/>
        </p:nvSpPr>
        <p:spPr>
          <a:xfrm>
            <a:off x="3258312" y="1673352"/>
            <a:ext cx="2627376" cy="457200"/>
          </a:xfrm>
          <a:prstGeom prst="rect">
            <a:avLst/>
          </a:prstGeom>
          <a:noFill/>
          <a:ln/>
        </p:spPr>
        <p:txBody>
          <a:bodyPr wrap="square" lIns="0" tIns="0" rIns="0" bIns="0" rtlCol="0" anchor="t"/>
          <a:lstStyle/>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7A3B3B"/>
                </a:solidFill>
                <a:latin typeface="Lucida Bright" pitchFamily="34" charset="0"/>
                <a:ea typeface="Lucida Bright" pitchFamily="34" charset="-122"/>
                <a:cs typeface="Lucida Bright" pitchFamily="34" charset="-120"/>
              </a:rPr>
              <a:t>Prior</a:t>
            </a:r>
            <a:endParaRPr lang="en-US" sz="1500" dirty="0"/>
          </a:p>
        </p:txBody>
      </p:sp>
      <p:sp>
        <p:nvSpPr>
          <p:cNvPr id="12" name="Text 10"/>
          <p:cNvSpPr txBox="1"/>
          <p:nvPr/>
        </p:nvSpPr>
        <p:spPr>
          <a:xfrm>
            <a:off x="327660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data alone doesn't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pick one state</a:t>
            </a:r>
            <a:endParaRPr lang="en-US" sz="1350" dirty="0"/>
          </a:p>
        </p:txBody>
      </p:sp>
      <p:sp>
        <p:nvSpPr>
          <p:cNvPr id="13" name="Shape 11"/>
          <p:cNvSpPr/>
          <p:nvPr/>
        </p:nvSpPr>
        <p:spPr>
          <a:xfrm>
            <a:off x="7034784" y="914400"/>
            <a:ext cx="621792" cy="621792"/>
          </a:xfrm>
          <a:prstGeom prst="ellipse">
            <a:avLst/>
          </a:prstGeom>
          <a:solidFill>
            <a:srgbClr val="B0552F"/>
          </a:solidFill>
          <a:ln/>
        </p:spPr>
        <p:txBody>
          <a:bodyPr/>
          <a:lstStyle/>
          <a:p>
            <a:endParaRPr lang="en-US"/>
          </a:p>
        </p:txBody>
      </p:sp>
      <p:sp>
        <p:nvSpPr>
          <p:cNvPr id="14" name="Text 12"/>
          <p:cNvSpPr txBox="1"/>
          <p:nvPr/>
        </p:nvSpPr>
        <p:spPr>
          <a:xfrm>
            <a:off x="7034784" y="914400"/>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3</a:t>
            </a:r>
            <a:endParaRPr lang="en-US" sz="1800" dirty="0"/>
          </a:p>
        </p:txBody>
      </p:sp>
      <p:sp>
        <p:nvSpPr>
          <p:cNvPr id="15" name="Text 13"/>
          <p:cNvSpPr txBox="1"/>
          <p:nvPr/>
        </p:nvSpPr>
        <p:spPr>
          <a:xfrm>
            <a:off x="6031992" y="1673352"/>
            <a:ext cx="2627376" cy="457200"/>
          </a:xfrm>
          <a:prstGeom prst="rect">
            <a:avLst/>
          </a:prstGeom>
          <a:noFill/>
          <a:ln/>
        </p:spPr>
        <p:txBody>
          <a:bodyPr wrap="square" lIns="0" tIns="0" rIns="0" bIns="0" rtlCol="0" anchor="t"/>
          <a:lstStyle/>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Unroll the</a:t>
            </a:r>
            <a:endParaRPr lang="en-US" sz="1500" dirty="0"/>
          </a:p>
          <a:p>
            <a:pPr marL="0" indent="0" algn="ctr">
              <a:buNone/>
            </a:pPr>
            <a:r>
              <a:rPr lang="en-US" sz="1500" b="1" dirty="0">
                <a:solidFill>
                  <a:srgbClr val="B0552F"/>
                </a:solidFill>
                <a:latin typeface="Lucida Bright" pitchFamily="34" charset="0"/>
                <a:ea typeface="Lucida Bright" pitchFamily="34" charset="-122"/>
                <a:cs typeface="Lucida Bright" pitchFamily="34" charset="-120"/>
              </a:rPr>
              <a:t>Optimizer</a:t>
            </a:r>
            <a:endParaRPr lang="en-US" sz="1500" dirty="0"/>
          </a:p>
        </p:txBody>
      </p:sp>
      <p:sp>
        <p:nvSpPr>
          <p:cNvPr id="16" name="Text 14"/>
          <p:cNvSpPr txBox="1"/>
          <p:nvPr/>
        </p:nvSpPr>
        <p:spPr>
          <a:xfrm>
            <a:off x="6050280" y="2130552"/>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objective is right;</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iteration is slow</a:t>
            </a:r>
            <a:endParaRPr lang="en-US" sz="1350" dirty="0"/>
          </a:p>
        </p:txBody>
      </p:sp>
      <p:sp>
        <p:nvSpPr>
          <p:cNvPr id="17" name="Shape 15"/>
          <p:cNvSpPr/>
          <p:nvPr/>
        </p:nvSpPr>
        <p:spPr>
          <a:xfrm>
            <a:off x="1487424" y="2953512"/>
            <a:ext cx="621792" cy="621792"/>
          </a:xfrm>
          <a:prstGeom prst="ellipse">
            <a:avLst/>
          </a:prstGeom>
          <a:solidFill>
            <a:srgbClr val="3B5776"/>
          </a:solidFill>
          <a:ln/>
        </p:spPr>
        <p:txBody>
          <a:bodyPr/>
          <a:lstStyle/>
          <a:p>
            <a:endParaRPr lang="en-US"/>
          </a:p>
        </p:txBody>
      </p:sp>
      <p:sp>
        <p:nvSpPr>
          <p:cNvPr id="18" name="Text 16"/>
          <p:cNvSpPr txBox="1"/>
          <p:nvPr/>
        </p:nvSpPr>
        <p:spPr>
          <a:xfrm>
            <a:off x="148742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4</a:t>
            </a:r>
            <a:endParaRPr lang="en-US" sz="1800" dirty="0"/>
          </a:p>
        </p:txBody>
      </p:sp>
      <p:sp>
        <p:nvSpPr>
          <p:cNvPr id="19" name="Text 17"/>
          <p:cNvSpPr txBox="1"/>
          <p:nvPr/>
        </p:nvSpPr>
        <p:spPr>
          <a:xfrm>
            <a:off x="484632" y="3712464"/>
            <a:ext cx="2627376" cy="457200"/>
          </a:xfrm>
          <a:prstGeom prst="rect">
            <a:avLst/>
          </a:prstGeom>
          <a:noFill/>
          <a:ln/>
        </p:spPr>
        <p:txBody>
          <a:bodyPr wrap="square" lIns="0" tIns="0" rIns="0" bIns="0" rtlCol="0" anchor="t"/>
          <a:lstStyle/>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Learn Missing</a:t>
            </a:r>
            <a:endParaRPr lang="en-US" sz="1500" dirty="0"/>
          </a:p>
          <a:p>
            <a:pPr marL="0" indent="0" algn="ctr">
              <a:buNone/>
            </a:pPr>
            <a:r>
              <a:rPr lang="en-US" sz="1500" b="1" dirty="0">
                <a:solidFill>
                  <a:srgbClr val="3B5776"/>
                </a:solidFill>
                <a:latin typeface="Lucida Bright" pitchFamily="34" charset="0"/>
                <a:ea typeface="Lucida Bright" pitchFamily="34" charset="-122"/>
                <a:cs typeface="Lucida Bright" pitchFamily="34" charset="-120"/>
              </a:rPr>
              <a:t>Physics</a:t>
            </a:r>
            <a:endParaRPr lang="en-US" sz="1500" dirty="0"/>
          </a:p>
        </p:txBody>
      </p:sp>
      <p:sp>
        <p:nvSpPr>
          <p:cNvPr id="20" name="Text 18"/>
          <p:cNvSpPr txBox="1"/>
          <p:nvPr/>
        </p:nvSpPr>
        <p:spPr>
          <a:xfrm>
            <a:off x="50292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model incomplete</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or biased</a:t>
            </a:r>
            <a:endParaRPr lang="en-US" sz="1350" dirty="0"/>
          </a:p>
        </p:txBody>
      </p:sp>
      <p:sp>
        <p:nvSpPr>
          <p:cNvPr id="21" name="Shape 19"/>
          <p:cNvSpPr/>
          <p:nvPr/>
        </p:nvSpPr>
        <p:spPr>
          <a:xfrm>
            <a:off x="4261104" y="2953512"/>
            <a:ext cx="621792" cy="621792"/>
          </a:xfrm>
          <a:prstGeom prst="ellipse">
            <a:avLst/>
          </a:prstGeom>
          <a:solidFill>
            <a:srgbClr val="4F6B45"/>
          </a:solidFill>
          <a:ln/>
        </p:spPr>
        <p:txBody>
          <a:bodyPr/>
          <a:lstStyle/>
          <a:p>
            <a:endParaRPr lang="en-US"/>
          </a:p>
        </p:txBody>
      </p:sp>
      <p:sp>
        <p:nvSpPr>
          <p:cNvPr id="22" name="Text 20"/>
          <p:cNvSpPr txBox="1"/>
          <p:nvPr/>
        </p:nvSpPr>
        <p:spPr>
          <a:xfrm>
            <a:off x="426110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5</a:t>
            </a:r>
            <a:endParaRPr lang="en-US" sz="1800" dirty="0"/>
          </a:p>
        </p:txBody>
      </p:sp>
      <p:sp>
        <p:nvSpPr>
          <p:cNvPr id="23" name="Text 21"/>
          <p:cNvSpPr txBox="1"/>
          <p:nvPr/>
        </p:nvSpPr>
        <p:spPr>
          <a:xfrm>
            <a:off x="3258312" y="3712464"/>
            <a:ext cx="2627376" cy="457200"/>
          </a:xfrm>
          <a:prstGeom prst="rect">
            <a:avLst/>
          </a:prstGeom>
          <a:noFill/>
          <a:ln/>
        </p:spPr>
        <p:txBody>
          <a:bodyPr wrap="square" lIns="0" tIns="0" rIns="0" bIns="0" rtlCol="0" anchor="t"/>
          <a:lstStyle/>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Learn the</a:t>
            </a:r>
            <a:endParaRPr lang="en-US" sz="1500" dirty="0"/>
          </a:p>
          <a:p>
            <a:pPr marL="0" indent="0" algn="ctr">
              <a:buNone/>
            </a:pPr>
            <a:r>
              <a:rPr lang="en-US" sz="1500" b="1" dirty="0">
                <a:solidFill>
                  <a:srgbClr val="4F6B45"/>
                </a:solidFill>
                <a:latin typeface="Lucida Bright" pitchFamily="34" charset="0"/>
                <a:ea typeface="Lucida Bright" pitchFamily="34" charset="-122"/>
                <a:cs typeface="Lucida Bright" pitchFamily="34" charset="-120"/>
              </a:rPr>
              <a:t>Dynamics</a:t>
            </a:r>
            <a:endParaRPr lang="en-US" sz="1500" dirty="0"/>
          </a:p>
        </p:txBody>
      </p:sp>
      <p:sp>
        <p:nvSpPr>
          <p:cNvPr id="24" name="Text 22"/>
          <p:cNvSpPr txBox="1"/>
          <p:nvPr/>
        </p:nvSpPr>
        <p:spPr>
          <a:xfrm>
            <a:off x="327660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transition law</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itself unknown</a:t>
            </a:r>
            <a:endParaRPr lang="en-US" sz="1350" dirty="0"/>
          </a:p>
        </p:txBody>
      </p:sp>
      <p:sp>
        <p:nvSpPr>
          <p:cNvPr id="25" name="Shape 23"/>
          <p:cNvSpPr/>
          <p:nvPr/>
        </p:nvSpPr>
        <p:spPr>
          <a:xfrm>
            <a:off x="7034784" y="2953512"/>
            <a:ext cx="621792" cy="621792"/>
          </a:xfrm>
          <a:prstGeom prst="ellipse">
            <a:avLst/>
          </a:prstGeom>
          <a:solidFill>
            <a:srgbClr val="6B4468"/>
          </a:solidFill>
          <a:ln/>
        </p:spPr>
        <p:txBody>
          <a:bodyPr/>
          <a:lstStyle/>
          <a:p>
            <a:endParaRPr lang="en-US"/>
          </a:p>
        </p:txBody>
      </p:sp>
      <p:sp>
        <p:nvSpPr>
          <p:cNvPr id="26" name="Text 24"/>
          <p:cNvSpPr txBox="1"/>
          <p:nvPr/>
        </p:nvSpPr>
        <p:spPr>
          <a:xfrm>
            <a:off x="7034784" y="2953512"/>
            <a:ext cx="621792" cy="621792"/>
          </a:xfrm>
          <a:prstGeom prst="rect">
            <a:avLst/>
          </a:prstGeom>
          <a:noFill/>
          <a:ln/>
        </p:spPr>
        <p:txBody>
          <a:bodyPr wrap="square" lIns="0" tIns="0" rIns="0" bIns="0" rtlCol="0" anchor="ctr"/>
          <a:lstStyle/>
          <a:p>
            <a:pPr marL="0" indent="0" algn="ctr">
              <a:buNone/>
            </a:pPr>
            <a:r>
              <a:rPr lang="en-US" sz="1800" b="1" dirty="0">
                <a:solidFill>
                  <a:srgbClr val="FFFFFF"/>
                </a:solidFill>
                <a:latin typeface="Lucida Bright" pitchFamily="34" charset="0"/>
                <a:ea typeface="Lucida Bright" pitchFamily="34" charset="-122"/>
                <a:cs typeface="Lucida Bright" pitchFamily="34" charset="-120"/>
              </a:rPr>
              <a:t>6</a:t>
            </a:r>
            <a:endParaRPr lang="en-US" sz="1800" dirty="0"/>
          </a:p>
        </p:txBody>
      </p:sp>
      <p:sp>
        <p:nvSpPr>
          <p:cNvPr id="27" name="Text 25"/>
          <p:cNvSpPr txBox="1"/>
          <p:nvPr/>
        </p:nvSpPr>
        <p:spPr>
          <a:xfrm>
            <a:off x="6031992" y="3712464"/>
            <a:ext cx="2627376" cy="457200"/>
          </a:xfrm>
          <a:prstGeom prst="rect">
            <a:avLst/>
          </a:prstGeom>
          <a:noFill/>
          <a:ln/>
        </p:spPr>
        <p:txBody>
          <a:bodyPr wrap="square" lIns="0" tIns="0" rIns="0" bIns="0" rtlCol="0" anchor="t"/>
          <a:lstStyle/>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Constrain with</a:t>
            </a:r>
            <a:endParaRPr lang="en-US" sz="1500" dirty="0"/>
          </a:p>
          <a:p>
            <a:pPr marL="0" indent="0" algn="ctr">
              <a:buNone/>
            </a:pPr>
            <a:r>
              <a:rPr lang="en-US" sz="1500" b="1" dirty="0">
                <a:solidFill>
                  <a:srgbClr val="6B4468"/>
                </a:solidFill>
                <a:latin typeface="Lucida Bright" pitchFamily="34" charset="0"/>
                <a:ea typeface="Lucida Bright" pitchFamily="34" charset="-122"/>
                <a:cs typeface="Lucida Bright" pitchFamily="34" charset="-120"/>
              </a:rPr>
              <a:t>Physics</a:t>
            </a:r>
            <a:endParaRPr lang="en-US" sz="1500" dirty="0"/>
          </a:p>
        </p:txBody>
      </p:sp>
      <p:sp>
        <p:nvSpPr>
          <p:cNvPr id="28" name="Text 26"/>
          <p:cNvSpPr txBox="1"/>
          <p:nvPr/>
        </p:nvSpPr>
        <p:spPr>
          <a:xfrm>
            <a:off x="6050280" y="4169664"/>
            <a:ext cx="2590800" cy="594360"/>
          </a:xfrm>
          <a:prstGeom prst="rect">
            <a:avLst/>
          </a:prstGeom>
          <a:noFill/>
          <a:ln/>
        </p:spPr>
        <p:txBody>
          <a:bodyPr wrap="square" lIns="0" tIns="0" rIns="0" bIns="0" rtlCol="0" anchor="t"/>
          <a:lstStyle/>
          <a:p>
            <a:pPr marL="0" indent="0" algn="ctr">
              <a:buNone/>
            </a:pPr>
            <a:r>
              <a:rPr lang="en-US" sz="1350" dirty="0">
                <a:solidFill>
                  <a:srgbClr val="2B2B28"/>
                </a:solidFill>
                <a:latin typeface="Lucida Bright" pitchFamily="34" charset="0"/>
                <a:ea typeface="Lucida Bright" pitchFamily="34" charset="-122"/>
                <a:cs typeface="Lucida Bright" pitchFamily="34" charset="-120"/>
              </a:rPr>
              <a:t>law known; field</a:t>
            </a:r>
            <a:endParaRPr lang="en-US" sz="1350" dirty="0"/>
          </a:p>
          <a:p>
            <a:pPr marL="0" indent="0" algn="ctr">
              <a:buNone/>
            </a:pPr>
            <a:r>
              <a:rPr lang="en-US" sz="1350" dirty="0">
                <a:solidFill>
                  <a:srgbClr val="2B2B28"/>
                </a:solidFill>
                <a:latin typeface="Lucida Bright" pitchFamily="34" charset="0"/>
                <a:ea typeface="Lucida Bright" pitchFamily="34" charset="-122"/>
                <a:cs typeface="Lucida Bright" pitchFamily="34" charset="-120"/>
              </a:rPr>
              <a:t>sparsely observed</a:t>
            </a:r>
            <a:endParaRPr lang="en-US" sz="1350" dirty="0"/>
          </a:p>
        </p:txBody>
      </p:sp>
      <p:sp>
        <p:nvSpPr>
          <p:cNvPr id="29" name="Shape 27"/>
          <p:cNvSpPr/>
          <p:nvPr/>
        </p:nvSpPr>
        <p:spPr>
          <a:xfrm>
            <a:off x="411480" y="4946904"/>
            <a:ext cx="8321040" cy="914400"/>
          </a:xfrm>
          <a:prstGeom prst="roundRect">
            <a:avLst>
              <a:gd name="adj" fmla="val 8000"/>
            </a:avLst>
          </a:prstGeom>
          <a:solidFill>
            <a:srgbClr val="9C7A2E"/>
          </a:solidFill>
          <a:ln/>
        </p:spPr>
        <p:txBody>
          <a:bodyPr/>
          <a:lstStyle/>
          <a:p>
            <a:endParaRPr lang="en-US"/>
          </a:p>
        </p:txBody>
      </p:sp>
      <p:sp>
        <p:nvSpPr>
          <p:cNvPr id="30" name="Text 28"/>
          <p:cNvSpPr txBox="1"/>
          <p:nvPr/>
        </p:nvSpPr>
        <p:spPr>
          <a:xfrm>
            <a:off x="640080" y="4946904"/>
            <a:ext cx="7863840" cy="914400"/>
          </a:xfrm>
          <a:prstGeom prst="rect">
            <a:avLst/>
          </a:prstGeom>
          <a:noFill/>
          <a:ln/>
        </p:spPr>
        <p:txBody>
          <a:bodyPr wrap="square" lIns="0" tIns="0" rIns="0" bIns="0" rtlCol="0" anchor="ctr"/>
          <a:lstStyle/>
          <a:p>
            <a:pPr marL="0" indent="0" algn="ctr">
              <a:buNone/>
            </a:pPr>
            <a:r>
              <a:rPr lang="en-US" sz="1850" b="1" dirty="0">
                <a:solidFill>
                  <a:srgbClr val="FFFFFF"/>
                </a:solidFill>
                <a:latin typeface="Lucida Bright" pitchFamily="34" charset="0"/>
                <a:ea typeface="Lucida Bright" pitchFamily="34" charset="-122"/>
                <a:cs typeface="Lucida Bright" pitchFamily="34" charset="-120"/>
              </a:rPr>
              <a:t>The architecture follows from what is known, what is measured, and what is missing — not the other way around.</a:t>
            </a:r>
            <a:endParaRPr lang="en-US" sz="185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78">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Cross-domain synthesis — sensing systems I</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77</a:t>
            </a:r>
            <a:endParaRPr lang="en-US" sz="1100" dirty="0"/>
          </a:p>
        </p:txBody>
      </p:sp>
      <p:graphicFrame>
        <p:nvGraphicFramePr>
          <p:cNvPr id="79" name="Table 0"/>
          <p:cNvGraphicFramePr>
            <a:graphicFrameLocks noGrp="1"/>
          </p:cNvGraphicFramePr>
          <p:nvPr>
            <p:extLst>
              <p:ext uri="{D42A27DB-BD31-4B8C-83A1-F6EECF244321}">
                <p14:modId xmlns:p14="http://schemas.microsoft.com/office/powerpoint/2010/main" val="1579011935"/>
              </p:ext>
            </p:extLst>
          </p:nvPr>
        </p:nvGraphicFramePr>
        <p:xfrm>
          <a:off x="411480" y="1005840"/>
          <a:ext cx="83210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658368">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System</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Known physics</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Failure mode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50" b="1" dirty="0">
                          <a:solidFill>
                            <a:srgbClr val="FFFFFF"/>
                          </a:solidFill>
                          <a:latin typeface="Lucida Bright" pitchFamily="34" charset="0"/>
                          <a:ea typeface="Lucida Bright" pitchFamily="34" charset="-122"/>
                          <a:cs typeface="Lucida Bright" pitchFamily="34" charset="-120"/>
                        </a:rPr>
                        <a:t>Learning role</a:t>
                      </a:r>
                      <a:endParaRPr lang="en-US" sz="16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Sparse-view CT</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ray-integral geometry A</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non-uniqueness, slow inverse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prior / unroll solver</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1"/>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RF fingerprint localization</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partial propagation knowledge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analytic inverse impractical</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direct inverse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6F6B"/>
                    </a:solidFill>
                  </a:tcPr>
                </a:tc>
                <a:extLst>
                  <a:ext uri="{0D108BD9-81ED-4DB2-BD59-A6C34878D82A}">
                    <a16:rowId xmlns:a16="http://schemas.microsoft.com/office/drawing/2014/main" val="10002"/>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RF tomography (occupancy)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link-sensitivity matrix</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underdetermined</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prior</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A3B3B"/>
                    </a:solidFill>
                  </a:tcPr>
                </a:tc>
                <a:extLst>
                  <a:ext uri="{0D108BD9-81ED-4DB2-BD59-A6C34878D82A}">
                    <a16:rowId xmlns:a16="http://schemas.microsoft.com/office/drawing/2014/main" val="10003"/>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Accelerated MRI</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Fourier transform + sampling mask</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iterative reconstruction is slow</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unroll / data consistency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4"/>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Sparse echo / channel est.</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convolution with known probe</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slow sparse recovery</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LISTA-like unrolling</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0552F"/>
                    </a:solidFill>
                  </a:tcPr>
                </a:tc>
                <a:extLst>
                  <a:ext uri="{0D108BD9-81ED-4DB2-BD59-A6C34878D82A}">
                    <a16:rowId xmlns:a16="http://schemas.microsoft.com/office/drawing/2014/main" val="10005"/>
                  </a:ext>
                </a:extLst>
              </a:tr>
              <a:tr h="658368">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Room acoustics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geometry / wave propagation law</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unknown boundaries, materials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500" dirty="0">
                          <a:solidFill>
                            <a:srgbClr val="FFFFFF"/>
                          </a:solidFill>
                          <a:latin typeface="Lucida Bright" pitchFamily="34" charset="0"/>
                          <a:ea typeface="Lucida Bright" pitchFamily="34" charset="-122"/>
                          <a:cs typeface="Lucida Bright" pitchFamily="34" charset="-120"/>
                        </a:rPr>
                        <a:t>learn residual / parameters</a:t>
                      </a:r>
                      <a:endParaRPr lang="en-US" sz="15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79">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Cross-domain synthesis — sensing systems II</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78</a:t>
            </a:r>
            <a:endParaRPr lang="en-US" sz="1100" dirty="0"/>
          </a:p>
        </p:txBody>
      </p:sp>
      <p:graphicFrame>
        <p:nvGraphicFramePr>
          <p:cNvPr id="80" name="Table 0"/>
          <p:cNvGraphicFramePr>
            <a:graphicFrameLocks noGrp="1"/>
          </p:cNvGraphicFramePr>
          <p:nvPr>
            <p:extLst>
              <p:ext uri="{D42A27DB-BD31-4B8C-83A1-F6EECF244321}">
                <p14:modId xmlns:p14="http://schemas.microsoft.com/office/powerpoint/2010/main" val="1579011935"/>
              </p:ext>
            </p:extLst>
          </p:nvPr>
        </p:nvGraphicFramePr>
        <p:xfrm>
          <a:off x="411480" y="1005840"/>
          <a:ext cx="83210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525780">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System</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Known physics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Failure mode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600" b="1" dirty="0">
                          <a:solidFill>
                            <a:srgbClr val="FFFFFF"/>
                          </a:solidFill>
                          <a:latin typeface="Lucida Bright" pitchFamily="34" charset="0"/>
                          <a:ea typeface="Lucida Bright" pitchFamily="34" charset="-122"/>
                          <a:cs typeface="Lucida Bright" pitchFamily="34" charset="-120"/>
                        </a:rPr>
                        <a:t>Learning role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UWB / radar NLOS ranging</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c × delay relation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wrong latent-path assumption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learn bias / mismatch</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1"/>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Underwater acoustics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wave propagation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unknown sound-speed profile</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hybrid forward model</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B5776"/>
                    </a:solidFill>
                  </a:tcPr>
                </a:tc>
                <a:extLst>
                  <a:ext uri="{0D108BD9-81ED-4DB2-BD59-A6C34878D82A}">
                    <a16:rowId xmlns:a16="http://schemas.microsoft.com/office/drawing/2014/main" val="10002"/>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Robot / bristle-bot motion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nominal kinematics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wheel slip / friction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system ID / residual dynamics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3"/>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HVAC thermal dynamics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energy balance (RC model)</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unknown coefficients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parameter identification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4"/>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Pendulum / oscillator</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basic state variables</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equation form unknown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SINDy — equation discovery</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6B45"/>
                    </a:solidFill>
                  </a:tcPr>
                </a:tc>
                <a:extLst>
                  <a:ext uri="{0D108BD9-81ED-4DB2-BD59-A6C34878D82A}">
                    <a16:rowId xmlns:a16="http://schemas.microsoft.com/office/drawing/2014/main" val="10005"/>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Room temperature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heat equation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constrained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6"/>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Acoustic pressure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wave / Helmholtz equation</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neural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7"/>
                  </a:ext>
                </a:extLst>
              </a:tr>
              <a:tr h="525780">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Fluid flow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continuity / momentum</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state sparsely observed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tc>
                  <a:txBody>
                    <a:bodyPr/>
                    <a:lstStyle/>
                    <a:p>
                      <a:pPr marL="0" indent="0" algn="l">
                        <a:buNone/>
                      </a:pPr>
                      <a:r>
                        <a:rPr lang="en-US" sz="1350" dirty="0">
                          <a:solidFill>
                            <a:srgbClr val="FFFFFF"/>
                          </a:solidFill>
                          <a:latin typeface="Lucida Bright" pitchFamily="34" charset="0"/>
                          <a:ea typeface="Lucida Bright" pitchFamily="34" charset="-122"/>
                          <a:cs typeface="Lucida Bright" pitchFamily="34" charset="-120"/>
                        </a:rPr>
                        <a:t>PINN / neural field</a:t>
                      </a:r>
                      <a:endParaRPr lang="en-US" sz="135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B446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80">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One board diagram to keep visible throughout</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79</a:t>
            </a:r>
            <a:endParaRPr lang="en-US" sz="1100" dirty="0"/>
          </a:p>
        </p:txBody>
      </p:sp>
      <p:pic>
        <p:nvPicPr>
          <p:cNvPr id="5" name="Image 0" descr="/home/claude/l4build/build/assets_v5_board_diagram.png"/>
          <p:cNvPicPr>
            <a:picLocks noChangeAspect="1"/>
          </p:cNvPicPr>
          <p:nvPr/>
        </p:nvPicPr>
        <p:blipFill>
          <a:blip r:embed="rId3"/>
          <a:stretch>
            <a:fillRect/>
          </a:stretch>
        </p:blipFill>
        <p:spPr>
          <a:xfrm>
            <a:off x="640080" y="914400"/>
            <a:ext cx="7863840" cy="2523724"/>
          </a:xfrm>
          <a:prstGeom prst="rect">
            <a:avLst/>
          </a:prstGeom>
        </p:spPr>
      </p:pic>
      <p:sp>
        <p:nvSpPr>
          <p:cNvPr id="6" name="Text 3"/>
          <p:cNvSpPr txBox="1"/>
          <p:nvPr/>
        </p:nvSpPr>
        <p:spPr>
          <a:xfrm>
            <a:off x="411480" y="3712444"/>
            <a:ext cx="8321040" cy="1371600"/>
          </a:xfrm>
          <a:prstGeom prst="rect">
            <a:avLst/>
          </a:prstGeom>
          <a:noFill/>
          <a:ln/>
        </p:spPr>
        <p:txBody>
          <a:bodyPr wrap="square" lIns="0" tIns="0" rIns="0" bIns="0" rtlCol="0" anchor="t"/>
          <a:lstStyle/>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inverse g — direct learning        circle R(x) — learned priors</a:t>
            </a:r>
            <a:endParaRPr lang="en-US" sz="1550" dirty="0"/>
          </a:p>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iterative arrows — unrolling        circle f or θ — model mismatch &amp; system ID</a:t>
            </a:r>
            <a:endParaRPr lang="en-US" sz="1550" dirty="0"/>
          </a:p>
          <a:p>
            <a:pPr marL="0" indent="0">
              <a:spcAft>
                <a:spcPts val="600"/>
              </a:spcAft>
              <a:buNone/>
            </a:pPr>
            <a:r>
              <a:rPr lang="en-US" sz="1550" dirty="0">
                <a:solidFill>
                  <a:srgbClr val="2B2B28"/>
                </a:solidFill>
                <a:latin typeface="Lucida Bright" pitchFamily="34" charset="0"/>
                <a:ea typeface="Lucida Bright" pitchFamily="34" charset="-122"/>
                <a:cs typeface="Lucida Bright" pitchFamily="34" charset="-120"/>
              </a:rPr>
              <a:t>circle the governing PDE — physics-constrained neural fields</a:t>
            </a:r>
            <a:endParaRPr lang="en-US" sz="1550" dirty="0"/>
          </a:p>
        </p:txBody>
      </p:sp>
      <p:sp>
        <p:nvSpPr>
          <p:cNvPr id="7" name="Shape 4"/>
          <p:cNvSpPr/>
          <p:nvPr/>
        </p:nvSpPr>
        <p:spPr>
          <a:xfrm>
            <a:off x="411480" y="5221204"/>
            <a:ext cx="8321040" cy="960120"/>
          </a:xfrm>
          <a:prstGeom prst="roundRect">
            <a:avLst>
              <a:gd name="adj" fmla="val 7619"/>
            </a:avLst>
          </a:prstGeom>
          <a:solidFill>
            <a:srgbClr val="9C7A2E"/>
          </a:solidFill>
          <a:ln/>
        </p:spPr>
        <p:txBody>
          <a:bodyPr/>
          <a:lstStyle/>
          <a:p>
            <a:endParaRPr lang="en-US"/>
          </a:p>
        </p:txBody>
      </p:sp>
      <p:sp>
        <p:nvSpPr>
          <p:cNvPr id="8" name="Text 5"/>
          <p:cNvSpPr txBox="1"/>
          <p:nvPr/>
        </p:nvSpPr>
        <p:spPr>
          <a:xfrm>
            <a:off x="640080" y="5221204"/>
            <a:ext cx="7863840" cy="960120"/>
          </a:xfrm>
          <a:prstGeom prst="rect">
            <a:avLst/>
          </a:prstGeom>
          <a:noFill/>
          <a:ln/>
        </p:spPr>
        <p:txBody>
          <a:bodyPr wrap="square" lIns="0" tIns="0" rIns="0" bIns="0" rtlCol="0" anchor="ctr"/>
          <a:lstStyle/>
          <a:p>
            <a:pPr marL="0" indent="0" algn="ctr">
              <a:buNone/>
            </a:pPr>
            <a:r>
              <a:rPr lang="en-US" sz="1550" b="1" dirty="0">
                <a:solidFill>
                  <a:srgbClr val="FFFFFF"/>
                </a:solidFill>
                <a:latin typeface="Lucida Bright" pitchFamily="34" charset="0"/>
                <a:ea typeface="Lucida Bright" pitchFamily="34" charset="-122"/>
                <a:cs typeface="Lucida Bright" pitchFamily="34" charset="-120"/>
              </a:rPr>
              <a:t>Physical sensing ML is the design of inference systems that decide carefully what should come from measurements, what from known physics, and what should be learned from data.</a:t>
            </a:r>
            <a:endParaRPr lang="en-US" sz="155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81">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Questions worth sitting with</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80</a:t>
            </a:r>
            <a:endParaRPr lang="en-US" sz="1100" dirty="0"/>
          </a:p>
        </p:txBody>
      </p:sp>
      <p:sp>
        <p:nvSpPr>
          <p:cNvPr id="5" name="Text 3"/>
          <p:cNvSpPr txBox="1"/>
          <p:nvPr/>
        </p:nvSpPr>
        <p:spPr>
          <a:xfrm>
            <a:off x="411480" y="1005840"/>
            <a:ext cx="8321040" cy="2926080"/>
          </a:xfrm>
          <a:prstGeom prst="rect">
            <a:avLst/>
          </a:prstGeom>
          <a:noFill/>
          <a:ln/>
        </p:spPr>
        <p:txBody>
          <a:bodyPr wrap="square" lIns="0" tIns="0" rIns="0" bIns="0" rtlCol="0" anchor="t"/>
          <a:lstStyle/>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CT: if two images produce nearly identical sparse projections, can any optimizer determine the correct one without additional information?</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MRI: why is it wasteful to ask a neural network to re-learn the Fourier transform?</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UWB NLOS: is the error best modeled as sensor noise, an unknown latent path, or a systematic bias term?</a:t>
            </a:r>
            <a:endParaRPr lang="en-US" sz="1850" dirty="0"/>
          </a:p>
          <a:p>
            <a:pPr marL="228600" indent="-228600">
              <a:spcAft>
                <a:spcPts val="1600"/>
              </a:spcAft>
              <a:buSzPct val="100000"/>
              <a:buChar char="▪"/>
            </a:pPr>
            <a:r>
              <a:rPr lang="en-US" sz="1850" dirty="0">
                <a:solidFill>
                  <a:srgbClr val="2B2B28"/>
                </a:solidFill>
                <a:latin typeface="Lucida Bright" pitchFamily="34" charset="0"/>
                <a:ea typeface="Lucida Bright" pitchFamily="34" charset="-122"/>
                <a:cs typeface="Lucida Bright" pitchFamily="34" charset="-120"/>
              </a:rPr>
              <a:t>Temperature PINN: can a field match every sensor perfectly and still violate the heat equation?</a:t>
            </a:r>
            <a:endParaRPr lang="en-US" sz="185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82">
    <p:bg>
      <p:bgPr>
        <a:solidFill>
          <a:srgbClr val="FBF9F4"/>
        </a:solidFill>
        <a:effectLst/>
      </p:bgPr>
    </p:bg>
    <p:spTree>
      <p:nvGrpSpPr>
        <p:cNvPr id="1" name=""/>
        <p:cNvGrpSpPr/>
        <p:nvPr/>
      </p:nvGrpSpPr>
      <p:grpSpPr>
        <a:xfrm>
          <a:off x="0" y="0"/>
          <a:ext cx="0" cy="0"/>
          <a:chOff x="0" y="0"/>
          <a:chExt cx="0" cy="0"/>
        </a:xfrm>
      </p:grpSpPr>
      <p:sp>
        <p:nvSpPr>
          <p:cNvPr id="2" name="Shape 0"/>
          <p:cNvSpPr/>
          <p:nvPr/>
        </p:nvSpPr>
        <p:spPr>
          <a:xfrm>
            <a:off x="0" y="0"/>
            <a:ext cx="9144000" cy="786384"/>
          </a:xfrm>
          <a:prstGeom prst="rect">
            <a:avLst/>
          </a:prstGeom>
          <a:solidFill>
            <a:srgbClr val="1E2A38"/>
          </a:solidFill>
          <a:ln/>
        </p:spPr>
        <p:txBody>
          <a:bodyPr/>
          <a:lstStyle/>
          <a:p>
            <a:endParaRPr lang="en-US"/>
          </a:p>
        </p:txBody>
      </p:sp>
      <p:sp>
        <p:nvSpPr>
          <p:cNvPr id="3" name="Text 1"/>
          <p:cNvSpPr txBox="1"/>
          <p:nvPr/>
        </p:nvSpPr>
        <p:spPr>
          <a:xfrm>
            <a:off x="411480" y="0"/>
            <a:ext cx="8321040" cy="786384"/>
          </a:xfrm>
          <a:prstGeom prst="rect">
            <a:avLst/>
          </a:prstGeom>
          <a:noFill/>
          <a:ln/>
        </p:spPr>
        <p:txBody>
          <a:bodyPr wrap="square" lIns="0" tIns="0" rIns="0" bIns="0" rtlCol="0" anchor="ctr"/>
          <a:lstStyle/>
          <a:p>
            <a:pPr marL="0" indent="0">
              <a:buNone/>
            </a:pPr>
            <a:r>
              <a:rPr lang="en-US" sz="2500" b="1" dirty="0">
                <a:solidFill>
                  <a:srgbClr val="FFFFFF"/>
                </a:solidFill>
                <a:latin typeface="Lucida Bright" pitchFamily="34" charset="0"/>
                <a:ea typeface="Lucida Bright" pitchFamily="34" charset="-122"/>
                <a:cs typeface="Lucida Bright" pitchFamily="34" charset="-120"/>
              </a:rPr>
              <a:t>Selected references</a:t>
            </a:r>
            <a:endParaRPr lang="en-US" sz="2500" dirty="0"/>
          </a:p>
        </p:txBody>
      </p:sp>
      <p:sp>
        <p:nvSpPr>
          <p:cNvPr id="4" name="Text 2"/>
          <p:cNvSpPr txBox="1"/>
          <p:nvPr/>
        </p:nvSpPr>
        <p:spPr>
          <a:xfrm>
            <a:off x="8503920" y="6473952"/>
            <a:ext cx="457200" cy="274320"/>
          </a:xfrm>
          <a:prstGeom prst="rect">
            <a:avLst/>
          </a:prstGeom>
          <a:noFill/>
          <a:ln/>
        </p:spPr>
        <p:txBody>
          <a:bodyPr wrap="square" lIns="0" tIns="0" rIns="0" bIns="0" rtlCol="0" anchor="ctr"/>
          <a:lstStyle/>
          <a:p>
            <a:pPr marL="0" indent="0" algn="r">
              <a:buNone/>
            </a:pPr>
            <a:r>
              <a:rPr lang="en-US" sz="1100" dirty="0">
                <a:solidFill>
                  <a:srgbClr val="6B6459"/>
                </a:solidFill>
                <a:latin typeface="Lucida Bright" pitchFamily="34" charset="0"/>
                <a:ea typeface="Lucida Bright" pitchFamily="34" charset="-122"/>
                <a:cs typeface="Lucida Bright" pitchFamily="34" charset="-120"/>
              </a:rPr>
              <a:t>81</a:t>
            </a:r>
            <a:endParaRPr lang="en-US" sz="1100" dirty="0"/>
          </a:p>
        </p:txBody>
      </p:sp>
      <p:graphicFrame>
        <p:nvGraphicFramePr>
          <p:cNvPr id="83" name="Table 0"/>
          <p:cNvGraphicFramePr>
            <a:graphicFrameLocks noGrp="1"/>
          </p:cNvGraphicFramePr>
          <p:nvPr>
            <p:extLst>
              <p:ext uri="{D42A27DB-BD31-4B8C-83A1-F6EECF244321}">
                <p14:modId xmlns:p14="http://schemas.microsoft.com/office/powerpoint/2010/main" val="1579011935"/>
              </p:ext>
            </p:extLst>
          </p:nvPr>
        </p:nvGraphicFramePr>
        <p:xfrm>
          <a:off x="411480" y="1051560"/>
          <a:ext cx="8321040" cy="914400"/>
        </p:xfrm>
        <a:graphic>
          <a:graphicData uri="http://schemas.openxmlformats.org/drawingml/2006/table">
            <a:tbl>
              <a:tblPr/>
              <a:tblGrid>
                <a:gridCol w="329184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621792">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Role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tc>
                  <a:txBody>
                    <a:bodyPr/>
                    <a:lstStyle/>
                    <a:p>
                      <a:pPr marL="0" indent="0" algn="l">
                        <a:buNone/>
                      </a:pPr>
                      <a:r>
                        <a:rPr lang="en-US" sz="1700" b="1" dirty="0">
                          <a:solidFill>
                            <a:srgbClr val="FFFFFF"/>
                          </a:solidFill>
                          <a:latin typeface="Lucida Bright" pitchFamily="34" charset="0"/>
                          <a:ea typeface="Lucida Bright" pitchFamily="34" charset="-122"/>
                          <a:cs typeface="Lucida Bright" pitchFamily="34" charset="-120"/>
                        </a:rPr>
                        <a:t>Reference</a:t>
                      </a:r>
                      <a:endParaRPr lang="en-US" sz="17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E2A38"/>
                    </a:solidFill>
                  </a:tcPr>
                </a:tc>
                <a:extLst>
                  <a:ext uri="{0D108BD9-81ED-4DB2-BD59-A6C34878D82A}">
                    <a16:rowId xmlns:a16="http://schemas.microsoft.com/office/drawing/2014/main" val="10000"/>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Direct learned inverse</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Zhu et al. — AUTOMAP, Nature 2018</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Learned sparse inference / unrolling</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Gregor &amp; LeCun — LISTA, ICML 2010</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2"/>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Model-based deep reconstruction</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Aggarwal, Mani &amp; Jacob — MoDL, IEEE TMI 2019</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Plug-and-play priors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Venkatakrishnan, Bouman &amp; Wohlberg — GlobalSIP 2013</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4"/>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Equation discovery</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Brunton, Proctor &amp; Kutz — SINDy, PNAS 2016</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21792">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Physics-informed neural networks</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tc>
                  <a:txBody>
                    <a:bodyPr/>
                    <a:lstStyle/>
                    <a:p>
                      <a:pPr marL="0" indent="0" algn="l">
                        <a:buNone/>
                      </a:pPr>
                      <a:r>
                        <a:rPr lang="en-US" sz="1600" dirty="0">
                          <a:solidFill>
                            <a:srgbClr val="2B2B28"/>
                          </a:solidFill>
                          <a:latin typeface="Lucida Bright" pitchFamily="34" charset="0"/>
                          <a:ea typeface="Lucida Bright" pitchFamily="34" charset="-122"/>
                          <a:cs typeface="Lucida Bright" pitchFamily="34" charset="-120"/>
                        </a:rPr>
                        <a:t>Raissi, Perdikaris &amp; Karniadakis — J. Comp. Phys. 2019</a:t>
                      </a:r>
                      <a:endParaRPr lang="en-US" sz="1600" dirty="0">
                        <a:latin typeface="Lucida Bright" charset="0"/>
                        <a:ea typeface="Lucida Bright" charset="0"/>
                        <a:cs typeface="Lucida Bright"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ECE1"/>
                    </a:solidFill>
                  </a:tcPr>
                </a:tc>
                <a:extLst>
                  <a:ext uri="{0D108BD9-81ED-4DB2-BD59-A6C34878D82A}">
                    <a16:rowId xmlns:a16="http://schemas.microsoft.com/office/drawing/2014/main" val="10006"/>
                  </a:ext>
                </a:extLst>
              </a:tr>
            </a:tbl>
          </a:graphicData>
        </a:graphic>
      </p:graphicFrame>
      <p:sp>
        <p:nvSpPr>
          <p:cNvPr id="6" name="Text 3"/>
          <p:cNvSpPr txBox="1"/>
          <p:nvPr/>
        </p:nvSpPr>
        <p:spPr>
          <a:xfrm>
            <a:off x="411480" y="5586984"/>
            <a:ext cx="8321040" cy="457200"/>
          </a:xfrm>
          <a:prstGeom prst="rect">
            <a:avLst/>
          </a:prstGeom>
          <a:noFill/>
          <a:ln/>
        </p:spPr>
        <p:txBody>
          <a:bodyPr wrap="square" lIns="0" tIns="0" rIns="0" bIns="0" rtlCol="0" anchor="ctr"/>
          <a:lstStyle/>
          <a:p>
            <a:pPr marL="0" indent="0" algn="ctr">
              <a:buNone/>
            </a:pPr>
            <a:r>
              <a:rPr lang="en-US" sz="1550" i="1" dirty="0">
                <a:solidFill>
                  <a:srgbClr val="6B6459"/>
                </a:solidFill>
                <a:latin typeface="Lucida Bright" pitchFamily="34" charset="0"/>
                <a:ea typeface="Lucida Bright" pitchFamily="34" charset="-122"/>
                <a:cs typeface="Lucida Bright" pitchFamily="34" charset="-120"/>
              </a:rPr>
              <a:t>Kak &amp; Slaney, Principles of Computerized Tomographic Imaging — CT foundations.</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845</TotalTime>
  <Words>8207</Words>
  <Application>Microsoft Macintosh PowerPoint</Application>
  <PresentationFormat>On-screen Show (4:3)</PresentationFormat>
  <Paragraphs>1001</Paragraphs>
  <Slides>105</Slides>
  <Notes>105</Notes>
  <HiddenSlides>15</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Aptos</vt:lpstr>
      <vt:lpstr>Arial</vt:lpstr>
      <vt:lpstr>Avenir Light</vt:lpstr>
      <vt:lpstr>Lucida Bright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Nirupam Roy</cp:lastModifiedBy>
  <cp:revision>1</cp:revision>
  <dcterms:created xsi:type="dcterms:W3CDTF">2026-09-22T10:29:09Z</dcterms:created>
  <dcterms:modified xsi:type="dcterms:W3CDTF">2026-09-24T16:04:53Z</dcterms:modified>
</cp:coreProperties>
</file>