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9" r:id="rId2"/>
  </p:sldMasterIdLst>
  <p:notesMasterIdLst>
    <p:notesMasterId r:id="rId16"/>
  </p:notesMasterIdLst>
  <p:handoutMasterIdLst>
    <p:handoutMasterId r:id="rId17"/>
  </p:handoutMasterIdLst>
  <p:sldIdLst>
    <p:sldId id="297" r:id="rId3"/>
    <p:sldId id="299" r:id="rId4"/>
    <p:sldId id="304" r:id="rId5"/>
    <p:sldId id="305" r:id="rId6"/>
    <p:sldId id="306" r:id="rId7"/>
    <p:sldId id="303" r:id="rId8"/>
    <p:sldId id="309" r:id="rId9"/>
    <p:sldId id="313" r:id="rId10"/>
    <p:sldId id="308" r:id="rId11"/>
    <p:sldId id="307" r:id="rId12"/>
    <p:sldId id="310" r:id="rId13"/>
    <p:sldId id="312" r:id="rId14"/>
    <p:sldId id="311" r:id="rId15"/>
  </p:sldIdLst>
  <p:sldSz cx="9144000" cy="6858000" type="screen4x3"/>
  <p:notesSz cx="6985000" cy="92837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Helvetic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Helvetic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Helvetic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Helvetic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Helvetic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Helvetic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Helvetic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Helvetic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Helvetic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6714" autoAdjust="0"/>
  </p:normalViewPr>
  <p:slideViewPr>
    <p:cSldViewPr snapToGrid="0">
      <p:cViewPr>
        <p:scale>
          <a:sx n="120" d="100"/>
          <a:sy n="120" d="100"/>
        </p:scale>
        <p:origin x="-78" y="-78"/>
      </p:cViewPr>
      <p:guideLst>
        <p:guide orient="horz" pos="789"/>
        <p:guide pos="48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67585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7137" cy="463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7938" tIns="43969" rIns="87938" bIns="4396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20835" name="Rectangle 67586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56348" y="0"/>
            <a:ext cx="3027137" cy="463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7938" tIns="43969" rIns="87938" bIns="4396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20836" name="Rectangle 67587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18595"/>
            <a:ext cx="3027137" cy="463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7938" tIns="43969" rIns="87938" bIns="4396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67589" name="Slide Number Placeholder 67588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56348" y="8818595"/>
            <a:ext cx="3027137" cy="463571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87938" tIns="43969" rIns="87938" bIns="439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fld id="{8A855623-DCED-4E5D-9311-6CA263906B0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50177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7137" cy="463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59" tIns="46480" rIns="92959" bIns="46480" numCol="1" anchor="t" anchorCtr="0" compatLnSpc="1">
            <a:prstTxWarp prst="textNoShape">
              <a:avLst/>
            </a:prstTxWarp>
          </a:bodyPr>
          <a:lstStyle>
            <a:lvl1pPr defTabSz="929760" eaLnBrk="1" hangingPunct="1">
              <a:defRPr sz="13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61443" name="Rectangle 50178"/>
          <p:cNvSpPr>
            <a:spLocks noGrp="1" noChangeArrowheads="1"/>
          </p:cNvSpPr>
          <p:nvPr>
            <p:ph type="dt" idx="1"/>
          </p:nvPr>
        </p:nvSpPr>
        <p:spPr bwMode="auto">
          <a:xfrm>
            <a:off x="3956348" y="0"/>
            <a:ext cx="3027137" cy="463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59" tIns="46480" rIns="92959" bIns="46480" numCol="1" anchor="t" anchorCtr="0" compatLnSpc="1">
            <a:prstTxWarp prst="textNoShape">
              <a:avLst/>
            </a:prstTxWarp>
          </a:bodyPr>
          <a:lstStyle>
            <a:lvl1pPr algn="r" defTabSz="929760" eaLnBrk="1" hangingPunct="1">
              <a:defRPr sz="13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61444" name="Rectangle 50179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noFill/>
          <a:ln w="9525" algn="ctr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1" name="Notes Placeholder 50180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8804" y="4410065"/>
            <a:ext cx="5587394" cy="4176744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2959" tIns="46480" rIns="92959" bIns="464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46" name="Rectangle 50181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18595"/>
            <a:ext cx="3027137" cy="463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59" tIns="46480" rIns="92959" bIns="46480" numCol="1" anchor="b" anchorCtr="0" compatLnSpc="1">
            <a:prstTxWarp prst="textNoShape">
              <a:avLst/>
            </a:prstTxWarp>
          </a:bodyPr>
          <a:lstStyle>
            <a:lvl1pPr defTabSz="929760" eaLnBrk="1" hangingPunct="1">
              <a:defRPr sz="13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50183" name="Slide Number Placeholder 50182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56348" y="8818595"/>
            <a:ext cx="3027137" cy="463571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2959" tIns="46480" rIns="92959" bIns="46480" numCol="1" anchor="b" anchorCtr="0" compatLnSpc="1">
            <a:prstTxWarp prst="textNoShape">
              <a:avLst/>
            </a:prstTxWarp>
          </a:bodyPr>
          <a:lstStyle>
            <a:lvl1pPr algn="r" defTabSz="929760" eaLnBrk="1" hangingPunct="1">
              <a:defRPr sz="1300">
                <a:latin typeface="Times New Roman" pitchFamily="18" charset="0"/>
              </a:defRPr>
            </a:lvl1pPr>
          </a:lstStyle>
          <a:p>
            <a:fld id="{048DFA81-0638-4983-AB53-0B2C09D32EF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hape 1"/>
          <p:cNvSpPr>
            <a:spLocks noGrp="1" noRot="1" noChangeAspect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62466" name="Shap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BF03-EC36-459C-8EE7-51AD3C840F34}" type="slidenum">
              <a:rPr lang="en-US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DFA81-0638-4983-AB53-0B2C09D32EFB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DFA81-0638-4983-AB53-0B2C09D32EFB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DFA81-0638-4983-AB53-0B2C09D32EFB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DFA81-0638-4983-AB53-0B2C09D32EFB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99133" y="4409758"/>
            <a:ext cx="5586735" cy="4177665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DFA81-0638-4983-AB53-0B2C09D32EF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DFA81-0638-4983-AB53-0B2C09D32EF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DFA81-0638-4983-AB53-0B2C09D32EF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99133" y="4409758"/>
            <a:ext cx="5586735" cy="4177665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DFA81-0638-4983-AB53-0B2C09D32EF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DFA81-0638-4983-AB53-0B2C09D32EF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8DFA81-0638-4983-AB53-0B2C09D32EF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55710E9-B4B4-4020-A12C-ACB0FA9411B5}" type="datetime3">
              <a:rPr lang="en-US" smtClean="0"/>
              <a:pPr/>
              <a:t>28 January 2010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5EB1FB-9AFD-432C-BEC6-8EDA6DE5F96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F0D310-8C84-4698-A563-57BA4EFDE03E}" type="datetime3">
              <a:rPr lang="en-US" smtClean="0"/>
              <a:pPr/>
              <a:t>28 January 2010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8904EF-2969-4BEA-A3EE-AEA62ECEEE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EFC2FA4-D79A-4FC4-A054-6238587B1973}" type="datetime3">
              <a:rPr lang="en-US" smtClean="0"/>
              <a:pPr/>
              <a:t>28 January 2010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0080C9-BA94-4E56-90D3-2235F2002EC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49699DB-0FBF-4B20-AEE3-57BE57530C25}" type="datetime3">
              <a:rPr lang="en-US" smtClean="0"/>
              <a:pPr/>
              <a:t>28 January 2010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F81CA6-E1DB-4E0F-9C40-4DBB44312A2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263B11E-C3AA-4E0A-9335-073913C00ACF}" type="datetime3">
              <a:rPr lang="en-US" smtClean="0"/>
              <a:pPr/>
              <a:t>28 January 2010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F38E3D-0A98-4A46-B200-62173E7D808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E577C91-D686-4A16-9493-FF1AAECA6538}" type="datetime3">
              <a:rPr lang="en-US" smtClean="0"/>
              <a:pPr/>
              <a:t>28 January 2010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924B43-831F-4D0E-9257-5027E6CA443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625F63-C839-41CA-9D5F-E282574349B5}" type="datetime3">
              <a:rPr lang="en-US" smtClean="0"/>
              <a:pPr/>
              <a:t>28 January 2010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A88444-A49F-4ADA-93FF-16D614E15A4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EE95B5E-D829-4D63-B64D-FF8B20E30573}" type="datetime3">
              <a:rPr lang="en-US" smtClean="0"/>
              <a:pPr/>
              <a:t>28 January 2010</a:t>
            </a:fld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3F6560-9B72-4DC3-8E93-AC175E0D90F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A2520BA-97B0-4DA2-9495-602963C0D4EF}" type="datetime3">
              <a:rPr lang="en-US" smtClean="0"/>
              <a:pPr/>
              <a:t>28 January 2010</a:t>
            </a:fld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F638EF-AA70-4CF5-AC7F-FCC397C751C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F41BA89-0C13-4EB1-9D9D-A93D79F74783}" type="datetime3">
              <a:rPr lang="en-US" smtClean="0"/>
              <a:pPr/>
              <a:t>28 January 2010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4B18D-FF3B-4B89-9A53-6C3EF8BA136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C632740-27F9-478D-8AE7-EF1FD8F0B3F1}" type="datetime3">
              <a:rPr lang="en-US" smtClean="0"/>
              <a:pPr/>
              <a:t>28 January 2010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708918-EA6F-4B96-8963-060063C8F44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D85D64-B8A9-4415-A7CF-89809910CAFC}" type="datetime3">
              <a:rPr lang="en-US" smtClean="0"/>
              <a:pPr/>
              <a:t>28 January 2010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DE5ACC-4FA2-4095-B15A-35A4F16BFD8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2688FF0-122E-4177-9B69-29D5C938A919}" type="datetime3">
              <a:rPr lang="en-US" smtClean="0"/>
              <a:pPr/>
              <a:t>28 January 2010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73DE52-DCC3-47CC-84AE-BE40C5325FD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DE41EA9-1198-4439-9E0D-8B53CBCC9DFA}" type="datetime3">
              <a:rPr lang="en-US" smtClean="0"/>
              <a:pPr/>
              <a:t>28 January 2010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CBA1F8-8F73-4058-88F5-8FFEE48DD20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2DC458-8384-4F60-8306-BC17F4E96C55}" type="datetime3">
              <a:rPr lang="en-US" smtClean="0"/>
              <a:pPr/>
              <a:t>28 January 2010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2A9261-8521-4657-AE8F-C8AC4326E31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1AB4546-BB17-4592-9008-2D850404F06A}" type="datetime3">
              <a:rPr lang="en-US" smtClean="0"/>
              <a:pPr/>
              <a:t>28 January 2010</a:t>
            </a:fld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6EE17D-35A6-499E-A736-A2A91F5B3C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46DD865-989A-4906-BB53-C6DB61A0E375}" type="datetime3">
              <a:rPr lang="en-US" smtClean="0"/>
              <a:pPr/>
              <a:t>28 January 2010</a:t>
            </a:fld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3BDC4C-DEAB-4FD7-B417-542F8415483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1F9381E-69A0-4DC4-8C37-A4CE070878AB}" type="datetime3">
              <a:rPr lang="en-US" smtClean="0"/>
              <a:pPr/>
              <a:t>28 January 2010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07FC89-7FE4-4017-BBEA-AA8695408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D000884-1CAF-493D-AA63-3C65662567EA}" type="datetime3">
              <a:rPr lang="en-US" smtClean="0"/>
              <a:pPr/>
              <a:t>28 January 2010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9A54BB-72C9-4979-B389-1171C23DF6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FE950A77-79E7-4505-AEBD-77A518DDC4C5}" type="datetime3">
              <a:rPr lang="en-US" smtClean="0"/>
              <a:pPr/>
              <a:t>28 January 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40788267-731E-450B-A5F8-764C82C24E0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</p:sldLayoutIdLst>
  <p:hf hdr="0"/>
  <p:txStyles>
    <p:titleStyle>
      <a:lvl1pPr marL="342900" indent="-342900" algn="ctr" defTabSz="-13873163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marL="342900" indent="-342900" algn="ctr" defTabSz="-1387316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marL="342900" indent="-342900" algn="ctr" defTabSz="-1387316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marL="342900" indent="-342900" algn="ctr" defTabSz="-1387316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marL="342900" indent="-342900" algn="ctr" defTabSz="-1387316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800100" indent="-342900" algn="ctr" defTabSz="-1387316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1257300" indent="-342900" algn="ctr" defTabSz="-1387316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714500" indent="-342900" algn="ctr" defTabSz="-1387316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2171700" indent="-342900" algn="ctr" defTabSz="-1387316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-138731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-138731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-138731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-138731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-138731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latinLnBrk="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latinLnBrk="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latinLnBrk="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latinLnBrk="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7D874905-E5E4-451B-A0AD-2614D73C00F1}" type="datetime3">
              <a:rPr lang="en-US" smtClean="0"/>
              <a:pPr/>
              <a:t>28 January 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0EEBE8AA-8AF2-44A0-84FC-2CD806D8F9F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</p:sldLayoutIdLst>
  <p:hf hdr="0"/>
  <p:txStyles>
    <p:titleStyle>
      <a:lvl1pPr marL="342900" indent="-342900" algn="ctr" defTabSz="-13873163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marL="342900" indent="-342900" algn="ctr" defTabSz="-1387316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marL="342900" indent="-342900" algn="ctr" defTabSz="-1387316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marL="342900" indent="-342900" algn="ctr" defTabSz="-1387316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marL="342900" indent="-342900" algn="ctr" defTabSz="-1387316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800100" indent="-342900" algn="ctr" defTabSz="-1387316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1257300" indent="-342900" algn="ctr" defTabSz="-1387316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714500" indent="-342900" algn="ctr" defTabSz="-1387316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2171700" indent="-342900" algn="ctr" defTabSz="-1387316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-138731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-138731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-138731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-138731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-138731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latinLnBrk="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latinLnBrk="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latinLnBrk="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latinLnBrk="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54273"/>
          <p:cNvSpPr>
            <a:spLocks noGrp="1" noChangeArrowheads="1"/>
          </p:cNvSpPr>
          <p:nvPr>
            <p:ph type="title"/>
          </p:nvPr>
        </p:nvSpPr>
        <p:spPr>
          <a:xfrm>
            <a:off x="3091543" y="492352"/>
            <a:ext cx="2813065" cy="694466"/>
          </a:xfrm>
          <a:ln w="12700" cap="flat" algn="ctr">
            <a:miter lim="800000"/>
            <a:headEnd type="none" w="med" len="med"/>
            <a:tailEnd type="none" w="med" len="med"/>
          </a:ln>
        </p:spPr>
        <p:txBody>
          <a:bodyPr wrap="none" lIns="63398" tIns="25359" rIns="63398" bIns="25359" anchor="t">
            <a:spAutoFit/>
          </a:bodyPr>
          <a:lstStyle/>
          <a:p>
            <a:pPr marL="0" indent="0" defTabSz="914400" eaLnBrk="1" hangingPunct="1">
              <a:lnSpc>
                <a:spcPct val="95000"/>
              </a:lnSpc>
            </a:pPr>
            <a:r>
              <a:rPr lang="en-US" dirty="0" smtClean="0"/>
              <a:t>CSMC 818G</a:t>
            </a:r>
          </a:p>
        </p:txBody>
      </p:sp>
      <p:sp>
        <p:nvSpPr>
          <p:cNvPr id="54275" name="Text Placeholder 54274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3388720"/>
          </a:xfrm>
          <a:ln w="12700" cap="flat" algn="ctr">
            <a:miter lim="800000"/>
            <a:headEnd type="none" w="med" len="med"/>
            <a:tailEnd type="none" w="med" len="med"/>
          </a:ln>
        </p:spPr>
        <p:txBody>
          <a:bodyPr lIns="71324" tIns="28529" rIns="71324" bIns="28529">
            <a:spAutoFit/>
          </a:bodyPr>
          <a:lstStyle/>
          <a:p>
            <a:pPr marL="387350" indent="-387350" algn="ctr" defTabSz="1033463" eaLnBrk="1" hangingPunct="1">
              <a:lnSpc>
                <a:spcPct val="94000"/>
              </a:lnSpc>
              <a:spcBef>
                <a:spcPct val="28000"/>
              </a:spcBef>
              <a:buFont typeface="Arial" pitchFamily="34" charset="0"/>
              <a:buNone/>
            </a:pPr>
            <a:r>
              <a:rPr lang="en-US" sz="3300" dirty="0" smtClean="0">
                <a:solidFill>
                  <a:schemeClr val="tx2"/>
                </a:solidFill>
              </a:rPr>
              <a:t>Information-Centric Design of Systems</a:t>
            </a:r>
          </a:p>
          <a:p>
            <a:pPr marL="387350" indent="-387350" algn="ctr" defTabSz="1033463" eaLnBrk="1" hangingPunct="1">
              <a:lnSpc>
                <a:spcPct val="94000"/>
              </a:lnSpc>
              <a:spcBef>
                <a:spcPct val="28000"/>
              </a:spcBef>
              <a:buFont typeface="Arial" pitchFamily="34" charset="0"/>
              <a:buNone/>
            </a:pPr>
            <a:r>
              <a:rPr lang="en-US" sz="2400" dirty="0" smtClean="0">
                <a:solidFill>
                  <a:schemeClr val="tx2"/>
                </a:solidFill>
              </a:rPr>
              <a:t>Using Information Technology to Improve the Quality of Life</a:t>
            </a:r>
          </a:p>
          <a:p>
            <a:pPr marL="387350" indent="-387350" algn="ctr" defTabSz="1033463" eaLnBrk="1" hangingPunct="1">
              <a:lnSpc>
                <a:spcPct val="94000"/>
              </a:lnSpc>
              <a:spcBef>
                <a:spcPct val="28000"/>
              </a:spcBef>
              <a:buFont typeface="Arial" pitchFamily="34" charset="0"/>
              <a:buNone/>
            </a:pPr>
            <a:endParaRPr lang="en-US" dirty="0" smtClean="0">
              <a:solidFill>
                <a:schemeClr val="tx2"/>
              </a:solidFill>
            </a:endParaRPr>
          </a:p>
          <a:p>
            <a:pPr marL="387350" indent="-387350" algn="ctr" defTabSz="1033463" eaLnBrk="1" hangingPunct="1">
              <a:lnSpc>
                <a:spcPct val="94000"/>
              </a:lnSpc>
              <a:spcBef>
                <a:spcPct val="28000"/>
              </a:spcBef>
              <a:buFont typeface="Arial" pitchFamily="34" charset="0"/>
              <a:buNone/>
            </a:pPr>
            <a:r>
              <a:rPr lang="en-US" sz="3300" dirty="0" smtClean="0">
                <a:solidFill>
                  <a:schemeClr val="tx2"/>
                </a:solidFill>
              </a:rPr>
              <a:t>Prof. Ashok K Agrawala</a:t>
            </a:r>
          </a:p>
          <a:p>
            <a:pPr marL="387350" indent="-387350" algn="ctr" defTabSz="1033463" eaLnBrk="1" hangingPunct="1">
              <a:lnSpc>
                <a:spcPct val="94000"/>
              </a:lnSpc>
              <a:spcBef>
                <a:spcPct val="28000"/>
              </a:spcBef>
              <a:buFont typeface="Arial" pitchFamily="34" charset="0"/>
              <a:buNone/>
            </a:pPr>
            <a:endParaRPr lang="en-US" sz="2100" dirty="0" smtClean="0"/>
          </a:p>
          <a:p>
            <a:pPr marL="387350" indent="-387350" algn="ctr" defTabSz="1033463" eaLnBrk="1" hangingPunct="1">
              <a:lnSpc>
                <a:spcPct val="94000"/>
              </a:lnSpc>
              <a:spcBef>
                <a:spcPct val="28000"/>
              </a:spcBef>
              <a:buFont typeface="Arial" pitchFamily="34" charset="0"/>
              <a:buNone/>
            </a:pPr>
            <a:r>
              <a:rPr lang="en-US" sz="2100" dirty="0" smtClean="0">
                <a:solidFill>
                  <a:srgbClr val="000000"/>
                </a:solidFill>
              </a:rPr>
              <a:t>© 2010   Ashok Agrawala</a:t>
            </a:r>
          </a:p>
          <a:p>
            <a:pPr marL="387350" indent="-387350" algn="ctr" defTabSz="1033463" eaLnBrk="1" hangingPunct="1">
              <a:lnSpc>
                <a:spcPct val="94000"/>
              </a:lnSpc>
              <a:spcBef>
                <a:spcPct val="28000"/>
              </a:spcBef>
              <a:buFont typeface="Arial" pitchFamily="34" charset="0"/>
              <a:buNone/>
            </a:pPr>
            <a:endParaRPr lang="en-US" sz="2100" dirty="0" smtClean="0">
              <a:solidFill>
                <a:srgbClr val="00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8CC93-8E13-454D-8F3A-E06B24962A9C}" type="datetime3">
              <a:rPr lang="en-US" smtClean="0"/>
              <a:pPr/>
              <a:t>28 January 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CMSC818G Set 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73277-E134-4C16-909C-D99F43DCD8AA}" type="slidenum">
              <a:rPr lang="en-US"/>
              <a:pPr/>
              <a:t>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Areas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en-US" dirty="0" smtClean="0"/>
              <a:t>Security</a:t>
            </a:r>
          </a:p>
          <a:p>
            <a:pPr lvl="1"/>
            <a:r>
              <a:rPr lang="en-US" dirty="0" smtClean="0"/>
              <a:t>Public Safety – Individual</a:t>
            </a:r>
          </a:p>
          <a:p>
            <a:pPr lvl="1"/>
            <a:r>
              <a:rPr lang="en-US" dirty="0" smtClean="0"/>
              <a:t>First Response – Incidence</a:t>
            </a:r>
          </a:p>
          <a:p>
            <a:pPr lvl="1"/>
            <a:r>
              <a:rPr lang="en-US" dirty="0" smtClean="0"/>
              <a:t>Emergency Response – Catastrophic events</a:t>
            </a:r>
          </a:p>
          <a:p>
            <a:pPr lvl="0"/>
            <a:r>
              <a:rPr lang="en-US" dirty="0" smtClean="0"/>
              <a:t>Education</a:t>
            </a:r>
          </a:p>
          <a:p>
            <a:pPr lvl="1"/>
            <a:r>
              <a:rPr lang="en-US" dirty="0" smtClean="0"/>
              <a:t>Elementary</a:t>
            </a:r>
          </a:p>
          <a:p>
            <a:pPr lvl="1"/>
            <a:r>
              <a:rPr lang="en-US" dirty="0" smtClean="0"/>
              <a:t>School</a:t>
            </a:r>
          </a:p>
          <a:p>
            <a:pPr lvl="1"/>
            <a:r>
              <a:rPr lang="en-US" dirty="0" smtClean="0"/>
              <a:t>College</a:t>
            </a:r>
          </a:p>
          <a:p>
            <a:pPr lvl="1"/>
            <a:r>
              <a:rPr lang="en-US" dirty="0" smtClean="0"/>
              <a:t>Post Graduate and Research</a:t>
            </a:r>
          </a:p>
          <a:p>
            <a:pPr lvl="0"/>
            <a:r>
              <a:rPr lang="en-US" dirty="0" smtClean="0"/>
              <a:t>Health Care</a:t>
            </a:r>
          </a:p>
          <a:p>
            <a:pPr lvl="1"/>
            <a:r>
              <a:rPr lang="en-US" dirty="0" smtClean="0"/>
              <a:t>Physician</a:t>
            </a:r>
          </a:p>
          <a:p>
            <a:pPr lvl="1"/>
            <a:r>
              <a:rPr lang="en-US" dirty="0" smtClean="0"/>
              <a:t>Hospital</a:t>
            </a:r>
          </a:p>
          <a:p>
            <a:pPr lvl="1"/>
            <a:r>
              <a:rPr lang="en-US" dirty="0" smtClean="0"/>
              <a:t>ER</a:t>
            </a:r>
          </a:p>
          <a:p>
            <a:pPr lvl="1"/>
            <a:r>
              <a:rPr lang="en-US" dirty="0" smtClean="0"/>
              <a:t>Wellness care – health clubs – exercise</a:t>
            </a:r>
          </a:p>
          <a:p>
            <a:pPr lvl="1"/>
            <a:r>
              <a:rPr lang="en-US" dirty="0" smtClean="0"/>
              <a:t>Food and Nutrition</a:t>
            </a:r>
          </a:p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en-US" dirty="0" smtClean="0"/>
              <a:t>Recreation</a:t>
            </a:r>
          </a:p>
          <a:p>
            <a:pPr lvl="0"/>
            <a:r>
              <a:rPr lang="en-US" dirty="0" smtClean="0"/>
              <a:t>Social Interactions</a:t>
            </a:r>
          </a:p>
          <a:p>
            <a:pPr lvl="0"/>
            <a:r>
              <a:rPr lang="en-US" dirty="0" smtClean="0"/>
              <a:t>Transportation</a:t>
            </a:r>
          </a:p>
          <a:p>
            <a:pPr lvl="0"/>
            <a:r>
              <a:rPr lang="en-US" dirty="0" smtClean="0"/>
              <a:t>E-commerce</a:t>
            </a:r>
          </a:p>
          <a:p>
            <a:pPr lvl="0"/>
            <a:r>
              <a:rPr lang="en-US" dirty="0" smtClean="0"/>
              <a:t>Finance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341E5-1B56-4C5A-B638-7CBD955303A0}" type="datetime3">
              <a:rPr lang="en-US" smtClean="0"/>
              <a:pPr/>
              <a:t>28 January 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E5ACC-4FA2-4095-B15A-35A4F16BFD8B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Basic Notions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Information</a:t>
            </a:r>
          </a:p>
          <a:p>
            <a:pPr lvl="1"/>
            <a:r>
              <a:rPr lang="en-US" dirty="0" smtClean="0"/>
              <a:t>Fundamental Nature</a:t>
            </a:r>
          </a:p>
          <a:p>
            <a:pPr lvl="1"/>
            <a:r>
              <a:rPr lang="en-US" dirty="0" smtClean="0"/>
              <a:t>Implications</a:t>
            </a:r>
          </a:p>
          <a:p>
            <a:r>
              <a:rPr lang="en-US" dirty="0" smtClean="0"/>
              <a:t>Interrelationships</a:t>
            </a:r>
          </a:p>
          <a:p>
            <a:r>
              <a:rPr lang="en-US" dirty="0" smtClean="0"/>
              <a:t>Context</a:t>
            </a:r>
          </a:p>
          <a:p>
            <a:r>
              <a:rPr lang="en-US" dirty="0" smtClean="0"/>
              <a:t>Models</a:t>
            </a:r>
          </a:p>
          <a:p>
            <a:r>
              <a:rPr lang="en-US" dirty="0" smtClean="0"/>
              <a:t>Limitations of Physical representations of information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BAA6D-EE2E-4D7C-A51C-C004E81D4313}" type="datetime3">
              <a:rPr lang="en-US" smtClean="0"/>
              <a:pPr/>
              <a:t>28 January 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BA1F8-8F73-4058-88F5-8FFEE48DD202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Technological aspects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Processing</a:t>
            </a:r>
          </a:p>
          <a:p>
            <a:r>
              <a:rPr lang="en-US" dirty="0" smtClean="0"/>
              <a:t>Storage</a:t>
            </a:r>
          </a:p>
          <a:p>
            <a:r>
              <a:rPr lang="en-US" dirty="0" smtClean="0"/>
              <a:t>Human Interaction</a:t>
            </a:r>
          </a:p>
          <a:p>
            <a:r>
              <a:rPr lang="en-US" dirty="0" smtClean="0"/>
              <a:t>Communications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 Inputs</a:t>
            </a:r>
          </a:p>
          <a:p>
            <a:pPr lvl="1"/>
            <a:r>
              <a:rPr lang="en-US" dirty="0" smtClean="0"/>
              <a:t>Sensors</a:t>
            </a:r>
          </a:p>
          <a:p>
            <a:r>
              <a:rPr lang="en-US" dirty="0" smtClean="0"/>
              <a:t>Outputs</a:t>
            </a:r>
          </a:p>
          <a:p>
            <a:pPr lvl="1"/>
            <a:r>
              <a:rPr lang="en-US" dirty="0" smtClean="0"/>
              <a:t>Actuations</a:t>
            </a:r>
          </a:p>
          <a:p>
            <a:pPr lvl="1"/>
            <a:r>
              <a:rPr lang="en-US" dirty="0" smtClean="0"/>
              <a:t>Commands</a:t>
            </a:r>
          </a:p>
          <a:p>
            <a:pPr lvl="1"/>
            <a:r>
              <a:rPr lang="en-US" dirty="0" smtClean="0"/>
              <a:t>Messages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E75BA-C201-41AD-A70E-2DD56523070D}" type="datetime3">
              <a:rPr lang="en-US" smtClean="0"/>
              <a:pPr/>
              <a:t>28 January 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E5ACC-4FA2-4095-B15A-35A4F16BFD8B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reading a paper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 lvl="1">
              <a:buNone/>
            </a:pPr>
            <a:r>
              <a:rPr lang="en-US" dirty="0" smtClean="0"/>
              <a:t>Standard paper questions:</a:t>
            </a:r>
          </a:p>
          <a:p>
            <a:pPr lvl="2"/>
            <a:r>
              <a:rPr lang="en-US" dirty="0" smtClean="0"/>
              <a:t>What is the claim of the paper?</a:t>
            </a:r>
          </a:p>
          <a:p>
            <a:pPr lvl="2"/>
            <a:r>
              <a:rPr lang="en-US" dirty="0" smtClean="0"/>
              <a:t>What is the key idea of the paper?</a:t>
            </a:r>
          </a:p>
          <a:p>
            <a:pPr lvl="2"/>
            <a:r>
              <a:rPr lang="en-US" dirty="0" smtClean="0"/>
              <a:t>What are the strengths and weaknesses of the paper?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pPr lvl="1">
              <a:buNone/>
            </a:pPr>
            <a:r>
              <a:rPr lang="en-US" dirty="0" smtClean="0"/>
              <a:t>Information-Centric  questions:</a:t>
            </a:r>
          </a:p>
          <a:p>
            <a:pPr lvl="2"/>
            <a:r>
              <a:rPr lang="en-US" dirty="0" smtClean="0"/>
              <a:t>What is the purpose of the ‘information’ they are capturing?</a:t>
            </a:r>
          </a:p>
          <a:p>
            <a:pPr lvl="2"/>
            <a:r>
              <a:rPr lang="en-US" dirty="0" smtClean="0"/>
              <a:t>What ‘information’ are they capturing?</a:t>
            </a:r>
          </a:p>
          <a:p>
            <a:pPr lvl="2"/>
            <a:r>
              <a:rPr lang="en-US" dirty="0" smtClean="0"/>
              <a:t>How are they capturing the ‘information’?</a:t>
            </a:r>
          </a:p>
          <a:p>
            <a:pPr lvl="2"/>
            <a:r>
              <a:rPr lang="en-US" dirty="0" smtClean="0"/>
              <a:t>How are they storing the ‘information’?</a:t>
            </a:r>
          </a:p>
          <a:p>
            <a:pPr lvl="2"/>
            <a:r>
              <a:rPr lang="en-US" dirty="0" smtClean="0"/>
              <a:t>What ‘contextual information’ are they capturing?</a:t>
            </a:r>
          </a:p>
          <a:p>
            <a:pPr lvl="2"/>
            <a:r>
              <a:rPr lang="en-US" dirty="0" smtClean="0"/>
              <a:t>Is the ‘information’ being captured sufficient or useful for the purpose?</a:t>
            </a:r>
          </a:p>
          <a:p>
            <a:pPr lvl="2"/>
            <a:r>
              <a:rPr lang="en-US" dirty="0" smtClean="0"/>
              <a:t>What additional ‘information’ could or should be captured?</a:t>
            </a:r>
          </a:p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CD9FC-CBE2-4176-AE16-C72450DD45BC}" type="datetime3">
              <a:rPr lang="en-US" smtClean="0"/>
              <a:pPr/>
              <a:t>28 January 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CMSC818G Set 1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BA1F8-8F73-4058-88F5-8FFEE48DD202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is this Course About</a:t>
            </a:r>
            <a:endParaRPr lang="en-US" dirty="0"/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3103536"/>
            <a:ext cx="8229600" cy="912988"/>
          </a:xfrm>
          <a:noFill/>
          <a:ln/>
        </p:spPr>
        <p:txBody>
          <a:bodyPr lIns="63398" tIns="25359" rIns="63398" bIns="25359">
            <a:spAutoFit/>
          </a:bodyPr>
          <a:lstStyle/>
          <a:p>
            <a:pPr algn="ctr">
              <a:buNone/>
            </a:pPr>
            <a:r>
              <a:rPr lang="en-US" sz="2800" dirty="0" smtClean="0"/>
              <a:t>Improving the quality of life using information technology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2D36D-28AF-485D-A5B3-6096E237D2F4}" type="datetime3">
              <a:rPr lang="en-US" smtClean="0"/>
              <a:pPr/>
              <a:t>28 January 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E5ACC-4FA2-4095-B15A-35A4F16BFD8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Participants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UMD</a:t>
            </a:r>
          </a:p>
          <a:p>
            <a:pPr lvl="1"/>
            <a:r>
              <a:rPr lang="en-US" dirty="0" smtClean="0"/>
              <a:t>19 registered</a:t>
            </a:r>
          </a:p>
          <a:p>
            <a:pPr lvl="1"/>
            <a:r>
              <a:rPr lang="en-US" dirty="0" smtClean="0"/>
              <a:t>…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Amrita University</a:t>
            </a:r>
          </a:p>
          <a:p>
            <a:pPr lvl="1"/>
            <a:r>
              <a:rPr lang="en-US" dirty="0" err="1" smtClean="0"/>
              <a:t>AmritaPuri</a:t>
            </a:r>
            <a:endParaRPr lang="en-US" dirty="0" smtClean="0"/>
          </a:p>
          <a:p>
            <a:pPr lvl="1"/>
            <a:r>
              <a:rPr lang="en-US" dirty="0" smtClean="0"/>
              <a:t>Coimbatore</a:t>
            </a:r>
          </a:p>
          <a:p>
            <a:pPr lvl="1"/>
            <a:r>
              <a:rPr lang="en-US" dirty="0" smtClean="0"/>
              <a:t>Bangalore </a:t>
            </a:r>
          </a:p>
          <a:p>
            <a:pPr lvl="1"/>
            <a:endParaRPr lang="en-US" dirty="0" smtClean="0"/>
          </a:p>
          <a:p>
            <a:r>
              <a:rPr lang="en-US" dirty="0" err="1" smtClean="0"/>
              <a:t>Dayalbagh</a:t>
            </a:r>
            <a:r>
              <a:rPr lang="en-US" dirty="0" smtClean="0"/>
              <a:t> Educational Institute</a:t>
            </a:r>
          </a:p>
          <a:p>
            <a:pPr lvl="1"/>
            <a:r>
              <a:rPr lang="en-US" dirty="0" smtClean="0"/>
              <a:t>9 registered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C4AFE-531D-47A0-AEFE-B241E16686F3}" type="datetime3">
              <a:rPr lang="en-US" smtClean="0"/>
              <a:pPr/>
              <a:t>28 January 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E5ACC-4FA2-4095-B15A-35A4F16BFD8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 of Operation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Independent and Group activities and research</a:t>
            </a:r>
          </a:p>
          <a:p>
            <a:r>
              <a:rPr lang="en-US" dirty="0" smtClean="0"/>
              <a:t>Cooperation and Interaction</a:t>
            </a:r>
          </a:p>
          <a:p>
            <a:r>
              <a:rPr lang="en-US" dirty="0" smtClean="0"/>
              <a:t>Exchange of ideas - Forum</a:t>
            </a:r>
          </a:p>
          <a:p>
            <a:r>
              <a:rPr lang="en-US" dirty="0" smtClean="0"/>
              <a:t>Groups of 2-3 people</a:t>
            </a:r>
          </a:p>
          <a:p>
            <a:r>
              <a:rPr lang="en-US" dirty="0" smtClean="0"/>
              <a:t>Assigned work for each week</a:t>
            </a:r>
          </a:p>
          <a:p>
            <a:r>
              <a:rPr lang="en-US" dirty="0" smtClean="0"/>
              <a:t>Every week</a:t>
            </a:r>
          </a:p>
          <a:p>
            <a:pPr lvl="1"/>
            <a:r>
              <a:rPr lang="en-US" dirty="0" smtClean="0"/>
              <a:t>Lecture Session </a:t>
            </a:r>
          </a:p>
          <a:p>
            <a:pPr lvl="1"/>
            <a:r>
              <a:rPr lang="en-US" dirty="0" smtClean="0"/>
              <a:t>Discussion Session</a:t>
            </a:r>
          </a:p>
          <a:p>
            <a:pPr lvl="2"/>
            <a:r>
              <a:rPr lang="en-US" dirty="0" smtClean="0"/>
              <a:t>As required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16EEA-3AD5-41FF-92FD-220527501CC1}" type="datetime3">
              <a:rPr lang="en-US" smtClean="0"/>
              <a:pPr/>
              <a:t>28 January 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E5ACC-4FA2-4095-B15A-35A4F16BFD8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Lectures</a:t>
            </a:r>
          </a:p>
          <a:p>
            <a:pPr lvl="1"/>
            <a:r>
              <a:rPr lang="en-US" dirty="0" smtClean="0"/>
              <a:t>Focused presentation on a topic</a:t>
            </a:r>
          </a:p>
          <a:p>
            <a:pPr lvl="2"/>
            <a:r>
              <a:rPr lang="en-US" dirty="0" smtClean="0"/>
              <a:t>Slides posted on the web</a:t>
            </a:r>
          </a:p>
          <a:p>
            <a:pPr lvl="3"/>
            <a:r>
              <a:rPr lang="en-US" dirty="0" smtClean="0"/>
              <a:t>Annotate by adding your notes to catch the major points that may come up in discussions.</a:t>
            </a:r>
          </a:p>
          <a:p>
            <a:r>
              <a:rPr lang="en-US" dirty="0" smtClean="0"/>
              <a:t>Group Studies – Research and Exploration</a:t>
            </a:r>
          </a:p>
          <a:p>
            <a:pPr lvl="1"/>
            <a:r>
              <a:rPr lang="en-US" dirty="0" smtClean="0"/>
              <a:t>Reports to be made in discussion session</a:t>
            </a:r>
          </a:p>
          <a:p>
            <a:pPr lvl="3"/>
            <a:r>
              <a:rPr lang="en-US" dirty="0" smtClean="0"/>
              <a:t>Same rules of annotation apply</a:t>
            </a:r>
          </a:p>
          <a:p>
            <a:r>
              <a:rPr lang="en-US" dirty="0" smtClean="0"/>
              <a:t>Proof of Concept Demonstrations/Projects</a:t>
            </a:r>
          </a:p>
          <a:p>
            <a:pPr lvl="1"/>
            <a:r>
              <a:rPr lang="en-US" dirty="0" smtClean="0"/>
              <a:t>Using </a:t>
            </a:r>
            <a:r>
              <a:rPr lang="en-US" dirty="0" err="1" smtClean="0"/>
              <a:t>Testbeds</a:t>
            </a:r>
            <a:endParaRPr lang="en-US" dirty="0" smtClean="0"/>
          </a:p>
          <a:p>
            <a:pPr lvl="2"/>
            <a:r>
              <a:rPr lang="en-US" dirty="0" err="1" smtClean="0"/>
              <a:t>MyeVyu</a:t>
            </a:r>
            <a:endParaRPr lang="en-US" dirty="0" smtClean="0"/>
          </a:p>
          <a:p>
            <a:pPr lvl="2"/>
            <a:r>
              <a:rPr lang="en-US" dirty="0" err="1" smtClean="0"/>
              <a:t>MAXWell</a:t>
            </a:r>
            <a:r>
              <a:rPr lang="en-US" dirty="0" smtClean="0"/>
              <a:t> Net</a:t>
            </a:r>
          </a:p>
          <a:p>
            <a:pPr lvl="2"/>
            <a:r>
              <a:rPr lang="en-US" dirty="0" smtClean="0"/>
              <a:t>…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84177-DEBD-41B1-8527-1E67D76B665A}" type="datetime3">
              <a:rPr lang="en-US" smtClean="0"/>
              <a:pPr/>
              <a:t>28 January 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E5ACC-4FA2-4095-B15A-35A4F16BFD8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7221" y="484736"/>
            <a:ext cx="2305235" cy="53780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Grading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Based on</a:t>
            </a:r>
          </a:p>
          <a:p>
            <a:pPr lvl="1"/>
            <a:r>
              <a:rPr lang="en-US" dirty="0" smtClean="0"/>
              <a:t>Class participation</a:t>
            </a:r>
          </a:p>
          <a:p>
            <a:pPr lvl="1"/>
            <a:r>
              <a:rPr lang="en-US" dirty="0" smtClean="0"/>
              <a:t>Weekly activities</a:t>
            </a:r>
          </a:p>
          <a:p>
            <a:pPr lvl="1"/>
            <a:r>
              <a:rPr lang="en-US" dirty="0" smtClean="0"/>
              <a:t>Papers/ Projects</a:t>
            </a:r>
          </a:p>
          <a:p>
            <a:pPr lvl="1"/>
            <a:r>
              <a:rPr lang="en-US" dirty="0" smtClean="0"/>
              <a:t>Exams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F2CBD-E66F-4A7F-BB0B-E4479B807C48}" type="datetime3">
              <a:rPr lang="en-US" smtClean="0"/>
              <a:pPr/>
              <a:t>28 January 2010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E5ACC-4FA2-4095-B15A-35A4F16BFD8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CMSC818G Set 1</a:t>
            </a:r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Class</a:t>
            </a:r>
          </a:p>
          <a:p>
            <a:r>
              <a:rPr lang="en-US" dirty="0" smtClean="0"/>
              <a:t>Through “Forum”</a:t>
            </a:r>
          </a:p>
          <a:p>
            <a:r>
              <a:rPr lang="en-US" dirty="0" smtClean="0"/>
              <a:t>Papers</a:t>
            </a:r>
          </a:p>
          <a:p>
            <a:r>
              <a:rPr lang="en-US" dirty="0" smtClean="0"/>
              <a:t>Web postings</a:t>
            </a:r>
          </a:p>
          <a:p>
            <a:r>
              <a:rPr lang="en-US" dirty="0" smtClean="0"/>
              <a:t>Individualized</a:t>
            </a:r>
          </a:p>
          <a:p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06FF5-60AC-432C-A954-134F1F71B9C4}" type="datetime3">
              <a:rPr lang="en-US" smtClean="0"/>
              <a:pPr/>
              <a:t>28 January 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E5ACC-4FA2-4095-B15A-35A4F16BFD8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Quality of Life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does it mean to you?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8B8B9-F2AA-4CCA-B8E3-BD5FF2ECD4D9}" type="datetime3">
              <a:rPr lang="en-US" smtClean="0"/>
              <a:pPr/>
              <a:t>28 January 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E5ACC-4FA2-4095-B15A-35A4F16BFD8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Perspective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en-US" dirty="0" smtClean="0"/>
              <a:t>Individual</a:t>
            </a:r>
          </a:p>
          <a:p>
            <a:pPr lvl="1"/>
            <a:r>
              <a:rPr lang="en-US" dirty="0" smtClean="0"/>
              <a:t>Family</a:t>
            </a:r>
          </a:p>
          <a:p>
            <a:pPr lvl="1"/>
            <a:r>
              <a:rPr lang="en-US" dirty="0" smtClean="0"/>
              <a:t>Social Groups</a:t>
            </a:r>
          </a:p>
          <a:p>
            <a:pPr lvl="1"/>
            <a:r>
              <a:rPr lang="en-US" dirty="0" smtClean="0"/>
              <a:t>Friends Circle</a:t>
            </a:r>
          </a:p>
          <a:p>
            <a:pPr lvl="1"/>
            <a:r>
              <a:rPr lang="en-US" dirty="0" smtClean="0"/>
              <a:t>…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0"/>
            <a:r>
              <a:rPr lang="en-US" dirty="0" smtClean="0"/>
              <a:t>Organization</a:t>
            </a:r>
          </a:p>
          <a:p>
            <a:pPr lvl="1"/>
            <a:r>
              <a:rPr lang="en-US" dirty="0" smtClean="0"/>
              <a:t>International - UN</a:t>
            </a:r>
          </a:p>
          <a:p>
            <a:pPr lvl="1"/>
            <a:r>
              <a:rPr lang="en-US" dirty="0" smtClean="0"/>
              <a:t>Corporation</a:t>
            </a:r>
          </a:p>
          <a:p>
            <a:pPr lvl="1"/>
            <a:r>
              <a:rPr lang="en-US" dirty="0" smtClean="0"/>
              <a:t>Government</a:t>
            </a:r>
          </a:p>
          <a:p>
            <a:pPr lvl="1"/>
            <a:r>
              <a:rPr lang="en-US" dirty="0" smtClean="0"/>
              <a:t>Non-profit</a:t>
            </a:r>
          </a:p>
          <a:p>
            <a:pPr lvl="1"/>
            <a:r>
              <a:rPr lang="en-US" dirty="0" smtClean="0"/>
              <a:t> </a:t>
            </a:r>
          </a:p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DD41E-F5D5-4431-9B47-FF7E240419AB}" type="datetime3">
              <a:rPr lang="en-US" smtClean="0"/>
              <a:pPr/>
              <a:t>28 January 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CMSC818G Set 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BA1F8-8F73-4058-88F5-8FFEE48DD202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6675</TotalTime>
  <Words>450</Words>
  <Application>Microsoft Office PowerPoint</Application>
  <PresentationFormat>On-screen Show (4:3)</PresentationFormat>
  <Paragraphs>174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Office Theme</vt:lpstr>
      <vt:lpstr>Custom Design</vt:lpstr>
      <vt:lpstr>CSMC 818G</vt:lpstr>
      <vt:lpstr>What is this Course About</vt:lpstr>
      <vt:lpstr>Participants</vt:lpstr>
      <vt:lpstr>Mode of Operation</vt:lpstr>
      <vt:lpstr>Methodology</vt:lpstr>
      <vt:lpstr>Grading</vt:lpstr>
      <vt:lpstr>Interactions</vt:lpstr>
      <vt:lpstr>Quality of Life</vt:lpstr>
      <vt:lpstr>Perspective</vt:lpstr>
      <vt:lpstr>Areas</vt:lpstr>
      <vt:lpstr>Some Basic Notions</vt:lpstr>
      <vt:lpstr>Technological aspects</vt:lpstr>
      <vt:lpstr>When reading a paper</vt:lpstr>
    </vt:vector>
  </TitlesOfParts>
  <Company>Lucent Technologies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1.01</dc:title>
  <dc:creator>Ashok K. Agrawala</dc:creator>
  <cp:lastModifiedBy>Christian B. Almazan</cp:lastModifiedBy>
  <cp:revision>278</cp:revision>
  <dcterms:created xsi:type="dcterms:W3CDTF">2004-10-07T18:29:30Z</dcterms:created>
  <dcterms:modified xsi:type="dcterms:W3CDTF">2010-01-28T18:46:13Z</dcterms:modified>
</cp:coreProperties>
</file>