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63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notesSlides/notesSlide39.xml" ContentType="application/vnd.openxmlformats-officedocument.presentationml.notesSlide+xml"/>
  <Override PartName="/ppt/notesSlides/notesSlide57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46.xml" ContentType="application/vnd.openxmlformats-officedocument.presentationml.notesSlide+xml"/>
  <Default Extension="emf" ContentType="image/x-emf"/>
  <Override PartName="/ppt/notesSlides/notesSlide64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62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60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Default Extension="vml" ContentType="application/vnd.openxmlformats-officedocument.vmlDrawing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59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notesSlides/notesSlide37.xml" ContentType="application/vnd.openxmlformats-officedocument.presentationml.notesSlide+xml"/>
  <Override PartName="/ppt/notesSlides/notesSlide55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9"/>
  </p:notesMasterIdLst>
  <p:handoutMasterIdLst>
    <p:handoutMasterId r:id="rId70"/>
  </p:handoutMasterIdLst>
  <p:sldIdLst>
    <p:sldId id="443" r:id="rId2"/>
    <p:sldId id="301" r:id="rId3"/>
    <p:sldId id="493" r:id="rId4"/>
    <p:sldId id="304" r:id="rId5"/>
    <p:sldId id="305" r:id="rId6"/>
    <p:sldId id="494" r:id="rId7"/>
    <p:sldId id="307" r:id="rId8"/>
    <p:sldId id="309" r:id="rId9"/>
    <p:sldId id="306" r:id="rId10"/>
    <p:sldId id="310" r:id="rId11"/>
    <p:sldId id="308" r:id="rId12"/>
    <p:sldId id="495" r:id="rId13"/>
    <p:sldId id="311" r:id="rId14"/>
    <p:sldId id="312" r:id="rId15"/>
    <p:sldId id="484" r:id="rId16"/>
    <p:sldId id="441" r:id="rId17"/>
    <p:sldId id="485" r:id="rId18"/>
    <p:sldId id="428" r:id="rId19"/>
    <p:sldId id="390" r:id="rId20"/>
    <p:sldId id="432" r:id="rId21"/>
    <p:sldId id="316" r:id="rId22"/>
    <p:sldId id="313" r:id="rId23"/>
    <p:sldId id="431" r:id="rId24"/>
    <p:sldId id="314" r:id="rId25"/>
    <p:sldId id="444" r:id="rId26"/>
    <p:sldId id="259" r:id="rId27"/>
    <p:sldId id="481" r:id="rId28"/>
    <p:sldId id="270" r:id="rId29"/>
    <p:sldId id="319" r:id="rId30"/>
    <p:sldId id="320" r:id="rId31"/>
    <p:sldId id="492" r:id="rId32"/>
    <p:sldId id="318" r:id="rId33"/>
    <p:sldId id="486" r:id="rId34"/>
    <p:sldId id="285" r:id="rId35"/>
    <p:sldId id="262" r:id="rId36"/>
    <p:sldId id="264" r:id="rId37"/>
    <p:sldId id="265" r:id="rId38"/>
    <p:sldId id="273" r:id="rId39"/>
    <p:sldId id="445" r:id="rId40"/>
    <p:sldId id="446" r:id="rId41"/>
    <p:sldId id="326" r:id="rId42"/>
    <p:sldId id="274" r:id="rId43"/>
    <p:sldId id="325" r:id="rId44"/>
    <p:sldId id="260" r:id="rId45"/>
    <p:sldId id="322" r:id="rId46"/>
    <p:sldId id="447" r:id="rId47"/>
    <p:sldId id="482" r:id="rId48"/>
    <p:sldId id="448" r:id="rId49"/>
    <p:sldId id="450" r:id="rId50"/>
    <p:sldId id="451" r:id="rId51"/>
    <p:sldId id="452" r:id="rId52"/>
    <p:sldId id="483" r:id="rId53"/>
    <p:sldId id="453" r:id="rId54"/>
    <p:sldId id="454" r:id="rId55"/>
    <p:sldId id="455" r:id="rId56"/>
    <p:sldId id="456" r:id="rId57"/>
    <p:sldId id="457" r:id="rId58"/>
    <p:sldId id="458" r:id="rId59"/>
    <p:sldId id="459" r:id="rId60"/>
    <p:sldId id="460" r:id="rId61"/>
    <p:sldId id="461" r:id="rId62"/>
    <p:sldId id="488" r:id="rId63"/>
    <p:sldId id="487" r:id="rId64"/>
    <p:sldId id="489" r:id="rId65"/>
    <p:sldId id="490" r:id="rId66"/>
    <p:sldId id="462" r:id="rId67"/>
    <p:sldId id="463" r:id="rId6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  <a:srgbClr val="FF0000"/>
    <a:srgbClr val="3366FF"/>
    <a:srgbClr val="FF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15" autoAdjust="0"/>
  </p:normalViewPr>
  <p:slideViewPr>
    <p:cSldViewPr snapToGrid="0">
      <p:cViewPr>
        <p:scale>
          <a:sx n="120" d="100"/>
          <a:sy n="120" d="100"/>
        </p:scale>
        <p:origin x="-1014" y="-150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6" d="100"/>
          <a:sy n="86" d="100"/>
        </p:scale>
        <p:origin x="-1962" y="-78"/>
      </p:cViewPr>
      <p:guideLst>
        <p:guide orient="horz" pos="2880"/>
        <p:guide pos="2160"/>
      </p:guideLst>
    </p:cSldViewPr>
  </p:notes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45.xml"/><Relationship Id="rId2" Type="http://schemas.openxmlformats.org/officeDocument/2006/relationships/slide" Target="slides/slide13.xml"/><Relationship Id="rId1" Type="http://schemas.openxmlformats.org/officeDocument/2006/relationships/slide" Target="slides/slide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Header Placeholder 24577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Information Dynamics</a:t>
            </a:r>
          </a:p>
          <a:p>
            <a:pPr>
              <a:defRPr/>
            </a:pPr>
            <a:r>
              <a:rPr lang="en-US"/>
              <a:t>Ashok Agrawala</a:t>
            </a:r>
          </a:p>
        </p:txBody>
      </p:sp>
      <p:sp>
        <p:nvSpPr>
          <p:cNvPr id="24579" name="Date Placeholder 24578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10/29/2001December 8, 1999</a:t>
            </a:r>
          </a:p>
        </p:txBody>
      </p:sp>
      <p:sp>
        <p:nvSpPr>
          <p:cNvPr id="133124" name="Rectangle 24579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1" name="Slide Number Placeholder 24580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C9760C31-E2AA-440D-9791-48AB9EB116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140289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0291" name="Date Placeholder 140290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10/29/2001</a:t>
            </a:r>
          </a:p>
        </p:txBody>
      </p:sp>
      <p:sp>
        <p:nvSpPr>
          <p:cNvPr id="69636" name="Rectangle 140291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 algn="ctr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0293" name="Notes Placeholder 140292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7590" name="Rectangle 140293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0295" name="Slide Number Placeholder 140294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71E424DB-7B75-457B-B2D9-1F157DA714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70659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108B6280-7C35-46DB-ACCC-1E34833149E4}" type="slidenum">
              <a:rPr lang="en-US" smtClean="0">
                <a:latin typeface="Arial" pitchFamily="34" charset="0"/>
              </a:rPr>
              <a:pPr/>
              <a:t>1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70660" name="Rectangle 292865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70661" name="Rectangle 292866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80899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49BD4FAF-3DC9-4FA6-AF05-5EEA9869684B}" type="slidenum">
              <a:rPr lang="en-US" smtClean="0">
                <a:latin typeface="Arial" pitchFamily="34" charset="0"/>
              </a:rPr>
              <a:pPr/>
              <a:t>13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80900" name="Rectangle 302081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80901" name="Rectangle 30208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81923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5C6E2788-6FF5-4D28-B223-7E7736F38BAA}" type="slidenum">
              <a:rPr lang="en-US" smtClean="0">
                <a:latin typeface="Arial" pitchFamily="34" charset="0"/>
              </a:rPr>
              <a:pPr/>
              <a:t>14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81924" name="Rectangle 303105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81925" name="Rectangle 303106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82947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6E7093D2-00DF-404F-B251-2076F78611B5}" type="slidenum">
              <a:rPr lang="en-US" smtClean="0">
                <a:latin typeface="Arial" pitchFamily="34" charset="0"/>
              </a:rPr>
              <a:pPr/>
              <a:t>15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82948" name="Rectangle 355329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82949" name="Rectangle 355330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83971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32F4D7C2-7319-436C-9944-441FDDA23211}" type="slidenum">
              <a:rPr lang="en-US" smtClean="0">
                <a:latin typeface="Arial" pitchFamily="34" charset="0"/>
              </a:rPr>
              <a:pPr/>
              <a:t>16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83972" name="Rectangle 304129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83973" name="Rectangle 304130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84995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D00402B5-ACF0-40C7-8ED0-CF66BA337A2F}" type="slidenum">
              <a:rPr lang="en-US" smtClean="0">
                <a:latin typeface="Arial" pitchFamily="34" charset="0"/>
              </a:rPr>
              <a:pPr/>
              <a:t>17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84996" name="Rectangle 354305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84997" name="Rectangle 354306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86019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F75E251B-F495-477A-A380-1A536B0D181D}" type="slidenum">
              <a:rPr lang="en-US" smtClean="0">
                <a:latin typeface="Arial" pitchFamily="34" charset="0"/>
              </a:rPr>
              <a:pPr/>
              <a:t>18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86020" name="Rectangle 305153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86021" name="Rectangle 305154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87043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72853F2C-0FA1-48E5-BA0E-EED3A7AB7A9C}" type="slidenum">
              <a:rPr lang="en-US" smtClean="0">
                <a:latin typeface="Arial" pitchFamily="34" charset="0"/>
              </a:rPr>
              <a:pPr/>
              <a:t>19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87044" name="Rectangle 306177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87045" name="Rectangle 306178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88067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C5E4AF62-156A-4807-BAF6-5376E61086C0}" type="slidenum">
              <a:rPr lang="en-US" smtClean="0">
                <a:latin typeface="Arial" pitchFamily="34" charset="0"/>
              </a:rPr>
              <a:pPr/>
              <a:t>20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88068" name="Rectangle 307201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88069" name="Rectangle 30720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89091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49679E62-12DC-438E-B635-F62CD1CDDB47}" type="slidenum">
              <a:rPr lang="en-US" smtClean="0">
                <a:latin typeface="Arial" pitchFamily="34" charset="0"/>
              </a:rPr>
              <a:pPr/>
              <a:t>21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89092" name="Rectangle 308225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89093" name="Rectangle 308226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90115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395B33CD-0FF0-4833-B765-3AF49497C683}" type="slidenum">
              <a:rPr lang="en-US" smtClean="0">
                <a:latin typeface="Arial" pitchFamily="34" charset="0"/>
              </a:rPr>
              <a:pPr/>
              <a:t>22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90116" name="Rectangle 309249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90117" name="Rectangle 309250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71683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51399232-3DF6-4929-BB79-14D3DDEB4100}" type="slidenum">
              <a:rPr lang="en-US" smtClean="0">
                <a:latin typeface="Arial" pitchFamily="34" charset="0"/>
              </a:rPr>
              <a:pPr/>
              <a:t>2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71684" name="Rectangle 293889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71685" name="Rectangle 293890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91139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042F4685-5CDD-4111-B278-01B8924A3F6B}" type="slidenum">
              <a:rPr lang="en-US" smtClean="0">
                <a:latin typeface="Arial" pitchFamily="34" charset="0"/>
              </a:rPr>
              <a:pPr/>
              <a:t>23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91140" name="Rectangle 310273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91141" name="Rectangle 310274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92163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E1AB9592-28B4-4498-A428-F9B5269AC73A}" type="slidenum">
              <a:rPr lang="en-US" smtClean="0">
                <a:latin typeface="Arial" pitchFamily="34" charset="0"/>
              </a:rPr>
              <a:pPr/>
              <a:t>24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92164" name="Rectangle 311297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92165" name="Rectangle 311298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93187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682BE427-0A64-46B0-93BE-1E43F990F13F}" type="slidenum">
              <a:rPr lang="en-US" smtClean="0">
                <a:latin typeface="Arial" pitchFamily="34" charset="0"/>
              </a:rPr>
              <a:pPr/>
              <a:t>25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93188" name="Rectangle 312321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93189" name="Rectangle 31232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94211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558DC840-94B5-45C1-8B59-BD9B20E71A0B}" type="slidenum">
              <a:rPr lang="en-US" smtClean="0">
                <a:latin typeface="Arial" pitchFamily="34" charset="0"/>
              </a:rPr>
              <a:pPr/>
              <a:t>26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94212" name="Rectangle 313345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94213" name="Rectangle 313346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95235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55432516-8408-4353-896A-6025BF282232}" type="slidenum">
              <a:rPr lang="en-US" smtClean="0">
                <a:latin typeface="Arial" pitchFamily="34" charset="0"/>
              </a:rPr>
              <a:pPr/>
              <a:t>27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95236" name="Rectangle 314369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95237" name="Rectangle 314370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96259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55ACFEE4-6596-450C-BC42-F31FA1C1F1B1}" type="slidenum">
              <a:rPr lang="en-US" smtClean="0">
                <a:latin typeface="Arial" pitchFamily="34" charset="0"/>
              </a:rPr>
              <a:pPr/>
              <a:t>28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96260" name="Rectangle 315393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96261" name="Rectangle 315394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97283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606E719E-02A5-4703-8009-F78C03C1D626}" type="slidenum">
              <a:rPr lang="en-US" smtClean="0">
                <a:latin typeface="Arial" pitchFamily="34" charset="0"/>
              </a:rPr>
              <a:pPr/>
              <a:t>29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97284" name="Rectangle 316417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97285" name="Rectangle 316418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98307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DDB34A05-77C6-4F4F-A68E-F489DC591C0A}" type="slidenum">
              <a:rPr lang="en-US" smtClean="0">
                <a:latin typeface="Arial" pitchFamily="34" charset="0"/>
              </a:rPr>
              <a:pPr/>
              <a:t>30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98308" name="Rectangle 317441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98309" name="Rectangle 31744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933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99332" name="Date Placeholder 3"/>
          <p:cNvSpPr>
            <a:spLocks noGrp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99333" name="Slide Number Placeholder 4"/>
          <p:cNvSpPr>
            <a:spLocks noGrp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F95B658A-70DB-4B42-9BC9-E1701CFE508A}" type="slidenum">
              <a:rPr lang="en-US" smtClean="0">
                <a:latin typeface="Arial" pitchFamily="34" charset="0"/>
              </a:rPr>
              <a:pPr/>
              <a:t>31</a:t>
            </a:fld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100355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E72B4EF9-E1B5-4FE1-89B0-2BEB248FA2A5}" type="slidenum">
              <a:rPr lang="en-US" smtClean="0">
                <a:latin typeface="Arial" pitchFamily="34" charset="0"/>
              </a:rPr>
              <a:pPr/>
              <a:t>32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00356" name="Rectangle 318465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100357" name="Rectangle 318466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73731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1AB45EA3-F502-43E6-95CF-ACB4684B457D}" type="slidenum">
              <a:rPr lang="en-US" smtClean="0">
                <a:latin typeface="Arial" pitchFamily="34" charset="0"/>
              </a:rPr>
              <a:pPr/>
              <a:t>4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73732" name="Rectangle 295937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73733" name="Rectangle 295938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101379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DA9C4C65-4B28-44F1-80E9-B9F766115787}" type="slidenum">
              <a:rPr lang="en-US" smtClean="0">
                <a:latin typeface="Arial" pitchFamily="34" charset="0"/>
              </a:rPr>
              <a:pPr/>
              <a:t>33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01380" name="Rectangle 357377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101381" name="Rectangle 357378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102403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B70E54FA-944F-43DE-BA8F-4D4B3B685405}" type="slidenum">
              <a:rPr lang="en-US" smtClean="0">
                <a:latin typeface="Arial" pitchFamily="34" charset="0"/>
              </a:rPr>
              <a:pPr/>
              <a:t>34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02404" name="Rectangle 319489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102405" name="Rectangle 319490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103427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59C7FE69-7C9D-441A-A253-81FE8D489AB8}" type="slidenum">
              <a:rPr lang="en-US" smtClean="0">
                <a:latin typeface="Arial" pitchFamily="34" charset="0"/>
              </a:rPr>
              <a:pPr/>
              <a:t>35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03428" name="Rectangle 320513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103429" name="Rectangle 320514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104451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6C322891-F2ED-42DF-93CA-072046C918ED}" type="slidenum">
              <a:rPr lang="en-US" smtClean="0">
                <a:latin typeface="Arial" pitchFamily="34" charset="0"/>
              </a:rPr>
              <a:pPr/>
              <a:t>36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04452" name="Rectangle 321537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104453" name="Rectangle 321538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105475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3CE0C0CC-E824-4594-BA49-CE5F421EA599}" type="slidenum">
              <a:rPr lang="en-US" smtClean="0">
                <a:latin typeface="Arial" pitchFamily="34" charset="0"/>
              </a:rPr>
              <a:pPr/>
              <a:t>37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05476" name="Rectangle 322561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105477" name="Rectangle 32256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106499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91FBBE68-23B8-4C18-BF50-F9458DF42AC5}" type="slidenum">
              <a:rPr lang="en-US" smtClean="0">
                <a:latin typeface="Arial" pitchFamily="34" charset="0"/>
              </a:rPr>
              <a:pPr/>
              <a:t>38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06500" name="Rectangle 167937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106501" name="Rectangle 167938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107523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19C5F32F-1126-4A2E-B350-C4A4047B0BE2}" type="slidenum">
              <a:rPr lang="en-US" smtClean="0">
                <a:latin typeface="Arial" pitchFamily="34" charset="0"/>
              </a:rPr>
              <a:pPr/>
              <a:t>39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07524" name="Rectangle 323585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107525" name="Rectangle 323586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108547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546BD2D9-00DE-4932-8D42-97BB40821F6C}" type="slidenum">
              <a:rPr lang="en-US" smtClean="0">
                <a:latin typeface="Arial" pitchFamily="34" charset="0"/>
              </a:rPr>
              <a:pPr/>
              <a:t>40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08548" name="Rectangle 324609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108549" name="Rectangle 324610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109571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B8BFCEE9-45F5-4C4D-A80E-BE4E07A11F20}" type="slidenum">
              <a:rPr lang="en-US" smtClean="0">
                <a:latin typeface="Arial" pitchFamily="34" charset="0"/>
              </a:rPr>
              <a:pPr/>
              <a:t>41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09572" name="Rectangle 325633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109573" name="Rectangle 325634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110595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E729C9D6-B3B6-4126-B5A7-8EF50F11EBAC}" type="slidenum">
              <a:rPr lang="en-US" smtClean="0">
                <a:latin typeface="Arial" pitchFamily="34" charset="0"/>
              </a:rPr>
              <a:pPr/>
              <a:t>42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10596" name="Rectangle 326657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110597" name="Rectangle 326658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74755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9DFD0761-7215-49D7-A514-46EBF4B46486}" type="slidenum">
              <a:rPr lang="en-US" smtClean="0">
                <a:latin typeface="Arial" pitchFamily="34" charset="0"/>
              </a:rPr>
              <a:pPr/>
              <a:t>5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74756" name="Rectangle 294913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74757" name="Rectangle 294914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111619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A748526E-A080-44F6-9B25-C680A0C57A75}" type="slidenum">
              <a:rPr lang="en-US" smtClean="0">
                <a:latin typeface="Arial" pitchFamily="34" charset="0"/>
              </a:rPr>
              <a:pPr/>
              <a:t>43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11620" name="Rectangle 327681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111621" name="Rectangle 32768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112643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9575FFAE-DFDC-4A25-908D-40EF664872A0}" type="slidenum">
              <a:rPr lang="en-US" smtClean="0">
                <a:latin typeface="Arial" pitchFamily="34" charset="0"/>
              </a:rPr>
              <a:pPr/>
              <a:t>44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12644" name="Rectangle 328705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112645" name="Rectangle 328706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113667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6DF59FE0-6B9E-419E-95A5-840A6FF6026F}" type="slidenum">
              <a:rPr lang="en-US" smtClean="0">
                <a:latin typeface="Arial" pitchFamily="34" charset="0"/>
              </a:rPr>
              <a:pPr/>
              <a:t>45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13668" name="Rectangle 329729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113669" name="Rectangle 329730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114691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34ABE69F-F45D-491F-AA39-7B44CC1CEFA2}" type="slidenum">
              <a:rPr lang="en-US" smtClean="0">
                <a:latin typeface="Arial" pitchFamily="34" charset="0"/>
              </a:rPr>
              <a:pPr/>
              <a:t>46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14692" name="Rectangle 330753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114693" name="Rectangle 330754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115715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3E6BB027-2AE4-4C04-BD1B-ADE58993D936}" type="slidenum">
              <a:rPr lang="en-US" smtClean="0">
                <a:latin typeface="Arial" pitchFamily="34" charset="0"/>
              </a:rPr>
              <a:pPr/>
              <a:t>47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15716" name="Rectangle 331777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115717" name="Rectangle 331778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116739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002F772F-788C-42C5-BF22-6DA2B1DA7F02}" type="slidenum">
              <a:rPr lang="en-US" smtClean="0">
                <a:latin typeface="Arial" pitchFamily="34" charset="0"/>
              </a:rPr>
              <a:pPr/>
              <a:t>48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16740" name="Rectangle 332801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116741" name="Rectangle 33280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117763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AEF28991-9113-4E78-8401-265886F4063D}" type="slidenum">
              <a:rPr lang="en-US" smtClean="0">
                <a:latin typeface="Arial" pitchFamily="34" charset="0"/>
              </a:rPr>
              <a:pPr/>
              <a:t>49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17764" name="Rectangle 333825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117765" name="Rectangle 333826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118787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52B6F0CF-F117-445D-A1F1-C850CF2FBEED}" type="slidenum">
              <a:rPr lang="en-US" smtClean="0">
                <a:latin typeface="Arial" pitchFamily="34" charset="0"/>
              </a:rPr>
              <a:pPr/>
              <a:t>50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18788" name="Rectangle 334849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118789" name="Rectangle 334850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119811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2DA0B214-E782-4E94-AB0E-7B68964D3952}" type="slidenum">
              <a:rPr lang="en-US" smtClean="0">
                <a:latin typeface="Arial" pitchFamily="34" charset="0"/>
              </a:rPr>
              <a:pPr/>
              <a:t>51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19812" name="Rectangle 335873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119813" name="Rectangle 335874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120835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785F0ED2-F841-4C04-A875-BDC1CA208600}" type="slidenum">
              <a:rPr lang="en-US" smtClean="0">
                <a:latin typeface="Arial" pitchFamily="34" charset="0"/>
              </a:rPr>
              <a:pPr/>
              <a:t>52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20836" name="Rectangle 336897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120837" name="Rectangle 336898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75779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3A815EA3-121C-4203-9F58-FC6F8E5D4AF8}" type="slidenum">
              <a:rPr lang="en-US" smtClean="0">
                <a:latin typeface="Arial" pitchFamily="34" charset="0"/>
              </a:rPr>
              <a:pPr/>
              <a:t>7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75780" name="Rectangle 297985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75781" name="Rectangle 297986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121859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9F9545F3-B369-478B-8254-7D551AD67361}" type="slidenum">
              <a:rPr lang="en-US" smtClean="0">
                <a:latin typeface="Arial" pitchFamily="34" charset="0"/>
              </a:rPr>
              <a:pPr/>
              <a:t>53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21860" name="Rectangle 337921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121861" name="Rectangle 33792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122883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12F0620E-4D2C-4D24-A314-0AD32063C271}" type="slidenum">
              <a:rPr lang="en-US" smtClean="0">
                <a:latin typeface="Arial" pitchFamily="34" charset="0"/>
              </a:rPr>
              <a:pPr/>
              <a:t>54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22884" name="Rectangle 338945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122885" name="Rectangle 338946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123907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C3854D9F-1A5A-41D1-8FD8-723CFE615B9C}" type="slidenum">
              <a:rPr lang="en-US" smtClean="0">
                <a:latin typeface="Arial" pitchFamily="34" charset="0"/>
              </a:rPr>
              <a:pPr/>
              <a:t>55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23908" name="Rectangle 339969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123909" name="Rectangle 339970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124931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44FC2835-93C5-46F5-90AE-0B51F4DDFD5A}" type="slidenum">
              <a:rPr lang="en-US" smtClean="0">
                <a:latin typeface="Arial" pitchFamily="34" charset="0"/>
              </a:rPr>
              <a:pPr/>
              <a:t>56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24932" name="Rectangle 340993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124933" name="Rectangle 340994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125955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237E6CE6-A53F-4242-B92D-87D6A83EF9DD}" type="slidenum">
              <a:rPr lang="en-US" smtClean="0">
                <a:latin typeface="Arial" pitchFamily="34" charset="0"/>
              </a:rPr>
              <a:pPr/>
              <a:t>57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25956" name="Rectangle 342017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125957" name="Rectangle 342018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126979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6B0EBE4B-4820-46E6-A6AB-EE1CA5C05E61}" type="slidenum">
              <a:rPr lang="en-US" smtClean="0">
                <a:latin typeface="Arial" pitchFamily="34" charset="0"/>
              </a:rPr>
              <a:pPr/>
              <a:t>58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26980" name="Rectangle 343041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126981" name="Rectangle 34304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128003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A26E2B08-156E-4976-ADF9-4B74F93AF287}" type="slidenum">
              <a:rPr lang="en-US" smtClean="0">
                <a:latin typeface="Arial" pitchFamily="34" charset="0"/>
              </a:rPr>
              <a:pPr/>
              <a:t>59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28004" name="Rectangle 344065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128005" name="Rectangle 344066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129027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6720CDE0-8AB2-43C5-A0AF-0512CE6E39A3}" type="slidenum">
              <a:rPr lang="en-US" smtClean="0">
                <a:latin typeface="Arial" pitchFamily="34" charset="0"/>
              </a:rPr>
              <a:pPr/>
              <a:t>60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29028" name="Rectangle 345089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129029" name="Rectangle 345090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130051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743C9884-F904-4935-B658-E5F2BA2374F7}" type="slidenum">
              <a:rPr lang="en-US" smtClean="0">
                <a:latin typeface="Arial" pitchFamily="34" charset="0"/>
              </a:rPr>
              <a:pPr/>
              <a:t>61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30052" name="Rectangle 346113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130053" name="Rectangle 346114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131075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C93E4A48-F80E-4511-A086-C9ED094B7D7B}" type="slidenum">
              <a:rPr lang="en-US" smtClean="0">
                <a:latin typeface="Arial" pitchFamily="34" charset="0"/>
              </a:rPr>
              <a:pPr/>
              <a:t>62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31076" name="Rectangle 362497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131077" name="Rectangle 362498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76803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BA1B59D9-AF75-45AA-A513-4BD6CD30BB05}" type="slidenum">
              <a:rPr lang="en-US" smtClean="0">
                <a:latin typeface="Arial" pitchFamily="34" charset="0"/>
              </a:rPr>
              <a:pPr/>
              <a:t>8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76804" name="Rectangle 300033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76805" name="Rectangle 300034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132099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52AFF05D-08FA-4629-B0F2-3F4EE3F57411}" type="slidenum">
              <a:rPr lang="en-US" smtClean="0">
                <a:latin typeface="Arial" pitchFamily="34" charset="0"/>
              </a:rPr>
              <a:pPr/>
              <a:t>63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32100" name="Rectangle 363521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132101" name="Rectangle 36352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133123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C57FFA9F-74F5-4E84-8638-46FF8574097D}" type="slidenum">
              <a:rPr lang="en-US" smtClean="0">
                <a:latin typeface="Arial" pitchFamily="34" charset="0"/>
              </a:rPr>
              <a:pPr/>
              <a:t>64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33124" name="Rectangle 364545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133125" name="Rectangle 364546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15AE023F-CDA3-4136-A11C-B2D62EEBDC2D}" type="slidenum">
              <a:rPr lang="en-US" smtClean="0">
                <a:latin typeface="Arial" pitchFamily="34" charset="0"/>
              </a:rPr>
              <a:pPr/>
              <a:t>65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34147" name="Rectangle 176129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134148" name="Rectangle 176130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135171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C485818A-EF59-4E4A-A40F-A0B15DED7E1A}" type="slidenum">
              <a:rPr lang="en-US" smtClean="0">
                <a:latin typeface="Arial" pitchFamily="34" charset="0"/>
              </a:rPr>
              <a:pPr/>
              <a:t>66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35172" name="Rectangle 347137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135173" name="Rectangle 347138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136195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F1489E2B-47AF-4D67-9D8C-3F0C626B60D7}" type="slidenum">
              <a:rPr lang="en-US" smtClean="0">
                <a:latin typeface="Arial" pitchFamily="34" charset="0"/>
              </a:rPr>
              <a:pPr/>
              <a:t>67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36196" name="Rectangle 348161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136197" name="Rectangle 34816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77827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323C76A4-E456-49F0-ADFC-2FE924059302}" type="slidenum">
              <a:rPr lang="en-US" smtClean="0">
                <a:latin typeface="Arial" pitchFamily="34" charset="0"/>
              </a:rPr>
              <a:pPr/>
              <a:t>9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77828" name="Rectangle 296961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77829" name="Rectangle 29696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78851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997D1558-3C09-4989-B444-D6E10D624D1D}" type="slidenum">
              <a:rPr lang="en-US" smtClean="0">
                <a:latin typeface="Arial" pitchFamily="34" charset="0"/>
              </a:rPr>
              <a:pPr/>
              <a:t>10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78852" name="Rectangle 301057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78853" name="Rectangle 301058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hape 3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10/29/2001</a:t>
            </a:r>
          </a:p>
        </p:txBody>
      </p:sp>
      <p:sp>
        <p:nvSpPr>
          <p:cNvPr id="79875" name="Shape 4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fld id="{DBB61A3E-A161-43AF-A776-329166DFB80E}" type="slidenum">
              <a:rPr lang="en-US" smtClean="0">
                <a:latin typeface="Arial" pitchFamily="34" charset="0"/>
              </a:rPr>
              <a:pPr/>
              <a:t>11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79876" name="Rectangle 299009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>
            <a:headEnd type="none" w="med" len="med"/>
            <a:tailEnd type="none" w="med" len="med"/>
          </a:ln>
        </p:spPr>
      </p:sp>
      <p:sp>
        <p:nvSpPr>
          <p:cNvPr id="79877" name="Rectangle 299010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 userDrawn="1"/>
        </p:nvGrpSpPr>
        <p:grpSpPr bwMode="auto">
          <a:xfrm>
            <a:off x="-3175" y="0"/>
            <a:ext cx="9147175" cy="6867525"/>
            <a:chOff x="-2" y="0"/>
            <a:chExt cx="5762" cy="4326"/>
          </a:xfrm>
        </p:grpSpPr>
        <p:grpSp>
          <p:nvGrpSpPr>
            <p:cNvPr id="5" name="Group 7"/>
            <p:cNvGrpSpPr>
              <a:grpSpLocks/>
            </p:cNvGrpSpPr>
            <p:nvPr userDrawn="1"/>
          </p:nvGrpSpPr>
          <p:grpSpPr bwMode="auto">
            <a:xfrm>
              <a:off x="-2" y="0"/>
              <a:ext cx="5712" cy="4326"/>
              <a:chOff x="-2" y="0"/>
              <a:chExt cx="5712" cy="4326"/>
            </a:xfrm>
          </p:grpSpPr>
          <p:sp>
            <p:nvSpPr>
              <p:cNvPr id="8" name="Rectangle 10"/>
              <p:cNvSpPr>
                <a:spLocks noChangeArrowheads="1"/>
              </p:cNvSpPr>
              <p:nvPr/>
            </p:nvSpPr>
            <p:spPr bwMode="auto">
              <a:xfrm>
                <a:off x="-2" y="0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9" name="Rectangle 11"/>
              <p:cNvSpPr>
                <a:spLocks noChangeArrowheads="1"/>
              </p:cNvSpPr>
              <p:nvPr/>
            </p:nvSpPr>
            <p:spPr bwMode="auto">
              <a:xfrm>
                <a:off x="9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0" name="Rectangle 12"/>
              <p:cNvSpPr>
                <a:spLocks noChangeArrowheads="1"/>
              </p:cNvSpPr>
              <p:nvPr/>
            </p:nvSpPr>
            <p:spPr bwMode="auto">
              <a:xfrm>
                <a:off x="19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1" name="Rectangle 13"/>
              <p:cNvSpPr>
                <a:spLocks noChangeArrowheads="1"/>
              </p:cNvSpPr>
              <p:nvPr/>
            </p:nvSpPr>
            <p:spPr bwMode="auto">
              <a:xfrm>
                <a:off x="28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" name="Rectangle 14"/>
              <p:cNvSpPr>
                <a:spLocks noChangeArrowheads="1"/>
              </p:cNvSpPr>
              <p:nvPr/>
            </p:nvSpPr>
            <p:spPr bwMode="auto">
              <a:xfrm>
                <a:off x="38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3" name="Rectangle 15"/>
              <p:cNvSpPr>
                <a:spLocks noChangeArrowheads="1"/>
              </p:cNvSpPr>
              <p:nvPr/>
            </p:nvSpPr>
            <p:spPr bwMode="auto">
              <a:xfrm>
                <a:off x="47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4" name="Rectangle 16"/>
              <p:cNvSpPr>
                <a:spLocks noChangeArrowheads="1"/>
              </p:cNvSpPr>
              <p:nvPr/>
            </p:nvSpPr>
            <p:spPr bwMode="auto">
              <a:xfrm>
                <a:off x="57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5" name="Rectangle 17"/>
              <p:cNvSpPr>
                <a:spLocks noChangeArrowheads="1"/>
              </p:cNvSpPr>
              <p:nvPr/>
            </p:nvSpPr>
            <p:spPr bwMode="auto">
              <a:xfrm>
                <a:off x="67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6" name="Rectangle 18"/>
              <p:cNvSpPr>
                <a:spLocks noChangeArrowheads="1"/>
              </p:cNvSpPr>
              <p:nvPr/>
            </p:nvSpPr>
            <p:spPr bwMode="auto">
              <a:xfrm>
                <a:off x="76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7" name="Rectangle 19"/>
              <p:cNvSpPr>
                <a:spLocks noChangeArrowheads="1"/>
              </p:cNvSpPr>
              <p:nvPr/>
            </p:nvSpPr>
            <p:spPr bwMode="auto">
              <a:xfrm>
                <a:off x="86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8" name="Rectangle 20"/>
              <p:cNvSpPr>
                <a:spLocks noChangeArrowheads="1"/>
              </p:cNvSpPr>
              <p:nvPr/>
            </p:nvSpPr>
            <p:spPr bwMode="auto">
              <a:xfrm>
                <a:off x="95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9" name="Rectangle 21"/>
              <p:cNvSpPr>
                <a:spLocks noChangeArrowheads="1"/>
              </p:cNvSpPr>
              <p:nvPr/>
            </p:nvSpPr>
            <p:spPr bwMode="auto">
              <a:xfrm>
                <a:off x="105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20" name="Rectangle 22"/>
              <p:cNvSpPr>
                <a:spLocks noChangeArrowheads="1"/>
              </p:cNvSpPr>
              <p:nvPr/>
            </p:nvSpPr>
            <p:spPr bwMode="auto">
              <a:xfrm>
                <a:off x="115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21" name="Rectangle 23"/>
              <p:cNvSpPr>
                <a:spLocks noChangeArrowheads="1"/>
              </p:cNvSpPr>
              <p:nvPr/>
            </p:nvSpPr>
            <p:spPr bwMode="auto">
              <a:xfrm>
                <a:off x="124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22" name="Rectangle 24"/>
              <p:cNvSpPr>
                <a:spLocks noChangeArrowheads="1"/>
              </p:cNvSpPr>
              <p:nvPr/>
            </p:nvSpPr>
            <p:spPr bwMode="auto">
              <a:xfrm>
                <a:off x="134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23" name="Rectangle 25"/>
              <p:cNvSpPr>
                <a:spLocks noChangeArrowheads="1"/>
              </p:cNvSpPr>
              <p:nvPr/>
            </p:nvSpPr>
            <p:spPr bwMode="auto">
              <a:xfrm>
                <a:off x="143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24" name="Rectangle 26"/>
              <p:cNvSpPr>
                <a:spLocks noChangeArrowheads="1"/>
              </p:cNvSpPr>
              <p:nvPr/>
            </p:nvSpPr>
            <p:spPr bwMode="auto">
              <a:xfrm>
                <a:off x="153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25" name="Rectangle 27"/>
              <p:cNvSpPr>
                <a:spLocks noChangeArrowheads="1"/>
              </p:cNvSpPr>
              <p:nvPr/>
            </p:nvSpPr>
            <p:spPr bwMode="auto">
              <a:xfrm>
                <a:off x="163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26" name="Rectangle 28"/>
              <p:cNvSpPr>
                <a:spLocks noChangeArrowheads="1"/>
              </p:cNvSpPr>
              <p:nvPr/>
            </p:nvSpPr>
            <p:spPr bwMode="auto">
              <a:xfrm>
                <a:off x="172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27" name="Rectangle 29"/>
              <p:cNvSpPr>
                <a:spLocks noChangeArrowheads="1"/>
              </p:cNvSpPr>
              <p:nvPr/>
            </p:nvSpPr>
            <p:spPr bwMode="auto">
              <a:xfrm>
                <a:off x="182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28" name="Rectangle 30"/>
              <p:cNvSpPr>
                <a:spLocks noChangeArrowheads="1"/>
              </p:cNvSpPr>
              <p:nvPr/>
            </p:nvSpPr>
            <p:spPr bwMode="auto">
              <a:xfrm>
                <a:off x="191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29" name="Rectangle 31"/>
              <p:cNvSpPr>
                <a:spLocks noChangeArrowheads="1"/>
              </p:cNvSpPr>
              <p:nvPr/>
            </p:nvSpPr>
            <p:spPr bwMode="auto">
              <a:xfrm>
                <a:off x="201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30" name="Rectangle 32"/>
              <p:cNvSpPr>
                <a:spLocks noChangeArrowheads="1"/>
              </p:cNvSpPr>
              <p:nvPr/>
            </p:nvSpPr>
            <p:spPr bwMode="auto">
              <a:xfrm>
                <a:off x="211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31" name="Rectangle 33"/>
              <p:cNvSpPr>
                <a:spLocks noChangeArrowheads="1"/>
              </p:cNvSpPr>
              <p:nvPr/>
            </p:nvSpPr>
            <p:spPr bwMode="auto">
              <a:xfrm>
                <a:off x="220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32" name="Rectangle 34"/>
              <p:cNvSpPr>
                <a:spLocks noChangeArrowheads="1"/>
              </p:cNvSpPr>
              <p:nvPr/>
            </p:nvSpPr>
            <p:spPr bwMode="auto">
              <a:xfrm>
                <a:off x="230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33" name="Rectangle 35"/>
              <p:cNvSpPr>
                <a:spLocks noChangeArrowheads="1"/>
              </p:cNvSpPr>
              <p:nvPr/>
            </p:nvSpPr>
            <p:spPr bwMode="auto">
              <a:xfrm>
                <a:off x="239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34" name="Rectangle 36"/>
              <p:cNvSpPr>
                <a:spLocks noChangeArrowheads="1"/>
              </p:cNvSpPr>
              <p:nvPr/>
            </p:nvSpPr>
            <p:spPr bwMode="auto">
              <a:xfrm>
                <a:off x="249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35" name="Rectangle 37"/>
              <p:cNvSpPr>
                <a:spLocks noChangeArrowheads="1"/>
              </p:cNvSpPr>
              <p:nvPr/>
            </p:nvSpPr>
            <p:spPr bwMode="auto">
              <a:xfrm>
                <a:off x="259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36" name="Rectangle 38"/>
              <p:cNvSpPr>
                <a:spLocks noChangeArrowheads="1"/>
              </p:cNvSpPr>
              <p:nvPr/>
            </p:nvSpPr>
            <p:spPr bwMode="auto">
              <a:xfrm>
                <a:off x="268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37" name="Rectangle 39"/>
              <p:cNvSpPr>
                <a:spLocks noChangeArrowheads="1"/>
              </p:cNvSpPr>
              <p:nvPr/>
            </p:nvSpPr>
            <p:spPr bwMode="auto">
              <a:xfrm>
                <a:off x="278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38" name="Rectangle 40"/>
              <p:cNvSpPr>
                <a:spLocks noChangeArrowheads="1"/>
              </p:cNvSpPr>
              <p:nvPr/>
            </p:nvSpPr>
            <p:spPr bwMode="auto">
              <a:xfrm>
                <a:off x="287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39" name="Rectangle 41"/>
              <p:cNvSpPr>
                <a:spLocks noChangeArrowheads="1"/>
              </p:cNvSpPr>
              <p:nvPr/>
            </p:nvSpPr>
            <p:spPr bwMode="auto">
              <a:xfrm>
                <a:off x="297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40" name="Rectangle 42"/>
              <p:cNvSpPr>
                <a:spLocks noChangeArrowheads="1"/>
              </p:cNvSpPr>
              <p:nvPr/>
            </p:nvSpPr>
            <p:spPr bwMode="auto">
              <a:xfrm>
                <a:off x="307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41" name="Rectangle 43"/>
              <p:cNvSpPr>
                <a:spLocks noChangeArrowheads="1"/>
              </p:cNvSpPr>
              <p:nvPr/>
            </p:nvSpPr>
            <p:spPr bwMode="auto">
              <a:xfrm>
                <a:off x="316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42" name="Rectangle 44"/>
              <p:cNvSpPr>
                <a:spLocks noChangeArrowheads="1"/>
              </p:cNvSpPr>
              <p:nvPr/>
            </p:nvSpPr>
            <p:spPr bwMode="auto">
              <a:xfrm>
                <a:off x="326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43" name="Rectangle 45"/>
              <p:cNvSpPr>
                <a:spLocks noChangeArrowheads="1"/>
              </p:cNvSpPr>
              <p:nvPr/>
            </p:nvSpPr>
            <p:spPr bwMode="auto">
              <a:xfrm>
                <a:off x="335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44" name="Rectangle 46"/>
              <p:cNvSpPr>
                <a:spLocks noChangeArrowheads="1"/>
              </p:cNvSpPr>
              <p:nvPr/>
            </p:nvSpPr>
            <p:spPr bwMode="auto">
              <a:xfrm>
                <a:off x="345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45" name="Rectangle 47"/>
              <p:cNvSpPr>
                <a:spLocks noChangeArrowheads="1"/>
              </p:cNvSpPr>
              <p:nvPr/>
            </p:nvSpPr>
            <p:spPr bwMode="auto">
              <a:xfrm>
                <a:off x="355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46" name="Rectangle 48"/>
              <p:cNvSpPr>
                <a:spLocks noChangeArrowheads="1"/>
              </p:cNvSpPr>
              <p:nvPr/>
            </p:nvSpPr>
            <p:spPr bwMode="auto">
              <a:xfrm>
                <a:off x="364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47" name="Rectangle 49"/>
              <p:cNvSpPr>
                <a:spLocks noChangeArrowheads="1"/>
              </p:cNvSpPr>
              <p:nvPr/>
            </p:nvSpPr>
            <p:spPr bwMode="auto">
              <a:xfrm>
                <a:off x="374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48" name="Rectangle 50"/>
              <p:cNvSpPr>
                <a:spLocks noChangeArrowheads="1"/>
              </p:cNvSpPr>
              <p:nvPr/>
            </p:nvSpPr>
            <p:spPr bwMode="auto">
              <a:xfrm>
                <a:off x="383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49" name="Rectangle 51"/>
              <p:cNvSpPr>
                <a:spLocks noChangeArrowheads="1"/>
              </p:cNvSpPr>
              <p:nvPr/>
            </p:nvSpPr>
            <p:spPr bwMode="auto">
              <a:xfrm>
                <a:off x="393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50" name="Rectangle 52"/>
              <p:cNvSpPr>
                <a:spLocks noChangeArrowheads="1"/>
              </p:cNvSpPr>
              <p:nvPr/>
            </p:nvSpPr>
            <p:spPr bwMode="auto">
              <a:xfrm>
                <a:off x="403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51" name="Rectangle 53"/>
              <p:cNvSpPr>
                <a:spLocks noChangeArrowheads="1"/>
              </p:cNvSpPr>
              <p:nvPr/>
            </p:nvSpPr>
            <p:spPr bwMode="auto">
              <a:xfrm>
                <a:off x="412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52" name="Rectangle 54"/>
              <p:cNvSpPr>
                <a:spLocks noChangeArrowheads="1"/>
              </p:cNvSpPr>
              <p:nvPr/>
            </p:nvSpPr>
            <p:spPr bwMode="auto">
              <a:xfrm>
                <a:off x="422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53" name="Rectangle 55"/>
              <p:cNvSpPr>
                <a:spLocks noChangeArrowheads="1"/>
              </p:cNvSpPr>
              <p:nvPr/>
            </p:nvSpPr>
            <p:spPr bwMode="auto">
              <a:xfrm>
                <a:off x="431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54" name="Rectangle 56"/>
              <p:cNvSpPr>
                <a:spLocks noChangeArrowheads="1"/>
              </p:cNvSpPr>
              <p:nvPr/>
            </p:nvSpPr>
            <p:spPr bwMode="auto">
              <a:xfrm>
                <a:off x="441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55" name="Rectangle 57"/>
              <p:cNvSpPr>
                <a:spLocks noChangeArrowheads="1"/>
              </p:cNvSpPr>
              <p:nvPr/>
            </p:nvSpPr>
            <p:spPr bwMode="auto">
              <a:xfrm>
                <a:off x="451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56" name="Rectangle 58"/>
              <p:cNvSpPr>
                <a:spLocks noChangeArrowheads="1"/>
              </p:cNvSpPr>
              <p:nvPr/>
            </p:nvSpPr>
            <p:spPr bwMode="auto">
              <a:xfrm>
                <a:off x="460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57" name="Rectangle 59"/>
              <p:cNvSpPr>
                <a:spLocks noChangeArrowheads="1"/>
              </p:cNvSpPr>
              <p:nvPr/>
            </p:nvSpPr>
            <p:spPr bwMode="auto">
              <a:xfrm>
                <a:off x="470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58" name="Rectangle 60"/>
              <p:cNvSpPr>
                <a:spLocks noChangeArrowheads="1"/>
              </p:cNvSpPr>
              <p:nvPr/>
            </p:nvSpPr>
            <p:spPr bwMode="auto">
              <a:xfrm>
                <a:off x="479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59" name="Rectangle 61"/>
              <p:cNvSpPr>
                <a:spLocks noChangeArrowheads="1"/>
              </p:cNvSpPr>
              <p:nvPr/>
            </p:nvSpPr>
            <p:spPr bwMode="auto">
              <a:xfrm>
                <a:off x="489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60" name="Rectangle 62"/>
              <p:cNvSpPr>
                <a:spLocks noChangeArrowheads="1"/>
              </p:cNvSpPr>
              <p:nvPr/>
            </p:nvSpPr>
            <p:spPr bwMode="auto">
              <a:xfrm>
                <a:off x="499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61" name="Rectangle 63"/>
              <p:cNvSpPr>
                <a:spLocks noChangeArrowheads="1"/>
              </p:cNvSpPr>
              <p:nvPr/>
            </p:nvSpPr>
            <p:spPr bwMode="auto">
              <a:xfrm>
                <a:off x="508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62" name="Rectangle 64"/>
              <p:cNvSpPr>
                <a:spLocks noChangeArrowheads="1"/>
              </p:cNvSpPr>
              <p:nvPr/>
            </p:nvSpPr>
            <p:spPr bwMode="auto">
              <a:xfrm>
                <a:off x="518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63" name="Rectangle 65"/>
              <p:cNvSpPr>
                <a:spLocks noChangeArrowheads="1"/>
              </p:cNvSpPr>
              <p:nvPr/>
            </p:nvSpPr>
            <p:spPr bwMode="auto">
              <a:xfrm>
                <a:off x="527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64" name="Rectangle 66"/>
              <p:cNvSpPr>
                <a:spLocks noChangeArrowheads="1"/>
              </p:cNvSpPr>
              <p:nvPr/>
            </p:nvSpPr>
            <p:spPr bwMode="auto">
              <a:xfrm>
                <a:off x="537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65" name="Rectangle 67"/>
              <p:cNvSpPr>
                <a:spLocks noChangeArrowheads="1"/>
              </p:cNvSpPr>
              <p:nvPr/>
            </p:nvSpPr>
            <p:spPr bwMode="auto">
              <a:xfrm>
                <a:off x="547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66" name="Rectangle 68"/>
              <p:cNvSpPr>
                <a:spLocks noChangeArrowheads="1"/>
              </p:cNvSpPr>
              <p:nvPr/>
            </p:nvSpPr>
            <p:spPr bwMode="auto">
              <a:xfrm>
                <a:off x="556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67" name="Rectangle 69"/>
              <p:cNvSpPr>
                <a:spLocks noChangeArrowheads="1"/>
              </p:cNvSpPr>
              <p:nvPr/>
            </p:nvSpPr>
            <p:spPr bwMode="auto">
              <a:xfrm>
                <a:off x="566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sz="1800">
                  <a:solidFill>
                    <a:srgbClr val="000000"/>
                  </a:solidFill>
                  <a:latin typeface="Arial" charset="0"/>
                </a:endParaRPr>
              </a:p>
            </p:txBody>
          </p:sp>
        </p:grpSp>
        <p:sp>
          <p:nvSpPr>
            <p:cNvPr id="6" name="Rectangle 8"/>
            <p:cNvSpPr>
              <a:spLocks noChangeArrowheads="1"/>
            </p:cNvSpPr>
            <p:nvPr/>
          </p:nvSpPr>
          <p:spPr bwMode="auto">
            <a:xfrm>
              <a:off x="429" y="0"/>
              <a:ext cx="5331" cy="4320"/>
            </a:xfrm>
            <a:prstGeom prst="rect">
              <a:avLst/>
            </a:prstGeom>
            <a:solidFill>
              <a:schemeClr val="accent1">
                <a:alpha val="50195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321"/>
            </a:xfrm>
            <a:prstGeom prst="rect">
              <a:avLst/>
            </a:prstGeom>
            <a:solidFill>
              <a:schemeClr val="hlink">
                <a:alpha val="50195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</p:grpSp>
      <p:sp>
        <p:nvSpPr>
          <p:cNvPr id="68" name="Rectangle 70"/>
          <p:cNvSpPr>
            <a:spLocks noChangeArrowheads="1"/>
          </p:cNvSpPr>
          <p:nvPr/>
        </p:nvSpPr>
        <p:spPr bwMode="auto">
          <a:xfrm>
            <a:off x="3505200" y="2590800"/>
            <a:ext cx="4892675" cy="76200"/>
          </a:xfrm>
          <a:prstGeom prst="rect">
            <a:avLst/>
          </a:prstGeom>
          <a:solidFill>
            <a:schemeClr val="hlink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kumimoji="1" lang="en-US"/>
          </a:p>
        </p:txBody>
      </p:sp>
      <p:sp>
        <p:nvSpPr>
          <p:cNvPr id="166979" name="Title 166978"/>
          <p:cNvSpPr>
            <a:spLocks noGrp="1" noChangeArrowheads="1"/>
          </p:cNvSpPr>
          <p:nvPr>
            <p:ph type="ctrTitle" sz="quarter"/>
          </p:nvPr>
        </p:nvSpPr>
        <p:spPr>
          <a:xfrm>
            <a:off x="779463" y="1096963"/>
            <a:ext cx="7678737" cy="1431925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6980" name="Subtitle 16697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021138" y="2860675"/>
            <a:ext cx="4437062" cy="31146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9" name="Rectangle 68"/>
          <p:cNvSpPr>
            <a:spLocks noGrp="1" noChangeArrowheads="1"/>
          </p:cNvSpPr>
          <p:nvPr>
            <p:ph type="dt" sz="quarter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smtClean="0"/>
              <a:t>Jan 2010</a:t>
            </a:r>
            <a:endParaRPr lang="en-US"/>
          </a:p>
        </p:txBody>
      </p:sp>
      <p:sp>
        <p:nvSpPr>
          <p:cNvPr id="70" name="Rectangle 72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" name="Rectangle 7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CFE0E8-4F61-416F-9270-A0C7D6003E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659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Jan 2010</a:t>
            </a:r>
            <a:endParaRPr lang="en-US"/>
          </a:p>
        </p:txBody>
      </p:sp>
      <p:sp>
        <p:nvSpPr>
          <p:cNvPr id="5" name="Rectangle 1659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659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4221F4-B32F-40F8-98D4-5631BC26E2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preserve="1">
  <p:cSld name="Title and 2-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2813" y="1905000"/>
            <a:ext cx="3978275" cy="4191000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3488" y="1905000"/>
            <a:ext cx="3979862" cy="4191000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659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Jan 2010</a:t>
            </a:r>
            <a:endParaRPr lang="en-US"/>
          </a:p>
        </p:txBody>
      </p:sp>
      <p:sp>
        <p:nvSpPr>
          <p:cNvPr id="6" name="Rectangle 1659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659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1B0617-4CE0-4D17-B59B-7B3A4494D1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659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Jan 2010</a:t>
            </a:r>
            <a:endParaRPr lang="en-US"/>
          </a:p>
        </p:txBody>
      </p:sp>
      <p:sp>
        <p:nvSpPr>
          <p:cNvPr id="5" name="Rectangle 1659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659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DEE46E-291A-4CCB-A52A-1B9E97507A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rtlCol="0"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rtlCol="0"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1659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Jan 2010</a:t>
            </a:r>
            <a:endParaRPr lang="en-US"/>
          </a:p>
        </p:txBody>
      </p:sp>
      <p:sp>
        <p:nvSpPr>
          <p:cNvPr id="5" name="Rectangle 1659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659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3DFABA-210D-4AB7-89E5-0B4D6EBB78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813" y="1905000"/>
            <a:ext cx="3978275" cy="4191000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3488" y="1905000"/>
            <a:ext cx="3979862" cy="4191000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659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Jan 2010</a:t>
            </a:r>
            <a:endParaRPr lang="en-US"/>
          </a:p>
        </p:txBody>
      </p:sp>
      <p:sp>
        <p:nvSpPr>
          <p:cNvPr id="6" name="Rectangle 1659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659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37AA67-2BD6-4422-9848-7979F178CF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rtlCol="0" anchor="ctr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1659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Jan 2010</a:t>
            </a:r>
            <a:endParaRPr lang="en-US"/>
          </a:p>
        </p:txBody>
      </p:sp>
      <p:sp>
        <p:nvSpPr>
          <p:cNvPr id="8" name="Rectangle 1659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659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D3A6AB-CC47-4E1E-B40D-18AF76A773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1659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Jan 2010</a:t>
            </a:r>
            <a:endParaRPr lang="en-US"/>
          </a:p>
        </p:txBody>
      </p:sp>
      <p:sp>
        <p:nvSpPr>
          <p:cNvPr id="4" name="Rectangle 1659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659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53FFCE-0B44-425D-A964-B68739526B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659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Jan 2010</a:t>
            </a:r>
            <a:endParaRPr lang="en-US"/>
          </a:p>
        </p:txBody>
      </p:sp>
      <p:sp>
        <p:nvSpPr>
          <p:cNvPr id="3" name="Rectangle 1659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659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62D28A-FC78-49F8-930C-827A515D24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rtlCol="0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 rtlCol="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1659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Jan 2010</a:t>
            </a:r>
            <a:endParaRPr lang="en-US"/>
          </a:p>
        </p:txBody>
      </p:sp>
      <p:sp>
        <p:nvSpPr>
          <p:cNvPr id="6" name="Rectangle 1659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659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506CDF-ECDB-436C-86BE-FB5B9B89B7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rtlCol="0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rtlCol="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1659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Jan 2010</a:t>
            </a:r>
            <a:endParaRPr lang="en-US"/>
          </a:p>
        </p:txBody>
      </p:sp>
      <p:sp>
        <p:nvSpPr>
          <p:cNvPr id="6" name="Rectangle 1659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659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D61699-F4B2-4D49-8BD7-B98BAD8D8C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 userDrawn="1"/>
        </p:nvGrpSpPr>
        <p:grpSpPr bwMode="auto">
          <a:xfrm>
            <a:off x="0" y="0"/>
            <a:ext cx="9147175" cy="6867525"/>
            <a:chOff x="0" y="0"/>
            <a:chExt cx="5762" cy="4326"/>
          </a:xfrm>
        </p:grpSpPr>
        <p:sp>
          <p:nvSpPr>
            <p:cNvPr id="3082" name="Rectangle 165890"/>
            <p:cNvSpPr>
              <a:spLocks noChangeArrowheads="1"/>
            </p:cNvSpPr>
            <p:nvPr/>
          </p:nvSpPr>
          <p:spPr bwMode="hidden">
            <a:xfrm>
              <a:off x="0" y="0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083" name="Rectangle 165891"/>
            <p:cNvSpPr>
              <a:spLocks noChangeArrowheads="1"/>
            </p:cNvSpPr>
            <p:nvPr/>
          </p:nvSpPr>
          <p:spPr bwMode="hidden">
            <a:xfrm>
              <a:off x="9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084" name="Rectangle 165892"/>
            <p:cNvSpPr>
              <a:spLocks noChangeArrowheads="1"/>
            </p:cNvSpPr>
            <p:nvPr/>
          </p:nvSpPr>
          <p:spPr bwMode="hidden">
            <a:xfrm>
              <a:off x="19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085" name="Rectangle 165893"/>
            <p:cNvSpPr>
              <a:spLocks noChangeArrowheads="1"/>
            </p:cNvSpPr>
            <p:nvPr/>
          </p:nvSpPr>
          <p:spPr bwMode="hidden">
            <a:xfrm>
              <a:off x="28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086" name="Rectangle 165894"/>
            <p:cNvSpPr>
              <a:spLocks noChangeArrowheads="1"/>
            </p:cNvSpPr>
            <p:nvPr/>
          </p:nvSpPr>
          <p:spPr bwMode="hidden">
            <a:xfrm>
              <a:off x="38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087" name="Rectangle 165895"/>
            <p:cNvSpPr>
              <a:spLocks noChangeArrowheads="1"/>
            </p:cNvSpPr>
            <p:nvPr/>
          </p:nvSpPr>
          <p:spPr bwMode="hidden">
            <a:xfrm>
              <a:off x="48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088" name="Rectangle 165896"/>
            <p:cNvSpPr>
              <a:spLocks noChangeArrowheads="1"/>
            </p:cNvSpPr>
            <p:nvPr/>
          </p:nvSpPr>
          <p:spPr bwMode="hidden">
            <a:xfrm>
              <a:off x="57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089" name="Rectangle 165897"/>
            <p:cNvSpPr>
              <a:spLocks noChangeArrowheads="1"/>
            </p:cNvSpPr>
            <p:nvPr/>
          </p:nvSpPr>
          <p:spPr bwMode="hidden">
            <a:xfrm>
              <a:off x="67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090" name="Rectangle 165898"/>
            <p:cNvSpPr>
              <a:spLocks noChangeArrowheads="1"/>
            </p:cNvSpPr>
            <p:nvPr/>
          </p:nvSpPr>
          <p:spPr bwMode="hidden">
            <a:xfrm>
              <a:off x="76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091" name="Rectangle 165899"/>
            <p:cNvSpPr>
              <a:spLocks noChangeArrowheads="1"/>
            </p:cNvSpPr>
            <p:nvPr/>
          </p:nvSpPr>
          <p:spPr bwMode="hidden">
            <a:xfrm>
              <a:off x="86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092" name="Rectangle 165900"/>
            <p:cNvSpPr>
              <a:spLocks noChangeArrowheads="1"/>
            </p:cNvSpPr>
            <p:nvPr/>
          </p:nvSpPr>
          <p:spPr bwMode="hidden">
            <a:xfrm>
              <a:off x="96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093" name="Rectangle 165901"/>
            <p:cNvSpPr>
              <a:spLocks noChangeArrowheads="1"/>
            </p:cNvSpPr>
            <p:nvPr/>
          </p:nvSpPr>
          <p:spPr bwMode="hidden">
            <a:xfrm>
              <a:off x="105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094" name="Rectangle 165902"/>
            <p:cNvSpPr>
              <a:spLocks noChangeArrowheads="1"/>
            </p:cNvSpPr>
            <p:nvPr/>
          </p:nvSpPr>
          <p:spPr bwMode="hidden">
            <a:xfrm>
              <a:off x="115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095" name="Rectangle 165903"/>
            <p:cNvSpPr>
              <a:spLocks noChangeArrowheads="1"/>
            </p:cNvSpPr>
            <p:nvPr/>
          </p:nvSpPr>
          <p:spPr bwMode="hidden">
            <a:xfrm>
              <a:off x="124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096" name="Rectangle 165904"/>
            <p:cNvSpPr>
              <a:spLocks noChangeArrowheads="1"/>
            </p:cNvSpPr>
            <p:nvPr/>
          </p:nvSpPr>
          <p:spPr bwMode="hidden">
            <a:xfrm>
              <a:off x="134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097" name="Rectangle 165905"/>
            <p:cNvSpPr>
              <a:spLocks noChangeArrowheads="1"/>
            </p:cNvSpPr>
            <p:nvPr/>
          </p:nvSpPr>
          <p:spPr bwMode="hidden">
            <a:xfrm>
              <a:off x="144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098" name="Rectangle 165906"/>
            <p:cNvSpPr>
              <a:spLocks noChangeArrowheads="1"/>
            </p:cNvSpPr>
            <p:nvPr/>
          </p:nvSpPr>
          <p:spPr bwMode="hidden">
            <a:xfrm>
              <a:off x="153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099" name="Rectangle 165907"/>
            <p:cNvSpPr>
              <a:spLocks noChangeArrowheads="1"/>
            </p:cNvSpPr>
            <p:nvPr/>
          </p:nvSpPr>
          <p:spPr bwMode="hidden">
            <a:xfrm>
              <a:off x="163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100" name="Rectangle 165908"/>
            <p:cNvSpPr>
              <a:spLocks noChangeArrowheads="1"/>
            </p:cNvSpPr>
            <p:nvPr/>
          </p:nvSpPr>
          <p:spPr bwMode="hidden">
            <a:xfrm>
              <a:off x="172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101" name="Rectangle 165909"/>
            <p:cNvSpPr>
              <a:spLocks noChangeArrowheads="1"/>
            </p:cNvSpPr>
            <p:nvPr/>
          </p:nvSpPr>
          <p:spPr bwMode="hidden">
            <a:xfrm>
              <a:off x="182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102" name="Rectangle 165910"/>
            <p:cNvSpPr>
              <a:spLocks noChangeArrowheads="1"/>
            </p:cNvSpPr>
            <p:nvPr/>
          </p:nvSpPr>
          <p:spPr bwMode="hidden">
            <a:xfrm>
              <a:off x="192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103" name="Rectangle 165911"/>
            <p:cNvSpPr>
              <a:spLocks noChangeArrowheads="1"/>
            </p:cNvSpPr>
            <p:nvPr/>
          </p:nvSpPr>
          <p:spPr bwMode="hidden">
            <a:xfrm>
              <a:off x="201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104" name="Rectangle 165912"/>
            <p:cNvSpPr>
              <a:spLocks noChangeArrowheads="1"/>
            </p:cNvSpPr>
            <p:nvPr/>
          </p:nvSpPr>
          <p:spPr bwMode="hidden">
            <a:xfrm>
              <a:off x="211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105" name="Rectangle 165913"/>
            <p:cNvSpPr>
              <a:spLocks noChangeArrowheads="1"/>
            </p:cNvSpPr>
            <p:nvPr/>
          </p:nvSpPr>
          <p:spPr bwMode="hidden">
            <a:xfrm>
              <a:off x="220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106" name="Rectangle 165914"/>
            <p:cNvSpPr>
              <a:spLocks noChangeArrowheads="1"/>
            </p:cNvSpPr>
            <p:nvPr/>
          </p:nvSpPr>
          <p:spPr bwMode="hidden">
            <a:xfrm>
              <a:off x="230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107" name="Rectangle 165915"/>
            <p:cNvSpPr>
              <a:spLocks noChangeArrowheads="1"/>
            </p:cNvSpPr>
            <p:nvPr/>
          </p:nvSpPr>
          <p:spPr bwMode="hidden">
            <a:xfrm>
              <a:off x="240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108" name="Rectangle 165916"/>
            <p:cNvSpPr>
              <a:spLocks noChangeArrowheads="1"/>
            </p:cNvSpPr>
            <p:nvPr/>
          </p:nvSpPr>
          <p:spPr bwMode="hidden">
            <a:xfrm>
              <a:off x="249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109" name="Rectangle 165917"/>
            <p:cNvSpPr>
              <a:spLocks noChangeArrowheads="1"/>
            </p:cNvSpPr>
            <p:nvPr/>
          </p:nvSpPr>
          <p:spPr bwMode="hidden">
            <a:xfrm>
              <a:off x="259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110" name="Rectangle 165918"/>
            <p:cNvSpPr>
              <a:spLocks noChangeArrowheads="1"/>
            </p:cNvSpPr>
            <p:nvPr/>
          </p:nvSpPr>
          <p:spPr bwMode="hidden">
            <a:xfrm>
              <a:off x="268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111" name="Rectangle 165919"/>
            <p:cNvSpPr>
              <a:spLocks noChangeArrowheads="1"/>
            </p:cNvSpPr>
            <p:nvPr/>
          </p:nvSpPr>
          <p:spPr bwMode="hidden">
            <a:xfrm>
              <a:off x="278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112" name="Rectangle 165920"/>
            <p:cNvSpPr>
              <a:spLocks noChangeArrowheads="1"/>
            </p:cNvSpPr>
            <p:nvPr/>
          </p:nvSpPr>
          <p:spPr bwMode="hidden">
            <a:xfrm>
              <a:off x="288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113" name="Rectangle 165921"/>
            <p:cNvSpPr>
              <a:spLocks noChangeArrowheads="1"/>
            </p:cNvSpPr>
            <p:nvPr/>
          </p:nvSpPr>
          <p:spPr bwMode="hidden">
            <a:xfrm>
              <a:off x="297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114" name="Rectangle 165922"/>
            <p:cNvSpPr>
              <a:spLocks noChangeArrowheads="1"/>
            </p:cNvSpPr>
            <p:nvPr/>
          </p:nvSpPr>
          <p:spPr bwMode="hidden">
            <a:xfrm>
              <a:off x="307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115" name="Rectangle 165923"/>
            <p:cNvSpPr>
              <a:spLocks noChangeArrowheads="1"/>
            </p:cNvSpPr>
            <p:nvPr/>
          </p:nvSpPr>
          <p:spPr bwMode="hidden">
            <a:xfrm>
              <a:off x="316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116" name="Rectangle 165924"/>
            <p:cNvSpPr>
              <a:spLocks noChangeArrowheads="1"/>
            </p:cNvSpPr>
            <p:nvPr/>
          </p:nvSpPr>
          <p:spPr bwMode="hidden">
            <a:xfrm>
              <a:off x="326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117" name="Rectangle 165925"/>
            <p:cNvSpPr>
              <a:spLocks noChangeArrowheads="1"/>
            </p:cNvSpPr>
            <p:nvPr/>
          </p:nvSpPr>
          <p:spPr bwMode="hidden">
            <a:xfrm>
              <a:off x="336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118" name="Rectangle 165926"/>
            <p:cNvSpPr>
              <a:spLocks noChangeArrowheads="1"/>
            </p:cNvSpPr>
            <p:nvPr/>
          </p:nvSpPr>
          <p:spPr bwMode="hidden">
            <a:xfrm>
              <a:off x="345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119" name="Rectangle 165927"/>
            <p:cNvSpPr>
              <a:spLocks noChangeArrowheads="1"/>
            </p:cNvSpPr>
            <p:nvPr/>
          </p:nvSpPr>
          <p:spPr bwMode="hidden">
            <a:xfrm>
              <a:off x="355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120" name="Rectangle 165928"/>
            <p:cNvSpPr>
              <a:spLocks noChangeArrowheads="1"/>
            </p:cNvSpPr>
            <p:nvPr/>
          </p:nvSpPr>
          <p:spPr bwMode="hidden">
            <a:xfrm>
              <a:off x="364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121" name="Rectangle 165929"/>
            <p:cNvSpPr>
              <a:spLocks noChangeArrowheads="1"/>
            </p:cNvSpPr>
            <p:nvPr/>
          </p:nvSpPr>
          <p:spPr bwMode="hidden">
            <a:xfrm>
              <a:off x="374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122" name="Rectangle 165930"/>
            <p:cNvSpPr>
              <a:spLocks noChangeArrowheads="1"/>
            </p:cNvSpPr>
            <p:nvPr/>
          </p:nvSpPr>
          <p:spPr bwMode="hidden">
            <a:xfrm>
              <a:off x="384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123" name="Rectangle 165931"/>
            <p:cNvSpPr>
              <a:spLocks noChangeArrowheads="1"/>
            </p:cNvSpPr>
            <p:nvPr/>
          </p:nvSpPr>
          <p:spPr bwMode="hidden">
            <a:xfrm>
              <a:off x="393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124" name="Rectangle 165932"/>
            <p:cNvSpPr>
              <a:spLocks noChangeArrowheads="1"/>
            </p:cNvSpPr>
            <p:nvPr/>
          </p:nvSpPr>
          <p:spPr bwMode="hidden">
            <a:xfrm>
              <a:off x="403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125" name="Rectangle 165933"/>
            <p:cNvSpPr>
              <a:spLocks noChangeArrowheads="1"/>
            </p:cNvSpPr>
            <p:nvPr/>
          </p:nvSpPr>
          <p:spPr bwMode="hidden">
            <a:xfrm>
              <a:off x="412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126" name="Rectangle 165934"/>
            <p:cNvSpPr>
              <a:spLocks noChangeArrowheads="1"/>
            </p:cNvSpPr>
            <p:nvPr/>
          </p:nvSpPr>
          <p:spPr bwMode="hidden">
            <a:xfrm>
              <a:off x="422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127" name="Rectangle 165935"/>
            <p:cNvSpPr>
              <a:spLocks noChangeArrowheads="1"/>
            </p:cNvSpPr>
            <p:nvPr/>
          </p:nvSpPr>
          <p:spPr bwMode="hidden">
            <a:xfrm>
              <a:off x="432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128" name="Rectangle 165936"/>
            <p:cNvSpPr>
              <a:spLocks noChangeArrowheads="1"/>
            </p:cNvSpPr>
            <p:nvPr/>
          </p:nvSpPr>
          <p:spPr bwMode="hidden">
            <a:xfrm>
              <a:off x="441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129" name="Rectangle 165937"/>
            <p:cNvSpPr>
              <a:spLocks noChangeArrowheads="1"/>
            </p:cNvSpPr>
            <p:nvPr/>
          </p:nvSpPr>
          <p:spPr bwMode="hidden">
            <a:xfrm>
              <a:off x="451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130" name="Rectangle 165938"/>
            <p:cNvSpPr>
              <a:spLocks noChangeArrowheads="1"/>
            </p:cNvSpPr>
            <p:nvPr/>
          </p:nvSpPr>
          <p:spPr bwMode="hidden">
            <a:xfrm>
              <a:off x="460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131" name="Rectangle 165939"/>
            <p:cNvSpPr>
              <a:spLocks noChangeArrowheads="1"/>
            </p:cNvSpPr>
            <p:nvPr/>
          </p:nvSpPr>
          <p:spPr bwMode="hidden">
            <a:xfrm>
              <a:off x="470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132" name="Rectangle 165940"/>
            <p:cNvSpPr>
              <a:spLocks noChangeArrowheads="1"/>
            </p:cNvSpPr>
            <p:nvPr/>
          </p:nvSpPr>
          <p:spPr bwMode="hidden">
            <a:xfrm>
              <a:off x="480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133" name="Rectangle 165941"/>
            <p:cNvSpPr>
              <a:spLocks noChangeArrowheads="1"/>
            </p:cNvSpPr>
            <p:nvPr/>
          </p:nvSpPr>
          <p:spPr bwMode="hidden">
            <a:xfrm>
              <a:off x="489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134" name="Rectangle 165942"/>
            <p:cNvSpPr>
              <a:spLocks noChangeArrowheads="1"/>
            </p:cNvSpPr>
            <p:nvPr/>
          </p:nvSpPr>
          <p:spPr bwMode="hidden">
            <a:xfrm>
              <a:off x="499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135" name="Rectangle 165943"/>
            <p:cNvSpPr>
              <a:spLocks noChangeArrowheads="1"/>
            </p:cNvSpPr>
            <p:nvPr/>
          </p:nvSpPr>
          <p:spPr bwMode="hidden">
            <a:xfrm>
              <a:off x="508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136" name="Rectangle 165944"/>
            <p:cNvSpPr>
              <a:spLocks noChangeArrowheads="1"/>
            </p:cNvSpPr>
            <p:nvPr/>
          </p:nvSpPr>
          <p:spPr bwMode="hidden">
            <a:xfrm>
              <a:off x="518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137" name="Rectangle 165945"/>
            <p:cNvSpPr>
              <a:spLocks noChangeArrowheads="1"/>
            </p:cNvSpPr>
            <p:nvPr/>
          </p:nvSpPr>
          <p:spPr bwMode="hidden">
            <a:xfrm>
              <a:off x="528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138" name="Rectangle 165946"/>
            <p:cNvSpPr>
              <a:spLocks noChangeArrowheads="1"/>
            </p:cNvSpPr>
            <p:nvPr/>
          </p:nvSpPr>
          <p:spPr bwMode="hidden">
            <a:xfrm>
              <a:off x="537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139" name="Rectangle 165947"/>
            <p:cNvSpPr>
              <a:spLocks noChangeArrowheads="1"/>
            </p:cNvSpPr>
            <p:nvPr/>
          </p:nvSpPr>
          <p:spPr bwMode="hidden">
            <a:xfrm>
              <a:off x="547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140" name="Rectangle 165948"/>
            <p:cNvSpPr>
              <a:spLocks noChangeArrowheads="1"/>
            </p:cNvSpPr>
            <p:nvPr/>
          </p:nvSpPr>
          <p:spPr bwMode="hidden">
            <a:xfrm>
              <a:off x="556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141" name="Rectangle 165949"/>
            <p:cNvSpPr>
              <a:spLocks noChangeArrowheads="1"/>
            </p:cNvSpPr>
            <p:nvPr/>
          </p:nvSpPr>
          <p:spPr bwMode="hidden">
            <a:xfrm>
              <a:off x="566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142" name="Rectangle 165950"/>
            <p:cNvSpPr>
              <a:spLocks noChangeArrowheads="1"/>
            </p:cNvSpPr>
            <p:nvPr/>
          </p:nvSpPr>
          <p:spPr bwMode="hidden">
            <a:xfrm>
              <a:off x="431" y="0"/>
              <a:ext cx="5331" cy="4320"/>
            </a:xfrm>
            <a:prstGeom prst="rect">
              <a:avLst/>
            </a:prstGeom>
            <a:solidFill>
              <a:schemeClr val="accent1">
                <a:alpha val="50195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143" name="Rectangle 165951"/>
            <p:cNvSpPr>
              <a:spLocks noChangeArrowheads="1"/>
            </p:cNvSpPr>
            <p:nvPr/>
          </p:nvSpPr>
          <p:spPr bwMode="blackGray">
            <a:xfrm>
              <a:off x="0" y="1081"/>
              <a:ext cx="4378" cy="47"/>
            </a:xfrm>
            <a:prstGeom prst="rect">
              <a:avLst/>
            </a:prstGeom>
            <a:solidFill>
              <a:schemeClr val="hlink">
                <a:alpha val="50195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solidFill>
                  <a:srgbClr val="000000"/>
                </a:solidFill>
                <a:latin typeface="Arial" charset="0"/>
              </a:endParaRPr>
            </a:p>
          </p:txBody>
        </p:sp>
      </p:grpSp>
      <p:sp>
        <p:nvSpPr>
          <p:cNvPr id="3075" name="Rectangle 165952"/>
          <p:cNvSpPr>
            <a:spLocks noGrp="1" noChangeArrowheads="1"/>
          </p:cNvSpPr>
          <p:nvPr>
            <p:ph type="title"/>
          </p:nvPr>
        </p:nvSpPr>
        <p:spPr bwMode="auto">
          <a:xfrm>
            <a:off x="871538" y="192088"/>
            <a:ext cx="8162925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6" name="Rectangle 16595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2813" y="1905000"/>
            <a:ext cx="8110537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65955" name="Date Placeholder 16595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52525" y="6286500"/>
            <a:ext cx="1905000" cy="4572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r>
              <a:rPr lang="en-US" smtClean="0"/>
              <a:t>Jan 2010</a:t>
            </a:r>
            <a:endParaRPr lang="en-US"/>
          </a:p>
        </p:txBody>
      </p:sp>
      <p:sp>
        <p:nvSpPr>
          <p:cNvPr id="3078" name="Rectangle 16595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90925" y="62865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5957" name="Slide Number Placeholder 16595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19553C2D-4480-4BEB-8923-562A46ADC4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3080" name="Rectangle 165957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6186488"/>
            <a:ext cx="671513" cy="67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1" name="Rectangle 165958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384925" y="6184900"/>
            <a:ext cx="2759075" cy="67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hf sldNum="0" hdr="0" ftr="0"/>
  <p:txStyles>
    <p:titleStyle>
      <a:lvl1pPr marL="342900" indent="-342900" algn="l" defTabSz="-1387316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marL="342900" indent="-342900" algn="l" defTabSz="-1387316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/>
        </a:defRPr>
      </a:lvl2pPr>
      <a:lvl3pPr marL="342900" indent="-342900" algn="l" defTabSz="-1387316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/>
        </a:defRPr>
      </a:lvl3pPr>
      <a:lvl4pPr marL="342900" indent="-342900" algn="l" defTabSz="-1387316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/>
        </a:defRPr>
      </a:lvl4pPr>
      <a:lvl5pPr marL="342900" indent="-342900" algn="l" defTabSz="-1387316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/>
        </a:defRPr>
      </a:lvl5pPr>
      <a:lvl6pPr marL="457200" algn="l" fontAlgn="base">
        <a:spcBef>
          <a:spcPct val="0"/>
        </a:spcBef>
        <a:spcAft>
          <a:spcPct val="0"/>
        </a:spcAft>
        <a:defRPr sz="4400">
          <a:solidFill>
            <a:schemeClr val="tx2">
              <a:alpha val="100000"/>
            </a:schemeClr>
          </a:solidFill>
          <a:latin typeface="Verdana"/>
        </a:defRPr>
      </a:lvl6pPr>
      <a:lvl7pPr marL="914400" algn="l" fontAlgn="base">
        <a:spcBef>
          <a:spcPct val="0"/>
        </a:spcBef>
        <a:spcAft>
          <a:spcPct val="0"/>
        </a:spcAft>
        <a:defRPr sz="4400">
          <a:solidFill>
            <a:schemeClr val="tx2">
              <a:alpha val="100000"/>
            </a:schemeClr>
          </a:solidFill>
          <a:latin typeface="Verdana"/>
        </a:defRPr>
      </a:lvl7pPr>
      <a:lvl8pPr marL="1371600" algn="l" fontAlgn="base">
        <a:spcBef>
          <a:spcPct val="0"/>
        </a:spcBef>
        <a:spcAft>
          <a:spcPct val="0"/>
        </a:spcAft>
        <a:defRPr sz="4400">
          <a:solidFill>
            <a:schemeClr val="tx2">
              <a:alpha val="100000"/>
            </a:schemeClr>
          </a:solidFill>
          <a:latin typeface="Verdana"/>
        </a:defRPr>
      </a:lvl8pPr>
      <a:lvl9pPr marL="1828800" algn="l" fontAlgn="base">
        <a:spcBef>
          <a:spcPct val="0"/>
        </a:spcBef>
        <a:spcAft>
          <a:spcPct val="0"/>
        </a:spcAft>
        <a:defRPr sz="4400">
          <a:solidFill>
            <a:schemeClr val="tx2">
              <a:alpha val="100000"/>
            </a:schemeClr>
          </a:solidFill>
          <a:latin typeface="Verdana"/>
        </a:defRPr>
      </a:lvl9pPr>
    </p:titleStyle>
    <p:bodyStyle>
      <a:lvl1pPr marL="342900" indent="-342900" algn="l" defTabSz="-13873163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-13873163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2pPr>
      <a:lvl3pPr marL="1143000" indent="-228600" algn="l" defTabSz="-13873163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defTabSz="-13873163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defTabSz="-13873163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fontAlgn="base">
        <a:spcBef>
          <a:spcPct val="20000"/>
        </a:spcBef>
        <a:spcAft>
          <a:spcPct val="0"/>
        </a:spcAft>
        <a:buClr>
          <a:schemeClr val="tx1">
            <a:alpha val="100000"/>
          </a:schemeClr>
        </a:buClr>
        <a:buSzPct val="85000"/>
        <a:buChar char="•"/>
        <a:defRPr>
          <a:solidFill>
            <a:schemeClr val="tx1">
              <a:alpha val="100000"/>
            </a:schemeClr>
          </a:solidFill>
          <a:latin typeface="+mn-lt"/>
        </a:defRPr>
      </a:lvl6pPr>
      <a:lvl7pPr marL="2971800" indent="-228600" algn="l" fontAlgn="base">
        <a:spcBef>
          <a:spcPct val="20000"/>
        </a:spcBef>
        <a:spcAft>
          <a:spcPct val="0"/>
        </a:spcAft>
        <a:buClr>
          <a:schemeClr val="tx1">
            <a:alpha val="100000"/>
          </a:schemeClr>
        </a:buClr>
        <a:buSzPct val="85000"/>
        <a:buChar char="•"/>
        <a:defRPr>
          <a:solidFill>
            <a:schemeClr val="tx1">
              <a:alpha val="100000"/>
            </a:schemeClr>
          </a:solidFill>
          <a:latin typeface="+mn-lt"/>
        </a:defRPr>
      </a:lvl7pPr>
      <a:lvl8pPr marL="3429000" indent="-228600" algn="l" fontAlgn="base">
        <a:spcBef>
          <a:spcPct val="20000"/>
        </a:spcBef>
        <a:spcAft>
          <a:spcPct val="0"/>
        </a:spcAft>
        <a:buClr>
          <a:schemeClr val="tx1">
            <a:alpha val="100000"/>
          </a:schemeClr>
        </a:buClr>
        <a:buSzPct val="85000"/>
        <a:buChar char="•"/>
        <a:defRPr>
          <a:solidFill>
            <a:schemeClr val="tx1">
              <a:alpha val="100000"/>
            </a:schemeClr>
          </a:solidFill>
          <a:latin typeface="+mn-lt"/>
        </a:defRPr>
      </a:lvl8pPr>
      <a:lvl9pPr marL="3886200" indent="-228600" algn="l" fontAlgn="base">
        <a:spcBef>
          <a:spcPct val="20000"/>
        </a:spcBef>
        <a:spcAft>
          <a:spcPct val="0"/>
        </a:spcAft>
        <a:buClr>
          <a:schemeClr val="tx1">
            <a:alpha val="100000"/>
          </a:schemeClr>
        </a:buClr>
        <a:buSzPct val="85000"/>
        <a:buChar char="•"/>
        <a:defRPr>
          <a:solidFill>
            <a:schemeClr val="tx1">
              <a:alpha val="100000"/>
            </a:schemeClr>
          </a:solidFill>
          <a:latin typeface="+mn-lt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Agrawala@cs.umd.ed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0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0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0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0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0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0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0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0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0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0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0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0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0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0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0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0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0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0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0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0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0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0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0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hape 3"/>
          <p:cNvSpPr>
            <a:spLocks noGrp="1" noChangeArrowheads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Jan 2010</a:t>
            </a:r>
            <a:endParaRPr lang="en-US"/>
          </a:p>
        </p:txBody>
      </p:sp>
      <p:sp>
        <p:nvSpPr>
          <p:cNvPr id="5123" name="Shape 249857"/>
          <p:cNvSpPr>
            <a:spLocks noGrp="1" noChangeArrowheads="1"/>
          </p:cNvSpPr>
          <p:nvPr>
            <p:ph type="ctrTitle"/>
          </p:nvPr>
        </p:nvSpPr>
        <p:spPr>
          <a:xfrm>
            <a:off x="779463" y="1036638"/>
            <a:ext cx="7678737" cy="1492250"/>
          </a:xfrm>
        </p:spPr>
        <p:txBody>
          <a:bodyPr/>
          <a:lstStyle/>
          <a:p>
            <a:pPr marL="0" indent="0" algn="ctr" defTabSz="914400" eaLnBrk="1" hangingPunct="1"/>
            <a:r>
              <a:rPr lang="en-US" smtClean="0"/>
              <a:t>Information Dynamics</a:t>
            </a:r>
            <a:br>
              <a:rPr lang="en-US" smtClean="0"/>
            </a:br>
            <a:r>
              <a:rPr lang="en-US" sz="2400" smtClean="0"/>
              <a:t>A Fresh Look at Information</a:t>
            </a:r>
            <a:br>
              <a:rPr lang="en-US" sz="2400" smtClean="0"/>
            </a:br>
            <a:r>
              <a:rPr lang="en-US" sz="2400" smtClean="0"/>
              <a:t>Its Properties and Implications</a:t>
            </a:r>
          </a:p>
        </p:txBody>
      </p:sp>
      <p:sp>
        <p:nvSpPr>
          <p:cNvPr id="5124" name="Shape 249858"/>
          <p:cNvSpPr>
            <a:spLocks noGrp="1" noChangeArrowheads="1"/>
          </p:cNvSpPr>
          <p:nvPr>
            <p:ph type="subTitle" idx="1"/>
          </p:nvPr>
        </p:nvSpPr>
        <p:spPr>
          <a:xfrm>
            <a:off x="2498725" y="2878138"/>
            <a:ext cx="4437063" cy="3114675"/>
          </a:xfrm>
        </p:spPr>
        <p:txBody>
          <a:bodyPr/>
          <a:lstStyle/>
          <a:p>
            <a:pPr defTabSz="914400" eaLnBrk="1" hangingPunct="1"/>
            <a:r>
              <a:rPr lang="en-US" smtClean="0"/>
              <a:t>Ashok K Agrawala</a:t>
            </a:r>
          </a:p>
          <a:p>
            <a:pPr defTabSz="914400" eaLnBrk="1" hangingPunct="1">
              <a:spcBef>
                <a:spcPts val="300"/>
              </a:spcBef>
            </a:pPr>
            <a:r>
              <a:rPr lang="en-US" sz="2000" smtClean="0"/>
              <a:t> </a:t>
            </a:r>
          </a:p>
          <a:p>
            <a:pPr defTabSz="914400" eaLnBrk="1" hangingPunct="1">
              <a:spcBef>
                <a:spcPts val="300"/>
              </a:spcBef>
            </a:pPr>
            <a:r>
              <a:rPr lang="en-US" sz="2000" smtClean="0"/>
              <a:t>University of Maryland</a:t>
            </a:r>
          </a:p>
          <a:p>
            <a:pPr defTabSz="914400" eaLnBrk="1" hangingPunct="1">
              <a:spcBef>
                <a:spcPts val="300"/>
              </a:spcBef>
            </a:pPr>
            <a:r>
              <a:rPr lang="en-US" sz="2000" smtClean="0"/>
              <a:t>College park, MD 20742</a:t>
            </a:r>
          </a:p>
          <a:p>
            <a:pPr defTabSz="914400" eaLnBrk="1" hangingPunct="1">
              <a:spcBef>
                <a:spcPts val="300"/>
              </a:spcBef>
            </a:pPr>
            <a:r>
              <a:rPr lang="en-US" sz="2000" smtClean="0">
                <a:hlinkClick r:id="rId3"/>
              </a:rPr>
              <a:t>Agrawala@cs.umd.edu</a:t>
            </a:r>
            <a:endParaRPr lang="en-US" sz="2000" smtClean="0"/>
          </a:p>
          <a:p>
            <a:pPr defTabSz="914400" eaLnBrk="1" hangingPunct="1">
              <a:spcBef>
                <a:spcPts val="300"/>
              </a:spcBef>
            </a:pPr>
            <a:r>
              <a:rPr lang="en-US" sz="2000" smtClean="0"/>
              <a:t>(301) 405-2525</a:t>
            </a:r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hape 2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Jan 2010</a:t>
            </a:r>
            <a:endParaRPr lang="en-US"/>
          </a:p>
        </p:txBody>
      </p:sp>
      <p:pic>
        <p:nvPicPr>
          <p:cNvPr id="13316" name="Picture 4" descr="C:\Documents and Settings\agrawala\Desktop\CMSC818GSp2010\PicturesHaiti\FoodDistribution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07425"/>
            <a:ext cx="9144000" cy="6096000"/>
          </a:xfrm>
          <a:prstGeom prst="rect">
            <a:avLst/>
          </a:prstGeom>
          <a:noFill/>
        </p:spPr>
      </p:pic>
    </p:spTree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hape 2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Jan 2010</a:t>
            </a:r>
            <a:endParaRPr lang="en-US"/>
          </a:p>
        </p:txBody>
      </p:sp>
      <p:pic>
        <p:nvPicPr>
          <p:cNvPr id="14340" name="Picture 4" descr="C:\Documents and Settings\agrawala\Desktop\CMSC818GSp2010\PicturesHaiti\FoodDistributi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"/>
            <a:ext cx="9144000" cy="6095999"/>
          </a:xfrm>
          <a:prstGeom prst="rect">
            <a:avLst/>
          </a:prstGeom>
          <a:noFill/>
        </p:spPr>
      </p:pic>
    </p:spTree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Jan 2010</a:t>
            </a:r>
            <a:endParaRPr lang="en-US"/>
          </a:p>
        </p:txBody>
      </p:sp>
      <p:pic>
        <p:nvPicPr>
          <p:cNvPr id="151554" name="Picture 2" descr="C:\Documents and Settings\agrawala\Desktop\CMSC818GSp2010\PicturesHaiti\pra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39790"/>
            <a:ext cx="9144000" cy="51504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hape 4"/>
          <p:cNvSpPr>
            <a:spLocks noGrp="1" noChangeArrowheads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Jan 2010</a:t>
            </a:r>
            <a:endParaRPr lang="en-US"/>
          </a:p>
        </p:txBody>
      </p:sp>
      <p:sp>
        <p:nvSpPr>
          <p:cNvPr id="15363" name="Shape 81921"/>
          <p:cNvSpPr>
            <a:spLocks noGrp="1" noChangeArrowheads="1"/>
          </p:cNvSpPr>
          <p:nvPr>
            <p:ph type="ctrTitle"/>
          </p:nvPr>
        </p:nvSpPr>
        <p:spPr>
          <a:xfrm>
            <a:off x="889000" y="933450"/>
            <a:ext cx="7678738" cy="1431925"/>
          </a:xfrm>
        </p:spPr>
        <p:txBody>
          <a:bodyPr/>
          <a:lstStyle/>
          <a:p>
            <a:pPr marL="0" indent="0" algn="l" defTabSz="914400" eaLnBrk="1" hangingPunct="1"/>
            <a:r>
              <a:rPr lang="en-US" smtClean="0"/>
              <a:t>What </a:t>
            </a:r>
            <a:r>
              <a:rPr lang="en-US" smtClean="0">
                <a:solidFill>
                  <a:srgbClr val="FF0000"/>
                </a:solidFill>
              </a:rPr>
              <a:t>Information</a:t>
            </a:r>
            <a:r>
              <a:rPr lang="en-US" smtClean="0"/>
              <a:t> does this sequence carry ?</a:t>
            </a:r>
          </a:p>
        </p:txBody>
      </p:sp>
      <p:sp>
        <p:nvSpPr>
          <p:cNvPr id="81924" name="TextBox 81923"/>
          <p:cNvSpPr txBox="1">
            <a:spLocks noChangeArrowheads="1"/>
          </p:cNvSpPr>
          <p:nvPr/>
        </p:nvSpPr>
        <p:spPr bwMode="auto">
          <a:xfrm>
            <a:off x="882650" y="4794250"/>
            <a:ext cx="7805738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>
                <a:solidFill>
                  <a:srgbClr val="FF0000"/>
                </a:solidFill>
              </a:rPr>
              <a:t>Only Sentient entities </a:t>
            </a:r>
          </a:p>
          <a:p>
            <a:r>
              <a:rPr lang="en-US" sz="4400">
                <a:solidFill>
                  <a:srgbClr val="FF0000"/>
                </a:solidFill>
              </a:rPr>
              <a:t>handle it!</a:t>
            </a:r>
          </a:p>
        </p:txBody>
      </p:sp>
      <p:sp>
        <p:nvSpPr>
          <p:cNvPr id="81925" name="TextBox 81924"/>
          <p:cNvSpPr txBox="1">
            <a:spLocks noChangeArrowheads="1"/>
          </p:cNvSpPr>
          <p:nvPr/>
        </p:nvSpPr>
        <p:spPr bwMode="auto">
          <a:xfrm>
            <a:off x="944563" y="3171825"/>
            <a:ext cx="7177087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>
                <a:solidFill>
                  <a:srgbClr val="3366FF"/>
                </a:solidFill>
              </a:rPr>
              <a:t>What is the basic nature </a:t>
            </a:r>
            <a:br>
              <a:rPr lang="en-US" sz="4000">
                <a:solidFill>
                  <a:srgbClr val="3366FF"/>
                </a:solidFill>
              </a:rPr>
            </a:br>
            <a:r>
              <a:rPr lang="en-US" sz="4000">
                <a:solidFill>
                  <a:srgbClr val="3366FF"/>
                </a:solidFill>
              </a:rPr>
              <a:t>of Information?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19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19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819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hape 9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Jan 2010</a:t>
            </a:r>
            <a:endParaRPr lang="en-US"/>
          </a:p>
        </p:txBody>
      </p:sp>
      <p:sp>
        <p:nvSpPr>
          <p:cNvPr id="16387" name="Shape 82945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 anchor="b"/>
          <a:lstStyle/>
          <a:p>
            <a:pPr marL="0" indent="0" defTabSz="914400" eaLnBrk="1" hangingPunct="1"/>
            <a:r>
              <a:rPr lang="en-US" smtClean="0"/>
              <a:t>What is Information ?</a:t>
            </a:r>
          </a:p>
        </p:txBody>
      </p:sp>
      <p:sp>
        <p:nvSpPr>
          <p:cNvPr id="16388" name="Shape 8294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defTabSz="914400" eaLnBrk="1" hangingPunct="1">
              <a:lnSpc>
                <a:spcPct val="90000"/>
              </a:lnSpc>
            </a:pPr>
            <a:r>
              <a:rPr lang="en-US" sz="2400" smtClean="0"/>
              <a:t>Information is </a:t>
            </a:r>
            <a:r>
              <a:rPr lang="en-US" sz="2400" smtClean="0">
                <a:solidFill>
                  <a:srgbClr val="FF0000"/>
                </a:solidFill>
              </a:rPr>
              <a:t>different</a:t>
            </a:r>
            <a:r>
              <a:rPr lang="en-US" sz="2400" smtClean="0"/>
              <a:t> from its representation !!</a:t>
            </a:r>
          </a:p>
          <a:p>
            <a:pPr defTabSz="914400" eaLnBrk="1" hangingPunct="1">
              <a:lnSpc>
                <a:spcPct val="90000"/>
              </a:lnSpc>
            </a:pPr>
            <a:endParaRPr lang="en-US" sz="2400" smtClean="0"/>
          </a:p>
          <a:p>
            <a:pPr defTabSz="914400" eaLnBrk="1" hangingPunct="1">
              <a:lnSpc>
                <a:spcPct val="90000"/>
              </a:lnSpc>
            </a:pPr>
            <a:endParaRPr lang="en-US" sz="2400" smtClean="0"/>
          </a:p>
          <a:p>
            <a:pPr defTabSz="914400" eaLnBrk="1" hangingPunct="1">
              <a:lnSpc>
                <a:spcPct val="90000"/>
              </a:lnSpc>
            </a:pPr>
            <a:endParaRPr lang="en-US" sz="2400" smtClean="0"/>
          </a:p>
          <a:p>
            <a:pPr defTabSz="914400" eaLnBrk="1" hangingPunct="1">
              <a:lnSpc>
                <a:spcPct val="90000"/>
              </a:lnSpc>
            </a:pPr>
            <a:endParaRPr lang="en-US" sz="2400" smtClean="0"/>
          </a:p>
          <a:p>
            <a:pPr defTabSz="914400" eaLnBrk="1" hangingPunct="1">
              <a:lnSpc>
                <a:spcPct val="90000"/>
              </a:lnSpc>
            </a:pPr>
            <a:endParaRPr lang="en-US" sz="2400" smtClean="0"/>
          </a:p>
          <a:p>
            <a:pPr defTabSz="914400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400" smtClean="0"/>
          </a:p>
          <a:p>
            <a:pPr defTabSz="914400" eaLnBrk="1" hangingPunct="1">
              <a:lnSpc>
                <a:spcPct val="90000"/>
              </a:lnSpc>
            </a:pPr>
            <a:endParaRPr lang="en-US" sz="2400" smtClean="0"/>
          </a:p>
          <a:p>
            <a:pPr defTabSz="914400" eaLnBrk="1" hangingPunct="1">
              <a:lnSpc>
                <a:spcPct val="90000"/>
              </a:lnSpc>
            </a:pPr>
            <a:r>
              <a:rPr lang="en-US" sz="2400" smtClean="0"/>
              <a:t>Can have many representations</a:t>
            </a:r>
          </a:p>
          <a:p>
            <a:pPr lvl="1" defTabSz="914400" eaLnBrk="1" hangingPunct="1">
              <a:lnSpc>
                <a:spcPct val="90000"/>
              </a:lnSpc>
            </a:pPr>
            <a:r>
              <a:rPr lang="en-US" sz="2000" smtClean="0"/>
              <a:t>Are they equivalent??</a:t>
            </a:r>
          </a:p>
          <a:p>
            <a:pPr defTabSz="914400" eaLnBrk="1" hangingPunct="1">
              <a:lnSpc>
                <a:spcPct val="90000"/>
              </a:lnSpc>
            </a:pPr>
            <a:endParaRPr lang="en-US" sz="2400" smtClean="0"/>
          </a:p>
        </p:txBody>
      </p:sp>
      <p:sp>
        <p:nvSpPr>
          <p:cNvPr id="16389" name="TextBox 82947"/>
          <p:cNvSpPr txBox="1">
            <a:spLocks noChangeArrowheads="1"/>
          </p:cNvSpPr>
          <p:nvPr/>
        </p:nvSpPr>
        <p:spPr bwMode="auto">
          <a:xfrm>
            <a:off x="1347788" y="4141788"/>
            <a:ext cx="6632575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>
                <a:latin typeface="H-MotiLekha LicensAAgrawala"/>
              </a:rPr>
              <a:t>do</a:t>
            </a:r>
            <a:endParaRPr lang="en-US" sz="4800">
              <a:latin typeface="SV Surya" pitchFamily="2" charset="0"/>
            </a:endParaRPr>
          </a:p>
        </p:txBody>
      </p:sp>
      <p:sp>
        <p:nvSpPr>
          <p:cNvPr id="16390" name="Rectangle 82948"/>
          <p:cNvSpPr>
            <a:spLocks noChangeArrowheads="1"/>
          </p:cNvSpPr>
          <p:nvPr/>
        </p:nvSpPr>
        <p:spPr bwMode="auto">
          <a:xfrm>
            <a:off x="1908175" y="2765425"/>
            <a:ext cx="48895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800">
                <a:latin typeface="Times New Roman" pitchFamily="18" charset="0"/>
              </a:rPr>
              <a:t>2</a:t>
            </a:r>
          </a:p>
        </p:txBody>
      </p:sp>
      <p:sp>
        <p:nvSpPr>
          <p:cNvPr id="16391" name="TextBox 82949"/>
          <p:cNvSpPr txBox="1">
            <a:spLocks noChangeArrowheads="1"/>
          </p:cNvSpPr>
          <p:nvPr/>
        </p:nvSpPr>
        <p:spPr bwMode="auto">
          <a:xfrm>
            <a:off x="5840413" y="2928938"/>
            <a:ext cx="387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Times New Roman" pitchFamily="18" charset="0"/>
              </a:rPr>
              <a:t>II</a:t>
            </a:r>
          </a:p>
        </p:txBody>
      </p:sp>
      <p:sp>
        <p:nvSpPr>
          <p:cNvPr id="16392" name="TextBox 82950"/>
          <p:cNvSpPr txBox="1">
            <a:spLocks noChangeArrowheads="1"/>
          </p:cNvSpPr>
          <p:nvPr/>
        </p:nvSpPr>
        <p:spPr bwMode="auto">
          <a:xfrm>
            <a:off x="3943350" y="2641600"/>
            <a:ext cx="60801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6000">
                <a:latin typeface="Stencil" pitchFamily="82" charset="0"/>
              </a:rPr>
              <a:t>2</a:t>
            </a:r>
          </a:p>
        </p:txBody>
      </p:sp>
      <p:sp>
        <p:nvSpPr>
          <p:cNvPr id="16393" name="Rectangle 82951"/>
          <p:cNvSpPr>
            <a:spLocks noChangeArrowheads="1"/>
          </p:cNvSpPr>
          <p:nvPr/>
        </p:nvSpPr>
        <p:spPr bwMode="auto">
          <a:xfrm>
            <a:off x="3097213" y="3902075"/>
            <a:ext cx="1571625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800">
                <a:latin typeface="Times New Roman" pitchFamily="18" charset="0"/>
              </a:rPr>
              <a:t>TWO</a:t>
            </a:r>
          </a:p>
        </p:txBody>
      </p:sp>
      <p:sp>
        <p:nvSpPr>
          <p:cNvPr id="16394" name="TextBox 82952"/>
          <p:cNvSpPr txBox="1">
            <a:spLocks noChangeArrowheads="1"/>
          </p:cNvSpPr>
          <p:nvPr/>
        </p:nvSpPr>
        <p:spPr bwMode="auto">
          <a:xfrm>
            <a:off x="5332413" y="3746500"/>
            <a:ext cx="18145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lbertus Medium"/>
              </a:rPr>
              <a:t>010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Jan 2010</a:t>
            </a:r>
            <a:endParaRPr lang="en-US"/>
          </a:p>
        </p:txBody>
      </p:sp>
      <p:sp>
        <p:nvSpPr>
          <p:cNvPr id="17411" name="Shape 351233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 anchor="b"/>
          <a:lstStyle/>
          <a:p>
            <a:pPr marL="0" indent="0" defTabSz="914400" eaLnBrk="1" hangingPunct="1"/>
            <a:r>
              <a:rPr lang="en-US" smtClean="0"/>
              <a:t>Information</a:t>
            </a:r>
          </a:p>
        </p:txBody>
      </p:sp>
      <p:sp>
        <p:nvSpPr>
          <p:cNvPr id="17412" name="Shape 35123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defTabSz="914400" eaLnBrk="1" hangingPunct="1"/>
            <a:r>
              <a:rPr lang="en-US" smtClean="0"/>
              <a:t>Many forms</a:t>
            </a:r>
          </a:p>
          <a:p>
            <a:pPr lvl="1" defTabSz="914400" eaLnBrk="1" hangingPunct="1"/>
            <a:r>
              <a:rPr lang="en-US" smtClean="0"/>
              <a:t>Technical – Shannon</a:t>
            </a:r>
          </a:p>
          <a:p>
            <a:pPr lvl="1" defTabSz="914400" eaLnBrk="1" hangingPunct="1"/>
            <a:endParaRPr lang="en-US" smtClean="0"/>
          </a:p>
          <a:p>
            <a:pPr lvl="1" defTabSz="914400" eaLnBrk="1" hangingPunct="1"/>
            <a:r>
              <a:rPr lang="en-US" smtClean="0">
                <a:solidFill>
                  <a:srgbClr val="FF0000"/>
                </a:solidFill>
              </a:rPr>
              <a:t>Everyday use</a:t>
            </a:r>
          </a:p>
          <a:p>
            <a:pPr defTabSz="914400" eaLnBrk="1" hangingPunct="1"/>
            <a:endParaRPr lang="en-US" smtClean="0">
              <a:solidFill>
                <a:srgbClr val="FF0000"/>
              </a:solidFill>
            </a:endParaRPr>
          </a:p>
          <a:p>
            <a:pPr defTabSz="914400" eaLnBrk="1" hangingPunct="1"/>
            <a:r>
              <a:rPr lang="en-US" smtClean="0"/>
              <a:t>Distinction between information and its Representation</a:t>
            </a:r>
          </a:p>
          <a:p>
            <a:pPr lvl="1" defTabSz="914400" eaLnBrk="1" hangingPunct="1"/>
            <a:endParaRPr lang="en-US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hape 12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Jan 2010</a:t>
            </a:r>
            <a:endParaRPr lang="en-US"/>
          </a:p>
        </p:txBody>
      </p:sp>
      <p:sp>
        <p:nvSpPr>
          <p:cNvPr id="18435" name="Rectangle 247819"/>
          <p:cNvSpPr>
            <a:spLocks noChangeArrowheads="1"/>
          </p:cNvSpPr>
          <p:nvPr/>
        </p:nvSpPr>
        <p:spPr bwMode="auto">
          <a:xfrm>
            <a:off x="712788" y="1855788"/>
            <a:ext cx="8202612" cy="2971800"/>
          </a:xfrm>
          <a:prstGeom prst="rect">
            <a:avLst/>
          </a:prstGeom>
          <a:solidFill>
            <a:schemeClr val="bg2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Sentient Entity</a:t>
            </a:r>
          </a:p>
        </p:txBody>
      </p:sp>
      <p:sp>
        <p:nvSpPr>
          <p:cNvPr id="18436" name="Shape 247809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US" smtClean="0"/>
              <a:t>Information and Representation</a:t>
            </a:r>
          </a:p>
        </p:txBody>
      </p:sp>
      <p:sp>
        <p:nvSpPr>
          <p:cNvPr id="18437" name="Rectangle 247810"/>
          <p:cNvSpPr>
            <a:spLocks noChangeArrowheads="1"/>
          </p:cNvSpPr>
          <p:nvPr/>
        </p:nvSpPr>
        <p:spPr bwMode="auto">
          <a:xfrm>
            <a:off x="1554163" y="5002213"/>
            <a:ext cx="1465262" cy="102235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/>
              <a:t>Representation</a:t>
            </a:r>
          </a:p>
        </p:txBody>
      </p:sp>
      <p:sp>
        <p:nvSpPr>
          <p:cNvPr id="18438" name="Rectangle 247811"/>
          <p:cNvSpPr>
            <a:spLocks noChangeArrowheads="1"/>
          </p:cNvSpPr>
          <p:nvPr/>
        </p:nvSpPr>
        <p:spPr bwMode="auto">
          <a:xfrm>
            <a:off x="1439863" y="1989138"/>
            <a:ext cx="1666875" cy="968375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/>
              <a:t>Information</a:t>
            </a:r>
          </a:p>
        </p:txBody>
      </p:sp>
      <p:sp>
        <p:nvSpPr>
          <p:cNvPr id="18439" name="Rectangle 247812"/>
          <p:cNvSpPr>
            <a:spLocks noChangeArrowheads="1"/>
          </p:cNvSpPr>
          <p:nvPr/>
        </p:nvSpPr>
        <p:spPr bwMode="auto">
          <a:xfrm>
            <a:off x="6088063" y="5014913"/>
            <a:ext cx="1465262" cy="102235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/>
              <a:t>Representation</a:t>
            </a:r>
          </a:p>
        </p:txBody>
      </p:sp>
      <p:sp>
        <p:nvSpPr>
          <p:cNvPr id="18440" name="Rectangle 247813"/>
          <p:cNvSpPr>
            <a:spLocks noChangeArrowheads="1"/>
          </p:cNvSpPr>
          <p:nvPr/>
        </p:nvSpPr>
        <p:spPr bwMode="auto">
          <a:xfrm>
            <a:off x="5976938" y="2024063"/>
            <a:ext cx="1666875" cy="968375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/>
              <a:t>Information</a:t>
            </a:r>
          </a:p>
        </p:txBody>
      </p:sp>
      <p:cxnSp>
        <p:nvCxnSpPr>
          <p:cNvPr id="18441" name="Straight Arrow Connector 247814"/>
          <p:cNvCxnSpPr>
            <a:cxnSpLocks noChangeShapeType="1"/>
          </p:cNvCxnSpPr>
          <p:nvPr/>
        </p:nvCxnSpPr>
        <p:spPr bwMode="auto">
          <a:xfrm>
            <a:off x="3019425" y="5513388"/>
            <a:ext cx="3068638" cy="127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8442" name="Straight Arrow Connector 247815"/>
          <p:cNvCxnSpPr>
            <a:cxnSpLocks noChangeShapeType="1"/>
          </p:cNvCxnSpPr>
          <p:nvPr/>
        </p:nvCxnSpPr>
        <p:spPr bwMode="auto">
          <a:xfrm>
            <a:off x="2273300" y="2957513"/>
            <a:ext cx="14288" cy="20447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8443" name="Straight Arrow Connector 247816"/>
          <p:cNvCxnSpPr>
            <a:cxnSpLocks noChangeShapeType="1"/>
          </p:cNvCxnSpPr>
          <p:nvPr/>
        </p:nvCxnSpPr>
        <p:spPr bwMode="auto">
          <a:xfrm flipH="1" flipV="1">
            <a:off x="6810375" y="2992438"/>
            <a:ext cx="11113" cy="202247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247818" name="Oval 247817"/>
          <p:cNvSpPr>
            <a:spLocks noChangeArrowheads="1"/>
          </p:cNvSpPr>
          <p:nvPr/>
        </p:nvSpPr>
        <p:spPr bwMode="auto">
          <a:xfrm>
            <a:off x="1558925" y="3684588"/>
            <a:ext cx="1452563" cy="887412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800"/>
              <a:t>Perceived</a:t>
            </a:r>
          </a:p>
          <a:p>
            <a:pPr algn="ctr"/>
            <a:r>
              <a:rPr lang="en-US" sz="1800"/>
              <a:t>Reality</a:t>
            </a:r>
          </a:p>
        </p:txBody>
      </p:sp>
      <p:sp>
        <p:nvSpPr>
          <p:cNvPr id="247819" name="Oval 247818"/>
          <p:cNvSpPr>
            <a:spLocks noChangeArrowheads="1"/>
          </p:cNvSpPr>
          <p:nvPr/>
        </p:nvSpPr>
        <p:spPr bwMode="auto">
          <a:xfrm>
            <a:off x="6092825" y="3697288"/>
            <a:ext cx="1452563" cy="887412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800"/>
              <a:t>Perceived</a:t>
            </a:r>
          </a:p>
          <a:p>
            <a:pPr algn="ctr"/>
            <a:r>
              <a:rPr lang="en-US" sz="1800"/>
              <a:t>Reality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7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47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7818" grpId="0" animBg="1"/>
      <p:bldP spid="24781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Jan 2010</a:t>
            </a:r>
            <a:endParaRPr lang="en-US"/>
          </a:p>
        </p:txBody>
      </p:sp>
      <p:sp>
        <p:nvSpPr>
          <p:cNvPr id="19459" name="Shape 353281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US" smtClean="0"/>
              <a:t>Information versus its Representation</a:t>
            </a:r>
          </a:p>
        </p:txBody>
      </p:sp>
      <p:sp>
        <p:nvSpPr>
          <p:cNvPr id="19460" name="Shape 353282"/>
          <p:cNvSpPr>
            <a:spLocks noGrp="1" noChangeArrowheads="1"/>
          </p:cNvSpPr>
          <p:nvPr>
            <p:ph type="body" idx="1"/>
          </p:nvPr>
        </p:nvSpPr>
        <p:spPr>
          <a:xfrm>
            <a:off x="796925" y="2165350"/>
            <a:ext cx="8110538" cy="4191000"/>
          </a:xfrm>
        </p:spPr>
        <p:txBody>
          <a:bodyPr/>
          <a:lstStyle/>
          <a:p>
            <a:pPr defTabSz="914400" eaLnBrk="1" hangingPunct="1">
              <a:lnSpc>
                <a:spcPct val="90000"/>
              </a:lnSpc>
            </a:pPr>
            <a:r>
              <a:rPr lang="en-US" sz="2000" smtClean="0"/>
              <a:t>No one-to-one mapping</a:t>
            </a:r>
          </a:p>
          <a:p>
            <a:pPr defTabSz="914400" eaLnBrk="1" hangingPunct="1">
              <a:lnSpc>
                <a:spcPct val="90000"/>
              </a:lnSpc>
            </a:pPr>
            <a:r>
              <a:rPr lang="en-US" sz="2000" smtClean="0"/>
              <a:t>Representation is meaningless without a relation to the appropriate </a:t>
            </a:r>
            <a:r>
              <a:rPr lang="en-US" sz="2000" smtClean="0">
                <a:solidFill>
                  <a:srgbClr val="FF0000"/>
                </a:solidFill>
              </a:rPr>
              <a:t>contextual</a:t>
            </a:r>
            <a:r>
              <a:rPr lang="en-US" sz="2000" smtClean="0"/>
              <a:t> information</a:t>
            </a:r>
          </a:p>
          <a:p>
            <a:pPr defTabSz="914400" eaLnBrk="1" hangingPunct="1">
              <a:lnSpc>
                <a:spcPct val="90000"/>
              </a:lnSpc>
            </a:pPr>
            <a:r>
              <a:rPr lang="en-US" sz="2000" smtClean="0"/>
              <a:t>Must understand the relationship of the representation to the appropriate information</a:t>
            </a:r>
          </a:p>
          <a:p>
            <a:pPr defTabSz="914400" eaLnBrk="1" hangingPunct="1">
              <a:lnSpc>
                <a:spcPct val="90000"/>
              </a:lnSpc>
            </a:pPr>
            <a:r>
              <a:rPr lang="en-US" sz="2000" smtClean="0"/>
              <a:t>Representations are transmitted across boundaries via physical means (messaging, voices, etc.)</a:t>
            </a:r>
          </a:p>
          <a:p>
            <a:pPr defTabSz="914400" eaLnBrk="1" hangingPunct="1">
              <a:lnSpc>
                <a:spcPct val="90000"/>
              </a:lnSpc>
            </a:pPr>
            <a:r>
              <a:rPr lang="en-US" sz="2000" smtClean="0"/>
              <a:t>All typical manipulations of information are through manipulations of its representation</a:t>
            </a:r>
          </a:p>
          <a:p>
            <a:pPr defTabSz="914400" eaLnBrk="1" hangingPunct="1">
              <a:lnSpc>
                <a:spcPct val="90000"/>
              </a:lnSpc>
            </a:pPr>
            <a:endParaRPr lang="en-US" sz="2000" smtClean="0"/>
          </a:p>
          <a:p>
            <a:pPr defTabSz="914400" eaLnBrk="1" hangingPunct="1">
              <a:lnSpc>
                <a:spcPct val="90000"/>
              </a:lnSpc>
            </a:pPr>
            <a:r>
              <a:rPr lang="en-US" sz="2000" smtClean="0"/>
              <a:t>How is the mapping carried out?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Jan 2010</a:t>
            </a:r>
            <a:endParaRPr lang="en-US"/>
          </a:p>
        </p:txBody>
      </p:sp>
      <p:sp>
        <p:nvSpPr>
          <p:cNvPr id="20483" name="Shape 231425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 anchor="b"/>
          <a:lstStyle/>
          <a:p>
            <a:pPr marL="0" indent="0" defTabSz="914400" eaLnBrk="1" hangingPunct="1"/>
            <a:r>
              <a:rPr lang="en-US" smtClean="0"/>
              <a:t>Perceived Reality</a:t>
            </a:r>
          </a:p>
        </p:txBody>
      </p:sp>
      <p:sp>
        <p:nvSpPr>
          <p:cNvPr id="20484" name="Shape 23142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defTabSz="914400" eaLnBrk="1" hangingPunct="1">
              <a:lnSpc>
                <a:spcPct val="90000"/>
              </a:lnSpc>
            </a:pPr>
            <a:r>
              <a:rPr lang="en-US" sz="2400" smtClean="0"/>
              <a:t>All a sentient entity knows…</a:t>
            </a:r>
          </a:p>
          <a:p>
            <a:pPr lvl="1" defTabSz="914400" eaLnBrk="1" hangingPunct="1">
              <a:lnSpc>
                <a:spcPct val="90000"/>
              </a:lnSpc>
            </a:pPr>
            <a:r>
              <a:rPr lang="en-US" sz="2000" smtClean="0"/>
              <a:t>Facts</a:t>
            </a:r>
          </a:p>
          <a:p>
            <a:pPr lvl="1" defTabSz="914400" eaLnBrk="1" hangingPunct="1">
              <a:lnSpc>
                <a:spcPct val="90000"/>
              </a:lnSpc>
            </a:pPr>
            <a:r>
              <a:rPr lang="en-US" sz="2000" smtClean="0"/>
              <a:t>Figures</a:t>
            </a:r>
          </a:p>
          <a:p>
            <a:pPr lvl="1" defTabSz="914400" eaLnBrk="1" hangingPunct="1">
              <a:lnSpc>
                <a:spcPct val="90000"/>
              </a:lnSpc>
            </a:pPr>
            <a:r>
              <a:rPr lang="en-US" sz="2000" smtClean="0"/>
              <a:t>Relationships</a:t>
            </a:r>
          </a:p>
          <a:p>
            <a:pPr lvl="1" defTabSz="914400" eaLnBrk="1" hangingPunct="1">
              <a:lnSpc>
                <a:spcPct val="90000"/>
              </a:lnSpc>
            </a:pPr>
            <a:r>
              <a:rPr lang="en-US" sz="2000" smtClean="0"/>
              <a:t>Models</a:t>
            </a:r>
          </a:p>
          <a:p>
            <a:pPr lvl="1" defTabSz="914400" eaLnBrk="1" hangingPunct="1">
              <a:lnSpc>
                <a:spcPct val="90000"/>
              </a:lnSpc>
            </a:pPr>
            <a:r>
              <a:rPr lang="en-US" sz="2000" smtClean="0"/>
              <a:t>…</a:t>
            </a:r>
          </a:p>
          <a:p>
            <a:pPr defTabSz="914400" eaLnBrk="1" hangingPunct="1">
              <a:lnSpc>
                <a:spcPct val="90000"/>
              </a:lnSpc>
            </a:pPr>
            <a:r>
              <a:rPr lang="en-US" sz="2400" smtClean="0"/>
              <a:t>…about </a:t>
            </a:r>
          </a:p>
          <a:p>
            <a:pPr lvl="1" defTabSz="914400" eaLnBrk="1" hangingPunct="1">
              <a:lnSpc>
                <a:spcPct val="90000"/>
              </a:lnSpc>
            </a:pPr>
            <a:r>
              <a:rPr lang="en-US" sz="2000" smtClean="0"/>
              <a:t>The environment</a:t>
            </a:r>
          </a:p>
          <a:p>
            <a:pPr lvl="1" defTabSz="914400" eaLnBrk="1" hangingPunct="1">
              <a:lnSpc>
                <a:spcPct val="90000"/>
              </a:lnSpc>
            </a:pPr>
            <a:r>
              <a:rPr lang="en-US" sz="2000" smtClean="0"/>
              <a:t>another entity or system</a:t>
            </a:r>
          </a:p>
          <a:p>
            <a:pPr lvl="1" defTabSz="914400" eaLnBrk="1" hangingPunct="1">
              <a:lnSpc>
                <a:spcPct val="90000"/>
              </a:lnSpc>
            </a:pPr>
            <a:r>
              <a:rPr lang="en-US" sz="2000" smtClean="0"/>
              <a:t>Itself</a:t>
            </a:r>
          </a:p>
          <a:p>
            <a:pPr lvl="1" defTabSz="914400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Jan 2010</a:t>
            </a:r>
            <a:endParaRPr lang="en-US"/>
          </a:p>
        </p:txBody>
      </p:sp>
      <p:sp>
        <p:nvSpPr>
          <p:cNvPr id="21507" name="Shape 183297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 anchor="b"/>
          <a:lstStyle/>
          <a:p>
            <a:pPr marL="0" indent="0" defTabSz="914400" eaLnBrk="1" hangingPunct="1"/>
            <a:r>
              <a:rPr lang="en-US" smtClean="0"/>
              <a:t>Perceived Reality</a:t>
            </a:r>
          </a:p>
        </p:txBody>
      </p:sp>
      <p:sp>
        <p:nvSpPr>
          <p:cNvPr id="21508" name="Shape 183298"/>
          <p:cNvSpPr>
            <a:spLocks noGrp="1" noChangeArrowheads="1"/>
          </p:cNvSpPr>
          <p:nvPr>
            <p:ph type="body" idx="1"/>
          </p:nvPr>
        </p:nvSpPr>
        <p:spPr>
          <a:xfrm>
            <a:off x="676275" y="2009775"/>
            <a:ext cx="7772400" cy="4114800"/>
          </a:xfrm>
        </p:spPr>
        <p:txBody>
          <a:bodyPr/>
          <a:lstStyle/>
          <a:p>
            <a:pPr defTabSz="914400" eaLnBrk="1" hangingPunct="1">
              <a:lnSpc>
                <a:spcPct val="90000"/>
              </a:lnSpc>
            </a:pPr>
            <a:r>
              <a:rPr lang="en-US" sz="2000" smtClean="0"/>
              <a:t>Any local node maintains its view of the universe and other entities in the form of </a:t>
            </a:r>
            <a:r>
              <a:rPr lang="en-US" sz="2000" i="1" smtClean="0"/>
              <a:t>Perceived Reality</a:t>
            </a:r>
            <a:endParaRPr lang="en-US" sz="2000" smtClean="0"/>
          </a:p>
          <a:p>
            <a:pPr defTabSz="914400" eaLnBrk="1" hangingPunct="1">
              <a:lnSpc>
                <a:spcPct val="90000"/>
              </a:lnSpc>
            </a:pPr>
            <a:r>
              <a:rPr lang="en-US" sz="2000" smtClean="0"/>
              <a:t>Perceived reality is based on</a:t>
            </a:r>
          </a:p>
          <a:p>
            <a:pPr lvl="1" defTabSz="914400" eaLnBrk="1" hangingPunct="1">
              <a:lnSpc>
                <a:spcPct val="90000"/>
              </a:lnSpc>
            </a:pPr>
            <a:r>
              <a:rPr lang="en-US" sz="1800" smtClean="0"/>
              <a:t>Prior </a:t>
            </a:r>
            <a:r>
              <a:rPr lang="en-US" sz="1800" smtClean="0">
                <a:solidFill>
                  <a:srgbClr val="FF0000"/>
                </a:solidFill>
              </a:rPr>
              <a:t>Model</a:t>
            </a:r>
            <a:r>
              <a:rPr lang="en-US" sz="1800" smtClean="0"/>
              <a:t> of the Universe and Other Entities</a:t>
            </a:r>
          </a:p>
          <a:p>
            <a:pPr lvl="1" defTabSz="914400" eaLnBrk="1" hangingPunct="1">
              <a:lnSpc>
                <a:spcPct val="90000"/>
              </a:lnSpc>
            </a:pPr>
            <a:r>
              <a:rPr lang="en-US" sz="1800" smtClean="0"/>
              <a:t>Explicit information received and processed</a:t>
            </a:r>
          </a:p>
          <a:p>
            <a:pPr lvl="2" defTabSz="914400" eaLnBrk="1" hangingPunct="1">
              <a:lnSpc>
                <a:spcPct val="90000"/>
              </a:lnSpc>
            </a:pPr>
            <a:r>
              <a:rPr lang="en-US" sz="1600" smtClean="0"/>
              <a:t>Explicit information is processed to integrate it with the perceived reality</a:t>
            </a:r>
          </a:p>
          <a:p>
            <a:pPr lvl="2" defTabSz="914400" eaLnBrk="1" hangingPunct="1">
              <a:lnSpc>
                <a:spcPct val="90000"/>
              </a:lnSpc>
            </a:pPr>
            <a:r>
              <a:rPr lang="en-US" sz="1600" smtClean="0"/>
              <a:t>This integration is based on the model of the universe</a:t>
            </a:r>
          </a:p>
          <a:p>
            <a:pPr lvl="2" defTabSz="914400" eaLnBrk="1" hangingPunct="1">
              <a:lnSpc>
                <a:spcPct val="90000"/>
              </a:lnSpc>
            </a:pPr>
            <a:r>
              <a:rPr lang="en-US" sz="1600" smtClean="0"/>
              <a:t>Information may change the model </a:t>
            </a:r>
          </a:p>
          <a:p>
            <a:pPr defTabSz="914400" eaLnBrk="1" hangingPunct="1">
              <a:lnSpc>
                <a:spcPct val="90000"/>
              </a:lnSpc>
            </a:pPr>
            <a:r>
              <a:rPr lang="en-US" sz="2000" smtClean="0"/>
              <a:t>All actions are initiated using the knowledge of the perceived reality</a:t>
            </a:r>
          </a:p>
          <a:p>
            <a:pPr defTabSz="914400" eaLnBrk="1" hangingPunct="1">
              <a:lnSpc>
                <a:spcPct val="90000"/>
              </a:lnSpc>
            </a:pPr>
            <a:endParaRPr lang="en-US" sz="1800" i="1" smtClean="0"/>
          </a:p>
          <a:p>
            <a:pPr defTabSz="914400" eaLnBrk="1" hangingPunct="1">
              <a:lnSpc>
                <a:spcPct val="90000"/>
              </a:lnSpc>
            </a:pPr>
            <a:r>
              <a:rPr lang="en-US" sz="1800" i="1" smtClean="0"/>
              <a:t>All systems have been bootstrapped with information to start its “life”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Jan 2010</a:t>
            </a:r>
            <a:endParaRPr lang="en-US"/>
          </a:p>
        </p:txBody>
      </p:sp>
      <p:sp>
        <p:nvSpPr>
          <p:cNvPr id="6147" name="Shape 71681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 anchor="b"/>
          <a:lstStyle/>
          <a:p>
            <a:pPr marL="0" indent="0" defTabSz="914400" eaLnBrk="1" hangingPunct="1"/>
            <a:r>
              <a:rPr lang="en-US" smtClean="0"/>
              <a:t>Collaborators</a:t>
            </a:r>
          </a:p>
        </p:txBody>
      </p:sp>
      <p:sp>
        <p:nvSpPr>
          <p:cNvPr id="6148" name="Shape 7168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defTabSz="914400" eaLnBrk="1" hangingPunct="1"/>
            <a:r>
              <a:rPr lang="en-US" smtClean="0"/>
              <a:t>Christian Almazan</a:t>
            </a:r>
          </a:p>
          <a:p>
            <a:pPr defTabSz="914400" eaLnBrk="1" hangingPunct="1"/>
            <a:endParaRPr lang="en-US" smtClean="0"/>
          </a:p>
          <a:p>
            <a:pPr defTabSz="914400" eaLnBrk="1" hangingPunct="1"/>
            <a:r>
              <a:rPr lang="en-US" sz="2400" smtClean="0"/>
              <a:t>Ron Larsen</a:t>
            </a:r>
          </a:p>
          <a:p>
            <a:pPr defTabSz="914400" eaLnBrk="1" hangingPunct="1"/>
            <a:r>
              <a:rPr lang="en-US" sz="2400" smtClean="0"/>
              <a:t>Udaya Shankar</a:t>
            </a:r>
          </a:p>
          <a:p>
            <a:pPr defTabSz="914400" eaLnBrk="1" hangingPunct="1"/>
            <a:r>
              <a:rPr lang="en-US" sz="2400" smtClean="0"/>
              <a:t>Doug Szajda</a:t>
            </a:r>
          </a:p>
          <a:p>
            <a:pPr defTabSz="914400" eaLnBrk="1" hangingPunct="1"/>
            <a:r>
              <a:rPr lang="en-US" sz="2400" smtClean="0"/>
              <a:t>Suman Banarjee</a:t>
            </a:r>
          </a:p>
          <a:p>
            <a:pPr defTabSz="914400" eaLnBrk="1" hangingPunct="1"/>
            <a:r>
              <a:rPr lang="en-US" sz="2400" smtClean="0"/>
              <a:t>Marat Fayzullin</a:t>
            </a:r>
          </a:p>
          <a:p>
            <a:pPr defTabSz="914400" eaLnBrk="1" hangingPunct="1"/>
            <a:r>
              <a:rPr lang="en-US" sz="2400" smtClean="0"/>
              <a:t>…</a:t>
            </a:r>
          </a:p>
          <a:p>
            <a:pPr defTabSz="914400" eaLnBrk="1" hangingPunct="1"/>
            <a:endParaRPr lang="en-US" sz="24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Jan 2010</a:t>
            </a:r>
            <a:endParaRPr lang="en-US"/>
          </a:p>
        </p:txBody>
      </p:sp>
      <p:sp>
        <p:nvSpPr>
          <p:cNvPr id="22531" name="Shape 235521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 anchor="b"/>
          <a:lstStyle/>
          <a:p>
            <a:pPr marL="0" indent="0" defTabSz="914400" eaLnBrk="1" hangingPunct="1"/>
            <a:r>
              <a:rPr lang="en-US" smtClean="0"/>
              <a:t>Models</a:t>
            </a:r>
          </a:p>
        </p:txBody>
      </p:sp>
      <p:sp>
        <p:nvSpPr>
          <p:cNvPr id="22532" name="Shape 23552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defTabSz="914400" eaLnBrk="1" hangingPunct="1"/>
            <a:r>
              <a:rPr lang="en-US" sz="2400" smtClean="0"/>
              <a:t>Abstraction of an entity or a system.</a:t>
            </a:r>
          </a:p>
          <a:p>
            <a:pPr defTabSz="914400" eaLnBrk="1" hangingPunct="1"/>
            <a:r>
              <a:rPr lang="en-US" sz="2400" smtClean="0"/>
              <a:t>Contains properties and relationships </a:t>
            </a:r>
            <a:r>
              <a:rPr lang="en-US" sz="2400" smtClean="0">
                <a:solidFill>
                  <a:srgbClr val="FF0000"/>
                </a:solidFill>
              </a:rPr>
              <a:t>believed</a:t>
            </a:r>
            <a:r>
              <a:rPr lang="en-US" sz="2400" smtClean="0"/>
              <a:t> to be true.</a:t>
            </a:r>
          </a:p>
          <a:p>
            <a:pPr defTabSz="914400" eaLnBrk="1" hangingPunct="1"/>
            <a:r>
              <a:rPr lang="en-US" sz="2400" smtClean="0"/>
              <a:t>One part of an entity’s perceived reality is the model of another entity.</a:t>
            </a:r>
          </a:p>
          <a:p>
            <a:pPr defTabSz="914400" eaLnBrk="1" hangingPunct="1"/>
            <a:r>
              <a:rPr lang="en-US" sz="2400" smtClean="0"/>
              <a:t>Constantly refined by information:</a:t>
            </a:r>
          </a:p>
          <a:p>
            <a:pPr lvl="1" defTabSz="914400" eaLnBrk="1" hangingPunct="1"/>
            <a:r>
              <a:rPr lang="en-US" sz="2000" smtClean="0"/>
              <a:t>New, Refuting, Removing, 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Jan 2010</a:t>
            </a:r>
            <a:endParaRPr lang="en-US"/>
          </a:p>
        </p:txBody>
      </p:sp>
      <p:sp>
        <p:nvSpPr>
          <p:cNvPr id="23555" name="Shape 87041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 anchor="b"/>
          <a:lstStyle/>
          <a:p>
            <a:pPr marL="0" indent="0" defTabSz="914400" eaLnBrk="1" hangingPunct="1"/>
            <a:r>
              <a:rPr lang="en-US" smtClean="0"/>
              <a:t>Perceived Reality</a:t>
            </a:r>
          </a:p>
        </p:txBody>
      </p:sp>
      <p:sp>
        <p:nvSpPr>
          <p:cNvPr id="23556" name="Shape 8704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defTabSz="914400" eaLnBrk="1" hangingPunct="1">
              <a:lnSpc>
                <a:spcPct val="90000"/>
              </a:lnSpc>
            </a:pPr>
            <a:r>
              <a:rPr lang="en-US" sz="2400" smtClean="0"/>
              <a:t>When a message is received</a:t>
            </a:r>
          </a:p>
          <a:p>
            <a:pPr lvl="1" defTabSz="914400" eaLnBrk="1" hangingPunct="1">
              <a:lnSpc>
                <a:spcPct val="90000"/>
              </a:lnSpc>
            </a:pPr>
            <a:r>
              <a:rPr lang="en-US" sz="2000" smtClean="0"/>
              <a:t>Its contents are converted into information based on the current perceived reality</a:t>
            </a:r>
          </a:p>
          <a:p>
            <a:pPr lvl="1" defTabSz="914400" eaLnBrk="1" hangingPunct="1">
              <a:lnSpc>
                <a:spcPct val="90000"/>
              </a:lnSpc>
            </a:pPr>
            <a:r>
              <a:rPr lang="en-US" sz="2000" smtClean="0"/>
              <a:t>That information is assimilated into the current perceived reality</a:t>
            </a:r>
          </a:p>
          <a:p>
            <a:pPr lvl="1" defTabSz="914400" eaLnBrk="1" hangingPunct="1">
              <a:lnSpc>
                <a:spcPct val="90000"/>
              </a:lnSpc>
            </a:pPr>
            <a:endParaRPr lang="en-US" sz="2000" smtClean="0"/>
          </a:p>
          <a:p>
            <a:pPr lvl="1" defTabSz="914400" eaLnBrk="1" hangingPunct="1">
              <a:lnSpc>
                <a:spcPct val="90000"/>
              </a:lnSpc>
            </a:pPr>
            <a:r>
              <a:rPr lang="en-US" sz="2000" smtClean="0"/>
              <a:t>A message (representation) can not be converted into information unless the perceived reality contains the means for reverse mapping</a:t>
            </a:r>
          </a:p>
          <a:p>
            <a:pPr lvl="2" defTabSz="914400" eaLnBrk="1" hangingPunct="1">
              <a:lnSpc>
                <a:spcPct val="90000"/>
              </a:lnSpc>
            </a:pPr>
            <a:r>
              <a:rPr lang="en-US" sz="1800" smtClean="0"/>
              <a:t>Language – Symbols - …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Jan 2010</a:t>
            </a:r>
            <a:endParaRPr lang="en-US"/>
          </a:p>
        </p:txBody>
      </p:sp>
      <p:sp>
        <p:nvSpPr>
          <p:cNvPr id="24579" name="Shape 83969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 anchor="b"/>
          <a:lstStyle/>
          <a:p>
            <a:pPr marL="0" indent="0" defTabSz="914400" eaLnBrk="1" hangingPunct="1"/>
            <a:r>
              <a:rPr lang="en-US" smtClean="0"/>
              <a:t>What is Information ?</a:t>
            </a:r>
          </a:p>
        </p:txBody>
      </p:sp>
      <p:sp>
        <p:nvSpPr>
          <p:cNvPr id="24580" name="Shape 83970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defTabSz="914400" eaLnBrk="1" hangingPunct="1">
              <a:lnSpc>
                <a:spcPct val="90000"/>
              </a:lnSpc>
            </a:pPr>
            <a:r>
              <a:rPr lang="en-US" sz="2400" i="1" smtClean="0"/>
              <a:t>Information Entity</a:t>
            </a:r>
          </a:p>
          <a:p>
            <a:pPr defTabSz="914400" eaLnBrk="1" hangingPunct="1">
              <a:lnSpc>
                <a:spcPct val="90000"/>
              </a:lnSpc>
            </a:pPr>
            <a:endParaRPr lang="en-US" sz="2400" i="1" smtClean="0"/>
          </a:p>
          <a:p>
            <a:pPr defTabSz="914400" eaLnBrk="1" hangingPunct="1">
              <a:lnSpc>
                <a:spcPct val="90000"/>
              </a:lnSpc>
            </a:pPr>
            <a:r>
              <a:rPr lang="en-US" sz="2400" smtClean="0"/>
              <a:t>Information has many </a:t>
            </a:r>
          </a:p>
          <a:p>
            <a:pPr lvl="1" defTabSz="914400" eaLnBrk="1" hangingPunct="1">
              <a:lnSpc>
                <a:spcPct val="90000"/>
              </a:lnSpc>
            </a:pPr>
            <a:r>
              <a:rPr lang="en-US" sz="2000" smtClean="0">
                <a:solidFill>
                  <a:srgbClr val="FF0000"/>
                </a:solidFill>
              </a:rPr>
              <a:t>interrelationships</a:t>
            </a:r>
          </a:p>
          <a:p>
            <a:pPr lvl="2" defTabSz="914400" eaLnBrk="1" hangingPunct="1">
              <a:lnSpc>
                <a:spcPct val="90000"/>
              </a:lnSpc>
            </a:pPr>
            <a:r>
              <a:rPr lang="en-US" sz="1800" smtClean="0"/>
              <a:t>attributes</a:t>
            </a:r>
          </a:p>
          <a:p>
            <a:pPr lvl="2" defTabSz="914400" eaLnBrk="1" hangingPunct="1">
              <a:lnSpc>
                <a:spcPct val="90000"/>
              </a:lnSpc>
            </a:pPr>
            <a:r>
              <a:rPr lang="en-US" sz="1800" smtClean="0"/>
              <a:t>properties </a:t>
            </a:r>
          </a:p>
          <a:p>
            <a:pPr defTabSz="914400" eaLnBrk="1" hangingPunct="1">
              <a:lnSpc>
                <a:spcPct val="90000"/>
              </a:lnSpc>
            </a:pPr>
            <a:r>
              <a:rPr lang="en-US" sz="2400" smtClean="0"/>
              <a:t>Interrelationships are information also</a:t>
            </a:r>
          </a:p>
          <a:p>
            <a:pPr defTabSz="914400" eaLnBrk="1" hangingPunct="1">
              <a:lnSpc>
                <a:spcPct val="90000"/>
              </a:lnSpc>
            </a:pPr>
            <a:r>
              <a:rPr lang="en-US" sz="2400" smtClean="0"/>
              <a:t>Such interrelationships exist whether they are enumerated/identified or not</a:t>
            </a:r>
          </a:p>
          <a:p>
            <a:pPr defTabSz="914400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4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Jan 2010</a:t>
            </a:r>
            <a:endParaRPr lang="en-US"/>
          </a:p>
        </p:txBody>
      </p:sp>
      <p:sp>
        <p:nvSpPr>
          <p:cNvPr id="25603" name="Shape 234497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US" smtClean="0"/>
              <a:t>Information and Representation</a:t>
            </a:r>
          </a:p>
        </p:txBody>
      </p:sp>
      <p:sp>
        <p:nvSpPr>
          <p:cNvPr id="25604" name="Shape 234498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defTabSz="914400" eaLnBrk="1" hangingPunct="1"/>
            <a:r>
              <a:rPr lang="en-US" sz="2400" smtClean="0"/>
              <a:t>From Information to Representation:</a:t>
            </a:r>
          </a:p>
          <a:p>
            <a:pPr lvl="1" defTabSz="914400" eaLnBrk="1" hangingPunct="1"/>
            <a:r>
              <a:rPr lang="en-US" sz="2000" smtClean="0"/>
              <a:t>Some facts will not be retained!</a:t>
            </a:r>
          </a:p>
          <a:p>
            <a:pPr lvl="1" defTabSz="914400" eaLnBrk="1" hangingPunct="1"/>
            <a:r>
              <a:rPr lang="en-US" sz="2000" smtClean="0"/>
              <a:t>Loss of relationships!</a:t>
            </a:r>
          </a:p>
          <a:p>
            <a:pPr defTabSz="914400" eaLnBrk="1" hangingPunct="1"/>
            <a:r>
              <a:rPr lang="en-US" sz="2400" smtClean="0"/>
              <a:t>Manipulation:</a:t>
            </a:r>
          </a:p>
          <a:p>
            <a:pPr lvl="1" defTabSz="914400" eaLnBrk="1" hangingPunct="1"/>
            <a:r>
              <a:rPr lang="en-US" sz="2000" smtClean="0"/>
              <a:t>Informational</a:t>
            </a:r>
          </a:p>
          <a:p>
            <a:pPr lvl="1" defTabSz="914400" eaLnBrk="1" hangingPunct="1"/>
            <a:r>
              <a:rPr lang="en-US" sz="2000" smtClean="0"/>
              <a:t>Representational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hape 11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Jan 2010</a:t>
            </a:r>
            <a:endParaRPr lang="en-US"/>
          </a:p>
        </p:txBody>
      </p:sp>
      <p:sp>
        <p:nvSpPr>
          <p:cNvPr id="26627" name="Shape 84993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 anchor="b"/>
          <a:lstStyle/>
          <a:p>
            <a:pPr marL="0" indent="0" defTabSz="914400" eaLnBrk="1" hangingPunct="1"/>
            <a:r>
              <a:rPr lang="en-US" smtClean="0"/>
              <a:t>What is Information ?</a:t>
            </a:r>
          </a:p>
        </p:txBody>
      </p:sp>
      <p:sp>
        <p:nvSpPr>
          <p:cNvPr id="26628" name="Shape 84994"/>
          <p:cNvSpPr>
            <a:spLocks noGrp="1" noChangeArrowheads="1"/>
          </p:cNvSpPr>
          <p:nvPr>
            <p:ph type="body" idx="1"/>
          </p:nvPr>
        </p:nvSpPr>
        <p:spPr>
          <a:xfrm>
            <a:off x="912813" y="1905000"/>
            <a:ext cx="8110537" cy="1198563"/>
          </a:xfrm>
        </p:spPr>
        <p:txBody>
          <a:bodyPr/>
          <a:lstStyle/>
          <a:p>
            <a:pPr defTabSz="914400" eaLnBrk="1" hangingPunct="1">
              <a:lnSpc>
                <a:spcPct val="90000"/>
              </a:lnSpc>
            </a:pPr>
            <a:r>
              <a:rPr lang="en-US" sz="2000" smtClean="0"/>
              <a:t>Information is handled by Sentient Entities</a:t>
            </a:r>
          </a:p>
          <a:p>
            <a:pPr defTabSz="914400" eaLnBrk="1" hangingPunct="1">
              <a:lnSpc>
                <a:spcPct val="90000"/>
              </a:lnSpc>
            </a:pPr>
            <a:r>
              <a:rPr lang="en-US" sz="2000" smtClean="0"/>
              <a:t>Its representations can be handled by machines</a:t>
            </a:r>
          </a:p>
          <a:p>
            <a:pPr defTabSz="914400" eaLnBrk="1" hangingPunct="1">
              <a:lnSpc>
                <a:spcPct val="90000"/>
              </a:lnSpc>
            </a:pPr>
            <a:endParaRPr lang="en-US" sz="2000" smtClean="0"/>
          </a:p>
          <a:p>
            <a:pPr defTabSz="914400" eaLnBrk="1" hangingPunct="1">
              <a:lnSpc>
                <a:spcPct val="90000"/>
              </a:lnSpc>
            </a:pPr>
            <a:r>
              <a:rPr lang="en-US" sz="2000" smtClean="0"/>
              <a:t>Machines only manipulate representations of information.</a:t>
            </a:r>
          </a:p>
        </p:txBody>
      </p:sp>
      <p:sp>
        <p:nvSpPr>
          <p:cNvPr id="26629" name="Rectangle 84995"/>
          <p:cNvSpPr>
            <a:spLocks noChangeArrowheads="1"/>
          </p:cNvSpPr>
          <p:nvPr/>
        </p:nvSpPr>
        <p:spPr bwMode="auto">
          <a:xfrm>
            <a:off x="1976438" y="4572000"/>
            <a:ext cx="857250" cy="38417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>
                <a:latin typeface="Arial" pitchFamily="34" charset="0"/>
              </a:rPr>
              <a:t>010</a:t>
            </a:r>
          </a:p>
        </p:txBody>
      </p:sp>
      <p:sp>
        <p:nvSpPr>
          <p:cNvPr id="26630" name="Rectangle 84996"/>
          <p:cNvSpPr>
            <a:spLocks noChangeArrowheads="1"/>
          </p:cNvSpPr>
          <p:nvPr/>
        </p:nvSpPr>
        <p:spPr bwMode="auto">
          <a:xfrm>
            <a:off x="1976438" y="5557838"/>
            <a:ext cx="857250" cy="38417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>
                <a:latin typeface="Arial" pitchFamily="34" charset="0"/>
              </a:rPr>
              <a:t>011</a:t>
            </a:r>
          </a:p>
        </p:txBody>
      </p:sp>
      <p:sp>
        <p:nvSpPr>
          <p:cNvPr id="26631" name="Rectangle 84997"/>
          <p:cNvSpPr>
            <a:spLocks noChangeArrowheads="1"/>
          </p:cNvSpPr>
          <p:nvPr/>
        </p:nvSpPr>
        <p:spPr bwMode="auto">
          <a:xfrm>
            <a:off x="5432425" y="5064125"/>
            <a:ext cx="857250" cy="38417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>
                <a:latin typeface="Arial" pitchFamily="34" charset="0"/>
              </a:rPr>
              <a:t>101</a:t>
            </a:r>
          </a:p>
        </p:txBody>
      </p:sp>
      <p:sp>
        <p:nvSpPr>
          <p:cNvPr id="26632" name="Rectangle 84998"/>
          <p:cNvSpPr>
            <a:spLocks noChangeArrowheads="1"/>
          </p:cNvSpPr>
          <p:nvPr/>
        </p:nvSpPr>
        <p:spPr bwMode="auto">
          <a:xfrm>
            <a:off x="3708400" y="5053013"/>
            <a:ext cx="857250" cy="384175"/>
          </a:xfrm>
          <a:prstGeom prst="rect">
            <a:avLst/>
          </a:prstGeom>
          <a:solidFill>
            <a:schemeClr val="accent1"/>
          </a:solidFill>
          <a:ln w="285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>
                <a:latin typeface="Arial" pitchFamily="34" charset="0"/>
              </a:rPr>
              <a:t>Adder</a:t>
            </a:r>
          </a:p>
        </p:txBody>
      </p:sp>
      <p:sp>
        <p:nvSpPr>
          <p:cNvPr id="26633" name="Straight Connector 84999"/>
          <p:cNvSpPr>
            <a:spLocks noChangeShapeType="1"/>
          </p:cNvSpPr>
          <p:nvPr/>
        </p:nvSpPr>
        <p:spPr bwMode="auto">
          <a:xfrm>
            <a:off x="2857500" y="4759325"/>
            <a:ext cx="857250" cy="392113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6634" name="Straight Connector 85000"/>
          <p:cNvSpPr>
            <a:spLocks noChangeShapeType="1"/>
          </p:cNvSpPr>
          <p:nvPr/>
        </p:nvSpPr>
        <p:spPr bwMode="auto">
          <a:xfrm flipV="1">
            <a:off x="2833688" y="5356225"/>
            <a:ext cx="881062" cy="423863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6635" name="Straight Connector 85001"/>
          <p:cNvSpPr>
            <a:spLocks noChangeShapeType="1"/>
          </p:cNvSpPr>
          <p:nvPr/>
        </p:nvSpPr>
        <p:spPr bwMode="auto">
          <a:xfrm>
            <a:off x="4564063" y="5241925"/>
            <a:ext cx="873125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6636" name="TextBox 85002"/>
          <p:cNvSpPr txBox="1">
            <a:spLocks noChangeArrowheads="1"/>
          </p:cNvSpPr>
          <p:nvPr/>
        </p:nvSpPr>
        <p:spPr bwMode="auto">
          <a:xfrm>
            <a:off x="3778250" y="3903663"/>
            <a:ext cx="9890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latin typeface="Arial" pitchFamily="34" charset="0"/>
              </a:rPr>
              <a:t>2 + 3 = 5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hape 16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Jan 2010</a:t>
            </a:r>
            <a:endParaRPr lang="en-US"/>
          </a:p>
        </p:txBody>
      </p:sp>
      <p:sp>
        <p:nvSpPr>
          <p:cNvPr id="27651" name="Rectangle 251905"/>
          <p:cNvSpPr>
            <a:spLocks noChangeArrowheads="1"/>
          </p:cNvSpPr>
          <p:nvPr/>
        </p:nvSpPr>
        <p:spPr bwMode="auto">
          <a:xfrm>
            <a:off x="673100" y="1828800"/>
            <a:ext cx="8107363" cy="2903538"/>
          </a:xfrm>
          <a:prstGeom prst="rect">
            <a:avLst/>
          </a:prstGeom>
          <a:solidFill>
            <a:schemeClr val="accent2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Sentient</a:t>
            </a:r>
          </a:p>
        </p:txBody>
      </p:sp>
      <p:sp>
        <p:nvSpPr>
          <p:cNvPr id="27652" name="Shape 251906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US" smtClean="0"/>
              <a:t>Information and Representation</a:t>
            </a:r>
          </a:p>
        </p:txBody>
      </p:sp>
      <p:sp>
        <p:nvSpPr>
          <p:cNvPr id="27653" name="Rectangle 251907"/>
          <p:cNvSpPr>
            <a:spLocks noChangeArrowheads="1"/>
          </p:cNvSpPr>
          <p:nvPr/>
        </p:nvSpPr>
        <p:spPr bwMode="auto">
          <a:xfrm>
            <a:off x="1554163" y="5002213"/>
            <a:ext cx="1465262" cy="102235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/>
              <a:t>Representation</a:t>
            </a:r>
          </a:p>
        </p:txBody>
      </p:sp>
      <p:sp>
        <p:nvSpPr>
          <p:cNvPr id="27654" name="Rectangle 251908"/>
          <p:cNvSpPr>
            <a:spLocks noChangeArrowheads="1"/>
          </p:cNvSpPr>
          <p:nvPr/>
        </p:nvSpPr>
        <p:spPr bwMode="auto">
          <a:xfrm>
            <a:off x="1439863" y="2006600"/>
            <a:ext cx="1666875" cy="968375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/>
              <a:t>Information</a:t>
            </a:r>
          </a:p>
        </p:txBody>
      </p:sp>
      <p:sp>
        <p:nvSpPr>
          <p:cNvPr id="27655" name="Rectangle 251909"/>
          <p:cNvSpPr>
            <a:spLocks noChangeArrowheads="1"/>
          </p:cNvSpPr>
          <p:nvPr/>
        </p:nvSpPr>
        <p:spPr bwMode="auto">
          <a:xfrm>
            <a:off x="6088063" y="5014913"/>
            <a:ext cx="1465262" cy="102235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/>
              <a:t>Representation</a:t>
            </a:r>
          </a:p>
        </p:txBody>
      </p:sp>
      <p:sp>
        <p:nvSpPr>
          <p:cNvPr id="27656" name="Rectangle 251910"/>
          <p:cNvSpPr>
            <a:spLocks noChangeArrowheads="1"/>
          </p:cNvSpPr>
          <p:nvPr/>
        </p:nvSpPr>
        <p:spPr bwMode="auto">
          <a:xfrm>
            <a:off x="5976938" y="2006600"/>
            <a:ext cx="1666875" cy="968375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/>
              <a:t>Information</a:t>
            </a:r>
          </a:p>
        </p:txBody>
      </p:sp>
      <p:cxnSp>
        <p:nvCxnSpPr>
          <p:cNvPr id="27657" name="Straight Arrow Connector 251911"/>
          <p:cNvCxnSpPr>
            <a:cxnSpLocks noChangeShapeType="1"/>
          </p:cNvCxnSpPr>
          <p:nvPr/>
        </p:nvCxnSpPr>
        <p:spPr bwMode="auto">
          <a:xfrm>
            <a:off x="3019425" y="5513388"/>
            <a:ext cx="3068638" cy="127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27658" name="Straight Arrow Connector 251912"/>
          <p:cNvCxnSpPr>
            <a:cxnSpLocks noChangeShapeType="1"/>
          </p:cNvCxnSpPr>
          <p:nvPr/>
        </p:nvCxnSpPr>
        <p:spPr bwMode="auto">
          <a:xfrm>
            <a:off x="2273300" y="2974975"/>
            <a:ext cx="14288" cy="202723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27659" name="Straight Arrow Connector 251913"/>
          <p:cNvCxnSpPr>
            <a:cxnSpLocks noChangeShapeType="1"/>
          </p:cNvCxnSpPr>
          <p:nvPr/>
        </p:nvCxnSpPr>
        <p:spPr bwMode="auto">
          <a:xfrm flipH="1" flipV="1">
            <a:off x="6810375" y="2974975"/>
            <a:ext cx="11113" cy="203993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27660" name="Oval 251914"/>
          <p:cNvSpPr>
            <a:spLocks noChangeArrowheads="1"/>
          </p:cNvSpPr>
          <p:nvPr/>
        </p:nvSpPr>
        <p:spPr bwMode="auto">
          <a:xfrm>
            <a:off x="1558925" y="3684588"/>
            <a:ext cx="1452563" cy="887412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800"/>
              <a:t>Perceived</a:t>
            </a:r>
          </a:p>
          <a:p>
            <a:pPr algn="ctr"/>
            <a:r>
              <a:rPr lang="en-US" sz="1800"/>
              <a:t>Reality</a:t>
            </a:r>
          </a:p>
        </p:txBody>
      </p:sp>
      <p:sp>
        <p:nvSpPr>
          <p:cNvPr id="27661" name="Oval 251915"/>
          <p:cNvSpPr>
            <a:spLocks noChangeArrowheads="1"/>
          </p:cNvSpPr>
          <p:nvPr/>
        </p:nvSpPr>
        <p:spPr bwMode="auto">
          <a:xfrm>
            <a:off x="6092825" y="3697288"/>
            <a:ext cx="1452563" cy="887412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800"/>
              <a:t>Perceived</a:t>
            </a:r>
          </a:p>
          <a:p>
            <a:pPr algn="ctr"/>
            <a:r>
              <a:rPr lang="en-US" sz="1800"/>
              <a:t>Reality</a:t>
            </a:r>
          </a:p>
        </p:txBody>
      </p:sp>
      <p:sp>
        <p:nvSpPr>
          <p:cNvPr id="251917" name="Rectangle 251916"/>
          <p:cNvSpPr>
            <a:spLocks noChangeArrowheads="1"/>
          </p:cNvSpPr>
          <p:nvPr/>
        </p:nvSpPr>
        <p:spPr bwMode="auto">
          <a:xfrm>
            <a:off x="3859213" y="5230813"/>
            <a:ext cx="1358900" cy="538162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/>
              <a:t>Operation</a:t>
            </a:r>
          </a:p>
        </p:txBody>
      </p:sp>
      <p:sp>
        <p:nvSpPr>
          <p:cNvPr id="251918" name="Rectangle 251917"/>
          <p:cNvSpPr>
            <a:spLocks noChangeArrowheads="1"/>
          </p:cNvSpPr>
          <p:nvPr/>
        </p:nvSpPr>
        <p:spPr bwMode="auto">
          <a:xfrm>
            <a:off x="3863975" y="2222500"/>
            <a:ext cx="1358900" cy="538163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/>
              <a:t>Operation</a:t>
            </a:r>
          </a:p>
        </p:txBody>
      </p:sp>
      <p:cxnSp>
        <p:nvCxnSpPr>
          <p:cNvPr id="251919" name="Straight Arrow Connector 251918"/>
          <p:cNvCxnSpPr>
            <a:cxnSpLocks noChangeShapeType="1"/>
          </p:cNvCxnSpPr>
          <p:nvPr/>
        </p:nvCxnSpPr>
        <p:spPr bwMode="auto">
          <a:xfrm>
            <a:off x="3106738" y="2490788"/>
            <a:ext cx="757237" cy="158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251920" name="Straight Arrow Connector 251919"/>
          <p:cNvCxnSpPr>
            <a:cxnSpLocks noChangeShapeType="1"/>
          </p:cNvCxnSpPr>
          <p:nvPr/>
        </p:nvCxnSpPr>
        <p:spPr bwMode="auto">
          <a:xfrm flipV="1">
            <a:off x="5222875" y="2490788"/>
            <a:ext cx="754063" cy="158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51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51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251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251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1917" grpId="0" animBg="1"/>
      <p:bldP spid="25191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Jan 2010</a:t>
            </a:r>
            <a:endParaRPr lang="en-US"/>
          </a:p>
        </p:txBody>
      </p:sp>
      <p:sp>
        <p:nvSpPr>
          <p:cNvPr id="28675" name="Shape 6145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 anchor="b"/>
          <a:lstStyle/>
          <a:p>
            <a:pPr marL="0" indent="0" defTabSz="914400" eaLnBrk="1" hangingPunct="1"/>
            <a:r>
              <a:rPr lang="en-US" smtClean="0"/>
              <a:t>What Is Information ?</a:t>
            </a:r>
          </a:p>
        </p:txBody>
      </p:sp>
      <p:sp>
        <p:nvSpPr>
          <p:cNvPr id="28676" name="Shape 6146"/>
          <p:cNvSpPr>
            <a:spLocks noGrp="1" noChangeArrowheads="1"/>
          </p:cNvSpPr>
          <p:nvPr>
            <p:ph type="body" idx="1"/>
          </p:nvPr>
        </p:nvSpPr>
        <p:spPr>
          <a:xfrm>
            <a:off x="671513" y="1819275"/>
            <a:ext cx="7772400" cy="4114800"/>
          </a:xfrm>
        </p:spPr>
        <p:txBody>
          <a:bodyPr/>
          <a:lstStyle/>
          <a:p>
            <a:pPr defTabSz="914400" eaLnBrk="1" hangingPunct="1"/>
            <a:r>
              <a:rPr lang="en-US" sz="1800" smtClean="0"/>
              <a:t>It is a property /description/characteristics of something</a:t>
            </a:r>
          </a:p>
          <a:p>
            <a:pPr defTabSz="914400" eaLnBrk="1" hangingPunct="1"/>
            <a:r>
              <a:rPr lang="en-US" sz="1800" smtClean="0"/>
              <a:t>That something may be another piece of information</a:t>
            </a:r>
          </a:p>
          <a:p>
            <a:pPr lvl="1" defTabSz="914400" eaLnBrk="1" hangingPunct="1"/>
            <a:r>
              <a:rPr lang="en-US" sz="1600" smtClean="0"/>
              <a:t>An object – Physical, logical, virtual,conceptual – group</a:t>
            </a:r>
          </a:p>
          <a:p>
            <a:pPr lvl="1" defTabSz="914400" eaLnBrk="1" hangingPunct="1"/>
            <a:r>
              <a:rPr lang="en-US" sz="1600" smtClean="0"/>
              <a:t>An action</a:t>
            </a:r>
          </a:p>
          <a:p>
            <a:pPr lvl="1" defTabSz="914400" eaLnBrk="1" hangingPunct="1"/>
            <a:r>
              <a:rPr lang="en-US" sz="1600" smtClean="0"/>
              <a:t>A trigger</a:t>
            </a:r>
          </a:p>
          <a:p>
            <a:pPr lvl="1" defTabSz="914400" eaLnBrk="1" hangingPunct="1"/>
            <a:r>
              <a:rPr lang="en-US" sz="1600" smtClean="0"/>
              <a:t>A relationship</a:t>
            </a:r>
          </a:p>
          <a:p>
            <a:pPr defTabSz="914400" eaLnBrk="1" hangingPunct="1"/>
            <a:r>
              <a:rPr lang="en-US" sz="1800" smtClean="0"/>
              <a:t>Significance of Information is its interrelationships </a:t>
            </a:r>
          </a:p>
          <a:p>
            <a:pPr lvl="1" defTabSz="914400" eaLnBrk="1" hangingPunct="1"/>
            <a:r>
              <a:rPr lang="en-US" sz="1600" smtClean="0"/>
              <a:t>May be direct or indirect</a:t>
            </a:r>
          </a:p>
          <a:p>
            <a:pPr lvl="1" defTabSz="914400" eaLnBrk="1" hangingPunct="1"/>
            <a:r>
              <a:rPr lang="en-US" sz="1600" smtClean="0"/>
              <a:t>Exist whether enumerated or not</a:t>
            </a:r>
          </a:p>
          <a:p>
            <a:pPr lvl="1" defTabSz="914400" eaLnBrk="1" hangingPunct="1"/>
            <a:r>
              <a:rPr lang="en-US" sz="1600" smtClean="0"/>
              <a:t>May be static or dynamic</a:t>
            </a:r>
          </a:p>
          <a:p>
            <a:pPr defTabSz="914400" eaLnBrk="1" hangingPunct="1">
              <a:buFont typeface="Wingdings" pitchFamily="2" charset="2"/>
              <a:buNone/>
            </a:pPr>
            <a:r>
              <a:rPr lang="en-US" sz="1800" smtClean="0">
                <a:solidFill>
                  <a:srgbClr val="FF0000"/>
                </a:solidFill>
              </a:rPr>
              <a:t>Typically retain only small amount of information considered relevant in any system</a:t>
            </a:r>
            <a:r>
              <a:rPr lang="en-US" sz="1800" smtClean="0"/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Jan 2010</a:t>
            </a:r>
            <a:endParaRPr lang="en-US"/>
          </a:p>
        </p:txBody>
      </p:sp>
      <p:sp>
        <p:nvSpPr>
          <p:cNvPr id="29699" name="Shape 289793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 anchor="b"/>
          <a:lstStyle/>
          <a:p>
            <a:pPr marL="0" indent="0" defTabSz="914400" eaLnBrk="1" hangingPunct="1"/>
            <a:r>
              <a:rPr lang="en-US" smtClean="0"/>
              <a:t>Nature of Information</a:t>
            </a:r>
          </a:p>
        </p:txBody>
      </p:sp>
      <p:sp>
        <p:nvSpPr>
          <p:cNvPr id="289795" name="Text Placeholder 28979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defTabSz="914400" eaLnBrk="1" hangingPunct="1"/>
            <a:r>
              <a:rPr lang="en-US" smtClean="0"/>
              <a:t>Quantifiable</a:t>
            </a:r>
          </a:p>
          <a:p>
            <a:pPr lvl="1" defTabSz="914400" eaLnBrk="1" hangingPunct="1"/>
            <a:r>
              <a:rPr lang="en-US" smtClean="0"/>
              <a:t>Only in the context </a:t>
            </a:r>
          </a:p>
          <a:p>
            <a:pPr lvl="2" defTabSz="914400" eaLnBrk="1" hangingPunct="1"/>
            <a:r>
              <a:rPr lang="en-US" smtClean="0">
                <a:solidFill>
                  <a:schemeClr val="hlink"/>
                </a:solidFill>
              </a:rPr>
              <a:t>Temperature in this room</a:t>
            </a:r>
          </a:p>
          <a:p>
            <a:pPr lvl="3" defTabSz="914400" eaLnBrk="1" hangingPunct="1"/>
            <a:r>
              <a:rPr lang="en-US" sz="1800" smtClean="0">
                <a:solidFill>
                  <a:schemeClr val="hlink"/>
                </a:solidFill>
              </a:rPr>
              <a:t>Scale</a:t>
            </a:r>
          </a:p>
          <a:p>
            <a:pPr lvl="3" defTabSz="914400" eaLnBrk="1" hangingPunct="1"/>
            <a:r>
              <a:rPr lang="en-US" sz="1800" smtClean="0">
                <a:solidFill>
                  <a:schemeClr val="hlink"/>
                </a:solidFill>
              </a:rPr>
              <a:t>Accuracy</a:t>
            </a:r>
          </a:p>
          <a:p>
            <a:pPr lvl="3" defTabSz="914400" eaLnBrk="1" hangingPunct="1"/>
            <a:r>
              <a:rPr lang="en-US" sz="1800" smtClean="0">
                <a:solidFill>
                  <a:schemeClr val="hlink"/>
                </a:solidFill>
              </a:rPr>
              <a:t>Time it was recorded</a:t>
            </a:r>
          </a:p>
          <a:p>
            <a:pPr lvl="3" defTabSz="914400" eaLnBrk="1" hangingPunct="1"/>
            <a:r>
              <a:rPr lang="en-US" sz="1800" smtClean="0">
                <a:solidFill>
                  <a:schemeClr val="hlink"/>
                </a:solidFill>
              </a:rPr>
              <a:t>Who took it</a:t>
            </a:r>
          </a:p>
          <a:p>
            <a:pPr lvl="3" defTabSz="914400" eaLnBrk="1" hangingPunct="1"/>
            <a:r>
              <a:rPr lang="en-US" sz="1800" smtClean="0">
                <a:solidFill>
                  <a:schemeClr val="hlink"/>
                </a:solidFill>
              </a:rPr>
              <a:t>What instrument was used - precision</a:t>
            </a:r>
          </a:p>
          <a:p>
            <a:pPr defTabSz="914400" eaLnBrk="1" hangingPunct="1"/>
            <a:r>
              <a:rPr lang="en-US" smtClean="0">
                <a:solidFill>
                  <a:schemeClr val="hlink"/>
                </a:solidFill>
              </a:rPr>
              <a:t>Non-quantifiable</a:t>
            </a:r>
          </a:p>
          <a:p>
            <a:pPr lvl="1" defTabSz="914400" eaLnBrk="1" hangingPunct="1"/>
            <a:r>
              <a:rPr lang="en-US" smtClean="0">
                <a:solidFill>
                  <a:schemeClr val="hlink"/>
                </a:solidFill>
              </a:rPr>
              <a:t>Most of the information we deal with is of this type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897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897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Jan 2010</a:t>
            </a:r>
            <a:endParaRPr lang="en-US"/>
          </a:p>
        </p:txBody>
      </p:sp>
      <p:sp>
        <p:nvSpPr>
          <p:cNvPr id="30723" name="Shape 27649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 anchor="b"/>
          <a:lstStyle/>
          <a:p>
            <a:pPr marL="0" indent="0" defTabSz="914400" eaLnBrk="1" hangingPunct="1"/>
            <a:r>
              <a:rPr lang="en-US" smtClean="0"/>
              <a:t>Information Representation</a:t>
            </a:r>
          </a:p>
        </p:txBody>
      </p:sp>
      <p:sp>
        <p:nvSpPr>
          <p:cNvPr id="30724" name="Shape 27650"/>
          <p:cNvSpPr>
            <a:spLocks noGrp="1" noChangeArrowheads="1"/>
          </p:cNvSpPr>
          <p:nvPr>
            <p:ph type="body" idx="1"/>
          </p:nvPr>
        </p:nvSpPr>
        <p:spPr>
          <a:xfrm>
            <a:off x="912813" y="1905000"/>
            <a:ext cx="8110537" cy="4102100"/>
          </a:xfrm>
        </p:spPr>
        <p:txBody>
          <a:bodyPr/>
          <a:lstStyle/>
          <a:p>
            <a:pPr defTabSz="914400" eaLnBrk="1" hangingPunct="1"/>
            <a:r>
              <a:rPr lang="en-US" sz="2400" smtClean="0"/>
              <a:t>Representations are essential to store, move, or process information</a:t>
            </a:r>
          </a:p>
          <a:p>
            <a:pPr defTabSz="914400" eaLnBrk="1" hangingPunct="1"/>
            <a:r>
              <a:rPr lang="en-US" sz="2400" smtClean="0"/>
              <a:t>Capture only some aspects/views/projections of information – </a:t>
            </a:r>
          </a:p>
          <a:p>
            <a:pPr lvl="1" defTabSz="914400" eaLnBrk="1" hangingPunct="1"/>
            <a:r>
              <a:rPr lang="en-US" sz="2000" smtClean="0"/>
              <a:t>A good system designer carries other aspects in her head.</a:t>
            </a:r>
          </a:p>
          <a:p>
            <a:pPr defTabSz="914400" eaLnBrk="1" hangingPunct="1"/>
            <a:r>
              <a:rPr lang="en-US" sz="2400" smtClean="0"/>
              <a:t>Example: Data Structure</a:t>
            </a:r>
          </a:p>
          <a:p>
            <a:pPr lvl="1" defTabSz="914400" eaLnBrk="1" hangingPunct="1"/>
            <a:r>
              <a:rPr lang="en-US" sz="2000" smtClean="0"/>
              <a:t>Contains not only representation of some quantities but also of some relationships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Jan 2010</a:t>
            </a:r>
            <a:endParaRPr lang="en-US"/>
          </a:p>
        </p:txBody>
      </p:sp>
      <p:sp>
        <p:nvSpPr>
          <p:cNvPr id="31747" name="Shape 90113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 anchor="b"/>
          <a:lstStyle/>
          <a:p>
            <a:pPr marL="0" indent="0" defTabSz="914400" eaLnBrk="1" hangingPunct="1"/>
            <a:r>
              <a:rPr lang="en-US" smtClean="0"/>
              <a:t>Information Representation</a:t>
            </a:r>
          </a:p>
        </p:txBody>
      </p:sp>
      <p:sp>
        <p:nvSpPr>
          <p:cNvPr id="31748" name="Shape 9011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defTabSz="914400" eaLnBrk="1" hangingPunct="1">
              <a:lnSpc>
                <a:spcPct val="90000"/>
              </a:lnSpc>
            </a:pPr>
            <a:r>
              <a:rPr lang="en-US" sz="2400" smtClean="0"/>
              <a:t>Use – Requires associating meaning to it</a:t>
            </a:r>
          </a:p>
          <a:p>
            <a:pPr lvl="1" defTabSz="914400" eaLnBrk="1" hangingPunct="1">
              <a:lnSpc>
                <a:spcPct val="90000"/>
              </a:lnSpc>
            </a:pPr>
            <a:r>
              <a:rPr lang="en-US" sz="2000" smtClean="0"/>
              <a:t>Meaning can only be assigned in context</a:t>
            </a:r>
          </a:p>
          <a:p>
            <a:pPr defTabSz="914400" eaLnBrk="1" hangingPunct="1">
              <a:lnSpc>
                <a:spcPct val="90000"/>
              </a:lnSpc>
            </a:pPr>
            <a:r>
              <a:rPr lang="en-US" sz="2400" smtClean="0"/>
              <a:t>Context</a:t>
            </a:r>
          </a:p>
          <a:p>
            <a:pPr lvl="1" defTabSz="914400" eaLnBrk="1" hangingPunct="1">
              <a:lnSpc>
                <a:spcPct val="90000"/>
              </a:lnSpc>
            </a:pPr>
            <a:r>
              <a:rPr lang="en-US" sz="2000" smtClean="0"/>
              <a:t>Integer between 50 and 100</a:t>
            </a:r>
          </a:p>
          <a:p>
            <a:pPr lvl="1" defTabSz="914400" eaLnBrk="1" hangingPunct="1">
              <a:lnSpc>
                <a:spcPct val="90000"/>
              </a:lnSpc>
            </a:pPr>
            <a:r>
              <a:rPr lang="en-US" sz="2000" smtClean="0"/>
              <a:t>Represents temperature in this room in degrees F.</a:t>
            </a:r>
          </a:p>
          <a:p>
            <a:pPr lvl="1" defTabSz="914400" eaLnBrk="1" hangingPunct="1">
              <a:lnSpc>
                <a:spcPct val="90000"/>
              </a:lnSpc>
            </a:pPr>
            <a:endParaRPr lang="en-US" sz="2000" smtClean="0"/>
          </a:p>
          <a:p>
            <a:pPr defTabSz="914400" eaLnBrk="1" hangingPunct="1">
              <a:lnSpc>
                <a:spcPct val="90000"/>
              </a:lnSpc>
            </a:pPr>
            <a:r>
              <a:rPr lang="en-US" sz="2400" smtClean="0"/>
              <a:t>If both sides understand the context</a:t>
            </a:r>
          </a:p>
          <a:p>
            <a:pPr lvl="1" defTabSz="914400" eaLnBrk="1" hangingPunct="1">
              <a:lnSpc>
                <a:spcPct val="90000"/>
              </a:lnSpc>
            </a:pPr>
            <a:r>
              <a:rPr lang="en-US" sz="2000" smtClean="0"/>
              <a:t>Only need representation of integer number</a:t>
            </a:r>
          </a:p>
          <a:p>
            <a:pPr defTabSz="914400" eaLnBrk="1" hangingPunct="1">
              <a:lnSpc>
                <a:spcPct val="90000"/>
              </a:lnSpc>
            </a:pPr>
            <a:r>
              <a:rPr lang="en-US" sz="2400" smtClean="0"/>
              <a:t>If not</a:t>
            </a:r>
          </a:p>
          <a:p>
            <a:pPr lvl="1" defTabSz="914400" eaLnBrk="1" hangingPunct="1">
              <a:lnSpc>
                <a:spcPct val="90000"/>
              </a:lnSpc>
            </a:pPr>
            <a:r>
              <a:rPr lang="en-US" sz="2000" smtClean="0"/>
              <a:t>Common understanding may be English</a:t>
            </a:r>
          </a:p>
          <a:p>
            <a:pPr lvl="1" defTabSz="914400" eaLnBrk="1" hangingPunct="1">
              <a:lnSpc>
                <a:spcPct val="90000"/>
              </a:lnSpc>
            </a:pPr>
            <a:r>
              <a:rPr lang="en-US" sz="2000" smtClean="0"/>
              <a:t>Include description along with the temperature value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Jan 2010</a:t>
            </a:r>
            <a:endParaRPr lang="en-US" dirty="0"/>
          </a:p>
        </p:txBody>
      </p:sp>
      <p:pic>
        <p:nvPicPr>
          <p:cNvPr id="149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2436" y="217957"/>
            <a:ext cx="8726391" cy="6056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Jan 2010</a:t>
            </a:r>
            <a:endParaRPr lang="en-US"/>
          </a:p>
        </p:txBody>
      </p:sp>
      <p:sp>
        <p:nvSpPr>
          <p:cNvPr id="32771" name="Shape 91137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 anchor="b"/>
          <a:lstStyle/>
          <a:p>
            <a:pPr marL="0" indent="0" defTabSz="914400" eaLnBrk="1" hangingPunct="1"/>
            <a:r>
              <a:rPr lang="en-US" smtClean="0"/>
              <a:t>Information Representation</a:t>
            </a:r>
          </a:p>
        </p:txBody>
      </p:sp>
      <p:sp>
        <p:nvSpPr>
          <p:cNvPr id="32772" name="Shape 91138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defTabSz="914400" eaLnBrk="1" hangingPunct="1"/>
            <a:r>
              <a:rPr lang="en-US" smtClean="0"/>
              <a:t>Algorithm</a:t>
            </a:r>
          </a:p>
          <a:p>
            <a:pPr lvl="1" defTabSz="914400" eaLnBrk="1" hangingPunct="1"/>
            <a:r>
              <a:rPr lang="en-US" smtClean="0"/>
              <a:t>Sequence of steps</a:t>
            </a:r>
          </a:p>
          <a:p>
            <a:pPr lvl="2" defTabSz="914400" eaLnBrk="1" hangingPunct="1"/>
            <a:r>
              <a:rPr lang="en-US" smtClean="0"/>
              <a:t>Have common understanding of elemental steps</a:t>
            </a:r>
          </a:p>
          <a:p>
            <a:pPr lvl="3" defTabSz="914400" eaLnBrk="1" hangingPunct="1"/>
            <a:r>
              <a:rPr lang="en-US" sz="1800" smtClean="0"/>
              <a:t>Depend on the way they are expressed</a:t>
            </a:r>
          </a:p>
          <a:p>
            <a:pPr lvl="4" defTabSz="914400" eaLnBrk="1" hangingPunct="1"/>
            <a:r>
              <a:rPr lang="en-US" sz="1800" smtClean="0"/>
              <a:t>Machine instructions</a:t>
            </a:r>
          </a:p>
          <a:p>
            <a:pPr lvl="4" defTabSz="914400" eaLnBrk="1" hangingPunct="1"/>
            <a:r>
              <a:rPr lang="en-US" sz="1800" smtClean="0"/>
              <a:t>Higher level language</a:t>
            </a:r>
          </a:p>
          <a:p>
            <a:pPr lvl="4" defTabSz="914400" eaLnBrk="1" hangingPunct="1"/>
            <a:r>
              <a:rPr lang="en-US" sz="1800" smtClean="0"/>
              <a:t>Pseudocode</a:t>
            </a:r>
          </a:p>
          <a:p>
            <a:pPr lvl="4" defTabSz="914400" eaLnBrk="1" hangingPunct="1"/>
            <a:r>
              <a:rPr lang="en-US" sz="1800" smtClean="0"/>
              <a:t>…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871538" y="192088"/>
            <a:ext cx="8162925" cy="769937"/>
          </a:xfrm>
        </p:spPr>
        <p:txBody>
          <a:bodyPr/>
          <a:lstStyle/>
          <a:p>
            <a:r>
              <a:rPr lang="en-US" smtClean="0"/>
              <a:t>Multi-step Processing</a:t>
            </a:r>
          </a:p>
        </p:txBody>
      </p:sp>
      <p:sp>
        <p:nvSpPr>
          <p:cNvPr id="33795" name="Date Placeholder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Jan 2010</a:t>
            </a:r>
            <a:endParaRPr lang="en-US"/>
          </a:p>
        </p:txBody>
      </p:sp>
      <p:pic>
        <p:nvPicPr>
          <p:cNvPr id="3379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6588" y="2392363"/>
            <a:ext cx="7950200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Jan 2010</a:t>
            </a:r>
            <a:endParaRPr lang="en-US"/>
          </a:p>
        </p:txBody>
      </p:sp>
      <p:sp>
        <p:nvSpPr>
          <p:cNvPr id="34819" name="Shape 89089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US" smtClean="0"/>
              <a:t>Explicit and Implicit Information</a:t>
            </a:r>
          </a:p>
        </p:txBody>
      </p:sp>
      <p:sp>
        <p:nvSpPr>
          <p:cNvPr id="34820" name="Shape 89090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defTabSz="914400" eaLnBrk="1" hangingPunct="1"/>
            <a:r>
              <a:rPr lang="en-US" sz="2400" smtClean="0"/>
              <a:t>Explicit</a:t>
            </a:r>
          </a:p>
          <a:p>
            <a:pPr lvl="1" defTabSz="914400" eaLnBrk="1" hangingPunct="1"/>
            <a:r>
              <a:rPr lang="en-US" sz="2000" smtClean="0"/>
              <a:t>Conveyed explicitly through messages etc.</a:t>
            </a:r>
          </a:p>
          <a:p>
            <a:pPr defTabSz="914400" eaLnBrk="1" hangingPunct="1"/>
            <a:r>
              <a:rPr lang="en-US" sz="2400" smtClean="0"/>
              <a:t>Implicit</a:t>
            </a:r>
          </a:p>
          <a:p>
            <a:pPr lvl="1" defTabSz="914400" eaLnBrk="1" hangingPunct="1"/>
            <a:r>
              <a:rPr lang="en-US" sz="2000" smtClean="0"/>
              <a:t>Derived from explicit and the current knowledge of its relationships - </a:t>
            </a:r>
            <a:r>
              <a:rPr lang="en-US" sz="2000" smtClean="0">
                <a:solidFill>
                  <a:srgbClr val="FF0000"/>
                </a:solidFill>
              </a:rPr>
              <a:t>perceived reality- models</a:t>
            </a:r>
          </a:p>
          <a:p>
            <a:pPr lvl="1" defTabSz="914400" eaLnBrk="1" hangingPunct="1"/>
            <a:r>
              <a:rPr lang="en-US" sz="2000" smtClean="0"/>
              <a:t>Requires </a:t>
            </a:r>
            <a:r>
              <a:rPr lang="en-US" sz="2000" smtClean="0">
                <a:solidFill>
                  <a:srgbClr val="FF0000"/>
                </a:solidFill>
              </a:rPr>
              <a:t>processing</a:t>
            </a:r>
          </a:p>
          <a:p>
            <a:pPr lvl="2" defTabSz="914400" eaLnBrk="1" hangingPunct="1"/>
            <a:r>
              <a:rPr lang="en-US" sz="1800" smtClean="0"/>
              <a:t>Spending Resources: Time and Energy</a:t>
            </a:r>
          </a:p>
          <a:p>
            <a:pPr lvl="1" defTabSz="914400" eaLnBrk="1" hangingPunct="1"/>
            <a:r>
              <a:rPr lang="en-US" sz="2000" smtClean="0">
                <a:solidFill>
                  <a:srgbClr val="3366FF"/>
                </a:solidFill>
              </a:rPr>
              <a:t>Can be different for different agents !!</a:t>
            </a:r>
          </a:p>
          <a:p>
            <a:pPr lvl="1" defTabSz="914400" eaLnBrk="1" hangingPunct="1"/>
            <a:endParaRPr lang="en-US" sz="20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Jan 2010</a:t>
            </a:r>
            <a:endParaRPr lang="en-US"/>
          </a:p>
        </p:txBody>
      </p:sp>
      <p:sp>
        <p:nvSpPr>
          <p:cNvPr id="35843" name="Shape 356353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 anchor="b"/>
          <a:lstStyle/>
          <a:p>
            <a:pPr marL="0" indent="0" defTabSz="914400" eaLnBrk="1" hangingPunct="1"/>
            <a:r>
              <a:rPr lang="en-US" smtClean="0"/>
              <a:t>Meta-Information</a:t>
            </a:r>
          </a:p>
        </p:txBody>
      </p:sp>
      <p:sp>
        <p:nvSpPr>
          <p:cNvPr id="35844" name="Shape 35635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defTabSz="914400" eaLnBrk="1" hangingPunct="1"/>
            <a:r>
              <a:rPr lang="en-US" smtClean="0"/>
              <a:t>Ontology</a:t>
            </a:r>
          </a:p>
          <a:p>
            <a:pPr defTabSz="914400" eaLnBrk="1" hangingPunct="1"/>
            <a:endParaRPr lang="en-US" smtClean="0"/>
          </a:p>
          <a:p>
            <a:pPr defTabSz="914400" eaLnBrk="1" hangingPunct="1"/>
            <a:r>
              <a:rPr lang="en-US" smtClean="0"/>
              <a:t>Levels of Meta Information?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Jan 2010</a:t>
            </a:r>
            <a:endParaRPr lang="en-US"/>
          </a:p>
        </p:txBody>
      </p:sp>
      <p:sp>
        <p:nvSpPr>
          <p:cNvPr id="36867" name="Shape 46081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US" smtClean="0"/>
              <a:t>What can we do with information</a:t>
            </a:r>
          </a:p>
        </p:txBody>
      </p:sp>
      <p:sp>
        <p:nvSpPr>
          <p:cNvPr id="36868" name="Shape 4608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defTabSz="914400" eaLnBrk="1" hangingPunct="1">
              <a:buFont typeface="Wingdings" pitchFamily="2" charset="2"/>
              <a:buNone/>
            </a:pPr>
            <a:r>
              <a:rPr lang="en-US" sz="2000" smtClean="0"/>
              <a:t>Using Information requires </a:t>
            </a:r>
            <a:r>
              <a:rPr lang="en-US" sz="2000" smtClean="0">
                <a:solidFill>
                  <a:srgbClr val="FF0000"/>
                </a:solidFill>
              </a:rPr>
              <a:t>ACTION</a:t>
            </a:r>
          </a:p>
          <a:p>
            <a:pPr defTabSz="914400" eaLnBrk="1" hangingPunct="1"/>
            <a:r>
              <a:rPr lang="en-US" sz="2000" smtClean="0"/>
              <a:t>Create/capture  </a:t>
            </a:r>
          </a:p>
          <a:p>
            <a:pPr defTabSz="914400" eaLnBrk="1" hangingPunct="1"/>
            <a:r>
              <a:rPr lang="en-US" sz="2000" smtClean="0"/>
              <a:t>Store </a:t>
            </a:r>
          </a:p>
          <a:p>
            <a:pPr defTabSz="914400" eaLnBrk="1" hangingPunct="1"/>
            <a:r>
              <a:rPr lang="en-US" sz="2000" smtClean="0"/>
              <a:t>Move/Retrieve </a:t>
            </a:r>
          </a:p>
          <a:p>
            <a:pPr defTabSz="914400" eaLnBrk="1" hangingPunct="1"/>
            <a:r>
              <a:rPr lang="en-US" sz="2000" smtClean="0"/>
              <a:t>Use  </a:t>
            </a:r>
          </a:p>
          <a:p>
            <a:pPr lvl="1" defTabSz="914400" eaLnBrk="1" hangingPunct="1"/>
            <a:r>
              <a:rPr lang="en-US" sz="1800" smtClean="0"/>
              <a:t>To derive implicit information – making it explicit</a:t>
            </a:r>
          </a:p>
          <a:p>
            <a:pPr lvl="1" defTabSz="914400" eaLnBrk="1" hangingPunct="1"/>
            <a:r>
              <a:rPr lang="en-US" sz="1800" smtClean="0"/>
              <a:t>To determine some other action to be taken (Choice)</a:t>
            </a:r>
          </a:p>
          <a:p>
            <a:pPr lvl="1" defTabSz="914400" eaLnBrk="1" hangingPunct="1"/>
            <a:r>
              <a:rPr lang="en-US" sz="1800" smtClean="0"/>
              <a:t>To activate a physical operation (output)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Jan 2010</a:t>
            </a:r>
            <a:endParaRPr lang="en-US"/>
          </a:p>
        </p:txBody>
      </p:sp>
      <p:sp>
        <p:nvSpPr>
          <p:cNvPr id="37891" name="Shape 12289"/>
          <p:cNvSpPr>
            <a:spLocks noGrp="1" noChangeArrowheads="1"/>
          </p:cNvSpPr>
          <p:nvPr>
            <p:ph type="title"/>
          </p:nvPr>
        </p:nvSpPr>
        <p:spPr>
          <a:xfrm>
            <a:off x="685800" y="685800"/>
            <a:ext cx="7772400" cy="762000"/>
          </a:xfrm>
        </p:spPr>
        <p:txBody>
          <a:bodyPr anchor="b"/>
          <a:lstStyle/>
          <a:p>
            <a:pPr marL="0" indent="0" defTabSz="914400" eaLnBrk="1" hangingPunct="1"/>
            <a:r>
              <a:rPr lang="en-US" smtClean="0"/>
              <a:t>Storage of information</a:t>
            </a:r>
          </a:p>
        </p:txBody>
      </p:sp>
      <p:sp>
        <p:nvSpPr>
          <p:cNvPr id="37892" name="Shape 12290"/>
          <p:cNvSpPr>
            <a:spLocks noGrp="1" noChangeArrowheads="1"/>
          </p:cNvSpPr>
          <p:nvPr>
            <p:ph type="body" idx="1"/>
          </p:nvPr>
        </p:nvSpPr>
        <p:spPr>
          <a:xfrm>
            <a:off x="658813" y="1963738"/>
            <a:ext cx="7772400" cy="4114800"/>
          </a:xfrm>
        </p:spPr>
        <p:txBody>
          <a:bodyPr/>
          <a:lstStyle/>
          <a:p>
            <a:pPr defTabSz="914400" eaLnBrk="1" hangingPunct="1">
              <a:lnSpc>
                <a:spcPct val="90000"/>
              </a:lnSpc>
            </a:pPr>
            <a:r>
              <a:rPr lang="en-US" sz="1800" smtClean="0"/>
              <a:t>In order to store any information which is explicit we need a </a:t>
            </a:r>
            <a:r>
              <a:rPr lang="en-US" sz="1800" smtClean="0">
                <a:solidFill>
                  <a:srgbClr val="FF0000"/>
                </a:solidFill>
              </a:rPr>
              <a:t>representation</a:t>
            </a:r>
            <a:r>
              <a:rPr lang="en-US" sz="1800" smtClean="0"/>
              <a:t> for it</a:t>
            </a:r>
          </a:p>
          <a:p>
            <a:pPr defTabSz="914400" eaLnBrk="1" hangingPunct="1">
              <a:lnSpc>
                <a:spcPct val="90000"/>
              </a:lnSpc>
            </a:pPr>
            <a:r>
              <a:rPr lang="en-US" sz="1800" smtClean="0"/>
              <a:t>In order to use it as information we need to retrieve it from storage</a:t>
            </a:r>
          </a:p>
          <a:p>
            <a:pPr defTabSz="914400" eaLnBrk="1" hangingPunct="1">
              <a:lnSpc>
                <a:spcPct val="90000"/>
              </a:lnSpc>
            </a:pPr>
            <a:r>
              <a:rPr lang="en-US" sz="1800" smtClean="0"/>
              <a:t>A representation of information suitable for storage may not retain many interrelationships.</a:t>
            </a:r>
          </a:p>
          <a:p>
            <a:pPr lvl="1" defTabSz="914400" eaLnBrk="1" hangingPunct="1">
              <a:lnSpc>
                <a:spcPct val="90000"/>
              </a:lnSpc>
            </a:pPr>
            <a:r>
              <a:rPr lang="en-US" sz="1600" smtClean="0"/>
              <a:t>On retrieving </a:t>
            </a:r>
          </a:p>
          <a:p>
            <a:pPr lvl="2" defTabSz="914400" eaLnBrk="1" hangingPunct="1">
              <a:lnSpc>
                <a:spcPct val="90000"/>
              </a:lnSpc>
            </a:pPr>
            <a:r>
              <a:rPr lang="en-US" sz="1400" smtClean="0"/>
              <a:t>some may be recalculated</a:t>
            </a:r>
          </a:p>
          <a:p>
            <a:pPr lvl="2" defTabSz="914400" eaLnBrk="1" hangingPunct="1">
              <a:lnSpc>
                <a:spcPct val="90000"/>
              </a:lnSpc>
            </a:pPr>
            <a:r>
              <a:rPr lang="en-US" sz="1400" smtClean="0"/>
              <a:t>some may be lost forever</a:t>
            </a:r>
          </a:p>
          <a:p>
            <a:pPr lvl="2" defTabSz="914400" eaLnBrk="1" hangingPunct="1">
              <a:lnSpc>
                <a:spcPct val="90000"/>
              </a:lnSpc>
            </a:pPr>
            <a:r>
              <a:rPr lang="en-US" sz="1400" smtClean="0"/>
              <a:t>In particular – information relating to </a:t>
            </a:r>
            <a:r>
              <a:rPr lang="en-US" sz="1400" smtClean="0">
                <a:solidFill>
                  <a:srgbClr val="FF0000"/>
                </a:solidFill>
              </a:rPr>
              <a:t>time</a:t>
            </a:r>
            <a:r>
              <a:rPr lang="en-US" sz="1400" smtClean="0"/>
              <a:t> will be lost unless time stamping is done</a:t>
            </a:r>
          </a:p>
          <a:p>
            <a:pPr defTabSz="914400" eaLnBrk="1" hangingPunct="1">
              <a:lnSpc>
                <a:spcPct val="90000"/>
              </a:lnSpc>
            </a:pPr>
            <a:r>
              <a:rPr lang="en-US" sz="1800" smtClean="0"/>
              <a:t>Storing/Retrieving of Information are actions</a:t>
            </a:r>
          </a:p>
          <a:p>
            <a:pPr defTabSz="914400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1800" smtClean="0"/>
          </a:p>
          <a:p>
            <a:pPr defTabSz="914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1800" smtClean="0">
                <a:solidFill>
                  <a:srgbClr val="3366FF"/>
                </a:solidFill>
              </a:rPr>
              <a:t>Note that any and all actions generate lot more information than can be captured</a:t>
            </a:r>
            <a:endParaRPr lang="en-US" sz="1600" b="1" i="1" smtClean="0">
              <a:solidFill>
                <a:srgbClr val="3366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Jan 2010</a:t>
            </a:r>
            <a:endParaRPr lang="en-US"/>
          </a:p>
        </p:txBody>
      </p:sp>
      <p:sp>
        <p:nvSpPr>
          <p:cNvPr id="38915" name="Shape 16385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 anchor="b"/>
          <a:lstStyle/>
          <a:p>
            <a:pPr marL="0" indent="0" defTabSz="914400" eaLnBrk="1" hangingPunct="1"/>
            <a:r>
              <a:rPr lang="en-US" smtClean="0"/>
              <a:t>Movement of information</a:t>
            </a:r>
          </a:p>
        </p:txBody>
      </p:sp>
      <p:sp>
        <p:nvSpPr>
          <p:cNvPr id="38916" name="Shape 1638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defTabSz="914400" eaLnBrk="1" hangingPunct="1"/>
            <a:r>
              <a:rPr lang="en-US" sz="2000" smtClean="0"/>
              <a:t>Only explicit (represented) information can be moved from one location to the other</a:t>
            </a:r>
          </a:p>
          <a:p>
            <a:pPr defTabSz="914400" eaLnBrk="1" hangingPunct="1"/>
            <a:r>
              <a:rPr lang="en-US" sz="2000" smtClean="0"/>
              <a:t>Information to be moved must be in a representation which is understood</a:t>
            </a:r>
          </a:p>
          <a:p>
            <a:pPr lvl="1" defTabSz="914400" eaLnBrk="1" hangingPunct="1"/>
            <a:r>
              <a:rPr lang="en-US" sz="1800" smtClean="0"/>
              <a:t>and can be interpreted by the sender and the receiver.</a:t>
            </a:r>
          </a:p>
          <a:p>
            <a:pPr defTabSz="914400" eaLnBrk="1" hangingPunct="1"/>
            <a:r>
              <a:rPr lang="en-US" sz="2200" smtClean="0"/>
              <a:t>The understanding can come from explicitly represented agreements ( which in turn require conventions - </a:t>
            </a:r>
            <a:r>
              <a:rPr lang="en-US" sz="2200" smtClean="0">
                <a:solidFill>
                  <a:srgbClr val="FF0000"/>
                </a:solidFill>
              </a:rPr>
              <a:t>Protocols</a:t>
            </a:r>
            <a:r>
              <a:rPr lang="en-US" sz="2200" smtClean="0"/>
              <a:t>)</a:t>
            </a:r>
          </a:p>
          <a:p>
            <a:pPr defTabSz="914400" eaLnBrk="1" hangingPunct="1"/>
            <a:r>
              <a:rPr lang="en-US" sz="2000" smtClean="0"/>
              <a:t>It must be storable</a:t>
            </a:r>
          </a:p>
          <a:p>
            <a:pPr defTabSz="914400" eaLnBrk="1" hangingPunct="1"/>
            <a:r>
              <a:rPr lang="en-US" sz="2000" smtClean="0"/>
              <a:t>Requires an action</a:t>
            </a:r>
          </a:p>
          <a:p>
            <a:pPr defTabSz="914400" eaLnBrk="1" hangingPunct="1">
              <a:buFont typeface="Wingdings" pitchFamily="2" charset="2"/>
              <a:buNone/>
            </a:pPr>
            <a:endParaRPr lang="en-US" sz="2000" smtClean="0"/>
          </a:p>
          <a:p>
            <a:pPr defTabSz="914400" eaLnBrk="1" hangingPunct="1">
              <a:buFont typeface="Wingdings" pitchFamily="2" charset="2"/>
              <a:buNone/>
            </a:pPr>
            <a:endParaRPr lang="en-US" sz="2000" b="1" i="1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Jan 2010</a:t>
            </a:r>
            <a:endParaRPr lang="en-US"/>
          </a:p>
        </p:txBody>
      </p:sp>
      <p:sp>
        <p:nvSpPr>
          <p:cNvPr id="39939" name="Shape 18433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US" smtClean="0"/>
              <a:t>Information movement infrastructure</a:t>
            </a:r>
          </a:p>
        </p:txBody>
      </p:sp>
      <p:sp>
        <p:nvSpPr>
          <p:cNvPr id="39940" name="Shape 1843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defTabSz="914400" eaLnBrk="1" hangingPunct="1"/>
            <a:r>
              <a:rPr lang="en-US" sz="2000" smtClean="0"/>
              <a:t>Network</a:t>
            </a:r>
          </a:p>
          <a:p>
            <a:pPr lvl="1" defTabSz="914400" eaLnBrk="1" hangingPunct="1"/>
            <a:r>
              <a:rPr lang="en-US" sz="1800" smtClean="0"/>
              <a:t>Provides the ability to move info from location x to y</a:t>
            </a:r>
          </a:p>
          <a:p>
            <a:pPr lvl="1" defTabSz="914400" eaLnBrk="1" hangingPunct="1"/>
            <a:r>
              <a:rPr lang="en-US" sz="1800" smtClean="0"/>
              <a:t>Who initiates the move</a:t>
            </a:r>
          </a:p>
          <a:p>
            <a:pPr lvl="2" defTabSz="914400" eaLnBrk="1" hangingPunct="1"/>
            <a:r>
              <a:rPr lang="en-US" sz="1600" smtClean="0"/>
              <a:t>When</a:t>
            </a:r>
          </a:p>
          <a:p>
            <a:pPr lvl="2" defTabSz="914400" eaLnBrk="1" hangingPunct="1"/>
            <a:r>
              <a:rPr lang="en-US" sz="1600" smtClean="0"/>
              <a:t>Why</a:t>
            </a:r>
            <a:endParaRPr lang="en-US" sz="1600" b="1" i="1" smtClean="0"/>
          </a:p>
          <a:p>
            <a:pPr defTabSz="914400" eaLnBrk="1" hangingPunct="1"/>
            <a:r>
              <a:rPr lang="en-US" sz="2000" smtClean="0"/>
              <a:t>How does y know that x has some information it needs?</a:t>
            </a:r>
          </a:p>
          <a:p>
            <a:pPr defTabSz="914400" eaLnBrk="1" hangingPunct="1"/>
            <a:r>
              <a:rPr lang="en-US" sz="2000" smtClean="0"/>
              <a:t>How does x know that y needs that information?</a:t>
            </a:r>
          </a:p>
          <a:p>
            <a:pPr defTabSz="914400" eaLnBrk="1" hangingPunct="1"/>
            <a:endParaRPr lang="en-US" sz="2000" b="1" i="1" smtClean="0"/>
          </a:p>
          <a:p>
            <a:pPr defTabSz="914400" eaLnBrk="1" hangingPunct="1"/>
            <a:r>
              <a:rPr lang="en-US" sz="2000" smtClean="0"/>
              <a:t>Knowledge about where what information is?</a:t>
            </a:r>
          </a:p>
          <a:p>
            <a:pPr lvl="1" defTabSz="914400" eaLnBrk="1" hangingPunct="1"/>
            <a:r>
              <a:rPr lang="en-US" sz="1600" smtClean="0"/>
              <a:t>Search Engines !!</a:t>
            </a:r>
          </a:p>
          <a:p>
            <a:pPr lvl="2" defTabSz="914400" eaLnBrk="1" hangingPunct="1"/>
            <a:r>
              <a:rPr lang="en-US" sz="1200" smtClean="0"/>
              <a:t>Have to know where the search engine is and how to access it.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hape 7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Jan 2010</a:t>
            </a:r>
            <a:endParaRPr lang="en-US"/>
          </a:p>
        </p:txBody>
      </p:sp>
      <p:sp>
        <p:nvSpPr>
          <p:cNvPr id="40963" name="Shape 30721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US" smtClean="0"/>
              <a:t>Implications of Information Movement</a:t>
            </a:r>
          </a:p>
        </p:txBody>
      </p:sp>
      <p:sp>
        <p:nvSpPr>
          <p:cNvPr id="40964" name="Shape 3072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defTabSz="914400" eaLnBrk="1" hangingPunct="1"/>
            <a:r>
              <a:rPr lang="en-US" sz="2400" smtClean="0"/>
              <a:t>Moving information from location x to location y takes time t</a:t>
            </a:r>
            <a:r>
              <a:rPr lang="en-US" sz="2400" baseline="-25000" smtClean="0"/>
              <a:t>xy</a:t>
            </a:r>
          </a:p>
          <a:p>
            <a:pPr defTabSz="914400" eaLnBrk="1" hangingPunct="1"/>
            <a:r>
              <a:rPr lang="en-US" sz="2400" smtClean="0"/>
              <a:t>At y we can only get information from x which is at least t</a:t>
            </a:r>
            <a:r>
              <a:rPr lang="en-US" sz="2400" baseline="-25000" smtClean="0"/>
              <a:t>xy</a:t>
            </a:r>
            <a:r>
              <a:rPr lang="en-US" sz="2400" smtClean="0"/>
              <a:t> old</a:t>
            </a:r>
          </a:p>
          <a:p>
            <a:pPr defTabSz="914400" eaLnBrk="1" hangingPunct="1"/>
            <a:endParaRPr lang="en-US" sz="2400" smtClean="0"/>
          </a:p>
        </p:txBody>
      </p:sp>
      <p:sp>
        <p:nvSpPr>
          <p:cNvPr id="40965" name="Oval 30723"/>
          <p:cNvSpPr>
            <a:spLocks noChangeArrowheads="1"/>
          </p:cNvSpPr>
          <p:nvPr/>
        </p:nvSpPr>
        <p:spPr bwMode="auto">
          <a:xfrm>
            <a:off x="4457700" y="4914900"/>
            <a:ext cx="609600" cy="60960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8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40966" name="Oval 30724"/>
          <p:cNvSpPr>
            <a:spLocks noChangeArrowheads="1"/>
          </p:cNvSpPr>
          <p:nvPr/>
        </p:nvSpPr>
        <p:spPr bwMode="auto">
          <a:xfrm>
            <a:off x="4038600" y="4495800"/>
            <a:ext cx="1447800" cy="1447800"/>
          </a:xfrm>
          <a:prstGeom prst="ellipse">
            <a:avLst/>
          </a:prstGeom>
          <a:noFill/>
          <a:ln w="28575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8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40967" name="Oval 30725"/>
          <p:cNvSpPr>
            <a:spLocks noChangeArrowheads="1"/>
          </p:cNvSpPr>
          <p:nvPr/>
        </p:nvSpPr>
        <p:spPr bwMode="auto">
          <a:xfrm>
            <a:off x="3733800" y="4191000"/>
            <a:ext cx="2057400" cy="2057400"/>
          </a:xfrm>
          <a:prstGeom prst="ellipse">
            <a:avLst/>
          </a:prstGeom>
          <a:noFill/>
          <a:ln w="76200" algn="ctr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8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40968" name="Oval 30726"/>
          <p:cNvSpPr>
            <a:spLocks noChangeArrowheads="1"/>
          </p:cNvSpPr>
          <p:nvPr/>
        </p:nvSpPr>
        <p:spPr bwMode="auto">
          <a:xfrm>
            <a:off x="4724400" y="5181600"/>
            <a:ext cx="76200" cy="76200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800">
              <a:solidFill>
                <a:srgbClr val="000000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Jan 2010</a:t>
            </a:r>
            <a:endParaRPr lang="en-US"/>
          </a:p>
        </p:txBody>
      </p:sp>
      <p:sp>
        <p:nvSpPr>
          <p:cNvPr id="41987" name="Shape 252929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US" smtClean="0"/>
              <a:t>Information Uncertainty Principle-1</a:t>
            </a:r>
          </a:p>
        </p:txBody>
      </p:sp>
      <p:sp>
        <p:nvSpPr>
          <p:cNvPr id="41988" name="Shape 252930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defTabSz="914400" eaLnBrk="1" hangingPunct="1">
              <a:lnSpc>
                <a:spcPct val="90000"/>
              </a:lnSpc>
            </a:pPr>
            <a:r>
              <a:rPr lang="en-US" sz="2000" smtClean="0"/>
              <a:t>The perceived reality at any location </a:t>
            </a:r>
            <a:r>
              <a:rPr lang="en-US" sz="2000" smtClean="0">
                <a:solidFill>
                  <a:srgbClr val="FF0000"/>
                </a:solidFill>
              </a:rPr>
              <a:t>CAN NOT</a:t>
            </a:r>
            <a:r>
              <a:rPr lang="en-US" sz="2000" smtClean="0"/>
              <a:t> be the same as the actual reality at any remote location of the global reality</a:t>
            </a:r>
          </a:p>
          <a:p>
            <a:pPr lvl="1" defTabSz="914400" eaLnBrk="1" hangingPunct="1">
              <a:lnSpc>
                <a:spcPct val="90000"/>
              </a:lnSpc>
            </a:pPr>
            <a:r>
              <a:rPr lang="en-US" sz="1600" smtClean="0"/>
              <a:t>Due to the transmission and processing delays</a:t>
            </a:r>
          </a:p>
          <a:p>
            <a:pPr defTabSz="914400" eaLnBrk="1" hangingPunct="1">
              <a:lnSpc>
                <a:spcPct val="90000"/>
              </a:lnSpc>
            </a:pPr>
            <a:r>
              <a:rPr lang="en-US" sz="2000" smtClean="0"/>
              <a:t>It is not sufficient to receive the information</a:t>
            </a:r>
          </a:p>
          <a:p>
            <a:pPr lvl="1" defTabSz="914400" eaLnBrk="1" hangingPunct="1">
              <a:lnSpc>
                <a:spcPct val="90000"/>
              </a:lnSpc>
            </a:pPr>
            <a:r>
              <a:rPr lang="en-US" sz="1600" smtClean="0"/>
              <a:t>It must be interpreted and processed to integrate it with the current perceived reality</a:t>
            </a:r>
          </a:p>
          <a:p>
            <a:pPr defTabSz="914400" eaLnBrk="1" hangingPunct="1">
              <a:lnSpc>
                <a:spcPct val="90000"/>
              </a:lnSpc>
            </a:pPr>
            <a:r>
              <a:rPr lang="en-US" sz="2000" smtClean="0"/>
              <a:t>Perceived reality at a location may be </a:t>
            </a:r>
            <a:r>
              <a:rPr lang="en-US" sz="2000" smtClean="0">
                <a:solidFill>
                  <a:srgbClr val="FF0000"/>
                </a:solidFill>
              </a:rPr>
              <a:t>consistent</a:t>
            </a:r>
            <a:r>
              <a:rPr lang="en-US" sz="2000" smtClean="0"/>
              <a:t> with global/remote reality but can not be the </a:t>
            </a:r>
            <a:r>
              <a:rPr lang="en-US" sz="2000" smtClean="0">
                <a:solidFill>
                  <a:srgbClr val="FF0000"/>
                </a:solidFill>
              </a:rPr>
              <a:t>same</a:t>
            </a:r>
          </a:p>
          <a:p>
            <a:pPr defTabSz="914400" eaLnBrk="1" hangingPunct="1">
              <a:lnSpc>
                <a:spcPct val="90000"/>
              </a:lnSpc>
            </a:pPr>
            <a:r>
              <a:rPr lang="en-US" sz="2000" smtClean="0"/>
              <a:t>We can never have a complete model of another entity: </a:t>
            </a:r>
          </a:p>
          <a:p>
            <a:pPr lvl="1" defTabSz="914400" eaLnBrk="1" hangingPunct="1">
              <a:lnSpc>
                <a:spcPct val="90000"/>
              </a:lnSpc>
            </a:pPr>
            <a:r>
              <a:rPr lang="en-US" sz="1600" smtClean="0">
                <a:solidFill>
                  <a:srgbClr val="FF0000"/>
                </a:solidFill>
              </a:rPr>
              <a:t>models abstract knowledge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hape 2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Jan 2010</a:t>
            </a:r>
            <a:endParaRPr lang="en-US"/>
          </a:p>
        </p:txBody>
      </p:sp>
      <p:sp>
        <p:nvSpPr>
          <p:cNvPr id="8195" name="Shape 74753"/>
          <p:cNvSpPr>
            <a:spLocks noGrp="1" noChangeArrowheads="1"/>
          </p:cNvSpPr>
          <p:nvPr>
            <p:ph type="title"/>
          </p:nvPr>
        </p:nvSpPr>
        <p:spPr>
          <a:xfrm>
            <a:off x="688975" y="395288"/>
            <a:ext cx="7772400" cy="2800350"/>
          </a:xfrm>
        </p:spPr>
        <p:txBody>
          <a:bodyPr anchor="b"/>
          <a:lstStyle/>
          <a:p>
            <a:pPr marL="0" indent="0" defTabSz="914400" eaLnBrk="1" hangingPunct="1"/>
            <a:r>
              <a:rPr lang="en-US" smtClean="0"/>
              <a:t>What </a:t>
            </a:r>
            <a:r>
              <a:rPr lang="en-US" smtClean="0">
                <a:solidFill>
                  <a:srgbClr val="FF0000"/>
                </a:solidFill>
              </a:rPr>
              <a:t>Information</a:t>
            </a:r>
            <a:r>
              <a:rPr lang="en-US" smtClean="0"/>
              <a:t> does this picture carry ?</a:t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>Has it changed recently?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Jan 2010</a:t>
            </a:r>
            <a:endParaRPr lang="en-US"/>
          </a:p>
        </p:txBody>
      </p:sp>
      <p:sp>
        <p:nvSpPr>
          <p:cNvPr id="43011" name="Shape 253953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US" smtClean="0"/>
              <a:t>Information Uncertainty Principle - 2</a:t>
            </a:r>
          </a:p>
        </p:txBody>
      </p:sp>
      <p:sp>
        <p:nvSpPr>
          <p:cNvPr id="43012" name="Shape 253954"/>
          <p:cNvSpPr>
            <a:spLocks noGrp="1" noChangeArrowheads="1"/>
          </p:cNvSpPr>
          <p:nvPr>
            <p:ph type="body" idx="1"/>
          </p:nvPr>
        </p:nvSpPr>
        <p:spPr>
          <a:xfrm>
            <a:off x="846138" y="2181225"/>
            <a:ext cx="8110537" cy="4191000"/>
          </a:xfrm>
        </p:spPr>
        <p:txBody>
          <a:bodyPr/>
          <a:lstStyle/>
          <a:p>
            <a:pPr defTabSz="914400" eaLnBrk="1" hangingPunct="1"/>
            <a:r>
              <a:rPr lang="en-US" sz="2400" smtClean="0"/>
              <a:t>Due to finite precision of measurement and representations we can never have complete and precise knowledge of any quantifiable information</a:t>
            </a:r>
          </a:p>
          <a:p>
            <a:pPr defTabSz="914400" eaLnBrk="1" hangingPunct="1"/>
            <a:endParaRPr lang="en-US" sz="2400" smtClean="0"/>
          </a:p>
          <a:p>
            <a:pPr defTabSz="914400" eaLnBrk="1" hangingPunct="1"/>
            <a:r>
              <a:rPr lang="en-US" sz="2400" smtClean="0"/>
              <a:t>We deal with this uncertainty all the time 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Jan 2010</a:t>
            </a:r>
            <a:endParaRPr lang="en-US"/>
          </a:p>
        </p:txBody>
      </p:sp>
      <p:sp>
        <p:nvSpPr>
          <p:cNvPr id="44035" name="Shape 99329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 anchor="b"/>
          <a:lstStyle/>
          <a:p>
            <a:pPr marL="0" indent="0" defTabSz="914400" eaLnBrk="1" hangingPunct="1"/>
            <a:r>
              <a:rPr lang="en-US" smtClean="0"/>
              <a:t>Value of Information</a:t>
            </a:r>
          </a:p>
        </p:txBody>
      </p:sp>
      <p:sp>
        <p:nvSpPr>
          <p:cNvPr id="44036" name="Shape 99330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defTabSz="914400" eaLnBrk="1" hangingPunct="1"/>
            <a:r>
              <a:rPr lang="en-US" sz="2400" smtClean="0"/>
              <a:t>Implicit understanding of the value</a:t>
            </a:r>
          </a:p>
          <a:p>
            <a:pPr defTabSz="914400" eaLnBrk="1" hangingPunct="1"/>
            <a:r>
              <a:rPr lang="en-US" sz="2400" smtClean="0"/>
              <a:t>Is entity/agent specific</a:t>
            </a:r>
          </a:p>
          <a:p>
            <a:pPr defTabSz="914400" eaLnBrk="1" hangingPunct="1"/>
            <a:r>
              <a:rPr lang="en-US" sz="2400" smtClean="0"/>
              <a:t>Use in selecting – deciding among options for processing and taking action</a:t>
            </a:r>
          </a:p>
          <a:p>
            <a:pPr defTabSz="914400" eaLnBrk="1" hangingPunct="1"/>
            <a:r>
              <a:rPr lang="en-US" sz="2400" smtClean="0"/>
              <a:t>Value of information changes with time</a:t>
            </a:r>
          </a:p>
          <a:p>
            <a:pPr lvl="1" defTabSz="914400" eaLnBrk="1" hangingPunct="1"/>
            <a:r>
              <a:rPr lang="en-US" sz="2000" smtClean="0"/>
              <a:t>Different for each agent</a:t>
            </a:r>
          </a:p>
          <a:p>
            <a:pPr lvl="1" defTabSz="914400" eaLnBrk="1" hangingPunct="1"/>
            <a:r>
              <a:rPr lang="en-US" sz="2000" smtClean="0"/>
              <a:t>Depends on his perceived reality</a:t>
            </a:r>
          </a:p>
          <a:p>
            <a:pPr lvl="1" defTabSz="914400" eaLnBrk="1" hangingPunct="1"/>
            <a:r>
              <a:rPr lang="en-US" sz="2000" smtClean="0"/>
              <a:t>Can not assign a fixed ordinal scale to the value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Jan 2010</a:t>
            </a:r>
            <a:endParaRPr lang="en-US"/>
          </a:p>
        </p:txBody>
      </p:sp>
      <p:sp>
        <p:nvSpPr>
          <p:cNvPr id="45059" name="Shape 31745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 anchor="b"/>
          <a:lstStyle/>
          <a:p>
            <a:pPr marL="0" indent="0" defTabSz="914400" eaLnBrk="1" hangingPunct="1"/>
            <a:r>
              <a:rPr lang="en-US" smtClean="0"/>
              <a:t>Value of Information</a:t>
            </a:r>
          </a:p>
        </p:txBody>
      </p:sp>
      <p:sp>
        <p:nvSpPr>
          <p:cNvPr id="45060" name="Shape 3174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defTabSz="914400" eaLnBrk="1" hangingPunct="1">
              <a:lnSpc>
                <a:spcPct val="80000"/>
              </a:lnSpc>
            </a:pPr>
            <a:r>
              <a:rPr lang="en-US" sz="2400" smtClean="0"/>
              <a:t>Value may be captured by uncertainty models</a:t>
            </a:r>
          </a:p>
          <a:p>
            <a:pPr defTabSz="914400" eaLnBrk="1" hangingPunct="1">
              <a:lnSpc>
                <a:spcPct val="80000"/>
              </a:lnSpc>
            </a:pPr>
            <a:endParaRPr lang="en-US" sz="2400" smtClean="0"/>
          </a:p>
          <a:p>
            <a:pPr defTabSz="914400" eaLnBrk="1" hangingPunct="1">
              <a:lnSpc>
                <a:spcPct val="80000"/>
              </a:lnSpc>
            </a:pPr>
            <a:r>
              <a:rPr lang="en-US" sz="2400" smtClean="0"/>
              <a:t>Example – queue length at a router</a:t>
            </a:r>
          </a:p>
          <a:p>
            <a:pPr lvl="1" defTabSz="914400" eaLnBrk="1" hangingPunct="1">
              <a:lnSpc>
                <a:spcPct val="80000"/>
              </a:lnSpc>
            </a:pPr>
            <a:r>
              <a:rPr lang="en-US" sz="2000" smtClean="0"/>
              <a:t>The knowledge of the queue length at time t may be precise</a:t>
            </a:r>
          </a:p>
          <a:p>
            <a:pPr lvl="1" defTabSz="914400" eaLnBrk="1" hangingPunct="1">
              <a:lnSpc>
                <a:spcPct val="80000"/>
              </a:lnSpc>
            </a:pPr>
            <a:r>
              <a:rPr lang="en-US" sz="2000" smtClean="0"/>
              <a:t>The knowledge at a later time given the value at t will have a variance which will increase with time</a:t>
            </a:r>
          </a:p>
          <a:p>
            <a:pPr lvl="1" defTabSz="914400" eaLnBrk="1" hangingPunct="1">
              <a:lnSpc>
                <a:spcPct val="80000"/>
              </a:lnSpc>
            </a:pPr>
            <a:r>
              <a:rPr lang="en-US" sz="2000" smtClean="0"/>
              <a:t>When we want to know the value of queue length from some other location, the information movement delay increases the variance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Jan 2010</a:t>
            </a:r>
            <a:endParaRPr lang="en-US"/>
          </a:p>
        </p:txBody>
      </p:sp>
      <p:sp>
        <p:nvSpPr>
          <p:cNvPr id="46083" name="Shape 98305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 anchor="b"/>
          <a:lstStyle/>
          <a:p>
            <a:pPr marL="0" indent="0" defTabSz="914400" eaLnBrk="1" hangingPunct="1"/>
            <a:r>
              <a:rPr lang="en-US" smtClean="0"/>
              <a:t>Information Fusion</a:t>
            </a:r>
          </a:p>
        </p:txBody>
      </p:sp>
      <p:sp>
        <p:nvSpPr>
          <p:cNvPr id="46084" name="Shape 98306"/>
          <p:cNvSpPr>
            <a:spLocks noGrp="1" noChangeArrowheads="1"/>
          </p:cNvSpPr>
          <p:nvPr>
            <p:ph type="body" idx="1"/>
          </p:nvPr>
        </p:nvSpPr>
        <p:spPr>
          <a:xfrm>
            <a:off x="912813" y="2047875"/>
            <a:ext cx="8110537" cy="3086100"/>
          </a:xfrm>
        </p:spPr>
        <p:txBody>
          <a:bodyPr/>
          <a:lstStyle/>
          <a:p>
            <a:pPr defTabSz="914400" eaLnBrk="1" hangingPunct="1">
              <a:buFont typeface="Wingdings" pitchFamily="2" charset="2"/>
              <a:buNone/>
            </a:pPr>
            <a:r>
              <a:rPr lang="en-US" sz="2400" smtClean="0"/>
              <a:t>Given Multiple observations –</a:t>
            </a:r>
          </a:p>
          <a:p>
            <a:pPr lvl="1" defTabSz="914400" eaLnBrk="1" hangingPunct="1"/>
            <a:r>
              <a:rPr lang="en-US" sz="2000" smtClean="0"/>
              <a:t>How to integrate them into one “view”</a:t>
            </a:r>
          </a:p>
          <a:p>
            <a:pPr lvl="1" defTabSz="914400" eaLnBrk="1" hangingPunct="1"/>
            <a:endParaRPr lang="en-US" sz="2000" smtClean="0"/>
          </a:p>
          <a:p>
            <a:pPr lvl="1" defTabSz="914400" eaLnBrk="1" hangingPunct="1"/>
            <a:r>
              <a:rPr lang="en-US" sz="2000" smtClean="0"/>
              <a:t>One view may contain multiple options / likely scenarios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Jan 2010</a:t>
            </a:r>
            <a:endParaRPr lang="en-US"/>
          </a:p>
        </p:txBody>
      </p:sp>
      <p:sp>
        <p:nvSpPr>
          <p:cNvPr id="47107" name="Shape 8193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 anchor="b"/>
          <a:lstStyle/>
          <a:p>
            <a:pPr marL="0" indent="0" defTabSz="914400" eaLnBrk="1" hangingPunct="1"/>
            <a:r>
              <a:rPr lang="en-US" smtClean="0"/>
              <a:t>Capture of Information</a:t>
            </a:r>
          </a:p>
        </p:txBody>
      </p:sp>
      <p:sp>
        <p:nvSpPr>
          <p:cNvPr id="47108" name="Shape 8194"/>
          <p:cNvSpPr>
            <a:spLocks noGrp="1" noChangeArrowheads="1"/>
          </p:cNvSpPr>
          <p:nvPr>
            <p:ph type="body" idx="1"/>
          </p:nvPr>
        </p:nvSpPr>
        <p:spPr>
          <a:xfrm>
            <a:off x="685800" y="1795463"/>
            <a:ext cx="7772400" cy="4114800"/>
          </a:xfrm>
        </p:spPr>
        <p:txBody>
          <a:bodyPr/>
          <a:lstStyle/>
          <a:p>
            <a:pPr defTabSz="914400" eaLnBrk="1" hangingPunct="1">
              <a:lnSpc>
                <a:spcPct val="80000"/>
              </a:lnSpc>
            </a:pPr>
            <a:r>
              <a:rPr lang="en-US" sz="2000" smtClean="0"/>
              <a:t>Two mechanisms</a:t>
            </a:r>
          </a:p>
          <a:p>
            <a:pPr lvl="1" defTabSz="914400" eaLnBrk="1" hangingPunct="1">
              <a:lnSpc>
                <a:spcPct val="80000"/>
              </a:lnSpc>
            </a:pPr>
            <a:r>
              <a:rPr lang="en-US" sz="1800" smtClean="0"/>
              <a:t>Observation – </a:t>
            </a:r>
          </a:p>
          <a:p>
            <a:pPr lvl="2" defTabSz="914400" eaLnBrk="1" hangingPunct="1">
              <a:lnSpc>
                <a:spcPct val="80000"/>
              </a:lnSpc>
            </a:pPr>
            <a:r>
              <a:rPr lang="en-US" sz="1400" smtClean="0"/>
              <a:t>Through direct or indirect observation/ monitoring/measurement</a:t>
            </a:r>
          </a:p>
          <a:p>
            <a:pPr lvl="1" defTabSz="914400" eaLnBrk="1" hangingPunct="1">
              <a:lnSpc>
                <a:spcPct val="80000"/>
              </a:lnSpc>
            </a:pPr>
            <a:r>
              <a:rPr lang="en-US" sz="1800" smtClean="0"/>
              <a:t>Processing of info – </a:t>
            </a:r>
            <a:r>
              <a:rPr lang="en-US" sz="1800" smtClean="0">
                <a:solidFill>
                  <a:srgbClr val="FF0000"/>
                </a:solidFill>
              </a:rPr>
              <a:t>Make implicit information explicit</a:t>
            </a:r>
            <a:r>
              <a:rPr lang="en-US" sz="1800" smtClean="0"/>
              <a:t> </a:t>
            </a:r>
          </a:p>
          <a:p>
            <a:pPr lvl="2" defTabSz="914400" eaLnBrk="1" hangingPunct="1">
              <a:lnSpc>
                <a:spcPct val="80000"/>
              </a:lnSpc>
            </a:pPr>
            <a:r>
              <a:rPr lang="en-US" sz="1600" smtClean="0"/>
              <a:t>To enumerate interrelationships</a:t>
            </a:r>
          </a:p>
          <a:p>
            <a:pPr lvl="2" defTabSz="914400" eaLnBrk="1" hangingPunct="1">
              <a:lnSpc>
                <a:spcPct val="80000"/>
              </a:lnSpc>
            </a:pPr>
            <a:r>
              <a:rPr lang="en-US" sz="1600" smtClean="0"/>
              <a:t>To make deductions</a:t>
            </a:r>
          </a:p>
          <a:p>
            <a:pPr lvl="2" defTabSz="914400" eaLnBrk="1" hangingPunct="1">
              <a:lnSpc>
                <a:spcPct val="80000"/>
              </a:lnSpc>
            </a:pPr>
            <a:r>
              <a:rPr lang="en-US" sz="1600" smtClean="0"/>
              <a:t>To make inductions</a:t>
            </a:r>
          </a:p>
          <a:p>
            <a:pPr lvl="2" defTabSz="914400" eaLnBrk="1" hangingPunct="1">
              <a:lnSpc>
                <a:spcPct val="80000"/>
              </a:lnSpc>
            </a:pPr>
            <a:r>
              <a:rPr lang="en-US" sz="1600" smtClean="0"/>
              <a:t>Using models</a:t>
            </a:r>
          </a:p>
          <a:p>
            <a:pPr defTabSz="914400" eaLnBrk="1" hangingPunct="1">
              <a:lnSpc>
                <a:spcPct val="80000"/>
              </a:lnSpc>
            </a:pPr>
            <a:r>
              <a:rPr lang="en-US" sz="2000" smtClean="0"/>
              <a:t>Example: Mathematics </a:t>
            </a:r>
          </a:p>
          <a:p>
            <a:pPr lvl="1" defTabSz="914400" eaLnBrk="1" hangingPunct="1">
              <a:lnSpc>
                <a:spcPct val="80000"/>
              </a:lnSpc>
            </a:pPr>
            <a:r>
              <a:rPr lang="en-US" sz="1800" smtClean="0"/>
              <a:t>A set of interrelationships with a description of when they apply</a:t>
            </a:r>
          </a:p>
          <a:p>
            <a:pPr lvl="1" defTabSz="914400" eaLnBrk="1" hangingPunct="1">
              <a:lnSpc>
                <a:spcPct val="80000"/>
              </a:lnSpc>
            </a:pPr>
            <a:r>
              <a:rPr lang="en-US" sz="1800" smtClean="0"/>
              <a:t>A framework for deductions and inductions to add to the information base</a:t>
            </a:r>
          </a:p>
          <a:p>
            <a:pPr lvl="1" defTabSz="914400" eaLnBrk="1" hangingPunct="1">
              <a:lnSpc>
                <a:spcPct val="80000"/>
              </a:lnSpc>
            </a:pPr>
            <a:r>
              <a:rPr lang="en-US" sz="1800" smtClean="0"/>
              <a:t>Analytical Results  =&gt; defined interrelationships and descriptions of applicability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hape 4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Jan 2010</a:t>
            </a:r>
            <a:endParaRPr lang="en-US"/>
          </a:p>
        </p:txBody>
      </p:sp>
      <p:sp>
        <p:nvSpPr>
          <p:cNvPr id="48131" name="Shape 93185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 anchor="b"/>
          <a:lstStyle/>
          <a:p>
            <a:pPr marL="0" indent="0" defTabSz="914400" eaLnBrk="1" hangingPunct="1"/>
            <a:r>
              <a:rPr lang="en-US" smtClean="0"/>
              <a:t>Action</a:t>
            </a:r>
          </a:p>
        </p:txBody>
      </p:sp>
      <p:sp>
        <p:nvSpPr>
          <p:cNvPr id="48132" name="Shape 93187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93738" y="1900238"/>
            <a:ext cx="3810000" cy="4114800"/>
          </a:xfrm>
        </p:spPr>
        <p:txBody>
          <a:bodyPr/>
          <a:lstStyle/>
          <a:p>
            <a:pPr defTabSz="914400" eaLnBrk="1" hangingPunct="1"/>
            <a:r>
              <a:rPr lang="en-US" sz="2400" smtClean="0"/>
              <a:t>Physical Action</a:t>
            </a:r>
          </a:p>
          <a:p>
            <a:pPr lvl="1" defTabSz="914400" eaLnBrk="1" hangingPunct="1"/>
            <a:r>
              <a:rPr lang="en-US" sz="2000" smtClean="0"/>
              <a:t>Results in physical manipulation</a:t>
            </a:r>
          </a:p>
          <a:p>
            <a:pPr defTabSz="914400" eaLnBrk="1" hangingPunct="1"/>
            <a:r>
              <a:rPr lang="en-US" sz="2400" smtClean="0"/>
              <a:t>Non- Physical</a:t>
            </a:r>
          </a:p>
          <a:p>
            <a:pPr lvl="1" defTabSz="914400" eaLnBrk="1" hangingPunct="1"/>
            <a:r>
              <a:rPr lang="en-US" sz="2000" smtClean="0"/>
              <a:t>Thinking </a:t>
            </a:r>
          </a:p>
          <a:p>
            <a:pPr lvl="2" defTabSz="914400" eaLnBrk="1" hangingPunct="1"/>
            <a:r>
              <a:rPr lang="en-US" sz="1800" smtClean="0"/>
              <a:t>Exploring inter-relationships</a:t>
            </a:r>
          </a:p>
          <a:p>
            <a:pPr lvl="1" defTabSz="914400" eaLnBrk="1" hangingPunct="1"/>
            <a:r>
              <a:rPr lang="en-US" sz="2000" smtClean="0"/>
              <a:t>Processing within a computer</a:t>
            </a:r>
          </a:p>
        </p:txBody>
      </p:sp>
      <p:sp>
        <p:nvSpPr>
          <p:cNvPr id="93189" name="TextBox 93188"/>
          <p:cNvSpPr txBox="1">
            <a:spLocks noChangeArrowheads="1"/>
          </p:cNvSpPr>
          <p:nvPr/>
        </p:nvSpPr>
        <p:spPr bwMode="auto">
          <a:xfrm>
            <a:off x="4879975" y="2057400"/>
            <a:ext cx="3733800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>
                <a:latin typeface="Arial" pitchFamily="34" charset="0"/>
              </a:rPr>
              <a:t> All Actions take </a:t>
            </a:r>
            <a:r>
              <a:rPr lang="en-US">
                <a:solidFill>
                  <a:srgbClr val="FF0000"/>
                </a:solidFill>
                <a:latin typeface="Arial" pitchFamily="34" charset="0"/>
              </a:rPr>
              <a:t>time</a:t>
            </a:r>
            <a:r>
              <a:rPr lang="en-US">
                <a:latin typeface="Arial" pitchFamily="34" charset="0"/>
              </a:rPr>
              <a:t> and consume </a:t>
            </a:r>
            <a:r>
              <a:rPr lang="en-US">
                <a:solidFill>
                  <a:srgbClr val="FF0000"/>
                </a:solidFill>
                <a:latin typeface="Arial" pitchFamily="34" charset="0"/>
              </a:rPr>
              <a:t>energy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>
                <a:latin typeface="Arial" pitchFamily="34" charset="0"/>
              </a:rPr>
              <a:t> Begins with an information </a:t>
            </a:r>
            <a:r>
              <a:rPr lang="en-US">
                <a:solidFill>
                  <a:srgbClr val="FF0000"/>
                </a:solidFill>
                <a:latin typeface="Arial" pitchFamily="34" charset="0"/>
              </a:rPr>
              <a:t>trigger</a:t>
            </a:r>
            <a:r>
              <a:rPr lang="en-US">
                <a:latin typeface="Arial" pitchFamily="34" charset="0"/>
              </a:rPr>
              <a:t>!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>
                <a:latin typeface="Arial" pitchFamily="34" charset="0"/>
              </a:rPr>
              <a:t> Usually done with respect to an event.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3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89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hape 4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Jan 2010</a:t>
            </a:r>
            <a:endParaRPr lang="en-US"/>
          </a:p>
        </p:txBody>
      </p:sp>
      <p:sp>
        <p:nvSpPr>
          <p:cNvPr id="49155" name="Shape 254977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 anchor="b"/>
          <a:lstStyle/>
          <a:p>
            <a:pPr marL="0" indent="0" defTabSz="914400" eaLnBrk="1" hangingPunct="1"/>
            <a:r>
              <a:rPr lang="en-US" smtClean="0"/>
              <a:t>Action</a:t>
            </a:r>
          </a:p>
        </p:txBody>
      </p:sp>
      <p:sp>
        <p:nvSpPr>
          <p:cNvPr id="49156" name="Shape 254978"/>
          <p:cNvSpPr>
            <a:spLocks noGrp="1" noChangeArrowheads="1"/>
          </p:cNvSpPr>
          <p:nvPr>
            <p:ph type="body" sz="half" idx="1"/>
          </p:nvPr>
        </p:nvSpPr>
        <p:spPr>
          <a:xfrm>
            <a:off x="912813" y="1905000"/>
            <a:ext cx="3975100" cy="4191000"/>
          </a:xfrm>
        </p:spPr>
        <p:txBody>
          <a:bodyPr/>
          <a:lstStyle/>
          <a:p>
            <a:pPr defTabSz="914400" eaLnBrk="1" hangingPunct="1"/>
            <a:r>
              <a:rPr lang="en-US" sz="2000" smtClean="0"/>
              <a:t>Requires Processing</a:t>
            </a:r>
          </a:p>
          <a:p>
            <a:pPr defTabSz="914400" eaLnBrk="1" hangingPunct="1"/>
            <a:r>
              <a:rPr lang="en-US" sz="2000" smtClean="0"/>
              <a:t>Starts under the control of “</a:t>
            </a:r>
            <a:r>
              <a:rPr lang="en-US" sz="2000" smtClean="0">
                <a:solidFill>
                  <a:srgbClr val="FF0000"/>
                </a:solidFill>
              </a:rPr>
              <a:t>Trigger</a:t>
            </a:r>
            <a:r>
              <a:rPr lang="en-US" sz="2000" smtClean="0"/>
              <a:t>”</a:t>
            </a:r>
          </a:p>
          <a:p>
            <a:pPr defTabSz="914400" eaLnBrk="1" hangingPunct="1"/>
            <a:r>
              <a:rPr lang="en-US" sz="2000" smtClean="0"/>
              <a:t>Needs</a:t>
            </a:r>
          </a:p>
          <a:p>
            <a:pPr lvl="1" defTabSz="914400" eaLnBrk="1" hangingPunct="1"/>
            <a:r>
              <a:rPr lang="en-US" sz="1800" smtClean="0"/>
              <a:t>Processor</a:t>
            </a:r>
          </a:p>
          <a:p>
            <a:pPr lvl="2" defTabSz="914400" eaLnBrk="1" hangingPunct="1"/>
            <a:r>
              <a:rPr lang="en-US" sz="1600" smtClean="0"/>
              <a:t>Possibly other resources</a:t>
            </a:r>
          </a:p>
          <a:p>
            <a:pPr lvl="2" defTabSz="914400" eaLnBrk="1" hangingPunct="1"/>
            <a:r>
              <a:rPr lang="en-US" sz="1600" smtClean="0"/>
              <a:t>For some time</a:t>
            </a:r>
          </a:p>
          <a:p>
            <a:pPr lvl="1" defTabSz="914400" eaLnBrk="1" hangingPunct="1"/>
            <a:r>
              <a:rPr lang="en-US" sz="1800" smtClean="0"/>
              <a:t>At a location</a:t>
            </a:r>
          </a:p>
          <a:p>
            <a:pPr lvl="1" defTabSz="914400" eaLnBrk="1" hangingPunct="1"/>
            <a:r>
              <a:rPr lang="en-US" sz="1800" smtClean="0"/>
              <a:t>Information as input</a:t>
            </a:r>
          </a:p>
          <a:p>
            <a:pPr lvl="1" defTabSz="914400" eaLnBrk="1" hangingPunct="1">
              <a:buFont typeface="Wingdings" pitchFamily="2" charset="2"/>
              <a:buNone/>
            </a:pPr>
            <a:endParaRPr lang="en-US" sz="1800" smtClean="0"/>
          </a:p>
          <a:p>
            <a:pPr lvl="1" defTabSz="914400" eaLnBrk="1" hangingPunct="1"/>
            <a:endParaRPr lang="en-US" sz="1800" smtClean="0"/>
          </a:p>
        </p:txBody>
      </p:sp>
      <p:sp>
        <p:nvSpPr>
          <p:cNvPr id="49157" name="Shape 254979"/>
          <p:cNvSpPr>
            <a:spLocks noGrp="1" noChangeArrowheads="1"/>
          </p:cNvSpPr>
          <p:nvPr>
            <p:ph type="body" sz="half" idx="2"/>
          </p:nvPr>
        </p:nvSpPr>
        <p:spPr>
          <a:xfrm>
            <a:off x="5048250" y="1905000"/>
            <a:ext cx="3975100" cy="4191000"/>
          </a:xfrm>
        </p:spPr>
        <p:txBody>
          <a:bodyPr/>
          <a:lstStyle/>
          <a:p>
            <a:pPr defTabSz="914400" eaLnBrk="1" hangingPunct="1"/>
            <a:r>
              <a:rPr lang="en-US" sz="2000" smtClean="0"/>
              <a:t>Outcome</a:t>
            </a:r>
          </a:p>
          <a:p>
            <a:pPr lvl="1" defTabSz="914400" eaLnBrk="1" hangingPunct="1"/>
            <a:r>
              <a:rPr lang="en-US" sz="1800" smtClean="0"/>
              <a:t>Additional Information</a:t>
            </a:r>
          </a:p>
          <a:p>
            <a:pPr lvl="2" defTabSz="914400" eaLnBrk="1" hangingPunct="1"/>
            <a:r>
              <a:rPr lang="en-US" sz="1600" smtClean="0"/>
              <a:t>Explicit from Implicit</a:t>
            </a:r>
          </a:p>
          <a:p>
            <a:pPr lvl="1" defTabSz="914400" eaLnBrk="1" hangingPunct="1"/>
            <a:r>
              <a:rPr lang="en-US" sz="1800" smtClean="0"/>
              <a:t>Trigger(s)</a:t>
            </a:r>
          </a:p>
          <a:p>
            <a:pPr lvl="1" defTabSz="914400" eaLnBrk="1" hangingPunct="1"/>
            <a:r>
              <a:rPr lang="en-US" sz="1800" smtClean="0"/>
              <a:t>Storage</a:t>
            </a:r>
          </a:p>
          <a:p>
            <a:pPr lvl="1" defTabSz="914400" eaLnBrk="1" hangingPunct="1"/>
            <a:r>
              <a:rPr lang="en-US" sz="1800" smtClean="0"/>
              <a:t>Movement </a:t>
            </a:r>
          </a:p>
          <a:p>
            <a:pPr lvl="1" defTabSz="914400" eaLnBrk="1" hangingPunct="1"/>
            <a:r>
              <a:rPr lang="en-US" sz="1800" smtClean="0"/>
              <a:t>Physical results</a:t>
            </a:r>
          </a:p>
          <a:p>
            <a:pPr lvl="2" defTabSz="914400" eaLnBrk="1" hangingPunct="1"/>
            <a:r>
              <a:rPr lang="en-US" sz="1600" smtClean="0"/>
              <a:t>Commands to actuators</a:t>
            </a:r>
          </a:p>
          <a:p>
            <a:pPr defTabSz="914400" eaLnBrk="1" hangingPunct="1"/>
            <a:endParaRPr lang="en-US" sz="24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Jan 2010</a:t>
            </a:r>
            <a:endParaRPr lang="en-US"/>
          </a:p>
        </p:txBody>
      </p:sp>
      <p:sp>
        <p:nvSpPr>
          <p:cNvPr id="50179" name="Shape 290817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 anchor="b"/>
          <a:lstStyle/>
          <a:p>
            <a:pPr marL="0" indent="0" defTabSz="914400" eaLnBrk="1" hangingPunct="1"/>
            <a:r>
              <a:rPr lang="en-US" smtClean="0"/>
              <a:t>Three Levels</a:t>
            </a:r>
          </a:p>
        </p:txBody>
      </p:sp>
      <p:sp>
        <p:nvSpPr>
          <p:cNvPr id="50180" name="Shape 290818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defTabSz="914400" eaLnBrk="1" hangingPunct="1"/>
            <a:r>
              <a:rPr lang="en-US" smtClean="0"/>
              <a:t>Information</a:t>
            </a:r>
          </a:p>
          <a:p>
            <a:pPr defTabSz="914400" eaLnBrk="1" hangingPunct="1"/>
            <a:endParaRPr lang="en-US" smtClean="0"/>
          </a:p>
          <a:p>
            <a:pPr defTabSz="914400" eaLnBrk="1" hangingPunct="1"/>
            <a:r>
              <a:rPr lang="en-US" smtClean="0"/>
              <a:t>Represented Information</a:t>
            </a:r>
          </a:p>
          <a:p>
            <a:pPr defTabSz="914400" eaLnBrk="1" hangingPunct="1"/>
            <a:endParaRPr lang="en-US" smtClean="0"/>
          </a:p>
          <a:p>
            <a:pPr defTabSz="914400" eaLnBrk="1" hangingPunct="1"/>
            <a:r>
              <a:rPr lang="en-US" smtClean="0"/>
              <a:t>Physical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Jan 2010</a:t>
            </a:r>
            <a:endParaRPr lang="en-US"/>
          </a:p>
        </p:txBody>
      </p:sp>
      <p:sp>
        <p:nvSpPr>
          <p:cNvPr id="51203" name="Shape 256001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 anchor="b"/>
          <a:lstStyle/>
          <a:p>
            <a:pPr marL="0" indent="0" defTabSz="914400" eaLnBrk="1" hangingPunct="1"/>
            <a:r>
              <a:rPr lang="en-US" smtClean="0"/>
              <a:t>Types of Actions</a:t>
            </a:r>
          </a:p>
        </p:txBody>
      </p:sp>
      <p:sp>
        <p:nvSpPr>
          <p:cNvPr id="51204" name="Shape 25600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defTabSz="914400" eaLnBrk="1" hangingPunct="1">
              <a:lnSpc>
                <a:spcPct val="90000"/>
              </a:lnSpc>
            </a:pPr>
            <a:r>
              <a:rPr lang="en-US" sz="2400" smtClean="0"/>
              <a:t>Make implicit information explicit</a:t>
            </a:r>
          </a:p>
          <a:p>
            <a:pPr defTabSz="914400" eaLnBrk="1" hangingPunct="1">
              <a:lnSpc>
                <a:spcPct val="90000"/>
              </a:lnSpc>
            </a:pPr>
            <a:r>
              <a:rPr lang="en-US" sz="2400" smtClean="0"/>
              <a:t>Carry out interpretation/storage/movement of information</a:t>
            </a:r>
          </a:p>
          <a:p>
            <a:pPr defTabSz="914400" eaLnBrk="1" hangingPunct="1">
              <a:lnSpc>
                <a:spcPct val="90000"/>
              </a:lnSpc>
            </a:pPr>
            <a:r>
              <a:rPr lang="en-US" sz="2400" smtClean="0"/>
              <a:t>Carry out a physical action by issuing a command to a physical processor</a:t>
            </a:r>
          </a:p>
          <a:p>
            <a:pPr defTabSz="914400" eaLnBrk="1" hangingPunct="1">
              <a:lnSpc>
                <a:spcPct val="90000"/>
              </a:lnSpc>
            </a:pPr>
            <a:r>
              <a:rPr lang="en-US" sz="2400" smtClean="0"/>
              <a:t>Transform some information into some trigger which is used to control some later action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Jan 2010</a:t>
            </a:r>
            <a:endParaRPr lang="en-US"/>
          </a:p>
        </p:txBody>
      </p:sp>
      <p:sp>
        <p:nvSpPr>
          <p:cNvPr id="52227" name="Shape 258049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 anchor="b"/>
          <a:lstStyle/>
          <a:p>
            <a:pPr marL="0" indent="0" defTabSz="914400" eaLnBrk="1" hangingPunct="1"/>
            <a:r>
              <a:rPr lang="en-US" smtClean="0"/>
              <a:t>Trigger</a:t>
            </a:r>
          </a:p>
        </p:txBody>
      </p:sp>
      <p:sp>
        <p:nvSpPr>
          <p:cNvPr id="52228" name="Shape 258050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defTabSz="914400" eaLnBrk="1" hangingPunct="1">
              <a:lnSpc>
                <a:spcPct val="90000"/>
              </a:lnSpc>
            </a:pPr>
            <a:r>
              <a:rPr lang="en-US" sz="2000" smtClean="0"/>
              <a:t>Required for carrying out an action at a particular time/under some conditions</a:t>
            </a:r>
          </a:p>
          <a:p>
            <a:pPr defTabSz="914400" eaLnBrk="1" hangingPunct="1">
              <a:lnSpc>
                <a:spcPct val="90000"/>
              </a:lnSpc>
            </a:pPr>
            <a:r>
              <a:rPr lang="en-US" sz="2000" smtClean="0"/>
              <a:t>Defines</a:t>
            </a:r>
          </a:p>
          <a:p>
            <a:pPr lvl="1" defTabSz="914400" eaLnBrk="1" hangingPunct="1">
              <a:lnSpc>
                <a:spcPct val="90000"/>
              </a:lnSpc>
            </a:pPr>
            <a:r>
              <a:rPr lang="en-US" sz="1800" smtClean="0"/>
              <a:t>What action, where, using what resources, at what time or under what conditions (priority, precedence etc.)</a:t>
            </a:r>
          </a:p>
          <a:p>
            <a:pPr defTabSz="914400" eaLnBrk="1" hangingPunct="1">
              <a:lnSpc>
                <a:spcPct val="90000"/>
              </a:lnSpc>
            </a:pPr>
            <a:r>
              <a:rPr lang="en-US" sz="2000" smtClean="0"/>
              <a:t>Based on information/location/time/value</a:t>
            </a:r>
          </a:p>
          <a:p>
            <a:pPr defTabSz="914400" eaLnBrk="1" hangingPunct="1">
              <a:lnSpc>
                <a:spcPct val="90000"/>
              </a:lnSpc>
            </a:pPr>
            <a:r>
              <a:rPr lang="en-US" sz="2000" smtClean="0"/>
              <a:t>Requires processing to convert information into a Trigger</a:t>
            </a:r>
          </a:p>
          <a:p>
            <a:pPr defTabSz="914400" eaLnBrk="1" hangingPunct="1">
              <a:lnSpc>
                <a:spcPct val="90000"/>
              </a:lnSpc>
            </a:pPr>
            <a:r>
              <a:rPr lang="en-US" sz="2000" smtClean="0"/>
              <a:t>When relationships are fixed – hardwired design – Design time Trigger</a:t>
            </a:r>
          </a:p>
          <a:p>
            <a:pPr defTabSz="914400" eaLnBrk="1" hangingPunct="1">
              <a:lnSpc>
                <a:spcPct val="90000"/>
              </a:lnSpc>
            </a:pPr>
            <a:r>
              <a:rPr lang="en-US" sz="2000" smtClean="0"/>
              <a:t>When relationships are dynamic trigger has to reflect it</a:t>
            </a:r>
          </a:p>
          <a:p>
            <a:pPr defTabSz="914400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0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hape 2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Jan 2010</a:t>
            </a:r>
            <a:endParaRPr lang="en-US"/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5860" y="220649"/>
            <a:ext cx="8038769" cy="6029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Jan 2010</a:t>
            </a:r>
            <a:endParaRPr lang="en-US"/>
          </a:p>
        </p:txBody>
      </p:sp>
      <p:sp>
        <p:nvSpPr>
          <p:cNvPr id="53251" name="Shape 259073"/>
          <p:cNvSpPr>
            <a:spLocks noGrp="1" noChangeArrowheads="1"/>
          </p:cNvSpPr>
          <p:nvPr>
            <p:ph type="title"/>
          </p:nvPr>
        </p:nvSpPr>
        <p:spPr>
          <a:xfrm>
            <a:off x="871538" y="433388"/>
            <a:ext cx="8162925" cy="1190625"/>
          </a:xfrm>
        </p:spPr>
        <p:txBody>
          <a:bodyPr anchor="b"/>
          <a:lstStyle/>
          <a:p>
            <a:pPr marL="0" indent="0" defTabSz="914400" eaLnBrk="1" hangingPunct="1"/>
            <a:r>
              <a:rPr lang="en-US" sz="3600" smtClean="0"/>
              <a:t/>
            </a:r>
            <a:br>
              <a:rPr lang="en-US" sz="3600" smtClean="0"/>
            </a:br>
            <a:r>
              <a:rPr lang="en-US" sz="3600" smtClean="0"/>
              <a:t>Large Complex System</a:t>
            </a:r>
          </a:p>
        </p:txBody>
      </p:sp>
      <p:sp>
        <p:nvSpPr>
          <p:cNvPr id="53252" name="Shape 25907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defTabSz="914400" eaLnBrk="1" hangingPunct="1"/>
            <a:r>
              <a:rPr lang="en-US" sz="2000" smtClean="0"/>
              <a:t>A collection of N entities capable of carrying out certain operations</a:t>
            </a:r>
          </a:p>
          <a:p>
            <a:pPr defTabSz="914400" eaLnBrk="1" hangingPunct="1"/>
            <a:r>
              <a:rPr lang="en-US" sz="2000" smtClean="0"/>
              <a:t>Has a mission</a:t>
            </a:r>
          </a:p>
          <a:p>
            <a:pPr defTabSz="914400" eaLnBrk="1" hangingPunct="1"/>
            <a:r>
              <a:rPr lang="en-US" sz="2000" smtClean="0"/>
              <a:t>Physical resources which can carry out the actions</a:t>
            </a:r>
          </a:p>
          <a:p>
            <a:pPr lvl="1" defTabSz="914400" eaLnBrk="1" hangingPunct="1"/>
            <a:r>
              <a:rPr lang="en-US" sz="2000" smtClean="0"/>
              <a:t>At various locations</a:t>
            </a:r>
          </a:p>
          <a:p>
            <a:pPr defTabSz="914400" eaLnBrk="1" hangingPunct="1"/>
            <a:r>
              <a:rPr lang="en-US" sz="2000" smtClean="0"/>
              <a:t>Mechanism for moving information (communication) </a:t>
            </a:r>
          </a:p>
          <a:p>
            <a:pPr defTabSz="914400" eaLnBrk="1" hangingPunct="1"/>
            <a:endParaRPr lang="en-US" sz="2000" smtClean="0"/>
          </a:p>
          <a:p>
            <a:pPr defTabSz="914400" eaLnBrk="1" hangingPunct="1"/>
            <a:r>
              <a:rPr lang="en-US" sz="2000" smtClean="0">
                <a:solidFill>
                  <a:srgbClr val="FF0000"/>
                </a:solidFill>
              </a:rPr>
              <a:t>Design Carried out at Information Level</a:t>
            </a:r>
            <a:r>
              <a:rPr lang="en-US" sz="2000" smtClean="0"/>
              <a:t> </a:t>
            </a:r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Jan 2010</a:t>
            </a:r>
            <a:endParaRPr lang="en-US"/>
          </a:p>
        </p:txBody>
      </p:sp>
      <p:sp>
        <p:nvSpPr>
          <p:cNvPr id="54275" name="Shape 260097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US" smtClean="0"/>
              <a:t>Coordination:</a:t>
            </a:r>
            <a:br>
              <a:rPr lang="en-US" smtClean="0"/>
            </a:br>
            <a:r>
              <a:rPr lang="en-US" smtClean="0"/>
              <a:t>A Distributed System</a:t>
            </a:r>
          </a:p>
        </p:txBody>
      </p:sp>
      <p:sp>
        <p:nvSpPr>
          <p:cNvPr id="54276" name="Shape 260098"/>
          <p:cNvSpPr>
            <a:spLocks noGrp="1" noChangeArrowheads="1"/>
          </p:cNvSpPr>
          <p:nvPr>
            <p:ph type="body" idx="1"/>
          </p:nvPr>
        </p:nvSpPr>
        <p:spPr>
          <a:xfrm>
            <a:off x="658813" y="1836738"/>
            <a:ext cx="7772400" cy="4114800"/>
          </a:xfrm>
        </p:spPr>
        <p:txBody>
          <a:bodyPr/>
          <a:lstStyle/>
          <a:p>
            <a:pPr defTabSz="914400" eaLnBrk="1" hangingPunct="1">
              <a:lnSpc>
                <a:spcPct val="90000"/>
              </a:lnSpc>
            </a:pPr>
            <a:r>
              <a:rPr lang="en-US" sz="2000" smtClean="0">
                <a:solidFill>
                  <a:srgbClr val="FF0000"/>
                </a:solidFill>
              </a:rPr>
              <a:t>Information-centric view</a:t>
            </a:r>
          </a:p>
          <a:p>
            <a:pPr defTabSz="914400" eaLnBrk="1" hangingPunct="1">
              <a:lnSpc>
                <a:spcPct val="90000"/>
              </a:lnSpc>
            </a:pPr>
            <a:r>
              <a:rPr lang="en-US" sz="2000" smtClean="0"/>
              <a:t>Many interacting autonomous agents</a:t>
            </a:r>
          </a:p>
          <a:p>
            <a:pPr lvl="1" defTabSz="914400" eaLnBrk="1" hangingPunct="1">
              <a:lnSpc>
                <a:spcPct val="90000"/>
              </a:lnSpc>
            </a:pPr>
            <a:r>
              <a:rPr lang="en-US" sz="1800" smtClean="0"/>
              <a:t>Who needs what information at what time</a:t>
            </a:r>
          </a:p>
          <a:p>
            <a:pPr lvl="2" defTabSz="914400" eaLnBrk="1" hangingPunct="1">
              <a:lnSpc>
                <a:spcPct val="90000"/>
              </a:lnSpc>
            </a:pPr>
            <a:r>
              <a:rPr lang="en-US" sz="1600" smtClean="0"/>
              <a:t>Why</a:t>
            </a:r>
          </a:p>
          <a:p>
            <a:pPr lvl="2" defTabSz="914400" eaLnBrk="1" hangingPunct="1">
              <a:lnSpc>
                <a:spcPct val="90000"/>
              </a:lnSpc>
            </a:pPr>
            <a:r>
              <a:rPr lang="en-US" sz="1600" smtClean="0"/>
              <a:t>How will he use it</a:t>
            </a:r>
          </a:p>
          <a:p>
            <a:pPr lvl="1" defTabSz="914400" eaLnBrk="1" hangingPunct="1">
              <a:lnSpc>
                <a:spcPct val="90000"/>
              </a:lnSpc>
            </a:pPr>
            <a:r>
              <a:rPr lang="en-US" sz="1800" smtClean="0"/>
              <a:t>Who has that information at what time</a:t>
            </a:r>
          </a:p>
          <a:p>
            <a:pPr lvl="1" defTabSz="914400" eaLnBrk="1" hangingPunct="1">
              <a:lnSpc>
                <a:spcPct val="90000"/>
              </a:lnSpc>
            </a:pPr>
            <a:r>
              <a:rPr lang="en-US" sz="1800" smtClean="0"/>
              <a:t>How to get the right information at the right place at the right time</a:t>
            </a:r>
          </a:p>
          <a:p>
            <a:pPr lvl="1" defTabSz="914400" eaLnBrk="1" hangingPunct="1">
              <a:lnSpc>
                <a:spcPct val="90000"/>
              </a:lnSpc>
            </a:pPr>
            <a:endParaRPr lang="en-US" sz="1800" smtClean="0"/>
          </a:p>
          <a:p>
            <a:pPr lvl="1" defTabSz="914400" eaLnBrk="1" hangingPunct="1">
              <a:lnSpc>
                <a:spcPct val="90000"/>
              </a:lnSpc>
            </a:pPr>
            <a:r>
              <a:rPr lang="en-US" sz="1800" smtClean="0"/>
              <a:t>Most algorithms – mechanisms for such movement of information with respect to elemental processing capabilities assumed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Jan 2010</a:t>
            </a:r>
            <a:endParaRPr lang="en-US"/>
          </a:p>
        </p:txBody>
      </p:sp>
      <p:sp>
        <p:nvSpPr>
          <p:cNvPr id="55299" name="Shape 291841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 anchor="b"/>
          <a:lstStyle/>
          <a:p>
            <a:pPr marL="0" indent="0" defTabSz="914400" eaLnBrk="1" hangingPunct="1"/>
            <a:r>
              <a:rPr lang="en-US" smtClean="0"/>
              <a:t>Role of Time</a:t>
            </a:r>
          </a:p>
        </p:txBody>
      </p:sp>
      <p:sp>
        <p:nvSpPr>
          <p:cNvPr id="55300" name="Shape 291842"/>
          <p:cNvSpPr>
            <a:spLocks noGrp="1" noChangeArrowheads="1"/>
          </p:cNvSpPr>
          <p:nvPr>
            <p:ph type="body" idx="1"/>
          </p:nvPr>
        </p:nvSpPr>
        <p:spPr>
          <a:xfrm>
            <a:off x="827088" y="2266950"/>
            <a:ext cx="8110537" cy="4191000"/>
          </a:xfrm>
        </p:spPr>
        <p:txBody>
          <a:bodyPr/>
          <a:lstStyle/>
          <a:p>
            <a:pPr defTabSz="914400" eaLnBrk="1" hangingPunct="1"/>
            <a:r>
              <a:rPr lang="en-US" sz="2400" smtClean="0"/>
              <a:t>Do we need a global/universal clock?</a:t>
            </a:r>
          </a:p>
          <a:p>
            <a:pPr defTabSz="914400" eaLnBrk="1" hangingPunct="1"/>
            <a:r>
              <a:rPr lang="en-US" sz="2400" smtClean="0"/>
              <a:t>What type of time is appropriate for Information Dynamics?</a:t>
            </a:r>
          </a:p>
          <a:p>
            <a:pPr lvl="1" defTabSz="914400" eaLnBrk="1" hangingPunct="1"/>
            <a:r>
              <a:rPr lang="en-US" sz="2000" smtClean="0"/>
              <a:t>Absolute Time with a Counter (though it has a value relative to a starting point)</a:t>
            </a:r>
          </a:p>
          <a:p>
            <a:pPr lvl="1" defTabSz="914400" eaLnBrk="1" hangingPunct="1"/>
            <a:r>
              <a:rPr lang="en-US" sz="2000" smtClean="0"/>
              <a:t>Relative Time through Causality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Jan 2010</a:t>
            </a:r>
            <a:endParaRPr lang="en-US"/>
          </a:p>
        </p:txBody>
      </p:sp>
      <p:sp>
        <p:nvSpPr>
          <p:cNvPr id="56323" name="Shape 261121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US" smtClean="0"/>
              <a:t>Consistency</a:t>
            </a:r>
          </a:p>
        </p:txBody>
      </p:sp>
      <p:sp>
        <p:nvSpPr>
          <p:cNvPr id="56324" name="Shape 261122"/>
          <p:cNvSpPr>
            <a:spLocks noGrp="1" noChangeArrowheads="1"/>
          </p:cNvSpPr>
          <p:nvPr>
            <p:ph type="body" idx="1"/>
          </p:nvPr>
        </p:nvSpPr>
        <p:spPr>
          <a:xfrm>
            <a:off x="827088" y="2190750"/>
            <a:ext cx="8110537" cy="4191000"/>
          </a:xfrm>
        </p:spPr>
        <p:txBody>
          <a:bodyPr/>
          <a:lstStyle/>
          <a:p>
            <a:pPr defTabSz="914400" eaLnBrk="1" hangingPunct="1">
              <a:lnSpc>
                <a:spcPct val="90000"/>
              </a:lnSpc>
            </a:pPr>
            <a:r>
              <a:rPr lang="en-US" sz="2400" smtClean="0"/>
              <a:t>How can coordination take place without consistency of models each entity has from one another?</a:t>
            </a:r>
          </a:p>
          <a:p>
            <a:pPr defTabSz="914400" eaLnBrk="1" hangingPunct="1">
              <a:lnSpc>
                <a:spcPct val="90000"/>
              </a:lnSpc>
            </a:pPr>
            <a:r>
              <a:rPr lang="en-US" sz="2400" smtClean="0"/>
              <a:t>Models between communicating entities must be consistent and accurate enough</a:t>
            </a:r>
          </a:p>
          <a:p>
            <a:pPr defTabSz="914400" eaLnBrk="1" hangingPunct="1">
              <a:lnSpc>
                <a:spcPct val="90000"/>
              </a:lnSpc>
            </a:pPr>
            <a:r>
              <a:rPr lang="en-US" sz="2400" smtClean="0"/>
              <a:t>Who has the responsibility to fix broken models?</a:t>
            </a:r>
          </a:p>
          <a:p>
            <a:pPr defTabSz="914400" eaLnBrk="1" hangingPunct="1">
              <a:lnSpc>
                <a:spcPct val="90000"/>
              </a:lnSpc>
            </a:pPr>
            <a:r>
              <a:rPr lang="en-US" sz="2400" smtClean="0"/>
              <a:t>Do models follow a set of rules?</a:t>
            </a:r>
          </a:p>
          <a:p>
            <a:pPr lvl="1" defTabSz="914400" eaLnBrk="1" hangingPunct="1">
              <a:lnSpc>
                <a:spcPct val="90000"/>
              </a:lnSpc>
            </a:pPr>
            <a:r>
              <a:rPr lang="en-US" sz="2000" smtClean="0"/>
              <a:t>Logically, relationally, or operationally.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Jan 2010</a:t>
            </a:r>
            <a:endParaRPr lang="en-US"/>
          </a:p>
        </p:txBody>
      </p:sp>
      <p:sp>
        <p:nvSpPr>
          <p:cNvPr id="57347" name="Shape 262145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 anchor="b"/>
          <a:lstStyle/>
          <a:p>
            <a:pPr marL="0" indent="0" defTabSz="914400" eaLnBrk="1" hangingPunct="1"/>
            <a:r>
              <a:rPr lang="en-US" smtClean="0"/>
              <a:t>Awareness</a:t>
            </a:r>
          </a:p>
        </p:txBody>
      </p:sp>
      <p:sp>
        <p:nvSpPr>
          <p:cNvPr id="57348" name="Shape 26214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defTabSz="914400" eaLnBrk="1" hangingPunct="1"/>
            <a:r>
              <a:rPr lang="en-US" sz="2400" smtClean="0"/>
              <a:t>In order for entity A to be aware of entity B, entity A must have a model of entity B.</a:t>
            </a:r>
          </a:p>
          <a:p>
            <a:pPr defTabSz="914400" eaLnBrk="1" hangingPunct="1"/>
            <a:r>
              <a:rPr lang="en-US" sz="2400" smtClean="0"/>
              <a:t>Entity B need not have a model of entity A.</a:t>
            </a:r>
          </a:p>
          <a:p>
            <a:pPr defTabSz="914400" eaLnBrk="1" hangingPunct="1"/>
            <a:r>
              <a:rPr lang="en-US" sz="2400" smtClean="0"/>
              <a:t>Being aware does not mean having complete knowledge of another.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Jan 2010</a:t>
            </a:r>
            <a:endParaRPr lang="en-US"/>
          </a:p>
        </p:txBody>
      </p:sp>
      <p:sp>
        <p:nvSpPr>
          <p:cNvPr id="58371" name="Shape 263169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 anchor="b"/>
          <a:lstStyle/>
          <a:p>
            <a:pPr marL="0" indent="0" defTabSz="914400" eaLnBrk="1" hangingPunct="1"/>
            <a:r>
              <a:rPr lang="en-US" smtClean="0"/>
              <a:t>Levels of Abstraction</a:t>
            </a:r>
          </a:p>
        </p:txBody>
      </p:sp>
      <p:sp>
        <p:nvSpPr>
          <p:cNvPr id="58372" name="Shape 263170"/>
          <p:cNvSpPr>
            <a:spLocks noGrp="1" noChangeArrowheads="1"/>
          </p:cNvSpPr>
          <p:nvPr>
            <p:ph type="body" idx="1"/>
          </p:nvPr>
        </p:nvSpPr>
        <p:spPr>
          <a:xfrm>
            <a:off x="817563" y="2085975"/>
            <a:ext cx="8110537" cy="4191000"/>
          </a:xfrm>
        </p:spPr>
        <p:txBody>
          <a:bodyPr/>
          <a:lstStyle/>
          <a:p>
            <a:pPr defTabSz="914400" eaLnBrk="1" hangingPunct="1"/>
            <a:r>
              <a:rPr lang="en-US" sz="2400" smtClean="0"/>
              <a:t>Any massively complex system has to be viewed at an appropriate level of complexity</a:t>
            </a:r>
          </a:p>
          <a:p>
            <a:pPr lvl="1" defTabSz="914400" eaLnBrk="1" hangingPunct="1"/>
            <a:r>
              <a:rPr lang="en-US" sz="2000" smtClean="0"/>
              <a:t>Information with </a:t>
            </a:r>
            <a:r>
              <a:rPr lang="en-US" sz="2000" smtClean="0">
                <a:solidFill>
                  <a:srgbClr val="FF0000"/>
                </a:solidFill>
              </a:rPr>
              <a:t>right</a:t>
            </a:r>
            <a:r>
              <a:rPr lang="en-US" sz="2000" smtClean="0"/>
              <a:t> degree of detail</a:t>
            </a:r>
          </a:p>
          <a:p>
            <a:pPr lvl="1" defTabSz="914400" eaLnBrk="1" hangingPunct="1"/>
            <a:r>
              <a:rPr lang="en-US" sz="2000" smtClean="0"/>
              <a:t>Only relationships of </a:t>
            </a:r>
            <a:r>
              <a:rPr lang="en-US" sz="2000" smtClean="0">
                <a:solidFill>
                  <a:srgbClr val="FF0000"/>
                </a:solidFill>
              </a:rPr>
              <a:t>interest</a:t>
            </a:r>
            <a:r>
              <a:rPr lang="en-US" sz="2000" smtClean="0"/>
              <a:t> and their connections of interest are retained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Jan 2010</a:t>
            </a:r>
            <a:endParaRPr lang="en-US"/>
          </a:p>
        </p:txBody>
      </p:sp>
      <p:sp>
        <p:nvSpPr>
          <p:cNvPr id="59395" name="Shape 264193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 anchor="b"/>
          <a:lstStyle/>
          <a:p>
            <a:pPr marL="0" indent="0" defTabSz="914400" eaLnBrk="1" hangingPunct="1"/>
            <a:r>
              <a:rPr lang="en-US" smtClean="0"/>
              <a:t>Planning</a:t>
            </a:r>
          </a:p>
        </p:txBody>
      </p:sp>
      <p:sp>
        <p:nvSpPr>
          <p:cNvPr id="59396" name="Shape 26419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defTabSz="914400" eaLnBrk="1" hangingPunct="1"/>
            <a:r>
              <a:rPr lang="en-US" sz="2400" smtClean="0"/>
              <a:t>Requires knowledge about future</a:t>
            </a:r>
          </a:p>
          <a:p>
            <a:pPr lvl="1" defTabSz="914400" eaLnBrk="1" hangingPunct="1"/>
            <a:r>
              <a:rPr lang="en-US" sz="2000" smtClean="0"/>
              <a:t>Using Models </a:t>
            </a:r>
          </a:p>
          <a:p>
            <a:pPr lvl="1" defTabSz="914400" eaLnBrk="1" hangingPunct="1"/>
            <a:r>
              <a:rPr lang="en-US" sz="2000" smtClean="0"/>
              <a:t>Estimates</a:t>
            </a:r>
          </a:p>
          <a:p>
            <a:pPr lvl="2" defTabSz="914400" eaLnBrk="1" hangingPunct="1"/>
            <a:r>
              <a:rPr lang="en-US" sz="1800" smtClean="0"/>
              <a:t>Accuracy</a:t>
            </a:r>
          </a:p>
          <a:p>
            <a:pPr lvl="2" defTabSz="914400" eaLnBrk="1" hangingPunct="1"/>
            <a:r>
              <a:rPr lang="en-US" sz="1800" smtClean="0"/>
              <a:t>Confidence</a:t>
            </a:r>
          </a:p>
          <a:p>
            <a:pPr defTabSz="914400" eaLnBrk="1" hangingPunct="1"/>
            <a:r>
              <a:rPr lang="en-US" sz="2400" smtClean="0"/>
              <a:t>Knowledge of Dynamics</a:t>
            </a:r>
          </a:p>
          <a:p>
            <a:pPr lvl="1" defTabSz="914400" eaLnBrk="1" hangingPunct="1"/>
            <a:r>
              <a:rPr lang="en-US" sz="2000" smtClean="0"/>
              <a:t>Expected changes over time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hape 4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Jan 2010</a:t>
            </a:r>
            <a:endParaRPr lang="en-US"/>
          </a:p>
        </p:txBody>
      </p:sp>
      <p:sp>
        <p:nvSpPr>
          <p:cNvPr id="60419" name="Shape 265217"/>
          <p:cNvSpPr>
            <a:spLocks noGrp="1" noChangeArrowheads="1"/>
          </p:cNvSpPr>
          <p:nvPr>
            <p:ph type="title"/>
          </p:nvPr>
        </p:nvSpPr>
        <p:spPr>
          <a:xfrm>
            <a:off x="871538" y="312738"/>
            <a:ext cx="8162925" cy="1311275"/>
          </a:xfrm>
        </p:spPr>
        <p:txBody>
          <a:bodyPr anchor="b"/>
          <a:lstStyle/>
          <a:p>
            <a:pPr marL="0" indent="0" defTabSz="914400" eaLnBrk="1" hangingPunct="1"/>
            <a:r>
              <a:rPr lang="en-US" sz="4000" smtClean="0"/>
              <a:t>Example – Mutual Exclusion Problem</a:t>
            </a:r>
          </a:p>
        </p:txBody>
      </p:sp>
      <p:sp>
        <p:nvSpPr>
          <p:cNvPr id="60420" name="Shape 265218"/>
          <p:cNvSpPr>
            <a:spLocks noGrp="1" noChangeArrowheads="1"/>
          </p:cNvSpPr>
          <p:nvPr>
            <p:ph type="body" sz="half" idx="1"/>
          </p:nvPr>
        </p:nvSpPr>
        <p:spPr>
          <a:xfrm>
            <a:off x="912813" y="1905000"/>
            <a:ext cx="3975100" cy="4191000"/>
          </a:xfrm>
        </p:spPr>
        <p:txBody>
          <a:bodyPr/>
          <a:lstStyle/>
          <a:p>
            <a:pPr defTabSz="914400" eaLnBrk="1" hangingPunct="1"/>
            <a:r>
              <a:rPr lang="en-US" sz="1800" smtClean="0"/>
              <a:t>N Agents - Cooperative</a:t>
            </a:r>
          </a:p>
          <a:p>
            <a:pPr defTabSz="914400" eaLnBrk="1" hangingPunct="1"/>
            <a:r>
              <a:rPr lang="en-US" sz="1800" smtClean="0"/>
              <a:t>Any agent can enter its CS if nobody else is in its CS</a:t>
            </a:r>
          </a:p>
          <a:p>
            <a:pPr defTabSz="914400" eaLnBrk="1" hangingPunct="1"/>
            <a:endParaRPr lang="en-US" sz="1800" smtClean="0"/>
          </a:p>
          <a:p>
            <a:pPr defTabSz="914400" eaLnBrk="1" hangingPunct="1"/>
            <a:r>
              <a:rPr lang="en-US" sz="1800" smtClean="0"/>
              <a:t>Check if anybody is in its CS</a:t>
            </a:r>
          </a:p>
          <a:p>
            <a:pPr lvl="1" defTabSz="914400" eaLnBrk="1" hangingPunct="1"/>
            <a:r>
              <a:rPr lang="en-US" sz="1600" smtClean="0"/>
              <a:t>If not – enter</a:t>
            </a:r>
          </a:p>
          <a:p>
            <a:pPr lvl="1" defTabSz="914400" eaLnBrk="1" hangingPunct="1"/>
            <a:r>
              <a:rPr lang="en-US" sz="1600" smtClean="0"/>
              <a:t>If yes – wait and try again</a:t>
            </a:r>
          </a:p>
          <a:p>
            <a:pPr defTabSz="914400" eaLnBrk="1" hangingPunct="1"/>
            <a:r>
              <a:rPr lang="en-US" sz="1800" smtClean="0"/>
              <a:t>Each action takes time</a:t>
            </a:r>
          </a:p>
          <a:p>
            <a:pPr lvl="1" defTabSz="914400" eaLnBrk="1" hangingPunct="1"/>
            <a:r>
              <a:rPr lang="en-US" sz="1600" smtClean="0"/>
              <a:t>State of agents can change in that time </a:t>
            </a:r>
          </a:p>
        </p:txBody>
      </p:sp>
      <p:sp>
        <p:nvSpPr>
          <p:cNvPr id="60421" name="Shape 265219"/>
          <p:cNvSpPr>
            <a:spLocks noGrp="1" noChangeArrowheads="1"/>
          </p:cNvSpPr>
          <p:nvPr>
            <p:ph type="body" sz="half" idx="2"/>
          </p:nvPr>
        </p:nvSpPr>
        <p:spPr>
          <a:xfrm>
            <a:off x="6191250" y="1912938"/>
            <a:ext cx="2568575" cy="4114800"/>
          </a:xfrm>
        </p:spPr>
        <p:txBody>
          <a:bodyPr/>
          <a:lstStyle/>
          <a:p>
            <a:pPr defTabSz="914400" eaLnBrk="1" hangingPunct="1">
              <a:buFont typeface="Wingdings" pitchFamily="2" charset="2"/>
              <a:buNone/>
            </a:pPr>
            <a:r>
              <a:rPr lang="en-US" sz="2400" smtClean="0"/>
              <a:t>	</a:t>
            </a:r>
            <a:r>
              <a:rPr lang="en-US" sz="1600" smtClean="0"/>
              <a:t>Entry</a:t>
            </a:r>
          </a:p>
          <a:p>
            <a:pPr defTabSz="914400" eaLnBrk="1" hangingPunct="1">
              <a:buFont typeface="Wingdings" pitchFamily="2" charset="2"/>
              <a:buNone/>
            </a:pPr>
            <a:r>
              <a:rPr lang="en-US" sz="2400" smtClean="0"/>
              <a:t>	CS</a:t>
            </a:r>
          </a:p>
          <a:p>
            <a:pPr defTabSz="914400" eaLnBrk="1" hangingPunct="1">
              <a:buFont typeface="Wingdings" pitchFamily="2" charset="2"/>
              <a:buNone/>
            </a:pPr>
            <a:r>
              <a:rPr lang="en-US" sz="2400" smtClean="0"/>
              <a:t>	</a:t>
            </a:r>
            <a:r>
              <a:rPr lang="en-US" sz="1600" smtClean="0"/>
              <a:t>Exit</a:t>
            </a:r>
          </a:p>
          <a:p>
            <a:pPr defTabSz="914400" eaLnBrk="1" hangingPunct="1">
              <a:buFont typeface="Wingdings" pitchFamily="2" charset="2"/>
              <a:buNone/>
            </a:pPr>
            <a:r>
              <a:rPr lang="en-US" sz="2400" smtClean="0"/>
              <a:t>	Non – CS </a:t>
            </a:r>
          </a:p>
          <a:p>
            <a:pPr defTabSz="914400" eaLnBrk="1" hangingPunct="1">
              <a:buFont typeface="Wingdings" pitchFamily="2" charset="2"/>
              <a:buNone/>
            </a:pPr>
            <a:r>
              <a:rPr lang="en-US" sz="2400" smtClean="0"/>
              <a:t>	</a:t>
            </a:r>
            <a:r>
              <a:rPr lang="en-US" sz="1600" smtClean="0"/>
              <a:t>LOOP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hape 4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Jan 2010</a:t>
            </a:r>
            <a:endParaRPr lang="en-US"/>
          </a:p>
        </p:txBody>
      </p:sp>
      <p:sp>
        <p:nvSpPr>
          <p:cNvPr id="61443" name="Shape 266241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 anchor="b"/>
          <a:lstStyle/>
          <a:p>
            <a:pPr marL="0" indent="0" defTabSz="914400" eaLnBrk="1" hangingPunct="1"/>
            <a:r>
              <a:rPr lang="en-US" smtClean="0"/>
              <a:t>Mutual Exclusion Problem</a:t>
            </a:r>
          </a:p>
        </p:txBody>
      </p:sp>
      <p:sp>
        <p:nvSpPr>
          <p:cNvPr id="61444" name="Shape 266242"/>
          <p:cNvSpPr>
            <a:spLocks noGrp="1" noChangeArrowheads="1"/>
          </p:cNvSpPr>
          <p:nvPr>
            <p:ph type="body" sz="half" idx="1"/>
          </p:nvPr>
        </p:nvSpPr>
        <p:spPr>
          <a:xfrm>
            <a:off x="912813" y="1905000"/>
            <a:ext cx="3975100" cy="4191000"/>
          </a:xfrm>
        </p:spPr>
        <p:txBody>
          <a:bodyPr/>
          <a:lstStyle/>
          <a:p>
            <a:pPr defTabSz="914400" eaLnBrk="1" hangingPunct="1">
              <a:lnSpc>
                <a:spcPct val="90000"/>
              </a:lnSpc>
            </a:pPr>
            <a:r>
              <a:rPr lang="en-US" sz="1800" smtClean="0"/>
              <a:t>How to know the state of all other agents</a:t>
            </a:r>
          </a:p>
          <a:p>
            <a:pPr lvl="1" defTabSz="914400" eaLnBrk="1" hangingPunct="1">
              <a:lnSpc>
                <a:spcPct val="90000"/>
              </a:lnSpc>
            </a:pPr>
            <a:r>
              <a:rPr lang="en-US" sz="1600" smtClean="0"/>
              <a:t>Shared memory model</a:t>
            </a:r>
          </a:p>
          <a:p>
            <a:pPr lvl="1" defTabSz="914400" eaLnBrk="1" hangingPunct="1">
              <a:lnSpc>
                <a:spcPct val="90000"/>
              </a:lnSpc>
            </a:pPr>
            <a:r>
              <a:rPr lang="en-US" sz="1600" smtClean="0"/>
              <a:t>Distributed –</a:t>
            </a:r>
          </a:p>
          <a:p>
            <a:pPr lvl="2" defTabSz="914400" eaLnBrk="1" hangingPunct="1">
              <a:lnSpc>
                <a:spcPct val="90000"/>
              </a:lnSpc>
            </a:pPr>
            <a:r>
              <a:rPr lang="en-US" sz="1400" smtClean="0"/>
              <a:t> through messages</a:t>
            </a:r>
          </a:p>
          <a:p>
            <a:pPr defTabSz="914400" eaLnBrk="1" hangingPunct="1">
              <a:lnSpc>
                <a:spcPct val="90000"/>
              </a:lnSpc>
            </a:pPr>
            <a:r>
              <a:rPr lang="en-US" sz="1800" smtClean="0"/>
              <a:t>Shared Memory Model</a:t>
            </a:r>
          </a:p>
          <a:p>
            <a:pPr lvl="1" defTabSz="914400" eaLnBrk="1" hangingPunct="1">
              <a:lnSpc>
                <a:spcPct val="90000"/>
              </a:lnSpc>
            </a:pPr>
            <a:r>
              <a:rPr lang="en-US" sz="1600" smtClean="0"/>
              <a:t>Set up a mechanism for sharing of state information</a:t>
            </a:r>
          </a:p>
          <a:p>
            <a:pPr lvl="2" defTabSz="914400" eaLnBrk="1" hangingPunct="1">
              <a:lnSpc>
                <a:spcPct val="90000"/>
              </a:lnSpc>
            </a:pPr>
            <a:r>
              <a:rPr lang="en-US" sz="1400" smtClean="0"/>
              <a:t>Semaphore</a:t>
            </a:r>
          </a:p>
          <a:p>
            <a:pPr lvl="1" defTabSz="914400" eaLnBrk="1" hangingPunct="1">
              <a:lnSpc>
                <a:spcPct val="90000"/>
              </a:lnSpc>
            </a:pPr>
            <a:r>
              <a:rPr lang="en-US" sz="1600" smtClean="0"/>
              <a:t>Delay</a:t>
            </a:r>
          </a:p>
          <a:p>
            <a:pPr lvl="2" defTabSz="914400" eaLnBrk="1" hangingPunct="1">
              <a:lnSpc>
                <a:spcPct val="90000"/>
              </a:lnSpc>
            </a:pPr>
            <a:r>
              <a:rPr lang="en-US" sz="1400" smtClean="0"/>
              <a:t>Atomic action</a:t>
            </a:r>
          </a:p>
          <a:p>
            <a:pPr lvl="1" defTabSz="914400" eaLnBrk="1" hangingPunct="1">
              <a:lnSpc>
                <a:spcPct val="90000"/>
              </a:lnSpc>
            </a:pPr>
            <a:r>
              <a:rPr lang="en-US" sz="1600" smtClean="0"/>
              <a:t>Define checking mechanism</a:t>
            </a:r>
          </a:p>
          <a:p>
            <a:pPr defTabSz="914400" eaLnBrk="1" hangingPunct="1">
              <a:lnSpc>
                <a:spcPct val="90000"/>
              </a:lnSpc>
            </a:pPr>
            <a:endParaRPr lang="en-US" sz="1800" smtClean="0"/>
          </a:p>
        </p:txBody>
      </p:sp>
      <p:sp>
        <p:nvSpPr>
          <p:cNvPr id="61445" name="Shape 266243"/>
          <p:cNvSpPr>
            <a:spLocks noGrp="1" noChangeArrowheads="1"/>
          </p:cNvSpPr>
          <p:nvPr>
            <p:ph type="body" sz="half" idx="2"/>
          </p:nvPr>
        </p:nvSpPr>
        <p:spPr>
          <a:xfrm>
            <a:off x="5048250" y="1905000"/>
            <a:ext cx="3975100" cy="4191000"/>
          </a:xfrm>
        </p:spPr>
        <p:txBody>
          <a:bodyPr/>
          <a:lstStyle/>
          <a:p>
            <a:pPr defTabSz="914400" eaLnBrk="1" hangingPunct="1"/>
            <a:r>
              <a:rPr lang="en-US" sz="1800" smtClean="0"/>
              <a:t>Distributed </a:t>
            </a:r>
          </a:p>
          <a:p>
            <a:pPr lvl="1" defTabSz="914400" eaLnBrk="1" hangingPunct="1"/>
            <a:r>
              <a:rPr lang="en-US" sz="1600" smtClean="0"/>
              <a:t>Messages</a:t>
            </a:r>
          </a:p>
          <a:p>
            <a:pPr defTabSz="914400" eaLnBrk="1" hangingPunct="1"/>
            <a:r>
              <a:rPr lang="en-US" sz="1800" smtClean="0"/>
              <a:t>Algorithms vary in terms of the implications of messages and their meaning</a:t>
            </a:r>
          </a:p>
          <a:p>
            <a:pPr defTabSz="914400" eaLnBrk="1" hangingPunct="1"/>
            <a:r>
              <a:rPr lang="en-US" sz="1800" smtClean="0"/>
              <a:t>Simplest – Ask everybody for permission and enter when received from everybody</a:t>
            </a:r>
          </a:p>
          <a:p>
            <a:pPr defTabSz="914400" eaLnBrk="1" hangingPunct="1"/>
            <a:r>
              <a:rPr lang="en-US" sz="1800" smtClean="0"/>
              <a:t>How to process a permission request?</a:t>
            </a:r>
          </a:p>
          <a:p>
            <a:pPr lvl="1" defTabSz="914400" eaLnBrk="1" hangingPunct="1"/>
            <a:endParaRPr lang="en-US" sz="16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hape 1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Jan 2010</a:t>
            </a:r>
            <a:endParaRPr lang="en-US"/>
          </a:p>
        </p:txBody>
      </p:sp>
      <p:sp>
        <p:nvSpPr>
          <p:cNvPr id="62467" name="Shape 267265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 anchor="b"/>
          <a:lstStyle/>
          <a:p>
            <a:pPr marL="0" indent="0" defTabSz="914400" eaLnBrk="1" hangingPunct="1"/>
            <a:r>
              <a:rPr lang="en-US" smtClean="0"/>
              <a:t>Example - Security</a:t>
            </a:r>
          </a:p>
        </p:txBody>
      </p:sp>
      <p:sp>
        <p:nvSpPr>
          <p:cNvPr id="62468" name="Shape 267266"/>
          <p:cNvSpPr>
            <a:spLocks noGrp="1" noChangeArrowheads="1"/>
          </p:cNvSpPr>
          <p:nvPr>
            <p:ph type="body" idx="1"/>
          </p:nvPr>
        </p:nvSpPr>
        <p:spPr>
          <a:xfrm>
            <a:off x="912813" y="4064000"/>
            <a:ext cx="8110537" cy="2032000"/>
          </a:xfrm>
        </p:spPr>
        <p:txBody>
          <a:bodyPr/>
          <a:lstStyle/>
          <a:p>
            <a:pPr defTabSz="914400" eaLnBrk="1" hangingPunct="1"/>
            <a:r>
              <a:rPr lang="en-US" sz="2000" smtClean="0"/>
              <a:t>Key – part of “perceived reality”</a:t>
            </a:r>
          </a:p>
          <a:p>
            <a:pPr defTabSz="914400" eaLnBrk="1" hangingPunct="1"/>
            <a:r>
              <a:rPr lang="en-US" sz="2000" smtClean="0"/>
              <a:t>How does B know which key to use?</a:t>
            </a:r>
          </a:p>
          <a:p>
            <a:pPr defTabSz="914400" eaLnBrk="1" hangingPunct="1"/>
            <a:r>
              <a:rPr lang="en-US" sz="2000" smtClean="0"/>
              <a:t>Public Key encryption</a:t>
            </a:r>
          </a:p>
        </p:txBody>
      </p:sp>
      <p:grpSp>
        <p:nvGrpSpPr>
          <p:cNvPr id="62469" name="Group 4"/>
          <p:cNvGrpSpPr>
            <a:grpSpLocks/>
          </p:cNvGrpSpPr>
          <p:nvPr/>
        </p:nvGrpSpPr>
        <p:grpSpPr bwMode="auto">
          <a:xfrm>
            <a:off x="1408113" y="1924050"/>
            <a:ext cx="5757862" cy="1890713"/>
            <a:chOff x="887" y="1131"/>
            <a:chExt cx="3627" cy="1191"/>
          </a:xfrm>
        </p:grpSpPr>
        <p:sp>
          <p:nvSpPr>
            <p:cNvPr id="62470" name="Rectangle 267268"/>
            <p:cNvSpPr>
              <a:spLocks noChangeArrowheads="1"/>
            </p:cNvSpPr>
            <p:nvPr/>
          </p:nvSpPr>
          <p:spPr bwMode="auto">
            <a:xfrm>
              <a:off x="887" y="1134"/>
              <a:ext cx="1033" cy="375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rial" pitchFamily="34" charset="0"/>
                </a:rPr>
                <a:t>A</a:t>
              </a:r>
            </a:p>
          </p:txBody>
        </p:sp>
        <p:sp>
          <p:nvSpPr>
            <p:cNvPr id="62471" name="Rectangle 267269"/>
            <p:cNvSpPr>
              <a:spLocks noChangeArrowheads="1"/>
            </p:cNvSpPr>
            <p:nvPr/>
          </p:nvSpPr>
          <p:spPr bwMode="auto">
            <a:xfrm>
              <a:off x="892" y="1705"/>
              <a:ext cx="1033" cy="375"/>
            </a:xfrm>
            <a:prstGeom prst="rect">
              <a:avLst/>
            </a:prstGeom>
            <a:solidFill>
              <a:srgbClr val="3366FF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rial" pitchFamily="34" charset="0"/>
                </a:rPr>
                <a:t>Key</a:t>
              </a:r>
            </a:p>
          </p:txBody>
        </p:sp>
        <p:sp>
          <p:nvSpPr>
            <p:cNvPr id="62472" name="Rectangle 267270"/>
            <p:cNvSpPr>
              <a:spLocks noChangeArrowheads="1"/>
            </p:cNvSpPr>
            <p:nvPr/>
          </p:nvSpPr>
          <p:spPr bwMode="auto">
            <a:xfrm>
              <a:off x="3476" y="1131"/>
              <a:ext cx="1033" cy="375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rial" pitchFamily="34" charset="0"/>
                </a:rPr>
                <a:t>B</a:t>
              </a:r>
            </a:p>
          </p:txBody>
        </p:sp>
        <p:sp>
          <p:nvSpPr>
            <p:cNvPr id="62473" name="Rectangle 267271"/>
            <p:cNvSpPr>
              <a:spLocks noChangeArrowheads="1"/>
            </p:cNvSpPr>
            <p:nvPr/>
          </p:nvSpPr>
          <p:spPr bwMode="auto">
            <a:xfrm>
              <a:off x="3481" y="1702"/>
              <a:ext cx="1033" cy="375"/>
            </a:xfrm>
            <a:prstGeom prst="rect">
              <a:avLst/>
            </a:prstGeom>
            <a:solidFill>
              <a:srgbClr val="3366FF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latin typeface="Arial" pitchFamily="34" charset="0"/>
                </a:rPr>
                <a:t>Key</a:t>
              </a:r>
            </a:p>
          </p:txBody>
        </p:sp>
        <p:sp>
          <p:nvSpPr>
            <p:cNvPr id="62474" name="Straight Connector 267272"/>
            <p:cNvSpPr>
              <a:spLocks noChangeShapeType="1"/>
            </p:cNvSpPr>
            <p:nvPr/>
          </p:nvSpPr>
          <p:spPr bwMode="auto">
            <a:xfrm>
              <a:off x="1417" y="1509"/>
              <a:ext cx="0" cy="192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475" name="Straight Connector 267273"/>
            <p:cNvSpPr>
              <a:spLocks noChangeShapeType="1"/>
            </p:cNvSpPr>
            <p:nvPr/>
          </p:nvSpPr>
          <p:spPr bwMode="auto">
            <a:xfrm>
              <a:off x="1426" y="2075"/>
              <a:ext cx="0" cy="238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476" name="Straight Connector 267274"/>
            <p:cNvSpPr>
              <a:spLocks noChangeShapeType="1"/>
            </p:cNvSpPr>
            <p:nvPr/>
          </p:nvSpPr>
          <p:spPr bwMode="auto">
            <a:xfrm>
              <a:off x="1454" y="2322"/>
              <a:ext cx="2551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477" name="Straight Connector 267275"/>
            <p:cNvSpPr>
              <a:spLocks noChangeShapeType="1"/>
            </p:cNvSpPr>
            <p:nvPr/>
          </p:nvSpPr>
          <p:spPr bwMode="auto">
            <a:xfrm flipV="1">
              <a:off x="4023" y="2075"/>
              <a:ext cx="0" cy="247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478" name="Straight Connector 267276"/>
            <p:cNvSpPr>
              <a:spLocks noChangeShapeType="1"/>
            </p:cNvSpPr>
            <p:nvPr/>
          </p:nvSpPr>
          <p:spPr bwMode="auto">
            <a:xfrm flipV="1">
              <a:off x="4014" y="1509"/>
              <a:ext cx="0" cy="173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Jan 2010</a:t>
            </a:r>
            <a:endParaRPr lang="en-US"/>
          </a:p>
        </p:txBody>
      </p:sp>
      <p:pic>
        <p:nvPicPr>
          <p:cNvPr id="150530" name="Picture 2" descr="C:\Documents and Settings\agrawala\Desktop\CMSC818GSp2010\PicturesHaiti\HaitiPalac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702297"/>
            <a:ext cx="9144000" cy="51504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hape 4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Jan 2010</a:t>
            </a:r>
            <a:endParaRPr lang="en-US"/>
          </a:p>
        </p:txBody>
      </p:sp>
      <p:sp>
        <p:nvSpPr>
          <p:cNvPr id="63491" name="Shape 268289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 anchor="b"/>
          <a:lstStyle/>
          <a:p>
            <a:pPr marL="0" indent="0" defTabSz="914400" eaLnBrk="1" hangingPunct="1"/>
            <a:r>
              <a:rPr lang="en-US" smtClean="0"/>
              <a:t>Example – </a:t>
            </a:r>
            <a:r>
              <a:rPr lang="en-US" sz="4000" smtClean="0"/>
              <a:t>Link State Routing</a:t>
            </a:r>
          </a:p>
        </p:txBody>
      </p:sp>
      <p:sp>
        <p:nvSpPr>
          <p:cNvPr id="63492" name="Shape 268290"/>
          <p:cNvSpPr>
            <a:spLocks noGrp="1" noChangeArrowheads="1"/>
          </p:cNvSpPr>
          <p:nvPr>
            <p:ph type="body" sz="half" idx="1"/>
          </p:nvPr>
        </p:nvSpPr>
        <p:spPr>
          <a:xfrm>
            <a:off x="912813" y="1905000"/>
            <a:ext cx="3975100" cy="4191000"/>
          </a:xfrm>
        </p:spPr>
        <p:txBody>
          <a:bodyPr/>
          <a:lstStyle/>
          <a:p>
            <a:pPr defTabSz="914400" eaLnBrk="1" hangingPunct="1"/>
            <a:r>
              <a:rPr lang="en-US" sz="2000" smtClean="0"/>
              <a:t>Each node measures delays</a:t>
            </a:r>
          </a:p>
          <a:p>
            <a:pPr defTabSz="914400" eaLnBrk="1" hangingPunct="1"/>
            <a:r>
              <a:rPr lang="en-US" sz="2000" smtClean="0"/>
              <a:t>Periodically send the measured delay to every other node</a:t>
            </a:r>
          </a:p>
          <a:p>
            <a:pPr defTabSz="914400" eaLnBrk="1" hangingPunct="1"/>
            <a:r>
              <a:rPr lang="en-US" sz="2000" smtClean="0"/>
              <a:t>Determine route as the minimum delay path from source to destination</a:t>
            </a:r>
          </a:p>
          <a:p>
            <a:pPr defTabSz="914400" eaLnBrk="1" hangingPunct="1"/>
            <a:endParaRPr lang="en-US" sz="2000" smtClean="0"/>
          </a:p>
          <a:p>
            <a:pPr defTabSz="914400" eaLnBrk="1" hangingPunct="1"/>
            <a:endParaRPr lang="en-US" sz="2000" smtClean="0"/>
          </a:p>
        </p:txBody>
      </p:sp>
      <p:sp>
        <p:nvSpPr>
          <p:cNvPr id="63493" name="Shape 268291"/>
          <p:cNvSpPr>
            <a:spLocks noGrp="1" noChangeArrowheads="1"/>
          </p:cNvSpPr>
          <p:nvPr>
            <p:ph type="body" sz="half" idx="2"/>
          </p:nvPr>
        </p:nvSpPr>
        <p:spPr>
          <a:xfrm>
            <a:off x="5048250" y="1905000"/>
            <a:ext cx="3975100" cy="4191000"/>
          </a:xfrm>
        </p:spPr>
        <p:txBody>
          <a:bodyPr/>
          <a:lstStyle/>
          <a:p>
            <a:pPr defTabSz="914400" eaLnBrk="1" hangingPunct="1"/>
            <a:r>
              <a:rPr lang="en-US" sz="1800" smtClean="0"/>
              <a:t>Need delay when packet gets there not what it was</a:t>
            </a:r>
          </a:p>
          <a:p>
            <a:pPr defTabSz="914400" eaLnBrk="1" hangingPunct="1"/>
            <a:r>
              <a:rPr lang="en-US" sz="1800" smtClean="0"/>
              <a:t>Estimate of future delay rapidly moves towards the steady state values</a:t>
            </a:r>
          </a:p>
          <a:p>
            <a:pPr defTabSz="914400" eaLnBrk="1" hangingPunct="1"/>
            <a:r>
              <a:rPr lang="en-US" sz="1800" smtClean="0"/>
              <a:t>IF Steady State values are known</a:t>
            </a:r>
          </a:p>
          <a:p>
            <a:pPr lvl="1" defTabSz="914400" eaLnBrk="1" hangingPunct="1"/>
            <a:r>
              <a:rPr lang="en-US" sz="1600" smtClean="0"/>
              <a:t>Reduce communication</a:t>
            </a:r>
          </a:p>
          <a:p>
            <a:pPr lvl="1" defTabSz="914400" eaLnBrk="1" hangingPunct="1"/>
            <a:r>
              <a:rPr lang="en-US" sz="1600" smtClean="0"/>
              <a:t>Improve routing</a:t>
            </a:r>
          </a:p>
          <a:p>
            <a:pPr lvl="1" defTabSz="914400" eaLnBrk="1" hangingPunct="1"/>
            <a:endParaRPr lang="en-US" sz="1600" smtClean="0"/>
          </a:p>
          <a:p>
            <a:pPr defTabSz="914400" eaLnBrk="1" hangingPunct="1"/>
            <a:r>
              <a:rPr lang="en-US" sz="1800" smtClean="0">
                <a:solidFill>
                  <a:srgbClr val="FF0000"/>
                </a:solidFill>
              </a:rPr>
              <a:t>Demonstrated through implementation/simulation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Jan 2010</a:t>
            </a:r>
            <a:endParaRPr lang="en-US"/>
          </a:p>
        </p:txBody>
      </p:sp>
      <p:sp>
        <p:nvSpPr>
          <p:cNvPr id="64515" name="Shape 269313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 anchor="b"/>
          <a:lstStyle/>
          <a:p>
            <a:pPr marL="0" indent="0" defTabSz="914400" eaLnBrk="1" hangingPunct="1"/>
            <a:r>
              <a:rPr lang="en-US" smtClean="0"/>
              <a:t>Information-centric Design</a:t>
            </a:r>
          </a:p>
        </p:txBody>
      </p:sp>
      <p:sp>
        <p:nvSpPr>
          <p:cNvPr id="64516" name="Shape 26931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defTabSz="914400" eaLnBrk="1" hangingPunct="1"/>
            <a:r>
              <a:rPr lang="en-US" sz="2000" smtClean="0"/>
              <a:t>Having right information at the right place at the right time</a:t>
            </a:r>
          </a:p>
          <a:p>
            <a:pPr defTabSz="914400" eaLnBrk="1" hangingPunct="1"/>
            <a:r>
              <a:rPr lang="en-US" sz="2000" smtClean="0"/>
              <a:t>Explicitly take into account the time dependent aspect of information</a:t>
            </a:r>
          </a:p>
          <a:p>
            <a:pPr defTabSz="914400" eaLnBrk="1" hangingPunct="1"/>
            <a:r>
              <a:rPr lang="en-US" sz="2000" smtClean="0"/>
              <a:t>Explicitly take into account the value of information</a:t>
            </a:r>
          </a:p>
          <a:p>
            <a:pPr defTabSz="914400" eaLnBrk="1" hangingPunct="1"/>
            <a:r>
              <a:rPr lang="en-US" sz="2000" smtClean="0"/>
              <a:t>Explicitly take into account implicit information</a:t>
            </a:r>
          </a:p>
          <a:p>
            <a:pPr defTabSz="914400" eaLnBrk="1" hangingPunct="1"/>
            <a:r>
              <a:rPr lang="en-US" sz="2000" smtClean="0"/>
              <a:t>Organize/design system based on the dynamics of information requirements</a:t>
            </a:r>
          </a:p>
          <a:p>
            <a:pPr defTabSz="914400" eaLnBrk="1" hangingPunct="1"/>
            <a:endParaRPr lang="en-US" sz="2000" b="1" i="1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Jan 2010</a:t>
            </a:r>
            <a:endParaRPr lang="en-US"/>
          </a:p>
        </p:txBody>
      </p:sp>
      <p:sp>
        <p:nvSpPr>
          <p:cNvPr id="65539" name="Shape 360449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 anchor="b"/>
          <a:lstStyle/>
          <a:p>
            <a:pPr marL="0" indent="0" defTabSz="914400" eaLnBrk="1" hangingPunct="1"/>
            <a:r>
              <a:rPr lang="en-US" smtClean="0"/>
              <a:t>Rover Technology</a:t>
            </a:r>
          </a:p>
        </p:txBody>
      </p:sp>
      <p:sp>
        <p:nvSpPr>
          <p:cNvPr id="65540" name="Shape 360450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defTabSz="914400" eaLnBrk="1" hangingPunct="1"/>
            <a:r>
              <a:rPr lang="en-US" smtClean="0"/>
              <a:t>Context-aware computing platform</a:t>
            </a:r>
          </a:p>
          <a:p>
            <a:pPr lvl="1" defTabSz="914400" eaLnBrk="1" hangingPunct="1"/>
            <a:r>
              <a:rPr lang="en-US" smtClean="0"/>
              <a:t>Location</a:t>
            </a:r>
          </a:p>
          <a:p>
            <a:pPr lvl="1" defTabSz="914400" eaLnBrk="1" hangingPunct="1"/>
            <a:r>
              <a:rPr lang="en-US" smtClean="0"/>
              <a:t>Time</a:t>
            </a:r>
          </a:p>
          <a:p>
            <a:pPr defTabSz="914400" eaLnBrk="1" hangingPunct="1"/>
            <a:r>
              <a:rPr lang="en-US" smtClean="0"/>
              <a:t>Self-describing Information Representations</a:t>
            </a:r>
          </a:p>
          <a:p>
            <a:pPr defTabSz="914400" eaLnBrk="1" hangingPunct="1"/>
            <a:r>
              <a:rPr lang="en-US" smtClean="0"/>
              <a:t>Services/actions depend on context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Jan 2010</a:t>
            </a:r>
            <a:endParaRPr lang="en-US"/>
          </a:p>
        </p:txBody>
      </p:sp>
      <p:sp>
        <p:nvSpPr>
          <p:cNvPr id="1028" name="Shape 358401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 anchor="b"/>
          <a:lstStyle/>
          <a:p>
            <a:pPr marL="0" indent="0" defTabSz="914400" eaLnBrk="1" hangingPunct="1"/>
            <a:r>
              <a:rPr lang="en-US" smtClean="0"/>
              <a:t>Rover Technology</a:t>
            </a:r>
          </a:p>
        </p:txBody>
      </p:sp>
      <p:graphicFrame>
        <p:nvGraphicFramePr>
          <p:cNvPr id="1026" name="Object 4"/>
          <p:cNvGraphicFramePr>
            <a:graphicFrameLocks noChangeAspect="1"/>
          </p:cNvGraphicFramePr>
          <p:nvPr>
            <p:ph idx="1"/>
          </p:nvPr>
        </p:nvGraphicFramePr>
        <p:xfrm>
          <a:off x="1757363" y="2011363"/>
          <a:ext cx="4308475" cy="3738562"/>
        </p:xfrm>
        <a:graphic>
          <a:graphicData uri="http://schemas.openxmlformats.org/presentationml/2006/ole">
            <p:oleObj spid="_x0000_s1026" name="Visio" r:id="rId4" imgW="4308856" imgH="3738541" progId="Visio.Drawing.11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Jan 2010</a:t>
            </a:r>
            <a:endParaRPr lang="en-US"/>
          </a:p>
        </p:txBody>
      </p:sp>
      <p:sp>
        <p:nvSpPr>
          <p:cNvPr id="66563" name="Shape 361473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 anchor="b"/>
          <a:lstStyle/>
          <a:p>
            <a:pPr marL="0" indent="0" defTabSz="914400" eaLnBrk="1" hangingPunct="1"/>
            <a:r>
              <a:rPr lang="en-US" smtClean="0"/>
              <a:t>Rover Technology</a:t>
            </a:r>
          </a:p>
        </p:txBody>
      </p:sp>
      <p:sp>
        <p:nvSpPr>
          <p:cNvPr id="66564" name="Shape 36147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defTabSz="914400" eaLnBrk="1" hangingPunct="1"/>
            <a:r>
              <a:rPr lang="en-US" smtClean="0"/>
              <a:t>Designed to address issues in</a:t>
            </a:r>
          </a:p>
          <a:p>
            <a:pPr lvl="1" defTabSz="914400" eaLnBrk="1" hangingPunct="1"/>
            <a:r>
              <a:rPr lang="en-US" smtClean="0"/>
              <a:t>Enterprise Applications</a:t>
            </a:r>
          </a:p>
          <a:p>
            <a:pPr lvl="1" defTabSz="914400" eaLnBrk="1" hangingPunct="1"/>
            <a:r>
              <a:rPr lang="en-US" smtClean="0"/>
              <a:t>Command and Control Applications</a:t>
            </a:r>
          </a:p>
          <a:p>
            <a:pPr lvl="1" defTabSz="914400" eaLnBrk="1" hangingPunct="1"/>
            <a:r>
              <a:rPr lang="en-US" smtClean="0"/>
              <a:t>Pervasive Computing</a:t>
            </a:r>
          </a:p>
          <a:p>
            <a:pPr lvl="1" defTabSz="914400" eaLnBrk="1" hangingPunct="1"/>
            <a:r>
              <a:rPr lang="en-US" smtClean="0"/>
              <a:t>Sensor Networks</a:t>
            </a:r>
          </a:p>
          <a:p>
            <a:pPr lvl="1" defTabSz="914400" eaLnBrk="1" hangingPunct="1"/>
            <a:r>
              <a:rPr lang="en-US" smtClean="0"/>
              <a:t>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Jan 2010</a:t>
            </a:r>
            <a:endParaRPr lang="en-US"/>
          </a:p>
        </p:txBody>
      </p:sp>
      <p:sp>
        <p:nvSpPr>
          <p:cNvPr id="2052" name="Shape 168963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US" smtClean="0"/>
              <a:t>Rover Network Diagram</a:t>
            </a:r>
          </a:p>
        </p:txBody>
      </p:sp>
      <p:graphicFrame>
        <p:nvGraphicFramePr>
          <p:cNvPr id="2050" name="Object 1"/>
          <p:cNvGraphicFramePr>
            <a:graphicFrameLocks noChangeAspect="1"/>
          </p:cNvGraphicFramePr>
          <p:nvPr>
            <p:ph idx="1"/>
          </p:nvPr>
        </p:nvGraphicFramePr>
        <p:xfrm>
          <a:off x="1031875" y="1766888"/>
          <a:ext cx="7018338" cy="4237037"/>
        </p:xfrm>
        <a:graphic>
          <a:graphicData uri="http://schemas.openxmlformats.org/presentationml/2006/ole">
            <p:oleObj spid="_x0000_s2050" name="Visio" r:id="rId4" imgW="9401048" imgH="5675250" progId="Visio.Drawing.11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hape 3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Jan 2010</a:t>
            </a:r>
            <a:endParaRPr lang="en-US"/>
          </a:p>
        </p:txBody>
      </p:sp>
      <p:sp>
        <p:nvSpPr>
          <p:cNvPr id="67587" name="Shape 270337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pPr marL="0" indent="0" defTabSz="914400" eaLnBrk="1" hangingPunct="1"/>
            <a:r>
              <a:rPr lang="en-US" smtClean="0"/>
              <a:t>Uses of Information Dynamics</a:t>
            </a:r>
          </a:p>
        </p:txBody>
      </p:sp>
      <p:sp>
        <p:nvSpPr>
          <p:cNvPr id="67588" name="Shape 270338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defTabSz="914400" eaLnBrk="1" hangingPunct="1">
              <a:lnSpc>
                <a:spcPct val="90000"/>
              </a:lnSpc>
            </a:pPr>
            <a:r>
              <a:rPr lang="en-US" sz="2400" smtClean="0"/>
              <a:t>Framework for </a:t>
            </a:r>
          </a:p>
          <a:p>
            <a:pPr lvl="1" defTabSz="914400" eaLnBrk="1" hangingPunct="1">
              <a:lnSpc>
                <a:spcPct val="90000"/>
              </a:lnSpc>
            </a:pPr>
            <a:r>
              <a:rPr lang="en-US" sz="2000" smtClean="0"/>
              <a:t>Approaching system designs</a:t>
            </a:r>
          </a:p>
          <a:p>
            <a:pPr lvl="1" defTabSz="914400" eaLnBrk="1" hangingPunct="1">
              <a:lnSpc>
                <a:spcPct val="90000"/>
              </a:lnSpc>
            </a:pPr>
            <a:r>
              <a:rPr lang="en-US" sz="2000" smtClean="0"/>
              <a:t>System Analysis</a:t>
            </a:r>
          </a:p>
          <a:p>
            <a:pPr lvl="2" defTabSz="914400" eaLnBrk="1" hangingPunct="1">
              <a:lnSpc>
                <a:spcPct val="90000"/>
              </a:lnSpc>
            </a:pPr>
            <a:r>
              <a:rPr lang="en-US" sz="1800" smtClean="0"/>
              <a:t>Given a design determine </a:t>
            </a:r>
          </a:p>
          <a:p>
            <a:pPr lvl="3" defTabSz="914400" eaLnBrk="1" hangingPunct="1">
              <a:lnSpc>
                <a:spcPct val="90000"/>
              </a:lnSpc>
            </a:pPr>
            <a:r>
              <a:rPr lang="en-US" sz="1600" smtClean="0"/>
              <a:t>All Information Dynamics – Explicit and Implicit</a:t>
            </a:r>
          </a:p>
          <a:p>
            <a:pPr lvl="3" defTabSz="914400" eaLnBrk="1" hangingPunct="1">
              <a:lnSpc>
                <a:spcPct val="90000"/>
              </a:lnSpc>
            </a:pPr>
            <a:r>
              <a:rPr lang="en-US" sz="1600" smtClean="0"/>
              <a:t>Decision Structure</a:t>
            </a:r>
          </a:p>
          <a:p>
            <a:pPr lvl="3" defTabSz="914400" eaLnBrk="1" hangingPunct="1">
              <a:lnSpc>
                <a:spcPct val="90000"/>
              </a:lnSpc>
            </a:pPr>
            <a:r>
              <a:rPr lang="en-US" sz="1600" smtClean="0"/>
              <a:t>Actions</a:t>
            </a:r>
          </a:p>
          <a:p>
            <a:pPr lvl="1" defTabSz="914400" eaLnBrk="1" hangingPunct="1">
              <a:lnSpc>
                <a:spcPct val="90000"/>
              </a:lnSpc>
            </a:pPr>
            <a:r>
              <a:rPr lang="en-US" sz="2000" smtClean="0"/>
              <a:t>System Synthesis</a:t>
            </a:r>
          </a:p>
          <a:p>
            <a:pPr lvl="2" defTabSz="914400" eaLnBrk="1" hangingPunct="1">
              <a:lnSpc>
                <a:spcPct val="90000"/>
              </a:lnSpc>
            </a:pPr>
            <a:r>
              <a:rPr lang="en-US" sz="1800" smtClean="0"/>
              <a:t>Outcome required</a:t>
            </a:r>
          </a:p>
          <a:p>
            <a:pPr lvl="3" defTabSz="914400" eaLnBrk="1" hangingPunct="1">
              <a:lnSpc>
                <a:spcPct val="90000"/>
              </a:lnSpc>
            </a:pPr>
            <a:r>
              <a:rPr lang="en-US" sz="1600" smtClean="0"/>
              <a:t>Processing/Action needed</a:t>
            </a:r>
          </a:p>
          <a:p>
            <a:pPr lvl="3" defTabSz="914400" eaLnBrk="1" hangingPunct="1">
              <a:lnSpc>
                <a:spcPct val="90000"/>
              </a:lnSpc>
            </a:pPr>
            <a:r>
              <a:rPr lang="en-US" sz="1600" smtClean="0"/>
              <a:t>Information needed</a:t>
            </a:r>
          </a:p>
          <a:p>
            <a:pPr lvl="3" defTabSz="914400" eaLnBrk="1" hangingPunct="1">
              <a:lnSpc>
                <a:spcPct val="90000"/>
              </a:lnSpc>
            </a:pPr>
            <a:endParaRPr lang="en-US" sz="1600" smtClean="0"/>
          </a:p>
          <a:p>
            <a:pPr lvl="1" defTabSz="914400" eaLnBrk="1" hangingPunct="1">
              <a:lnSpc>
                <a:spcPct val="90000"/>
              </a:lnSpc>
            </a:pPr>
            <a:endParaRPr lang="en-US" sz="2000" smtClean="0"/>
          </a:p>
          <a:p>
            <a:pPr defTabSz="914400" eaLnBrk="1" hangingPunct="1">
              <a:lnSpc>
                <a:spcPct val="90000"/>
              </a:lnSpc>
            </a:pPr>
            <a:endParaRPr lang="en-US" sz="24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hape 2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Jan 2010</a:t>
            </a:r>
            <a:endParaRPr lang="en-US"/>
          </a:p>
        </p:txBody>
      </p:sp>
      <p:sp>
        <p:nvSpPr>
          <p:cNvPr id="68611" name="Shape 271361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 anchor="b"/>
          <a:lstStyle/>
          <a:p>
            <a:pPr marL="0" indent="0" defTabSz="914400" eaLnBrk="1" hangingPunct="1"/>
            <a:r>
              <a:rPr lang="en-US" smtClean="0"/>
              <a:t>Questions???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hape 2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Jan 2010</a:t>
            </a:r>
            <a:endParaRPr lang="en-US"/>
          </a:p>
        </p:txBody>
      </p:sp>
      <p:pic>
        <p:nvPicPr>
          <p:cNvPr id="10244" name="Picture 4" descr="C:\Documents and Settings\agrawala\Desktop\CMSC818GSp2010\PicturesHaiti\campsit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34446"/>
            <a:ext cx="9144000" cy="5150497"/>
          </a:xfrm>
          <a:prstGeom prst="rect">
            <a:avLst/>
          </a:prstGeom>
          <a:noFill/>
        </p:spPr>
      </p:pic>
    </p:spTree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hape 2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Jan 2010</a:t>
            </a:r>
            <a:endParaRPr lang="en-US"/>
          </a:p>
        </p:txBody>
      </p:sp>
      <p:pic>
        <p:nvPicPr>
          <p:cNvPr id="11268" name="Picture 4" descr="C:\Documents and Settings\agrawala\Desktop\CMSC818GSp2010\PicturesHaiti\DestroyedTownVie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686864"/>
            <a:ext cx="9144000" cy="5150497"/>
          </a:xfrm>
          <a:prstGeom prst="rect">
            <a:avLst/>
          </a:prstGeom>
          <a:noFill/>
        </p:spPr>
      </p:pic>
    </p:spTree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hape 2"/>
          <p:cNvSpPr>
            <a:spLocks noGrp="1"/>
          </p:cNvSpPr>
          <p:nvPr>
            <p:ph type="dt" sz="quarter" idx="10"/>
          </p:nvPr>
        </p:nvSpPr>
        <p:spPr>
          <a:noFill/>
          <a:ln>
            <a:headEnd/>
            <a:tailEnd/>
          </a:ln>
        </p:spPr>
        <p:txBody>
          <a:bodyPr/>
          <a:lstStyle/>
          <a:p>
            <a:r>
              <a:rPr lang="en-US" smtClean="0"/>
              <a:t>Jan 2010</a:t>
            </a:r>
            <a:endParaRPr lang="en-US"/>
          </a:p>
        </p:txBody>
      </p:sp>
      <p:pic>
        <p:nvPicPr>
          <p:cNvPr id="12292" name="Picture 4" descr="C:\Documents and Settings\agrawala\Desktop\CMSC818GSp2010\PicturesHaiti\DoctorsWithoutBorder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814208"/>
            <a:ext cx="9144000" cy="5150498"/>
          </a:xfrm>
          <a:prstGeom prst="rect">
            <a:avLst/>
          </a:prstGeom>
          <a:noFill/>
        </p:spPr>
      </p:pic>
    </p:spTree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fospherics7-18-2001">
  <a:themeElements>
    <a:clrScheme name="Infospherics7-18-2001 2">
      <a:dk1>
        <a:srgbClr val="000000"/>
      </a:dk1>
      <a:lt1>
        <a:srgbClr val="EAEAEA"/>
      </a:lt1>
      <a:dk2>
        <a:srgbClr val="003366"/>
      </a:dk2>
      <a:lt2>
        <a:srgbClr val="EAEAEA"/>
      </a:lt2>
      <a:accent1>
        <a:srgbClr val="FFFFFF"/>
      </a:accent1>
      <a:accent2>
        <a:srgbClr val="DDDDDD"/>
      </a:accent2>
      <a:accent3>
        <a:srgbClr val="F3F3F3"/>
      </a:accent3>
      <a:accent4>
        <a:srgbClr val="000000"/>
      </a:accent4>
      <a:accent5>
        <a:srgbClr val="FFFFFF"/>
      </a:accent5>
      <a:accent6>
        <a:srgbClr val="C8C8C8"/>
      </a:accent6>
      <a:hlink>
        <a:srgbClr val="336699"/>
      </a:hlink>
      <a:folHlink>
        <a:srgbClr val="9A0000"/>
      </a:folHlink>
    </a:clrScheme>
    <a:fontScheme name="Infospherics7-18-200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anchor="t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None/>
          <a:tabLst/>
          <a:defRPr kumimoji="0" lang="en-US" sz="2400" b="0" i="0" u="none" strike="noStrike" baseline="0">
            <a:solidFill>
              <a:schemeClr val="tx1">
                <a:alpha val="100000"/>
              </a:schemeClr>
            </a:solidFill>
            <a:effectLst/>
            <a:latin typeface="Verdana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anchor="t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None/>
          <a:tabLst/>
          <a:defRPr kumimoji="0" lang="en-US" sz="2400" b="0" i="0" u="none" strike="noStrike" baseline="0">
            <a:solidFill>
              <a:schemeClr val="tx1">
                <a:alpha val="100000"/>
              </a:schemeClr>
            </a:solidFill>
            <a:effectLst/>
            <a:latin typeface="Verdana"/>
          </a:defRPr>
        </a:defPPr>
      </a:lstStyle>
    </a:lnDef>
  </a:objectDefaults>
  <a:extraClrSchemeLst>
    <a:extraClrScheme>
      <a:clrScheme name="Infospherics7-18-2001 1">
        <a:dk1>
          <a:srgbClr val="356677"/>
        </a:dk1>
        <a:lt1>
          <a:srgbClr val="FFFFFF"/>
        </a:lt1>
        <a:dk2>
          <a:srgbClr val="3E798E"/>
        </a:dk2>
        <a:lt2>
          <a:srgbClr val="FFFFCC"/>
        </a:lt2>
        <a:accent1>
          <a:srgbClr val="7FA0B1"/>
        </a:accent1>
        <a:accent2>
          <a:srgbClr val="3A7184"/>
        </a:accent2>
        <a:accent3>
          <a:srgbClr val="AFBEC6"/>
        </a:accent3>
        <a:accent4>
          <a:srgbClr val="DADADA"/>
        </a:accent4>
        <a:accent5>
          <a:srgbClr val="C0CDD5"/>
        </a:accent5>
        <a:accent6>
          <a:srgbClr val="346677"/>
        </a:accent6>
        <a:hlink>
          <a:srgbClr val="FFBF0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nfospherics7-18-2001 2">
        <a:dk1>
          <a:srgbClr val="000000"/>
        </a:dk1>
        <a:lt1>
          <a:srgbClr val="EAEAEA"/>
        </a:lt1>
        <a:dk2>
          <a:srgbClr val="003366"/>
        </a:dk2>
        <a:lt2>
          <a:srgbClr val="EAEAEA"/>
        </a:lt2>
        <a:accent1>
          <a:srgbClr val="FFFFFF"/>
        </a:accent1>
        <a:accent2>
          <a:srgbClr val="DDDDDD"/>
        </a:accent2>
        <a:accent3>
          <a:srgbClr val="F3F3F3"/>
        </a:accent3>
        <a:accent4>
          <a:srgbClr val="000000"/>
        </a:accent4>
        <a:accent5>
          <a:srgbClr val="FFFFFF"/>
        </a:accent5>
        <a:accent6>
          <a:srgbClr val="C8C8C8"/>
        </a:accent6>
        <a:hlink>
          <a:srgbClr val="336699"/>
        </a:hlink>
        <a:folHlink>
          <a:srgbClr val="9A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fospherics7-18-2001 3">
        <a:dk1>
          <a:srgbClr val="000000"/>
        </a:dk1>
        <a:lt1>
          <a:srgbClr val="EAEAEA"/>
        </a:lt1>
        <a:dk2>
          <a:srgbClr val="000000"/>
        </a:dk2>
        <a:lt2>
          <a:srgbClr val="EAEAEA"/>
        </a:lt2>
        <a:accent1>
          <a:srgbClr val="FFFFFF"/>
        </a:accent1>
        <a:accent2>
          <a:srgbClr val="DDDDDD"/>
        </a:accent2>
        <a:accent3>
          <a:srgbClr val="F3F3F3"/>
        </a:accent3>
        <a:accent4>
          <a:srgbClr val="000000"/>
        </a:accent4>
        <a:accent5>
          <a:srgbClr val="FFFFFF"/>
        </a:accent5>
        <a:accent6>
          <a:srgbClr val="C8C8C8"/>
        </a:accent6>
        <a:hlink>
          <a:srgbClr val="777777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fospherics7-18-2001 4">
        <a:dk1>
          <a:srgbClr val="492417"/>
        </a:dk1>
        <a:lt1>
          <a:srgbClr val="D4D5C3"/>
        </a:lt1>
        <a:dk2>
          <a:srgbClr val="6E4900"/>
        </a:dk2>
        <a:lt2>
          <a:srgbClr val="B9BA9C"/>
        </a:lt2>
        <a:accent1>
          <a:srgbClr val="DBD8CF"/>
        </a:accent1>
        <a:accent2>
          <a:srgbClr val="C7C8B0"/>
        </a:accent2>
        <a:accent3>
          <a:srgbClr val="E6E7DE"/>
        </a:accent3>
        <a:accent4>
          <a:srgbClr val="3D1D12"/>
        </a:accent4>
        <a:accent5>
          <a:srgbClr val="EAE9E4"/>
        </a:accent5>
        <a:accent6>
          <a:srgbClr val="B4B59F"/>
        </a:accent6>
        <a:hlink>
          <a:srgbClr val="CC99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C:\Documents and Settings\agrawala\Desktop\Infospherics\Infospherics7-18-2001.ppt</Template>
  <TotalTime>4379</TotalTime>
  <Words>2456</Words>
  <Application>Microsoft Office PowerPoint</Application>
  <PresentationFormat>On-screen Show (4:3)</PresentationFormat>
  <Paragraphs>655</Paragraphs>
  <Slides>67</Slides>
  <Notes>64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67</vt:i4>
      </vt:variant>
    </vt:vector>
  </HeadingPairs>
  <TitlesOfParts>
    <vt:vector size="77" baseType="lpstr">
      <vt:lpstr>Verdana</vt:lpstr>
      <vt:lpstr>Arial</vt:lpstr>
      <vt:lpstr>Wingdings</vt:lpstr>
      <vt:lpstr>Times New Roman</vt:lpstr>
      <vt:lpstr>H-MotiLekha LicensAAgrawala</vt:lpstr>
      <vt:lpstr>SV Surya</vt:lpstr>
      <vt:lpstr>Stencil</vt:lpstr>
      <vt:lpstr>Albertus Medium</vt:lpstr>
      <vt:lpstr>Infospherics7-18-2001</vt:lpstr>
      <vt:lpstr>Visio</vt:lpstr>
      <vt:lpstr>Information Dynamics A Fresh Look at Information Its Properties and Implications</vt:lpstr>
      <vt:lpstr>Collaborators</vt:lpstr>
      <vt:lpstr>Slide 3</vt:lpstr>
      <vt:lpstr>What Information does this picture carry ?  Has it changed recently?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What Information does this sequence carry ?</vt:lpstr>
      <vt:lpstr>What is Information ?</vt:lpstr>
      <vt:lpstr>Information</vt:lpstr>
      <vt:lpstr>Information and Representation</vt:lpstr>
      <vt:lpstr>Information versus its Representation</vt:lpstr>
      <vt:lpstr>Perceived Reality</vt:lpstr>
      <vt:lpstr>Perceived Reality</vt:lpstr>
      <vt:lpstr>Models</vt:lpstr>
      <vt:lpstr>Perceived Reality</vt:lpstr>
      <vt:lpstr>What is Information ?</vt:lpstr>
      <vt:lpstr>Information and Representation</vt:lpstr>
      <vt:lpstr>What is Information ?</vt:lpstr>
      <vt:lpstr>Information and Representation</vt:lpstr>
      <vt:lpstr>What Is Information ?</vt:lpstr>
      <vt:lpstr>Nature of Information</vt:lpstr>
      <vt:lpstr>Information Representation</vt:lpstr>
      <vt:lpstr>Information Representation</vt:lpstr>
      <vt:lpstr>Information Representation</vt:lpstr>
      <vt:lpstr>Multi-step Processing</vt:lpstr>
      <vt:lpstr>Explicit and Implicit Information</vt:lpstr>
      <vt:lpstr>Meta-Information</vt:lpstr>
      <vt:lpstr>What can we do with information</vt:lpstr>
      <vt:lpstr>Storage of information</vt:lpstr>
      <vt:lpstr>Movement of information</vt:lpstr>
      <vt:lpstr>Information movement infrastructure</vt:lpstr>
      <vt:lpstr>Implications of Information Movement</vt:lpstr>
      <vt:lpstr>Information Uncertainty Principle-1</vt:lpstr>
      <vt:lpstr>Information Uncertainty Principle - 2</vt:lpstr>
      <vt:lpstr>Value of Information</vt:lpstr>
      <vt:lpstr>Value of Information</vt:lpstr>
      <vt:lpstr>Information Fusion</vt:lpstr>
      <vt:lpstr>Capture of Information</vt:lpstr>
      <vt:lpstr>Action</vt:lpstr>
      <vt:lpstr>Action</vt:lpstr>
      <vt:lpstr>Three Levels</vt:lpstr>
      <vt:lpstr>Types of Actions</vt:lpstr>
      <vt:lpstr>Trigger</vt:lpstr>
      <vt:lpstr> Large Complex System</vt:lpstr>
      <vt:lpstr>Coordination: A Distributed System</vt:lpstr>
      <vt:lpstr>Role of Time</vt:lpstr>
      <vt:lpstr>Consistency</vt:lpstr>
      <vt:lpstr>Awareness</vt:lpstr>
      <vt:lpstr>Levels of Abstraction</vt:lpstr>
      <vt:lpstr>Planning</vt:lpstr>
      <vt:lpstr>Example – Mutual Exclusion Problem</vt:lpstr>
      <vt:lpstr>Mutual Exclusion Problem</vt:lpstr>
      <vt:lpstr>Example - Security</vt:lpstr>
      <vt:lpstr>Example – Link State Routing</vt:lpstr>
      <vt:lpstr>Information-centric Design</vt:lpstr>
      <vt:lpstr>Rover Technology</vt:lpstr>
      <vt:lpstr>Rover Technology</vt:lpstr>
      <vt:lpstr>Rover Technology</vt:lpstr>
      <vt:lpstr>Rover Network Diagram</vt:lpstr>
      <vt:lpstr>Uses of Information Dynamics</vt:lpstr>
      <vt:lpstr>Questions???</vt:lpstr>
    </vt:vector>
  </TitlesOfParts>
  <Company>UMD-CSD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Information Dynamics</dc:title>
  <dc:creator>agrawala</dc:creator>
  <cp:lastModifiedBy>agrawala</cp:lastModifiedBy>
  <cp:revision>102</cp:revision>
  <dcterms:created xsi:type="dcterms:W3CDTF">1999-11-17T21:45:39Z</dcterms:created>
  <dcterms:modified xsi:type="dcterms:W3CDTF">2010-01-27T20:03:45Z</dcterms:modified>
</cp:coreProperties>
</file>