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handoutMasterIdLst>
    <p:handoutMasterId r:id="rId61"/>
  </p:handoutMasterIdLst>
  <p:sldIdLst>
    <p:sldId id="256" r:id="rId2"/>
    <p:sldId id="260" r:id="rId3"/>
    <p:sldId id="261" r:id="rId4"/>
    <p:sldId id="262" r:id="rId5"/>
    <p:sldId id="322" r:id="rId6"/>
    <p:sldId id="263" r:id="rId7"/>
    <p:sldId id="264" r:id="rId8"/>
    <p:sldId id="265" r:id="rId9"/>
    <p:sldId id="266" r:id="rId10"/>
    <p:sldId id="321" r:id="rId11"/>
    <p:sldId id="259" r:id="rId12"/>
    <p:sldId id="327" r:id="rId13"/>
    <p:sldId id="328" r:id="rId14"/>
    <p:sldId id="267" r:id="rId15"/>
    <p:sldId id="268" r:id="rId16"/>
    <p:sldId id="269" r:id="rId17"/>
    <p:sldId id="270" r:id="rId18"/>
    <p:sldId id="271" r:id="rId19"/>
    <p:sldId id="257" r:id="rId20"/>
    <p:sldId id="278" r:id="rId21"/>
    <p:sldId id="281" r:id="rId22"/>
    <p:sldId id="272" r:id="rId23"/>
    <p:sldId id="273" r:id="rId24"/>
    <p:sldId id="274" r:id="rId25"/>
    <p:sldId id="275" r:id="rId26"/>
    <p:sldId id="325" r:id="rId27"/>
    <p:sldId id="276" r:id="rId28"/>
    <p:sldId id="277" r:id="rId29"/>
    <p:sldId id="280" r:id="rId30"/>
    <p:sldId id="282" r:id="rId31"/>
    <p:sldId id="284" r:id="rId32"/>
    <p:sldId id="285" r:id="rId33"/>
    <p:sldId id="286" r:id="rId34"/>
    <p:sldId id="287" r:id="rId35"/>
    <p:sldId id="289" r:id="rId36"/>
    <p:sldId id="290" r:id="rId37"/>
    <p:sldId id="324" r:id="rId38"/>
    <p:sldId id="300" r:id="rId39"/>
    <p:sldId id="301" r:id="rId40"/>
    <p:sldId id="302" r:id="rId41"/>
    <p:sldId id="304" r:id="rId42"/>
    <p:sldId id="323" r:id="rId43"/>
    <p:sldId id="291" r:id="rId44"/>
    <p:sldId id="292" r:id="rId45"/>
    <p:sldId id="298" r:id="rId46"/>
    <p:sldId id="297" r:id="rId47"/>
    <p:sldId id="319" r:id="rId48"/>
    <p:sldId id="305" r:id="rId49"/>
    <p:sldId id="306" r:id="rId50"/>
    <p:sldId id="310" r:id="rId51"/>
    <p:sldId id="311" r:id="rId52"/>
    <p:sldId id="312" r:id="rId53"/>
    <p:sldId id="313" r:id="rId54"/>
    <p:sldId id="309" r:id="rId55"/>
    <p:sldId id="315" r:id="rId56"/>
    <p:sldId id="318" r:id="rId57"/>
    <p:sldId id="316" r:id="rId58"/>
    <p:sldId id="317" r:id="rId59"/>
    <p:sldId id="329" r:id="rId60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29" autoAdjust="0"/>
    <p:restoredTop sz="94660"/>
  </p:normalViewPr>
  <p:slideViewPr>
    <p:cSldViewPr>
      <p:cViewPr varScale="1">
        <p:scale>
          <a:sx n="60" d="100"/>
          <a:sy n="60" d="100"/>
        </p:scale>
        <p:origin x="-7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77AB60C-C92A-42A2-B5D0-2FC8FA44C01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4301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4301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01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301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4301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302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302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302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03B6F7D-56F9-48F6-A90A-407741FF62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D3FE6-2B4C-4274-B244-FD1FAE38B3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8E0F9C-80C9-4D3F-83DB-A3F7449242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527F6-3405-4AE4-B1FD-C4BC3D8984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EB9F0-4DDF-4E0C-A221-E7BCCC5A22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0005A-3935-44CC-B4E9-22691BF852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188D8-9394-4B05-AE40-5620877C7B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565A9-6E10-4104-B60A-BE7A853BAD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8D9D1-29B1-4008-85D1-85CFBF5C28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75250-4280-4ADA-99BF-BF4187231A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D7717-AC81-418A-8BD7-C2D903D586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198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98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99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9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199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200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200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200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200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18EF4CC-D217-4892-B0E0-F38C0A395CA6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42010" name="Group 26"/>
          <p:cNvGrpSpPr>
            <a:grpSpLocks/>
          </p:cNvGrpSpPr>
          <p:nvPr userDrawn="1"/>
        </p:nvGrpSpPr>
        <p:grpSpPr bwMode="auto">
          <a:xfrm>
            <a:off x="0" y="5791200"/>
            <a:ext cx="1042988" cy="1047750"/>
            <a:chOff x="192" y="3590"/>
            <a:chExt cx="657" cy="660"/>
          </a:xfrm>
        </p:grpSpPr>
        <p:pic>
          <p:nvPicPr>
            <p:cNvPr id="42005" name="Picture 21" descr="horus2_bi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85" y="3648"/>
              <a:ext cx="464" cy="573"/>
            </a:xfrm>
            <a:prstGeom prst="rect">
              <a:avLst/>
            </a:prstGeom>
            <a:noFill/>
          </p:spPr>
        </p:pic>
        <p:sp>
          <p:nvSpPr>
            <p:cNvPr id="42006" name="Text Box 22"/>
            <p:cNvSpPr txBox="1">
              <a:spLocks noChangeArrowheads="1"/>
            </p:cNvSpPr>
            <p:nvPr userDrawn="1"/>
          </p:nvSpPr>
          <p:spPr bwMode="auto">
            <a:xfrm>
              <a:off x="192" y="3590"/>
              <a:ext cx="192" cy="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H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O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R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U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S</a:t>
              </a:r>
            </a:p>
          </p:txBody>
        </p:sp>
      </p:grpSp>
      <p:grpSp>
        <p:nvGrpSpPr>
          <p:cNvPr id="42011" name="Group 27"/>
          <p:cNvGrpSpPr>
            <a:grpSpLocks/>
          </p:cNvGrpSpPr>
          <p:nvPr userDrawn="1"/>
        </p:nvGrpSpPr>
        <p:grpSpPr bwMode="auto">
          <a:xfrm flipH="1">
            <a:off x="8153400" y="5791200"/>
            <a:ext cx="1042988" cy="1047750"/>
            <a:chOff x="192" y="3590"/>
            <a:chExt cx="657" cy="660"/>
          </a:xfrm>
        </p:grpSpPr>
        <p:pic>
          <p:nvPicPr>
            <p:cNvPr id="42012" name="Picture 28" descr="horus2_bi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85" y="3648"/>
              <a:ext cx="464" cy="573"/>
            </a:xfrm>
            <a:prstGeom prst="rect">
              <a:avLst/>
            </a:prstGeom>
            <a:noFill/>
          </p:spPr>
        </p:pic>
        <p:sp>
          <p:nvSpPr>
            <p:cNvPr id="42013" name="Text Box 29"/>
            <p:cNvSpPr txBox="1">
              <a:spLocks noChangeArrowheads="1"/>
            </p:cNvSpPr>
            <p:nvPr userDrawn="1"/>
          </p:nvSpPr>
          <p:spPr bwMode="auto">
            <a:xfrm>
              <a:off x="192" y="3590"/>
              <a:ext cx="192" cy="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H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O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R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U</a:t>
              </a:r>
            </a:p>
            <a:p>
              <a:pPr>
                <a:spcBef>
                  <a:spcPct val="50000"/>
                </a:spcBef>
              </a:pPr>
              <a:r>
                <a:rPr lang="en-US" sz="900" b="1">
                  <a:solidFill>
                    <a:srgbClr val="0099CC"/>
                  </a:solidFill>
                  <a:latin typeface="MS Gothic" charset="-128"/>
                </a:rPr>
                <a:t>S</a:t>
              </a:r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9.bin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2.wmf"/><Relationship Id="rId4" Type="http://schemas.openxmlformats.org/officeDocument/2006/relationships/oleObject" Target="../embeddings/Microsoft_Office_Excel_97-2003_Worksheet5.xls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692275"/>
            <a:ext cx="7772400" cy="1736725"/>
          </a:xfrm>
        </p:spPr>
        <p:txBody>
          <a:bodyPr/>
          <a:lstStyle/>
          <a:p>
            <a:pPr algn="ctr"/>
            <a:r>
              <a:rPr lang="en-US" sz="3600"/>
              <a:t>Horus: A WLAN-Based Indoor Location Determination System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</p:spPr>
        <p:txBody>
          <a:bodyPr/>
          <a:lstStyle/>
          <a:p>
            <a:pPr algn="ctr"/>
            <a:r>
              <a:rPr lang="en-US"/>
              <a:t>Moustafa Youssef</a:t>
            </a:r>
          </a:p>
          <a:p>
            <a:pPr algn="ctr"/>
            <a:r>
              <a:rPr lang="en-US"/>
              <a:t>2003</a:t>
            </a:r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862013" y="5270500"/>
            <a:ext cx="1347787" cy="1581150"/>
            <a:chOff x="0" y="3324"/>
            <a:chExt cx="849" cy="996"/>
          </a:xfrm>
        </p:grpSpPr>
        <p:pic>
          <p:nvPicPr>
            <p:cNvPr id="2053" name="Picture 5" descr="horus2_bi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8" y="3408"/>
              <a:ext cx="661" cy="817"/>
            </a:xfrm>
            <a:prstGeom prst="rect">
              <a:avLst/>
            </a:prstGeom>
            <a:noFill/>
          </p:spPr>
        </p:pic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0" y="3324"/>
              <a:ext cx="192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H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O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R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U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S</a:t>
              </a:r>
            </a:p>
          </p:txBody>
        </p:sp>
      </p:grpSp>
      <p:grpSp>
        <p:nvGrpSpPr>
          <p:cNvPr id="2058" name="Group 10"/>
          <p:cNvGrpSpPr>
            <a:grpSpLocks/>
          </p:cNvGrpSpPr>
          <p:nvPr/>
        </p:nvGrpSpPr>
        <p:grpSpPr bwMode="auto">
          <a:xfrm flipH="1">
            <a:off x="7772400" y="5270500"/>
            <a:ext cx="1347788" cy="1581150"/>
            <a:chOff x="0" y="3324"/>
            <a:chExt cx="849" cy="996"/>
          </a:xfrm>
        </p:grpSpPr>
        <p:pic>
          <p:nvPicPr>
            <p:cNvPr id="2059" name="Picture 11" descr="horus2_bi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8" y="3408"/>
              <a:ext cx="661" cy="817"/>
            </a:xfrm>
            <a:prstGeom prst="rect">
              <a:avLst/>
            </a:prstGeom>
            <a:noFill/>
          </p:spPr>
        </p:pic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0" y="3324"/>
              <a:ext cx="192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H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O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R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U</a:t>
              </a:r>
            </a:p>
            <a:p>
              <a:pPr>
                <a:spcBef>
                  <a:spcPct val="50000"/>
                </a:spcBef>
              </a:pPr>
              <a:r>
                <a:rPr lang="en-US" sz="1400" b="1">
                  <a:solidFill>
                    <a:srgbClr val="0099CC"/>
                  </a:solidFill>
                  <a:latin typeface="MS Gothic" charset="-128"/>
                </a:rPr>
                <a:t>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Contributions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Taxonomy of WLAN location determination systems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Modeling the signal strength distributions using parametric and non-parametric distributions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Handling correlation between successive samples from the same access point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Allowing continuous space estimation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Clustering of radio map locations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Handling small-scale variations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Compare the performance of the </a:t>
            </a:r>
            <a:r>
              <a:rPr lang="en-US" sz="2400" i="1">
                <a:effectLst/>
              </a:rPr>
              <a:t>Horus </a:t>
            </a:r>
            <a:r>
              <a:rPr lang="en-US" sz="2400">
                <a:effectLst/>
              </a:rPr>
              <a:t>system with other systems</a:t>
            </a:r>
          </a:p>
          <a:p>
            <a:pPr>
              <a:lnSpc>
                <a:spcPct val="90000"/>
              </a:lnSpc>
            </a:pPr>
            <a:endParaRPr lang="en-US" sz="240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Roadio-map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/>
              <a:t>Motivation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Location determination technologies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b="1">
                <a:solidFill>
                  <a:schemeClr val="accent1"/>
                </a:solidFill>
              </a:rPr>
              <a:t>Noisy wireless channel</a:t>
            </a:r>
          </a:p>
          <a:p>
            <a:r>
              <a:rPr lang="en-US"/>
              <a:t>Horus components</a:t>
            </a:r>
          </a:p>
          <a:p>
            <a:r>
              <a:rPr lang="en-US"/>
              <a:t>Performance evaluation</a:t>
            </a:r>
          </a:p>
          <a:p>
            <a:r>
              <a:rPr lang="en-US"/>
              <a:t>Conclusions and future work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60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3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3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3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3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3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3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3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3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3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autoRev="1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autoRev="1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autoRev="1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Sampling Process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4495800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/>
              <a:t>Active scanning</a:t>
            </a:r>
          </a:p>
          <a:p>
            <a:pPr lvl="1">
              <a:lnSpc>
                <a:spcPct val="80000"/>
              </a:lnSpc>
            </a:pPr>
            <a:r>
              <a:rPr lang="en-US" sz="3200"/>
              <a:t>Send a probe request</a:t>
            </a:r>
          </a:p>
          <a:p>
            <a:pPr lvl="1">
              <a:lnSpc>
                <a:spcPct val="80000"/>
              </a:lnSpc>
            </a:pPr>
            <a:r>
              <a:rPr lang="en-US" sz="3200"/>
              <a:t>Receive a probe response</a:t>
            </a:r>
          </a:p>
        </p:txBody>
      </p:sp>
      <p:graphicFrame>
        <p:nvGraphicFramePr>
          <p:cNvPr id="127011" name="Object 35"/>
          <p:cNvGraphicFramePr>
            <a:graphicFrameLocks noChangeAspect="1"/>
          </p:cNvGraphicFramePr>
          <p:nvPr/>
        </p:nvGraphicFramePr>
        <p:xfrm>
          <a:off x="5181600" y="1981200"/>
          <a:ext cx="3636963" cy="3619500"/>
        </p:xfrm>
        <a:graphic>
          <a:graphicData uri="http://schemas.openxmlformats.org/presentationml/2006/ole">
            <p:oleObj spid="_x0000_s127011" name="Visio" r:id="rId4" imgW="3650375" imgH="3623366" progId="Visio.Drawing.11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Signal Strength Characteristics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Temporal variations</a:t>
            </a:r>
          </a:p>
          <a:p>
            <a:pPr lvl="1"/>
            <a:r>
              <a:rPr lang="en-US"/>
              <a:t>One access point</a:t>
            </a:r>
          </a:p>
          <a:p>
            <a:pPr lvl="1"/>
            <a:r>
              <a:rPr lang="en-US"/>
              <a:t>Multiple access points</a:t>
            </a:r>
          </a:p>
          <a:p>
            <a:r>
              <a:rPr lang="en-US"/>
              <a:t>Spatial variations</a:t>
            </a:r>
          </a:p>
          <a:p>
            <a:pPr lvl="1"/>
            <a:r>
              <a:rPr lang="en-US"/>
              <a:t>Large scale</a:t>
            </a:r>
          </a:p>
          <a:p>
            <a:pPr lvl="1"/>
            <a:r>
              <a:rPr lang="en-US"/>
              <a:t>Small scale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Temporal Variations</a:t>
            </a:r>
          </a:p>
        </p:txBody>
      </p:sp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1924050" y="1962150"/>
          <a:ext cx="5467350" cy="4667250"/>
        </p:xfrm>
        <a:graphic>
          <a:graphicData uri="http://schemas.openxmlformats.org/presentationml/2006/ole">
            <p:oleObj spid="_x0000_s59395" name="Bitmap Image" r:id="rId3" imgW="4552381" imgH="3885714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Temporal Variations</a:t>
            </a: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>
            <p:ph idx="1"/>
          </p:nvPr>
        </p:nvGraphicFramePr>
        <p:xfrm>
          <a:off x="1066800" y="2057400"/>
          <a:ext cx="7086600" cy="3997325"/>
        </p:xfrm>
        <a:graphic>
          <a:graphicData uri="http://schemas.openxmlformats.org/presentationml/2006/ole">
            <p:oleObj spid="_x0000_s60419" name="Chart" r:id="rId3" imgW="3428932" imgH="1933663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Temporal Variations:</a:t>
            </a:r>
            <a:br>
              <a:rPr lang="en-US"/>
            </a:br>
            <a:r>
              <a:rPr lang="en-US" sz="4000"/>
              <a:t>Correlation</a:t>
            </a:r>
          </a:p>
        </p:txBody>
      </p:sp>
      <p:pic>
        <p:nvPicPr>
          <p:cNvPr id="61444" name="Picture 4" descr="cor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905000"/>
            <a:ext cx="5867400" cy="4400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Spatial Variations: Large-Scale</a:t>
            </a:r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1219200" y="1905000"/>
          <a:ext cx="6858000" cy="3940175"/>
        </p:xfrm>
        <a:graphic>
          <a:graphicData uri="http://schemas.openxmlformats.org/presentationml/2006/ole">
            <p:oleObj spid="_x0000_s62467" name="Chart" r:id="rId3" imgW="9524932" imgH="4857581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Spatial Variations: Small-Scale</a:t>
            </a:r>
          </a:p>
        </p:txBody>
      </p:sp>
      <p:graphicFrame>
        <p:nvGraphicFramePr>
          <p:cNvPr id="63491" name="Object 3"/>
          <p:cNvGraphicFramePr>
            <a:graphicFrameLocks noChangeAspect="1"/>
          </p:cNvGraphicFramePr>
          <p:nvPr/>
        </p:nvGraphicFramePr>
        <p:xfrm>
          <a:off x="1762125" y="1990725"/>
          <a:ext cx="5934075" cy="4638675"/>
        </p:xfrm>
        <a:graphic>
          <a:graphicData uri="http://schemas.openxmlformats.org/presentationml/2006/ole">
            <p:oleObj spid="_x0000_s63491" name="Bitmap Image" r:id="rId3" imgW="4715533" imgH="3685714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Roadio-map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/>
              <a:t>Motivation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Goals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Introduction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Noisy wireless channel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solidFill>
                  <a:schemeClr val="accent1"/>
                </a:solidFill>
              </a:rPr>
              <a:t>Horus components</a:t>
            </a:r>
          </a:p>
          <a:p>
            <a:r>
              <a:rPr lang="en-US"/>
              <a:t>Performance evaluation</a:t>
            </a:r>
          </a:p>
          <a:p>
            <a:r>
              <a:rPr lang="en-US"/>
              <a:t>Conclusions and future 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2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2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2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2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2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2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2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autoRev="1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autoRev="1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80010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Ubiquitous computing is increasingly popular</a:t>
            </a:r>
          </a:p>
          <a:p>
            <a:pPr>
              <a:lnSpc>
                <a:spcPct val="90000"/>
              </a:lnSpc>
            </a:pPr>
            <a:r>
              <a:rPr lang="en-US" sz="2800"/>
              <a:t>Requires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Context information: location, time, …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Connectivity: 802.11b, Bluetooth, …</a:t>
            </a:r>
          </a:p>
          <a:p>
            <a:pPr>
              <a:lnSpc>
                <a:spcPct val="90000"/>
              </a:lnSpc>
            </a:pPr>
            <a:r>
              <a:rPr lang="en-US" sz="2800"/>
              <a:t>Location-aware applications</a:t>
            </a:r>
          </a:p>
          <a:p>
            <a:pPr lvl="1">
              <a:lnSpc>
                <a:spcPct val="90000"/>
              </a:lnSpc>
            </a:pPr>
            <a:r>
              <a:rPr lang="en-US" sz="2400">
                <a:latin typeface="DINMittelschrift" charset="0"/>
                <a:cs typeface="Times New Roman" pitchFamily="18" charset="0"/>
              </a:rPr>
              <a:t>Location-sensitive billing</a:t>
            </a:r>
          </a:p>
          <a:p>
            <a:pPr lvl="1">
              <a:lnSpc>
                <a:spcPct val="90000"/>
              </a:lnSpc>
            </a:pPr>
            <a:r>
              <a:rPr lang="en-US" sz="2400">
                <a:latin typeface="DINMittelschrift" charset="0"/>
                <a:cs typeface="Times New Roman" pitchFamily="18" charset="0"/>
              </a:rPr>
              <a:t>Tourist services</a:t>
            </a:r>
          </a:p>
          <a:p>
            <a:pPr lvl="1">
              <a:lnSpc>
                <a:spcPct val="90000"/>
              </a:lnSpc>
            </a:pPr>
            <a:r>
              <a:rPr lang="en-US" sz="2400">
                <a:latin typeface="DINMittelschrift" charset="0"/>
                <a:cs typeface="Times New Roman" pitchFamily="18" charset="0"/>
              </a:rPr>
              <a:t>Asset tracking</a:t>
            </a:r>
          </a:p>
          <a:p>
            <a:pPr lvl="1">
              <a:lnSpc>
                <a:spcPct val="90000"/>
              </a:lnSpc>
            </a:pPr>
            <a:r>
              <a:rPr lang="en-US" sz="2400">
                <a:latin typeface="DINMittelschrift" charset="0"/>
                <a:cs typeface="Times New Roman" pitchFamily="18" charset="0"/>
              </a:rPr>
              <a:t>E911</a:t>
            </a:r>
          </a:p>
          <a:p>
            <a:pPr lvl="1">
              <a:lnSpc>
                <a:spcPct val="90000"/>
              </a:lnSpc>
            </a:pPr>
            <a:r>
              <a:rPr lang="en-US" sz="2400">
                <a:latin typeface="DINMittelschrift" charset="0"/>
                <a:cs typeface="Times New Roman" pitchFamily="18" charset="0"/>
              </a:rPr>
              <a:t>Security</a:t>
            </a:r>
          </a:p>
          <a:p>
            <a:pPr lvl="1">
              <a:lnSpc>
                <a:spcPct val="90000"/>
              </a:lnSpc>
            </a:pPr>
            <a:r>
              <a:rPr lang="en-US" sz="2400">
                <a:latin typeface="DINMittelschrift" charset="0"/>
                <a:cs typeface="Times New Roman" pitchFamily="18" charset="0"/>
              </a:rPr>
              <a:t>…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Testbeds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3962400" cy="4495800"/>
          </a:xfrm>
        </p:spPr>
        <p:txBody>
          <a:bodyPr/>
          <a:lstStyle/>
          <a:p>
            <a:r>
              <a:rPr lang="en-US" sz="2800"/>
              <a:t>A.V. William’s</a:t>
            </a:r>
          </a:p>
          <a:p>
            <a:pPr lvl="1"/>
            <a:r>
              <a:rPr lang="en-US" sz="2400">
                <a:effectLst/>
              </a:rPr>
              <a:t>4</a:t>
            </a:r>
            <a:r>
              <a:rPr lang="en-US" sz="2400" baseline="30000">
                <a:effectLst/>
              </a:rPr>
              <a:t>th</a:t>
            </a:r>
            <a:r>
              <a:rPr lang="en-US" sz="2400">
                <a:effectLst/>
              </a:rPr>
              <a:t> floor, AVW</a:t>
            </a:r>
          </a:p>
          <a:p>
            <a:pPr lvl="1"/>
            <a:r>
              <a:rPr lang="en-US" sz="2400">
                <a:effectLst/>
              </a:rPr>
              <a:t>224 feet by 85.1 feet</a:t>
            </a:r>
          </a:p>
          <a:p>
            <a:pPr lvl="1"/>
            <a:r>
              <a:rPr lang="en-US" sz="2400">
                <a:effectLst/>
              </a:rPr>
              <a:t>UMD net (</a:t>
            </a:r>
            <a:r>
              <a:rPr lang="en-US" sz="2400" i="1">
                <a:effectLst/>
              </a:rPr>
              <a:t>Cisco </a:t>
            </a:r>
            <a:r>
              <a:rPr lang="en-US" sz="2400">
                <a:effectLst/>
              </a:rPr>
              <a:t>APs)</a:t>
            </a:r>
          </a:p>
          <a:p>
            <a:pPr lvl="1"/>
            <a:r>
              <a:rPr lang="en-US" sz="2400"/>
              <a:t>21 APs (6 on avg.) </a:t>
            </a:r>
          </a:p>
          <a:p>
            <a:pPr lvl="1"/>
            <a:r>
              <a:rPr lang="en-US" sz="2400">
                <a:effectLst/>
              </a:rPr>
              <a:t>172 locations</a:t>
            </a:r>
          </a:p>
          <a:p>
            <a:pPr lvl="1"/>
            <a:r>
              <a:rPr lang="en-US" sz="2400">
                <a:effectLst/>
              </a:rPr>
              <a:t>5 feet apart</a:t>
            </a:r>
          </a:p>
          <a:p>
            <a:pPr lvl="1"/>
            <a:r>
              <a:rPr lang="en-US" sz="2400" i="1">
                <a:effectLst/>
              </a:rPr>
              <a:t>Windows XP  Prof.</a:t>
            </a:r>
            <a:endParaRPr lang="en-US" sz="2400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5029200" y="1981200"/>
            <a:ext cx="3733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FLA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3rd floor, 8400 Baltimore Ave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39 feet by 118 feet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LinkSys/Cisco APs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6 APs (4 on avg.)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110 locations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7 feet apart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400"/>
              <a:t>Linux (kernel 2.5.7)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066800" y="1981200"/>
            <a:ext cx="3886200" cy="3657600"/>
          </a:xfrm>
          <a:prstGeom prst="rect">
            <a:avLst/>
          </a:prstGeom>
          <a:noFill/>
          <a:ln w="5715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3076575" y="6008688"/>
            <a:ext cx="32480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Orinoco/Compaq cards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  <p:bldP spid="7168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Horus Components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Basic algorithm [Percom03]</a:t>
            </a:r>
          </a:p>
          <a:p>
            <a:r>
              <a:rPr lang="en-US"/>
              <a:t>Correlation handler [InfoCom04]</a:t>
            </a:r>
          </a:p>
          <a:p>
            <a:r>
              <a:rPr lang="en-US"/>
              <a:t>Continuous space estimator [Under]</a:t>
            </a:r>
          </a:p>
          <a:p>
            <a:r>
              <a:rPr lang="en-US"/>
              <a:t>Locations clustering [Percom03]</a:t>
            </a:r>
          </a:p>
          <a:p>
            <a:r>
              <a:rPr lang="en-US"/>
              <a:t>Small-scale compensator [WCNC03]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x: Position vector</a:t>
            </a:r>
          </a:p>
          <a:p>
            <a:r>
              <a:rPr lang="en-US" sz="2800"/>
              <a:t>s: Signal strength vector</a:t>
            </a:r>
          </a:p>
          <a:p>
            <a:pPr lvl="1"/>
            <a:r>
              <a:rPr lang="en-US" sz="2400"/>
              <a:t>One entry for each access point</a:t>
            </a:r>
          </a:p>
          <a:p>
            <a:r>
              <a:rPr lang="en-US" sz="2800"/>
              <a:t>s(x) is a stochastic process</a:t>
            </a:r>
          </a:p>
          <a:p>
            <a:r>
              <a:rPr lang="en-US" sz="2800"/>
              <a:t>P[s(x), t]: probability of receiving s at x at time t</a:t>
            </a:r>
          </a:p>
          <a:p>
            <a:r>
              <a:rPr lang="en-US" sz="2800"/>
              <a:t>s(x) is a stationary process</a:t>
            </a:r>
          </a:p>
          <a:p>
            <a:pPr lvl="1"/>
            <a:r>
              <a:rPr lang="en-US" sz="2400"/>
              <a:t>P[s(x)] is the histogram of signal strength at x</a:t>
            </a:r>
          </a:p>
          <a:p>
            <a:endParaRPr lang="en-US" sz="280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3600"/>
              <a:t>Basic Algorithm:</a:t>
            </a:r>
            <a:br>
              <a:rPr lang="en-US" sz="3600"/>
            </a:br>
            <a:r>
              <a:rPr lang="en-US" sz="3600"/>
              <a:t>Mathematical Formulation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2057400" y="1981200"/>
          <a:ext cx="5467350" cy="4667250"/>
        </p:xfrm>
        <a:graphic>
          <a:graphicData uri="http://schemas.openxmlformats.org/presentationml/2006/ole">
            <p:oleObj spid="_x0000_s66564" name="Bitmap Image" r:id="rId3" imgW="4552381" imgH="3885714" progId="PBrush">
              <p:embed/>
            </p:oleObj>
          </a:graphicData>
        </a:graphic>
      </p:graphicFrame>
      <p:sp>
        <p:nvSpPr>
          <p:cNvPr id="66567" name="Rectangle 7"/>
          <p:cNvSpPr>
            <a:spLocks noGrp="1" noChangeArrowheads="1"/>
          </p:cNvSpPr>
          <p:nvPr>
            <p:ph type="title"/>
          </p:nvPr>
        </p:nvSpPr>
        <p:spPr>
          <a:xfrm>
            <a:off x="1143000" y="5334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/>
              <a:t>Basic Algorithm:</a:t>
            </a:r>
            <a:br>
              <a:rPr lang="en-US" sz="4000"/>
            </a:br>
            <a:r>
              <a:rPr lang="en-US" sz="4000"/>
              <a:t>Mathematical Formulation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Argmax</a:t>
            </a:r>
            <a:r>
              <a:rPr lang="en-US" sz="5400" baseline="-25000"/>
              <a:t>x</a:t>
            </a:r>
            <a:r>
              <a:rPr lang="en-US"/>
              <a:t>[P(x/s)]</a:t>
            </a:r>
          </a:p>
          <a:p>
            <a:r>
              <a:rPr lang="en-US"/>
              <a:t>Using Bayesian inversion</a:t>
            </a:r>
          </a:p>
          <a:p>
            <a:pPr lvl="1"/>
            <a:r>
              <a:rPr lang="en-US"/>
              <a:t>Argmax</a:t>
            </a:r>
            <a:r>
              <a:rPr lang="en-US" baseline="-25000"/>
              <a:t>x</a:t>
            </a:r>
            <a:r>
              <a:rPr lang="en-US"/>
              <a:t>[P(s/x).P(x)/P(s)]</a:t>
            </a:r>
          </a:p>
          <a:p>
            <a:pPr lvl="1"/>
            <a:r>
              <a:rPr lang="en-US"/>
              <a:t>Argmax</a:t>
            </a:r>
            <a:r>
              <a:rPr lang="en-US" baseline="-25000"/>
              <a:t>x</a:t>
            </a:r>
            <a:r>
              <a:rPr lang="en-US"/>
              <a:t>[P(s/x).P(x)]</a:t>
            </a:r>
          </a:p>
          <a:p>
            <a:r>
              <a:rPr lang="en-US"/>
              <a:t>P(x): User history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/>
              <a:t>Basic Algorithm:</a:t>
            </a:r>
            <a:br>
              <a:rPr lang="en-US" sz="4000"/>
            </a:br>
            <a:r>
              <a:rPr lang="en-US" sz="4000"/>
              <a:t>Mathematical Formulation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5029200" cy="4572000"/>
          </a:xfrm>
        </p:spPr>
        <p:txBody>
          <a:bodyPr/>
          <a:lstStyle/>
          <a:p>
            <a:r>
              <a:rPr lang="en-US"/>
              <a:t>Offline phase</a:t>
            </a:r>
          </a:p>
          <a:p>
            <a:pPr lvl="1"/>
            <a:r>
              <a:rPr lang="en-US"/>
              <a:t>Radio map: signal strength histograms </a:t>
            </a:r>
          </a:p>
          <a:p>
            <a:r>
              <a:rPr lang="en-US"/>
              <a:t>Online phase</a:t>
            </a:r>
          </a:p>
          <a:p>
            <a:pPr lvl="1"/>
            <a:r>
              <a:rPr lang="en-US"/>
              <a:t>Bayesian based inference</a:t>
            </a:r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/>
              <a:t>Basic Algorithm</a:t>
            </a:r>
          </a:p>
        </p:txBody>
      </p:sp>
      <p:graphicFrame>
        <p:nvGraphicFramePr>
          <p:cNvPr id="68617" name="Object 9"/>
          <p:cNvGraphicFramePr>
            <a:graphicFrameLocks noChangeAspect="1"/>
          </p:cNvGraphicFramePr>
          <p:nvPr/>
        </p:nvGraphicFramePr>
        <p:xfrm>
          <a:off x="6181725" y="1981200"/>
          <a:ext cx="2962275" cy="3657600"/>
        </p:xfrm>
        <a:graphic>
          <a:graphicData uri="http://schemas.openxmlformats.org/presentationml/2006/ole">
            <p:oleObj spid="_x0000_s68617" name="Bitmap Image" r:id="rId3" imgW="3734321" imgH="4610744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WLAN Location Determination (Cont’d)</a:t>
            </a:r>
          </a:p>
        </p:txBody>
      </p:sp>
      <p:grpSp>
        <p:nvGrpSpPr>
          <p:cNvPr id="123908" name="Group 4"/>
          <p:cNvGrpSpPr>
            <a:grpSpLocks/>
          </p:cNvGrpSpPr>
          <p:nvPr/>
        </p:nvGrpSpPr>
        <p:grpSpPr bwMode="auto">
          <a:xfrm>
            <a:off x="228600" y="2438400"/>
            <a:ext cx="5181600" cy="2209800"/>
            <a:chOff x="3456" y="2928"/>
            <a:chExt cx="2208" cy="1002"/>
          </a:xfrm>
        </p:grpSpPr>
        <p:grpSp>
          <p:nvGrpSpPr>
            <p:cNvPr id="123909" name="Group 5"/>
            <p:cNvGrpSpPr>
              <a:grpSpLocks/>
            </p:cNvGrpSpPr>
            <p:nvPr/>
          </p:nvGrpSpPr>
          <p:grpSpPr bwMode="auto">
            <a:xfrm>
              <a:off x="3812" y="2928"/>
              <a:ext cx="1560" cy="816"/>
              <a:chOff x="3552" y="2832"/>
              <a:chExt cx="1560" cy="816"/>
            </a:xfrm>
          </p:grpSpPr>
          <p:sp>
            <p:nvSpPr>
              <p:cNvPr id="123910" name="Oval 6"/>
              <p:cNvSpPr>
                <a:spLocks noChangeArrowheads="1"/>
              </p:cNvSpPr>
              <p:nvPr/>
            </p:nvSpPr>
            <p:spPr bwMode="auto">
              <a:xfrm>
                <a:off x="3744" y="3408"/>
                <a:ext cx="240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11" name="AutoShape 7"/>
              <p:cNvSpPr>
                <a:spLocks noChangeArrowheads="1"/>
              </p:cNvSpPr>
              <p:nvPr/>
            </p:nvSpPr>
            <p:spPr bwMode="auto">
              <a:xfrm>
                <a:off x="4800" y="3072"/>
                <a:ext cx="288" cy="288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12" name="Line 8"/>
              <p:cNvSpPr>
                <a:spLocks noChangeShapeType="1"/>
              </p:cNvSpPr>
              <p:nvPr/>
            </p:nvSpPr>
            <p:spPr bwMode="auto">
              <a:xfrm flipH="1">
                <a:off x="3858" y="3216"/>
                <a:ext cx="1086" cy="322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3913" name="Text Box 9"/>
              <p:cNvSpPr txBox="1">
                <a:spLocks noChangeArrowheads="1"/>
              </p:cNvSpPr>
              <p:nvPr/>
            </p:nvSpPr>
            <p:spPr bwMode="auto">
              <a:xfrm>
                <a:off x="4704" y="2832"/>
                <a:ext cx="408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Times New Roman" pitchFamily="18" charset="0"/>
                  </a:rPr>
                  <a:t>(x</a:t>
                </a:r>
                <a:r>
                  <a:rPr lang="en-US" sz="2400" baseline="-25000">
                    <a:latin typeface="Times New Roman" pitchFamily="18" charset="0"/>
                  </a:rPr>
                  <a:t>i</a:t>
                </a:r>
                <a:r>
                  <a:rPr lang="en-US" sz="2400">
                    <a:latin typeface="Times New Roman" pitchFamily="18" charset="0"/>
                  </a:rPr>
                  <a:t>, y</a:t>
                </a:r>
                <a:r>
                  <a:rPr lang="en-US" sz="2400" baseline="-25000">
                    <a:latin typeface="Times New Roman" pitchFamily="18" charset="0"/>
                  </a:rPr>
                  <a:t>i</a:t>
                </a:r>
                <a:r>
                  <a:rPr lang="en-US" sz="2400">
                    <a:latin typeface="Times New Roman" pitchFamily="18" charset="0"/>
                  </a:rPr>
                  <a:t>)</a:t>
                </a:r>
              </a:p>
            </p:txBody>
          </p:sp>
          <p:sp>
            <p:nvSpPr>
              <p:cNvPr id="123914" name="Text Box 10"/>
              <p:cNvSpPr txBox="1">
                <a:spLocks noChangeArrowheads="1"/>
              </p:cNvSpPr>
              <p:nvPr/>
            </p:nvSpPr>
            <p:spPr bwMode="auto">
              <a:xfrm>
                <a:off x="3552" y="3120"/>
                <a:ext cx="360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Times New Roman" pitchFamily="18" charset="0"/>
                  </a:rPr>
                  <a:t>(x, y)</a:t>
                </a:r>
              </a:p>
            </p:txBody>
          </p:sp>
        </p:grpSp>
        <p:pic>
          <p:nvPicPr>
            <p:cNvPr id="123915" name="Picture 11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56" y="2976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916" name="Oval 12"/>
            <p:cNvSpPr>
              <a:spLocks noChangeArrowheads="1"/>
            </p:cNvSpPr>
            <p:nvPr/>
          </p:nvSpPr>
          <p:spPr bwMode="auto">
            <a:xfrm>
              <a:off x="4407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7" name="Oval 13"/>
            <p:cNvSpPr>
              <a:spLocks noChangeArrowheads="1"/>
            </p:cNvSpPr>
            <p:nvPr/>
          </p:nvSpPr>
          <p:spPr bwMode="auto">
            <a:xfrm>
              <a:off x="4407" y="309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8" name="Oval 14"/>
            <p:cNvSpPr>
              <a:spLocks noChangeArrowheads="1"/>
            </p:cNvSpPr>
            <p:nvPr/>
          </p:nvSpPr>
          <p:spPr bwMode="auto">
            <a:xfrm>
              <a:off x="4407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9" name="Oval 15"/>
            <p:cNvSpPr>
              <a:spLocks noChangeArrowheads="1"/>
            </p:cNvSpPr>
            <p:nvPr/>
          </p:nvSpPr>
          <p:spPr bwMode="auto">
            <a:xfrm rot="5400000" flipH="1">
              <a:off x="5079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0" name="Oval 16"/>
            <p:cNvSpPr>
              <a:spLocks noChangeArrowheads="1"/>
            </p:cNvSpPr>
            <p:nvPr/>
          </p:nvSpPr>
          <p:spPr bwMode="auto">
            <a:xfrm rot="5400000" flipH="1">
              <a:off x="4743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1" name="Oval 17"/>
            <p:cNvSpPr>
              <a:spLocks noChangeArrowheads="1"/>
            </p:cNvSpPr>
            <p:nvPr/>
          </p:nvSpPr>
          <p:spPr bwMode="auto">
            <a:xfrm rot="5400000" flipH="1">
              <a:off x="5433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2" name="Oval 18"/>
            <p:cNvSpPr>
              <a:spLocks noChangeArrowheads="1"/>
            </p:cNvSpPr>
            <p:nvPr/>
          </p:nvSpPr>
          <p:spPr bwMode="auto">
            <a:xfrm rot="5400000" flipH="1">
              <a:off x="5424" y="309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3" name="Oval 19"/>
            <p:cNvSpPr>
              <a:spLocks noChangeArrowheads="1"/>
            </p:cNvSpPr>
            <p:nvPr/>
          </p:nvSpPr>
          <p:spPr bwMode="auto">
            <a:xfrm rot="5400000" flipH="1">
              <a:off x="5433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4" name="Oval 20"/>
            <p:cNvSpPr>
              <a:spLocks noChangeArrowheads="1"/>
            </p:cNvSpPr>
            <p:nvPr/>
          </p:nvSpPr>
          <p:spPr bwMode="auto">
            <a:xfrm rot="5400000" flipH="1">
              <a:off x="5079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5" name="Oval 21"/>
            <p:cNvSpPr>
              <a:spLocks noChangeArrowheads="1"/>
            </p:cNvSpPr>
            <p:nvPr/>
          </p:nvSpPr>
          <p:spPr bwMode="auto">
            <a:xfrm rot="5400000" flipH="1">
              <a:off x="4743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6" name="Oval 22"/>
            <p:cNvSpPr>
              <a:spLocks noChangeArrowheads="1"/>
            </p:cNvSpPr>
            <p:nvPr/>
          </p:nvSpPr>
          <p:spPr bwMode="auto">
            <a:xfrm rot="5400000" flipH="1">
              <a:off x="3591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7" name="Oval 23"/>
            <p:cNvSpPr>
              <a:spLocks noChangeArrowheads="1"/>
            </p:cNvSpPr>
            <p:nvPr/>
          </p:nvSpPr>
          <p:spPr bwMode="auto">
            <a:xfrm rot="5400000" flipH="1">
              <a:off x="4023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8" name="Oval 24"/>
            <p:cNvSpPr>
              <a:spLocks noChangeArrowheads="1"/>
            </p:cNvSpPr>
            <p:nvPr/>
          </p:nvSpPr>
          <p:spPr bwMode="auto">
            <a:xfrm rot="5400000" flipH="1">
              <a:off x="3591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9" name="Oval 25"/>
            <p:cNvSpPr>
              <a:spLocks noChangeArrowheads="1"/>
            </p:cNvSpPr>
            <p:nvPr/>
          </p:nvSpPr>
          <p:spPr bwMode="auto">
            <a:xfrm rot="5400000" flipH="1">
              <a:off x="3591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30" name="Oval 26"/>
            <p:cNvSpPr>
              <a:spLocks noChangeArrowheads="1"/>
            </p:cNvSpPr>
            <p:nvPr/>
          </p:nvSpPr>
          <p:spPr bwMode="auto">
            <a:xfrm rot="5400000" flipH="1">
              <a:off x="4023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932" name="AutoShape 28"/>
          <p:cNvSpPr>
            <a:spLocks noChangeArrowheads="1"/>
          </p:cNvSpPr>
          <p:nvPr/>
        </p:nvSpPr>
        <p:spPr bwMode="auto">
          <a:xfrm>
            <a:off x="5562600" y="1905000"/>
            <a:ext cx="2514600" cy="1143000"/>
          </a:xfrm>
          <a:prstGeom prst="wedgeRectCallout">
            <a:avLst>
              <a:gd name="adj1" fmla="val -71088"/>
              <a:gd name="adj2" fmla="val 38472"/>
            </a:avLst>
          </a:prstGeom>
          <a:noFill/>
          <a:ln w="2857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r>
              <a:rPr lang="en-US"/>
              <a:t>-40       -60       -80</a:t>
            </a:r>
          </a:p>
        </p:txBody>
      </p:sp>
      <p:sp>
        <p:nvSpPr>
          <p:cNvPr id="123938" name="Oval 34"/>
          <p:cNvSpPr>
            <a:spLocks noChangeArrowheads="1"/>
          </p:cNvSpPr>
          <p:nvPr/>
        </p:nvSpPr>
        <p:spPr bwMode="auto">
          <a:xfrm>
            <a:off x="4648200" y="2638425"/>
            <a:ext cx="609600" cy="609600"/>
          </a:xfrm>
          <a:prstGeom prst="ellipse">
            <a:avLst/>
          </a:prstGeom>
          <a:noFill/>
          <a:ln w="762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23943" name="Rectangle 39"/>
          <p:cNvSpPr>
            <a:spLocks noChangeArrowheads="1"/>
          </p:cNvSpPr>
          <p:nvPr/>
        </p:nvSpPr>
        <p:spPr bwMode="auto">
          <a:xfrm>
            <a:off x="6370638" y="2286000"/>
            <a:ext cx="92075" cy="4572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3949" name="Group 45"/>
          <p:cNvGrpSpPr>
            <a:grpSpLocks/>
          </p:cNvGrpSpPr>
          <p:nvPr/>
        </p:nvGrpSpPr>
        <p:grpSpPr bwMode="auto">
          <a:xfrm>
            <a:off x="5715000" y="1981200"/>
            <a:ext cx="2209800" cy="762000"/>
            <a:chOff x="4128" y="1200"/>
            <a:chExt cx="1392" cy="480"/>
          </a:xfrm>
        </p:grpSpPr>
        <p:sp>
          <p:nvSpPr>
            <p:cNvPr id="123940" name="Line 36"/>
            <p:cNvSpPr>
              <a:spLocks noChangeShapeType="1"/>
            </p:cNvSpPr>
            <p:nvPr/>
          </p:nvSpPr>
          <p:spPr bwMode="auto">
            <a:xfrm>
              <a:off x="4128" y="1680"/>
              <a:ext cx="1392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3941" name="Rectangle 37"/>
            <p:cNvSpPr>
              <a:spLocks noChangeArrowheads="1"/>
            </p:cNvSpPr>
            <p:nvPr/>
          </p:nvSpPr>
          <p:spPr bwMode="auto">
            <a:xfrm>
              <a:off x="4400" y="1200"/>
              <a:ext cx="64" cy="480"/>
            </a:xfrm>
            <a:prstGeom prst="rect">
              <a:avLst/>
            </a:prstGeom>
            <a:noFill/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42" name="Rectangle 38"/>
            <p:cNvSpPr>
              <a:spLocks noChangeArrowheads="1"/>
            </p:cNvSpPr>
            <p:nvPr/>
          </p:nvSpPr>
          <p:spPr bwMode="auto">
            <a:xfrm>
              <a:off x="4464" y="1296"/>
              <a:ext cx="77" cy="384"/>
            </a:xfrm>
            <a:prstGeom prst="rect">
              <a:avLst/>
            </a:prstGeom>
            <a:noFill/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44" name="Rectangle 40"/>
            <p:cNvSpPr>
              <a:spLocks noChangeArrowheads="1"/>
            </p:cNvSpPr>
            <p:nvPr/>
          </p:nvSpPr>
          <p:spPr bwMode="auto">
            <a:xfrm>
              <a:off x="4340" y="1392"/>
              <a:ext cx="58" cy="288"/>
            </a:xfrm>
            <a:prstGeom prst="rect">
              <a:avLst/>
            </a:prstGeom>
            <a:noFill/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45" name="Rectangle 41"/>
            <p:cNvSpPr>
              <a:spLocks noChangeArrowheads="1"/>
            </p:cNvSpPr>
            <p:nvPr/>
          </p:nvSpPr>
          <p:spPr bwMode="auto">
            <a:xfrm>
              <a:off x="4269" y="1447"/>
              <a:ext cx="70" cy="233"/>
            </a:xfrm>
            <a:prstGeom prst="rect">
              <a:avLst/>
            </a:prstGeom>
            <a:noFill/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46" name="Rectangle 42"/>
            <p:cNvSpPr>
              <a:spLocks noChangeArrowheads="1"/>
            </p:cNvSpPr>
            <p:nvPr/>
          </p:nvSpPr>
          <p:spPr bwMode="auto">
            <a:xfrm>
              <a:off x="4203" y="1565"/>
              <a:ext cx="70" cy="115"/>
            </a:xfrm>
            <a:prstGeom prst="rect">
              <a:avLst/>
            </a:prstGeom>
            <a:noFill/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47" name="Rectangle 43"/>
            <p:cNvSpPr>
              <a:spLocks noChangeArrowheads="1"/>
            </p:cNvSpPr>
            <p:nvPr/>
          </p:nvSpPr>
          <p:spPr bwMode="auto">
            <a:xfrm>
              <a:off x="4599" y="1565"/>
              <a:ext cx="70" cy="115"/>
            </a:xfrm>
            <a:prstGeom prst="rect">
              <a:avLst/>
            </a:prstGeom>
            <a:noFill/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948" name="AutoShape 44"/>
          <p:cNvSpPr>
            <a:spLocks noChangeArrowheads="1"/>
          </p:cNvSpPr>
          <p:nvPr/>
        </p:nvSpPr>
        <p:spPr bwMode="auto">
          <a:xfrm>
            <a:off x="5562600" y="5181600"/>
            <a:ext cx="2514600" cy="1143000"/>
          </a:xfrm>
          <a:prstGeom prst="wedgeRectCallout">
            <a:avLst>
              <a:gd name="adj1" fmla="val -71088"/>
              <a:gd name="adj2" fmla="val -128194"/>
            </a:avLst>
          </a:prstGeom>
          <a:noFill/>
          <a:ln w="2857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r>
              <a:rPr lang="en-US"/>
              <a:t>-40       -60       -80</a:t>
            </a:r>
          </a:p>
        </p:txBody>
      </p:sp>
      <p:sp>
        <p:nvSpPr>
          <p:cNvPr id="123951" name="Line 47"/>
          <p:cNvSpPr>
            <a:spLocks noChangeShapeType="1"/>
          </p:cNvSpPr>
          <p:nvPr/>
        </p:nvSpPr>
        <p:spPr bwMode="auto">
          <a:xfrm>
            <a:off x="5715000" y="6019800"/>
            <a:ext cx="22098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952" name="Rectangle 48"/>
          <p:cNvSpPr>
            <a:spLocks noChangeArrowheads="1"/>
          </p:cNvSpPr>
          <p:nvPr/>
        </p:nvSpPr>
        <p:spPr bwMode="auto">
          <a:xfrm>
            <a:off x="6735763" y="5257800"/>
            <a:ext cx="101600" cy="7620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3" name="Rectangle 49"/>
          <p:cNvSpPr>
            <a:spLocks noChangeArrowheads="1"/>
          </p:cNvSpPr>
          <p:nvPr/>
        </p:nvSpPr>
        <p:spPr bwMode="auto">
          <a:xfrm>
            <a:off x="6837363" y="5410200"/>
            <a:ext cx="122237" cy="6096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4" name="Rectangle 50"/>
          <p:cNvSpPr>
            <a:spLocks noChangeArrowheads="1"/>
          </p:cNvSpPr>
          <p:nvPr/>
        </p:nvSpPr>
        <p:spPr bwMode="auto">
          <a:xfrm>
            <a:off x="6640513" y="5562600"/>
            <a:ext cx="92075" cy="4572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5" name="Rectangle 51"/>
          <p:cNvSpPr>
            <a:spLocks noChangeArrowheads="1"/>
          </p:cNvSpPr>
          <p:nvPr/>
        </p:nvSpPr>
        <p:spPr bwMode="auto">
          <a:xfrm>
            <a:off x="6527800" y="5649913"/>
            <a:ext cx="111125" cy="369887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6" name="Rectangle 52"/>
          <p:cNvSpPr>
            <a:spLocks noChangeArrowheads="1"/>
          </p:cNvSpPr>
          <p:nvPr/>
        </p:nvSpPr>
        <p:spPr bwMode="auto">
          <a:xfrm>
            <a:off x="6423025" y="5837238"/>
            <a:ext cx="111125" cy="182562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7" name="Rectangle 53"/>
          <p:cNvSpPr>
            <a:spLocks noChangeArrowheads="1"/>
          </p:cNvSpPr>
          <p:nvPr/>
        </p:nvSpPr>
        <p:spPr bwMode="auto">
          <a:xfrm>
            <a:off x="7051675" y="5837238"/>
            <a:ext cx="111125" cy="182562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8" name="Rectangle 54"/>
          <p:cNvSpPr>
            <a:spLocks noChangeArrowheads="1"/>
          </p:cNvSpPr>
          <p:nvPr/>
        </p:nvSpPr>
        <p:spPr bwMode="auto">
          <a:xfrm>
            <a:off x="6959600" y="5562600"/>
            <a:ext cx="92075" cy="457200"/>
          </a:xfrm>
          <a:prstGeom prst="rect">
            <a:avLst/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59" name="Rectangle 55"/>
          <p:cNvSpPr>
            <a:spLocks noChangeArrowheads="1"/>
          </p:cNvSpPr>
          <p:nvPr/>
        </p:nvSpPr>
        <p:spPr bwMode="auto">
          <a:xfrm>
            <a:off x="6553200" y="3886200"/>
            <a:ext cx="692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[-53]</a:t>
            </a:r>
          </a:p>
        </p:txBody>
      </p:sp>
      <p:sp>
        <p:nvSpPr>
          <p:cNvPr id="123960" name="Text Box 56"/>
          <p:cNvSpPr txBox="1">
            <a:spLocks noChangeArrowheads="1"/>
          </p:cNvSpPr>
          <p:nvPr/>
        </p:nvSpPr>
        <p:spPr bwMode="auto">
          <a:xfrm>
            <a:off x="6232525" y="3081338"/>
            <a:ext cx="17573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P(-53/L1)=0.55</a:t>
            </a:r>
          </a:p>
        </p:txBody>
      </p:sp>
      <p:sp>
        <p:nvSpPr>
          <p:cNvPr id="123961" name="Text Box 57"/>
          <p:cNvSpPr txBox="1">
            <a:spLocks noChangeArrowheads="1"/>
          </p:cNvSpPr>
          <p:nvPr/>
        </p:nvSpPr>
        <p:spPr bwMode="auto">
          <a:xfrm>
            <a:off x="6248400" y="4724400"/>
            <a:ext cx="17573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P(-53/L2)=0.08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3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3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3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3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3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3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123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39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23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50753E-6 L -3.88889E-6 -0.1103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23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5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0" dur="500"/>
                                        <p:tgtEl>
                                          <p:spTgt spid="123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32" grpId="0" animBg="1"/>
      <p:bldP spid="123938" grpId="0" animBg="1"/>
      <p:bldP spid="123943" grpId="0" animBg="1"/>
      <p:bldP spid="123948" grpId="0" animBg="1"/>
      <p:bldP spid="123951" grpId="0" animBg="1"/>
      <p:bldP spid="123952" grpId="0" animBg="1"/>
      <p:bldP spid="123953" grpId="0" animBg="1"/>
      <p:bldP spid="123954" grpId="0" animBg="1"/>
      <p:bldP spid="123955" grpId="0" animBg="1"/>
      <p:bldP spid="123956" grpId="0" animBg="1"/>
      <p:bldP spid="123957" grpId="0" animBg="1"/>
      <p:bldP spid="123958" grpId="0" animBg="1"/>
      <p:bldP spid="123959" grpId="0"/>
      <p:bldP spid="123959" grpId="1"/>
      <p:bldP spid="123960" grpId="0"/>
      <p:bldP spid="12396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2133600" y="2057400"/>
          <a:ext cx="5276850" cy="4508500"/>
        </p:xfrm>
        <a:graphic>
          <a:graphicData uri="http://schemas.openxmlformats.org/presentationml/2006/ole">
            <p:oleObj spid="_x0000_s69634" name="Bitmap Image" r:id="rId3" imgW="4514286" imgH="3858164" progId="PBrush">
              <p:embed/>
            </p:oleObj>
          </a:graphicData>
        </a:graphic>
      </p:graphicFrame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1066800" y="4572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Basic Algorithm:</a:t>
            </a:r>
            <a:b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Signal Strength Distributions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066800" y="4572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Basic Algorithm:</a:t>
            </a:r>
            <a:b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Results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066800" y="4495800"/>
            <a:ext cx="7543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Accuracy of 5 feet 90% of the time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Slight advantage of parametric over non-parametric method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800"/>
              <a:t>Smoothing of distribution shape</a:t>
            </a:r>
          </a:p>
        </p:txBody>
      </p:sp>
      <p:pic>
        <p:nvPicPr>
          <p:cNvPr id="70662" name="Picture 6" descr="bas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2513" y="1905000"/>
            <a:ext cx="3048000" cy="2476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Correlation Handler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66800" y="5181600"/>
            <a:ext cx="7543800" cy="1447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Need to average multiple samples to increase accuracy</a:t>
            </a:r>
          </a:p>
          <a:p>
            <a:pPr>
              <a:lnSpc>
                <a:spcPct val="90000"/>
              </a:lnSpc>
            </a:pPr>
            <a:r>
              <a:rPr lang="en-US" sz="2800">
                <a:sym typeface="Symbol" pitchFamily="18" charset="2"/>
              </a:rPr>
              <a:t>Independence assumption is wrong</a:t>
            </a:r>
            <a:endParaRPr lang="en-US" sz="2800"/>
          </a:p>
        </p:txBody>
      </p:sp>
      <p:pic>
        <p:nvPicPr>
          <p:cNvPr id="74758" name="Picture 6" descr="cor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05000"/>
            <a:ext cx="4114800" cy="3086100"/>
          </a:xfrm>
          <a:prstGeom prst="rect">
            <a:avLst/>
          </a:prstGeom>
          <a:noFill/>
        </p:spPr>
      </p:pic>
      <p:pic>
        <p:nvPicPr>
          <p:cNvPr id="74759" name="Picture 7" descr="indep_er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1905000"/>
            <a:ext cx="4114800" cy="30861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8E-7 L -0.21701 -3.708E-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Location Determination Technologies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GPS</a:t>
            </a:r>
          </a:p>
          <a:p>
            <a:pPr>
              <a:lnSpc>
                <a:spcPct val="80000"/>
              </a:lnSpc>
            </a:pPr>
            <a:r>
              <a:rPr lang="en-US" sz="2800"/>
              <a:t>Cellular-based</a:t>
            </a:r>
          </a:p>
          <a:p>
            <a:pPr>
              <a:lnSpc>
                <a:spcPct val="80000"/>
              </a:lnSpc>
            </a:pPr>
            <a:r>
              <a:rPr lang="en-US" sz="2800"/>
              <a:t>Ultrasonic-based: Active Bat </a:t>
            </a:r>
          </a:p>
          <a:p>
            <a:pPr>
              <a:lnSpc>
                <a:spcPct val="80000"/>
              </a:lnSpc>
            </a:pPr>
            <a:r>
              <a:rPr lang="en-US" sz="2800"/>
              <a:t>Infrared-based: Active Badge</a:t>
            </a:r>
          </a:p>
          <a:p>
            <a:pPr>
              <a:lnSpc>
                <a:spcPct val="80000"/>
              </a:lnSpc>
            </a:pPr>
            <a:r>
              <a:rPr lang="en-US" sz="2800"/>
              <a:t>Computer vision: Easy Living</a:t>
            </a:r>
          </a:p>
          <a:p>
            <a:pPr>
              <a:lnSpc>
                <a:spcPct val="80000"/>
              </a:lnSpc>
            </a:pPr>
            <a:r>
              <a:rPr lang="en-US" sz="2800"/>
              <a:t>Physical proximity: Smart Floor</a:t>
            </a:r>
          </a:p>
          <a:p>
            <a:pPr>
              <a:lnSpc>
                <a:spcPct val="80000"/>
              </a:lnSpc>
            </a:pPr>
            <a:r>
              <a:rPr lang="en-US" sz="2800"/>
              <a:t>Not suitable for indoor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Does not work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Require specialized hardware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Scalability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s(t+1)=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.s(t)+(1-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).v(t)</a:t>
            </a:r>
          </a:p>
          <a:p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: correlation degree </a:t>
            </a:r>
          </a:p>
          <a:p>
            <a:r>
              <a:rPr lang="en-US"/>
              <a:t>E[v(t)]=E[s(t)]</a:t>
            </a:r>
          </a:p>
          <a:p>
            <a:r>
              <a:rPr lang="en-US"/>
              <a:t>Var[v(t)]= (1+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)/(1-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) Var[s(t)]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/>
              <a:t>Correlation Handler:</a:t>
            </a:r>
            <a:br>
              <a:rPr lang="en-US" sz="4000"/>
            </a:br>
            <a:r>
              <a:rPr lang="en-US" sz="4000"/>
              <a:t>Autoregressive Model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Correlation Handler</a:t>
            </a:r>
            <a:r>
              <a:rPr lang="en-US"/>
              <a:t>: Averaging Process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s(t+1)=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.s(t)+(1-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).v(t)</a:t>
            </a:r>
          </a:p>
          <a:p>
            <a:r>
              <a:rPr lang="en-US"/>
              <a:t>s ~ N(0, m)</a:t>
            </a:r>
          </a:p>
          <a:p>
            <a:r>
              <a:rPr lang="en-US"/>
              <a:t>v ~ N(0, r) </a:t>
            </a:r>
          </a:p>
          <a:p>
            <a:r>
              <a:rPr lang="en-US"/>
              <a:t>A=1/n (s</a:t>
            </a:r>
            <a:r>
              <a:rPr lang="en-US" baseline="-25000"/>
              <a:t>1</a:t>
            </a:r>
            <a:r>
              <a:rPr lang="en-US"/>
              <a:t>+s</a:t>
            </a:r>
            <a:r>
              <a:rPr lang="en-US" baseline="-25000"/>
              <a:t>2</a:t>
            </a:r>
            <a:r>
              <a:rPr lang="en-US"/>
              <a:t>+...+s</a:t>
            </a:r>
            <a:r>
              <a:rPr lang="en-US" baseline="-25000"/>
              <a:t>n</a:t>
            </a:r>
            <a:r>
              <a:rPr lang="en-US"/>
              <a:t>)</a:t>
            </a:r>
          </a:p>
          <a:p>
            <a:r>
              <a:rPr lang="en-US"/>
              <a:t>E[A(t)]=E[s(t)]=0</a:t>
            </a:r>
          </a:p>
          <a:p>
            <a:pPr fontAlgn="ctr"/>
            <a:r>
              <a:rPr lang="en-US"/>
              <a:t>Var[A(t)]= m</a:t>
            </a:r>
            <a:r>
              <a:rPr lang="en-US" baseline="30000"/>
              <a:t>2</a:t>
            </a:r>
            <a:r>
              <a:rPr lang="en-US"/>
              <a:t>/n</a:t>
            </a:r>
            <a:r>
              <a:rPr lang="en-US" baseline="30000"/>
              <a:t>2</a:t>
            </a:r>
            <a:r>
              <a:rPr lang="en-US"/>
              <a:t> { [(1-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 </a:t>
            </a:r>
            <a:r>
              <a:rPr lang="en-US" baseline="30000"/>
              <a:t>n</a:t>
            </a:r>
            <a:r>
              <a:rPr lang="en-US"/>
              <a:t>)/(1-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)]</a:t>
            </a:r>
            <a:r>
              <a:rPr lang="en-US" baseline="30000"/>
              <a:t>2</a:t>
            </a:r>
            <a:r>
              <a:rPr lang="en-US"/>
              <a:t> + n+ 1-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 </a:t>
            </a:r>
            <a:r>
              <a:rPr lang="en-US" baseline="30000"/>
              <a:t>2 </a:t>
            </a:r>
            <a:r>
              <a:rPr lang="en-US" baseline="-25000"/>
              <a:t>*</a:t>
            </a:r>
            <a:r>
              <a:rPr lang="en-US"/>
              <a:t>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 </a:t>
            </a:r>
            <a:r>
              <a:rPr lang="en-US" baseline="30000"/>
              <a:t>2(n-1)</a:t>
            </a:r>
            <a:r>
              <a:rPr lang="en-US"/>
              <a:t>)/(1- </a:t>
            </a:r>
            <a:r>
              <a:rPr lang="el-GR" i="1">
                <a:cs typeface="Tahoma" pitchFamily="34" charset="0"/>
                <a:sym typeface="Symbol" pitchFamily="18" charset="2"/>
              </a:rPr>
              <a:t></a:t>
            </a:r>
            <a:r>
              <a:rPr lang="en-US"/>
              <a:t> </a:t>
            </a:r>
            <a:r>
              <a:rPr lang="en-US" baseline="30000"/>
              <a:t>2</a:t>
            </a:r>
            <a:r>
              <a:rPr lang="en-US"/>
              <a:t>) 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Correlation Handler</a:t>
            </a:r>
            <a:r>
              <a:rPr lang="en-US"/>
              <a:t>: Averaging</a:t>
            </a:r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/>
        </p:nvGraphicFramePr>
        <p:xfrm>
          <a:off x="1066800" y="1981200"/>
          <a:ext cx="7137400" cy="4533900"/>
        </p:xfrm>
        <a:graphic>
          <a:graphicData uri="http://schemas.openxmlformats.org/presentationml/2006/ole">
            <p:oleObj spid="_x0000_s79875" name="Chart" r:id="rId3" imgW="9553471" imgH="6067292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1066800" y="4572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Correlation Handler:</a:t>
            </a:r>
            <a:b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Results</a:t>
            </a:r>
          </a:p>
        </p:txBody>
      </p:sp>
      <p:pic>
        <p:nvPicPr>
          <p:cNvPr id="80900" name="Picture 4" descr="corr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828800"/>
            <a:ext cx="3810000" cy="2857500"/>
          </a:xfrm>
          <a:prstGeom prst="rect">
            <a:avLst/>
          </a:prstGeom>
          <a:noFill/>
        </p:spPr>
      </p:pic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066800" y="4724400"/>
            <a:ext cx="7543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Independence assumption: performance degrades as n increases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Two factors affecting accuracy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Increasing 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Deviation from the actual distribution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543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Enhance the discrete radio map space estimator</a:t>
            </a:r>
          </a:p>
          <a:p>
            <a:pPr>
              <a:lnSpc>
                <a:spcPct val="90000"/>
              </a:lnSpc>
            </a:pPr>
            <a:r>
              <a:rPr lang="en-US">
                <a:cs typeface="Tahoma" pitchFamily="34" charset="0"/>
                <a:sym typeface="Symbol" pitchFamily="18" charset="2"/>
              </a:rPr>
              <a:t>Two techniques</a:t>
            </a:r>
          </a:p>
          <a:p>
            <a:pPr lvl="1">
              <a:lnSpc>
                <a:spcPct val="90000"/>
              </a:lnSpc>
            </a:pPr>
            <a:r>
              <a:rPr lang="en-US"/>
              <a:t>Center of mass of the top ranked locations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Time averaging window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/>
              <a:t>Continuous Space Estimator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814763"/>
            <a:ext cx="3095625" cy="1443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1325" y="5622925"/>
            <a:ext cx="4638675" cy="1235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1066800" y="4572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Center of Mass</a:t>
            </a: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b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Results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1066800" y="49530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N = 1 is the discrete-space estimator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Accuracy enhanced by more than 13%</a:t>
            </a:r>
          </a:p>
        </p:txBody>
      </p:sp>
      <p:pic>
        <p:nvPicPr>
          <p:cNvPr id="84997" name="Picture 5" descr="cma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9050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1066800" y="4572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Time Averaging Window:</a:t>
            </a:r>
            <a:b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Results</a:t>
            </a:r>
          </a:p>
        </p:txBody>
      </p:sp>
      <p:pic>
        <p:nvPicPr>
          <p:cNvPr id="86021" name="Picture 5" descr="ta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905000"/>
            <a:ext cx="3810000" cy="2857500"/>
          </a:xfrm>
          <a:prstGeom prst="rect">
            <a:avLst/>
          </a:prstGeom>
          <a:noFill/>
        </p:spPr>
      </p:pic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1066800" y="49530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N = 1 is the discrete-space estimator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Accuracy enhanced by more than 24%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Horus Components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Basic algorithm </a:t>
            </a:r>
          </a:p>
          <a:p>
            <a:r>
              <a:rPr lang="en-US"/>
              <a:t>Correlation handler</a:t>
            </a:r>
          </a:p>
          <a:p>
            <a:r>
              <a:rPr lang="en-US"/>
              <a:t>Continuous space estimator</a:t>
            </a:r>
          </a:p>
          <a:p>
            <a:r>
              <a:rPr lang="en-US"/>
              <a:t>Small-scale compensator</a:t>
            </a:r>
          </a:p>
          <a:p>
            <a:r>
              <a:rPr lang="en-US"/>
              <a:t>Locations clustering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autoRev="1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Small-scale Compensator</a:t>
            </a:r>
          </a:p>
        </p:txBody>
      </p:sp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2295525" y="1978025"/>
          <a:ext cx="4486275" cy="3508375"/>
        </p:xfrm>
        <a:graphic>
          <a:graphicData uri="http://schemas.openxmlformats.org/presentationml/2006/ole">
            <p:oleObj spid="_x0000_s96259" name="Bitmap Image" r:id="rId3" imgW="4715533" imgH="3685714" progId="PBrush">
              <p:embed/>
            </p:oleObj>
          </a:graphicData>
        </a:graphic>
      </p:graphicFrame>
      <p:sp>
        <p:nvSpPr>
          <p:cNvPr id="962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66800" y="5486400"/>
            <a:ext cx="7543800" cy="1219200"/>
          </a:xfrm>
          <a:noFill/>
          <a:ln/>
        </p:spPr>
        <p:txBody>
          <a:bodyPr/>
          <a:lstStyle/>
          <a:p>
            <a:r>
              <a:rPr lang="en-US" sz="2800">
                <a:effectLst/>
              </a:rPr>
              <a:t>Multi-path effect</a:t>
            </a:r>
          </a:p>
          <a:p>
            <a:r>
              <a:rPr lang="en-US" sz="2800">
                <a:effectLst/>
              </a:rPr>
              <a:t>Hard to capture by radio map (size/time)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en-US" sz="4000"/>
              <a:t>Small-scale Compensator:</a:t>
            </a:r>
            <a:br>
              <a:rPr lang="en-US" sz="4000"/>
            </a:br>
            <a:r>
              <a:rPr lang="en-US" sz="4000"/>
              <a:t>    Small-scale Variations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2039938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2039938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97285" name="Group 5"/>
          <p:cNvGrpSpPr>
            <a:grpSpLocks/>
          </p:cNvGrpSpPr>
          <p:nvPr/>
        </p:nvGrpSpPr>
        <p:grpSpPr bwMode="auto">
          <a:xfrm>
            <a:off x="962025" y="1905000"/>
            <a:ext cx="8105775" cy="3352800"/>
            <a:chOff x="222" y="912"/>
            <a:chExt cx="5360" cy="2267"/>
          </a:xfrm>
        </p:grpSpPr>
        <p:pic>
          <p:nvPicPr>
            <p:cNvPr id="97286" name="Picture 6" descr="68db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2" y="912"/>
              <a:ext cx="2791" cy="2267"/>
            </a:xfrm>
            <a:prstGeom prst="rect">
              <a:avLst/>
            </a:prstGeom>
            <a:noFill/>
          </p:spPr>
        </p:pic>
        <p:pic>
          <p:nvPicPr>
            <p:cNvPr id="97287" name="Picture 7" descr="70f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91" y="912"/>
              <a:ext cx="2791" cy="2267"/>
            </a:xfrm>
            <a:prstGeom prst="rect">
              <a:avLst/>
            </a:prstGeom>
            <a:noFill/>
          </p:spPr>
        </p:pic>
      </p:grp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2039938" y="4876800"/>
            <a:ext cx="671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AP1</a:t>
            </a:r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6119813" y="4876800"/>
            <a:ext cx="671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AP2</a:t>
            </a:r>
          </a:p>
        </p:txBody>
      </p:sp>
      <p:sp>
        <p:nvSpPr>
          <p:cNvPr id="97291" name="Rectangle 11"/>
          <p:cNvSpPr>
            <a:spLocks noChangeArrowheads="1"/>
          </p:cNvSpPr>
          <p:nvPr/>
        </p:nvSpPr>
        <p:spPr bwMode="auto">
          <a:xfrm>
            <a:off x="990600" y="54102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Variations up to 10 dBm in 3 inches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Variations proportional to average signal strength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696200" cy="1431925"/>
          </a:xfrm>
        </p:spPr>
        <p:txBody>
          <a:bodyPr/>
          <a:lstStyle/>
          <a:p>
            <a:r>
              <a:rPr lang="en-US" sz="4600"/>
              <a:t>WLAN Location Determination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Triangulate user location</a:t>
            </a:r>
          </a:p>
          <a:p>
            <a:pPr lvl="1"/>
            <a:r>
              <a:rPr lang="en-US"/>
              <a:t>Reference point</a:t>
            </a:r>
          </a:p>
          <a:p>
            <a:pPr lvl="1"/>
            <a:r>
              <a:rPr lang="en-US"/>
              <a:t>Quantity proportional to distance</a:t>
            </a:r>
          </a:p>
          <a:p>
            <a:r>
              <a:rPr lang="en-US"/>
              <a:t>WLAN</a:t>
            </a:r>
          </a:p>
          <a:p>
            <a:pPr lvl="1"/>
            <a:r>
              <a:rPr lang="en-US"/>
              <a:t>Access points</a:t>
            </a:r>
          </a:p>
          <a:p>
            <a:pPr lvl="1"/>
            <a:r>
              <a:rPr lang="en-US"/>
              <a:t>Signal strength= </a:t>
            </a:r>
            <a:r>
              <a:rPr lang="en-US" i="1"/>
              <a:t>f(distance)</a:t>
            </a:r>
          </a:p>
          <a:p>
            <a:r>
              <a:rPr lang="en-US"/>
              <a:t>Software based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772400" cy="1143000"/>
          </a:xfrm>
        </p:spPr>
        <p:txBody>
          <a:bodyPr/>
          <a:lstStyle/>
          <a:p>
            <a:r>
              <a:rPr lang="en-US" sz="4000"/>
              <a:t>Small-scale Compensator:</a:t>
            </a:r>
            <a:br>
              <a:rPr lang="en-US" sz="4000"/>
            </a:br>
            <a:r>
              <a:rPr lang="en-US" sz="4000"/>
              <a:t>Perturbation Technique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7696200" cy="4114800"/>
          </a:xfrm>
        </p:spPr>
        <p:txBody>
          <a:bodyPr rIns="0"/>
          <a:lstStyle/>
          <a:p>
            <a:r>
              <a:rPr lang="en-US" sz="2800"/>
              <a:t>Detect small-scale variations</a:t>
            </a:r>
          </a:p>
          <a:p>
            <a:pPr lvl="1"/>
            <a:r>
              <a:rPr lang="en-US" sz="2400"/>
              <a:t>Using previous user location</a:t>
            </a:r>
          </a:p>
          <a:p>
            <a:r>
              <a:rPr lang="en-US" sz="2800"/>
              <a:t>Perturb signal strength vector</a:t>
            </a:r>
          </a:p>
          <a:p>
            <a:pPr lvl="1">
              <a:lnSpc>
                <a:spcPct val="130000"/>
              </a:lnSpc>
            </a:pPr>
            <a:r>
              <a:rPr lang="en-US" sz="2400">
                <a:cs typeface="Times New Roman" pitchFamily="18" charset="0"/>
              </a:rPr>
              <a:t>(s</a:t>
            </a:r>
            <a:r>
              <a:rPr lang="en-US" sz="2400" baseline="-30000">
                <a:cs typeface="Times New Roman" pitchFamily="18" charset="0"/>
              </a:rPr>
              <a:t>1</a:t>
            </a:r>
            <a:r>
              <a:rPr lang="en-US" sz="2400">
                <a:cs typeface="Times New Roman" pitchFamily="18" charset="0"/>
              </a:rPr>
              <a:t>, s</a:t>
            </a:r>
            <a:r>
              <a:rPr lang="en-US" sz="2400" baseline="-30000">
                <a:cs typeface="Times New Roman" pitchFamily="18" charset="0"/>
              </a:rPr>
              <a:t>2</a:t>
            </a:r>
            <a:r>
              <a:rPr lang="en-US" sz="2400">
                <a:cs typeface="Times New Roman" pitchFamily="18" charset="0"/>
              </a:rPr>
              <a:t>, …, s</a:t>
            </a:r>
            <a:r>
              <a:rPr lang="en-US" sz="2400" baseline="-30000">
                <a:cs typeface="Times New Roman" pitchFamily="18" charset="0"/>
              </a:rPr>
              <a:t>n</a:t>
            </a:r>
            <a:r>
              <a:rPr lang="en-US" sz="2400">
                <a:cs typeface="Times New Roman" pitchFamily="18" charset="0"/>
              </a:rPr>
              <a:t>) </a:t>
            </a:r>
            <a:r>
              <a:rPr lang="en-US" sz="2400"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400">
                <a:cs typeface="Times New Roman" pitchFamily="18" charset="0"/>
              </a:rPr>
              <a:t>(s</a:t>
            </a:r>
            <a:r>
              <a:rPr lang="en-US" sz="2400" baseline="-30000">
                <a:cs typeface="Times New Roman" pitchFamily="18" charset="0"/>
              </a:rPr>
              <a:t>1</a:t>
            </a:r>
            <a:r>
              <a:rPr lang="en-US" sz="2400">
                <a:cs typeface="Times New Roman" pitchFamily="18" charset="0"/>
                <a:sym typeface="Symbol" pitchFamily="18" charset="2"/>
              </a:rPr>
              <a:t></a:t>
            </a:r>
            <a:r>
              <a:rPr lang="en-US" sz="2400">
                <a:cs typeface="Times New Roman" pitchFamily="18" charset="0"/>
              </a:rPr>
              <a:t>d</a:t>
            </a:r>
            <a:r>
              <a:rPr lang="en-US" sz="2400" baseline="-30000">
                <a:cs typeface="Times New Roman" pitchFamily="18" charset="0"/>
              </a:rPr>
              <a:t>1</a:t>
            </a:r>
            <a:r>
              <a:rPr lang="en-US" sz="2400">
                <a:cs typeface="Times New Roman" pitchFamily="18" charset="0"/>
              </a:rPr>
              <a:t>, s</a:t>
            </a:r>
            <a:r>
              <a:rPr lang="en-US" sz="2400" baseline="-30000">
                <a:cs typeface="Times New Roman" pitchFamily="18" charset="0"/>
              </a:rPr>
              <a:t>2</a:t>
            </a:r>
            <a:r>
              <a:rPr lang="en-US" sz="2400">
                <a:cs typeface="Times New Roman" pitchFamily="18" charset="0"/>
                <a:sym typeface="Symbol" pitchFamily="18" charset="2"/>
              </a:rPr>
              <a:t></a:t>
            </a:r>
            <a:r>
              <a:rPr lang="en-US" sz="2400">
                <a:cs typeface="Times New Roman" pitchFamily="18" charset="0"/>
              </a:rPr>
              <a:t>d</a:t>
            </a:r>
            <a:r>
              <a:rPr lang="en-US" sz="2400" baseline="-30000">
                <a:cs typeface="Times New Roman" pitchFamily="18" charset="0"/>
              </a:rPr>
              <a:t>2</a:t>
            </a:r>
            <a:r>
              <a:rPr lang="en-US" sz="2400">
                <a:cs typeface="Times New Roman" pitchFamily="18" charset="0"/>
              </a:rPr>
              <a:t>, …, s</a:t>
            </a:r>
            <a:r>
              <a:rPr lang="en-US" sz="2400" baseline="-30000">
                <a:cs typeface="Times New Roman" pitchFamily="18" charset="0"/>
              </a:rPr>
              <a:t>n</a:t>
            </a:r>
            <a:r>
              <a:rPr lang="en-US" sz="2400">
                <a:cs typeface="Times New Roman" pitchFamily="18" charset="0"/>
                <a:sym typeface="Symbol" pitchFamily="18" charset="2"/>
              </a:rPr>
              <a:t></a:t>
            </a:r>
            <a:r>
              <a:rPr lang="en-US" sz="2400">
                <a:cs typeface="Times New Roman" pitchFamily="18" charset="0"/>
              </a:rPr>
              <a:t>d</a:t>
            </a:r>
            <a:r>
              <a:rPr lang="en-US" sz="2400" baseline="-30000">
                <a:cs typeface="Times New Roman" pitchFamily="18" charset="0"/>
              </a:rPr>
              <a:t>n</a:t>
            </a:r>
            <a:r>
              <a:rPr lang="en-US" sz="2400">
                <a:cs typeface="Times New Roman" pitchFamily="18" charset="0"/>
              </a:rPr>
              <a:t>)</a:t>
            </a:r>
            <a:r>
              <a:rPr lang="en-US" sz="2400"/>
              <a:t> </a:t>
            </a:r>
          </a:p>
          <a:p>
            <a:pPr lvl="1"/>
            <a:r>
              <a:rPr lang="en-US" sz="2400"/>
              <a:t>Typically, n=3-4</a:t>
            </a:r>
          </a:p>
          <a:p>
            <a:pPr algn="just"/>
            <a:r>
              <a:rPr lang="en-US" sz="2800">
                <a:cs typeface="Times New Roman" pitchFamily="18" charset="0"/>
              </a:rPr>
              <a:t>d</a:t>
            </a:r>
            <a:r>
              <a:rPr lang="en-US" sz="2800" baseline="-30000">
                <a:cs typeface="Times New Roman" pitchFamily="18" charset="0"/>
              </a:rPr>
              <a:t>i</a:t>
            </a:r>
            <a:r>
              <a:rPr lang="en-US" sz="2800">
                <a:cs typeface="Times New Roman" pitchFamily="18" charset="0"/>
              </a:rPr>
              <a:t> is chosen relative to the received signal strength</a:t>
            </a:r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1066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Small-scale Compensator:</a:t>
            </a:r>
            <a:b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Results</a:t>
            </a:r>
          </a:p>
        </p:txBody>
      </p:sp>
      <p:pic>
        <p:nvPicPr>
          <p:cNvPr id="100356" name="Picture 4" descr="ss_ac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905000"/>
            <a:ext cx="3810000" cy="2857500"/>
          </a:xfrm>
          <a:prstGeom prst="rect">
            <a:avLst/>
          </a:prstGeom>
          <a:noFill/>
        </p:spPr>
      </p:pic>
      <p:pic>
        <p:nvPicPr>
          <p:cNvPr id="100357" name="Picture 5" descr="ss_t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905000"/>
            <a:ext cx="3810000" cy="2857500"/>
          </a:xfrm>
          <a:prstGeom prst="rect">
            <a:avLst/>
          </a:prstGeom>
          <a:noFill/>
        </p:spPr>
      </p:pic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066800" y="4953000"/>
            <a:ext cx="7543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Perturbation technique is not sensitive to the number of APs perturbed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Better by more than 25%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Horus Components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Basic algorithm </a:t>
            </a:r>
          </a:p>
          <a:p>
            <a:r>
              <a:rPr lang="en-US"/>
              <a:t>Correlation handler</a:t>
            </a:r>
          </a:p>
          <a:p>
            <a:r>
              <a:rPr lang="en-US"/>
              <a:t>Continuous space estimator</a:t>
            </a:r>
          </a:p>
          <a:p>
            <a:r>
              <a:rPr lang="en-US"/>
              <a:t>Small-scale compensator</a:t>
            </a:r>
          </a:p>
          <a:p>
            <a:r>
              <a:rPr lang="en-US"/>
              <a:t>Locations clustering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autoRev="1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autoRev="1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119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543800" cy="2209800"/>
          </a:xfrm>
        </p:spPr>
        <p:txBody>
          <a:bodyPr/>
          <a:lstStyle/>
          <a:p>
            <a:r>
              <a:rPr lang="en-US"/>
              <a:t>Reduce computational requirements</a:t>
            </a:r>
          </a:p>
          <a:p>
            <a:r>
              <a:rPr lang="en-US">
                <a:cs typeface="Tahoma" pitchFamily="34" charset="0"/>
                <a:sym typeface="Symbol" pitchFamily="18" charset="2"/>
              </a:rPr>
              <a:t>Two techniques</a:t>
            </a:r>
          </a:p>
          <a:p>
            <a:pPr lvl="1"/>
            <a:r>
              <a:rPr lang="en-US"/>
              <a:t>Explicit</a:t>
            </a:r>
          </a:p>
          <a:p>
            <a:pPr lvl="1"/>
            <a:r>
              <a:rPr lang="en-US"/>
              <a:t>Implicit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467600" cy="1143000"/>
          </a:xfrm>
          <a:noFill/>
          <a:ln/>
        </p:spPr>
        <p:txBody>
          <a:bodyPr anchor="b"/>
          <a:lstStyle/>
          <a:p>
            <a:pPr marL="342900" indent="-342900">
              <a:lnSpc>
                <a:spcPct val="90000"/>
              </a:lnSpc>
            </a:pPr>
            <a:r>
              <a:rPr lang="en-US"/>
              <a:t>Locations Clustering</a:t>
            </a:r>
          </a:p>
        </p:txBody>
      </p:sp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3124200" y="3429000"/>
          <a:ext cx="5029200" cy="2836863"/>
        </p:xfrm>
        <a:graphic>
          <a:graphicData uri="http://schemas.openxmlformats.org/presentationml/2006/ole">
            <p:oleObj spid="_x0000_s87046" name="Chart" r:id="rId3" imgW="3428932" imgH="1933663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8704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Locations Clustering:</a:t>
            </a:r>
            <a:br>
              <a:rPr lang="en-US"/>
            </a:br>
            <a:r>
              <a:rPr lang="en-US"/>
              <a:t>    Explicit Clustering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1676400"/>
          </a:xfrm>
        </p:spPr>
        <p:txBody>
          <a:bodyPr/>
          <a:lstStyle/>
          <a:p>
            <a:r>
              <a:rPr lang="en-US">
                <a:effectLst/>
              </a:rPr>
              <a:t>Use access points that cover each location</a:t>
            </a:r>
          </a:p>
          <a:p>
            <a:r>
              <a:rPr lang="en-US">
                <a:effectLst/>
              </a:rPr>
              <a:t>Use the </a:t>
            </a:r>
            <a:r>
              <a:rPr lang="en-US" i="1">
                <a:effectLst/>
              </a:rPr>
              <a:t>q</a:t>
            </a:r>
            <a:r>
              <a:rPr lang="en-US">
                <a:effectLst/>
              </a:rPr>
              <a:t> strongest access points</a:t>
            </a:r>
          </a:p>
          <a:p>
            <a:endParaRPr lang="en-US"/>
          </a:p>
        </p:txBody>
      </p:sp>
      <p:grpSp>
        <p:nvGrpSpPr>
          <p:cNvPr id="88069" name="Group 5"/>
          <p:cNvGrpSpPr>
            <a:grpSpLocks/>
          </p:cNvGrpSpPr>
          <p:nvPr/>
        </p:nvGrpSpPr>
        <p:grpSpPr bwMode="auto">
          <a:xfrm>
            <a:off x="1066800" y="4724400"/>
            <a:ext cx="3657600" cy="1981200"/>
            <a:chOff x="3264" y="2784"/>
            <a:chExt cx="2304" cy="1248"/>
          </a:xfrm>
        </p:grpSpPr>
        <p:pic>
          <p:nvPicPr>
            <p:cNvPr id="88070" name="Picture 6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4" y="2976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071" name="Oval 7"/>
            <p:cNvSpPr>
              <a:spLocks noChangeArrowheads="1"/>
            </p:cNvSpPr>
            <p:nvPr/>
          </p:nvSpPr>
          <p:spPr bwMode="auto">
            <a:xfrm>
              <a:off x="4215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2" name="Oval 8"/>
            <p:cNvSpPr>
              <a:spLocks noChangeArrowheads="1"/>
            </p:cNvSpPr>
            <p:nvPr/>
          </p:nvSpPr>
          <p:spPr bwMode="auto">
            <a:xfrm>
              <a:off x="4215" y="309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3" name="Oval 9"/>
            <p:cNvSpPr>
              <a:spLocks noChangeArrowheads="1"/>
            </p:cNvSpPr>
            <p:nvPr/>
          </p:nvSpPr>
          <p:spPr bwMode="auto">
            <a:xfrm>
              <a:off x="4215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4" name="Oval 10"/>
            <p:cNvSpPr>
              <a:spLocks noChangeArrowheads="1"/>
            </p:cNvSpPr>
            <p:nvPr/>
          </p:nvSpPr>
          <p:spPr bwMode="auto">
            <a:xfrm rot="5400000" flipH="1">
              <a:off x="4887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5" name="Oval 11"/>
            <p:cNvSpPr>
              <a:spLocks noChangeArrowheads="1"/>
            </p:cNvSpPr>
            <p:nvPr/>
          </p:nvSpPr>
          <p:spPr bwMode="auto">
            <a:xfrm rot="5400000" flipH="1">
              <a:off x="4551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6" name="Oval 12"/>
            <p:cNvSpPr>
              <a:spLocks noChangeArrowheads="1"/>
            </p:cNvSpPr>
            <p:nvPr/>
          </p:nvSpPr>
          <p:spPr bwMode="auto">
            <a:xfrm rot="5400000" flipH="1">
              <a:off x="5241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7" name="Oval 13"/>
            <p:cNvSpPr>
              <a:spLocks noChangeArrowheads="1"/>
            </p:cNvSpPr>
            <p:nvPr/>
          </p:nvSpPr>
          <p:spPr bwMode="auto">
            <a:xfrm rot="5400000" flipH="1">
              <a:off x="5232" y="309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8" name="Oval 14"/>
            <p:cNvSpPr>
              <a:spLocks noChangeArrowheads="1"/>
            </p:cNvSpPr>
            <p:nvPr/>
          </p:nvSpPr>
          <p:spPr bwMode="auto">
            <a:xfrm rot="5400000" flipH="1">
              <a:off x="5241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9" name="Oval 15"/>
            <p:cNvSpPr>
              <a:spLocks noChangeArrowheads="1"/>
            </p:cNvSpPr>
            <p:nvPr/>
          </p:nvSpPr>
          <p:spPr bwMode="auto">
            <a:xfrm rot="5400000" flipH="1">
              <a:off x="4887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0" name="Oval 16"/>
            <p:cNvSpPr>
              <a:spLocks noChangeArrowheads="1"/>
            </p:cNvSpPr>
            <p:nvPr/>
          </p:nvSpPr>
          <p:spPr bwMode="auto">
            <a:xfrm rot="5400000" flipH="1">
              <a:off x="4551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1" name="Oval 17"/>
            <p:cNvSpPr>
              <a:spLocks noChangeArrowheads="1"/>
            </p:cNvSpPr>
            <p:nvPr/>
          </p:nvSpPr>
          <p:spPr bwMode="auto">
            <a:xfrm rot="5400000" flipH="1">
              <a:off x="3399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2" name="Oval 18"/>
            <p:cNvSpPr>
              <a:spLocks noChangeArrowheads="1"/>
            </p:cNvSpPr>
            <p:nvPr/>
          </p:nvSpPr>
          <p:spPr bwMode="auto">
            <a:xfrm rot="5400000" flipH="1">
              <a:off x="3831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3" name="Oval 19"/>
            <p:cNvSpPr>
              <a:spLocks noChangeArrowheads="1"/>
            </p:cNvSpPr>
            <p:nvPr/>
          </p:nvSpPr>
          <p:spPr bwMode="auto">
            <a:xfrm rot="5400000" flipH="1">
              <a:off x="3399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4" name="Oval 20"/>
            <p:cNvSpPr>
              <a:spLocks noChangeArrowheads="1"/>
            </p:cNvSpPr>
            <p:nvPr/>
          </p:nvSpPr>
          <p:spPr bwMode="auto">
            <a:xfrm rot="5400000" flipH="1">
              <a:off x="3399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5" name="Oval 21"/>
            <p:cNvSpPr>
              <a:spLocks noChangeArrowheads="1"/>
            </p:cNvSpPr>
            <p:nvPr/>
          </p:nvSpPr>
          <p:spPr bwMode="auto">
            <a:xfrm rot="5400000" flipH="1">
              <a:off x="3831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86" name="Oval 22"/>
            <p:cNvSpPr>
              <a:spLocks noChangeArrowheads="1"/>
            </p:cNvSpPr>
            <p:nvPr/>
          </p:nvSpPr>
          <p:spPr bwMode="auto">
            <a:xfrm>
              <a:off x="3792" y="2928"/>
              <a:ext cx="672" cy="672"/>
            </a:xfrm>
            <a:prstGeom prst="ellips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087" name="Group 23"/>
            <p:cNvGrpSpPr>
              <a:grpSpLocks/>
            </p:cNvGrpSpPr>
            <p:nvPr/>
          </p:nvGrpSpPr>
          <p:grpSpPr bwMode="auto">
            <a:xfrm>
              <a:off x="3312" y="2784"/>
              <a:ext cx="2256" cy="1248"/>
              <a:chOff x="3504" y="2496"/>
              <a:chExt cx="2256" cy="1248"/>
            </a:xfrm>
          </p:grpSpPr>
          <p:sp>
            <p:nvSpPr>
              <p:cNvPr id="88088" name="Oval 24"/>
              <p:cNvSpPr>
                <a:spLocks noChangeArrowheads="1"/>
              </p:cNvSpPr>
              <p:nvPr/>
            </p:nvSpPr>
            <p:spPr bwMode="auto">
              <a:xfrm>
                <a:off x="4704" y="2496"/>
                <a:ext cx="1056" cy="1104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89" name="Oval 25"/>
              <p:cNvSpPr>
                <a:spLocks noChangeArrowheads="1"/>
              </p:cNvSpPr>
              <p:nvPr/>
            </p:nvSpPr>
            <p:spPr bwMode="auto">
              <a:xfrm>
                <a:off x="3552" y="3312"/>
                <a:ext cx="1344" cy="432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90" name="Oval 26"/>
              <p:cNvSpPr>
                <a:spLocks noChangeArrowheads="1"/>
              </p:cNvSpPr>
              <p:nvPr/>
            </p:nvSpPr>
            <p:spPr bwMode="auto">
              <a:xfrm>
                <a:off x="3504" y="2640"/>
                <a:ext cx="288" cy="720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4800600" y="3505200"/>
            <a:ext cx="337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S=[-60, -45, -80, -86, -70]</a:t>
            </a:r>
          </a:p>
        </p:txBody>
      </p:sp>
      <p:grpSp>
        <p:nvGrpSpPr>
          <p:cNvPr id="88092" name="Group 28"/>
          <p:cNvGrpSpPr>
            <a:grpSpLocks/>
          </p:cNvGrpSpPr>
          <p:nvPr/>
        </p:nvGrpSpPr>
        <p:grpSpPr bwMode="auto">
          <a:xfrm>
            <a:off x="4784725" y="3997325"/>
            <a:ext cx="3370263" cy="955675"/>
            <a:chOff x="3542" y="1894"/>
            <a:chExt cx="2123" cy="602"/>
          </a:xfrm>
        </p:grpSpPr>
        <p:sp>
          <p:nvSpPr>
            <p:cNvPr id="88093" name="Text Box 29"/>
            <p:cNvSpPr txBox="1">
              <a:spLocks noChangeArrowheads="1"/>
            </p:cNvSpPr>
            <p:nvPr/>
          </p:nvSpPr>
          <p:spPr bwMode="auto">
            <a:xfrm>
              <a:off x="3542" y="1894"/>
              <a:ext cx="21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</a:rPr>
                <a:t>S=[</a:t>
              </a:r>
              <a:r>
                <a:rPr lang="en-US" sz="2400">
                  <a:solidFill>
                    <a:srgbClr val="00FF00"/>
                  </a:solidFill>
                  <a:latin typeface="Times New Roman" pitchFamily="18" charset="0"/>
                </a:rPr>
                <a:t>-45, -60, -70</a:t>
              </a:r>
              <a:r>
                <a:rPr lang="en-US" sz="2400">
                  <a:latin typeface="Times New Roman" pitchFamily="18" charset="0"/>
                </a:rPr>
                <a:t>, -80, -86]</a:t>
              </a:r>
            </a:p>
          </p:txBody>
        </p:sp>
        <p:sp>
          <p:nvSpPr>
            <p:cNvPr id="88094" name="AutoShape 30"/>
            <p:cNvSpPr>
              <a:spLocks/>
            </p:cNvSpPr>
            <p:nvPr/>
          </p:nvSpPr>
          <p:spPr bwMode="auto">
            <a:xfrm rot="-5400000">
              <a:off x="4272" y="1798"/>
              <a:ext cx="192" cy="96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9525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5" name="Text Box 31"/>
            <p:cNvSpPr txBox="1">
              <a:spLocks noChangeArrowheads="1"/>
            </p:cNvSpPr>
            <p:nvPr/>
          </p:nvSpPr>
          <p:spPr bwMode="auto">
            <a:xfrm>
              <a:off x="4454" y="2208"/>
              <a:ext cx="4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FF00"/>
                  </a:solidFill>
                  <a:latin typeface="Times New Roman" pitchFamily="18" charset="0"/>
                </a:rPr>
                <a:t>q=3</a:t>
              </a:r>
            </a:p>
          </p:txBody>
        </p:sp>
      </p:grpSp>
      <p:grpSp>
        <p:nvGrpSpPr>
          <p:cNvPr id="88096" name="Group 32"/>
          <p:cNvGrpSpPr>
            <a:grpSpLocks/>
          </p:cNvGrpSpPr>
          <p:nvPr/>
        </p:nvGrpSpPr>
        <p:grpSpPr bwMode="auto">
          <a:xfrm>
            <a:off x="4724400" y="4724400"/>
            <a:ext cx="3657600" cy="1981200"/>
            <a:chOff x="3504" y="2496"/>
            <a:chExt cx="2304" cy="1248"/>
          </a:xfrm>
        </p:grpSpPr>
        <p:pic>
          <p:nvPicPr>
            <p:cNvPr id="88097" name="Picture 33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04" y="2688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098" name="Oval 34"/>
            <p:cNvSpPr>
              <a:spLocks noChangeArrowheads="1"/>
            </p:cNvSpPr>
            <p:nvPr/>
          </p:nvSpPr>
          <p:spPr bwMode="auto">
            <a:xfrm>
              <a:off x="4455" y="312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9" name="Oval 35"/>
            <p:cNvSpPr>
              <a:spLocks noChangeArrowheads="1"/>
            </p:cNvSpPr>
            <p:nvPr/>
          </p:nvSpPr>
          <p:spPr bwMode="auto">
            <a:xfrm>
              <a:off x="4455" y="2811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0" name="Oval 36"/>
            <p:cNvSpPr>
              <a:spLocks noChangeArrowheads="1"/>
            </p:cNvSpPr>
            <p:nvPr/>
          </p:nvSpPr>
          <p:spPr bwMode="auto">
            <a:xfrm>
              <a:off x="4455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1" name="Oval 37"/>
            <p:cNvSpPr>
              <a:spLocks noChangeArrowheads="1"/>
            </p:cNvSpPr>
            <p:nvPr/>
          </p:nvSpPr>
          <p:spPr bwMode="auto">
            <a:xfrm rot="5400000" flipH="1">
              <a:off x="5127" y="280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2" name="Oval 38"/>
            <p:cNvSpPr>
              <a:spLocks noChangeArrowheads="1"/>
            </p:cNvSpPr>
            <p:nvPr/>
          </p:nvSpPr>
          <p:spPr bwMode="auto">
            <a:xfrm rot="5400000" flipH="1">
              <a:off x="4791" y="280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3" name="Oval 39"/>
            <p:cNvSpPr>
              <a:spLocks noChangeArrowheads="1"/>
            </p:cNvSpPr>
            <p:nvPr/>
          </p:nvSpPr>
          <p:spPr bwMode="auto">
            <a:xfrm rot="5400000" flipH="1">
              <a:off x="5481" y="312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4" name="Oval 40"/>
            <p:cNvSpPr>
              <a:spLocks noChangeArrowheads="1"/>
            </p:cNvSpPr>
            <p:nvPr/>
          </p:nvSpPr>
          <p:spPr bwMode="auto">
            <a:xfrm rot="5400000" flipH="1">
              <a:off x="5472" y="2811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5" name="Oval 41"/>
            <p:cNvSpPr>
              <a:spLocks noChangeArrowheads="1"/>
            </p:cNvSpPr>
            <p:nvPr/>
          </p:nvSpPr>
          <p:spPr bwMode="auto">
            <a:xfrm rot="5400000" flipH="1">
              <a:off x="5481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6" name="Oval 42"/>
            <p:cNvSpPr>
              <a:spLocks noChangeArrowheads="1"/>
            </p:cNvSpPr>
            <p:nvPr/>
          </p:nvSpPr>
          <p:spPr bwMode="auto">
            <a:xfrm rot="5400000" flipH="1">
              <a:off x="5127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7" name="Oval 43"/>
            <p:cNvSpPr>
              <a:spLocks noChangeArrowheads="1"/>
            </p:cNvSpPr>
            <p:nvPr/>
          </p:nvSpPr>
          <p:spPr bwMode="auto">
            <a:xfrm rot="5400000" flipH="1">
              <a:off x="4791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8" name="Oval 44"/>
            <p:cNvSpPr>
              <a:spLocks noChangeArrowheads="1"/>
            </p:cNvSpPr>
            <p:nvPr/>
          </p:nvSpPr>
          <p:spPr bwMode="auto">
            <a:xfrm rot="5400000" flipH="1">
              <a:off x="3639" y="280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9" name="Oval 45"/>
            <p:cNvSpPr>
              <a:spLocks noChangeArrowheads="1"/>
            </p:cNvSpPr>
            <p:nvPr/>
          </p:nvSpPr>
          <p:spPr bwMode="auto">
            <a:xfrm rot="5400000" flipH="1">
              <a:off x="4071" y="280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0" name="Oval 46"/>
            <p:cNvSpPr>
              <a:spLocks noChangeArrowheads="1"/>
            </p:cNvSpPr>
            <p:nvPr/>
          </p:nvSpPr>
          <p:spPr bwMode="auto">
            <a:xfrm rot="5400000" flipH="1">
              <a:off x="3639" y="312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1" name="Oval 47"/>
            <p:cNvSpPr>
              <a:spLocks noChangeArrowheads="1"/>
            </p:cNvSpPr>
            <p:nvPr/>
          </p:nvSpPr>
          <p:spPr bwMode="auto">
            <a:xfrm rot="5400000" flipH="1">
              <a:off x="3639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2" name="Oval 48"/>
            <p:cNvSpPr>
              <a:spLocks noChangeArrowheads="1"/>
            </p:cNvSpPr>
            <p:nvPr/>
          </p:nvSpPr>
          <p:spPr bwMode="auto">
            <a:xfrm rot="5400000" flipH="1">
              <a:off x="4071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13" name="Oval 49"/>
            <p:cNvSpPr>
              <a:spLocks noChangeArrowheads="1"/>
            </p:cNvSpPr>
            <p:nvPr/>
          </p:nvSpPr>
          <p:spPr bwMode="auto">
            <a:xfrm>
              <a:off x="4032" y="2640"/>
              <a:ext cx="672" cy="672"/>
            </a:xfrm>
            <a:prstGeom prst="ellips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114" name="Group 50"/>
            <p:cNvGrpSpPr>
              <a:grpSpLocks/>
            </p:cNvGrpSpPr>
            <p:nvPr/>
          </p:nvGrpSpPr>
          <p:grpSpPr bwMode="auto">
            <a:xfrm>
              <a:off x="3552" y="2496"/>
              <a:ext cx="2256" cy="1248"/>
              <a:chOff x="3504" y="2496"/>
              <a:chExt cx="2256" cy="1248"/>
            </a:xfrm>
          </p:grpSpPr>
          <p:sp>
            <p:nvSpPr>
              <p:cNvPr id="88115" name="Oval 51"/>
              <p:cNvSpPr>
                <a:spLocks noChangeArrowheads="1"/>
              </p:cNvSpPr>
              <p:nvPr/>
            </p:nvSpPr>
            <p:spPr bwMode="auto">
              <a:xfrm>
                <a:off x="4704" y="2496"/>
                <a:ext cx="1056" cy="1104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16" name="Oval 52"/>
              <p:cNvSpPr>
                <a:spLocks noChangeArrowheads="1"/>
              </p:cNvSpPr>
              <p:nvPr/>
            </p:nvSpPr>
            <p:spPr bwMode="auto">
              <a:xfrm>
                <a:off x="3552" y="3312"/>
                <a:ext cx="1344" cy="432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17" name="Oval 53"/>
              <p:cNvSpPr>
                <a:spLocks noChangeArrowheads="1"/>
              </p:cNvSpPr>
              <p:nvPr/>
            </p:nvSpPr>
            <p:spPr bwMode="auto">
              <a:xfrm>
                <a:off x="3504" y="2640"/>
                <a:ext cx="288" cy="720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8118" name="Group 54"/>
          <p:cNvGrpSpPr>
            <a:grpSpLocks/>
          </p:cNvGrpSpPr>
          <p:nvPr/>
        </p:nvGrpSpPr>
        <p:grpSpPr bwMode="auto">
          <a:xfrm>
            <a:off x="4724400" y="4724400"/>
            <a:ext cx="3657600" cy="1981200"/>
            <a:chOff x="1104" y="2592"/>
            <a:chExt cx="2304" cy="1248"/>
          </a:xfrm>
        </p:grpSpPr>
        <p:pic>
          <p:nvPicPr>
            <p:cNvPr id="88119" name="Picture 55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04" y="2784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120" name="Oval 56"/>
            <p:cNvSpPr>
              <a:spLocks noChangeArrowheads="1"/>
            </p:cNvSpPr>
            <p:nvPr/>
          </p:nvSpPr>
          <p:spPr bwMode="auto">
            <a:xfrm>
              <a:off x="2055" y="3222"/>
              <a:ext cx="96" cy="96"/>
            </a:xfrm>
            <a:prstGeom prst="ellipse">
              <a:avLst/>
            </a:prstGeom>
            <a:solidFill>
              <a:srgbClr val="FF0000"/>
            </a:solidFill>
            <a:ln w="5715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1" name="Oval 57"/>
            <p:cNvSpPr>
              <a:spLocks noChangeArrowheads="1"/>
            </p:cNvSpPr>
            <p:nvPr/>
          </p:nvSpPr>
          <p:spPr bwMode="auto">
            <a:xfrm>
              <a:off x="2055" y="290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2" name="Oval 58"/>
            <p:cNvSpPr>
              <a:spLocks noChangeArrowheads="1"/>
            </p:cNvSpPr>
            <p:nvPr/>
          </p:nvSpPr>
          <p:spPr bwMode="auto">
            <a:xfrm>
              <a:off x="2055" y="351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3" name="Oval 59"/>
            <p:cNvSpPr>
              <a:spLocks noChangeArrowheads="1"/>
            </p:cNvSpPr>
            <p:nvPr/>
          </p:nvSpPr>
          <p:spPr bwMode="auto">
            <a:xfrm rot="5400000" flipH="1">
              <a:off x="2727" y="290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4" name="Oval 60"/>
            <p:cNvSpPr>
              <a:spLocks noChangeArrowheads="1"/>
            </p:cNvSpPr>
            <p:nvPr/>
          </p:nvSpPr>
          <p:spPr bwMode="auto">
            <a:xfrm rot="5400000" flipH="1">
              <a:off x="2391" y="290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5" name="Oval 61"/>
            <p:cNvSpPr>
              <a:spLocks noChangeArrowheads="1"/>
            </p:cNvSpPr>
            <p:nvPr/>
          </p:nvSpPr>
          <p:spPr bwMode="auto">
            <a:xfrm rot="5400000" flipH="1">
              <a:off x="3081" y="322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6" name="Oval 62"/>
            <p:cNvSpPr>
              <a:spLocks noChangeArrowheads="1"/>
            </p:cNvSpPr>
            <p:nvPr/>
          </p:nvSpPr>
          <p:spPr bwMode="auto">
            <a:xfrm rot="5400000" flipH="1">
              <a:off x="3072" y="290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7" name="Oval 63"/>
            <p:cNvSpPr>
              <a:spLocks noChangeArrowheads="1"/>
            </p:cNvSpPr>
            <p:nvPr/>
          </p:nvSpPr>
          <p:spPr bwMode="auto">
            <a:xfrm rot="5400000" flipH="1">
              <a:off x="3081" y="351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8" name="Oval 64"/>
            <p:cNvSpPr>
              <a:spLocks noChangeArrowheads="1"/>
            </p:cNvSpPr>
            <p:nvPr/>
          </p:nvSpPr>
          <p:spPr bwMode="auto">
            <a:xfrm rot="5400000" flipH="1">
              <a:off x="2727" y="351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9" name="Oval 65"/>
            <p:cNvSpPr>
              <a:spLocks noChangeArrowheads="1"/>
            </p:cNvSpPr>
            <p:nvPr/>
          </p:nvSpPr>
          <p:spPr bwMode="auto">
            <a:xfrm rot="5400000" flipH="1">
              <a:off x="2391" y="351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0" name="Oval 66"/>
            <p:cNvSpPr>
              <a:spLocks noChangeArrowheads="1"/>
            </p:cNvSpPr>
            <p:nvPr/>
          </p:nvSpPr>
          <p:spPr bwMode="auto">
            <a:xfrm rot="5400000" flipH="1">
              <a:off x="1239" y="290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1" name="Oval 67"/>
            <p:cNvSpPr>
              <a:spLocks noChangeArrowheads="1"/>
            </p:cNvSpPr>
            <p:nvPr/>
          </p:nvSpPr>
          <p:spPr bwMode="auto">
            <a:xfrm rot="5400000" flipH="1">
              <a:off x="1671" y="290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2" name="Oval 68"/>
            <p:cNvSpPr>
              <a:spLocks noChangeArrowheads="1"/>
            </p:cNvSpPr>
            <p:nvPr/>
          </p:nvSpPr>
          <p:spPr bwMode="auto">
            <a:xfrm rot="5400000" flipH="1">
              <a:off x="1239" y="322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3" name="Oval 69"/>
            <p:cNvSpPr>
              <a:spLocks noChangeArrowheads="1"/>
            </p:cNvSpPr>
            <p:nvPr/>
          </p:nvSpPr>
          <p:spPr bwMode="auto">
            <a:xfrm rot="5400000" flipH="1">
              <a:off x="1239" y="351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4" name="Oval 70"/>
            <p:cNvSpPr>
              <a:spLocks noChangeArrowheads="1"/>
            </p:cNvSpPr>
            <p:nvPr/>
          </p:nvSpPr>
          <p:spPr bwMode="auto">
            <a:xfrm rot="5400000" flipH="1">
              <a:off x="1671" y="351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35" name="Oval 71"/>
            <p:cNvSpPr>
              <a:spLocks noChangeArrowheads="1"/>
            </p:cNvSpPr>
            <p:nvPr/>
          </p:nvSpPr>
          <p:spPr bwMode="auto">
            <a:xfrm>
              <a:off x="1632" y="2736"/>
              <a:ext cx="672" cy="672"/>
            </a:xfrm>
            <a:prstGeom prst="ellips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136" name="Group 72"/>
            <p:cNvGrpSpPr>
              <a:grpSpLocks/>
            </p:cNvGrpSpPr>
            <p:nvPr/>
          </p:nvGrpSpPr>
          <p:grpSpPr bwMode="auto">
            <a:xfrm>
              <a:off x="1152" y="2592"/>
              <a:ext cx="2256" cy="1248"/>
              <a:chOff x="3504" y="2496"/>
              <a:chExt cx="2256" cy="1248"/>
            </a:xfrm>
          </p:grpSpPr>
          <p:sp>
            <p:nvSpPr>
              <p:cNvPr id="88137" name="Oval 73"/>
              <p:cNvSpPr>
                <a:spLocks noChangeArrowheads="1"/>
              </p:cNvSpPr>
              <p:nvPr/>
            </p:nvSpPr>
            <p:spPr bwMode="auto">
              <a:xfrm>
                <a:off x="4704" y="2496"/>
                <a:ext cx="1056" cy="1104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38" name="Oval 74"/>
              <p:cNvSpPr>
                <a:spLocks noChangeArrowheads="1"/>
              </p:cNvSpPr>
              <p:nvPr/>
            </p:nvSpPr>
            <p:spPr bwMode="auto">
              <a:xfrm>
                <a:off x="3552" y="3312"/>
                <a:ext cx="1344" cy="432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39" name="Oval 75"/>
              <p:cNvSpPr>
                <a:spLocks noChangeArrowheads="1"/>
              </p:cNvSpPr>
              <p:nvPr/>
            </p:nvSpPr>
            <p:spPr bwMode="auto">
              <a:xfrm>
                <a:off x="3504" y="2640"/>
                <a:ext cx="288" cy="720"/>
              </a:xfrm>
              <a:prstGeom prst="ellipse">
                <a:avLst/>
              </a:prstGeom>
              <a:noFill/>
              <a:ln w="38100" cap="rnd">
                <a:solidFill>
                  <a:srgbClr val="FFFF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91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1066800" y="6096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Locations Clustering:</a:t>
            </a:r>
            <a:b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Results- Explicit Clustering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1066800" y="49530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An order of magnitude enhancement in avg. num. of oper. /location estimate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As q increases, accuracy slightly increases</a:t>
            </a:r>
          </a:p>
        </p:txBody>
      </p:sp>
      <p:pic>
        <p:nvPicPr>
          <p:cNvPr id="94216" name="Picture 8" descr="q_o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057400"/>
            <a:ext cx="3810000" cy="2857500"/>
          </a:xfrm>
          <a:prstGeom prst="rect">
            <a:avLst/>
          </a:prstGeom>
          <a:noFill/>
        </p:spPr>
      </p:pic>
      <p:pic>
        <p:nvPicPr>
          <p:cNvPr id="94217" name="Picture 9" descr="q_ac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0574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Locations Clustering:</a:t>
            </a:r>
            <a:br>
              <a:rPr lang="en-US"/>
            </a:br>
            <a:r>
              <a:rPr lang="en-US"/>
              <a:t>    Implicit Clustering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4343400" cy="4267200"/>
          </a:xfrm>
        </p:spPr>
        <p:txBody>
          <a:bodyPr/>
          <a:lstStyle/>
          <a:p>
            <a:r>
              <a:rPr lang="en-US"/>
              <a:t>Use the access points incrementally</a:t>
            </a:r>
          </a:p>
          <a:p>
            <a:r>
              <a:rPr lang="en-US"/>
              <a:t>Implicit multi-level clustering</a:t>
            </a:r>
            <a:endParaRPr lang="en-US">
              <a:effectLst/>
            </a:endParaRPr>
          </a:p>
          <a:p>
            <a:endParaRPr lang="en-US"/>
          </a:p>
        </p:txBody>
      </p:sp>
      <p:grpSp>
        <p:nvGrpSpPr>
          <p:cNvPr id="93259" name="Group 75"/>
          <p:cNvGrpSpPr>
            <a:grpSpLocks/>
          </p:cNvGrpSpPr>
          <p:nvPr/>
        </p:nvGrpSpPr>
        <p:grpSpPr bwMode="auto">
          <a:xfrm>
            <a:off x="5410200" y="4214813"/>
            <a:ext cx="3505200" cy="1514475"/>
            <a:chOff x="672" y="3141"/>
            <a:chExt cx="2208" cy="954"/>
          </a:xfrm>
        </p:grpSpPr>
        <p:pic>
          <p:nvPicPr>
            <p:cNvPr id="93260" name="Picture 76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2" y="3141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3261" name="Oval 77"/>
            <p:cNvSpPr>
              <a:spLocks noChangeArrowheads="1"/>
            </p:cNvSpPr>
            <p:nvPr/>
          </p:nvSpPr>
          <p:spPr bwMode="auto">
            <a:xfrm>
              <a:off x="1632" y="357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2" name="Oval 78"/>
            <p:cNvSpPr>
              <a:spLocks noChangeArrowheads="1"/>
            </p:cNvSpPr>
            <p:nvPr/>
          </p:nvSpPr>
          <p:spPr bwMode="auto">
            <a:xfrm>
              <a:off x="1632" y="326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3" name="Oval 79"/>
            <p:cNvSpPr>
              <a:spLocks noChangeArrowheads="1"/>
            </p:cNvSpPr>
            <p:nvPr/>
          </p:nvSpPr>
          <p:spPr bwMode="auto">
            <a:xfrm>
              <a:off x="1632" y="386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4" name="Oval 80"/>
            <p:cNvSpPr>
              <a:spLocks noChangeArrowheads="1"/>
            </p:cNvSpPr>
            <p:nvPr/>
          </p:nvSpPr>
          <p:spPr bwMode="auto">
            <a:xfrm rot="5400000" flipH="1">
              <a:off x="1968" y="3261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5" name="Oval 81"/>
            <p:cNvSpPr>
              <a:spLocks noChangeArrowheads="1"/>
            </p:cNvSpPr>
            <p:nvPr/>
          </p:nvSpPr>
          <p:spPr bwMode="auto">
            <a:xfrm rot="5400000" flipH="1">
              <a:off x="1968" y="386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6" name="Oval 82"/>
            <p:cNvSpPr>
              <a:spLocks noChangeArrowheads="1"/>
            </p:cNvSpPr>
            <p:nvPr/>
          </p:nvSpPr>
          <p:spPr bwMode="auto">
            <a:xfrm rot="5400000" flipH="1">
              <a:off x="1248" y="3261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7" name="Oval 83"/>
            <p:cNvSpPr>
              <a:spLocks noChangeArrowheads="1"/>
            </p:cNvSpPr>
            <p:nvPr/>
          </p:nvSpPr>
          <p:spPr bwMode="auto">
            <a:xfrm rot="5400000" flipH="1">
              <a:off x="1248" y="386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3268" name="Text Box 84"/>
          <p:cNvSpPr txBox="1">
            <a:spLocks noChangeArrowheads="1"/>
          </p:cNvSpPr>
          <p:nvPr/>
        </p:nvSpPr>
        <p:spPr bwMode="auto">
          <a:xfrm>
            <a:off x="5470525" y="2046288"/>
            <a:ext cx="337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S=[-60, -45, -80, -86, -70]</a:t>
            </a:r>
          </a:p>
        </p:txBody>
      </p:sp>
      <p:sp>
        <p:nvSpPr>
          <p:cNvPr id="93269" name="Text Box 85"/>
          <p:cNvSpPr txBox="1">
            <a:spLocks noChangeArrowheads="1"/>
          </p:cNvSpPr>
          <p:nvPr/>
        </p:nvSpPr>
        <p:spPr bwMode="auto">
          <a:xfrm>
            <a:off x="5470525" y="2954338"/>
            <a:ext cx="337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S=(</a:t>
            </a:r>
            <a:r>
              <a:rPr lang="en-US" sz="2400">
                <a:solidFill>
                  <a:srgbClr val="00FF00"/>
                </a:solidFill>
                <a:latin typeface="Times New Roman" pitchFamily="18" charset="0"/>
              </a:rPr>
              <a:t>-45</a:t>
            </a: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, -60, -70, -80, -</a:t>
            </a:r>
            <a:r>
              <a:rPr lang="en-US" sz="2400">
                <a:latin typeface="Times New Roman" pitchFamily="18" charset="0"/>
              </a:rPr>
              <a:t>86)</a:t>
            </a:r>
          </a:p>
        </p:txBody>
      </p:sp>
      <p:grpSp>
        <p:nvGrpSpPr>
          <p:cNvPr id="93270" name="Group 86"/>
          <p:cNvGrpSpPr>
            <a:grpSpLocks/>
          </p:cNvGrpSpPr>
          <p:nvPr/>
        </p:nvGrpSpPr>
        <p:grpSpPr bwMode="auto">
          <a:xfrm>
            <a:off x="5410200" y="3938588"/>
            <a:ext cx="3505200" cy="1862137"/>
            <a:chOff x="3504" y="2514"/>
            <a:chExt cx="2208" cy="1173"/>
          </a:xfrm>
        </p:grpSpPr>
        <p:grpSp>
          <p:nvGrpSpPr>
            <p:cNvPr id="93271" name="Group 87"/>
            <p:cNvGrpSpPr>
              <a:grpSpLocks/>
            </p:cNvGrpSpPr>
            <p:nvPr/>
          </p:nvGrpSpPr>
          <p:grpSpPr bwMode="auto">
            <a:xfrm>
              <a:off x="3504" y="2688"/>
              <a:ext cx="2208" cy="954"/>
              <a:chOff x="3504" y="2688"/>
              <a:chExt cx="2208" cy="954"/>
            </a:xfrm>
          </p:grpSpPr>
          <p:pic>
            <p:nvPicPr>
              <p:cNvPr id="93272" name="Picture 88" descr="avw4100south_cor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04" y="2688"/>
                <a:ext cx="2208" cy="9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3273" name="Oval 89"/>
              <p:cNvSpPr>
                <a:spLocks noChangeArrowheads="1"/>
              </p:cNvSpPr>
              <p:nvPr/>
            </p:nvSpPr>
            <p:spPr bwMode="auto">
              <a:xfrm>
                <a:off x="4464" y="312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4" name="Oval 90"/>
              <p:cNvSpPr>
                <a:spLocks noChangeArrowheads="1"/>
              </p:cNvSpPr>
              <p:nvPr/>
            </p:nvSpPr>
            <p:spPr bwMode="auto">
              <a:xfrm>
                <a:off x="4464" y="2811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5" name="Oval 91"/>
              <p:cNvSpPr>
                <a:spLocks noChangeArrowheads="1"/>
              </p:cNvSpPr>
              <p:nvPr/>
            </p:nvSpPr>
            <p:spPr bwMode="auto">
              <a:xfrm>
                <a:off x="4464" y="34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6" name="Oval 92"/>
              <p:cNvSpPr>
                <a:spLocks noChangeArrowheads="1"/>
              </p:cNvSpPr>
              <p:nvPr/>
            </p:nvSpPr>
            <p:spPr bwMode="auto">
              <a:xfrm rot="5400000" flipH="1">
                <a:off x="5136" y="2808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7" name="Oval 93"/>
              <p:cNvSpPr>
                <a:spLocks noChangeArrowheads="1"/>
              </p:cNvSpPr>
              <p:nvPr/>
            </p:nvSpPr>
            <p:spPr bwMode="auto">
              <a:xfrm rot="5400000" flipH="1">
                <a:off x="4800" y="2808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8" name="Oval 94"/>
              <p:cNvSpPr>
                <a:spLocks noChangeArrowheads="1"/>
              </p:cNvSpPr>
              <p:nvPr/>
            </p:nvSpPr>
            <p:spPr bwMode="auto">
              <a:xfrm rot="5400000" flipH="1">
                <a:off x="5490" y="312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9" name="Oval 95"/>
              <p:cNvSpPr>
                <a:spLocks noChangeArrowheads="1"/>
              </p:cNvSpPr>
              <p:nvPr/>
            </p:nvSpPr>
            <p:spPr bwMode="auto">
              <a:xfrm rot="5400000" flipH="1">
                <a:off x="5481" y="2811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0" name="Oval 96"/>
              <p:cNvSpPr>
                <a:spLocks noChangeArrowheads="1"/>
              </p:cNvSpPr>
              <p:nvPr/>
            </p:nvSpPr>
            <p:spPr bwMode="auto">
              <a:xfrm rot="5400000" flipH="1">
                <a:off x="5490" y="34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1" name="Oval 97"/>
              <p:cNvSpPr>
                <a:spLocks noChangeArrowheads="1"/>
              </p:cNvSpPr>
              <p:nvPr/>
            </p:nvSpPr>
            <p:spPr bwMode="auto">
              <a:xfrm rot="5400000" flipH="1">
                <a:off x="5136" y="34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2" name="Oval 98"/>
              <p:cNvSpPr>
                <a:spLocks noChangeArrowheads="1"/>
              </p:cNvSpPr>
              <p:nvPr/>
            </p:nvSpPr>
            <p:spPr bwMode="auto">
              <a:xfrm rot="5400000" flipH="1">
                <a:off x="4800" y="34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3" name="Oval 99"/>
              <p:cNvSpPr>
                <a:spLocks noChangeArrowheads="1"/>
              </p:cNvSpPr>
              <p:nvPr/>
            </p:nvSpPr>
            <p:spPr bwMode="auto">
              <a:xfrm rot="5400000" flipH="1">
                <a:off x="3648" y="2808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4" name="Oval 100"/>
              <p:cNvSpPr>
                <a:spLocks noChangeArrowheads="1"/>
              </p:cNvSpPr>
              <p:nvPr/>
            </p:nvSpPr>
            <p:spPr bwMode="auto">
              <a:xfrm rot="5400000" flipH="1">
                <a:off x="4080" y="2808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5" name="Oval 101"/>
              <p:cNvSpPr>
                <a:spLocks noChangeArrowheads="1"/>
              </p:cNvSpPr>
              <p:nvPr/>
            </p:nvSpPr>
            <p:spPr bwMode="auto">
              <a:xfrm rot="5400000" flipH="1">
                <a:off x="3648" y="312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6" name="Oval 102"/>
              <p:cNvSpPr>
                <a:spLocks noChangeArrowheads="1"/>
              </p:cNvSpPr>
              <p:nvPr/>
            </p:nvSpPr>
            <p:spPr bwMode="auto">
              <a:xfrm rot="5400000" flipH="1">
                <a:off x="3648" y="34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7" name="Oval 103"/>
              <p:cNvSpPr>
                <a:spLocks noChangeArrowheads="1"/>
              </p:cNvSpPr>
              <p:nvPr/>
            </p:nvSpPr>
            <p:spPr bwMode="auto">
              <a:xfrm rot="5400000" flipH="1">
                <a:off x="4080" y="341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3288" name="Oval 104"/>
            <p:cNvSpPr>
              <a:spLocks noChangeArrowheads="1"/>
            </p:cNvSpPr>
            <p:nvPr/>
          </p:nvSpPr>
          <p:spPr bwMode="auto">
            <a:xfrm>
              <a:off x="3906" y="2514"/>
              <a:ext cx="1152" cy="1173"/>
            </a:xfrm>
            <a:prstGeom prst="ellips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3289" name="Group 105"/>
          <p:cNvGrpSpPr>
            <a:grpSpLocks/>
          </p:cNvGrpSpPr>
          <p:nvPr/>
        </p:nvGrpSpPr>
        <p:grpSpPr bwMode="auto">
          <a:xfrm>
            <a:off x="5410200" y="3429000"/>
            <a:ext cx="3505200" cy="2309813"/>
            <a:chOff x="912" y="2820"/>
            <a:chExt cx="2208" cy="1455"/>
          </a:xfrm>
        </p:grpSpPr>
        <p:pic>
          <p:nvPicPr>
            <p:cNvPr id="93290" name="Picture 106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12" y="3321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3291" name="Oval 107"/>
            <p:cNvSpPr>
              <a:spLocks noChangeArrowheads="1"/>
            </p:cNvSpPr>
            <p:nvPr/>
          </p:nvSpPr>
          <p:spPr bwMode="auto">
            <a:xfrm>
              <a:off x="1872" y="3759"/>
              <a:ext cx="96" cy="96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2" name="Oval 108"/>
            <p:cNvSpPr>
              <a:spLocks noChangeArrowheads="1"/>
            </p:cNvSpPr>
            <p:nvPr/>
          </p:nvSpPr>
          <p:spPr bwMode="auto">
            <a:xfrm>
              <a:off x="1872" y="344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3" name="Oval 109"/>
            <p:cNvSpPr>
              <a:spLocks noChangeArrowheads="1"/>
            </p:cNvSpPr>
            <p:nvPr/>
          </p:nvSpPr>
          <p:spPr bwMode="auto">
            <a:xfrm>
              <a:off x="1872" y="404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4" name="Oval 110"/>
            <p:cNvSpPr>
              <a:spLocks noChangeArrowheads="1"/>
            </p:cNvSpPr>
            <p:nvPr/>
          </p:nvSpPr>
          <p:spPr bwMode="auto">
            <a:xfrm rot="5400000" flipH="1">
              <a:off x="2208" y="3441"/>
              <a:ext cx="96" cy="96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5" name="Oval 111"/>
            <p:cNvSpPr>
              <a:spLocks noChangeArrowheads="1"/>
            </p:cNvSpPr>
            <p:nvPr/>
          </p:nvSpPr>
          <p:spPr bwMode="auto">
            <a:xfrm rot="5400000" flipH="1">
              <a:off x="2208" y="404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6" name="Oval 112"/>
            <p:cNvSpPr>
              <a:spLocks noChangeArrowheads="1"/>
            </p:cNvSpPr>
            <p:nvPr/>
          </p:nvSpPr>
          <p:spPr bwMode="auto">
            <a:xfrm rot="5400000" flipH="1">
              <a:off x="1488" y="3441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7" name="Oval 113"/>
            <p:cNvSpPr>
              <a:spLocks noChangeArrowheads="1"/>
            </p:cNvSpPr>
            <p:nvPr/>
          </p:nvSpPr>
          <p:spPr bwMode="auto">
            <a:xfrm rot="5400000" flipH="1">
              <a:off x="1488" y="404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98" name="Oval 114"/>
            <p:cNvSpPr>
              <a:spLocks noChangeArrowheads="1"/>
            </p:cNvSpPr>
            <p:nvPr/>
          </p:nvSpPr>
          <p:spPr bwMode="auto">
            <a:xfrm>
              <a:off x="1632" y="2820"/>
              <a:ext cx="1152" cy="1173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3299" name="Text Box 115"/>
          <p:cNvSpPr txBox="1">
            <a:spLocks noChangeArrowheads="1"/>
          </p:cNvSpPr>
          <p:nvPr/>
        </p:nvSpPr>
        <p:spPr bwMode="auto">
          <a:xfrm>
            <a:off x="5470525" y="2947988"/>
            <a:ext cx="337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S=[</a:t>
            </a: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-45, </a:t>
            </a:r>
            <a:r>
              <a:rPr lang="en-US" sz="2400">
                <a:solidFill>
                  <a:srgbClr val="FFFF00"/>
                </a:solidFill>
                <a:latin typeface="Times New Roman" pitchFamily="18" charset="0"/>
              </a:rPr>
              <a:t>-60</a:t>
            </a:r>
            <a:r>
              <a:rPr lang="en-US" sz="2400">
                <a:solidFill>
                  <a:schemeClr val="tx2"/>
                </a:solidFill>
                <a:latin typeface="Times New Roman" pitchFamily="18" charset="0"/>
              </a:rPr>
              <a:t>, -70, -80, -</a:t>
            </a:r>
            <a:r>
              <a:rPr lang="en-US" sz="2400">
                <a:latin typeface="Times New Roman" pitchFamily="18" charset="0"/>
              </a:rPr>
              <a:t>86]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68" grpId="0" autoUpdateAnimBg="0"/>
      <p:bldP spid="93269" grpId="0" autoUpdateAnimBg="0"/>
      <p:bldP spid="9329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1066800" y="6096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Locations Clustering:</a:t>
            </a:r>
            <a:b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Results- Implicit Clustering</a:t>
            </a:r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1066800" y="49530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Avg. num. of oper. /location estimate better than explicit clustering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Accuracy increases with Threshold</a:t>
            </a:r>
          </a:p>
        </p:txBody>
      </p:sp>
      <p:pic>
        <p:nvPicPr>
          <p:cNvPr id="115718" name="Picture 6" descr="th_ac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905000"/>
            <a:ext cx="3810000" cy="2857500"/>
          </a:xfrm>
          <a:prstGeom prst="rect">
            <a:avLst/>
          </a:prstGeom>
          <a:noFill/>
        </p:spPr>
      </p:pic>
      <p:pic>
        <p:nvPicPr>
          <p:cNvPr id="115719" name="Picture 7" descr="th_op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050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1066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Horus Components</a:t>
            </a:r>
          </a:p>
        </p:txBody>
      </p:sp>
      <p:graphicFrame>
        <p:nvGraphicFramePr>
          <p:cNvPr id="101380" name="Object 4"/>
          <p:cNvGraphicFramePr>
            <a:graphicFrameLocks noChangeAspect="1"/>
          </p:cNvGraphicFramePr>
          <p:nvPr/>
        </p:nvGraphicFramePr>
        <p:xfrm>
          <a:off x="2057400" y="457200"/>
          <a:ext cx="4852988" cy="6242050"/>
        </p:xfrm>
        <a:graphic>
          <a:graphicData uri="http://schemas.openxmlformats.org/presentationml/2006/ole">
            <p:oleObj spid="_x0000_s101380" name="Visio" r:id="rId4" imgW="6255670" imgH="6376476" progId="Visio.Drawing.11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Roadio-map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/>
              <a:t>Motivation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Location Determination technologies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Introduction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Noisy wireless channel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Horus components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solidFill>
                  <a:schemeClr val="accent1"/>
                </a:solidFill>
              </a:rPr>
              <a:t>Performance evaluation</a:t>
            </a:r>
          </a:p>
          <a:p>
            <a:r>
              <a:rPr lang="en-US"/>
              <a:t>Conclusions and future 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2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2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20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20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2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2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2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20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20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Roadmap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/>
              <a:t>Motivation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Location determination technologies</a:t>
            </a:r>
          </a:p>
          <a:p>
            <a:pPr>
              <a:buFont typeface="Wingdings" pitchFamily="2" charset="2"/>
              <a:buChar char="Ø"/>
            </a:pPr>
            <a:r>
              <a:rPr lang="en-US" b="1">
                <a:solidFill>
                  <a:schemeClr val="accent1"/>
                </a:solidFill>
              </a:rPr>
              <a:t>Introduction</a:t>
            </a:r>
          </a:p>
          <a:p>
            <a:r>
              <a:rPr lang="en-US"/>
              <a:t>Noisy wireless channel</a:t>
            </a:r>
          </a:p>
          <a:p>
            <a:r>
              <a:rPr lang="en-US"/>
              <a:t>Horus components</a:t>
            </a:r>
          </a:p>
          <a:p>
            <a:r>
              <a:rPr lang="en-US"/>
              <a:t>Performance evaluation</a:t>
            </a:r>
          </a:p>
          <a:p>
            <a:r>
              <a:rPr lang="en-US"/>
              <a:t>Conclusions and future 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ChangeArrowheads="1"/>
          </p:cNvSpPr>
          <p:nvPr/>
        </p:nvSpPr>
        <p:spPr bwMode="auto">
          <a:xfrm>
            <a:off x="1066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Horus-Radar Comparison</a:t>
            </a:r>
          </a:p>
        </p:txBody>
      </p:sp>
      <p:pic>
        <p:nvPicPr>
          <p:cNvPr id="106501" name="Picture 5" descr="umd_radar_ac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905000"/>
            <a:ext cx="3810000" cy="2857500"/>
          </a:xfrm>
          <a:prstGeom prst="rect">
            <a:avLst/>
          </a:prstGeom>
          <a:noFill/>
        </p:spPr>
      </p:pic>
      <p:graphicFrame>
        <p:nvGraphicFramePr>
          <p:cNvPr id="106503" name="Object 7"/>
          <p:cNvGraphicFramePr>
            <a:graphicFrameLocks noChangeAspect="1"/>
          </p:cNvGraphicFramePr>
          <p:nvPr/>
        </p:nvGraphicFramePr>
        <p:xfrm>
          <a:off x="4876800" y="1828800"/>
          <a:ext cx="4114800" cy="3013075"/>
        </p:xfrm>
        <a:graphic>
          <a:graphicData uri="http://schemas.openxmlformats.org/presentationml/2006/ole">
            <p:oleObj spid="_x0000_s106503" name="Chart" r:id="rId4" imgW="4628986" imgH="2619418" progId="Excel.Sheet.8">
              <p:embed/>
            </p:oleObj>
          </a:graphicData>
        </a:graphic>
      </p:graphicFrame>
      <p:pic>
        <p:nvPicPr>
          <p:cNvPr id="106760" name="Picture 26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5334000"/>
            <a:ext cx="6248400" cy="966788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1066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Training Time</a:t>
            </a:r>
          </a:p>
        </p:txBody>
      </p:sp>
      <p:pic>
        <p:nvPicPr>
          <p:cNvPr id="107524" name="Picture 4" descr="tsiz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905000"/>
            <a:ext cx="3810000" cy="2857500"/>
          </a:xfrm>
          <a:prstGeom prst="rect">
            <a:avLst/>
          </a:prstGeom>
          <a:noFill/>
        </p:spPr>
      </p:pic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1066800" y="4953000"/>
            <a:ext cx="7543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15 seconds training time per location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1066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Radio map Spacing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066800" y="49530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Average distance error increase by as much as 100% (20 feet)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3200"/>
              <a:t>14 feet gives good accuracy</a:t>
            </a:r>
          </a:p>
        </p:txBody>
      </p:sp>
      <p:pic>
        <p:nvPicPr>
          <p:cNvPr id="108549" name="Picture 5" descr="rmspac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8669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9144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342900" indent="-342900"/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Radar with Horus Techniques</a:t>
            </a:r>
          </a:p>
        </p:txBody>
      </p:sp>
      <p:pic>
        <p:nvPicPr>
          <p:cNvPr id="109572" name="Picture 4" descr="radar_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905000"/>
            <a:ext cx="3810000" cy="2857500"/>
          </a:xfrm>
          <a:prstGeom prst="rect">
            <a:avLst/>
          </a:prstGeom>
          <a:noFill/>
        </p:spPr>
      </p:pic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1066800" y="4953000"/>
            <a:ext cx="7543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Average distance error enhanced by more than 58%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en-US" sz="2800"/>
              <a:t>Worst case error decreased by more than 76%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Roadio-map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/>
              <a:t>Motivation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Location Determination technologies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Introduction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Noisy wireless channel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Horus components</a:t>
            </a:r>
          </a:p>
          <a:p>
            <a:pPr>
              <a:buFont typeface="Wingdings" pitchFamily="2" charset="2"/>
              <a:buChar char="ü"/>
            </a:pPr>
            <a:r>
              <a:rPr lang="en-US"/>
              <a:t>Performance evaluation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solidFill>
                  <a:schemeClr val="accent1"/>
                </a:solidFill>
              </a:rPr>
              <a:t>Conclusions and future 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20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20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2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2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2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2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2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20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20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2000" fill="hold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2000" fill="hold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2000" fill="hold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6" dur="500" autoRev="1" fill="hold"/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autoRev="1" fill="hold"/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autoRev="1" fill="hold"/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The </a:t>
            </a:r>
            <a:r>
              <a:rPr lang="en-US" sz="2400" i="1">
                <a:effectLst/>
              </a:rPr>
              <a:t>Horus </a:t>
            </a:r>
            <a:r>
              <a:rPr lang="en-US" sz="2400">
                <a:effectLst/>
              </a:rPr>
              <a:t>system achieves its goals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High accuracy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Through a probabilistic location determination technique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Smoothing signal strength distributions by Gaussian approximation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Using a continuous-space estimator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Handling the high correlation between samples from the same access point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The perturbation technique to handle small-scale variations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Low computational requirements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Through the use of clustering techniques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 (Cont’d)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>
                <a:effectLst/>
              </a:rPr>
              <a:t>Scalability in terms of the coverage area</a:t>
            </a:r>
          </a:p>
          <a:p>
            <a:pPr lvl="1">
              <a:lnSpc>
                <a:spcPct val="80000"/>
              </a:lnSpc>
            </a:pPr>
            <a:r>
              <a:rPr lang="en-US" sz="2000">
                <a:effectLst/>
              </a:rPr>
              <a:t>Through the use of clustering techniques</a:t>
            </a:r>
          </a:p>
          <a:p>
            <a:pPr>
              <a:lnSpc>
                <a:spcPct val="80000"/>
              </a:lnSpc>
            </a:pPr>
            <a:r>
              <a:rPr lang="en-US" sz="2400">
                <a:effectLst/>
              </a:rPr>
              <a:t>Scalability in terms of the number of users</a:t>
            </a:r>
          </a:p>
          <a:p>
            <a:pPr lvl="1">
              <a:lnSpc>
                <a:spcPct val="80000"/>
              </a:lnSpc>
            </a:pPr>
            <a:r>
              <a:rPr lang="en-US" sz="2000">
                <a:effectLst/>
              </a:rPr>
              <a:t>Through the distributed implementation</a:t>
            </a:r>
          </a:p>
          <a:p>
            <a:pPr>
              <a:lnSpc>
                <a:spcPct val="80000"/>
              </a:lnSpc>
            </a:pPr>
            <a:r>
              <a:rPr lang="en-US" sz="2400">
                <a:effectLst/>
              </a:rPr>
              <a:t>Training time of 15 seconds per location is enough to construct the radio-map</a:t>
            </a:r>
          </a:p>
          <a:p>
            <a:pPr>
              <a:lnSpc>
                <a:spcPct val="80000"/>
              </a:lnSpc>
            </a:pPr>
            <a:r>
              <a:rPr lang="en-US" sz="2400">
                <a:effectLst/>
              </a:rPr>
              <a:t>Radio map spacing of 14 feet</a:t>
            </a:r>
          </a:p>
          <a:p>
            <a:pPr>
              <a:lnSpc>
                <a:spcPct val="80000"/>
              </a:lnSpc>
            </a:pPr>
            <a:r>
              <a:rPr lang="en-US" sz="2400">
                <a:effectLst/>
              </a:rPr>
              <a:t>Horus vs. Radar</a:t>
            </a:r>
          </a:p>
          <a:p>
            <a:pPr lvl="1">
              <a:lnSpc>
                <a:spcPct val="80000"/>
              </a:lnSpc>
            </a:pPr>
            <a:r>
              <a:rPr lang="en-US" sz="2000">
                <a:effectLst/>
              </a:rPr>
              <a:t>More accurate by more than 11 feet, on the average</a:t>
            </a:r>
          </a:p>
          <a:p>
            <a:pPr lvl="1">
              <a:lnSpc>
                <a:spcPct val="80000"/>
              </a:lnSpc>
            </a:pPr>
            <a:r>
              <a:rPr lang="en-US" sz="2000">
                <a:effectLst/>
              </a:rPr>
              <a:t>More than an order of magnitude savings in number of operations required per location estimate</a:t>
            </a:r>
          </a:p>
          <a:p>
            <a:pPr>
              <a:lnSpc>
                <a:spcPct val="80000"/>
              </a:lnSpc>
            </a:pPr>
            <a:r>
              <a:rPr lang="en-US" sz="2400">
                <a:effectLst/>
              </a:rPr>
              <a:t>Horus vs. Ekahau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 (Cont’d)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Modules can be applied to other WLAN location determination systems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Correlation handling, continuous-space estimator, clustering, and small-scale compensator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Applied to Radar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Average distance error enhanced by more than 58%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Worst case error decreased by more than 76%</a:t>
            </a:r>
          </a:p>
          <a:p>
            <a:pPr>
              <a:lnSpc>
                <a:spcPct val="90000"/>
              </a:lnSpc>
            </a:pPr>
            <a:r>
              <a:rPr lang="en-US" sz="2400">
                <a:effectLst/>
              </a:rPr>
              <a:t>Techniques presented thesis are applicable to other RF-technologies</a:t>
            </a:r>
          </a:p>
          <a:p>
            <a:pPr lvl="1">
              <a:lnSpc>
                <a:spcPct val="90000"/>
              </a:lnSpc>
            </a:pPr>
            <a:r>
              <a:rPr lang="en-US" sz="2000">
                <a:effectLst/>
              </a:rPr>
              <a:t>802.11a, 802.11g, HiperLAN, and BlueTooth,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5438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>
                <a:effectLst/>
              </a:rPr>
              <a:t>Using the user history in location estimation and clustering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Dynamically change the system parameters based on the environment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Experimenting with other continuous distributions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Optimal placement of access point to obtain the best accuracy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Techniques to ensure user privacy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Work (Cont’d)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5438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>
                <a:effectLst/>
              </a:rPr>
              <a:t>Different clustering techniques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Automating the radio-map generation process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Changing the radio map based on the environment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Effect of adding/removing access points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Designing and developing applications and services</a:t>
            </a:r>
          </a:p>
          <a:p>
            <a:pPr>
              <a:lnSpc>
                <a:spcPct val="80000"/>
              </a:lnSpc>
            </a:pPr>
            <a:r>
              <a:rPr lang="en-US">
                <a:effectLst/>
              </a:rPr>
              <a:t>Handling difference between different manufactures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WLAN Location Determination (Cont’d)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419600"/>
            <a:ext cx="7543800" cy="1676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Signal strength= </a:t>
            </a:r>
            <a:r>
              <a:rPr lang="en-US" sz="2000" i="1"/>
              <a:t>f(distance)</a:t>
            </a:r>
          </a:p>
          <a:p>
            <a:pPr>
              <a:lnSpc>
                <a:spcPct val="80000"/>
              </a:lnSpc>
            </a:pPr>
            <a:r>
              <a:rPr lang="en-US" sz="2000"/>
              <a:t>Does not follow free space loss</a:t>
            </a:r>
          </a:p>
          <a:p>
            <a:pPr>
              <a:lnSpc>
                <a:spcPct val="80000"/>
              </a:lnSpc>
            </a:pPr>
            <a:r>
              <a:rPr lang="en-US" sz="2000"/>
              <a:t>Use lookup table </a:t>
            </a:r>
            <a:r>
              <a:rPr lang="en-US" sz="2000">
                <a:sym typeface="Symbol" pitchFamily="18" charset="2"/>
              </a:rPr>
              <a:t> </a:t>
            </a:r>
            <a:r>
              <a:rPr lang="en-US" sz="2000" b="1">
                <a:sym typeface="Symbol" pitchFamily="18" charset="2"/>
              </a:rPr>
              <a:t>Radio map</a:t>
            </a:r>
          </a:p>
          <a:p>
            <a:pPr>
              <a:lnSpc>
                <a:spcPct val="80000"/>
              </a:lnSpc>
            </a:pPr>
            <a:r>
              <a:rPr lang="en-US" sz="2000"/>
              <a:t>Radio Map: signal strength characteristics  at selected locations</a:t>
            </a:r>
          </a:p>
        </p:txBody>
      </p:sp>
      <p:grpSp>
        <p:nvGrpSpPr>
          <p:cNvPr id="51237" name="Group 37"/>
          <p:cNvGrpSpPr>
            <a:grpSpLocks/>
          </p:cNvGrpSpPr>
          <p:nvPr/>
        </p:nvGrpSpPr>
        <p:grpSpPr bwMode="auto">
          <a:xfrm>
            <a:off x="990600" y="1905000"/>
            <a:ext cx="3733800" cy="2209800"/>
            <a:chOff x="624" y="1200"/>
            <a:chExt cx="5088" cy="1488"/>
          </a:xfrm>
        </p:grpSpPr>
        <p:pic>
          <p:nvPicPr>
            <p:cNvPr id="51228" name="Picture 28" descr="avw4100south_cor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24" y="1200"/>
              <a:ext cx="5088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29" name="Oval 29"/>
            <p:cNvSpPr>
              <a:spLocks noChangeArrowheads="1"/>
            </p:cNvSpPr>
            <p:nvPr/>
          </p:nvSpPr>
          <p:spPr bwMode="auto">
            <a:xfrm>
              <a:off x="2836" y="1799"/>
              <a:ext cx="221" cy="1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0" name="AutoShape 30"/>
            <p:cNvSpPr>
              <a:spLocks noChangeArrowheads="1"/>
            </p:cNvSpPr>
            <p:nvPr/>
          </p:nvSpPr>
          <p:spPr bwMode="auto">
            <a:xfrm>
              <a:off x="845" y="1350"/>
              <a:ext cx="332" cy="224"/>
            </a:xfrm>
            <a:prstGeom prst="sun">
              <a:avLst>
                <a:gd name="adj" fmla="val 25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1" name="AutoShape 31"/>
            <p:cNvSpPr>
              <a:spLocks noChangeArrowheads="1"/>
            </p:cNvSpPr>
            <p:nvPr/>
          </p:nvSpPr>
          <p:spPr bwMode="auto">
            <a:xfrm>
              <a:off x="1951" y="2398"/>
              <a:ext cx="332" cy="224"/>
            </a:xfrm>
            <a:prstGeom prst="sun">
              <a:avLst>
                <a:gd name="adj" fmla="val 25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2" name="AutoShape 32"/>
            <p:cNvSpPr>
              <a:spLocks noChangeArrowheads="1"/>
            </p:cNvSpPr>
            <p:nvPr/>
          </p:nvSpPr>
          <p:spPr bwMode="auto">
            <a:xfrm>
              <a:off x="4827" y="1275"/>
              <a:ext cx="332" cy="224"/>
            </a:xfrm>
            <a:prstGeom prst="sun">
              <a:avLst>
                <a:gd name="adj" fmla="val 25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3" name="AutoShape 33"/>
            <p:cNvSpPr>
              <a:spLocks noChangeArrowheads="1"/>
            </p:cNvSpPr>
            <p:nvPr/>
          </p:nvSpPr>
          <p:spPr bwMode="auto">
            <a:xfrm>
              <a:off x="4495" y="2098"/>
              <a:ext cx="332" cy="225"/>
            </a:xfrm>
            <a:prstGeom prst="sun">
              <a:avLst>
                <a:gd name="adj" fmla="val 25000"/>
              </a:avLst>
            </a:prstGeom>
            <a:solidFill>
              <a:srgbClr val="00FF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4" name="Line 34"/>
            <p:cNvSpPr>
              <a:spLocks noChangeShapeType="1"/>
            </p:cNvSpPr>
            <p:nvPr/>
          </p:nvSpPr>
          <p:spPr bwMode="auto">
            <a:xfrm>
              <a:off x="1004" y="1465"/>
              <a:ext cx="1957" cy="41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1235" name="Line 35"/>
            <p:cNvSpPr>
              <a:spLocks noChangeShapeType="1"/>
            </p:cNvSpPr>
            <p:nvPr/>
          </p:nvSpPr>
          <p:spPr bwMode="auto">
            <a:xfrm flipV="1">
              <a:off x="2103" y="1888"/>
              <a:ext cx="876" cy="6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1236" name="Line 36"/>
            <p:cNvSpPr>
              <a:spLocks noChangeShapeType="1"/>
            </p:cNvSpPr>
            <p:nvPr/>
          </p:nvSpPr>
          <p:spPr bwMode="auto">
            <a:xfrm flipH="1">
              <a:off x="2940" y="1397"/>
              <a:ext cx="2053" cy="4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pic>
        <p:nvPicPr>
          <p:cNvPr id="51245" name="Picture 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865313"/>
            <a:ext cx="3267075" cy="25542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WLAN Location Determination (Cont’d)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191000"/>
            <a:ext cx="7543800" cy="2286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Offline phase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Build radio map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Radar system: average signal strength</a:t>
            </a:r>
          </a:p>
          <a:p>
            <a:pPr>
              <a:lnSpc>
                <a:spcPct val="80000"/>
              </a:lnSpc>
            </a:pPr>
            <a:r>
              <a:rPr lang="en-US" sz="2400"/>
              <a:t>Online phase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Get user location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Nearest location in signal strength space (Euclidian distance)</a:t>
            </a:r>
          </a:p>
        </p:txBody>
      </p:sp>
      <p:grpSp>
        <p:nvGrpSpPr>
          <p:cNvPr id="52237" name="Group 13"/>
          <p:cNvGrpSpPr>
            <a:grpSpLocks/>
          </p:cNvGrpSpPr>
          <p:nvPr/>
        </p:nvGrpSpPr>
        <p:grpSpPr bwMode="auto">
          <a:xfrm>
            <a:off x="2133600" y="1828800"/>
            <a:ext cx="5181600" cy="2209800"/>
            <a:chOff x="3456" y="2928"/>
            <a:chExt cx="2208" cy="1002"/>
          </a:xfrm>
        </p:grpSpPr>
        <p:grpSp>
          <p:nvGrpSpPr>
            <p:cNvPr id="52238" name="Group 14"/>
            <p:cNvGrpSpPr>
              <a:grpSpLocks/>
            </p:cNvGrpSpPr>
            <p:nvPr/>
          </p:nvGrpSpPr>
          <p:grpSpPr bwMode="auto">
            <a:xfrm>
              <a:off x="3812" y="2928"/>
              <a:ext cx="1560" cy="816"/>
              <a:chOff x="3552" y="2832"/>
              <a:chExt cx="1560" cy="816"/>
            </a:xfrm>
          </p:grpSpPr>
          <p:sp>
            <p:nvSpPr>
              <p:cNvPr id="52239" name="Oval 15"/>
              <p:cNvSpPr>
                <a:spLocks noChangeArrowheads="1"/>
              </p:cNvSpPr>
              <p:nvPr/>
            </p:nvSpPr>
            <p:spPr bwMode="auto">
              <a:xfrm>
                <a:off x="3744" y="3408"/>
                <a:ext cx="240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240" name="AutoShape 16"/>
              <p:cNvSpPr>
                <a:spLocks noChangeArrowheads="1"/>
              </p:cNvSpPr>
              <p:nvPr/>
            </p:nvSpPr>
            <p:spPr bwMode="auto">
              <a:xfrm>
                <a:off x="4800" y="3072"/>
                <a:ext cx="288" cy="288"/>
              </a:xfrm>
              <a:prstGeom prst="sun">
                <a:avLst>
                  <a:gd name="adj" fmla="val 25000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241" name="Line 17"/>
              <p:cNvSpPr>
                <a:spLocks noChangeShapeType="1"/>
              </p:cNvSpPr>
              <p:nvPr/>
            </p:nvSpPr>
            <p:spPr bwMode="auto">
              <a:xfrm flipH="1">
                <a:off x="3858" y="3216"/>
                <a:ext cx="1086" cy="322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2242" name="Text Box 18"/>
              <p:cNvSpPr txBox="1">
                <a:spLocks noChangeArrowheads="1"/>
              </p:cNvSpPr>
              <p:nvPr/>
            </p:nvSpPr>
            <p:spPr bwMode="auto">
              <a:xfrm>
                <a:off x="4704" y="2832"/>
                <a:ext cx="408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Times New Roman" pitchFamily="18" charset="0"/>
                  </a:rPr>
                  <a:t>(x</a:t>
                </a:r>
                <a:r>
                  <a:rPr lang="en-US" sz="2400" baseline="-25000">
                    <a:latin typeface="Times New Roman" pitchFamily="18" charset="0"/>
                  </a:rPr>
                  <a:t>i</a:t>
                </a:r>
                <a:r>
                  <a:rPr lang="en-US" sz="2400">
                    <a:latin typeface="Times New Roman" pitchFamily="18" charset="0"/>
                  </a:rPr>
                  <a:t>, y</a:t>
                </a:r>
                <a:r>
                  <a:rPr lang="en-US" sz="2400" baseline="-25000">
                    <a:latin typeface="Times New Roman" pitchFamily="18" charset="0"/>
                  </a:rPr>
                  <a:t>i</a:t>
                </a:r>
                <a:r>
                  <a:rPr lang="en-US" sz="2400">
                    <a:latin typeface="Times New Roman" pitchFamily="18" charset="0"/>
                  </a:rPr>
                  <a:t>)</a:t>
                </a:r>
              </a:p>
            </p:txBody>
          </p:sp>
          <p:sp>
            <p:nvSpPr>
              <p:cNvPr id="52243" name="Text Box 19"/>
              <p:cNvSpPr txBox="1">
                <a:spLocks noChangeArrowheads="1"/>
              </p:cNvSpPr>
              <p:nvPr/>
            </p:nvSpPr>
            <p:spPr bwMode="auto">
              <a:xfrm>
                <a:off x="3552" y="3120"/>
                <a:ext cx="360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Times New Roman" pitchFamily="18" charset="0"/>
                  </a:rPr>
                  <a:t>(x, y)</a:t>
                </a:r>
              </a:p>
            </p:txBody>
          </p:sp>
        </p:grpSp>
        <p:pic>
          <p:nvPicPr>
            <p:cNvPr id="52244" name="Picture 20" descr="avw4100south_co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56" y="2976"/>
              <a:ext cx="2208" cy="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245" name="Oval 21"/>
            <p:cNvSpPr>
              <a:spLocks noChangeArrowheads="1"/>
            </p:cNvSpPr>
            <p:nvPr/>
          </p:nvSpPr>
          <p:spPr bwMode="auto">
            <a:xfrm>
              <a:off x="4407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6" name="Oval 22"/>
            <p:cNvSpPr>
              <a:spLocks noChangeArrowheads="1"/>
            </p:cNvSpPr>
            <p:nvPr/>
          </p:nvSpPr>
          <p:spPr bwMode="auto">
            <a:xfrm>
              <a:off x="4407" y="309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7" name="Oval 23"/>
            <p:cNvSpPr>
              <a:spLocks noChangeArrowheads="1"/>
            </p:cNvSpPr>
            <p:nvPr/>
          </p:nvSpPr>
          <p:spPr bwMode="auto">
            <a:xfrm>
              <a:off x="4407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8" name="Oval 24"/>
            <p:cNvSpPr>
              <a:spLocks noChangeArrowheads="1"/>
            </p:cNvSpPr>
            <p:nvPr/>
          </p:nvSpPr>
          <p:spPr bwMode="auto">
            <a:xfrm rot="5400000" flipH="1">
              <a:off x="5079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9" name="Oval 25"/>
            <p:cNvSpPr>
              <a:spLocks noChangeArrowheads="1"/>
            </p:cNvSpPr>
            <p:nvPr/>
          </p:nvSpPr>
          <p:spPr bwMode="auto">
            <a:xfrm rot="5400000" flipH="1">
              <a:off x="4743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0" name="Oval 26"/>
            <p:cNvSpPr>
              <a:spLocks noChangeArrowheads="1"/>
            </p:cNvSpPr>
            <p:nvPr/>
          </p:nvSpPr>
          <p:spPr bwMode="auto">
            <a:xfrm rot="5400000" flipH="1">
              <a:off x="5433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1" name="Oval 27"/>
            <p:cNvSpPr>
              <a:spLocks noChangeArrowheads="1"/>
            </p:cNvSpPr>
            <p:nvPr/>
          </p:nvSpPr>
          <p:spPr bwMode="auto">
            <a:xfrm rot="5400000" flipH="1">
              <a:off x="5424" y="309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2" name="Oval 28"/>
            <p:cNvSpPr>
              <a:spLocks noChangeArrowheads="1"/>
            </p:cNvSpPr>
            <p:nvPr/>
          </p:nvSpPr>
          <p:spPr bwMode="auto">
            <a:xfrm rot="5400000" flipH="1">
              <a:off x="5433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3" name="Oval 29"/>
            <p:cNvSpPr>
              <a:spLocks noChangeArrowheads="1"/>
            </p:cNvSpPr>
            <p:nvPr/>
          </p:nvSpPr>
          <p:spPr bwMode="auto">
            <a:xfrm rot="5400000" flipH="1">
              <a:off x="5079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4" name="Oval 30"/>
            <p:cNvSpPr>
              <a:spLocks noChangeArrowheads="1"/>
            </p:cNvSpPr>
            <p:nvPr/>
          </p:nvSpPr>
          <p:spPr bwMode="auto">
            <a:xfrm rot="5400000" flipH="1">
              <a:off x="4743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5" name="Oval 31"/>
            <p:cNvSpPr>
              <a:spLocks noChangeArrowheads="1"/>
            </p:cNvSpPr>
            <p:nvPr/>
          </p:nvSpPr>
          <p:spPr bwMode="auto">
            <a:xfrm rot="5400000" flipH="1">
              <a:off x="3591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6" name="Oval 32"/>
            <p:cNvSpPr>
              <a:spLocks noChangeArrowheads="1"/>
            </p:cNvSpPr>
            <p:nvPr/>
          </p:nvSpPr>
          <p:spPr bwMode="auto">
            <a:xfrm rot="5400000" flipH="1">
              <a:off x="4023" y="30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7" name="Oval 33"/>
            <p:cNvSpPr>
              <a:spLocks noChangeArrowheads="1"/>
            </p:cNvSpPr>
            <p:nvPr/>
          </p:nvSpPr>
          <p:spPr bwMode="auto">
            <a:xfrm rot="5400000" flipH="1">
              <a:off x="3591" y="341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8" name="Oval 34"/>
            <p:cNvSpPr>
              <a:spLocks noChangeArrowheads="1"/>
            </p:cNvSpPr>
            <p:nvPr/>
          </p:nvSpPr>
          <p:spPr bwMode="auto">
            <a:xfrm rot="5400000" flipH="1">
              <a:off x="3591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9" name="Oval 35"/>
            <p:cNvSpPr>
              <a:spLocks noChangeArrowheads="1"/>
            </p:cNvSpPr>
            <p:nvPr/>
          </p:nvSpPr>
          <p:spPr bwMode="auto">
            <a:xfrm rot="5400000" flipH="1">
              <a:off x="4023" y="370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62" name="Text Box 38"/>
          <p:cNvSpPr txBox="1">
            <a:spLocks noChangeArrowheads="1"/>
          </p:cNvSpPr>
          <p:nvPr/>
        </p:nvSpPr>
        <p:spPr bwMode="auto">
          <a:xfrm>
            <a:off x="7672388" y="3124200"/>
            <a:ext cx="116681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[-53, -56]</a:t>
            </a:r>
          </a:p>
        </p:txBody>
      </p:sp>
      <p:sp>
        <p:nvSpPr>
          <p:cNvPr id="52263" name="AutoShape 39"/>
          <p:cNvSpPr>
            <a:spLocks noChangeArrowheads="1"/>
          </p:cNvSpPr>
          <p:nvPr/>
        </p:nvSpPr>
        <p:spPr bwMode="auto">
          <a:xfrm>
            <a:off x="7543800" y="1981200"/>
            <a:ext cx="1371600" cy="457200"/>
          </a:xfrm>
          <a:prstGeom prst="wedgeRectCallout">
            <a:avLst>
              <a:gd name="adj1" fmla="val -99769"/>
              <a:gd name="adj2" fmla="val 21181"/>
            </a:avLst>
          </a:prstGeom>
          <a:noFill/>
          <a:ln w="2857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[-50, -60]</a:t>
            </a:r>
            <a:endParaRPr lang="en-US"/>
          </a:p>
        </p:txBody>
      </p:sp>
      <p:sp>
        <p:nvSpPr>
          <p:cNvPr id="52264" name="AutoShape 40"/>
          <p:cNvSpPr>
            <a:spLocks noChangeArrowheads="1"/>
          </p:cNvSpPr>
          <p:nvPr/>
        </p:nvSpPr>
        <p:spPr bwMode="auto">
          <a:xfrm>
            <a:off x="7543800" y="4267200"/>
            <a:ext cx="1371600" cy="457200"/>
          </a:xfrm>
          <a:prstGeom prst="wedgeRectCallout">
            <a:avLst>
              <a:gd name="adj1" fmla="val -99769"/>
              <a:gd name="adj2" fmla="val -178819"/>
            </a:avLst>
          </a:prstGeom>
          <a:noFill/>
          <a:ln w="2857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[-58, -68]</a:t>
            </a:r>
            <a:endParaRPr lang="en-US"/>
          </a:p>
        </p:txBody>
      </p:sp>
      <p:cxnSp>
        <p:nvCxnSpPr>
          <p:cNvPr id="52266" name="AutoShape 42"/>
          <p:cNvCxnSpPr>
            <a:cxnSpLocks noChangeShapeType="1"/>
            <a:stCxn id="52263" idx="2"/>
            <a:endCxn id="52262" idx="0"/>
          </p:cNvCxnSpPr>
          <p:nvPr/>
        </p:nvCxnSpPr>
        <p:spPr bwMode="auto">
          <a:xfrm>
            <a:off x="8229600" y="2452688"/>
            <a:ext cx="26988" cy="671512"/>
          </a:xfrm>
          <a:prstGeom prst="straightConnector1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2267" name="AutoShape 43"/>
          <p:cNvCxnSpPr>
            <a:cxnSpLocks noChangeShapeType="1"/>
            <a:stCxn id="52262" idx="2"/>
            <a:endCxn id="52264" idx="0"/>
          </p:cNvCxnSpPr>
          <p:nvPr/>
        </p:nvCxnSpPr>
        <p:spPr bwMode="auto">
          <a:xfrm flipH="1">
            <a:off x="8229600" y="3490913"/>
            <a:ext cx="26988" cy="762000"/>
          </a:xfrm>
          <a:prstGeom prst="straightConnector1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</p:spPr>
      </p:cxnSp>
      <p:sp>
        <p:nvSpPr>
          <p:cNvPr id="52268" name="Text Box 44"/>
          <p:cNvSpPr txBox="1">
            <a:spLocks noChangeArrowheads="1"/>
          </p:cNvSpPr>
          <p:nvPr/>
        </p:nvSpPr>
        <p:spPr bwMode="auto">
          <a:xfrm>
            <a:off x="8289925" y="2547938"/>
            <a:ext cx="3095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52269" name="Text Box 45"/>
          <p:cNvSpPr txBox="1">
            <a:spLocks noChangeArrowheads="1"/>
          </p:cNvSpPr>
          <p:nvPr/>
        </p:nvSpPr>
        <p:spPr bwMode="auto">
          <a:xfrm>
            <a:off x="8289925" y="3733800"/>
            <a:ext cx="4349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13</a:t>
            </a:r>
          </a:p>
        </p:txBody>
      </p:sp>
      <p:sp>
        <p:nvSpPr>
          <p:cNvPr id="52270" name="Oval 46"/>
          <p:cNvSpPr>
            <a:spLocks noChangeArrowheads="1"/>
          </p:cNvSpPr>
          <p:nvPr/>
        </p:nvSpPr>
        <p:spPr bwMode="auto">
          <a:xfrm>
            <a:off x="6553200" y="2028825"/>
            <a:ext cx="609600" cy="609600"/>
          </a:xfrm>
          <a:prstGeom prst="ellipse">
            <a:avLst/>
          </a:prstGeom>
          <a:noFill/>
          <a:ln w="762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5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64658E-6 L 2.22222E-6 -0.1086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2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500"/>
                                        <p:tgtEl>
                                          <p:spTgt spid="52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62" grpId="0"/>
      <p:bldP spid="52262" grpId="1"/>
      <p:bldP spid="52263" grpId="0" animBg="1"/>
      <p:bldP spid="52264" grpId="0" animBg="1"/>
      <p:bldP spid="52268" grpId="0"/>
      <p:bldP spid="52269" grpId="0"/>
      <p:bldP spid="5227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WLAN Location Determination Taxonomy</a:t>
            </a:r>
          </a:p>
        </p:txBody>
      </p:sp>
      <p:graphicFrame>
        <p:nvGraphicFramePr>
          <p:cNvPr id="53276" name="Object 28"/>
          <p:cNvGraphicFramePr>
            <a:graphicFrameLocks noChangeAspect="1"/>
          </p:cNvGraphicFramePr>
          <p:nvPr>
            <p:ph idx="1"/>
          </p:nvPr>
        </p:nvGraphicFramePr>
        <p:xfrm>
          <a:off x="1089025" y="2198688"/>
          <a:ext cx="7497763" cy="3679825"/>
        </p:xfrm>
        <a:graphic>
          <a:graphicData uri="http://schemas.openxmlformats.org/presentationml/2006/ole">
            <p:oleObj spid="_x0000_s53276" name="Visio" r:id="rId3" imgW="9497116" imgH="4660107" progId="Visio.Drawing.11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Horus Goals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High accuracy</a:t>
            </a:r>
          </a:p>
          <a:p>
            <a:pPr lvl="1"/>
            <a:r>
              <a:rPr lang="en-US"/>
              <a:t>Wider range of applications</a:t>
            </a:r>
          </a:p>
          <a:p>
            <a:r>
              <a:rPr lang="en-US"/>
              <a:t>Energy efficiency</a:t>
            </a:r>
          </a:p>
          <a:p>
            <a:pPr lvl="1"/>
            <a:r>
              <a:rPr lang="en-US"/>
              <a:t>Energy constrained devices</a:t>
            </a:r>
          </a:p>
          <a:p>
            <a:r>
              <a:rPr lang="en-US"/>
              <a:t>Scalability</a:t>
            </a:r>
          </a:p>
          <a:p>
            <a:pPr lvl="1"/>
            <a:r>
              <a:rPr lang="en-US"/>
              <a:t>Number of supported users</a:t>
            </a:r>
          </a:p>
          <a:p>
            <a:pPr lvl="1"/>
            <a:r>
              <a:rPr lang="en-US"/>
              <a:t>Coverage area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6|0.5|0.3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6|0.5|0.3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3.7|8.5|1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9.3|9.1|8.4|9.3|8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|2.8|21.|33.3|13.5|1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himmer 2">
    <a:dk1>
      <a:srgbClr val="000099"/>
    </a:dk1>
    <a:lt1>
      <a:srgbClr val="FFFFFF"/>
    </a:lt1>
    <a:dk2>
      <a:srgbClr val="000066"/>
    </a:dk2>
    <a:lt2>
      <a:srgbClr val="EAEAEA"/>
    </a:lt2>
    <a:accent1>
      <a:srgbClr val="66CCFF"/>
    </a:accent1>
    <a:accent2>
      <a:srgbClr val="0066FF"/>
    </a:accent2>
    <a:accent3>
      <a:srgbClr val="AAAAB8"/>
    </a:accent3>
    <a:accent4>
      <a:srgbClr val="DADADA"/>
    </a:accent4>
    <a:accent5>
      <a:srgbClr val="B8E2FF"/>
    </a:accent5>
    <a:accent6>
      <a:srgbClr val="005CE7"/>
    </a:accent6>
    <a:hlink>
      <a:srgbClr val="FFFFCC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6958</TotalTime>
  <Words>1484</Words>
  <Application>Microsoft Office PowerPoint</Application>
  <PresentationFormat>On-screen Show (4:3)</PresentationFormat>
  <Paragraphs>338</Paragraphs>
  <Slides>59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Shimmer</vt:lpstr>
      <vt:lpstr>Visio</vt:lpstr>
      <vt:lpstr>Bitmap Image</vt:lpstr>
      <vt:lpstr>Chart</vt:lpstr>
      <vt:lpstr>Horus: A WLAN-Based Indoor Location Determination System</vt:lpstr>
      <vt:lpstr>Motivation</vt:lpstr>
      <vt:lpstr>Location Determination Technologies</vt:lpstr>
      <vt:lpstr>WLAN Location Determination</vt:lpstr>
      <vt:lpstr>Roadmap</vt:lpstr>
      <vt:lpstr>WLAN Location Determination (Cont’d)</vt:lpstr>
      <vt:lpstr>WLAN Location Determination (Cont’d)</vt:lpstr>
      <vt:lpstr>WLAN Location Determination Taxonomy</vt:lpstr>
      <vt:lpstr>Horus Goals</vt:lpstr>
      <vt:lpstr>Contributions</vt:lpstr>
      <vt:lpstr>Roadio-map</vt:lpstr>
      <vt:lpstr>Sampling Process</vt:lpstr>
      <vt:lpstr>Signal Strength Characteristics</vt:lpstr>
      <vt:lpstr>Temporal Variations</vt:lpstr>
      <vt:lpstr>Temporal Variations</vt:lpstr>
      <vt:lpstr>Temporal Variations: Correlation</vt:lpstr>
      <vt:lpstr>Spatial Variations: Large-Scale</vt:lpstr>
      <vt:lpstr>Spatial Variations: Small-Scale</vt:lpstr>
      <vt:lpstr>Roadio-map</vt:lpstr>
      <vt:lpstr>Testbeds</vt:lpstr>
      <vt:lpstr>Horus Components</vt:lpstr>
      <vt:lpstr>Basic Algorithm: Mathematical Formulation</vt:lpstr>
      <vt:lpstr>Basic Algorithm: Mathematical Formulation</vt:lpstr>
      <vt:lpstr>Basic Algorithm: Mathematical Formulation</vt:lpstr>
      <vt:lpstr>Basic Algorithm</vt:lpstr>
      <vt:lpstr>WLAN Location Determination (Cont’d)</vt:lpstr>
      <vt:lpstr>Slide 27</vt:lpstr>
      <vt:lpstr>Slide 28</vt:lpstr>
      <vt:lpstr>Correlation Handler</vt:lpstr>
      <vt:lpstr>Correlation Handler: Autoregressive Model</vt:lpstr>
      <vt:lpstr>Correlation Handler: Averaging Process</vt:lpstr>
      <vt:lpstr>Correlation Handler: Averaging</vt:lpstr>
      <vt:lpstr>Slide 33</vt:lpstr>
      <vt:lpstr>Continuous Space Estimator</vt:lpstr>
      <vt:lpstr>Slide 35</vt:lpstr>
      <vt:lpstr>Slide 36</vt:lpstr>
      <vt:lpstr>Horus Components</vt:lpstr>
      <vt:lpstr>Small-scale Compensator</vt:lpstr>
      <vt:lpstr>Small-scale Compensator:     Small-scale Variations</vt:lpstr>
      <vt:lpstr>Small-scale Compensator: Perturbation Technique</vt:lpstr>
      <vt:lpstr>Slide 41</vt:lpstr>
      <vt:lpstr>Horus Components</vt:lpstr>
      <vt:lpstr>Locations Clustering</vt:lpstr>
      <vt:lpstr>Locations Clustering:     Explicit Clustering</vt:lpstr>
      <vt:lpstr>Slide 45</vt:lpstr>
      <vt:lpstr>Locations Clustering:     Implicit Clustering</vt:lpstr>
      <vt:lpstr>Slide 47</vt:lpstr>
      <vt:lpstr>Slide 48</vt:lpstr>
      <vt:lpstr>Roadio-map</vt:lpstr>
      <vt:lpstr>Slide 50</vt:lpstr>
      <vt:lpstr>Slide 51</vt:lpstr>
      <vt:lpstr>Slide 52</vt:lpstr>
      <vt:lpstr>Slide 53</vt:lpstr>
      <vt:lpstr>Roadio-map</vt:lpstr>
      <vt:lpstr>Conclusions</vt:lpstr>
      <vt:lpstr>Conclusions (Cont’d)</vt:lpstr>
      <vt:lpstr>Conclusions (Cont’d)</vt:lpstr>
      <vt:lpstr>Future Work</vt:lpstr>
      <vt:lpstr>Future Work (Cont’d)</vt:lpstr>
    </vt:vector>
  </TitlesOfParts>
  <Company>UMD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Horus: A WLAN-Based Indoor Location Determination System</dc:title>
  <dc:creator>mindlab</dc:creator>
  <cp:lastModifiedBy>Christian B. Almazan</cp:lastModifiedBy>
  <cp:revision>94</cp:revision>
  <dcterms:created xsi:type="dcterms:W3CDTF">2003-11-17T17:36:07Z</dcterms:created>
  <dcterms:modified xsi:type="dcterms:W3CDTF">2010-04-01T04:10:47Z</dcterms:modified>
</cp:coreProperties>
</file>