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29"/>
  </p:notesMasterIdLst>
  <p:handoutMasterIdLst>
    <p:handoutMasterId r:id="rId30"/>
  </p:handoutMasterIdLst>
  <p:sldIdLst>
    <p:sldId id="256" r:id="rId2"/>
    <p:sldId id="423" r:id="rId3"/>
    <p:sldId id="424" r:id="rId4"/>
    <p:sldId id="429" r:id="rId5"/>
    <p:sldId id="455" r:id="rId6"/>
    <p:sldId id="434" r:id="rId7"/>
    <p:sldId id="442" r:id="rId8"/>
    <p:sldId id="443" r:id="rId9"/>
    <p:sldId id="444" r:id="rId10"/>
    <p:sldId id="445" r:id="rId11"/>
    <p:sldId id="446" r:id="rId12"/>
    <p:sldId id="447" r:id="rId13"/>
    <p:sldId id="448" r:id="rId14"/>
    <p:sldId id="449" r:id="rId15"/>
    <p:sldId id="459" r:id="rId16"/>
    <p:sldId id="463" r:id="rId17"/>
    <p:sldId id="464" r:id="rId18"/>
    <p:sldId id="456" r:id="rId19"/>
    <p:sldId id="460" r:id="rId20"/>
    <p:sldId id="461" r:id="rId21"/>
    <p:sldId id="462" r:id="rId22"/>
    <p:sldId id="458" r:id="rId23"/>
    <p:sldId id="451" r:id="rId24"/>
    <p:sldId id="452" r:id="rId25"/>
    <p:sldId id="453" r:id="rId26"/>
    <p:sldId id="454" r:id="rId27"/>
    <p:sldId id="422"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547" autoAdjust="0"/>
    <p:restoredTop sz="92178" autoAdjust="0"/>
  </p:normalViewPr>
  <p:slideViewPr>
    <p:cSldViewPr snapToGrid="0" snapToObjects="1">
      <p:cViewPr>
        <p:scale>
          <a:sx n="85" d="100"/>
          <a:sy n="85" d="100"/>
        </p:scale>
        <p:origin x="144" y="480"/>
      </p:cViewPr>
      <p:guideLst>
        <p:guide orient="horz" pos="2160"/>
        <p:guide pos="288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2/9/17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2/9/17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a:t>
            </a:fld>
            <a:endParaRPr lang="en-US"/>
          </a:p>
        </p:txBody>
      </p:sp>
    </p:spTree>
    <p:extLst>
      <p:ext uri="{BB962C8B-B14F-4D97-AF65-F5344CB8AC3E}">
        <p14:creationId xmlns:p14="http://schemas.microsoft.com/office/powerpoint/2010/main" val="1127481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a:t>
            </a:fld>
            <a:endParaRPr lang="en-US"/>
          </a:p>
        </p:txBody>
      </p:sp>
    </p:spTree>
    <p:extLst>
      <p:ext uri="{BB962C8B-B14F-4D97-AF65-F5344CB8AC3E}">
        <p14:creationId xmlns:p14="http://schemas.microsoft.com/office/powerpoint/2010/main" val="92680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27</a:t>
            </a:fld>
            <a:endParaRPr lang="en-US"/>
          </a:p>
        </p:txBody>
      </p:sp>
    </p:spTree>
    <p:extLst>
      <p:ext uri="{BB962C8B-B14F-4D97-AF65-F5344CB8AC3E}">
        <p14:creationId xmlns:p14="http://schemas.microsoft.com/office/powerpoint/2010/main" val="1463179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John P. Dickerson - EC 2016</a:t>
            </a:r>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John P. Dickerson - EC 2016</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John P. Dickerson - EC 2016</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John P. Dickerson - EC 2016</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smtClean="0"/>
              <a:t>John P. Dickerson - EC 2016</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John P. Dickerson - EC 2016</a:t>
            </a:r>
            <a:endParaRPr lang="en-US"/>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John P. Dickerson - EC 2016</a:t>
            </a:r>
            <a:endParaRPr lang="en-US"/>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John P. Dickerson - EC 2016</a:t>
            </a:r>
            <a:endParaRPr lang="en-US"/>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John P. Dickerson - EC 2016</a:t>
            </a:r>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John P. Dickerson - EC 2016</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John P. Dickerson - EC 2016</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smtClean="0"/>
              <a:t>John P. Dickerson - EC 2016</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iming>
    <p:tnLst>
      <p:par>
        <p:cTn id="1" dur="indefinite" restart="never" nodeType="tmRoot"/>
      </p:par>
    </p:tnLst>
  </p:timing>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n.wikipedia.org/wiki/Literate_programmi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videolectures.net/cancerbioinformatics2010_baggerly_irrh/"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Relationships>
</file>

<file path=ppt/slides/_rels/slide14.xml.rels><?xml version="1.0" encoding="UTF-8" standalone="yes"?>
<Relationships xmlns="http://schemas.openxmlformats.org/package/2006/relationships"><Relationship Id="rId3" Type="http://schemas.openxmlformats.org/officeDocument/2006/relationships/hyperlink" Target="http://qz.com/765879/23andme-has-a-race-problem-when-it-comes-to-ancestry-reports-for-non-whites/" TargetMode="External"/><Relationship Id="rId4" Type="http://schemas.openxmlformats.org/officeDocument/2006/relationships/hyperlink" Target="http://www.politico.com/magazine/story/2015/08/how-google-could-rig-the-2016-election-121548" TargetMode="External"/><Relationship Id="rId5" Type="http://schemas.openxmlformats.org/officeDocument/2006/relationships/hyperlink" Target="http://nymag.com/selectall/2016/04/could-facebook-swing-the-election.html" TargetMode="External"/><Relationship Id="rId1" Type="http://schemas.openxmlformats.org/officeDocument/2006/relationships/slideLayout" Target="../slideLayouts/slideLayout2.xml"/><Relationship Id="rId2" Type="http://schemas.openxmlformats.org/officeDocument/2006/relationships/hyperlink" Target="http://www.nytimes.com/2016/08/18/science/genetic-tests-for-a-heart-disorder-mistakenly-find-blacks-at-risk.html?smprod=nytcore-iphone&amp;smid=nytcore-iphone-shar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3.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5"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arxiv.org/abs/1702.00502"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26.xml.rels><?xml version="1.0" encoding="UTF-8" standalone="yes"?>
<Relationships xmlns="http://schemas.openxmlformats.org/package/2006/relationships"><Relationship Id="rId3" Type="http://schemas.openxmlformats.org/officeDocument/2006/relationships/hyperlink" Target="https://www.amazon.com/Weapons-Math-Destruction-Increases-Inequality/dp/0553418815" TargetMode="External"/><Relationship Id="rId4" Type="http://schemas.openxmlformats.org/officeDocument/2006/relationships/hyperlink" Target="https://www.gov.uk/government/uploads/system/uploads/attachment_data/file/524298/Data_science_ethics_framework_v1.0_for_publication__1_.pdf" TargetMode="External"/><Relationship Id="rId5" Type="http://schemas.openxmlformats.org/officeDocument/2006/relationships/hyperlink" Target="http://www.iijournals.com/doi/pdfplus/10.3905/jod.2012.20.1.035" TargetMode="External"/><Relationship Id="rId6" Type="http://schemas.openxmlformats.org/officeDocument/2006/relationships/hyperlink" Target="https://www.technologyreview.com/s/602933/how-to-hold-algorithms-accountable/" TargetMode="External"/><Relationship Id="rId1" Type="http://schemas.openxmlformats.org/officeDocument/2006/relationships/slideLayout" Target="../slideLayouts/slideLayout2.xml"/><Relationship Id="rId2" Type="http://schemas.openxmlformats.org/officeDocument/2006/relationships/hyperlink" Target="http://andrewgelman.com/wp-content/uploads/2016/04/fung_ethics_v3.pdf"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opendatafoundation.org/" TargetMode="External"/><Relationship Id="rId4"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smtClean="0"/>
              <a:t>Introduction to </a:t>
            </a:r>
            <a:br>
              <a:rPr lang="en-US" sz="4000" dirty="0" smtClean="0"/>
            </a:br>
            <a:r>
              <a:rPr lang="en-US" sz="4000" dirty="0" smtClean="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641234"/>
          </a:xfrm>
        </p:spPr>
        <p:txBody>
          <a:bodyPr/>
          <a:lstStyle/>
          <a:p>
            <a:r>
              <a:rPr lang="en-US" dirty="0" smtClean="0"/>
              <a:t>John P Dickerson</a:t>
            </a:r>
            <a:endParaRPr lang="en-US" dirty="0"/>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smtClean="0"/>
              <a:t>Lecture #5 – 2/9/2017</a:t>
            </a:r>
          </a:p>
          <a:p>
            <a:endParaRPr lang="en-US" sz="1600" b="1" dirty="0" smtClean="0"/>
          </a:p>
          <a:p>
            <a:r>
              <a:rPr lang="en-US" sz="1600" b="1" dirty="0" smtClean="0"/>
              <a:t>CMSC320</a:t>
            </a:r>
          </a:p>
          <a:p>
            <a:r>
              <a:rPr lang="en-US" sz="1600" b="1" dirty="0" smtClean="0"/>
              <a:t>Tuesdays &amp; Thursdays</a:t>
            </a:r>
          </a:p>
          <a:p>
            <a:r>
              <a:rPr lang="en-US" sz="1600" b="1" dirty="0"/>
              <a:t>3</a:t>
            </a:r>
            <a:r>
              <a:rPr lang="en-US" sz="1600" b="1" dirty="0" smtClean="0"/>
              <a:t>:30pm – 4:45pm</a:t>
            </a:r>
            <a:endParaRPr lang="en-US" sz="1600" dirty="0"/>
          </a:p>
        </p:txBody>
      </p:sp>
      <p:pic>
        <p:nvPicPr>
          <p:cNvPr id="7" name="Picture 6"/>
          <p:cNvPicPr>
            <a:picLocks noChangeAspect="1"/>
          </p:cNvPicPr>
          <p:nvPr/>
        </p:nvPicPr>
        <p:blipFill>
          <a:blip r:embed="rId3"/>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title"/>
          </p:nvPr>
        </p:nvSpPr>
        <p:spPr>
          <a:prstGeom prst="rect">
            <a:avLst/>
          </a:prstGeom>
        </p:spPr>
        <p:txBody>
          <a:bodyPr/>
          <a:lstStyle/>
          <a:p>
            <a:r>
              <a:t>Think like an experimentalist</a:t>
            </a:r>
          </a:p>
        </p:txBody>
      </p:sp>
      <p:sp>
        <p:nvSpPr>
          <p:cNvPr id="302" name="Shape 302"/>
          <p:cNvSpPr>
            <a:spLocks noGrp="1"/>
          </p:cNvSpPr>
          <p:nvPr>
            <p:ph idx="1"/>
          </p:nvPr>
        </p:nvSpPr>
        <p:spPr>
          <a:prstGeom prst="rect">
            <a:avLst/>
          </a:prstGeom>
        </p:spPr>
        <p:txBody>
          <a:bodyPr/>
          <a:lstStyle/>
          <a:p>
            <a:r>
              <a:rPr dirty="0"/>
              <a:t>Keep a lab notebook!</a:t>
            </a:r>
          </a:p>
          <a:p>
            <a:r>
              <a:rPr dirty="0"/>
              <a:t>Literate programming tools are making this easier for computational </a:t>
            </a:r>
            <a:r>
              <a:rPr dirty="0" smtClean="0"/>
              <a:t>projects</a:t>
            </a:r>
            <a:r>
              <a:rPr lang="en-US" dirty="0" smtClean="0"/>
              <a:t>:</a:t>
            </a:r>
            <a:endParaRPr dirty="0"/>
          </a:p>
          <a:p>
            <a:pPr marL="160020" indent="-342900">
              <a:buFont typeface="Arial" charset="0"/>
              <a:buChar char="•"/>
            </a:pPr>
            <a:r>
              <a:rPr b="0" dirty="0">
                <a:hlinkClick r:id="rId2"/>
              </a:rPr>
              <a:t>http://</a:t>
            </a:r>
            <a:r>
              <a:rPr b="0" dirty="0" smtClean="0">
                <a:hlinkClick r:id="rId2"/>
              </a:rPr>
              <a:t>en.wikipedia.org/wiki/Literate_programming</a:t>
            </a:r>
            <a:r>
              <a:rPr lang="en-US" b="0" dirty="0" smtClean="0"/>
              <a:t> (Lec #2!)</a:t>
            </a:r>
            <a:endParaRPr lang="en-US" b="0" dirty="0" smtClean="0"/>
          </a:p>
          <a:p>
            <a:pPr marL="160020" indent="-342900">
              <a:buFont typeface="Arial" charset="0"/>
              <a:buChar char="•"/>
            </a:pPr>
            <a:r>
              <a:rPr lang="en-US" b="0" dirty="0"/>
              <a:t>https://</a:t>
            </a:r>
            <a:r>
              <a:rPr lang="en-US" b="0" dirty="0" err="1"/>
              <a:t>ipython.org</a:t>
            </a:r>
            <a:r>
              <a:rPr lang="en-US" b="0" dirty="0"/>
              <a:t>/ </a:t>
            </a:r>
            <a:endParaRPr lang="en-US" b="0" dirty="0" smtClean="0"/>
          </a:p>
          <a:p>
            <a:pPr marL="160020" indent="-342900">
              <a:buFont typeface="Arial" charset="0"/>
              <a:buChar char="•"/>
            </a:pPr>
            <a:r>
              <a:rPr b="0" dirty="0" smtClean="0"/>
              <a:t>http</a:t>
            </a:r>
            <a:r>
              <a:rPr b="0" dirty="0"/>
              <a:t>://rmarkdown.rstudio.com/</a:t>
            </a:r>
          </a:p>
          <a:p>
            <a:pPr marL="160020" indent="-342900">
              <a:buFont typeface="Arial" charset="0"/>
              <a:buChar char="•"/>
            </a:pPr>
            <a:r>
              <a:rPr b="0" dirty="0"/>
              <a:t>http://jupyter.org/</a:t>
            </a:r>
          </a:p>
        </p:txBody>
      </p:sp>
      <p:sp>
        <p:nvSpPr>
          <p:cNvPr id="303" name="Shape 303"/>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Tree>
    <p:extLst>
      <p:ext uri="{BB962C8B-B14F-4D97-AF65-F5344CB8AC3E}">
        <p14:creationId xmlns:p14="http://schemas.microsoft.com/office/powerpoint/2010/main" val="359378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p:cNvSpPr>
          <p:nvPr>
            <p:ph type="title"/>
          </p:nvPr>
        </p:nvSpPr>
        <p:spPr/>
        <p:txBody>
          <a:bodyPr/>
          <a:lstStyle/>
          <a:p>
            <a:r>
              <a:rPr lang="en-US" smtClean="0"/>
              <a:t>Think like an experimentalist</a:t>
            </a:r>
            <a:endParaRPr lang="en-US"/>
          </a:p>
        </p:txBody>
      </p:sp>
      <p:sp>
        <p:nvSpPr>
          <p:cNvPr id="307" name="Shape 307"/>
          <p:cNvSpPr>
            <a:spLocks noGrp="1"/>
          </p:cNvSpPr>
          <p:nvPr>
            <p:ph idx="1"/>
          </p:nvPr>
        </p:nvSpPr>
        <p:spPr/>
        <p:txBody>
          <a:bodyPr/>
          <a:lstStyle/>
          <a:p>
            <a:r>
              <a:rPr lang="en-US" dirty="0" smtClean="0"/>
              <a:t>Separate experiment from analysis from communication</a:t>
            </a:r>
          </a:p>
          <a:p>
            <a:pPr marL="160020" indent="-342900">
              <a:buFont typeface="Arial" charset="0"/>
              <a:buChar char="•"/>
            </a:pPr>
            <a:r>
              <a:rPr lang="en-US" b="0" dirty="0" smtClean="0"/>
              <a:t>Store results of computations, write separate scripts to analyze results and make plots/tables</a:t>
            </a:r>
          </a:p>
          <a:p>
            <a:r>
              <a:rPr lang="en-US" dirty="0" smtClean="0"/>
              <a:t>Aim for reproducibility</a:t>
            </a:r>
          </a:p>
          <a:p>
            <a:pPr marL="160020" indent="-342900">
              <a:buFont typeface="Arial" charset="0"/>
              <a:buChar char="•"/>
            </a:pPr>
            <a:r>
              <a:rPr lang="en-US" b="0" dirty="0" smtClean="0"/>
              <a:t>There are serious consequences for not being careful</a:t>
            </a:r>
          </a:p>
          <a:p>
            <a:pPr marL="571500" lvl="1" indent="-342900"/>
            <a:r>
              <a:rPr lang="en-US" dirty="0" smtClean="0"/>
              <a:t>Publication retraction</a:t>
            </a:r>
          </a:p>
          <a:p>
            <a:pPr marL="571500" lvl="1" indent="-342900"/>
            <a:r>
              <a:rPr lang="en-US" dirty="0" smtClean="0"/>
              <a:t>Worse: </a:t>
            </a:r>
            <a:r>
              <a:rPr lang="en-US" dirty="0" smtClean="0">
                <a:hlinkClick r:id="rId2"/>
              </a:rPr>
              <a:t>http://videolectures.net/cancerbioinformatics2010_baggerly_irrh/</a:t>
            </a:r>
          </a:p>
          <a:p>
            <a:pPr marL="160020" indent="-342900">
              <a:buFont typeface="Arial" charset="0"/>
              <a:buChar char="•"/>
            </a:pPr>
            <a:r>
              <a:rPr lang="en-US" b="0" dirty="0" smtClean="0"/>
              <a:t>Lots of tools available to help, use them! Be proactive: learn about them on your own!</a:t>
            </a:r>
            <a:endParaRPr lang="en-US" b="0" dirty="0"/>
          </a:p>
        </p:txBody>
      </p:sp>
      <p:sp>
        <p:nvSpPr>
          <p:cNvPr id="308" name="Shape 308"/>
          <p:cNvSpPr>
            <a:spLocks noGrp="1"/>
          </p:cNvSpPr>
          <p:nvPr>
            <p:ph type="sldNum" sz="quarter" idx="12"/>
          </p:nvPr>
        </p:nvSpPr>
        <p:spPr/>
        <p:txBody>
          <a:bodyPr/>
          <a:lstStyle/>
          <a:p>
            <a:fld id="{86CB4B4D-7CA3-9044-876B-883B54F8677D}" type="slidenum">
              <a:rPr lang="cs-CZ" smtClean="0"/>
              <a:pPr/>
              <a:t>11</a:t>
            </a:fld>
            <a:endParaRPr lang="cs-CZ"/>
          </a:p>
        </p:txBody>
      </p:sp>
    </p:spTree>
    <p:extLst>
      <p:ext uri="{BB962C8B-B14F-4D97-AF65-F5344CB8AC3E}">
        <p14:creationId xmlns:p14="http://schemas.microsoft.com/office/powerpoint/2010/main" val="1349190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7">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794716"/>
            <a:ext cx="8989454" cy="997795"/>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ctr"/>
            <a:r>
              <a:rPr lang="en-US" sz="3200" dirty="0"/>
              <a:t>Bias, </a:t>
            </a:r>
            <a:r>
              <a:rPr lang="en-US" sz="3200" dirty="0" smtClean="0"/>
              <a:t>ethics, &amp; responsibility</a:t>
            </a:r>
            <a:endParaRPr lang="en-US" sz="3200" b="1" i="1" dirty="0">
              <a:solidFill>
                <a:schemeClr val="accent1"/>
              </a:solidFill>
            </a:endParaRPr>
          </a:p>
        </p:txBody>
      </p:sp>
    </p:spTree>
    <p:extLst>
      <p:ext uri="{BB962C8B-B14F-4D97-AF65-F5344CB8AC3E}">
        <p14:creationId xmlns:p14="http://schemas.microsoft.com/office/powerpoint/2010/main" val="5635266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xfrm>
            <a:off x="457199" y="152718"/>
            <a:ext cx="8245475" cy="1371600"/>
          </a:xfrm>
          <a:prstGeom prst="rect">
            <a:avLst/>
          </a:prstGeom>
        </p:spPr>
        <p:txBody>
          <a:bodyPr>
            <a:normAutofit/>
          </a:bodyPr>
          <a:lstStyle/>
          <a:p>
            <a:r>
              <a:t>Data </a:t>
            </a:r>
            <a:r>
              <a:rPr/>
              <a:t>Science </a:t>
            </a:r>
            <a:r>
              <a:rPr smtClean="0"/>
              <a:t>Lifecycle</a:t>
            </a:r>
            <a:r>
              <a:rPr lang="en-US" smtClean="0"/>
              <a:t>: An Alternate View</a:t>
            </a:r>
            <a:endParaRPr/>
          </a:p>
        </p:txBody>
      </p:sp>
      <p:sp>
        <p:nvSpPr>
          <p:cNvPr id="315" name="Shape 315"/>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pic>
        <p:nvPicPr>
          <p:cNvPr id="316" name="cycle.tiff"/>
          <p:cNvPicPr>
            <a:picLocks noChangeAspect="1"/>
          </p:cNvPicPr>
          <p:nvPr/>
        </p:nvPicPr>
        <p:blipFill>
          <a:blip r:embed="rId2">
            <a:extLst/>
          </a:blip>
          <a:stretch>
            <a:fillRect/>
          </a:stretch>
        </p:blipFill>
        <p:spPr>
          <a:xfrm>
            <a:off x="1538594" y="1480122"/>
            <a:ext cx="7493785" cy="5201201"/>
          </a:xfrm>
          <a:prstGeom prst="rect">
            <a:avLst/>
          </a:prstGeom>
          <a:ln w="12700">
            <a:miter lim="400000"/>
          </a:ln>
        </p:spPr>
      </p:pic>
    </p:spTree>
    <p:extLst>
      <p:ext uri="{BB962C8B-B14F-4D97-AF65-F5344CB8AC3E}">
        <p14:creationId xmlns:p14="http://schemas.microsoft.com/office/powerpoint/2010/main" val="789573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p:cNvSpPr>
          <p:nvPr>
            <p:ph type="title"/>
          </p:nvPr>
        </p:nvSpPr>
        <p:spPr/>
        <p:txBody>
          <a:bodyPr/>
          <a:lstStyle/>
          <a:p>
            <a:r>
              <a:rPr lang="en-US" dirty="0" smtClean="0"/>
              <a:t>Examples of Bias</a:t>
            </a:r>
            <a:endParaRPr lang="en-US" dirty="0"/>
          </a:p>
        </p:txBody>
      </p:sp>
      <p:sp>
        <p:nvSpPr>
          <p:cNvPr id="320" name="Shape 320"/>
          <p:cNvSpPr>
            <a:spLocks noGrp="1"/>
          </p:cNvSpPr>
          <p:nvPr>
            <p:ph idx="1"/>
          </p:nvPr>
        </p:nvSpPr>
        <p:spPr/>
        <p:txBody>
          <a:bodyPr/>
          <a:lstStyle/>
          <a:p>
            <a:r>
              <a:rPr lang="en-US" dirty="0" smtClean="0"/>
              <a:t>Genetic testing</a:t>
            </a:r>
          </a:p>
          <a:p>
            <a:pPr marL="160020" indent="-342900">
              <a:buFont typeface="Arial" charset="0"/>
              <a:buChar char="•"/>
            </a:pPr>
            <a:r>
              <a:rPr lang="en-US" b="0" dirty="0" smtClean="0">
                <a:hlinkClick r:id="rId2"/>
              </a:rPr>
              <a:t>Genetic tests for heart disorder and race-biased risk (NYTimes)</a:t>
            </a:r>
          </a:p>
          <a:p>
            <a:pPr marL="160020" indent="-342900">
              <a:buFont typeface="Arial" charset="0"/>
              <a:buChar char="•"/>
            </a:pPr>
            <a:r>
              <a:rPr lang="en-US" b="0" dirty="0" smtClean="0">
                <a:hlinkClick r:id="rId3"/>
              </a:rPr>
              <a:t>Race-bias in ancestry reports</a:t>
            </a:r>
          </a:p>
          <a:p>
            <a:r>
              <a:rPr lang="en-US" dirty="0" smtClean="0"/>
              <a:t>Search results / feed optimization</a:t>
            </a:r>
          </a:p>
          <a:p>
            <a:pPr marL="160020" indent="-342900">
              <a:buFont typeface="Arial" charset="0"/>
              <a:buChar char="•"/>
            </a:pPr>
            <a:r>
              <a:rPr lang="en-US" b="0" dirty="0" smtClean="0">
                <a:hlinkClick r:id="rId4"/>
              </a:rPr>
              <a:t>Google</a:t>
            </a:r>
          </a:p>
          <a:p>
            <a:pPr marL="160020" indent="-342900">
              <a:buFont typeface="Arial" charset="0"/>
              <a:buChar char="•"/>
            </a:pPr>
            <a:r>
              <a:rPr lang="en-US" b="0" dirty="0" smtClean="0">
                <a:hlinkClick r:id="rId5"/>
              </a:rPr>
              <a:t>Facebook</a:t>
            </a:r>
            <a:endParaRPr lang="en-US" b="0" dirty="0">
              <a:hlinkClick r:id="rId5"/>
            </a:endParaRPr>
          </a:p>
        </p:txBody>
      </p:sp>
      <p:sp>
        <p:nvSpPr>
          <p:cNvPr id="321" name="Shape 321"/>
          <p:cNvSpPr>
            <a:spLocks noGrp="1"/>
          </p:cNvSpPr>
          <p:nvPr>
            <p:ph type="sldNum" sz="quarter" idx="12"/>
          </p:nvPr>
        </p:nvSpPr>
        <p:spPr/>
        <p:txBody>
          <a:bodyPr/>
          <a:lstStyle/>
          <a:p>
            <a:fld id="{86CB4B4D-7CA3-9044-876B-883B54F8677D}" type="slidenum">
              <a:rPr lang="en-US" smtClean="0"/>
              <a:pPr/>
              <a:t>14</a:t>
            </a:fld>
            <a:endParaRPr lang="en-US"/>
          </a:p>
        </p:txBody>
      </p:sp>
    </p:spTree>
    <p:extLst>
      <p:ext uri="{BB962C8B-B14F-4D97-AF65-F5344CB8AC3E}">
        <p14:creationId xmlns:p14="http://schemas.microsoft.com/office/powerpoint/2010/main" val="1063737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Combating bias</a:t>
            </a:r>
            <a:endParaRPr lang="en-US" dirty="0"/>
          </a:p>
        </p:txBody>
      </p:sp>
      <p:sp>
        <p:nvSpPr>
          <p:cNvPr id="3" name="Content Placeholder 2"/>
          <p:cNvSpPr>
            <a:spLocks noGrp="1"/>
          </p:cNvSpPr>
          <p:nvPr>
            <p:ph idx="1"/>
          </p:nvPr>
        </p:nvSpPr>
        <p:spPr/>
        <p:txBody>
          <a:bodyPr/>
          <a:lstStyle/>
          <a:p>
            <a:r>
              <a:rPr lang="en-US" dirty="0" smtClean="0"/>
              <a:t>Fairness through blindness:</a:t>
            </a:r>
          </a:p>
          <a:p>
            <a:pPr marL="342900" indent="-342900">
              <a:buFont typeface="Arial" charset="0"/>
              <a:buChar char="•"/>
            </a:pPr>
            <a:r>
              <a:rPr lang="en-US" b="0" dirty="0" smtClean="0"/>
              <a:t>Don’t let an algorithm look at </a:t>
            </a:r>
            <a:r>
              <a:rPr lang="en-US" b="0" dirty="0" smtClean="0">
                <a:solidFill>
                  <a:schemeClr val="tx2"/>
                </a:solidFill>
              </a:rPr>
              <a:t>protected attributes</a:t>
            </a:r>
          </a:p>
          <a:p>
            <a:r>
              <a:rPr lang="en-US" dirty="0" smtClean="0"/>
              <a:t>Examples currently in use ??????????</a:t>
            </a:r>
          </a:p>
          <a:p>
            <a:pPr marL="342900" indent="-342900">
              <a:buFont typeface="Arial" charset="0"/>
              <a:buChar char="•"/>
            </a:pPr>
            <a:r>
              <a:rPr lang="en-US" b="0" dirty="0" smtClean="0"/>
              <a:t>Race</a:t>
            </a:r>
          </a:p>
          <a:p>
            <a:pPr marL="342900" indent="-342900">
              <a:buFont typeface="Arial" charset="0"/>
              <a:buChar char="•"/>
            </a:pPr>
            <a:r>
              <a:rPr lang="en-US" b="0" dirty="0" smtClean="0"/>
              <a:t>Gender</a:t>
            </a:r>
          </a:p>
          <a:p>
            <a:pPr marL="342900" indent="-342900">
              <a:buFont typeface="Arial" charset="0"/>
              <a:buChar char="•"/>
            </a:pPr>
            <a:r>
              <a:rPr lang="en-US" b="0" dirty="0" smtClean="0"/>
              <a:t>Sexuality</a:t>
            </a:r>
          </a:p>
          <a:p>
            <a:pPr marL="342900" indent="-342900">
              <a:buFont typeface="Arial" charset="0"/>
              <a:buChar char="•"/>
            </a:pPr>
            <a:r>
              <a:rPr lang="en-US" b="0" dirty="0" smtClean="0"/>
              <a:t>Disability</a:t>
            </a:r>
          </a:p>
          <a:p>
            <a:pPr marL="342900" indent="-342900">
              <a:buFont typeface="Arial" charset="0"/>
              <a:buChar char="•"/>
            </a:pPr>
            <a:r>
              <a:rPr lang="en-US" b="0" dirty="0" smtClean="0"/>
              <a:t>Religion</a:t>
            </a:r>
          </a:p>
          <a:p>
            <a:r>
              <a:rPr lang="en-US" dirty="0" smtClean="0"/>
              <a:t>Problems with this approach ?????????</a:t>
            </a:r>
          </a:p>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spTree>
    <p:extLst>
      <p:ext uri="{BB962C8B-B14F-4D97-AF65-F5344CB8AC3E}">
        <p14:creationId xmlns:p14="http://schemas.microsoft.com/office/powerpoint/2010/main" val="20851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Combating Bias</a:t>
            </a:r>
            <a:endParaRPr lang="en-US" dirty="0"/>
          </a:p>
        </p:txBody>
      </p:sp>
      <p:sp>
        <p:nvSpPr>
          <p:cNvPr id="3" name="Content Placeholder 2"/>
          <p:cNvSpPr>
            <a:spLocks noGrp="1"/>
          </p:cNvSpPr>
          <p:nvPr>
            <p:ph idx="1"/>
          </p:nvPr>
        </p:nvSpPr>
        <p:spPr/>
        <p:txBody>
          <a:bodyPr>
            <a:normAutofit lnSpcReduction="10000"/>
          </a:bodyPr>
          <a:lstStyle/>
          <a:p>
            <a:r>
              <a:rPr lang="en-US" dirty="0" smtClean="0"/>
              <a:t>Demographic parity:</a:t>
            </a:r>
          </a:p>
          <a:p>
            <a:pPr marL="342900" indent="-342900">
              <a:buFont typeface="Arial" charset="0"/>
              <a:buChar char="•"/>
            </a:pPr>
            <a:r>
              <a:rPr lang="en-US" b="0" dirty="0" smtClean="0"/>
              <a:t>A decision must be independent of the protected attribute</a:t>
            </a:r>
          </a:p>
          <a:p>
            <a:pPr marL="342900" indent="-342900">
              <a:buFont typeface="Arial" charset="0"/>
              <a:buChar char="•"/>
            </a:pPr>
            <a:r>
              <a:rPr lang="en-US" b="0" dirty="0" smtClean="0"/>
              <a:t>E.g., a loan application’s acceptance rate is independent of an applicant’s race (but can be </a:t>
            </a:r>
            <a:r>
              <a:rPr lang="en-US" b="0" dirty="0" err="1" smtClean="0"/>
              <a:t>depenedent</a:t>
            </a:r>
            <a:r>
              <a:rPr lang="en-US" b="0" dirty="0" smtClean="0"/>
              <a:t> on non-protected features like salary)</a:t>
            </a:r>
          </a:p>
          <a:p>
            <a:r>
              <a:rPr lang="en-US" dirty="0" smtClean="0"/>
              <a:t>Formally: binary decision variable C, protected attribute A</a:t>
            </a:r>
          </a:p>
          <a:p>
            <a:pPr marL="342900" indent="-342900">
              <a:buFont typeface="Arial" charset="0"/>
              <a:buChar char="•"/>
            </a:pPr>
            <a:r>
              <a:rPr lang="en-US" b="0" dirty="0" smtClean="0"/>
              <a:t>P{ C = 1 | A = 0 } = P{ C = 1 | A = 1 }</a:t>
            </a:r>
          </a:p>
          <a:p>
            <a:endParaRPr lang="en-US" dirty="0" smtClean="0">
              <a:solidFill>
                <a:schemeClr val="tx2"/>
              </a:solidFill>
            </a:endParaRPr>
          </a:p>
          <a:p>
            <a:r>
              <a:rPr lang="en-US" dirty="0" smtClean="0">
                <a:solidFill>
                  <a:schemeClr val="tx2"/>
                </a:solidFill>
              </a:rPr>
              <a:t>Membership in a protected class should have no correlation with the final decision.</a:t>
            </a:r>
          </a:p>
          <a:p>
            <a:pPr marL="342900" indent="-342900">
              <a:buFont typeface="Arial" charset="0"/>
              <a:buChar char="•"/>
            </a:pPr>
            <a:r>
              <a:rPr lang="en-US" b="0" dirty="0" smtClean="0"/>
              <a:t>Problems ????????</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smtClean="0">
                <a:solidFill>
                  <a:schemeClr val="bg1">
                    <a:lumMod val="50000"/>
                  </a:schemeClr>
                </a:solidFill>
              </a:rPr>
              <a:t>Example from Moritz </a:t>
            </a:r>
            <a:r>
              <a:rPr lang="en-US" sz="1600" dirty="0" err="1" smtClean="0">
                <a:solidFill>
                  <a:schemeClr val="bg1">
                    <a:lumMod val="50000"/>
                  </a:schemeClr>
                </a:solidFill>
              </a:rPr>
              <a:t>Hardt’s</a:t>
            </a:r>
            <a:r>
              <a:rPr lang="en-US" sz="1600" dirty="0" smtClean="0">
                <a:solidFill>
                  <a:schemeClr val="bg1">
                    <a:lumMod val="50000"/>
                  </a:schemeClr>
                </a:solidFill>
              </a:rPr>
              <a:t> blog</a:t>
            </a:r>
            <a:endParaRPr lang="en-US" sz="1600" dirty="0">
              <a:solidFill>
                <a:schemeClr val="bg1">
                  <a:lumMod val="50000"/>
                </a:schemeClr>
              </a:solidFill>
            </a:endParaRPr>
          </a:p>
        </p:txBody>
      </p:sp>
    </p:spTree>
    <p:extLst>
      <p:ext uri="{BB962C8B-B14F-4D97-AF65-F5344CB8AC3E}">
        <p14:creationId xmlns:p14="http://schemas.microsoft.com/office/powerpoint/2010/main" val="160215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Combating Bias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What if the decision isn’t the thing that matters?</a:t>
            </a:r>
          </a:p>
          <a:p>
            <a:r>
              <a:rPr lang="en-US" b="0" dirty="0" smtClean="0"/>
              <a:t>“Consider</a:t>
            </a:r>
            <a:r>
              <a:rPr lang="en-US" b="0" dirty="0"/>
              <a:t>, for example, a luxury hotel chain that renders a promotion to a subset of wealthy whites (who are likely to visit the hotel) and a subset of less affluent blacks (who are unlikely to visit the hotel). The situation is obviously quite icky, but demographic parity is completely fine with it so long as the same fraction of people in each group see the promotion</a:t>
            </a:r>
            <a:r>
              <a:rPr lang="en-US" b="0" dirty="0" smtClean="0"/>
              <a:t>.”</a:t>
            </a:r>
            <a:endParaRPr lang="en-US" dirty="0" smtClean="0"/>
          </a:p>
          <a:p>
            <a:endParaRPr lang="en-US" dirty="0" smtClean="0"/>
          </a:p>
          <a:p>
            <a:r>
              <a:rPr lang="en-US" dirty="0" smtClean="0">
                <a:solidFill>
                  <a:schemeClr val="tx2"/>
                </a:solidFill>
              </a:rPr>
              <a:t>Demographic parity allows classifiers that select qualified candidates in the “majority” demographic and unqualified candidate in the “minority” demographic, within a protected attribute, so long as the expected percentages work out.</a:t>
            </a:r>
          </a:p>
          <a:p>
            <a:endParaRPr lang="en-US" dirty="0"/>
          </a:p>
          <a:p>
            <a:r>
              <a:rPr lang="en-US" dirty="0" smtClean="0"/>
              <a:t>More</a:t>
            </a:r>
            <a:r>
              <a:rPr lang="en-US" dirty="0"/>
              <a:t>: http://</a:t>
            </a:r>
            <a:r>
              <a:rPr lang="en-US" dirty="0" err="1"/>
              <a:t>blog.mrtz.org</a:t>
            </a:r>
            <a:r>
              <a:rPr lang="en-US" dirty="0"/>
              <a:t>/2016/09/06/approaching-</a:t>
            </a:r>
            <a:r>
              <a:rPr lang="en-US" dirty="0" err="1"/>
              <a:t>fairness.html</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smtClean="0">
                <a:solidFill>
                  <a:schemeClr val="bg1">
                    <a:lumMod val="50000"/>
                  </a:schemeClr>
                </a:solidFill>
              </a:rPr>
              <a:t>Example from Moritz </a:t>
            </a:r>
            <a:r>
              <a:rPr lang="en-US" sz="1600" dirty="0" err="1" smtClean="0">
                <a:solidFill>
                  <a:schemeClr val="bg1">
                    <a:lumMod val="50000"/>
                  </a:schemeClr>
                </a:solidFill>
              </a:rPr>
              <a:t>Hardt’s</a:t>
            </a:r>
            <a:r>
              <a:rPr lang="en-US" sz="1600" dirty="0" smtClean="0">
                <a:solidFill>
                  <a:schemeClr val="bg1">
                    <a:lumMod val="50000"/>
                  </a:schemeClr>
                </a:solidFill>
              </a:rPr>
              <a:t> blog</a:t>
            </a:r>
            <a:endParaRPr lang="en-US" sz="1600" dirty="0">
              <a:solidFill>
                <a:schemeClr val="bg1">
                  <a:lumMod val="50000"/>
                </a:schemeClr>
              </a:solidFill>
            </a:endParaRPr>
          </a:p>
        </p:txBody>
      </p:sp>
    </p:spTree>
    <p:extLst>
      <p:ext uri="{BB962C8B-B14F-4D97-AF65-F5344CB8AC3E}">
        <p14:creationId xmlns:p14="http://schemas.microsoft.com/office/powerpoint/2010/main" val="124978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FATML</a:t>
            </a:r>
            <a:endParaRPr lang="en-US" dirty="0"/>
          </a:p>
        </p:txBody>
      </p:sp>
      <p:sp>
        <p:nvSpPr>
          <p:cNvPr id="3" name="Content Placeholder 2"/>
          <p:cNvSpPr>
            <a:spLocks noGrp="1"/>
          </p:cNvSpPr>
          <p:nvPr>
            <p:ph idx="1"/>
          </p:nvPr>
        </p:nvSpPr>
        <p:spPr/>
        <p:txBody>
          <a:bodyPr>
            <a:normAutofit/>
          </a:bodyPr>
          <a:lstStyle/>
          <a:p>
            <a:r>
              <a:rPr lang="en-US" dirty="0" smtClean="0"/>
              <a:t>This stuff is really tricky (and really important).</a:t>
            </a:r>
          </a:p>
          <a:p>
            <a:pPr marL="342900" indent="-342900">
              <a:buFont typeface="Arial" charset="0"/>
              <a:buChar char="•"/>
            </a:pPr>
            <a:r>
              <a:rPr lang="en-US" b="0" dirty="0" smtClean="0"/>
              <a:t>It’s also not solved, even remotely, yet!</a:t>
            </a:r>
          </a:p>
          <a:p>
            <a:pPr marL="342900" indent="-342900">
              <a:buFont typeface="Arial" charset="0"/>
              <a:buChar char="•"/>
            </a:pPr>
            <a:r>
              <a:rPr lang="en-US" b="0" dirty="0" smtClean="0"/>
              <a:t>CMSC498/499</a:t>
            </a:r>
          </a:p>
          <a:p>
            <a:r>
              <a:rPr lang="en-US" dirty="0" smtClean="0"/>
              <a:t>New community: </a:t>
            </a:r>
            <a:r>
              <a:rPr lang="en-US" b="0" dirty="0" smtClean="0">
                <a:solidFill>
                  <a:schemeClr val="tx2"/>
                </a:solidFill>
              </a:rPr>
              <a:t>F</a:t>
            </a:r>
            <a:r>
              <a:rPr lang="en-US" b="0" dirty="0" smtClean="0"/>
              <a:t>airness, </a:t>
            </a:r>
            <a:r>
              <a:rPr lang="en-US" b="0" dirty="0" smtClean="0">
                <a:solidFill>
                  <a:schemeClr val="tx2"/>
                </a:solidFill>
              </a:rPr>
              <a:t>A</a:t>
            </a:r>
            <a:r>
              <a:rPr lang="en-US" b="0" dirty="0" smtClean="0"/>
              <a:t>ccountability, and </a:t>
            </a:r>
            <a:r>
              <a:rPr lang="en-US" b="0" dirty="0" smtClean="0">
                <a:solidFill>
                  <a:schemeClr val="tx2"/>
                </a:solidFill>
              </a:rPr>
              <a:t>T</a:t>
            </a:r>
            <a:r>
              <a:rPr lang="en-US" b="0" dirty="0" smtClean="0"/>
              <a:t>ransparency in </a:t>
            </a:r>
            <a:r>
              <a:rPr lang="en-US" b="0" dirty="0" smtClean="0">
                <a:solidFill>
                  <a:schemeClr val="tx2"/>
                </a:solidFill>
              </a:rPr>
              <a:t>M</a:t>
            </a:r>
            <a:r>
              <a:rPr lang="en-US" b="0" dirty="0" smtClean="0"/>
              <a:t>achine </a:t>
            </a:r>
            <a:r>
              <a:rPr lang="en-US" b="0" dirty="0" smtClean="0">
                <a:solidFill>
                  <a:schemeClr val="tx2"/>
                </a:solidFill>
              </a:rPr>
              <a:t>L</a:t>
            </a:r>
            <a:r>
              <a:rPr lang="en-US" b="0" dirty="0" smtClean="0"/>
              <a:t>earning (aka </a:t>
            </a:r>
            <a:r>
              <a:rPr lang="en-US" dirty="0" smtClean="0"/>
              <a:t>FATML</a:t>
            </a:r>
            <a:r>
              <a:rPr lang="en-US" b="0" dirty="0" smtClean="0"/>
              <a:t>)</a:t>
            </a:r>
          </a:p>
          <a:p>
            <a:r>
              <a:rPr lang="en-US" b="0" dirty="0" smtClean="0"/>
              <a:t>“</a:t>
            </a:r>
            <a:r>
              <a:rPr lang="mr-IN" b="0" dirty="0" smtClean="0"/>
              <a:t>…</a:t>
            </a:r>
            <a:r>
              <a:rPr lang="en-US" b="0" dirty="0" smtClean="0"/>
              <a:t> </a:t>
            </a:r>
            <a:r>
              <a:rPr lang="en-US" b="0" dirty="0" smtClean="0"/>
              <a:t>policymakers</a:t>
            </a:r>
            <a:r>
              <a:rPr lang="en-US" b="0" dirty="0"/>
              <a:t>, regulators, and advocates have expressed fears about the potentially discriminatory impact of machine learning, with many calling for further technical research into the dangers of inadvertently encoding bias into automated decisions</a:t>
            </a:r>
            <a:r>
              <a:rPr lang="en-US" b="0" dirty="0" smtClean="0"/>
              <a: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18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6693"/>
            <a:ext cx="9144000" cy="1476297"/>
          </a:xfrm>
          <a:prstGeom prst="rect">
            <a:avLst/>
          </a:prstGeom>
        </p:spPr>
      </p:pic>
      <p:pic>
        <p:nvPicPr>
          <p:cNvPr id="6" name="Picture 5"/>
          <p:cNvPicPr>
            <a:picLocks noChangeAspect="1"/>
          </p:cNvPicPr>
          <p:nvPr/>
        </p:nvPicPr>
        <p:blipFill>
          <a:blip r:embed="rId3"/>
          <a:stretch>
            <a:fillRect/>
          </a:stretch>
        </p:blipFill>
        <p:spPr>
          <a:xfrm flipH="1">
            <a:off x="2666246" y="2693167"/>
            <a:ext cx="314873" cy="286797"/>
          </a:xfrm>
          <a:prstGeom prst="rect">
            <a:avLst/>
          </a:prstGeom>
        </p:spPr>
      </p:pic>
    </p:spTree>
    <p:extLst>
      <p:ext uri="{BB962C8B-B14F-4D97-AF65-F5344CB8AC3E}">
        <p14:creationId xmlns:p14="http://schemas.microsoft.com/office/powerpoint/2010/main" val="19825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 is for Fairness </a:t>
            </a:r>
            <a:endParaRPr lang="en-US" dirty="0"/>
          </a:p>
        </p:txBody>
      </p:sp>
      <p:sp>
        <p:nvSpPr>
          <p:cNvPr id="3" name="Content Placeholder 2"/>
          <p:cNvSpPr>
            <a:spLocks noGrp="1"/>
          </p:cNvSpPr>
          <p:nvPr>
            <p:ph idx="1"/>
          </p:nvPr>
        </p:nvSpPr>
        <p:spPr/>
        <p:txBody>
          <a:bodyPr>
            <a:normAutofit/>
          </a:bodyPr>
          <a:lstStyle/>
          <a:p>
            <a:r>
              <a:rPr lang="en-US" dirty="0" smtClean="0"/>
              <a:t>In large </a:t>
            </a:r>
            <a:r>
              <a:rPr lang="en-US" dirty="0"/>
              <a:t>data sets, there is always proportionally </a:t>
            </a:r>
            <a:r>
              <a:rPr lang="en-US" dirty="0" smtClean="0"/>
              <a:t>less data available about minorities.</a:t>
            </a:r>
          </a:p>
          <a:p>
            <a:r>
              <a:rPr lang="en-US" dirty="0" smtClean="0"/>
              <a:t>Statistical patterns that hold for the majority may be invalid for a given minority group.</a:t>
            </a:r>
          </a:p>
          <a:p>
            <a:r>
              <a:rPr lang="en-US" dirty="0" smtClean="0"/>
              <a:t>Fairness can be viewed as a measure of diversity in the combinatorial space of sensitive attributes, as opposed to the geometric space of features.</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19</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smtClean="0">
                <a:solidFill>
                  <a:schemeClr val="bg1">
                    <a:lumMod val="50000"/>
                  </a:schemeClr>
                </a:solidFill>
              </a:rPr>
              <a:t>Thanks to: </a:t>
            </a:r>
            <a:r>
              <a:rPr lang="en-US" sz="1600" dirty="0" err="1" smtClean="0">
                <a:solidFill>
                  <a:schemeClr val="bg1">
                    <a:lumMod val="50000"/>
                  </a:schemeClr>
                </a:solidFill>
              </a:rPr>
              <a:t>Faez</a:t>
            </a:r>
            <a:r>
              <a:rPr lang="en-US" sz="1600" dirty="0" smtClean="0">
                <a:solidFill>
                  <a:schemeClr val="bg1">
                    <a:lumMod val="50000"/>
                  </a:schemeClr>
                </a:solidFill>
              </a:rPr>
              <a:t> Ahmed</a:t>
            </a:r>
            <a:endParaRPr lang="en-US" sz="1600" dirty="0">
              <a:solidFill>
                <a:schemeClr val="bg1">
                  <a:lumMod val="50000"/>
                </a:schemeClr>
              </a:solidFill>
            </a:endParaRPr>
          </a:p>
        </p:txBody>
      </p:sp>
    </p:spTree>
    <p:extLst>
      <p:ext uri="{BB962C8B-B14F-4D97-AF65-F5344CB8AC3E}">
        <p14:creationId xmlns:p14="http://schemas.microsoft.com/office/powerpoint/2010/main" val="188506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Announcements</a:t>
            </a:r>
            <a:endParaRPr lang="en-US" dirty="0"/>
          </a:p>
        </p:txBody>
      </p:sp>
      <p:sp>
        <p:nvSpPr>
          <p:cNvPr id="3" name="Content Placeholder 2"/>
          <p:cNvSpPr>
            <a:spLocks noGrp="1"/>
          </p:cNvSpPr>
          <p:nvPr>
            <p:ph idx="1"/>
          </p:nvPr>
        </p:nvSpPr>
        <p:spPr/>
        <p:txBody>
          <a:bodyPr/>
          <a:lstStyle/>
          <a:p>
            <a:r>
              <a:rPr lang="en-US" dirty="0" smtClean="0"/>
              <a:t>Register on Piazza: </a:t>
            </a:r>
            <a:r>
              <a:rPr lang="en-US" b="0" dirty="0" err="1" smtClean="0">
                <a:latin typeface="Helvetica Neue" charset="0"/>
              </a:rPr>
              <a:t>piazza.com</a:t>
            </a:r>
            <a:r>
              <a:rPr lang="en-US" b="0" dirty="0" smtClean="0">
                <a:latin typeface="Helvetica Neue" charset="0"/>
              </a:rPr>
              <a:t>/</a:t>
            </a:r>
            <a:r>
              <a:rPr lang="en-US" b="0" dirty="0" err="1" smtClean="0">
                <a:latin typeface="Helvetica Neue" charset="0"/>
              </a:rPr>
              <a:t>umd</a:t>
            </a:r>
            <a:r>
              <a:rPr lang="en-US" b="0" dirty="0" smtClean="0">
                <a:latin typeface="Helvetica Neue" charset="0"/>
              </a:rPr>
              <a:t>/spring2017/cmsc320</a:t>
            </a:r>
            <a:endParaRPr lang="en-US" dirty="0" smtClean="0"/>
          </a:p>
          <a:p>
            <a:pPr marL="342900" indent="-342900">
              <a:buFont typeface="Arial" charset="0"/>
              <a:buChar char="•"/>
            </a:pPr>
            <a:r>
              <a:rPr lang="en-US" b="0" dirty="0" smtClean="0"/>
              <a:t>87 </a:t>
            </a:r>
            <a:r>
              <a:rPr lang="en-US" b="0" dirty="0" smtClean="0"/>
              <a:t>have registered </a:t>
            </a:r>
            <a:r>
              <a:rPr lang="en-US" b="0" dirty="0" smtClean="0"/>
              <a:t>already?!</a:t>
            </a:r>
            <a:endParaRPr lang="en-US" b="0" dirty="0" smtClean="0"/>
          </a:p>
          <a:p>
            <a:pPr marL="342900" indent="-342900">
              <a:buFont typeface="Arial" charset="0"/>
              <a:buChar char="•"/>
            </a:pPr>
            <a:r>
              <a:rPr lang="en-US" b="0" dirty="0" smtClean="0"/>
              <a:t>-2</a:t>
            </a:r>
            <a:r>
              <a:rPr lang="en-US" b="0" dirty="0" smtClean="0"/>
              <a:t> have </a:t>
            </a:r>
            <a:r>
              <a:rPr lang="en-US" b="0" dirty="0" smtClean="0"/>
              <a:t>not registered </a:t>
            </a:r>
            <a:r>
              <a:rPr lang="en-US" b="0" dirty="0" smtClean="0"/>
              <a:t>yet?!</a:t>
            </a:r>
            <a:endParaRPr lang="en-US" b="0" dirty="0" smtClean="0"/>
          </a:p>
          <a:p>
            <a:endParaRPr lang="en-US" b="0" dirty="0"/>
          </a:p>
          <a:p>
            <a:r>
              <a:rPr lang="en-US" dirty="0" smtClean="0"/>
              <a:t>We will release the first mini-project in about one week.</a:t>
            </a:r>
          </a:p>
          <a:p>
            <a:pPr marL="342900" indent="-342900">
              <a:buFont typeface="Arial" charset="0"/>
              <a:buChar char="•"/>
            </a:pPr>
            <a:r>
              <a:rPr lang="en-US" b="0" dirty="0" smtClean="0"/>
              <a:t>Please make sure Anaconda installed correctly!</a:t>
            </a:r>
          </a:p>
          <a:p>
            <a:pPr marL="342900" indent="-342900">
              <a:buFont typeface="Arial" charset="0"/>
              <a:buChar char="•"/>
            </a:pPr>
            <a:r>
              <a:rPr lang="en-US" b="0" dirty="0" smtClean="0"/>
              <a:t>(See any of us if it didn’t.)</a:t>
            </a:r>
          </a:p>
        </p:txBody>
      </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pic>
        <p:nvPicPr>
          <p:cNvPr id="10" name="Picture 9"/>
          <p:cNvPicPr>
            <a:picLocks noChangeAspect="1"/>
          </p:cNvPicPr>
          <p:nvPr/>
        </p:nvPicPr>
        <p:blipFill>
          <a:blip r:embed="rId2"/>
          <a:stretch>
            <a:fillRect/>
          </a:stretch>
        </p:blipFill>
        <p:spPr>
          <a:xfrm flipH="1">
            <a:off x="4345144" y="2243462"/>
            <a:ext cx="314873" cy="286797"/>
          </a:xfrm>
          <a:prstGeom prst="rect">
            <a:avLst/>
          </a:prstGeom>
        </p:spPr>
      </p:pic>
      <p:pic>
        <p:nvPicPr>
          <p:cNvPr id="11" name="Picture 10"/>
          <p:cNvPicPr>
            <a:picLocks noChangeAspect="1"/>
          </p:cNvPicPr>
          <p:nvPr/>
        </p:nvPicPr>
        <p:blipFill>
          <a:blip r:embed="rId3"/>
          <a:stretch>
            <a:fillRect/>
          </a:stretch>
        </p:blipFill>
        <p:spPr>
          <a:xfrm>
            <a:off x="4332154" y="2665274"/>
            <a:ext cx="370837" cy="370837"/>
          </a:xfrm>
          <a:prstGeom prst="rect">
            <a:avLst/>
          </a:prstGeom>
        </p:spPr>
      </p:pic>
      <p:pic>
        <p:nvPicPr>
          <p:cNvPr id="8" name="Picture 7"/>
          <p:cNvPicPr>
            <a:picLocks noChangeAspect="1"/>
          </p:cNvPicPr>
          <p:nvPr/>
        </p:nvPicPr>
        <p:blipFill>
          <a:blip r:embed="rId4"/>
          <a:stretch>
            <a:fillRect/>
          </a:stretch>
        </p:blipFill>
        <p:spPr>
          <a:xfrm>
            <a:off x="4512039" y="4718953"/>
            <a:ext cx="2981210" cy="1739039"/>
          </a:xfrm>
          <a:prstGeom prst="rect">
            <a:avLst/>
          </a:prstGeom>
        </p:spPr>
      </p:pic>
      <p:grpSp>
        <p:nvGrpSpPr>
          <p:cNvPr id="7" name="Group 6"/>
          <p:cNvGrpSpPr/>
          <p:nvPr/>
        </p:nvGrpSpPr>
        <p:grpSpPr>
          <a:xfrm>
            <a:off x="392142" y="4871804"/>
            <a:ext cx="3642610" cy="1989428"/>
            <a:chOff x="392142" y="4871804"/>
            <a:chExt cx="3642610" cy="1989428"/>
          </a:xfrm>
        </p:grpSpPr>
        <p:pic>
          <p:nvPicPr>
            <p:cNvPr id="5" name="Picture 4"/>
            <p:cNvPicPr>
              <a:picLocks noChangeAspect="1"/>
            </p:cNvPicPr>
            <p:nvPr/>
          </p:nvPicPr>
          <p:blipFill>
            <a:blip r:embed="rId5"/>
            <a:stretch>
              <a:fillRect/>
            </a:stretch>
          </p:blipFill>
          <p:spPr>
            <a:xfrm>
              <a:off x="1349538" y="4871804"/>
              <a:ext cx="1727818" cy="1727818"/>
            </a:xfrm>
            <a:prstGeom prst="rect">
              <a:avLst/>
            </a:prstGeom>
          </p:spPr>
        </p:pic>
        <p:sp>
          <p:nvSpPr>
            <p:cNvPr id="6" name="TextBox 5"/>
            <p:cNvSpPr txBox="1"/>
            <p:nvPr/>
          </p:nvSpPr>
          <p:spPr>
            <a:xfrm>
              <a:off x="392142" y="6599622"/>
              <a:ext cx="3642610" cy="261610"/>
            </a:xfrm>
            <a:prstGeom prst="rect">
              <a:avLst/>
            </a:prstGeom>
            <a:noFill/>
          </p:spPr>
          <p:txBody>
            <a:bodyPr wrap="square" rtlCol="0">
              <a:spAutoFit/>
            </a:bodyPr>
            <a:lstStyle/>
            <a:p>
              <a:pPr algn="ctr"/>
              <a:r>
                <a:rPr lang="en-US" sz="1100" dirty="0" smtClean="0"/>
                <a:t>Meet with Rachel Cummings (5:15-6:00, email me!)</a:t>
              </a:r>
              <a:endParaRPr lang="en-US" sz="1100" dirty="0"/>
            </a:p>
          </p:txBody>
        </p:sp>
      </p:grpSp>
    </p:spTree>
    <p:extLst>
      <p:ext uri="{BB962C8B-B14F-4D97-AF65-F5344CB8AC3E}">
        <p14:creationId xmlns:p14="http://schemas.microsoft.com/office/powerpoint/2010/main" val="92291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is for accountability</a:t>
            </a:r>
            <a:endParaRPr lang="en-US" dirty="0"/>
          </a:p>
        </p:txBody>
      </p:sp>
      <p:sp>
        <p:nvSpPr>
          <p:cNvPr id="3" name="Content Placeholder 2"/>
          <p:cNvSpPr>
            <a:spLocks noGrp="1"/>
          </p:cNvSpPr>
          <p:nvPr>
            <p:ph idx="1"/>
          </p:nvPr>
        </p:nvSpPr>
        <p:spPr/>
        <p:txBody>
          <a:bodyPr>
            <a:normAutofit/>
          </a:bodyPr>
          <a:lstStyle/>
          <a:p>
            <a:r>
              <a:rPr lang="en-US" dirty="0"/>
              <a:t>Accountability of a mechanism implies an obligation to report, explain, or justify algorithmic decision-making as well as mitigate any negative social impacts or potential </a:t>
            </a:r>
            <a:r>
              <a:rPr lang="en-US" dirty="0" smtClean="0"/>
              <a:t>harms.</a:t>
            </a:r>
          </a:p>
          <a:p>
            <a:pPr marL="342900" indent="-342900">
              <a:buFont typeface="Arial" charset="0"/>
              <a:buChar char="•"/>
            </a:pPr>
            <a:r>
              <a:rPr lang="en-US" b="0" dirty="0" smtClean="0"/>
              <a:t>Current </a:t>
            </a:r>
            <a:r>
              <a:rPr lang="en-US" b="0" dirty="0"/>
              <a:t>accountability tools </a:t>
            </a:r>
            <a:r>
              <a:rPr lang="en-US" b="0" dirty="0" smtClean="0"/>
              <a:t>were </a:t>
            </a:r>
            <a:r>
              <a:rPr lang="en-US" b="0" dirty="0"/>
              <a:t>developed to oversee human decision </a:t>
            </a:r>
            <a:r>
              <a:rPr lang="en-US" b="0" dirty="0" smtClean="0"/>
              <a:t>makers</a:t>
            </a:r>
          </a:p>
          <a:p>
            <a:pPr marL="342900" indent="-342900">
              <a:buFont typeface="Arial" charset="0"/>
              <a:buChar char="•"/>
            </a:pPr>
            <a:r>
              <a:rPr lang="en-US" b="0" dirty="0" smtClean="0"/>
              <a:t>They often </a:t>
            </a:r>
            <a:r>
              <a:rPr lang="en-US" b="0" dirty="0"/>
              <a:t>fail when applied to algorithms and mechanisms </a:t>
            </a:r>
            <a:r>
              <a:rPr lang="en-US" b="0" dirty="0" smtClean="0"/>
              <a:t>instead</a:t>
            </a:r>
          </a:p>
          <a:p>
            <a:r>
              <a:rPr lang="en-US" dirty="0" smtClean="0"/>
              <a:t>Example</a:t>
            </a:r>
            <a:r>
              <a:rPr lang="en-US" dirty="0"/>
              <a:t>, no established methods exist to judge the intent of a piece of software. Because </a:t>
            </a:r>
            <a:r>
              <a:rPr lang="en-US" dirty="0" smtClean="0"/>
              <a:t>automated </a:t>
            </a:r>
            <a:r>
              <a:rPr lang="en-US" dirty="0"/>
              <a:t>decision systems can return potentially incorrect, unjustified or unfair results, additional approaches are needed to make such systems accountable and governable. </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20</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smtClean="0">
                <a:solidFill>
                  <a:schemeClr val="bg1">
                    <a:lumMod val="50000"/>
                  </a:schemeClr>
                </a:solidFill>
              </a:rPr>
              <a:t>Thanks to: </a:t>
            </a:r>
            <a:r>
              <a:rPr lang="en-US" sz="1600" dirty="0" err="1" smtClean="0">
                <a:solidFill>
                  <a:schemeClr val="bg1">
                    <a:lumMod val="50000"/>
                  </a:schemeClr>
                </a:solidFill>
              </a:rPr>
              <a:t>Faez</a:t>
            </a:r>
            <a:r>
              <a:rPr lang="en-US" sz="1600" dirty="0" smtClean="0">
                <a:solidFill>
                  <a:schemeClr val="bg1">
                    <a:lumMod val="50000"/>
                  </a:schemeClr>
                </a:solidFill>
              </a:rPr>
              <a:t> Ahmed</a:t>
            </a:r>
            <a:endParaRPr lang="en-US" sz="1600" dirty="0">
              <a:solidFill>
                <a:schemeClr val="bg1">
                  <a:lumMod val="50000"/>
                </a:schemeClr>
              </a:solidFill>
            </a:endParaRPr>
          </a:p>
        </p:txBody>
      </p:sp>
    </p:spTree>
    <p:extLst>
      <p:ext uri="{BB962C8B-B14F-4D97-AF65-F5344CB8AC3E}">
        <p14:creationId xmlns:p14="http://schemas.microsoft.com/office/powerpoint/2010/main" val="185423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 is for transparency</a:t>
            </a:r>
            <a:endParaRPr lang="en-US" dirty="0"/>
          </a:p>
        </p:txBody>
      </p:sp>
      <p:sp>
        <p:nvSpPr>
          <p:cNvPr id="3" name="Content Placeholder 2"/>
          <p:cNvSpPr>
            <a:spLocks noGrp="1"/>
          </p:cNvSpPr>
          <p:nvPr>
            <p:ph idx="1"/>
          </p:nvPr>
        </p:nvSpPr>
        <p:spPr/>
        <p:txBody>
          <a:bodyPr>
            <a:normAutofit/>
          </a:bodyPr>
          <a:lstStyle/>
          <a:p>
            <a:r>
              <a:rPr lang="en-US" dirty="0" smtClean="0"/>
              <a:t>Automated ML-based algorithms make many important decisions in life.</a:t>
            </a:r>
          </a:p>
          <a:p>
            <a:pPr marL="342900" indent="-342900">
              <a:buFont typeface="Arial" charset="0"/>
              <a:buChar char="•"/>
            </a:pPr>
            <a:r>
              <a:rPr lang="en-US" b="0" dirty="0" smtClean="0"/>
              <a:t>Decision-making process is opaque, hard to audit</a:t>
            </a:r>
          </a:p>
          <a:p>
            <a:r>
              <a:rPr lang="en-US" dirty="0" smtClean="0"/>
              <a:t>A transparent mechanism should be:</a:t>
            </a:r>
          </a:p>
          <a:p>
            <a:pPr marL="342900" indent="-342900">
              <a:buFont typeface="Arial" charset="0"/>
              <a:buChar char="•"/>
            </a:pPr>
            <a:r>
              <a:rPr lang="en-US" b="0" dirty="0"/>
              <a:t>u</a:t>
            </a:r>
            <a:r>
              <a:rPr lang="en-US" b="0" dirty="0" smtClean="0"/>
              <a:t>nderstandable;</a:t>
            </a:r>
          </a:p>
          <a:p>
            <a:pPr marL="342900" indent="-342900">
              <a:buFont typeface="Arial" charset="0"/>
              <a:buChar char="•"/>
            </a:pPr>
            <a:r>
              <a:rPr lang="en-US" b="0" dirty="0" smtClean="0"/>
              <a:t>more meaningful;</a:t>
            </a:r>
          </a:p>
          <a:p>
            <a:pPr marL="342900" indent="-342900">
              <a:buFont typeface="Arial" charset="0"/>
              <a:buChar char="•"/>
            </a:pPr>
            <a:r>
              <a:rPr lang="en-US" b="0" dirty="0" smtClean="0"/>
              <a:t>more accessible; and</a:t>
            </a:r>
          </a:p>
          <a:p>
            <a:pPr marL="342900" indent="-342900">
              <a:buFont typeface="Arial" charset="0"/>
              <a:buChar char="•"/>
            </a:pPr>
            <a:r>
              <a:rPr lang="en-US" b="0" dirty="0" smtClean="0"/>
              <a:t>more measurable.</a:t>
            </a:r>
          </a:p>
          <a:p>
            <a:endParaRPr lang="en-US" dirty="0"/>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21</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smtClean="0">
                <a:solidFill>
                  <a:schemeClr val="bg1">
                    <a:lumMod val="50000"/>
                  </a:schemeClr>
                </a:solidFill>
              </a:rPr>
              <a:t>Thanks to: </a:t>
            </a:r>
            <a:r>
              <a:rPr lang="en-US" sz="1600" dirty="0" err="1" smtClean="0">
                <a:solidFill>
                  <a:schemeClr val="bg1">
                    <a:lumMod val="50000"/>
                  </a:schemeClr>
                </a:solidFill>
              </a:rPr>
              <a:t>Faez</a:t>
            </a:r>
            <a:r>
              <a:rPr lang="en-US" sz="1600" dirty="0" smtClean="0">
                <a:solidFill>
                  <a:schemeClr val="bg1">
                    <a:lumMod val="50000"/>
                  </a:schemeClr>
                </a:solidFill>
              </a:rPr>
              <a:t> Ahmed</a:t>
            </a:r>
            <a:endParaRPr lang="en-US" sz="1600" dirty="0">
              <a:solidFill>
                <a:schemeClr val="bg1">
                  <a:lumMod val="50000"/>
                </a:schemeClr>
              </a:solidFill>
            </a:endParaRPr>
          </a:p>
        </p:txBody>
      </p:sp>
    </p:spTree>
    <p:extLst>
      <p:ext uri="{BB962C8B-B14F-4D97-AF65-F5344CB8AC3E}">
        <p14:creationId xmlns:p14="http://schemas.microsoft.com/office/powerpoint/2010/main" val="118558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title"/>
          </p:nvPr>
        </p:nvSpPr>
        <p:spPr/>
        <p:txBody>
          <a:bodyPr/>
          <a:lstStyle/>
          <a:p>
            <a:r>
              <a:rPr lang="en-US" smtClean="0"/>
              <a:t>Data collection</a:t>
            </a:r>
            <a:endParaRPr lang="en-US"/>
          </a:p>
        </p:txBody>
      </p:sp>
      <p:sp>
        <p:nvSpPr>
          <p:cNvPr id="325" name="Shape 325"/>
          <p:cNvSpPr>
            <a:spLocks noGrp="1"/>
          </p:cNvSpPr>
          <p:nvPr>
            <p:ph idx="1"/>
          </p:nvPr>
        </p:nvSpPr>
        <p:spPr/>
        <p:txBody>
          <a:bodyPr/>
          <a:lstStyle/>
          <a:p>
            <a:r>
              <a:rPr lang="en-US" dirty="0" smtClean="0"/>
              <a:t>What data should (not) be collected</a:t>
            </a:r>
          </a:p>
          <a:p>
            <a:r>
              <a:rPr lang="en-US" dirty="0" smtClean="0"/>
              <a:t>Who owns the data</a:t>
            </a:r>
          </a:p>
          <a:p>
            <a:r>
              <a:rPr lang="en-US" dirty="0" smtClean="0"/>
              <a:t>Whose data can (not) be shared</a:t>
            </a:r>
          </a:p>
          <a:p>
            <a:r>
              <a:rPr lang="en-US" dirty="0" smtClean="0"/>
              <a:t>What technology for collecting, storing, managing data</a:t>
            </a:r>
          </a:p>
          <a:p>
            <a:r>
              <a:rPr lang="en-US" dirty="0" smtClean="0"/>
              <a:t>Whose data can (not) be traded</a:t>
            </a:r>
          </a:p>
          <a:p>
            <a:r>
              <a:rPr lang="en-US" dirty="0" smtClean="0"/>
              <a:t>What data can (not) be merged</a:t>
            </a:r>
          </a:p>
          <a:p>
            <a:r>
              <a:rPr lang="en-US" dirty="0" smtClean="0"/>
              <a:t>What to do with prejudicial data</a:t>
            </a:r>
            <a:endParaRPr lang="en-US" dirty="0"/>
          </a:p>
        </p:txBody>
      </p:sp>
      <p:sp>
        <p:nvSpPr>
          <p:cNvPr id="326" name="Shape 326"/>
          <p:cNvSpPr>
            <a:spLocks noGrp="1"/>
          </p:cNvSpPr>
          <p:nvPr>
            <p:ph type="sldNum" sz="quarter" idx="12"/>
          </p:nvPr>
        </p:nvSpPr>
        <p:spPr/>
        <p:txBody>
          <a:bodyPr/>
          <a:lstStyle/>
          <a:p>
            <a:fld id="{86CB4B4D-7CA3-9044-876B-883B54F8677D}" type="slidenum">
              <a:rPr lang="is-IS" smtClean="0"/>
              <a:pPr/>
              <a:t>22</a:t>
            </a:fld>
            <a:endParaRPr lang="is-IS"/>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smtClean="0">
                <a:solidFill>
                  <a:schemeClr val="bg1">
                    <a:lumMod val="50000"/>
                  </a:schemeClr>
                </a:solidFill>
              </a:rPr>
              <a:t>Thanks to: Kaiser Fung</a:t>
            </a:r>
            <a:endParaRPr lang="en-US" sz="1600" dirty="0">
              <a:solidFill>
                <a:schemeClr val="bg1">
                  <a:lumMod val="50000"/>
                </a:schemeClr>
              </a:solidFill>
            </a:endParaRPr>
          </a:p>
        </p:txBody>
      </p:sp>
    </p:spTree>
    <p:extLst>
      <p:ext uri="{BB962C8B-B14F-4D97-AF65-F5344CB8AC3E}">
        <p14:creationId xmlns:p14="http://schemas.microsoft.com/office/powerpoint/2010/main" val="40388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p:cNvSpPr>
          <p:nvPr>
            <p:ph type="title"/>
          </p:nvPr>
        </p:nvSpPr>
        <p:spPr>
          <a:prstGeom prst="rect">
            <a:avLst/>
          </a:prstGeom>
        </p:spPr>
        <p:txBody>
          <a:bodyPr/>
          <a:lstStyle/>
          <a:p>
            <a:r>
              <a:t>Data Modeling</a:t>
            </a:r>
          </a:p>
        </p:txBody>
      </p:sp>
      <p:sp>
        <p:nvSpPr>
          <p:cNvPr id="331" name="Shape 331"/>
          <p:cNvSpPr>
            <a:spLocks noGrp="1"/>
          </p:cNvSpPr>
          <p:nvPr>
            <p:ph idx="1"/>
          </p:nvPr>
        </p:nvSpPr>
        <p:spPr>
          <a:prstGeom prst="rect">
            <a:avLst/>
          </a:prstGeom>
        </p:spPr>
        <p:txBody>
          <a:bodyPr/>
          <a:lstStyle/>
          <a:p>
            <a:r>
              <a:rPr dirty="0"/>
              <a:t>Data is biased (known/unknown)</a:t>
            </a:r>
          </a:p>
          <a:p>
            <a:pPr marL="160020" indent="-342900">
              <a:buFont typeface="Arial" charset="0"/>
              <a:buChar char="•"/>
            </a:pPr>
            <a:r>
              <a:rPr b="0" dirty="0"/>
              <a:t>Invalid assumptions</a:t>
            </a:r>
          </a:p>
          <a:p>
            <a:pPr marL="160020" indent="-342900">
              <a:buFont typeface="Arial" charset="0"/>
              <a:buChar char="•"/>
            </a:pPr>
            <a:r>
              <a:rPr b="0" dirty="0"/>
              <a:t>Confirmation bias</a:t>
            </a:r>
          </a:p>
          <a:p>
            <a:r>
              <a:rPr dirty="0"/>
              <a:t>Publication </a:t>
            </a:r>
            <a:r>
              <a:rPr dirty="0" smtClean="0"/>
              <a:t>bias</a:t>
            </a:r>
            <a:endParaRPr lang="en-US" dirty="0" smtClean="0"/>
          </a:p>
          <a:p>
            <a:pPr marL="342900" indent="-342900">
              <a:buFont typeface="Arial" charset="0"/>
              <a:buChar char="•"/>
            </a:pPr>
            <a:r>
              <a:rPr lang="en-US" b="0" dirty="0" smtClean="0"/>
              <a:t>WSDM 2017: </a:t>
            </a:r>
            <a:r>
              <a:rPr lang="mr-IN" b="0" dirty="0" err="1">
                <a:hlinkClick r:id="rId2"/>
              </a:rPr>
              <a:t>https</a:t>
            </a:r>
            <a:r>
              <a:rPr lang="mr-IN" b="0" dirty="0">
                <a:hlinkClick r:id="rId2"/>
              </a:rPr>
              <a:t>://</a:t>
            </a:r>
            <a:r>
              <a:rPr lang="mr-IN" b="0" dirty="0" err="1">
                <a:hlinkClick r:id="rId2"/>
              </a:rPr>
              <a:t>arxiv.org</a:t>
            </a:r>
            <a:r>
              <a:rPr lang="mr-IN" b="0" dirty="0">
                <a:hlinkClick r:id="rId2"/>
              </a:rPr>
              <a:t>/</a:t>
            </a:r>
            <a:r>
              <a:rPr lang="mr-IN" b="0" dirty="0" err="1">
                <a:hlinkClick r:id="rId2"/>
              </a:rPr>
              <a:t>abs</a:t>
            </a:r>
            <a:r>
              <a:rPr lang="mr-IN" b="0" dirty="0">
                <a:hlinkClick r:id="rId2"/>
              </a:rPr>
              <a:t>/1702.00502</a:t>
            </a:r>
            <a:endParaRPr b="0" dirty="0"/>
          </a:p>
          <a:p>
            <a:r>
              <a:rPr dirty="0"/>
              <a:t>Badly handling missing values</a:t>
            </a:r>
          </a:p>
        </p:txBody>
      </p:sp>
      <p:sp>
        <p:nvSpPr>
          <p:cNvPr id="332" name="Shape 332"/>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smtClean="0">
                <a:solidFill>
                  <a:schemeClr val="bg1">
                    <a:lumMod val="50000"/>
                  </a:schemeClr>
                </a:solidFill>
              </a:rPr>
              <a:t>Thanks to: Kaiser Fung</a:t>
            </a:r>
            <a:endParaRPr lang="en-US" sz="1600" dirty="0">
              <a:solidFill>
                <a:schemeClr val="bg1">
                  <a:lumMod val="50000"/>
                </a:schemeClr>
              </a:solidFill>
            </a:endParaRPr>
          </a:p>
        </p:txBody>
      </p:sp>
    </p:spTree>
    <p:extLst>
      <p:ext uri="{BB962C8B-B14F-4D97-AF65-F5344CB8AC3E}">
        <p14:creationId xmlns:p14="http://schemas.microsoft.com/office/powerpoint/2010/main" val="1590919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p:nvPr>
        </p:nvSpPr>
        <p:spPr>
          <a:prstGeom prst="rect">
            <a:avLst/>
          </a:prstGeom>
        </p:spPr>
        <p:txBody>
          <a:bodyPr/>
          <a:lstStyle/>
          <a:p>
            <a:r>
              <a:t>Deployment</a:t>
            </a:r>
          </a:p>
        </p:txBody>
      </p:sp>
      <p:sp>
        <p:nvSpPr>
          <p:cNvPr id="337" name="Shape 337"/>
          <p:cNvSpPr>
            <a:spLocks noGrp="1"/>
          </p:cNvSpPr>
          <p:nvPr>
            <p:ph idx="1"/>
          </p:nvPr>
        </p:nvSpPr>
        <p:spPr>
          <a:prstGeom prst="rect">
            <a:avLst/>
          </a:prstGeom>
        </p:spPr>
        <p:txBody>
          <a:bodyPr>
            <a:normAutofit/>
          </a:bodyPr>
          <a:lstStyle/>
          <a:p>
            <a:r>
              <a:rPr dirty="0"/>
              <a:t>Spurious correlation / over-generalization</a:t>
            </a:r>
          </a:p>
          <a:p>
            <a:r>
              <a:rPr dirty="0"/>
              <a:t>Using “black-box” methods that cannot be explained</a:t>
            </a:r>
          </a:p>
          <a:p>
            <a:r>
              <a:rPr dirty="0"/>
              <a:t>Using heuristics that are not well understood</a:t>
            </a:r>
          </a:p>
          <a:p>
            <a:r>
              <a:rPr dirty="0"/>
              <a:t>Releasing untested code</a:t>
            </a:r>
          </a:p>
          <a:p>
            <a:r>
              <a:rPr dirty="0"/>
              <a:t>Extrapolating</a:t>
            </a:r>
          </a:p>
          <a:p>
            <a:r>
              <a:rPr dirty="0"/>
              <a:t>Not measuring lifecycle performance (concept drift in ML)</a:t>
            </a:r>
          </a:p>
        </p:txBody>
      </p:sp>
      <p:sp>
        <p:nvSpPr>
          <p:cNvPr id="338" name="Shape 338"/>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smtClean="0">
                <a:solidFill>
                  <a:schemeClr val="bg1">
                    <a:lumMod val="50000"/>
                  </a:schemeClr>
                </a:solidFill>
              </a:rPr>
              <a:t>Thanks to</a:t>
            </a:r>
            <a:r>
              <a:rPr lang="en-US" sz="1600" smtClean="0">
                <a:solidFill>
                  <a:schemeClr val="bg1">
                    <a:lumMod val="50000"/>
                  </a:schemeClr>
                </a:solidFill>
              </a:rPr>
              <a:t>: Kaiser Fung</a:t>
            </a:r>
            <a:endParaRPr lang="en-US" sz="1600" dirty="0">
              <a:solidFill>
                <a:schemeClr val="bg1">
                  <a:lumMod val="50000"/>
                </a:schemeClr>
              </a:solidFill>
            </a:endParaRPr>
          </a:p>
        </p:txBody>
      </p:sp>
      <p:sp>
        <p:nvSpPr>
          <p:cNvPr id="8" name="Shape 246"/>
          <p:cNvSpPr/>
          <p:nvPr/>
        </p:nvSpPr>
        <p:spPr>
          <a:xfrm>
            <a:off x="1881931" y="4829150"/>
            <a:ext cx="5100317" cy="1162097"/>
          </a:xfrm>
          <a:prstGeom prst="rect">
            <a:avLst/>
          </a:prstGeom>
          <a:ln w="12700">
            <a:miter lim="400000"/>
          </a:ln>
          <a:extLst>
            <a:ext uri="{C572A759-6A51-4108-AA02-DFA0A04FC94B}">
              <ma14:wrappingTextBoxFlag xmlns:ma14="http://schemas.microsoft.com/office/mac/drawingml/2011/main" val="1"/>
            </a:ext>
          </a:extLst>
        </p:spPr>
        <p:txBody>
          <a:bodyPr lIns="26789" tIns="26789" rIns="26789" bIns="26789" anchor="b">
            <a:spAutoFit/>
          </a:bodyPr>
          <a:lstStyle>
            <a:lvl1pPr>
              <a:defRPr>
                <a:solidFill>
                  <a:srgbClr val="F64D39"/>
                </a:solidFill>
              </a:defRPr>
            </a:lvl1pPr>
          </a:lstStyle>
          <a:p>
            <a:r>
              <a:rPr lang="en-US" sz="2400" b="1" dirty="0" smtClean="0">
                <a:solidFill>
                  <a:schemeClr val="tx2"/>
                </a:solidFill>
              </a:rPr>
              <a:t>We will go over ways to counter this in the ML/stats/hypothesis testing portion of the course</a:t>
            </a:r>
            <a:endParaRPr sz="2400" b="1" dirty="0">
              <a:solidFill>
                <a:schemeClr val="tx2"/>
              </a:solidFill>
            </a:endParaRPr>
          </a:p>
        </p:txBody>
      </p:sp>
    </p:spTree>
    <p:extLst>
      <p:ext uri="{BB962C8B-B14F-4D97-AF65-F5344CB8AC3E}">
        <p14:creationId xmlns:p14="http://schemas.microsoft.com/office/powerpoint/2010/main" val="272593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build="p"/>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Shape 342"/>
          <p:cNvSpPr>
            <a:spLocks noGrp="1"/>
          </p:cNvSpPr>
          <p:nvPr>
            <p:ph type="title"/>
          </p:nvPr>
        </p:nvSpPr>
        <p:spPr>
          <a:prstGeom prst="rect">
            <a:avLst/>
          </a:prstGeom>
        </p:spPr>
        <p:txBody>
          <a:bodyPr/>
          <a:lstStyle/>
          <a:p>
            <a:r>
              <a:t>Guiding principles</a:t>
            </a:r>
          </a:p>
        </p:txBody>
      </p:sp>
      <p:sp>
        <p:nvSpPr>
          <p:cNvPr id="343" name="Shape 343"/>
          <p:cNvSpPr>
            <a:spLocks noGrp="1"/>
          </p:cNvSpPr>
          <p:nvPr>
            <p:ph idx="1"/>
          </p:nvPr>
        </p:nvSpPr>
        <p:spPr>
          <a:prstGeom prst="rect">
            <a:avLst/>
          </a:prstGeom>
        </p:spPr>
        <p:txBody>
          <a:bodyPr>
            <a:normAutofit/>
          </a:bodyPr>
          <a:lstStyle/>
          <a:p>
            <a:r>
              <a:rPr dirty="0"/>
              <a:t>Start with clear user need and public benefit</a:t>
            </a:r>
          </a:p>
          <a:p>
            <a:r>
              <a:rPr dirty="0"/>
              <a:t>Use data and tools which have minimum intrusion necessary</a:t>
            </a:r>
          </a:p>
          <a:p>
            <a:r>
              <a:rPr dirty="0"/>
              <a:t>Create robust data science models</a:t>
            </a:r>
          </a:p>
          <a:p>
            <a:r>
              <a:rPr dirty="0"/>
              <a:t>Be alert to public perceptions</a:t>
            </a:r>
          </a:p>
          <a:p>
            <a:r>
              <a:rPr dirty="0"/>
              <a:t>Be as open and accountable as possible</a:t>
            </a:r>
          </a:p>
          <a:p>
            <a:r>
              <a:rPr dirty="0"/>
              <a:t>Keep data secure</a:t>
            </a:r>
          </a:p>
        </p:txBody>
      </p:sp>
      <p:sp>
        <p:nvSpPr>
          <p:cNvPr id="344" name="Shape 344"/>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25</a:t>
            </a:fld>
            <a:endParaRPr/>
          </a:p>
        </p:txBody>
      </p:sp>
      <p:grpSp>
        <p:nvGrpSpPr>
          <p:cNvPr id="3" name="Group 2"/>
          <p:cNvGrpSpPr/>
          <p:nvPr/>
        </p:nvGrpSpPr>
        <p:grpSpPr>
          <a:xfrm>
            <a:off x="2308485" y="4591078"/>
            <a:ext cx="6759315" cy="2281912"/>
            <a:chOff x="2308485" y="4591078"/>
            <a:chExt cx="6759315" cy="2281912"/>
          </a:xfrm>
        </p:grpSpPr>
        <p:sp>
          <p:nvSpPr>
            <p:cNvPr id="7" name="TextBox 6"/>
            <p:cNvSpPr txBox="1"/>
            <p:nvPr/>
          </p:nvSpPr>
          <p:spPr>
            <a:xfrm>
              <a:off x="2308485" y="6534436"/>
              <a:ext cx="6349220" cy="338554"/>
            </a:xfrm>
            <a:prstGeom prst="rect">
              <a:avLst/>
            </a:prstGeom>
            <a:noFill/>
          </p:spPr>
          <p:txBody>
            <a:bodyPr wrap="square" rtlCol="0">
              <a:spAutoFit/>
            </a:bodyPr>
            <a:lstStyle/>
            <a:p>
              <a:pPr algn="r"/>
              <a:r>
                <a:rPr lang="en-US" sz="1600" dirty="0" smtClean="0">
                  <a:solidFill>
                    <a:schemeClr val="bg1">
                      <a:lumMod val="50000"/>
                    </a:schemeClr>
                  </a:solidFill>
                </a:rPr>
                <a:t>Thanks to: UK cabinet office</a:t>
              </a:r>
              <a:endParaRPr lang="en-US" sz="1600" dirty="0">
                <a:solidFill>
                  <a:schemeClr val="bg1">
                    <a:lumMod val="50000"/>
                  </a:schemeClr>
                </a:solidFill>
              </a:endParaRPr>
            </a:p>
          </p:txBody>
        </p:sp>
        <p:pic>
          <p:nvPicPr>
            <p:cNvPr id="2" name="Picture 1"/>
            <p:cNvPicPr>
              <a:picLocks noChangeAspect="1"/>
            </p:cNvPicPr>
            <p:nvPr/>
          </p:nvPicPr>
          <p:blipFill>
            <a:blip r:embed="rId2"/>
            <a:stretch>
              <a:fillRect/>
            </a:stretch>
          </p:blipFill>
          <p:spPr>
            <a:xfrm>
              <a:off x="5643380" y="4591078"/>
              <a:ext cx="3424420" cy="1943358"/>
            </a:xfrm>
            <a:prstGeom prst="rect">
              <a:avLst/>
            </a:prstGeom>
          </p:spPr>
        </p:pic>
      </p:grpSp>
    </p:spTree>
    <p:extLst>
      <p:ext uri="{BB962C8B-B14F-4D97-AF65-F5344CB8AC3E}">
        <p14:creationId xmlns:p14="http://schemas.microsoft.com/office/powerpoint/2010/main" val="891360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p:cNvSpPr>
          <p:nvPr>
            <p:ph type="title"/>
          </p:nvPr>
        </p:nvSpPr>
        <p:spPr>
          <a:prstGeom prst="rect">
            <a:avLst/>
          </a:prstGeom>
        </p:spPr>
        <p:txBody>
          <a:bodyPr/>
          <a:lstStyle/>
          <a:p>
            <a:r>
              <a:t>Some references</a:t>
            </a:r>
          </a:p>
        </p:txBody>
      </p:sp>
      <p:sp>
        <p:nvSpPr>
          <p:cNvPr id="349" name="Shape 349"/>
          <p:cNvSpPr>
            <a:spLocks noGrp="1"/>
          </p:cNvSpPr>
          <p:nvPr>
            <p:ph idx="1"/>
          </p:nvPr>
        </p:nvSpPr>
        <p:spPr>
          <a:prstGeom prst="rect">
            <a:avLst/>
          </a:prstGeom>
        </p:spPr>
        <p:txBody>
          <a:bodyPr>
            <a:normAutofit fontScale="92500" lnSpcReduction="10000"/>
          </a:bodyPr>
          <a:lstStyle/>
          <a:p>
            <a:r>
              <a:rPr dirty="0"/>
              <a:t>Presentation on ethics and data analysis, Kaiser Fung @ Columbia Univ. </a:t>
            </a:r>
            <a:r>
              <a:rPr u="sng" dirty="0">
                <a:hlinkClick r:id="rId2"/>
              </a:rPr>
              <a:t>http://andrewgelman.com/wp-content/uploads/2016/04/fung_ethics_v3.pdf</a:t>
            </a:r>
          </a:p>
          <a:p>
            <a:r>
              <a:rPr dirty="0"/>
              <a:t>O’Neil, Weapons of math destruction. </a:t>
            </a:r>
            <a:r>
              <a:rPr u="sng" dirty="0">
                <a:hlinkClick r:id="rId3"/>
              </a:rPr>
              <a:t>https://www.amazon.com/Weapons-Math-Destruction-Increases-Inequality/dp/0553418815</a:t>
            </a:r>
          </a:p>
          <a:p>
            <a:r>
              <a:rPr dirty="0"/>
              <a:t>UK Cabinet Office, Data Science Ethical Framework. </a:t>
            </a:r>
            <a:r>
              <a:rPr lang="en-US" u="sng" dirty="0">
                <a:hlinkClick r:id="rId4"/>
              </a:rPr>
              <a:t>https://www.gov.uk/government/publications/data-science-ethical-framework</a:t>
            </a:r>
            <a:endParaRPr u="sng" dirty="0">
              <a:hlinkClick r:id="rId4"/>
            </a:endParaRPr>
          </a:p>
          <a:p>
            <a:r>
              <a:rPr dirty="0"/>
              <a:t>Derman, Modelers’ Hippocratic Oath. </a:t>
            </a:r>
            <a:r>
              <a:rPr u="sng" dirty="0">
                <a:hlinkClick r:id="rId5"/>
              </a:rPr>
              <a:t>http://</a:t>
            </a:r>
            <a:r>
              <a:rPr u="sng" dirty="0" smtClean="0">
                <a:hlinkClick r:id="rId5"/>
              </a:rPr>
              <a:t>www.iijournals.com/doi/pdfplus/10.3905/jod.2012.20.1.035</a:t>
            </a:r>
            <a:endParaRPr lang="en-US" u="sng" dirty="0" smtClean="0">
              <a:hlinkClick r:id="rId5"/>
            </a:endParaRPr>
          </a:p>
          <a:p>
            <a:r>
              <a:rPr lang="en-US" dirty="0" smtClean="0"/>
              <a:t>Nick D’s MIT Tech Review Article.  </a:t>
            </a:r>
            <a:r>
              <a:rPr lang="en-US" dirty="0" smtClean="0">
                <a:hlinkClick r:id="rId6"/>
              </a:rPr>
              <a:t>https</a:t>
            </a:r>
            <a:r>
              <a:rPr lang="en-US" dirty="0">
                <a:hlinkClick r:id="rId6"/>
              </a:rPr>
              <a:t>://www.technologyreview.com/s/602933/how-to-hold-algorithms-accountable/</a:t>
            </a:r>
            <a:endParaRPr lang="en-US" dirty="0" smtClean="0">
              <a:hlinkClick r:id="rId5"/>
            </a:endParaRPr>
          </a:p>
        </p:txBody>
      </p:sp>
      <p:sp>
        <p:nvSpPr>
          <p:cNvPr id="350" name="Shape 350"/>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spTree>
    <p:extLst>
      <p:ext uri="{BB962C8B-B14F-4D97-AF65-F5344CB8AC3E}">
        <p14:creationId xmlns:p14="http://schemas.microsoft.com/office/powerpoint/2010/main" val="25129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94716"/>
            <a:ext cx="8989454" cy="1357559"/>
          </a:xfrm>
        </p:spPr>
        <p:txBody>
          <a:bodyPr>
            <a:normAutofit fontScale="90000"/>
          </a:bodyPr>
          <a:lstStyle/>
          <a:p>
            <a:pPr algn="ctr"/>
            <a:r>
              <a:rPr lang="en-US" sz="2400" i="1" dirty="0" smtClean="0">
                <a:solidFill>
                  <a:schemeClr val="bg1">
                    <a:lumMod val="50000"/>
                  </a:schemeClr>
                </a:solidFill>
              </a:rPr>
              <a:t>Next Class:</a:t>
            </a:r>
            <a:r>
              <a:rPr lang="en-US" dirty="0" smtClean="0"/>
              <a:t/>
            </a:r>
            <a:br>
              <a:rPr lang="en-US" dirty="0" smtClean="0"/>
            </a:br>
            <a:r>
              <a:rPr lang="en-US" dirty="0" smtClean="0"/>
              <a:t>Tidy Data &amp; Maybe some relational Database Stuff</a:t>
            </a:r>
            <a:endParaRPr lang="en-US" b="1"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27</a:t>
            </a:fld>
            <a:endParaRPr lang="en-US"/>
          </a:p>
        </p:txBody>
      </p:sp>
      <p:pic>
        <p:nvPicPr>
          <p:cNvPr id="3" name="Picture 2"/>
          <p:cNvPicPr>
            <a:picLocks noChangeAspect="1"/>
          </p:cNvPicPr>
          <p:nvPr/>
        </p:nvPicPr>
        <p:blipFill>
          <a:blip r:embed="rId3"/>
          <a:stretch>
            <a:fillRect/>
          </a:stretch>
        </p:blipFill>
        <p:spPr>
          <a:xfrm>
            <a:off x="3343607" y="4383292"/>
            <a:ext cx="2302239" cy="2342629"/>
          </a:xfrm>
          <a:prstGeom prst="rect">
            <a:avLst/>
          </a:prstGeom>
        </p:spPr>
      </p:pic>
    </p:spTree>
    <p:extLst>
      <p:ext uri="{BB962C8B-B14F-4D97-AF65-F5344CB8AC3E}">
        <p14:creationId xmlns:p14="http://schemas.microsoft.com/office/powerpoint/2010/main" val="11693184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Lecture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dirty="0"/>
          </a:p>
        </p:txBody>
      </p:sp>
      <p:sp>
        <p:nvSpPr>
          <p:cNvPr id="5" name="Rounded Rectangle 4"/>
          <p:cNvSpPr/>
          <p:nvPr/>
        </p:nvSpPr>
        <p:spPr>
          <a:xfrm>
            <a:off x="307575"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mtClean="0"/>
              <a:t>Data collection</a:t>
            </a:r>
            <a:endParaRPr lang="en-US"/>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smtClean="0"/>
                <a:t>Data processing</a:t>
              </a:r>
              <a:endParaRPr lang="en-US" sz="1600" dirty="0"/>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grpSp>
        <p:nvGrpSpPr>
          <p:cNvPr id="17" name="Group 16"/>
          <p:cNvGrpSpPr/>
          <p:nvPr/>
        </p:nvGrpSpPr>
        <p:grpSpPr>
          <a:xfrm>
            <a:off x="3386055" y="2044932"/>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smtClean="0"/>
                <a:t>Exploratory analysis</a:t>
              </a:r>
            </a:p>
            <a:p>
              <a:pPr algn="ctr"/>
              <a:r>
                <a:rPr lang="en-US" sz="1400" dirty="0" smtClean="0"/>
                <a:t>&amp;</a:t>
              </a:r>
            </a:p>
            <a:p>
              <a:pPr algn="ctr"/>
              <a:r>
                <a:rPr lang="en-US" sz="1400" dirty="0" smtClean="0"/>
                <a:t>Data </a:t>
              </a:r>
              <a:r>
                <a:rPr lang="en-US" sz="1400" dirty="0" err="1" smtClean="0"/>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smtClean="0"/>
                <a:t>Analysis, hypothesis testing, &amp; ML</a:t>
              </a:r>
              <a:endParaRPr lang="en-US" sz="1600" dirty="0"/>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Insight &amp; Policy Decision</a:t>
              </a:r>
              <a:endParaRPr lang="en-US" dirty="0"/>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grpSp>
        <p:nvGrpSpPr>
          <p:cNvPr id="12" name="Group 11"/>
          <p:cNvGrpSpPr/>
          <p:nvPr/>
        </p:nvGrpSpPr>
        <p:grpSpPr>
          <a:xfrm>
            <a:off x="474810" y="4608987"/>
            <a:ext cx="6680019" cy="2055719"/>
            <a:chOff x="474810" y="4608987"/>
            <a:chExt cx="6680019" cy="2055719"/>
          </a:xfrm>
        </p:grpSpPr>
        <p:sp>
          <p:nvSpPr>
            <p:cNvPr id="3" name="TextBox 2"/>
            <p:cNvSpPr txBox="1"/>
            <p:nvPr/>
          </p:nvSpPr>
          <p:spPr>
            <a:xfrm>
              <a:off x="474810" y="5587488"/>
              <a:ext cx="6680019" cy="1077218"/>
            </a:xfrm>
            <a:prstGeom prst="rect">
              <a:avLst/>
            </a:prstGeom>
            <a:noFill/>
          </p:spPr>
          <p:txBody>
            <a:bodyPr wrap="square" rtlCol="0">
              <a:spAutoFit/>
            </a:bodyPr>
            <a:lstStyle/>
            <a:p>
              <a:pPr algn="ctr"/>
              <a:r>
                <a:rPr lang="en-US" sz="3200" dirty="0" smtClean="0">
                  <a:solidFill>
                    <a:schemeClr val="accent3"/>
                  </a:solidFill>
                </a:rPr>
                <a:t>Best practices </a:t>
              </a:r>
            </a:p>
            <a:p>
              <a:pPr algn="ctr"/>
              <a:r>
                <a:rPr lang="en-US" sz="3200" dirty="0" smtClean="0">
                  <a:solidFill>
                    <a:schemeClr val="accent3"/>
                  </a:solidFill>
                </a:rPr>
                <a:t>for managing this monstrosity.</a:t>
              </a:r>
              <a:endParaRPr lang="en-US" sz="3200" dirty="0">
                <a:solidFill>
                  <a:schemeClr val="accent3"/>
                </a:solidFill>
              </a:endParaRPr>
            </a:p>
          </p:txBody>
        </p:sp>
        <p:sp>
          <p:nvSpPr>
            <p:cNvPr id="10" name="Up Arrow 9"/>
            <p:cNvSpPr/>
            <p:nvPr/>
          </p:nvSpPr>
          <p:spPr>
            <a:xfrm rot="1350203">
              <a:off x="3693797" y="4608987"/>
              <a:ext cx="629587" cy="1030478"/>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491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p:txBody>
          <a:bodyPr/>
          <a:lstStyle/>
          <a:p>
            <a:r>
              <a:rPr lang="en-US" smtClean="0"/>
              <a:t>Reproducibility</a:t>
            </a:r>
            <a:endParaRPr lang="en-US"/>
          </a:p>
        </p:txBody>
      </p:sp>
      <p:sp>
        <p:nvSpPr>
          <p:cNvPr id="214" name="Shape 214"/>
          <p:cNvSpPr>
            <a:spLocks noGrp="1"/>
          </p:cNvSpPr>
          <p:nvPr>
            <p:ph idx="1"/>
          </p:nvPr>
        </p:nvSpPr>
        <p:spPr/>
        <p:txBody>
          <a:bodyPr>
            <a:normAutofit fontScale="92500"/>
          </a:bodyPr>
          <a:lstStyle/>
          <a:p>
            <a:r>
              <a:rPr lang="en-US" dirty="0" smtClean="0"/>
              <a:t>Extremely important aspect of data analysis</a:t>
            </a:r>
          </a:p>
          <a:p>
            <a:pPr marL="342900" indent="-342900">
              <a:buFont typeface="Arial" charset="0"/>
              <a:buChar char="•"/>
            </a:pPr>
            <a:r>
              <a:rPr lang="en-US" b="0" dirty="0" smtClean="0"/>
              <a:t>“Starting from the same raw data, can we reproduce your analysis and obtain the same results?”</a:t>
            </a:r>
          </a:p>
          <a:p>
            <a:r>
              <a:rPr lang="en-US" dirty="0" smtClean="0"/>
              <a:t>Using libraries helps:</a:t>
            </a:r>
          </a:p>
          <a:p>
            <a:pPr marL="160020" indent="-342900">
              <a:buFont typeface="Arial" charset="0"/>
              <a:buChar char="•"/>
            </a:pPr>
            <a:r>
              <a:rPr lang="en-US" b="0" dirty="0" smtClean="0"/>
              <a:t>Since you don’t </a:t>
            </a:r>
            <a:r>
              <a:rPr lang="en-US" b="0" dirty="0" err="1" smtClean="0"/>
              <a:t>reimplement</a:t>
            </a:r>
            <a:r>
              <a:rPr lang="en-US" b="0" dirty="0" smtClean="0"/>
              <a:t> everything, reduce programmer error</a:t>
            </a:r>
          </a:p>
          <a:p>
            <a:pPr marL="160020" indent="-342900">
              <a:buFont typeface="Arial" charset="0"/>
              <a:buChar char="•"/>
            </a:pPr>
            <a:r>
              <a:rPr lang="en-US" b="0" dirty="0" smtClean="0"/>
              <a:t>Large user bases serve as “watchdog” for quality and correctness</a:t>
            </a:r>
          </a:p>
          <a:p>
            <a:r>
              <a:rPr lang="en-US" dirty="0" smtClean="0"/>
              <a:t>Standard practices help:</a:t>
            </a:r>
          </a:p>
          <a:p>
            <a:pPr marL="160020" indent="-342900">
              <a:buFont typeface="Arial" charset="0"/>
              <a:buChar char="•"/>
            </a:pPr>
            <a:r>
              <a:rPr lang="en-US" b="0" dirty="0" smtClean="0"/>
              <a:t>Version control: </a:t>
            </a:r>
            <a:r>
              <a:rPr lang="en-US" b="0" dirty="0" err="1" smtClean="0"/>
              <a:t>git</a:t>
            </a:r>
            <a:r>
              <a:rPr lang="en-US" b="0" dirty="0" smtClean="0"/>
              <a:t>, </a:t>
            </a:r>
            <a:r>
              <a:rPr lang="en-US" b="0" dirty="0" err="1" smtClean="0"/>
              <a:t>git</a:t>
            </a:r>
            <a:r>
              <a:rPr lang="en-US" b="0" dirty="0" smtClean="0"/>
              <a:t>, </a:t>
            </a:r>
            <a:r>
              <a:rPr lang="en-US" b="0" dirty="0" err="1" smtClean="0"/>
              <a:t>git</a:t>
            </a:r>
            <a:r>
              <a:rPr lang="en-US" b="0" dirty="0" smtClean="0"/>
              <a:t>, </a:t>
            </a:r>
            <a:r>
              <a:rPr lang="mr-IN" b="0" dirty="0" smtClean="0"/>
              <a:t>…</a:t>
            </a:r>
            <a:r>
              <a:rPr lang="en-US" b="0" dirty="0" smtClean="0"/>
              <a:t>, </a:t>
            </a:r>
            <a:r>
              <a:rPr lang="en-US" b="0" dirty="0" err="1" smtClean="0"/>
              <a:t>git</a:t>
            </a:r>
            <a:r>
              <a:rPr lang="en-US" b="0" dirty="0" smtClean="0">
                <a:solidFill>
                  <a:schemeClr val="bg1">
                    <a:lumMod val="50000"/>
                  </a:schemeClr>
                </a:solidFill>
              </a:rPr>
              <a:t>, </a:t>
            </a:r>
            <a:r>
              <a:rPr lang="en-US" b="0" dirty="0" err="1" smtClean="0">
                <a:solidFill>
                  <a:schemeClr val="bg1">
                    <a:lumMod val="50000"/>
                  </a:schemeClr>
                </a:solidFill>
              </a:rPr>
              <a:t>svn</a:t>
            </a:r>
            <a:r>
              <a:rPr lang="en-US" b="0" dirty="0" smtClean="0">
                <a:solidFill>
                  <a:schemeClr val="bg1">
                    <a:lumMod val="50000"/>
                  </a:schemeClr>
                </a:solidFill>
              </a:rPr>
              <a:t>, </a:t>
            </a:r>
            <a:r>
              <a:rPr lang="en-US" b="0" dirty="0" err="1" smtClean="0">
                <a:solidFill>
                  <a:schemeClr val="bg1">
                    <a:lumMod val="50000"/>
                  </a:schemeClr>
                </a:solidFill>
              </a:rPr>
              <a:t>cvs</a:t>
            </a:r>
            <a:r>
              <a:rPr lang="en-US" b="0" dirty="0" smtClean="0">
                <a:solidFill>
                  <a:schemeClr val="bg1">
                    <a:lumMod val="50000"/>
                  </a:schemeClr>
                </a:solidFill>
              </a:rPr>
              <a:t>, hg, Dropbox</a:t>
            </a:r>
          </a:p>
          <a:p>
            <a:pPr marL="160020" indent="-342900">
              <a:buFont typeface="Arial" charset="0"/>
              <a:buChar char="•"/>
            </a:pPr>
            <a:r>
              <a:rPr lang="en-US" b="0" dirty="0" smtClean="0"/>
              <a:t>Unit testing: </a:t>
            </a:r>
            <a:r>
              <a:rPr lang="en-US" b="0" dirty="0" err="1" smtClean="0"/>
              <a:t>unittest</a:t>
            </a:r>
            <a:r>
              <a:rPr lang="en-US" b="0" dirty="0" smtClean="0"/>
              <a:t> (Python), </a:t>
            </a:r>
            <a:r>
              <a:rPr lang="en-US" b="0" dirty="0" err="1" smtClean="0"/>
              <a:t>RUnit</a:t>
            </a:r>
            <a:r>
              <a:rPr lang="en-US" b="0" dirty="0" smtClean="0"/>
              <a:t> (R), </a:t>
            </a:r>
            <a:r>
              <a:rPr lang="en-US" b="0" dirty="0" err="1" smtClean="0"/>
              <a:t>testthat</a:t>
            </a:r>
            <a:endParaRPr lang="en-US" b="0" dirty="0" smtClean="0"/>
          </a:p>
          <a:p>
            <a:pPr marL="160020" indent="-342900">
              <a:buFont typeface="Arial" charset="0"/>
              <a:buChar char="•"/>
            </a:pPr>
            <a:r>
              <a:rPr lang="en-US" b="0" dirty="0" smtClean="0"/>
              <a:t>Share and publish: </a:t>
            </a:r>
            <a:r>
              <a:rPr lang="en-US" b="0" dirty="0" err="1" smtClean="0"/>
              <a:t>github</a:t>
            </a:r>
            <a:r>
              <a:rPr lang="en-US" b="0" dirty="0" smtClean="0"/>
              <a:t>, </a:t>
            </a:r>
            <a:r>
              <a:rPr lang="en-US" b="0" dirty="0" err="1" smtClean="0"/>
              <a:t>gitlab</a:t>
            </a:r>
            <a:endParaRPr lang="en-US" b="0" dirty="0"/>
          </a:p>
        </p:txBody>
      </p:sp>
      <p:sp>
        <p:nvSpPr>
          <p:cNvPr id="215" name="Shape 215"/>
          <p:cNvSpPr>
            <a:spLocks noGrp="1"/>
          </p:cNvSpPr>
          <p:nvPr>
            <p:ph type="sldNum" sz="quarter" idx="12"/>
          </p:nvPr>
        </p:nvSpPr>
        <p:spPr/>
        <p:txBody>
          <a:bodyPr/>
          <a:lstStyle/>
          <a:p>
            <a:fld id="{86CB4B4D-7CA3-9044-876B-883B54F8677D}" type="slidenum">
              <a:rPr lang="en-US" smtClean="0"/>
              <a:pPr/>
              <a:t>4</a:t>
            </a:fld>
            <a:endParaRPr lang="en-US"/>
          </a:p>
        </p:txBody>
      </p:sp>
      <p:sp>
        <p:nvSpPr>
          <p:cNvPr id="5" name="TextBox 4"/>
          <p:cNvSpPr txBox="1"/>
          <p:nvPr/>
        </p:nvSpPr>
        <p:spPr>
          <a:xfrm>
            <a:off x="2308485" y="6534436"/>
            <a:ext cx="6349220" cy="338554"/>
          </a:xfrm>
          <a:prstGeom prst="rect">
            <a:avLst/>
          </a:prstGeom>
          <a:noFill/>
        </p:spPr>
        <p:txBody>
          <a:bodyPr wrap="square" rtlCol="0">
            <a:spAutoFit/>
          </a:bodyPr>
          <a:lstStyle/>
          <a:p>
            <a:pPr algn="r"/>
            <a:r>
              <a:rPr lang="en-US" sz="1600" dirty="0" smtClean="0">
                <a:solidFill>
                  <a:schemeClr val="bg1">
                    <a:lumMod val="50000"/>
                  </a:schemeClr>
                </a:solidFill>
              </a:rPr>
              <a:t>Many slides in this lecture adapted from Hector </a:t>
            </a:r>
            <a:r>
              <a:rPr lang="en-US" sz="1600" dirty="0" err="1" smtClean="0">
                <a:solidFill>
                  <a:schemeClr val="bg1">
                    <a:lumMod val="50000"/>
                  </a:schemeClr>
                </a:solidFill>
              </a:rPr>
              <a:t>Corrado</a:t>
            </a:r>
            <a:r>
              <a:rPr lang="en-US" sz="1600" dirty="0" smtClean="0">
                <a:solidFill>
                  <a:schemeClr val="bg1">
                    <a:lumMod val="50000"/>
                  </a:schemeClr>
                </a:solidFill>
              </a:rPr>
              <a:t> Bravo</a:t>
            </a:r>
            <a:endParaRPr lang="en-US" sz="1600" dirty="0">
              <a:solidFill>
                <a:schemeClr val="bg1">
                  <a:lumMod val="50000"/>
                </a:schemeClr>
              </a:solidFill>
            </a:endParaRPr>
          </a:p>
        </p:txBody>
      </p:sp>
    </p:spTree>
    <p:extLst>
      <p:ext uri="{BB962C8B-B14F-4D97-AF65-F5344CB8AC3E}">
        <p14:creationId xmlns:p14="http://schemas.microsoft.com/office/powerpoint/2010/main" val="989278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Reproducibility</a:t>
            </a:r>
            <a:endParaRPr lang="en-US" dirty="0"/>
          </a:p>
        </p:txBody>
      </p:sp>
      <p:sp>
        <p:nvSpPr>
          <p:cNvPr id="3" name="Content Placeholder 2"/>
          <p:cNvSpPr>
            <a:spLocks noGrp="1"/>
          </p:cNvSpPr>
          <p:nvPr>
            <p:ph idx="1"/>
          </p:nvPr>
        </p:nvSpPr>
        <p:spPr/>
        <p:txBody>
          <a:bodyPr/>
          <a:lstStyle/>
          <a:p>
            <a:r>
              <a:rPr lang="en-US" dirty="0" smtClean="0"/>
              <a:t>Open data:</a:t>
            </a:r>
            <a:br>
              <a:rPr lang="en-US" dirty="0" smtClean="0"/>
            </a:br>
            <a:r>
              <a:rPr lang="en-US" dirty="0" smtClean="0"/>
              <a:t>“</a:t>
            </a:r>
            <a:r>
              <a:rPr lang="en-US" dirty="0">
                <a:solidFill>
                  <a:schemeClr val="tx2"/>
                </a:solidFill>
              </a:rPr>
              <a:t>Open data</a:t>
            </a:r>
            <a:r>
              <a:rPr lang="en-US" b="0" dirty="0"/>
              <a:t> is the idea that some data should be freely available to everyone to use and republish as they wish, without restrictions from copyright, patents or other mechanisms of </a:t>
            </a:r>
            <a:r>
              <a:rPr lang="en-US" b="0" dirty="0" smtClean="0"/>
              <a:t>control”</a:t>
            </a:r>
            <a:endParaRPr lang="en-US" dirty="0" smtClean="0"/>
          </a:p>
          <a:p>
            <a:r>
              <a:rPr lang="en-US" dirty="0" smtClean="0"/>
              <a:t>Open Data movement website</a:t>
            </a:r>
          </a:p>
          <a:p>
            <a:pPr marL="342900" indent="-342900">
              <a:buFont typeface="Arial" charset="0"/>
              <a:buChar char="•"/>
            </a:pPr>
            <a:r>
              <a:rPr lang="en-US" b="0" dirty="0">
                <a:hlinkClick r:id="rId3"/>
              </a:rPr>
              <a:t>http://</a:t>
            </a:r>
            <a:r>
              <a:rPr lang="en-US" b="0" dirty="0" err="1">
                <a:hlinkClick r:id="rId3"/>
              </a:rPr>
              <a:t>www.opendatafoundation.org</a:t>
            </a:r>
            <a:r>
              <a:rPr lang="en-US" b="0" dirty="0">
                <a:hlinkClick r:id="rId3"/>
              </a:rPr>
              <a:t>/</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dirty="0"/>
          </a:p>
        </p:txBody>
      </p:sp>
      <p:pic>
        <p:nvPicPr>
          <p:cNvPr id="5" name="Picture 4"/>
          <p:cNvPicPr>
            <a:picLocks noChangeAspect="1"/>
          </p:cNvPicPr>
          <p:nvPr/>
        </p:nvPicPr>
        <p:blipFill>
          <a:blip r:embed="rId4"/>
          <a:stretch>
            <a:fillRect/>
          </a:stretch>
        </p:blipFill>
        <p:spPr>
          <a:xfrm>
            <a:off x="4422860" y="4144504"/>
            <a:ext cx="4721140" cy="2728486"/>
          </a:xfrm>
          <a:prstGeom prst="rect">
            <a:avLst/>
          </a:prstGeom>
        </p:spPr>
      </p:pic>
    </p:spTree>
    <p:extLst>
      <p:ext uri="{BB962C8B-B14F-4D97-AF65-F5344CB8AC3E}">
        <p14:creationId xmlns:p14="http://schemas.microsoft.com/office/powerpoint/2010/main" val="16736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r>
              <a:t>Practical Tips</a:t>
            </a:r>
          </a:p>
        </p:txBody>
      </p:sp>
      <p:sp>
        <p:nvSpPr>
          <p:cNvPr id="239" name="Shape 239"/>
          <p:cNvSpPr>
            <a:spLocks noGrp="1"/>
          </p:cNvSpPr>
          <p:nvPr>
            <p:ph idx="1"/>
          </p:nvPr>
        </p:nvSpPr>
        <p:spPr>
          <a:prstGeom prst="rect">
            <a:avLst/>
          </a:prstGeom>
        </p:spPr>
        <p:txBody>
          <a:bodyPr>
            <a:normAutofit/>
          </a:bodyPr>
          <a:lstStyle/>
          <a:p>
            <a:r>
              <a:rPr dirty="0"/>
              <a:t>Many tasks can be organized in modular manner:</a:t>
            </a:r>
          </a:p>
          <a:p>
            <a:pPr marL="160020" indent="-342900">
              <a:buFont typeface="Arial" charset="0"/>
              <a:buChar char="•"/>
            </a:pPr>
            <a:r>
              <a:rPr b="0" dirty="0"/>
              <a:t>Data </a:t>
            </a:r>
            <a:r>
              <a:rPr b="0" dirty="0" smtClean="0"/>
              <a:t>acquisition:</a:t>
            </a:r>
            <a:endParaRPr lang="en-US" b="0" dirty="0" smtClean="0"/>
          </a:p>
          <a:p>
            <a:pPr marL="617220" lvl="1" indent="-342900">
              <a:buFont typeface="Arial" charset="0"/>
              <a:buChar char="•"/>
            </a:pPr>
            <a:r>
              <a:rPr lang="en-US" dirty="0"/>
              <a:t>G</a:t>
            </a:r>
            <a:r>
              <a:rPr b="0" dirty="0" smtClean="0"/>
              <a:t>et </a:t>
            </a:r>
            <a:r>
              <a:rPr b="0" dirty="0"/>
              <a:t>data, put it in usable format (many ‘join’ operations), clean it </a:t>
            </a:r>
            <a:r>
              <a:rPr b="0" dirty="0" smtClean="0"/>
              <a:t>up</a:t>
            </a:r>
            <a:r>
              <a:rPr lang="en-US" b="0" dirty="0" smtClean="0"/>
              <a:t> </a:t>
            </a:r>
            <a:r>
              <a:rPr lang="mr-IN" b="0" dirty="0" smtClean="0"/>
              <a:t>–</a:t>
            </a:r>
            <a:r>
              <a:rPr lang="en-US" b="0" dirty="0" smtClean="0"/>
              <a:t> Anaconda lab from Tuesday!</a:t>
            </a:r>
            <a:endParaRPr b="0" dirty="0"/>
          </a:p>
          <a:p>
            <a:pPr marL="160020" indent="-342900">
              <a:buFont typeface="Arial" charset="0"/>
              <a:buChar char="•"/>
            </a:pPr>
            <a:r>
              <a:rPr b="0" dirty="0"/>
              <a:t>Algorithm/tool </a:t>
            </a:r>
            <a:r>
              <a:rPr b="0" dirty="0" smtClean="0"/>
              <a:t>development:</a:t>
            </a:r>
            <a:endParaRPr lang="en-US" b="0" dirty="0" smtClean="0"/>
          </a:p>
          <a:p>
            <a:pPr marL="617220" lvl="1" indent="-342900">
              <a:buFont typeface="Arial" charset="0"/>
              <a:buChar char="•"/>
            </a:pPr>
            <a:r>
              <a:rPr lang="en-US" dirty="0"/>
              <a:t>I</a:t>
            </a:r>
            <a:r>
              <a:rPr b="0" dirty="0" smtClean="0"/>
              <a:t>f </a:t>
            </a:r>
            <a:r>
              <a:rPr b="0" dirty="0"/>
              <a:t>new analysis tools are required</a:t>
            </a:r>
          </a:p>
          <a:p>
            <a:pPr marL="160020" indent="-342900">
              <a:buFont typeface="Arial" charset="0"/>
              <a:buChar char="•"/>
            </a:pPr>
            <a:r>
              <a:rPr b="0" dirty="0"/>
              <a:t>Computational </a:t>
            </a:r>
            <a:r>
              <a:rPr b="0" dirty="0" smtClean="0"/>
              <a:t>analysis:</a:t>
            </a:r>
            <a:endParaRPr lang="en-US" b="0" dirty="0" smtClean="0"/>
          </a:p>
          <a:p>
            <a:pPr marL="617220" lvl="1" indent="-342900">
              <a:buFont typeface="Arial" charset="0"/>
              <a:buChar char="•"/>
            </a:pPr>
            <a:r>
              <a:rPr lang="en-US" dirty="0"/>
              <a:t>U</a:t>
            </a:r>
            <a:r>
              <a:rPr b="0" dirty="0" smtClean="0"/>
              <a:t>se </a:t>
            </a:r>
            <a:r>
              <a:rPr b="0" dirty="0"/>
              <a:t>tools to analyze data</a:t>
            </a:r>
          </a:p>
          <a:p>
            <a:pPr marL="160020" indent="-342900">
              <a:buFont typeface="Arial" charset="0"/>
              <a:buChar char="•"/>
            </a:pPr>
            <a:r>
              <a:rPr b="0" dirty="0"/>
              <a:t>Communication of </a:t>
            </a:r>
            <a:r>
              <a:rPr b="0" dirty="0" smtClean="0"/>
              <a:t>results:</a:t>
            </a:r>
            <a:endParaRPr lang="en-US" b="0" dirty="0" smtClean="0"/>
          </a:p>
          <a:p>
            <a:pPr marL="617220" lvl="1" indent="-342900">
              <a:buFont typeface="Arial" charset="0"/>
              <a:buChar char="•"/>
            </a:pPr>
            <a:r>
              <a:rPr lang="en-US" dirty="0"/>
              <a:t>P</a:t>
            </a:r>
            <a:r>
              <a:rPr b="0" dirty="0" smtClean="0"/>
              <a:t>repare </a:t>
            </a:r>
            <a:r>
              <a:rPr b="0" dirty="0"/>
              <a:t>summaries of experimental results, plots,  publication, upload processed data to repositories</a:t>
            </a:r>
          </a:p>
        </p:txBody>
      </p:sp>
      <p:sp>
        <p:nvSpPr>
          <p:cNvPr id="240" name="Shape 240"/>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sp>
        <p:nvSpPr>
          <p:cNvPr id="6" name="Shape 246"/>
          <p:cNvSpPr/>
          <p:nvPr/>
        </p:nvSpPr>
        <p:spPr>
          <a:xfrm>
            <a:off x="1991862" y="6126163"/>
            <a:ext cx="5100317" cy="546544"/>
          </a:xfrm>
          <a:prstGeom prst="rect">
            <a:avLst/>
          </a:prstGeom>
          <a:ln w="12700">
            <a:miter lim="400000"/>
          </a:ln>
          <a:extLst>
            <a:ext uri="{C572A759-6A51-4108-AA02-DFA0A04FC94B}">
              <ma14:wrappingTextBoxFlag xmlns:ma14="http://schemas.microsoft.com/office/mac/drawingml/2011/main" val="1"/>
            </a:ext>
          </a:extLst>
        </p:spPr>
        <p:txBody>
          <a:bodyPr lIns="26789" tIns="26789" rIns="26789" bIns="26789" anchor="b">
            <a:spAutoFit/>
          </a:bodyPr>
          <a:lstStyle>
            <a:lvl1pPr>
              <a:defRPr>
                <a:solidFill>
                  <a:srgbClr val="F64D39"/>
                </a:solidFill>
              </a:defRPr>
            </a:lvl1pPr>
          </a:lstStyle>
          <a:p>
            <a:r>
              <a:rPr sz="1600" dirty="0">
                <a:solidFill>
                  <a:schemeClr val="tx2"/>
                </a:solidFill>
              </a:rPr>
              <a:t>Usually a single language or tool does not handle all of these equally </a:t>
            </a:r>
            <a:r>
              <a:rPr sz="1600" dirty="0" smtClean="0">
                <a:solidFill>
                  <a:schemeClr val="tx2"/>
                </a:solidFill>
              </a:rPr>
              <a:t>well</a:t>
            </a:r>
            <a:r>
              <a:rPr lang="en-US" sz="1600" dirty="0" smtClean="0">
                <a:solidFill>
                  <a:schemeClr val="tx2"/>
                </a:solidFill>
              </a:rPr>
              <a:t> </a:t>
            </a:r>
            <a:r>
              <a:rPr lang="mr-IN" sz="1600" dirty="0" smtClean="0">
                <a:solidFill>
                  <a:schemeClr val="tx2"/>
                </a:solidFill>
              </a:rPr>
              <a:t>–</a:t>
            </a:r>
            <a:r>
              <a:rPr lang="en-US" sz="1600" dirty="0" smtClean="0">
                <a:solidFill>
                  <a:schemeClr val="tx2"/>
                </a:solidFill>
              </a:rPr>
              <a:t> </a:t>
            </a:r>
            <a:r>
              <a:rPr lang="en-US" sz="1600" b="1" dirty="0" smtClean="0">
                <a:solidFill>
                  <a:schemeClr val="tx2"/>
                </a:solidFill>
              </a:rPr>
              <a:t>choose the best tool for the job!</a:t>
            </a:r>
            <a:endParaRPr sz="1600" dirty="0">
              <a:solidFill>
                <a:schemeClr val="tx2"/>
              </a:solidFill>
            </a:endParaRPr>
          </a:p>
        </p:txBody>
      </p:sp>
    </p:spTree>
    <p:extLst>
      <p:ext uri="{BB962C8B-B14F-4D97-AF65-F5344CB8AC3E}">
        <p14:creationId xmlns:p14="http://schemas.microsoft.com/office/powerpoint/2010/main" val="840396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9">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 grpId="0"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p:cNvSpPr>
          <p:nvPr>
            <p:ph type="title"/>
          </p:nvPr>
        </p:nvSpPr>
        <p:spPr>
          <a:prstGeom prst="rect">
            <a:avLst/>
          </a:prstGeom>
        </p:spPr>
        <p:txBody>
          <a:bodyPr/>
          <a:lstStyle/>
          <a:p>
            <a:r>
              <a:t>Practical Tips</a:t>
            </a:r>
          </a:p>
        </p:txBody>
      </p:sp>
      <p:sp>
        <p:nvSpPr>
          <p:cNvPr id="286" name="Shape 286"/>
          <p:cNvSpPr>
            <a:spLocks noGrp="1"/>
          </p:cNvSpPr>
          <p:nvPr>
            <p:ph idx="1"/>
          </p:nvPr>
        </p:nvSpPr>
        <p:spPr>
          <a:prstGeom prst="rect">
            <a:avLst/>
          </a:prstGeom>
        </p:spPr>
        <p:txBody>
          <a:bodyPr/>
          <a:lstStyle/>
          <a:p>
            <a:r>
              <a:rPr dirty="0"/>
              <a:t>Modularity requires organization and careful thought</a:t>
            </a:r>
          </a:p>
          <a:p>
            <a:r>
              <a:rPr dirty="0"/>
              <a:t>In Data </a:t>
            </a:r>
            <a:r>
              <a:rPr dirty="0" smtClean="0"/>
              <a:t>Science</a:t>
            </a:r>
            <a:r>
              <a:rPr lang="en-US" dirty="0" smtClean="0"/>
              <a:t>,</a:t>
            </a:r>
            <a:r>
              <a:rPr dirty="0" smtClean="0"/>
              <a:t> </a:t>
            </a:r>
            <a:r>
              <a:rPr dirty="0"/>
              <a:t>we wear two </a:t>
            </a:r>
            <a:r>
              <a:rPr dirty="0" smtClean="0"/>
              <a:t>hats</a:t>
            </a:r>
            <a:r>
              <a:rPr lang="en-US" dirty="0" smtClean="0"/>
              <a:t>:</a:t>
            </a:r>
            <a:endParaRPr dirty="0"/>
          </a:p>
          <a:p>
            <a:pPr marL="160020" indent="-342900">
              <a:buFont typeface="Arial" charset="0"/>
              <a:buChar char="•"/>
            </a:pPr>
            <a:r>
              <a:rPr b="0" dirty="0"/>
              <a:t>Algorithm/tool developer</a:t>
            </a:r>
          </a:p>
          <a:p>
            <a:pPr marL="160020" indent="-342900">
              <a:buFont typeface="Arial" charset="0"/>
              <a:buChar char="•"/>
              <a:defRPr b="1"/>
            </a:pPr>
            <a:r>
              <a:rPr dirty="0" smtClean="0">
                <a:solidFill>
                  <a:schemeClr val="tx2"/>
                </a:solidFill>
              </a:rPr>
              <a:t>Experimentalist</a:t>
            </a:r>
            <a:r>
              <a:rPr b="0" dirty="0" smtClean="0"/>
              <a:t>: </a:t>
            </a:r>
            <a:r>
              <a:rPr b="0" dirty="0"/>
              <a:t>we don’t get trained to think this way enough</a:t>
            </a:r>
            <a:r>
              <a:rPr b="0" dirty="0" smtClean="0"/>
              <a:t>!</a:t>
            </a:r>
            <a:r>
              <a:rPr lang="en-US" b="0" dirty="0" smtClean="0"/>
              <a:t/>
            </a:r>
            <a:br>
              <a:rPr lang="en-US" b="0" dirty="0" smtClean="0"/>
            </a:br>
            <a:endParaRPr b="0" dirty="0"/>
          </a:p>
          <a:p>
            <a:pPr>
              <a:defRPr b="1"/>
            </a:pPr>
            <a:r>
              <a:rPr dirty="0"/>
              <a:t>It helps two consciously separate these two jobs</a:t>
            </a:r>
          </a:p>
        </p:txBody>
      </p:sp>
      <p:sp>
        <p:nvSpPr>
          <p:cNvPr id="287" name="Shape 287"/>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Tree>
    <p:extLst>
      <p:ext uri="{BB962C8B-B14F-4D97-AF65-F5344CB8AC3E}">
        <p14:creationId xmlns:p14="http://schemas.microsoft.com/office/powerpoint/2010/main" val="1715460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r>
              <a:t>Think like an experimentalist</a:t>
            </a:r>
          </a:p>
        </p:txBody>
      </p:sp>
      <p:sp>
        <p:nvSpPr>
          <p:cNvPr id="291" name="Shape 291"/>
          <p:cNvSpPr>
            <a:spLocks noGrp="1"/>
          </p:cNvSpPr>
          <p:nvPr>
            <p:ph idx="1"/>
          </p:nvPr>
        </p:nvSpPr>
        <p:spPr>
          <a:prstGeom prst="rect">
            <a:avLst/>
          </a:prstGeom>
        </p:spPr>
        <p:txBody>
          <a:bodyPr>
            <a:normAutofit/>
          </a:bodyPr>
          <a:lstStyle/>
          <a:p>
            <a:r>
              <a:t>Plan your experiment</a:t>
            </a:r>
          </a:p>
          <a:p>
            <a:r>
              <a:t>Gather your raw data</a:t>
            </a:r>
          </a:p>
          <a:p>
            <a:r>
              <a:t>Gather your tools</a:t>
            </a:r>
          </a:p>
          <a:p>
            <a:r>
              <a:t>Execute experiment</a:t>
            </a:r>
          </a:p>
          <a:p>
            <a:r>
              <a:t>Analyze</a:t>
            </a:r>
          </a:p>
          <a:p>
            <a:r>
              <a:t>Communicate</a:t>
            </a:r>
          </a:p>
        </p:txBody>
      </p:sp>
      <p:sp>
        <p:nvSpPr>
          <p:cNvPr id="292" name="Shape 292"/>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pic>
        <p:nvPicPr>
          <p:cNvPr id="2" name="Picture 1"/>
          <p:cNvPicPr>
            <a:picLocks noChangeAspect="1"/>
          </p:cNvPicPr>
          <p:nvPr/>
        </p:nvPicPr>
        <p:blipFill>
          <a:blip r:embed="rId2"/>
          <a:stretch>
            <a:fillRect/>
          </a:stretch>
        </p:blipFill>
        <p:spPr>
          <a:xfrm>
            <a:off x="6443540" y="3450570"/>
            <a:ext cx="2259135" cy="3275351"/>
          </a:xfrm>
          <a:prstGeom prst="rect">
            <a:avLst/>
          </a:prstGeom>
        </p:spPr>
      </p:pic>
    </p:spTree>
    <p:extLst>
      <p:ext uri="{BB962C8B-B14F-4D97-AF65-F5344CB8AC3E}">
        <p14:creationId xmlns:p14="http://schemas.microsoft.com/office/powerpoint/2010/main" val="1782965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p:cNvSpPr>
          <p:nvPr>
            <p:ph type="title"/>
          </p:nvPr>
        </p:nvSpPr>
        <p:spPr>
          <a:prstGeom prst="rect">
            <a:avLst/>
          </a:prstGeom>
        </p:spPr>
        <p:txBody>
          <a:bodyPr/>
          <a:lstStyle/>
          <a:p>
            <a:r>
              <a:t>Think like an experimentalist</a:t>
            </a:r>
          </a:p>
        </p:txBody>
      </p:sp>
      <p:sp>
        <p:nvSpPr>
          <p:cNvPr id="296" name="Shape 296"/>
          <p:cNvSpPr>
            <a:spLocks noGrp="1"/>
          </p:cNvSpPr>
          <p:nvPr>
            <p:ph idx="1"/>
          </p:nvPr>
        </p:nvSpPr>
        <p:spPr>
          <a:prstGeom prst="rect">
            <a:avLst/>
          </a:prstGeom>
        </p:spPr>
        <p:txBody>
          <a:bodyPr/>
          <a:lstStyle/>
          <a:p>
            <a:r>
              <a:rPr dirty="0"/>
              <a:t>Let this guide your organization. </a:t>
            </a:r>
            <a:r>
              <a:rPr lang="en-US" dirty="0" smtClean="0"/>
              <a:t>One potential structure for organizing a project:</a:t>
            </a:r>
            <a:endParaRPr dirty="0"/>
          </a:p>
        </p:txBody>
      </p:sp>
      <p:sp>
        <p:nvSpPr>
          <p:cNvPr id="297" name="Shape 297"/>
          <p:cNvSpPr>
            <a:spLocks noGrp="1"/>
          </p:cNvSpPr>
          <p:nvPr>
            <p:ph type="sldNum" sz="quarter" idx="1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
        <p:nvSpPr>
          <p:cNvPr id="298" name="Shape 298"/>
          <p:cNvSpPr/>
          <p:nvPr/>
        </p:nvSpPr>
        <p:spPr>
          <a:xfrm>
            <a:off x="2477559" y="2545745"/>
            <a:ext cx="3579282" cy="4055197"/>
          </a:xfrm>
          <a:prstGeom prst="rect">
            <a:avLst/>
          </a:prstGeom>
          <a:ln w="12700">
            <a:miter lim="400000"/>
          </a:ln>
          <a:extLst>
            <a:ext uri="{C572A759-6A51-4108-AA02-DFA0A04FC94B}">
              <ma14:wrappingTextBoxFlag xmlns:ma14="http://schemas.microsoft.com/office/mac/drawingml/2011/main" val="1"/>
            </a:ext>
          </a:extLst>
        </p:spPr>
        <p:txBody>
          <a:bodyPr wrap="square" lIns="26789" tIns="26789" rIns="26789" bIns="26789" anchor="b">
            <a:spAutoFit/>
          </a:bodyPr>
          <a:lstStyle/>
          <a:p>
            <a:pPr algn="l">
              <a:defRPr sz="3600">
                <a:latin typeface="Courier New"/>
                <a:ea typeface="Courier New"/>
                <a:cs typeface="Courier New"/>
                <a:sym typeface="Courier New"/>
              </a:defRPr>
            </a:pPr>
            <a:r>
              <a:rPr sz="2000" dirty="0"/>
              <a:t>project/</a:t>
            </a:r>
          </a:p>
          <a:p>
            <a:pPr algn="l">
              <a:defRPr sz="3600">
                <a:latin typeface="Courier New"/>
                <a:ea typeface="Courier New"/>
                <a:cs typeface="Courier New"/>
                <a:sym typeface="Courier New"/>
              </a:defRPr>
            </a:pPr>
            <a:r>
              <a:rPr sz="2000" dirty="0"/>
              <a:t>| data/</a:t>
            </a:r>
          </a:p>
          <a:p>
            <a:pPr algn="l">
              <a:defRPr sz="3600">
                <a:latin typeface="Courier New"/>
                <a:ea typeface="Courier New"/>
                <a:cs typeface="Courier New"/>
                <a:sym typeface="Courier New"/>
              </a:defRPr>
            </a:pPr>
            <a:r>
              <a:rPr sz="2000" dirty="0"/>
              <a:t>| | </a:t>
            </a:r>
            <a:r>
              <a:rPr sz="2000" i="1" dirty="0"/>
              <a:t>processing_scripts</a:t>
            </a:r>
          </a:p>
          <a:p>
            <a:pPr algn="l">
              <a:defRPr sz="3600">
                <a:latin typeface="Courier New"/>
                <a:ea typeface="Courier New"/>
                <a:cs typeface="Courier New"/>
                <a:sym typeface="Courier New"/>
              </a:defRPr>
            </a:pPr>
            <a:r>
              <a:rPr sz="2000" dirty="0"/>
              <a:t>| | raw/</a:t>
            </a:r>
          </a:p>
          <a:p>
            <a:pPr algn="l">
              <a:defRPr sz="3600">
                <a:latin typeface="Courier New"/>
                <a:ea typeface="Courier New"/>
                <a:cs typeface="Courier New"/>
                <a:sym typeface="Courier New"/>
              </a:defRPr>
            </a:pPr>
            <a:r>
              <a:rPr sz="2000" dirty="0"/>
              <a:t>| | proc/</a:t>
            </a:r>
          </a:p>
          <a:p>
            <a:pPr algn="l">
              <a:defRPr sz="3600">
                <a:latin typeface="Courier New"/>
                <a:ea typeface="Courier New"/>
                <a:cs typeface="Courier New"/>
                <a:sym typeface="Courier New"/>
              </a:defRPr>
            </a:pPr>
            <a:r>
              <a:rPr sz="2000" dirty="0"/>
              <a:t>| tools/</a:t>
            </a:r>
          </a:p>
          <a:p>
            <a:pPr algn="l">
              <a:defRPr sz="3600">
                <a:latin typeface="Courier New"/>
                <a:ea typeface="Courier New"/>
                <a:cs typeface="Courier New"/>
                <a:sym typeface="Courier New"/>
              </a:defRPr>
            </a:pPr>
            <a:r>
              <a:rPr sz="2000" dirty="0"/>
              <a:t>| | src/</a:t>
            </a:r>
          </a:p>
          <a:p>
            <a:pPr algn="l">
              <a:defRPr sz="3600">
                <a:latin typeface="Courier New"/>
                <a:ea typeface="Courier New"/>
                <a:cs typeface="Courier New"/>
                <a:sym typeface="Courier New"/>
              </a:defRPr>
            </a:pPr>
            <a:r>
              <a:rPr sz="2000" dirty="0"/>
              <a:t>| | bin/</a:t>
            </a:r>
          </a:p>
          <a:p>
            <a:pPr algn="l">
              <a:defRPr sz="3600">
                <a:latin typeface="Courier New"/>
                <a:ea typeface="Courier New"/>
                <a:cs typeface="Courier New"/>
                <a:sym typeface="Courier New"/>
              </a:defRPr>
            </a:pPr>
            <a:r>
              <a:rPr sz="2000" dirty="0"/>
              <a:t>| exps</a:t>
            </a:r>
          </a:p>
          <a:p>
            <a:pPr algn="l">
              <a:defRPr sz="3600">
                <a:latin typeface="Courier New"/>
                <a:ea typeface="Courier New"/>
                <a:cs typeface="Courier New"/>
                <a:sym typeface="Courier New"/>
              </a:defRPr>
            </a:pPr>
            <a:r>
              <a:rPr sz="2000" dirty="0"/>
              <a:t>| | </a:t>
            </a:r>
            <a:r>
              <a:rPr sz="2000" i="1" dirty="0"/>
              <a:t>pipeline_scripts</a:t>
            </a:r>
          </a:p>
          <a:p>
            <a:pPr algn="l">
              <a:defRPr sz="3600">
                <a:latin typeface="Courier New"/>
                <a:ea typeface="Courier New"/>
                <a:cs typeface="Courier New"/>
                <a:sym typeface="Courier New"/>
              </a:defRPr>
            </a:pPr>
            <a:r>
              <a:rPr sz="2000" dirty="0"/>
              <a:t>| | results/</a:t>
            </a:r>
          </a:p>
          <a:p>
            <a:pPr algn="l">
              <a:defRPr sz="3600">
                <a:latin typeface="Courier New"/>
                <a:ea typeface="Courier New"/>
                <a:cs typeface="Courier New"/>
                <a:sym typeface="Courier New"/>
              </a:defRPr>
            </a:pPr>
            <a:r>
              <a:rPr sz="2000" dirty="0"/>
              <a:t>| | </a:t>
            </a:r>
            <a:r>
              <a:rPr sz="2000" i="1" dirty="0"/>
              <a:t>analysis_scripts</a:t>
            </a:r>
          </a:p>
          <a:p>
            <a:pPr algn="l">
              <a:defRPr sz="3600">
                <a:latin typeface="Courier New"/>
                <a:ea typeface="Courier New"/>
                <a:cs typeface="Courier New"/>
                <a:sym typeface="Courier New"/>
              </a:defRPr>
            </a:pPr>
            <a:r>
              <a:rPr sz="2000" dirty="0"/>
              <a:t>| | figures/</a:t>
            </a:r>
          </a:p>
        </p:txBody>
      </p:sp>
    </p:spTree>
    <p:extLst>
      <p:ext uri="{BB962C8B-B14F-4D97-AF65-F5344CB8AC3E}">
        <p14:creationId xmlns:p14="http://schemas.microsoft.com/office/powerpoint/2010/main" val="308465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 grpId="0" build="p"/>
      <p:bldP spid="29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15460</TotalTime>
  <Words>1384</Words>
  <Application>Microsoft Macintosh PowerPoint</Application>
  <PresentationFormat>On-screen Show (4:3)</PresentationFormat>
  <Paragraphs>229</Paragraphs>
  <Slides>27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 Black</vt:lpstr>
      <vt:lpstr>Calibri</vt:lpstr>
      <vt:lpstr>Courier New</vt:lpstr>
      <vt:lpstr>Helvetica Neue</vt:lpstr>
      <vt:lpstr>Mangal</vt:lpstr>
      <vt:lpstr>Arial</vt:lpstr>
      <vt:lpstr>Essential</vt:lpstr>
      <vt:lpstr>Introduction to  Data Science</vt:lpstr>
      <vt:lpstr>Announcements</vt:lpstr>
      <vt:lpstr>Today’s Lecture</vt:lpstr>
      <vt:lpstr>Reproducibility</vt:lpstr>
      <vt:lpstr>Reproducibility</vt:lpstr>
      <vt:lpstr>Practical Tips</vt:lpstr>
      <vt:lpstr>Practical Tips</vt:lpstr>
      <vt:lpstr>Think like an experimentalist</vt:lpstr>
      <vt:lpstr>Think like an experimentalist</vt:lpstr>
      <vt:lpstr>Think like an experimentalist</vt:lpstr>
      <vt:lpstr>Think like an experimentalist</vt:lpstr>
      <vt:lpstr>PowerPoint Presentation</vt:lpstr>
      <vt:lpstr>Data Science Lifecycle: An Alternate View</vt:lpstr>
      <vt:lpstr>Examples of Bias</vt:lpstr>
      <vt:lpstr>Combating bias</vt:lpstr>
      <vt:lpstr>Combating Bias</vt:lpstr>
      <vt:lpstr>Combating Bias</vt:lpstr>
      <vt:lpstr>FATML</vt:lpstr>
      <vt:lpstr>F is for Fairness </vt:lpstr>
      <vt:lpstr>A is for accountability</vt:lpstr>
      <vt:lpstr>T is for transparency</vt:lpstr>
      <vt:lpstr>Data collection</vt:lpstr>
      <vt:lpstr>Data Modeling</vt:lpstr>
      <vt:lpstr>Deployment</vt:lpstr>
      <vt:lpstr>Guiding principles</vt:lpstr>
      <vt:lpstr>Some references</vt:lpstr>
      <vt:lpstr>Next Class: Tidy Data &amp; Maybe some relational Database Stuff</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1975</cp:revision>
  <cp:lastPrinted>2017-02-08T03:25:19Z</cp:lastPrinted>
  <dcterms:created xsi:type="dcterms:W3CDTF">2013-03-05T15:39:19Z</dcterms:created>
  <dcterms:modified xsi:type="dcterms:W3CDTF">2017-02-09T07:56:57Z</dcterms:modified>
</cp:coreProperties>
</file>