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36"/>
  </p:notesMasterIdLst>
  <p:handoutMasterIdLst>
    <p:handoutMasterId r:id="rId37"/>
  </p:handoutMasterIdLst>
  <p:sldIdLst>
    <p:sldId id="256" r:id="rId2"/>
    <p:sldId id="423" r:id="rId3"/>
    <p:sldId id="502" r:id="rId4"/>
    <p:sldId id="503" r:id="rId5"/>
    <p:sldId id="504" r:id="rId6"/>
    <p:sldId id="505" r:id="rId7"/>
    <p:sldId id="507" r:id="rId8"/>
    <p:sldId id="508" r:id="rId9"/>
    <p:sldId id="509" r:id="rId10"/>
    <p:sldId id="510" r:id="rId11"/>
    <p:sldId id="511" r:id="rId12"/>
    <p:sldId id="512" r:id="rId13"/>
    <p:sldId id="513" r:id="rId14"/>
    <p:sldId id="514" r:id="rId15"/>
    <p:sldId id="515" r:id="rId16"/>
    <p:sldId id="516" r:id="rId17"/>
    <p:sldId id="517" r:id="rId18"/>
    <p:sldId id="518" r:id="rId19"/>
    <p:sldId id="519" r:id="rId20"/>
    <p:sldId id="521" r:id="rId21"/>
    <p:sldId id="522" r:id="rId22"/>
    <p:sldId id="523" r:id="rId23"/>
    <p:sldId id="524" r:id="rId24"/>
    <p:sldId id="525" r:id="rId25"/>
    <p:sldId id="526" r:id="rId26"/>
    <p:sldId id="527" r:id="rId27"/>
    <p:sldId id="528" r:id="rId28"/>
    <p:sldId id="529" r:id="rId29"/>
    <p:sldId id="530" r:id="rId30"/>
    <p:sldId id="531" r:id="rId31"/>
    <p:sldId id="532" r:id="rId32"/>
    <p:sldId id="533" r:id="rId33"/>
    <p:sldId id="520" r:id="rId34"/>
    <p:sldId id="422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E296DD-BBA4-3645-BAA0-9448D61E581A}">
          <p14:sldIdLst>
            <p14:sldId id="256"/>
            <p14:sldId id="423"/>
            <p14:sldId id="502"/>
            <p14:sldId id="503"/>
            <p14:sldId id="504"/>
            <p14:sldId id="505"/>
            <p14:sldId id="507"/>
            <p14:sldId id="508"/>
            <p14:sldId id="509"/>
            <p14:sldId id="510"/>
            <p14:sldId id="511"/>
            <p14:sldId id="512"/>
            <p14:sldId id="513"/>
            <p14:sldId id="514"/>
            <p14:sldId id="515"/>
            <p14:sldId id="516"/>
            <p14:sldId id="517"/>
            <p14:sldId id="518"/>
            <p14:sldId id="519"/>
            <p14:sldId id="521"/>
            <p14:sldId id="522"/>
            <p14:sldId id="523"/>
            <p14:sldId id="524"/>
            <p14:sldId id="525"/>
            <p14:sldId id="526"/>
            <p14:sldId id="527"/>
            <p14:sldId id="528"/>
            <p14:sldId id="529"/>
            <p14:sldId id="530"/>
            <p14:sldId id="531"/>
            <p14:sldId id="532"/>
            <p14:sldId id="533"/>
            <p14:sldId id="520"/>
            <p14:sldId id="4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92" autoAdjust="0"/>
    <p:restoredTop sz="91162" autoAdjust="0"/>
  </p:normalViewPr>
  <p:slideViewPr>
    <p:cSldViewPr snapToGrid="0" snapToObjects="1">
      <p:cViewPr>
        <p:scale>
          <a:sx n="85" d="100"/>
          <a:sy n="85" d="100"/>
        </p:scale>
        <p:origin x="1152" y="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2/17/17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2/17/17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24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54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0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79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EC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Introduction to </a:t>
            </a:r>
            <a:br>
              <a:rPr lang="en-US" sz="4000" dirty="0" smtClean="0"/>
            </a:br>
            <a:r>
              <a:rPr lang="en-US" sz="4000" dirty="0" smtClean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 smtClean="0"/>
              <a:t>John P Dickerson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Lecture #7 – 2/16/2017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CMSC320</a:t>
            </a:r>
          </a:p>
          <a:p>
            <a:r>
              <a:rPr lang="en-US" sz="1600" b="1" dirty="0" smtClean="0"/>
              <a:t>Tuesdays &amp; Thursdays</a:t>
            </a:r>
          </a:p>
          <a:p>
            <a:r>
              <a:rPr lang="en-US" sz="1600" b="1" dirty="0"/>
              <a:t>3</a:t>
            </a:r>
            <a:r>
              <a:rPr lang="en-US" sz="1600" b="1" dirty="0" smtClean="0"/>
              <a:t>:30pm – 4:45pm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INdexes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Actually implemented with data structures like B-trees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(Take courses like CMSC424 or CMSC420)</a:t>
            </a:r>
          </a:p>
          <a:p>
            <a:r>
              <a:rPr lang="en-US" dirty="0" smtClean="0"/>
              <a:t>But: indexes are not free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Takes memory to store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Takes time to build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Takes time to update (add/delete a row, update the column)</a:t>
            </a:r>
          </a:p>
          <a:p>
            <a:r>
              <a:rPr lang="en-US" dirty="0" smtClean="0"/>
              <a:t>But, but: one index is (mostly) free</a:t>
            </a:r>
            <a:endParaRPr lang="en-US" b="0" dirty="0" smtClean="0"/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Index will be built automatically on the </a:t>
            </a:r>
            <a:r>
              <a:rPr lang="en-US" b="0" dirty="0" smtClean="0">
                <a:solidFill>
                  <a:schemeClr val="tx2"/>
                </a:solidFill>
              </a:rPr>
              <a:t>primary key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Think before you build/maintain an index on other attributes!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676" y="5649025"/>
            <a:ext cx="2618724" cy="120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5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77331" cy="4781836"/>
          </a:xfrm>
        </p:spPr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an index over multiple columns: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Find all students in grade 7</a:t>
            </a:r>
            <a:br>
              <a:rPr lang="en-US" dirty="0" smtClean="0"/>
            </a:br>
            <a:r>
              <a:rPr lang="en-US" dirty="0" smtClean="0"/>
              <a:t>who are 13 years old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One index per column: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Get all grade 7 students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Get subset who are 13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Index on [Grade, Age]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Can now search for all students in grade 7 who are age 13!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Can also search for all students in grade 7!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Search for everyone who is age 13?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Order matters in multi-column indexes.</a:t>
            </a:r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122345"/>
              </p:ext>
            </p:extLst>
          </p:nvPr>
        </p:nvGraphicFramePr>
        <p:xfrm>
          <a:off x="4808798" y="1752600"/>
          <a:ext cx="3975437" cy="268531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86438"/>
                <a:gridCol w="1919102"/>
                <a:gridCol w="640507"/>
                <a:gridCol w="929390"/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Name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Grade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Nerea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Nere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Zuzen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Antton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Nahia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Itxaso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Eider </a:t>
                      </a:r>
                      <a:r>
                        <a:rPr lang="en-US" sz="1600" dirty="0" err="1" smtClean="0"/>
                        <a:t>Alaia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Ximun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Hodei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Terese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Fermintxo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Patxi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Eskarne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19134" y="6534436"/>
            <a:ext cx="7338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Thanks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BehindTheName.com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for the randomly-generated Basque names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Primary keys and foreign keys define interactions between different tables aka entities.  Four types: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One-to-one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One-to-one-or-none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One-to-many and many-to-one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Many-to-many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r>
              <a:rPr lang="en-US" dirty="0" smtClean="0"/>
              <a:t>Connects (one, many) of the rows in one table to (one, many) of the rows in another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535" y="2390929"/>
            <a:ext cx="2758190" cy="2068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45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One-to-many &amp; Many-to-one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person can have </a:t>
            </a:r>
            <a:r>
              <a:rPr lang="en-US" dirty="0" smtClean="0">
                <a:solidFill>
                  <a:schemeClr val="tx2"/>
                </a:solidFill>
              </a:rPr>
              <a:t>one</a:t>
            </a:r>
            <a:r>
              <a:rPr lang="en-US" dirty="0" smtClean="0"/>
              <a:t> nationality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 this example</a:t>
            </a:r>
            <a:r>
              <a:rPr lang="en-US" dirty="0" smtClean="0"/>
              <a:t>, but one nationality can include </a:t>
            </a:r>
            <a:r>
              <a:rPr lang="en-US" dirty="0" smtClean="0">
                <a:solidFill>
                  <a:schemeClr val="tx2"/>
                </a:solidFill>
              </a:rPr>
              <a:t>many</a:t>
            </a:r>
            <a:r>
              <a:rPr lang="en-US" dirty="0" smtClean="0"/>
              <a:t> people.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391" y="5012803"/>
            <a:ext cx="3192905" cy="184519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118549"/>
              </p:ext>
            </p:extLst>
          </p:nvPr>
        </p:nvGraphicFramePr>
        <p:xfrm>
          <a:off x="343082" y="3296538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/>
                <a:gridCol w="1006002"/>
                <a:gridCol w="1006002"/>
                <a:gridCol w="1006002"/>
                <a:gridCol w="1006002"/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nat_id</a:t>
                      </a:r>
                      <a:endParaRPr lang="en-US" dirty="0"/>
                    </a:p>
                  </a:txBody>
                  <a:tcPr/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143.8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165.3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185.8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176.2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82.1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559529"/>
              </p:ext>
            </p:extLst>
          </p:nvPr>
        </p:nvGraphicFramePr>
        <p:xfrm>
          <a:off x="5687074" y="3296538"/>
          <a:ext cx="2758192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79096"/>
                <a:gridCol w="137909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Nationality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Canada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Mexico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1753849" y="2533337"/>
            <a:ext cx="5455170" cy="524656"/>
            <a:chOff x="1753849" y="2533337"/>
            <a:chExt cx="5455170" cy="524656"/>
          </a:xfrm>
        </p:grpSpPr>
        <p:sp>
          <p:nvSpPr>
            <p:cNvPr id="8" name="Rounded Rectangle 7"/>
            <p:cNvSpPr/>
            <p:nvPr/>
          </p:nvSpPr>
          <p:spPr>
            <a:xfrm>
              <a:off x="1753849" y="2533338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/>
                <a:t>Person</a:t>
              </a:r>
              <a:endParaRPr lang="en-US" sz="24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915524" y="2533337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Nationality</a:t>
              </a:r>
              <a:endParaRPr lang="en-US" sz="2400" dirty="0"/>
            </a:p>
          </p:txBody>
        </p:sp>
        <p:cxnSp>
          <p:nvCxnSpPr>
            <p:cNvPr id="11" name="Straight Connector 10"/>
            <p:cNvCxnSpPr>
              <a:stCxn id="9" idx="1"/>
            </p:cNvCxnSpPr>
            <p:nvPr/>
          </p:nvCxnSpPr>
          <p:spPr>
            <a:xfrm flipH="1" flipV="1">
              <a:off x="4047344" y="2795664"/>
              <a:ext cx="868180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riangle 11"/>
            <p:cNvSpPr/>
            <p:nvPr/>
          </p:nvSpPr>
          <p:spPr>
            <a:xfrm rot="5400000">
              <a:off x="4005277" y="2690733"/>
              <a:ext cx="313982" cy="209863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674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One-to-One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92321" cy="4373563"/>
          </a:xfrm>
        </p:spPr>
        <p:txBody>
          <a:bodyPr/>
          <a:lstStyle/>
          <a:p>
            <a:r>
              <a:rPr lang="en-US" dirty="0" smtClean="0"/>
              <a:t>Two tables have a one-to-one relationship if every tuple in the first tables corresponds to </a:t>
            </a:r>
            <a:r>
              <a:rPr lang="en-US" dirty="0" smtClean="0">
                <a:solidFill>
                  <a:schemeClr val="tx2"/>
                </a:solidFill>
              </a:rPr>
              <a:t>exactly one</a:t>
            </a:r>
            <a:r>
              <a:rPr lang="en-US" dirty="0" smtClean="0"/>
              <a:t> entry in the other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 general, you won’t be using these (why not just merge the rows into one table?) unless: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Split a big row between SSD and HDD or distributed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Restrict access to part of a row (some DBMSs allow column-level access control, but not all)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Caching, partitioning, &amp; serious stuff: take CMSC424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753849" y="2653257"/>
            <a:ext cx="5455170" cy="524656"/>
            <a:chOff x="1753849" y="2533337"/>
            <a:chExt cx="5455170" cy="524656"/>
          </a:xfrm>
        </p:grpSpPr>
        <p:sp>
          <p:nvSpPr>
            <p:cNvPr id="6" name="Rounded Rectangle 5"/>
            <p:cNvSpPr/>
            <p:nvPr/>
          </p:nvSpPr>
          <p:spPr>
            <a:xfrm>
              <a:off x="1753849" y="2533338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/>
                <a:t>Person</a:t>
              </a:r>
              <a:endParaRPr lang="en-US" sz="240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915524" y="2533337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SSN</a:t>
              </a:r>
              <a:endParaRPr lang="en-US" sz="2400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 flipV="1">
              <a:off x="4047344" y="2795664"/>
              <a:ext cx="868180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923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One-to-One-Or-None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Say we want to keep track of people’s cats: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People with IDs 2 and 3 do not own cats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 smtClean="0"/>
              <a:t>, and are not in the table.  </a:t>
            </a:r>
            <a:r>
              <a:rPr lang="en-US" dirty="0" smtClean="0">
                <a:solidFill>
                  <a:schemeClr val="tx2"/>
                </a:solidFill>
              </a:rPr>
              <a:t>Each person has at most one entry in the table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Is this data </a:t>
            </a:r>
            <a:r>
              <a:rPr lang="en-US" dirty="0" smtClean="0">
                <a:solidFill>
                  <a:schemeClr val="tx2"/>
                </a:solidFill>
              </a:rPr>
              <a:t>tidy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713677"/>
              </p:ext>
            </p:extLst>
          </p:nvPr>
        </p:nvGraphicFramePr>
        <p:xfrm>
          <a:off x="1239187" y="2307236"/>
          <a:ext cx="6056026" cy="13426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/>
                <a:gridCol w="2359112"/>
                <a:gridCol w="2497701"/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Person 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Cat1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Cat2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Chair</a:t>
                      </a:r>
                      <a:r>
                        <a:rPr lang="en-US" sz="1600" baseline="0" dirty="0" smtClean="0"/>
                        <a:t>man Meow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Fuzz</a:t>
                      </a:r>
                      <a:r>
                        <a:rPr lang="en-US" sz="1600" baseline="0" dirty="0" smtClean="0"/>
                        <a:t> Aldrin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Anderson</a:t>
                      </a:r>
                      <a:r>
                        <a:rPr lang="en-US" sz="1600" baseline="0" dirty="0" smtClean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Meowly</a:t>
                      </a:r>
                      <a:r>
                        <a:rPr lang="en-US" sz="1600" baseline="0" dirty="0" smtClean="0"/>
                        <a:t> Cyrus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Gigabyte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Megabyte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1840043" y="4885543"/>
            <a:ext cx="5455170" cy="524656"/>
            <a:chOff x="1840043" y="4885543"/>
            <a:chExt cx="5455170" cy="524656"/>
          </a:xfrm>
        </p:grpSpPr>
        <p:sp>
          <p:nvSpPr>
            <p:cNvPr id="7" name="Rounded Rectangle 6"/>
            <p:cNvSpPr/>
            <p:nvPr/>
          </p:nvSpPr>
          <p:spPr>
            <a:xfrm>
              <a:off x="1840043" y="4885544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/>
                <a:t>Person</a:t>
              </a:r>
              <a:endParaRPr lang="en-US" sz="240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001718" y="4885543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Cat</a:t>
              </a:r>
              <a:endParaRPr lang="en-US" sz="2400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 flipV="1">
              <a:off x="4133538" y="5147870"/>
              <a:ext cx="868180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267200" y="4885543"/>
              <a:ext cx="0" cy="52465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4643202" y="5035443"/>
              <a:ext cx="224853" cy="22485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512040" y="6505731"/>
            <a:ext cx="403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*nor do they have hearts, apparently.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55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688" y="4916774"/>
            <a:ext cx="1798489" cy="19412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Many-to-Many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63189"/>
          </a:xfrm>
        </p:spPr>
        <p:txBody>
          <a:bodyPr>
            <a:normAutofit/>
          </a:bodyPr>
          <a:lstStyle/>
          <a:p>
            <a:r>
              <a:rPr lang="en-US" dirty="0" smtClean="0"/>
              <a:t>Say we want to keep track of people’s cats’ colorings: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One column per color, too many columns, too many nulls</a:t>
            </a:r>
          </a:p>
          <a:p>
            <a:r>
              <a:rPr lang="en-US" dirty="0" smtClean="0"/>
              <a:t>Each cat can have many colors, and each color many cats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881487"/>
              </p:ext>
            </p:extLst>
          </p:nvPr>
        </p:nvGraphicFramePr>
        <p:xfrm>
          <a:off x="594610" y="2371878"/>
          <a:ext cx="3558325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/>
                <a:gridCol w="2359112"/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Name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Megabyte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Meowly</a:t>
                      </a:r>
                      <a:r>
                        <a:rPr lang="en-US" sz="1600" baseline="0" dirty="0" smtClean="0"/>
                        <a:t> Cyrus</a:t>
                      </a:r>
                      <a:endParaRPr lang="en-US" sz="1600" dirty="0" smtClean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Fuzz</a:t>
                      </a:r>
                      <a:r>
                        <a:rPr lang="en-US" sz="1600" baseline="0" dirty="0" smtClean="0"/>
                        <a:t> Aldrin</a:t>
                      </a:r>
                      <a:endParaRPr lang="en-US" sz="1600" dirty="0" smtClean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Chair</a:t>
                      </a:r>
                      <a:r>
                        <a:rPr lang="en-US" sz="1600" baseline="0" dirty="0" smtClean="0"/>
                        <a:t>man Meow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Anderson</a:t>
                      </a:r>
                      <a:r>
                        <a:rPr lang="en-US" sz="1600" baseline="0" dirty="0" smtClean="0"/>
                        <a:t> Pooper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Gigabyte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066203"/>
              </p:ext>
            </p:extLst>
          </p:nvPr>
        </p:nvGraphicFramePr>
        <p:xfrm>
          <a:off x="5094158" y="2371878"/>
          <a:ext cx="2983042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61878"/>
                <a:gridCol w="1010582"/>
                <a:gridCol w="1010582"/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Cat</a:t>
                      </a:r>
                      <a:r>
                        <a:rPr lang="en-US" sz="1600" baseline="0" dirty="0" smtClean="0"/>
                        <a:t> 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Color 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Amount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50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50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20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40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40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1130509" y="5988757"/>
            <a:ext cx="5455170" cy="524656"/>
            <a:chOff x="1130509" y="5988757"/>
            <a:chExt cx="5455170" cy="524656"/>
          </a:xfrm>
        </p:grpSpPr>
        <p:sp>
          <p:nvSpPr>
            <p:cNvPr id="9" name="Rounded Rectangle 8"/>
            <p:cNvSpPr/>
            <p:nvPr/>
          </p:nvSpPr>
          <p:spPr>
            <a:xfrm>
              <a:off x="1130509" y="5988758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Cat</a:t>
              </a:r>
              <a:endParaRPr lang="en-US" sz="2400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292184" y="5988757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Color</a:t>
              </a:r>
              <a:endParaRPr lang="en-US" sz="2400" dirty="0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 flipV="1">
              <a:off x="3424004" y="6251084"/>
              <a:ext cx="868180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riangle 11"/>
            <p:cNvSpPr/>
            <p:nvPr/>
          </p:nvSpPr>
          <p:spPr>
            <a:xfrm rot="5400000">
              <a:off x="3381937" y="6146153"/>
              <a:ext cx="313982" cy="209863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riangle 12"/>
            <p:cNvSpPr/>
            <p:nvPr/>
          </p:nvSpPr>
          <p:spPr>
            <a:xfrm rot="16200000" flipH="1">
              <a:off x="4020192" y="6146154"/>
              <a:ext cx="313982" cy="209863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04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Associative tables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12039"/>
            <a:ext cx="7620000" cy="1978701"/>
          </a:xfrm>
        </p:spPr>
        <p:txBody>
          <a:bodyPr>
            <a:normAutofit/>
          </a:bodyPr>
          <a:lstStyle/>
          <a:p>
            <a:r>
              <a:rPr lang="en-US" dirty="0" smtClean="0"/>
              <a:t>Primary key  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[Cat ID, Color ID] (+ [Color ID, Cat ID], case-dependent)</a:t>
            </a:r>
          </a:p>
          <a:p>
            <a:r>
              <a:rPr lang="en-US" dirty="0" smtClean="0"/>
              <a:t>Foreign key(s)   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Cat ID and Color ID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964972"/>
              </p:ext>
            </p:extLst>
          </p:nvPr>
        </p:nvGraphicFramePr>
        <p:xfrm>
          <a:off x="3265358" y="1772271"/>
          <a:ext cx="2983042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61878"/>
                <a:gridCol w="1010582"/>
                <a:gridCol w="1010582"/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Cat</a:t>
                      </a:r>
                      <a:r>
                        <a:rPr lang="en-US" sz="1600" baseline="0" dirty="0" smtClean="0"/>
                        <a:t> 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Color 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Amount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50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50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20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40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40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473237"/>
              </p:ext>
            </p:extLst>
          </p:nvPr>
        </p:nvGraphicFramePr>
        <p:xfrm>
          <a:off x="594611" y="1982133"/>
          <a:ext cx="2313481" cy="190031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79680"/>
                <a:gridCol w="1533801"/>
              </a:tblGrid>
              <a:tr h="27147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ID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Name</a:t>
                      </a:r>
                      <a:endParaRPr lang="en-US" sz="1100" dirty="0"/>
                    </a:p>
                  </a:txBody>
                  <a:tcPr/>
                </a:tc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Megabyte</a:t>
                      </a:r>
                    </a:p>
                  </a:txBody>
                  <a:tcPr/>
                </a:tc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Meowly</a:t>
                      </a:r>
                      <a:r>
                        <a:rPr lang="en-US" sz="1100" baseline="0" dirty="0" smtClean="0"/>
                        <a:t> Cyrus</a:t>
                      </a:r>
                      <a:endParaRPr lang="en-US" sz="1100" dirty="0" smtClean="0"/>
                    </a:p>
                  </a:txBody>
                  <a:tcPr/>
                </a:tc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Fuzz</a:t>
                      </a:r>
                      <a:r>
                        <a:rPr lang="en-US" sz="1100" baseline="0" dirty="0" smtClean="0"/>
                        <a:t> Aldrin</a:t>
                      </a:r>
                      <a:endParaRPr lang="en-US" sz="1100" dirty="0" smtClean="0"/>
                    </a:p>
                  </a:txBody>
                  <a:tcPr/>
                </a:tc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Chair</a:t>
                      </a:r>
                      <a:r>
                        <a:rPr lang="en-US" sz="1100" baseline="0" dirty="0" smtClean="0"/>
                        <a:t>man Meow</a:t>
                      </a:r>
                      <a:endParaRPr lang="en-US" sz="1100" dirty="0"/>
                    </a:p>
                  </a:txBody>
                  <a:tcPr/>
                </a:tc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5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Anderson</a:t>
                      </a:r>
                      <a:r>
                        <a:rPr lang="en-US" sz="1100" baseline="0" dirty="0" smtClean="0"/>
                        <a:t> Pooper</a:t>
                      </a:r>
                      <a:endParaRPr lang="en-US" sz="1100" dirty="0"/>
                    </a:p>
                  </a:txBody>
                  <a:tcPr/>
                </a:tc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Gigabyte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143660"/>
              </p:ext>
            </p:extLst>
          </p:nvPr>
        </p:nvGraphicFramePr>
        <p:xfrm>
          <a:off x="6571756" y="1982133"/>
          <a:ext cx="2313481" cy="190031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79680"/>
                <a:gridCol w="1533801"/>
              </a:tblGrid>
              <a:tr h="27147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ID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Name</a:t>
                      </a:r>
                      <a:endParaRPr lang="en-US" sz="1100" dirty="0"/>
                    </a:p>
                  </a:txBody>
                  <a:tcPr/>
                </a:tc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Black</a:t>
                      </a:r>
                    </a:p>
                  </a:txBody>
                  <a:tcPr/>
                </a:tc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Brown</a:t>
                      </a:r>
                    </a:p>
                  </a:txBody>
                  <a:tcPr/>
                </a:tc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White</a:t>
                      </a:r>
                    </a:p>
                  </a:txBody>
                  <a:tcPr/>
                </a:tc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Orange</a:t>
                      </a:r>
                      <a:endParaRPr lang="en-US" sz="1100" dirty="0"/>
                    </a:p>
                  </a:txBody>
                  <a:tcPr/>
                </a:tc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5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Neon</a:t>
                      </a:r>
                      <a:r>
                        <a:rPr lang="en-US" sz="1100" baseline="0" dirty="0" smtClean="0"/>
                        <a:t> Green</a:t>
                      </a:r>
                      <a:endParaRPr lang="en-US" sz="1100" dirty="0"/>
                    </a:p>
                  </a:txBody>
                  <a:tcPr/>
                </a:tc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Invisible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94611" y="1587605"/>
            <a:ext cx="2313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Cats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1755" y="1587605"/>
            <a:ext cx="2313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Colors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2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Aside: Pandas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757410" cy="4373563"/>
          </a:xfrm>
        </p:spPr>
        <p:txBody>
          <a:bodyPr>
            <a:normAutofit/>
          </a:bodyPr>
          <a:lstStyle/>
          <a:p>
            <a:r>
              <a:rPr lang="en-US" dirty="0" smtClean="0"/>
              <a:t>So, this </a:t>
            </a:r>
            <a:r>
              <a:rPr lang="en-US" dirty="0" err="1" smtClean="0"/>
              <a:t>kinda</a:t>
            </a:r>
            <a:r>
              <a:rPr lang="en-US" dirty="0" smtClean="0"/>
              <a:t> feels like pandas </a:t>
            </a:r>
            <a:r>
              <a:rPr lang="mr-IN" dirty="0" smtClean="0"/>
              <a:t>…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And pandas </a:t>
            </a:r>
            <a:r>
              <a:rPr lang="en-US" b="0" dirty="0" err="1" smtClean="0"/>
              <a:t>kinda</a:t>
            </a:r>
            <a:r>
              <a:rPr lang="en-US" b="0" dirty="0" smtClean="0"/>
              <a:t> feels like a relational data system </a:t>
            </a:r>
            <a:r>
              <a:rPr lang="mr-IN" b="0" dirty="0" smtClean="0"/>
              <a:t>…</a:t>
            </a:r>
            <a:endParaRPr lang="en-US" b="0" dirty="0" smtClean="0"/>
          </a:p>
          <a:p>
            <a:r>
              <a:rPr lang="en-US" dirty="0" smtClean="0"/>
              <a:t>Pandas is </a:t>
            </a:r>
            <a:r>
              <a:rPr lang="en-US" dirty="0" smtClean="0">
                <a:solidFill>
                  <a:schemeClr val="tx2"/>
                </a:solidFill>
              </a:rPr>
              <a:t>not</a:t>
            </a:r>
            <a:r>
              <a:rPr lang="en-US" dirty="0" smtClean="0"/>
              <a:t> strictly a relational data system: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No notion of primary / foreign keys</a:t>
            </a:r>
          </a:p>
          <a:p>
            <a:r>
              <a:rPr lang="en-US" dirty="0" smtClean="0"/>
              <a:t>It does have indexes (and multi-column indexes):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p</a:t>
            </a:r>
            <a:r>
              <a:rPr lang="en-US" b="0" dirty="0" err="1" smtClean="0"/>
              <a:t>andas.Index</a:t>
            </a:r>
            <a:r>
              <a:rPr lang="en-US" b="0" dirty="0" smtClean="0"/>
              <a:t>: ordered, sliceable set storing axis labels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 smtClean="0"/>
              <a:t>pandas.MultiIndex</a:t>
            </a:r>
            <a:r>
              <a:rPr lang="en-US" b="0" dirty="0" smtClean="0"/>
              <a:t>: hierarchical index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Rule of thumb: do heavy, rough lifting at the relational DB level, then fine-grained slicing and dicing and </a:t>
            </a:r>
            <a:r>
              <a:rPr lang="en-US" dirty="0" err="1" smtClean="0">
                <a:solidFill>
                  <a:schemeClr val="tx2"/>
                </a:solidFill>
              </a:rPr>
              <a:t>viz</a:t>
            </a:r>
            <a:r>
              <a:rPr lang="en-US" dirty="0" smtClean="0">
                <a:solidFill>
                  <a:schemeClr val="tx2"/>
                </a:solidFill>
              </a:rPr>
              <a:t> with pandas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5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On-disk</a:t>
            </a:r>
            <a:r>
              <a:rPr lang="en-US" dirty="0" smtClean="0"/>
              <a:t> relational database management system (RDMS)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Applications connect directly to a </a:t>
            </a:r>
            <a:r>
              <a:rPr lang="en-US" b="0" dirty="0" smtClean="0">
                <a:solidFill>
                  <a:schemeClr val="tx2"/>
                </a:solidFill>
              </a:rPr>
              <a:t>file</a:t>
            </a:r>
          </a:p>
          <a:p>
            <a:r>
              <a:rPr lang="en-US" dirty="0" smtClean="0"/>
              <a:t>Most RDMSs have applications connect to a </a:t>
            </a:r>
            <a:r>
              <a:rPr lang="en-US" dirty="0" smtClean="0">
                <a:solidFill>
                  <a:schemeClr val="tx2"/>
                </a:solidFill>
              </a:rPr>
              <a:t>server</a:t>
            </a:r>
            <a:r>
              <a:rPr lang="en-US" dirty="0" smtClean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Advantages include greater concurrency, less restrictive locking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Disadvantages include, for this class, setup time </a:t>
            </a:r>
            <a:r>
              <a:rPr lang="en-US" b="0" dirty="0" smtClean="0">
                <a:sym typeface="Wingdings"/>
              </a:rPr>
              <a:t></a:t>
            </a:r>
          </a:p>
          <a:p>
            <a:r>
              <a:rPr lang="en-US" dirty="0" smtClean="0">
                <a:ea typeface="Courier" charset="0"/>
                <a:cs typeface="Courier" charset="0"/>
              </a:rPr>
              <a:t>Installation: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 smtClean="0">
                <a:latin typeface="Courier" charset="0"/>
                <a:ea typeface="Courier" charset="0"/>
                <a:cs typeface="Courier" charset="0"/>
              </a:rPr>
              <a:t>conda</a:t>
            </a:r>
            <a:r>
              <a:rPr lang="en-US" b="0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install -c anaconda </a:t>
            </a:r>
            <a:r>
              <a:rPr lang="en-US" b="0" dirty="0" err="1" smtClean="0">
                <a:latin typeface="Courier" charset="0"/>
                <a:ea typeface="Courier" charset="0"/>
                <a:cs typeface="Courier" charset="0"/>
              </a:rPr>
              <a:t>sqlite</a:t>
            </a:r>
            <a:endParaRPr lang="en-US" b="0" dirty="0" smtClean="0">
              <a:latin typeface="Courier" charset="0"/>
              <a:ea typeface="Courier" charset="0"/>
              <a:cs typeface="Courier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>
                <a:ea typeface="Courier" charset="0"/>
                <a:cs typeface="Courier" charset="0"/>
              </a:rPr>
              <a:t>(Should come preinstalled, I think?)</a:t>
            </a:r>
          </a:p>
          <a:p>
            <a:r>
              <a:rPr lang="en-US" dirty="0" smtClean="0">
                <a:ea typeface="Courier" charset="0"/>
                <a:cs typeface="Courier" charset="0"/>
              </a:rPr>
              <a:t>All interactions use Structured Query Language (SQL)</a:t>
            </a:r>
            <a:endParaRPr lang="en-US" dirty="0">
              <a:ea typeface="Courier" charset="0"/>
              <a:cs typeface="Courie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6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Anant’s</a:t>
            </a:r>
            <a:r>
              <a:rPr lang="en-US" dirty="0" smtClean="0"/>
              <a:t> office hours have changed: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Old:  2PM-3PM on Tuesdays</a:t>
            </a:r>
            <a:endParaRPr lang="en-US" b="0" dirty="0" smtClean="0"/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New:  11AM-12PM on Fridays in AVW 1112</a:t>
            </a:r>
          </a:p>
          <a:p>
            <a:pPr marL="342900" indent="-342900">
              <a:buFont typeface="Arial" charset="0"/>
              <a:buChar char="•"/>
            </a:pPr>
            <a:endParaRPr lang="en-US" b="0" dirty="0" smtClean="0"/>
          </a:p>
          <a:p>
            <a:endParaRPr lang="en-US" b="0" dirty="0"/>
          </a:p>
          <a:p>
            <a:r>
              <a:rPr lang="en-US" dirty="0" smtClean="0"/>
              <a:t>My office hours are also on Friday: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Current:  1PM-2PM on Fridays in AVW3217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Should I change them to </a:t>
            </a:r>
            <a:r>
              <a:rPr lang="en-US" dirty="0" smtClean="0">
                <a:solidFill>
                  <a:schemeClr val="tx2"/>
                </a:solidFill>
              </a:rPr>
              <a:t>2PM-3PM Tuesdays</a:t>
            </a:r>
            <a:r>
              <a:rPr lang="en-US" dirty="0" smtClean="0"/>
              <a:t>?</a:t>
            </a:r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239" y="1524318"/>
            <a:ext cx="2650436" cy="256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82261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How a </a:t>
            </a:r>
            <a:r>
              <a:rPr lang="en-US" smtClean="0"/>
              <a:t>relational DB fits </a:t>
            </a:r>
            <a:r>
              <a:rPr lang="en-US" dirty="0" smtClean="0"/>
              <a:t>into your workflow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936103" y="4470497"/>
            <a:ext cx="2503358" cy="121420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SQLite CLI &amp; GUI Frontend</a:t>
            </a:r>
            <a:endParaRPr lang="en-US" dirty="0"/>
          </a:p>
        </p:txBody>
      </p:sp>
      <p:sp>
        <p:nvSpPr>
          <p:cNvPr id="6" name="Magnetic Disk 5"/>
          <p:cNvSpPr/>
          <p:nvPr/>
        </p:nvSpPr>
        <p:spPr>
          <a:xfrm>
            <a:off x="6115986" y="2503356"/>
            <a:ext cx="2143593" cy="1154243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SQLite File</a:t>
            </a:r>
            <a:endParaRPr lang="en-US" dirty="0"/>
          </a:p>
        </p:txBody>
      </p:sp>
      <p:sp>
        <p:nvSpPr>
          <p:cNvPr id="7" name="Multidocument 6"/>
          <p:cNvSpPr/>
          <p:nvPr/>
        </p:nvSpPr>
        <p:spPr>
          <a:xfrm>
            <a:off x="3087973" y="2398426"/>
            <a:ext cx="2233534" cy="1364105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Python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 rot="20521337">
            <a:off x="437000" y="1611443"/>
            <a:ext cx="2061148" cy="1573967"/>
          </a:xfrm>
          <a:custGeom>
            <a:avLst/>
            <a:gdLst>
              <a:gd name="connsiteX0" fmla="*/ 314793 w 1723869"/>
              <a:gd name="connsiteY0" fmla="*/ 539646 h 1214204"/>
              <a:gd name="connsiteX1" fmla="*/ 344773 w 1723869"/>
              <a:gd name="connsiteY1" fmla="*/ 674558 h 1214204"/>
              <a:gd name="connsiteX2" fmla="*/ 359764 w 1723869"/>
              <a:gd name="connsiteY2" fmla="*/ 749508 h 1214204"/>
              <a:gd name="connsiteX3" fmla="*/ 374754 w 1723869"/>
              <a:gd name="connsiteY3" fmla="*/ 794479 h 1214204"/>
              <a:gd name="connsiteX4" fmla="*/ 404734 w 1723869"/>
              <a:gd name="connsiteY4" fmla="*/ 914400 h 1214204"/>
              <a:gd name="connsiteX5" fmla="*/ 419724 w 1723869"/>
              <a:gd name="connsiteY5" fmla="*/ 959371 h 1214204"/>
              <a:gd name="connsiteX6" fmla="*/ 539646 w 1723869"/>
              <a:gd name="connsiteY6" fmla="*/ 1064302 h 1214204"/>
              <a:gd name="connsiteX7" fmla="*/ 569626 w 1723869"/>
              <a:gd name="connsiteY7" fmla="*/ 1109272 h 1214204"/>
              <a:gd name="connsiteX8" fmla="*/ 644577 w 1723869"/>
              <a:gd name="connsiteY8" fmla="*/ 1124263 h 1214204"/>
              <a:gd name="connsiteX9" fmla="*/ 704537 w 1723869"/>
              <a:gd name="connsiteY9" fmla="*/ 1139253 h 1214204"/>
              <a:gd name="connsiteX10" fmla="*/ 824459 w 1723869"/>
              <a:gd name="connsiteY10" fmla="*/ 1184223 h 1214204"/>
              <a:gd name="connsiteX11" fmla="*/ 869429 w 1723869"/>
              <a:gd name="connsiteY11" fmla="*/ 1214204 h 1214204"/>
              <a:gd name="connsiteX12" fmla="*/ 974360 w 1723869"/>
              <a:gd name="connsiteY12" fmla="*/ 1184223 h 1214204"/>
              <a:gd name="connsiteX13" fmla="*/ 1064301 w 1723869"/>
              <a:gd name="connsiteY13" fmla="*/ 1124263 h 1214204"/>
              <a:gd name="connsiteX14" fmla="*/ 1588957 w 1723869"/>
              <a:gd name="connsiteY14" fmla="*/ 1124263 h 1214204"/>
              <a:gd name="connsiteX15" fmla="*/ 1648918 w 1723869"/>
              <a:gd name="connsiteY15" fmla="*/ 1109272 h 1214204"/>
              <a:gd name="connsiteX16" fmla="*/ 1708878 w 1723869"/>
              <a:gd name="connsiteY16" fmla="*/ 974361 h 1214204"/>
              <a:gd name="connsiteX17" fmla="*/ 1723869 w 1723869"/>
              <a:gd name="connsiteY17" fmla="*/ 929390 h 1214204"/>
              <a:gd name="connsiteX18" fmla="*/ 1708878 w 1723869"/>
              <a:gd name="connsiteY18" fmla="*/ 884420 h 1214204"/>
              <a:gd name="connsiteX19" fmla="*/ 1663908 w 1723869"/>
              <a:gd name="connsiteY19" fmla="*/ 854440 h 1214204"/>
              <a:gd name="connsiteX20" fmla="*/ 1499016 w 1723869"/>
              <a:gd name="connsiteY20" fmla="*/ 809469 h 1214204"/>
              <a:gd name="connsiteX21" fmla="*/ 1454046 w 1723869"/>
              <a:gd name="connsiteY21" fmla="*/ 764499 h 1214204"/>
              <a:gd name="connsiteX22" fmla="*/ 1454046 w 1723869"/>
              <a:gd name="connsiteY22" fmla="*/ 674558 h 1214204"/>
              <a:gd name="connsiteX23" fmla="*/ 1484026 w 1723869"/>
              <a:gd name="connsiteY23" fmla="*/ 644577 h 1214204"/>
              <a:gd name="connsiteX24" fmla="*/ 1514006 w 1723869"/>
              <a:gd name="connsiteY24" fmla="*/ 584617 h 1214204"/>
              <a:gd name="connsiteX25" fmla="*/ 1543987 w 1723869"/>
              <a:gd name="connsiteY25" fmla="*/ 479685 h 1214204"/>
              <a:gd name="connsiteX26" fmla="*/ 1558977 w 1723869"/>
              <a:gd name="connsiteY26" fmla="*/ 434715 h 1214204"/>
              <a:gd name="connsiteX27" fmla="*/ 1543987 w 1723869"/>
              <a:gd name="connsiteY27" fmla="*/ 314794 h 1214204"/>
              <a:gd name="connsiteX28" fmla="*/ 1514006 w 1723869"/>
              <a:gd name="connsiteY28" fmla="*/ 284813 h 1214204"/>
              <a:gd name="connsiteX29" fmla="*/ 1259173 w 1723869"/>
              <a:gd name="connsiteY29" fmla="*/ 299804 h 1214204"/>
              <a:gd name="connsiteX30" fmla="*/ 1229193 w 1723869"/>
              <a:gd name="connsiteY30" fmla="*/ 344774 h 1214204"/>
              <a:gd name="connsiteX31" fmla="*/ 1154242 w 1723869"/>
              <a:gd name="connsiteY31" fmla="*/ 419725 h 1214204"/>
              <a:gd name="connsiteX32" fmla="*/ 1019331 w 1723869"/>
              <a:gd name="connsiteY32" fmla="*/ 344774 h 1214204"/>
              <a:gd name="connsiteX33" fmla="*/ 974360 w 1723869"/>
              <a:gd name="connsiteY33" fmla="*/ 314794 h 1214204"/>
              <a:gd name="connsiteX34" fmla="*/ 944380 w 1723869"/>
              <a:gd name="connsiteY34" fmla="*/ 284813 h 1214204"/>
              <a:gd name="connsiteX35" fmla="*/ 899410 w 1723869"/>
              <a:gd name="connsiteY35" fmla="*/ 254833 h 1214204"/>
              <a:gd name="connsiteX36" fmla="*/ 839449 w 1723869"/>
              <a:gd name="connsiteY36" fmla="*/ 194872 h 1214204"/>
              <a:gd name="connsiteX37" fmla="*/ 794478 w 1723869"/>
              <a:gd name="connsiteY37" fmla="*/ 164892 h 1214204"/>
              <a:gd name="connsiteX38" fmla="*/ 629587 w 1723869"/>
              <a:gd name="connsiteY38" fmla="*/ 29981 h 1214204"/>
              <a:gd name="connsiteX39" fmla="*/ 524655 w 1723869"/>
              <a:gd name="connsiteY39" fmla="*/ 0 h 1214204"/>
              <a:gd name="connsiteX40" fmla="*/ 224852 w 1723869"/>
              <a:gd name="connsiteY40" fmla="*/ 29981 h 1214204"/>
              <a:gd name="connsiteX41" fmla="*/ 134911 w 1723869"/>
              <a:gd name="connsiteY41" fmla="*/ 59961 h 1214204"/>
              <a:gd name="connsiteX42" fmla="*/ 89941 w 1723869"/>
              <a:gd name="connsiteY42" fmla="*/ 74951 h 1214204"/>
              <a:gd name="connsiteX43" fmla="*/ 44970 w 1723869"/>
              <a:gd name="connsiteY43" fmla="*/ 149902 h 1214204"/>
              <a:gd name="connsiteX44" fmla="*/ 0 w 1723869"/>
              <a:gd name="connsiteY44" fmla="*/ 254833 h 1214204"/>
              <a:gd name="connsiteX45" fmla="*/ 14990 w 1723869"/>
              <a:gd name="connsiteY45" fmla="*/ 464695 h 1214204"/>
              <a:gd name="connsiteX46" fmla="*/ 59960 w 1723869"/>
              <a:gd name="connsiteY46" fmla="*/ 479685 h 1214204"/>
              <a:gd name="connsiteX47" fmla="*/ 89941 w 1723869"/>
              <a:gd name="connsiteY47" fmla="*/ 509666 h 1214204"/>
              <a:gd name="connsiteX48" fmla="*/ 269823 w 1723869"/>
              <a:gd name="connsiteY48" fmla="*/ 524656 h 1214204"/>
              <a:gd name="connsiteX49" fmla="*/ 314793 w 1723869"/>
              <a:gd name="connsiteY49" fmla="*/ 539646 h 121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723869" h="1214204">
                <a:moveTo>
                  <a:pt x="314793" y="539646"/>
                </a:moveTo>
                <a:cubicBezTo>
                  <a:pt x="327285" y="564629"/>
                  <a:pt x="302450" y="484109"/>
                  <a:pt x="344773" y="674558"/>
                </a:cubicBezTo>
                <a:cubicBezTo>
                  <a:pt x="350300" y="699429"/>
                  <a:pt x="353584" y="724791"/>
                  <a:pt x="359764" y="749508"/>
                </a:cubicBezTo>
                <a:cubicBezTo>
                  <a:pt x="363596" y="764837"/>
                  <a:pt x="370596" y="779235"/>
                  <a:pt x="374754" y="794479"/>
                </a:cubicBezTo>
                <a:cubicBezTo>
                  <a:pt x="385595" y="834231"/>
                  <a:pt x="391704" y="875310"/>
                  <a:pt x="404734" y="914400"/>
                </a:cubicBezTo>
                <a:cubicBezTo>
                  <a:pt x="409731" y="929390"/>
                  <a:pt x="410243" y="946730"/>
                  <a:pt x="419724" y="959371"/>
                </a:cubicBezTo>
                <a:cubicBezTo>
                  <a:pt x="463570" y="1017832"/>
                  <a:pt x="487633" y="1029628"/>
                  <a:pt x="539646" y="1064302"/>
                </a:cubicBezTo>
                <a:cubicBezTo>
                  <a:pt x="549639" y="1079292"/>
                  <a:pt x="553984" y="1100334"/>
                  <a:pt x="569626" y="1109272"/>
                </a:cubicBezTo>
                <a:cubicBezTo>
                  <a:pt x="591747" y="1121913"/>
                  <a:pt x="619705" y="1118736"/>
                  <a:pt x="644577" y="1124263"/>
                </a:cubicBezTo>
                <a:cubicBezTo>
                  <a:pt x="664688" y="1128732"/>
                  <a:pt x="684550" y="1134256"/>
                  <a:pt x="704537" y="1139253"/>
                </a:cubicBezTo>
                <a:cubicBezTo>
                  <a:pt x="810006" y="1209564"/>
                  <a:pt x="676265" y="1128650"/>
                  <a:pt x="824459" y="1184223"/>
                </a:cubicBezTo>
                <a:cubicBezTo>
                  <a:pt x="841328" y="1190549"/>
                  <a:pt x="854439" y="1204210"/>
                  <a:pt x="869429" y="1214204"/>
                </a:cubicBezTo>
                <a:cubicBezTo>
                  <a:pt x="883539" y="1210676"/>
                  <a:pt x="956767" y="1193997"/>
                  <a:pt x="974360" y="1184223"/>
                </a:cubicBezTo>
                <a:cubicBezTo>
                  <a:pt x="1005857" y="1166725"/>
                  <a:pt x="1064301" y="1124263"/>
                  <a:pt x="1064301" y="1124263"/>
                </a:cubicBezTo>
                <a:cubicBezTo>
                  <a:pt x="1330702" y="1136372"/>
                  <a:pt x="1360424" y="1151150"/>
                  <a:pt x="1588957" y="1124263"/>
                </a:cubicBezTo>
                <a:cubicBezTo>
                  <a:pt x="1609418" y="1121856"/>
                  <a:pt x="1628931" y="1114269"/>
                  <a:pt x="1648918" y="1109272"/>
                </a:cubicBezTo>
                <a:cubicBezTo>
                  <a:pt x="1696428" y="1038006"/>
                  <a:pt x="1673200" y="1081395"/>
                  <a:pt x="1708878" y="974361"/>
                </a:cubicBezTo>
                <a:lnTo>
                  <a:pt x="1723869" y="929390"/>
                </a:lnTo>
                <a:cubicBezTo>
                  <a:pt x="1718872" y="914400"/>
                  <a:pt x="1718749" y="896758"/>
                  <a:pt x="1708878" y="884420"/>
                </a:cubicBezTo>
                <a:cubicBezTo>
                  <a:pt x="1697624" y="870352"/>
                  <a:pt x="1680371" y="861757"/>
                  <a:pt x="1663908" y="854440"/>
                </a:cubicBezTo>
                <a:cubicBezTo>
                  <a:pt x="1601662" y="826775"/>
                  <a:pt x="1563140" y="822294"/>
                  <a:pt x="1499016" y="809469"/>
                </a:cubicBezTo>
                <a:cubicBezTo>
                  <a:pt x="1484026" y="794479"/>
                  <a:pt x="1465805" y="782138"/>
                  <a:pt x="1454046" y="764499"/>
                </a:cubicBezTo>
                <a:cubicBezTo>
                  <a:pt x="1433006" y="732939"/>
                  <a:pt x="1435110" y="706118"/>
                  <a:pt x="1454046" y="674558"/>
                </a:cubicBezTo>
                <a:cubicBezTo>
                  <a:pt x="1461317" y="662439"/>
                  <a:pt x="1476187" y="656336"/>
                  <a:pt x="1484026" y="644577"/>
                </a:cubicBezTo>
                <a:cubicBezTo>
                  <a:pt x="1496421" y="625984"/>
                  <a:pt x="1505204" y="605156"/>
                  <a:pt x="1514006" y="584617"/>
                </a:cubicBezTo>
                <a:cubicBezTo>
                  <a:pt x="1529407" y="548681"/>
                  <a:pt x="1533122" y="517711"/>
                  <a:pt x="1543987" y="479685"/>
                </a:cubicBezTo>
                <a:cubicBezTo>
                  <a:pt x="1548328" y="464492"/>
                  <a:pt x="1553980" y="449705"/>
                  <a:pt x="1558977" y="434715"/>
                </a:cubicBezTo>
                <a:cubicBezTo>
                  <a:pt x="1553980" y="394741"/>
                  <a:pt x="1555563" y="353380"/>
                  <a:pt x="1543987" y="314794"/>
                </a:cubicBezTo>
                <a:cubicBezTo>
                  <a:pt x="1539926" y="301257"/>
                  <a:pt x="1528120" y="285556"/>
                  <a:pt x="1514006" y="284813"/>
                </a:cubicBezTo>
                <a:lnTo>
                  <a:pt x="1259173" y="299804"/>
                </a:lnTo>
                <a:cubicBezTo>
                  <a:pt x="1249180" y="314794"/>
                  <a:pt x="1241056" y="331216"/>
                  <a:pt x="1229193" y="344774"/>
                </a:cubicBezTo>
                <a:cubicBezTo>
                  <a:pt x="1205927" y="371364"/>
                  <a:pt x="1154242" y="419725"/>
                  <a:pt x="1154242" y="419725"/>
                </a:cubicBezTo>
                <a:cubicBezTo>
                  <a:pt x="1075088" y="393340"/>
                  <a:pt x="1122421" y="413500"/>
                  <a:pt x="1019331" y="344774"/>
                </a:cubicBezTo>
                <a:cubicBezTo>
                  <a:pt x="1004341" y="334781"/>
                  <a:pt x="987099" y="327533"/>
                  <a:pt x="974360" y="314794"/>
                </a:cubicBezTo>
                <a:cubicBezTo>
                  <a:pt x="964367" y="304800"/>
                  <a:pt x="955416" y="293642"/>
                  <a:pt x="944380" y="284813"/>
                </a:cubicBezTo>
                <a:cubicBezTo>
                  <a:pt x="930312" y="273559"/>
                  <a:pt x="913089" y="266557"/>
                  <a:pt x="899410" y="254833"/>
                </a:cubicBezTo>
                <a:cubicBezTo>
                  <a:pt x="877949" y="236438"/>
                  <a:pt x="862968" y="210551"/>
                  <a:pt x="839449" y="194872"/>
                </a:cubicBezTo>
                <a:cubicBezTo>
                  <a:pt x="824459" y="184879"/>
                  <a:pt x="808036" y="176756"/>
                  <a:pt x="794478" y="164892"/>
                </a:cubicBezTo>
                <a:cubicBezTo>
                  <a:pt x="742882" y="119745"/>
                  <a:pt x="699127" y="53162"/>
                  <a:pt x="629587" y="29981"/>
                </a:cubicBezTo>
                <a:cubicBezTo>
                  <a:pt x="565071" y="8475"/>
                  <a:pt x="599945" y="18822"/>
                  <a:pt x="524655" y="0"/>
                </a:cubicBezTo>
                <a:cubicBezTo>
                  <a:pt x="428998" y="6377"/>
                  <a:pt x="321017" y="3754"/>
                  <a:pt x="224852" y="29981"/>
                </a:cubicBezTo>
                <a:cubicBezTo>
                  <a:pt x="194364" y="38296"/>
                  <a:pt x="164891" y="49968"/>
                  <a:pt x="134911" y="59961"/>
                </a:cubicBezTo>
                <a:lnTo>
                  <a:pt x="89941" y="74951"/>
                </a:lnTo>
                <a:cubicBezTo>
                  <a:pt x="55145" y="179343"/>
                  <a:pt x="99842" y="67594"/>
                  <a:pt x="44970" y="149902"/>
                </a:cubicBezTo>
                <a:cubicBezTo>
                  <a:pt x="20273" y="186947"/>
                  <a:pt x="13324" y="214861"/>
                  <a:pt x="0" y="254833"/>
                </a:cubicBezTo>
                <a:cubicBezTo>
                  <a:pt x="4997" y="324787"/>
                  <a:pt x="-3080" y="396931"/>
                  <a:pt x="14990" y="464695"/>
                </a:cubicBezTo>
                <a:cubicBezTo>
                  <a:pt x="19061" y="479962"/>
                  <a:pt x="46411" y="471555"/>
                  <a:pt x="59960" y="479685"/>
                </a:cubicBezTo>
                <a:cubicBezTo>
                  <a:pt x="72079" y="486957"/>
                  <a:pt x="76122" y="506705"/>
                  <a:pt x="89941" y="509666"/>
                </a:cubicBezTo>
                <a:cubicBezTo>
                  <a:pt x="148774" y="522273"/>
                  <a:pt x="209862" y="519659"/>
                  <a:pt x="269823" y="524656"/>
                </a:cubicBezTo>
                <a:cubicBezTo>
                  <a:pt x="325393" y="543179"/>
                  <a:pt x="302301" y="514663"/>
                  <a:pt x="314793" y="539646"/>
                </a:cubicBezTo>
                <a:close/>
              </a:path>
            </a:pathLst>
          </a:cu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Raw Input</a:t>
            </a:r>
            <a:endParaRPr lang="en-US"/>
          </a:p>
        </p:txBody>
      </p:sp>
      <p:cxnSp>
        <p:nvCxnSpPr>
          <p:cNvPr id="10" name="Straight Arrow Connector 9"/>
          <p:cNvCxnSpPr>
            <a:stCxn id="8" idx="15"/>
            <a:endCxn id="7" idx="1"/>
          </p:cNvCxnSpPr>
          <p:nvPr/>
        </p:nvCxnSpPr>
        <p:spPr>
          <a:xfrm>
            <a:off x="2563509" y="2727181"/>
            <a:ext cx="524464" cy="3532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3"/>
            <a:endCxn id="6" idx="2"/>
          </p:cNvCxnSpPr>
          <p:nvPr/>
        </p:nvCxnSpPr>
        <p:spPr>
          <a:xfrm flipV="1">
            <a:off x="5321507" y="3080478"/>
            <a:ext cx="794479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0"/>
            <a:endCxn id="6" idx="3"/>
          </p:cNvCxnSpPr>
          <p:nvPr/>
        </p:nvCxnSpPr>
        <p:spPr>
          <a:xfrm flipV="1">
            <a:off x="7187782" y="3657599"/>
            <a:ext cx="1" cy="8128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Magnetic Disk 17"/>
          <p:cNvSpPr/>
          <p:nvPr/>
        </p:nvSpPr>
        <p:spPr>
          <a:xfrm>
            <a:off x="1798914" y="4339179"/>
            <a:ext cx="2578117" cy="2386742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Structured output (trained classifiers, JSON for D3</a:t>
            </a:r>
            <a:r>
              <a:rPr lang="en-US" smtClean="0"/>
              <a:t>, visualizations)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7" idx="2"/>
            <a:endCxn id="18" idx="1"/>
          </p:cNvCxnSpPr>
          <p:nvPr/>
        </p:nvCxnSpPr>
        <p:spPr>
          <a:xfrm flipH="1">
            <a:off x="3087973" y="3710872"/>
            <a:ext cx="961454" cy="62830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426439" y="2740096"/>
            <a:ext cx="65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SQL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6673331" y="3824730"/>
            <a:ext cx="65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SQL</a:t>
            </a:r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348126" y="1362047"/>
            <a:ext cx="8039311" cy="4322654"/>
            <a:chOff x="348126" y="1362047"/>
            <a:chExt cx="8039311" cy="4322654"/>
          </a:xfrm>
        </p:grpSpPr>
        <p:cxnSp>
          <p:nvCxnSpPr>
            <p:cNvPr id="26" name="Straight Arrow Connector 25"/>
            <p:cNvCxnSpPr/>
            <p:nvPr/>
          </p:nvCxnSpPr>
          <p:spPr>
            <a:xfrm flipH="1">
              <a:off x="7412636" y="1666805"/>
              <a:ext cx="307299" cy="6895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044932" y="1362047"/>
              <a:ext cx="1342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/>
                <a:t>Persists!</a:t>
              </a:r>
              <a:endParaRPr lang="en-US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023130" y="5345625"/>
              <a:ext cx="667501" cy="3390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48126" y="5040867"/>
              <a:ext cx="1342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/>
                <a:t>Persists!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00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8" grpId="0" animBg="1"/>
      <p:bldP spid="23" grpId="0"/>
      <p:bldP spid="24" grpId="0"/>
      <p:bldP spid="2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Crash Course in SQL (in python)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12037"/>
            <a:ext cx="7620000" cy="1823986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Cursor</a:t>
            </a:r>
            <a:r>
              <a:rPr lang="en-US" dirty="0" smtClean="0"/>
              <a:t>: temporary work area in system memory for manipulating SQL statements and return values</a:t>
            </a:r>
          </a:p>
          <a:p>
            <a:r>
              <a:rPr lang="en-US" dirty="0" smtClean="0"/>
              <a:t>If you do not close the connection (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conn.close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()</a:t>
            </a:r>
            <a:r>
              <a:rPr lang="en-US" dirty="0" smtClean="0"/>
              <a:t>), any outstanding transaction is rolled back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(More on this in a bit.)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779151"/>
            <a:ext cx="7997252" cy="252302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import sqlite3</a:t>
            </a:r>
          </a:p>
          <a:p>
            <a:endParaRPr lang="en-US" dirty="0" smtClean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smtClean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Create a database and connect to it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c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onn = sqlite3.connect(“cmsc320.db”)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cursor =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conn.cursor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smtClean="0">
                <a:solidFill>
                  <a:srgbClr val="9BBB59"/>
                </a:solidFill>
                <a:latin typeface="Courier" charset="0"/>
                <a:ea typeface="Courier" charset="0"/>
                <a:cs typeface="Courier" charset="0"/>
              </a:rPr>
              <a:t># do cool stuff</a:t>
            </a: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conn.close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37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Crash Course in SQL (in python)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5274410"/>
            <a:ext cx="7620000" cy="1451511"/>
          </a:xfrm>
        </p:spPr>
        <p:txBody>
          <a:bodyPr/>
          <a:lstStyle/>
          <a:p>
            <a:r>
              <a:rPr lang="en-US" dirty="0" smtClean="0"/>
              <a:t>Capitalization doesn’t matter for SQL reserved words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SELECT = select = </a:t>
            </a:r>
            <a:r>
              <a:rPr lang="en-US" dirty="0" err="1" smtClean="0"/>
              <a:t>SeLeCt</a:t>
            </a:r>
            <a:endParaRPr lang="en-US" dirty="0" smtClean="0"/>
          </a:p>
          <a:p>
            <a:r>
              <a:rPr lang="en-US" dirty="0" smtClean="0">
                <a:solidFill>
                  <a:schemeClr val="tx2"/>
                </a:solidFill>
              </a:rPr>
              <a:t>Rule of thumb: capitalize keywords for readability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29251"/>
            <a:ext cx="7997252" cy="214827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Make a table</a:t>
            </a: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(“””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CREATE TABLE cats (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id INTEGER PRIMARY KEY,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name TEXT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)”””)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0701" y="3882454"/>
            <a:ext cx="350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?????????</a:t>
            </a:r>
            <a:endParaRPr lang="en-US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734704"/>
              </p:ext>
            </p:extLst>
          </p:nvPr>
        </p:nvGraphicFramePr>
        <p:xfrm>
          <a:off x="1446550" y="4469151"/>
          <a:ext cx="6096000" cy="3657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48000"/>
                <a:gridCol w="30480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42675" y="4803720"/>
            <a:ext cx="190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cats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2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5" grpId="0" animBg="1"/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Course in SQL (in python)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29251"/>
            <a:ext cx="7997252" cy="132381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Insert into the table</a:t>
            </a:r>
          </a:p>
          <a:p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(“INSERT INTO cats VALUE (1, ’Megabyte’)”)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(“INSERT INTO cats VALUE 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(2, ‘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Meowly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 Cyrus’)”)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(“INSERT INTO cats VALUE 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(3, ‘Fuzz Aldrin’)”)</a:t>
            </a:r>
          </a:p>
          <a:p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conn.commit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15056"/>
              </p:ext>
            </p:extLst>
          </p:nvPr>
        </p:nvGraphicFramePr>
        <p:xfrm>
          <a:off x="2488037" y="3072987"/>
          <a:ext cx="3558325" cy="13426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/>
                <a:gridCol w="2359112"/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name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Megabyte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Meowly</a:t>
                      </a:r>
                      <a:r>
                        <a:rPr lang="en-US" sz="1600" baseline="0" dirty="0" smtClean="0"/>
                        <a:t> Cyrus</a:t>
                      </a:r>
                      <a:endParaRPr lang="en-US" sz="1600" dirty="0" smtClean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Fuzz</a:t>
                      </a:r>
                      <a:r>
                        <a:rPr lang="en-US" sz="1600" baseline="0" dirty="0" smtClean="0"/>
                        <a:t> Aldrin</a:t>
                      </a:r>
                      <a:endParaRPr lang="en-US" sz="16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457200" y="4535568"/>
            <a:ext cx="7997252" cy="87463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Delete row(s) from the table</a:t>
            </a:r>
          </a:p>
          <a:p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(“DELETE FROM cats WHERE id == 2”);</a:t>
            </a:r>
          </a:p>
          <a:p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conn.commit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617640"/>
              </p:ext>
            </p:extLst>
          </p:nvPr>
        </p:nvGraphicFramePr>
        <p:xfrm>
          <a:off x="2488036" y="5494653"/>
          <a:ext cx="3558325" cy="100699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/>
                <a:gridCol w="2359112"/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name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Megabyte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Fuzz</a:t>
                      </a:r>
                      <a:r>
                        <a:rPr lang="en-US" sz="1600" baseline="0" dirty="0" smtClean="0"/>
                        <a:t> Aldrin</a:t>
                      </a:r>
                      <a:endParaRPr lang="en-US" sz="16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344" y="4700117"/>
            <a:ext cx="1965169" cy="1965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0436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Course in SQL (in python)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61941"/>
            <a:ext cx="7620000" cy="1464222"/>
          </a:xfrm>
        </p:spPr>
        <p:txBody>
          <a:bodyPr/>
          <a:lstStyle/>
          <a:p>
            <a:r>
              <a:rPr lang="en-US" dirty="0" err="1" smtClean="0"/>
              <a:t>index_col</a:t>
            </a:r>
            <a:r>
              <a:rPr lang="en-US" dirty="0" smtClean="0"/>
              <a:t>=“id”: treat column with label “id” as an index</a:t>
            </a:r>
          </a:p>
          <a:p>
            <a:r>
              <a:rPr lang="en-US" dirty="0" err="1"/>
              <a:t>i</a:t>
            </a:r>
            <a:r>
              <a:rPr lang="en-US" dirty="0" err="1" smtClean="0"/>
              <a:t>ndex_col</a:t>
            </a:r>
            <a:r>
              <a:rPr lang="en-US" dirty="0" smtClean="0"/>
              <a:t>=1: treat column #1 (i.e., “name”) as an index</a:t>
            </a:r>
          </a:p>
          <a:p>
            <a:r>
              <a:rPr lang="en-US" dirty="0" smtClean="0"/>
              <a:t>(Can also do multi-indexing.)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29252"/>
            <a:ext cx="7997252" cy="97903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Read all rows from a table</a:t>
            </a:r>
          </a:p>
          <a:p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for row in 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(”SELECT * FROM cats”):</a:t>
            </a:r>
          </a:p>
          <a:p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    print(row)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2713224"/>
            <a:ext cx="7997252" cy="67455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Read all rows into pandas </a:t>
            </a:r>
            <a:r>
              <a:rPr lang="en-US" sz="1600" dirty="0" err="1" smtClean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DataFrame</a:t>
            </a:r>
            <a:endParaRPr lang="en-US" sz="1600" dirty="0" smtClean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pd.read_sql_query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(“SELECT * FROM cats”, conn, 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index_col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=”id”)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735857"/>
              </p:ext>
            </p:extLst>
          </p:nvPr>
        </p:nvGraphicFramePr>
        <p:xfrm>
          <a:off x="2488037" y="3521363"/>
          <a:ext cx="3558325" cy="100699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/>
                <a:gridCol w="2359112"/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name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Megabyte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Fuzz</a:t>
                      </a:r>
                      <a:r>
                        <a:rPr lang="en-US" sz="1600" baseline="0" dirty="0" smtClean="0"/>
                        <a:t> Aldrin</a:t>
                      </a:r>
                      <a:endParaRPr lang="en-US" sz="160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812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chemeClr val="tx2"/>
                </a:solidFill>
              </a:rPr>
              <a:t>join</a:t>
            </a:r>
            <a:r>
              <a:rPr lang="en-US" dirty="0" smtClean="0"/>
              <a:t> operation merges two or more tables into a single relation.  Different ways of doing this: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Inner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Left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Right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Full Outer</a:t>
            </a:r>
          </a:p>
          <a:p>
            <a:endParaRPr lang="en-US" dirty="0"/>
          </a:p>
          <a:p>
            <a:r>
              <a:rPr lang="en-US" dirty="0" smtClean="0"/>
              <a:t>Join operations are done </a:t>
            </a:r>
            <a:r>
              <a:rPr lang="en-US" dirty="0" smtClean="0">
                <a:solidFill>
                  <a:schemeClr val="tx2"/>
                </a:solidFill>
              </a:rPr>
              <a:t>on</a:t>
            </a:r>
            <a:r>
              <a:rPr lang="en-US" dirty="0" smtClean="0"/>
              <a:t> columns that explicitly link the tables together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7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Inner Joins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97051"/>
            <a:ext cx="7620000" cy="1419252"/>
          </a:xfrm>
        </p:spPr>
        <p:txBody>
          <a:bodyPr/>
          <a:lstStyle/>
          <a:p>
            <a:r>
              <a:rPr lang="en-US" dirty="0" smtClean="0"/>
              <a:t>Inner join returns merged rows that share the </a:t>
            </a:r>
            <a:r>
              <a:rPr lang="en-US" dirty="0" smtClean="0">
                <a:solidFill>
                  <a:schemeClr val="tx2"/>
                </a:solidFill>
              </a:rPr>
              <a:t>same</a:t>
            </a:r>
            <a:r>
              <a:rPr lang="en-US" dirty="0" smtClean="0"/>
              <a:t> value in the column they are being joined on (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en-US" dirty="0" smtClean="0"/>
              <a:t> and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4184"/>
              </p:ext>
            </p:extLst>
          </p:nvPr>
        </p:nvGraphicFramePr>
        <p:xfrm>
          <a:off x="457200" y="1727301"/>
          <a:ext cx="3558325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/>
                <a:gridCol w="2359112"/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name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Megabyte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Meowly</a:t>
                      </a:r>
                      <a:r>
                        <a:rPr lang="en-US" sz="1600" baseline="0" dirty="0" smtClean="0"/>
                        <a:t> Cyrus</a:t>
                      </a:r>
                      <a:endParaRPr lang="en-US" sz="1600" dirty="0" smtClean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Fuzz</a:t>
                      </a:r>
                      <a:r>
                        <a:rPr lang="en-US" sz="1600" baseline="0" dirty="0" smtClean="0"/>
                        <a:t> Aldrin</a:t>
                      </a:r>
                      <a:endParaRPr lang="en-US" sz="1600" dirty="0" smtClean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Chair</a:t>
                      </a:r>
                      <a:r>
                        <a:rPr lang="en-US" sz="1600" baseline="0" dirty="0" smtClean="0"/>
                        <a:t>man Meow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Anderson</a:t>
                      </a:r>
                      <a:r>
                        <a:rPr lang="en-US" sz="1600" baseline="0" dirty="0" smtClean="0"/>
                        <a:t> Pooper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Gigabyte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301095"/>
              </p:ext>
            </p:extLst>
          </p:nvPr>
        </p:nvGraphicFramePr>
        <p:xfrm>
          <a:off x="4716905" y="1727301"/>
          <a:ext cx="3558325" cy="13426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/>
                <a:gridCol w="2359112"/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cat_id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last_visit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02-16-2017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02-14-2017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02-03-2017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733" y="5732858"/>
            <a:ext cx="1585992" cy="10245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076949"/>
            <a:ext cx="355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cats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905" y="3069957"/>
            <a:ext cx="355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visits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955793"/>
              </p:ext>
            </p:extLst>
          </p:nvPr>
        </p:nvGraphicFramePr>
        <p:xfrm>
          <a:off x="1283567" y="5295745"/>
          <a:ext cx="5463916" cy="13426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07304"/>
                <a:gridCol w="2178306"/>
                <a:gridCol w="2178306"/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name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last_visit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02-16-2017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Meowly</a:t>
                      </a:r>
                      <a:r>
                        <a:rPr lang="en-US" sz="1600" baseline="0" dirty="0" smtClean="0"/>
                        <a:t> Cyrus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02-14-2017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Anderson</a:t>
                      </a:r>
                      <a:r>
                        <a:rPr lang="en-US" sz="1600" baseline="0" dirty="0" smtClean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02-03-2017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229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Inner Joins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99271"/>
            <a:ext cx="7997252" cy="163860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Inner join in pandas</a:t>
            </a:r>
          </a:p>
          <a:p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df_cats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pd.read_sql_query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(“SELECT * from cats”, conn)</a:t>
            </a:r>
          </a:p>
          <a:p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pd.read_sql_query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(“SELECT * from visits”, conn)</a:t>
            </a:r>
          </a:p>
          <a:p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df_cats.merge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, how = “inner”, 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             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left_on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 = “id”, 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right_on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 = ”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”)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3490528"/>
            <a:ext cx="7997252" cy="289528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Inner join in SQL / SQLite via Python</a:t>
            </a: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(“””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           SELECT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               *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           FROM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               cats, visits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           WHERE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              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cats.id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==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visits.cat_id</a:t>
            </a:r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           ”””)</a:t>
            </a:r>
          </a:p>
        </p:txBody>
      </p:sp>
    </p:spTree>
    <p:extLst>
      <p:ext uri="{BB962C8B-B14F-4D97-AF65-F5344CB8AC3E}">
        <p14:creationId xmlns:p14="http://schemas.microsoft.com/office/powerpoint/2010/main" val="27778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Left Joins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Inner joins are the most common type of joins (get results that appear in </a:t>
            </a:r>
            <a:r>
              <a:rPr lang="en-US" dirty="0" smtClean="0">
                <a:solidFill>
                  <a:schemeClr val="tx2"/>
                </a:solidFill>
              </a:rPr>
              <a:t>both</a:t>
            </a:r>
            <a:r>
              <a:rPr lang="en-US" dirty="0" smtClean="0"/>
              <a:t> tables)</a:t>
            </a:r>
          </a:p>
          <a:p>
            <a:r>
              <a:rPr lang="en-US" dirty="0" smtClean="0"/>
              <a:t>Left joins: all the results from the left table, only </a:t>
            </a:r>
            <a:r>
              <a:rPr lang="en-US" dirty="0" smtClean="0">
                <a:solidFill>
                  <a:schemeClr val="tx2"/>
                </a:solidFill>
              </a:rPr>
              <a:t>some</a:t>
            </a:r>
            <a:r>
              <a:rPr lang="en-US" dirty="0" smtClean="0"/>
              <a:t> matching results from the right table</a:t>
            </a:r>
          </a:p>
          <a:p>
            <a:r>
              <a:rPr lang="en-US" dirty="0" smtClean="0"/>
              <a:t>Left join (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cats</a:t>
            </a:r>
            <a:r>
              <a:rPr lang="en-US" dirty="0" smtClean="0"/>
              <a:t>,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visits</a:t>
            </a:r>
            <a:r>
              <a:rPr lang="en-US" dirty="0" smtClean="0"/>
              <a:t>) on (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en-US" dirty="0" smtClean="0"/>
              <a:t>,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dirty="0" smtClean="0"/>
              <a:t>)  ???????????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381146"/>
              </p:ext>
            </p:extLst>
          </p:nvPr>
        </p:nvGraphicFramePr>
        <p:xfrm>
          <a:off x="1325380" y="3939381"/>
          <a:ext cx="5883639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2363"/>
                <a:gridCol w="2345638"/>
                <a:gridCol w="2345638"/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name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last_visit</a:t>
                      </a:r>
                      <a:endParaRPr lang="en-US" sz="1600" dirty="0" smtClean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02-16-2017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Meowly</a:t>
                      </a:r>
                      <a:r>
                        <a:rPr lang="en-US" sz="1600" baseline="0" dirty="0" smtClean="0"/>
                        <a:t> Cyrus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02-14-2017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Fuzz</a:t>
                      </a:r>
                      <a:r>
                        <a:rPr lang="en-US" sz="1600" baseline="0" dirty="0" smtClean="0"/>
                        <a:t> Aldrin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NULL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Chair</a:t>
                      </a:r>
                      <a:r>
                        <a:rPr lang="en-US" sz="1600" baseline="0" dirty="0" smtClean="0"/>
                        <a:t>man Meow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NULL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Anderson</a:t>
                      </a:r>
                      <a:r>
                        <a:rPr lang="en-US" sz="1600" baseline="0" dirty="0" smtClean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02-03-2017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Gigabyte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NULL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94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Joins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Take a guess!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Right</a:t>
            </a:r>
            <a:r>
              <a:rPr lang="en-US" dirty="0" smtClean="0"/>
              <a:t> join</a:t>
            </a:r>
            <a:br>
              <a:rPr lang="en-US" dirty="0" smtClean="0"/>
            </a:br>
            <a:r>
              <a:rPr lang="en-US" dirty="0" smtClean="0"/>
              <a:t>    (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cats</a:t>
            </a:r>
            <a:r>
              <a:rPr lang="en-US" dirty="0"/>
              <a:t>,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visits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on</a:t>
            </a:r>
            <a:br>
              <a:rPr lang="en-US" dirty="0" smtClean="0"/>
            </a:br>
            <a:r>
              <a:rPr lang="en-US" dirty="0" smtClean="0"/>
              <a:t>    (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en-US" dirty="0"/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???????????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770764"/>
              </p:ext>
            </p:extLst>
          </p:nvPr>
        </p:nvGraphicFramePr>
        <p:xfrm>
          <a:off x="3406365" y="1657980"/>
          <a:ext cx="2552222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91495"/>
                <a:gridCol w="2060727"/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name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Megabyte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Meowly</a:t>
                      </a:r>
                      <a:r>
                        <a:rPr lang="en-US" sz="1600" baseline="0" dirty="0" smtClean="0"/>
                        <a:t> Cyrus</a:t>
                      </a:r>
                      <a:endParaRPr lang="en-US" sz="1600" dirty="0" smtClean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Fuzz</a:t>
                      </a:r>
                      <a:r>
                        <a:rPr lang="en-US" sz="1600" baseline="0" dirty="0" smtClean="0"/>
                        <a:t> Aldrin</a:t>
                      </a:r>
                      <a:endParaRPr lang="en-US" sz="1600" dirty="0" smtClean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Chair</a:t>
                      </a:r>
                      <a:r>
                        <a:rPr lang="en-US" sz="1600" baseline="0" dirty="0" smtClean="0"/>
                        <a:t>man Meow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Anderson</a:t>
                      </a:r>
                      <a:r>
                        <a:rPr lang="en-US" sz="1600" baseline="0" dirty="0" smtClean="0"/>
                        <a:t> Pooper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Gigabyte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96518"/>
              </p:ext>
            </p:extLst>
          </p:nvPr>
        </p:nvGraphicFramePr>
        <p:xfrm>
          <a:off x="6401126" y="1654551"/>
          <a:ext cx="2403423" cy="201398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09992"/>
                <a:gridCol w="1593431"/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cat_id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last_visit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02-16-2017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02-14-2017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02-03-2017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02-19-2017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02-21-2017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06365" y="4007628"/>
            <a:ext cx="255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cats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1127" y="3668535"/>
            <a:ext cx="240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visits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328204"/>
              </p:ext>
            </p:extLst>
          </p:nvPr>
        </p:nvGraphicFramePr>
        <p:xfrm>
          <a:off x="1849171" y="4577478"/>
          <a:ext cx="5666609" cy="201398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48379"/>
                <a:gridCol w="2259115"/>
                <a:gridCol w="2259115"/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name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last_visit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02-16-2017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Meowly</a:t>
                      </a:r>
                      <a:r>
                        <a:rPr lang="en-US" sz="1600" dirty="0" smtClean="0"/>
                        <a:t> Cyrus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02-14-2017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Anderson</a:t>
                      </a:r>
                      <a:r>
                        <a:rPr lang="en-US" sz="1600" baseline="0" dirty="0" smtClean="0"/>
                        <a:t> Pooper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02-03-2017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02-19-2017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02-21-2017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850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Lecture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Data collection</a:t>
            </a:r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Data processing</a:t>
              </a:r>
              <a:endParaRPr lang="en-US" sz="1600" dirty="0"/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Exploratory analysis</a:t>
              </a:r>
            </a:p>
            <a:p>
              <a:pPr algn="ctr"/>
              <a:r>
                <a:rPr lang="en-US" sz="1400" dirty="0" smtClean="0"/>
                <a:t>&amp;</a:t>
              </a:r>
            </a:p>
            <a:p>
              <a:pPr algn="ctr"/>
              <a:r>
                <a:rPr lang="en-US" sz="1400" dirty="0" smtClean="0"/>
                <a:t>Data </a:t>
              </a:r>
              <a:r>
                <a:rPr lang="en-US" sz="1400" dirty="0" err="1" smtClean="0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Analysis, hypothesis testing, &amp; ML</a:t>
              </a:r>
              <a:endParaRPr lang="en-US" sz="1600" dirty="0"/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Insight &amp; Policy Decision</a:t>
              </a:r>
              <a:endParaRPr lang="en-US" dirty="0"/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5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Left/Right Joins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99271"/>
            <a:ext cx="7997252" cy="118889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Left join in pandas</a:t>
            </a:r>
            <a:endParaRPr lang="en-US" sz="16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df_cats.merge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, how = “left”, 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             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left_on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 = “id”, 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right_on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 = ”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”)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4311240"/>
            <a:ext cx="7997252" cy="118889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Right join in pandas</a:t>
            </a:r>
            <a:endParaRPr lang="en-US" sz="16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df_cats.merge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, how = “right”, 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             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left_on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 = “id”, 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right_on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 = ”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”)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" y="2863123"/>
            <a:ext cx="7997252" cy="106477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Left join in SQL / SQLite via Python</a:t>
            </a: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(“SELECT * FROM cats LEFT JOIN visits ON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              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cats.id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==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visits.cat_id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5578541"/>
            <a:ext cx="7997252" cy="6873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</a:t>
            </a:r>
            <a:r>
              <a:rPr lang="en-US" sz="1600" dirty="0" smtClean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Right join </a:t>
            </a:r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in SQL / SQLite via Python</a:t>
            </a:r>
          </a:p>
          <a:p>
            <a:r>
              <a:rPr lang="en-US" sz="1600" dirty="0" smtClean="0">
                <a:latin typeface="Courier" charset="0"/>
                <a:ea typeface="Courier" charset="0"/>
                <a:cs typeface="Courier" charset="0"/>
                <a:sym typeface="Wingdings"/>
              </a:rPr>
              <a:t>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63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Outer Join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480934"/>
          </a:xfrm>
        </p:spPr>
        <p:txBody>
          <a:bodyPr/>
          <a:lstStyle/>
          <a:p>
            <a:r>
              <a:rPr lang="en-US" dirty="0" smtClean="0"/>
              <a:t>Combines the left and the right join          ???????????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918914"/>
              </p:ext>
            </p:extLst>
          </p:nvPr>
        </p:nvGraphicFramePr>
        <p:xfrm>
          <a:off x="1433895" y="2233535"/>
          <a:ext cx="5666609" cy="302097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48379"/>
                <a:gridCol w="2259115"/>
                <a:gridCol w="2259115"/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name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last_visit</a:t>
                      </a:r>
                      <a:endParaRPr lang="en-US" sz="1600" dirty="0"/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02-16-2017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Meowly</a:t>
                      </a:r>
                      <a:r>
                        <a:rPr lang="en-US" sz="1600" dirty="0" smtClean="0"/>
                        <a:t> Cyrus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02-14-2017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Fuzz Aldrin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NULL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Chairman Meow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NULL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Anderson</a:t>
                      </a:r>
                      <a:r>
                        <a:rPr lang="en-US" sz="1600" baseline="0" dirty="0" smtClean="0"/>
                        <a:t> Pooper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02-03-2017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Gigabyte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NULL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02-19-2017</a:t>
                      </a:r>
                    </a:p>
                  </a:txBody>
                  <a:tcPr/>
                </a:tc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02-21-2017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610648" y="5410199"/>
            <a:ext cx="7997252" cy="118889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Outer join in pandas</a:t>
            </a:r>
            <a:endParaRPr lang="en-US" sz="16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df_cats.merge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, how = “outer”, 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             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left_on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 = “id”, 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right_on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 = ”</a:t>
            </a:r>
            <a:r>
              <a:rPr lang="en-US" sz="1600" dirty="0" err="1" smtClean="0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sz="1600" dirty="0" smtClean="0">
                <a:latin typeface="Courier" charset="0"/>
                <a:ea typeface="Courier" charset="0"/>
                <a:cs typeface="Courier" charset="0"/>
              </a:rPr>
              <a:t>”)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50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00505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Google Image Search One Slide SQL Join Visual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987820"/>
            <a:ext cx="5588000" cy="406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9134" y="6534436"/>
            <a:ext cx="7338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 credit: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www.dofactory.com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sql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/join</a:t>
            </a:r>
          </a:p>
        </p:txBody>
      </p:sp>
    </p:spTree>
    <p:extLst>
      <p:ext uri="{BB962C8B-B14F-4D97-AF65-F5344CB8AC3E}">
        <p14:creationId xmlns:p14="http://schemas.microsoft.com/office/powerpoint/2010/main" val="28201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SQL in Pandas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“think in SQL” already, you’ll be fine with pandas: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conda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 install -c anaconda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pandasql</a:t>
            </a:r>
            <a:endParaRPr lang="en-US" b="0" dirty="0" smtClean="0">
              <a:latin typeface="Courier" charset="0"/>
              <a:ea typeface="Courier" charset="0"/>
              <a:cs typeface="Courier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</a:t>
            </a:r>
            <a:r>
              <a:rPr lang="en-US" b="0" dirty="0" smtClean="0"/>
              <a:t>nfo: </a:t>
            </a:r>
            <a:r>
              <a:rPr lang="en-US" sz="1600" b="0" dirty="0" smtClean="0"/>
              <a:t>http</a:t>
            </a:r>
            <a:r>
              <a:rPr lang="en-US" sz="1600" b="0" dirty="0"/>
              <a:t>://</a:t>
            </a:r>
            <a:r>
              <a:rPr lang="en-US" sz="1600" b="0" dirty="0" err="1"/>
              <a:t>pandas.pydata.org</a:t>
            </a:r>
            <a:r>
              <a:rPr lang="en-US" sz="1600" b="0" dirty="0"/>
              <a:t>/pandas-docs/stable/</a:t>
            </a:r>
            <a:r>
              <a:rPr lang="en-US" sz="1600" b="0" dirty="0" err="1"/>
              <a:t>comparison_with_sql.html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338128"/>
            <a:ext cx="7997252" cy="321257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</a:t>
            </a:r>
            <a:r>
              <a:rPr lang="en-US" dirty="0" smtClean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Write the query text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q =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”””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SELECT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    *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FROM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    cats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LIMIT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10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;”””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smtClean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Store in a </a:t>
            </a:r>
            <a:r>
              <a:rPr lang="en-US" dirty="0" err="1" smtClean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DataFrame</a:t>
            </a:r>
            <a:endParaRPr lang="en-US" dirty="0" smtClean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sqldf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(q, locals())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015" y="295622"/>
            <a:ext cx="2895600" cy="11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3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4716"/>
            <a:ext cx="8989454" cy="1102727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Next Class: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Exploratory Analysis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922" y="4077324"/>
            <a:ext cx="2411610" cy="235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Today’s Lecture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Relational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What is a relation, and how do they interact?</a:t>
            </a:r>
            <a:endParaRPr lang="en-US" b="0" dirty="0"/>
          </a:p>
          <a:p>
            <a:r>
              <a:rPr lang="en-US" dirty="0" smtClean="0"/>
              <a:t>Querying databases: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SQL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SQLite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How does this relate to </a:t>
            </a:r>
            <a:r>
              <a:rPr lang="en-US" b="0" dirty="0" smtClean="0">
                <a:latin typeface="Courier" charset="0"/>
                <a:ea typeface="Courier" charset="0"/>
                <a:cs typeface="Courier" charset="0"/>
              </a:rPr>
              <a:t>pandas</a:t>
            </a:r>
            <a:r>
              <a:rPr lang="en-US" b="0" dirty="0" smtClean="0"/>
              <a:t>?</a:t>
            </a:r>
          </a:p>
          <a:p>
            <a:r>
              <a:rPr lang="en-US" dirty="0" smtClean="0"/>
              <a:t>Joins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38269" y="6534436"/>
            <a:ext cx="6019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Thanks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Zico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Kolter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for some structure for this lecture!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129" y="3342805"/>
            <a:ext cx="1972539" cy="227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4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802380" cy="4373563"/>
          </a:xfrm>
        </p:spPr>
        <p:txBody>
          <a:bodyPr/>
          <a:lstStyle/>
          <a:p>
            <a:r>
              <a:rPr lang="en-US" dirty="0" smtClean="0"/>
              <a:t>Simplest relation: a table aka tabular data full of </a:t>
            </a:r>
            <a:r>
              <a:rPr lang="en-US" smtClean="0">
                <a:solidFill>
                  <a:schemeClr val="tx2"/>
                </a:solidFill>
              </a:rPr>
              <a:t>unique</a:t>
            </a:r>
            <a:r>
              <a:rPr lang="en-US" smtClean="0"/>
              <a:t> tuples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42552"/>
              </p:ext>
            </p:extLst>
          </p:nvPr>
        </p:nvGraphicFramePr>
        <p:xfrm>
          <a:off x="3934111" y="3460612"/>
          <a:ext cx="4143088" cy="212569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5772"/>
                <a:gridCol w="1035772"/>
                <a:gridCol w="1035772"/>
                <a:gridCol w="1035772"/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hgt_cm</a:t>
                      </a:r>
                      <a:endParaRPr lang="en-US" dirty="0"/>
                    </a:p>
                  </a:txBody>
                  <a:tcPr/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145.1</a:t>
                      </a:r>
                      <a:endParaRPr lang="en-US" dirty="0"/>
                    </a:p>
                  </a:txBody>
                  <a:tcPr/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143.8</a:t>
                      </a:r>
                      <a:endParaRPr lang="en-US" dirty="0"/>
                    </a:p>
                  </a:txBody>
                  <a:tcPr/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165.3</a:t>
                      </a:r>
                      <a:endParaRPr lang="en-US" dirty="0"/>
                    </a:p>
                  </a:txBody>
                  <a:tcPr/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185.8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2629968" y="3622591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85785" y="3460612"/>
            <a:ext cx="113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Labels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629968" y="4034384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4518" y="4338791"/>
            <a:ext cx="179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3"/>
                </a:solidFill>
              </a:rPr>
              <a:t>Observations</a:t>
            </a:r>
          </a:p>
          <a:p>
            <a:pPr algn="r"/>
            <a:r>
              <a:rPr lang="en-US" dirty="0" smtClean="0">
                <a:solidFill>
                  <a:schemeClr val="accent3"/>
                </a:solidFill>
              </a:rPr>
              <a:t>(called tuples)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29968" y="4449945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29968" y="4865506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629968" y="5281066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278886" y="2956586"/>
            <a:ext cx="3097" cy="371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484044" y="2956586"/>
            <a:ext cx="3097" cy="371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381465" y="2956586"/>
            <a:ext cx="3097" cy="371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27635" y="2220948"/>
            <a:ext cx="1956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/>
                </a:solidFill>
              </a:rPr>
              <a:t>Variables</a:t>
            </a:r>
          </a:p>
          <a:p>
            <a:pPr algn="ctr"/>
            <a:r>
              <a:rPr lang="en-US" dirty="0" smtClean="0">
                <a:solidFill>
                  <a:schemeClr val="accent5"/>
                </a:solidFill>
              </a:rPr>
              <a:t>(</a:t>
            </a:r>
            <a:r>
              <a:rPr lang="en-US" smtClean="0">
                <a:solidFill>
                  <a:schemeClr val="accent5"/>
                </a:solidFill>
              </a:rPr>
              <a:t>called attributes</a:t>
            </a:r>
            <a:r>
              <a:rPr lang="en-US" dirty="0" smtClean="0">
                <a:solidFill>
                  <a:schemeClr val="accent5"/>
                </a:solidFill>
              </a:rPr>
              <a:t>)</a:t>
            </a:r>
            <a:endParaRPr lang="en-US" dirty="0">
              <a:solidFill>
                <a:schemeClr val="accent5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586622" y="2956586"/>
            <a:ext cx="3097" cy="371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01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1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keys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61548"/>
            <a:ext cx="7620000" cy="86461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primary key is a unique identifier for every tuple in a relation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Each tuple has exactly one primary key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916216"/>
              </p:ext>
            </p:extLst>
          </p:nvPr>
        </p:nvGraphicFramePr>
        <p:xfrm>
          <a:off x="457200" y="1904950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/>
                <a:gridCol w="1006002"/>
                <a:gridCol w="1006002"/>
                <a:gridCol w="1006002"/>
                <a:gridCol w="1006002"/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nat_id</a:t>
                      </a:r>
                      <a:endParaRPr lang="en-US" dirty="0"/>
                    </a:p>
                  </a:txBody>
                  <a:tcPr/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143.8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165.3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185.8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176.2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82.1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022237"/>
              </p:ext>
            </p:extLst>
          </p:nvPr>
        </p:nvGraphicFramePr>
        <p:xfrm>
          <a:off x="5801192" y="1904950"/>
          <a:ext cx="2758192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79096"/>
                <a:gridCol w="137909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Nationality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Canada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Mexico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691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Foreign keys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61548"/>
            <a:ext cx="7620000" cy="1229193"/>
          </a:xfrm>
        </p:spPr>
        <p:txBody>
          <a:bodyPr>
            <a:normAutofit/>
          </a:bodyPr>
          <a:lstStyle/>
          <a:p>
            <a:r>
              <a:rPr lang="en-US" dirty="0" smtClean="0"/>
              <a:t>Foreign keys are attributes (columns) that point to a different table’s primary key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A table can have multiple foreign keys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1173"/>
              </p:ext>
            </p:extLst>
          </p:nvPr>
        </p:nvGraphicFramePr>
        <p:xfrm>
          <a:off x="457200" y="1904950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/>
                <a:gridCol w="1006002"/>
                <a:gridCol w="1006002"/>
                <a:gridCol w="1006002"/>
                <a:gridCol w="1006002"/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nat_id</a:t>
                      </a:r>
                      <a:endParaRPr lang="en-US" dirty="0"/>
                    </a:p>
                  </a:txBody>
                  <a:tcPr/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143.8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165.3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185.8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176.2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82.1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801192" y="1904950"/>
          <a:ext cx="2758192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79096"/>
                <a:gridCol w="137909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Nationality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Canada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Mexico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985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for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Find all people with nationality Canada (</a:t>
            </a:r>
            <a:r>
              <a:rPr lang="en-US" dirty="0" err="1" smtClean="0"/>
              <a:t>nat_id</a:t>
            </a:r>
            <a:r>
              <a:rPr lang="en-US" dirty="0" smtClean="0"/>
              <a:t> = 2):</a:t>
            </a:r>
            <a:endParaRPr lang="en-US" dirty="0"/>
          </a:p>
          <a:p>
            <a:pPr algn="ctr"/>
            <a:r>
              <a:rPr lang="en-US" dirty="0" smtClean="0"/>
              <a:t>???????????????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97709"/>
              </p:ext>
            </p:extLst>
          </p:nvPr>
        </p:nvGraphicFramePr>
        <p:xfrm>
          <a:off x="2151088" y="2864321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/>
                <a:gridCol w="1006002"/>
                <a:gridCol w="1006002"/>
                <a:gridCol w="1006002"/>
                <a:gridCol w="1006002"/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nat_id</a:t>
                      </a:r>
                      <a:endParaRPr lang="en-US" dirty="0"/>
                    </a:p>
                  </a:txBody>
                  <a:tcPr/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143.8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165.3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185.8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176.2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82.1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697573" y="5961423"/>
            <a:ext cx="1903751" cy="764498"/>
            <a:chOff x="3697573" y="5961423"/>
            <a:chExt cx="1903751" cy="764498"/>
          </a:xfrm>
        </p:grpSpPr>
        <p:sp>
          <p:nvSpPr>
            <p:cNvPr id="6" name="TextBox 5"/>
            <p:cNvSpPr txBox="1"/>
            <p:nvPr/>
          </p:nvSpPr>
          <p:spPr>
            <a:xfrm>
              <a:off x="3697573" y="6078236"/>
              <a:ext cx="1139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O(n)</a:t>
              </a:r>
              <a:endParaRPr lang="en-US" sz="2800" b="1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36826" y="5961423"/>
              <a:ext cx="764498" cy="7644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242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Like a hidden sorted </a:t>
            </a:r>
            <a:r>
              <a:rPr lang="en-US" dirty="0" smtClean="0"/>
              <a:t>map of references to a </a:t>
            </a:r>
            <a:r>
              <a:rPr lang="en-US" dirty="0" smtClean="0"/>
              <a:t>specific attribute (column) in a table; allows O(log n) lookup instead of O(n)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235505"/>
              </p:ext>
            </p:extLst>
          </p:nvPr>
        </p:nvGraphicFramePr>
        <p:xfrm>
          <a:off x="316887" y="2684439"/>
          <a:ext cx="6071826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11971"/>
                <a:gridCol w="1011971"/>
                <a:gridCol w="1011971"/>
                <a:gridCol w="1011971"/>
                <a:gridCol w="1011971"/>
                <a:gridCol w="1011971"/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loc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nat_id</a:t>
                      </a:r>
                      <a:endParaRPr lang="en-US" dirty="0"/>
                    </a:p>
                  </a:txBody>
                  <a:tcPr/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128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143.8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256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165.3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384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185.8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512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176.2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 smtClean="0"/>
                        <a:t>640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82.1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139413"/>
              </p:ext>
            </p:extLst>
          </p:nvPr>
        </p:nvGraphicFramePr>
        <p:xfrm>
          <a:off x="6691675" y="2684439"/>
          <a:ext cx="2193562" cy="17526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96781"/>
                <a:gridCol w="109678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nat_id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locs</a:t>
                      </a:r>
                      <a:endParaRPr lang="en-US" dirty="0"/>
                    </a:p>
                  </a:txBody>
                  <a:tcPr/>
                </a:tc>
              </a:tr>
              <a:tr h="632301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0, 384,</a:t>
                      </a:r>
                      <a:r>
                        <a:rPr lang="en-US" baseline="0" dirty="0" smtClean="0"/>
                        <a:t> 640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128,</a:t>
                      </a:r>
                      <a:r>
                        <a:rPr lang="en-US" baseline="0" dirty="0" smtClean="0"/>
                        <a:t> 256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512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52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16573</TotalTime>
  <Words>2070</Words>
  <Application>Microsoft Macintosh PowerPoint</Application>
  <PresentationFormat>On-screen Show (4:3)</PresentationFormat>
  <Paragraphs>817</Paragraphs>
  <Slides>34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 Black</vt:lpstr>
      <vt:lpstr>Calibri</vt:lpstr>
      <vt:lpstr>Courier</vt:lpstr>
      <vt:lpstr>Mangal</vt:lpstr>
      <vt:lpstr>Wingdings</vt:lpstr>
      <vt:lpstr>Arial</vt:lpstr>
      <vt:lpstr>Essential</vt:lpstr>
      <vt:lpstr>Introduction to  Data Science</vt:lpstr>
      <vt:lpstr>Announcements</vt:lpstr>
      <vt:lpstr>Today’s Lecture</vt:lpstr>
      <vt:lpstr>Today’s Lecture</vt:lpstr>
      <vt:lpstr>Relation</vt:lpstr>
      <vt:lpstr>Primary keys</vt:lpstr>
      <vt:lpstr>Foreign keys</vt:lpstr>
      <vt:lpstr>Searching for elements</vt:lpstr>
      <vt:lpstr>Indexes</vt:lpstr>
      <vt:lpstr>INdexes</vt:lpstr>
      <vt:lpstr>Indexes</vt:lpstr>
      <vt:lpstr>Relationships</vt:lpstr>
      <vt:lpstr>One-to-many &amp; Many-to-one</vt:lpstr>
      <vt:lpstr>One-to-One</vt:lpstr>
      <vt:lpstr>One-to-One-Or-None</vt:lpstr>
      <vt:lpstr>Many-to-Many</vt:lpstr>
      <vt:lpstr>Associative tables</vt:lpstr>
      <vt:lpstr>Aside: Pandas</vt:lpstr>
      <vt:lpstr>SQLite</vt:lpstr>
      <vt:lpstr>How a relational DB fits into your workflow</vt:lpstr>
      <vt:lpstr>Crash Course in SQL (in python)</vt:lpstr>
      <vt:lpstr>Crash Course in SQL (in python)</vt:lpstr>
      <vt:lpstr>Crash Course in SQL (in python)</vt:lpstr>
      <vt:lpstr>Crash Course in SQL (in python)</vt:lpstr>
      <vt:lpstr>Joining data</vt:lpstr>
      <vt:lpstr>Inner Joins</vt:lpstr>
      <vt:lpstr>Inner Joins</vt:lpstr>
      <vt:lpstr>Left Joins</vt:lpstr>
      <vt:lpstr>Right Joins</vt:lpstr>
      <vt:lpstr>Left/Right Joins</vt:lpstr>
      <vt:lpstr>Full Outer Join</vt:lpstr>
      <vt:lpstr>Google Image Search One Slide SQL Join Visual</vt:lpstr>
      <vt:lpstr>Raw SQL in Pandas</vt:lpstr>
      <vt:lpstr>Next Class: Exploratory Analysis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2252</cp:revision>
  <cp:lastPrinted>2017-02-16T05:25:57Z</cp:lastPrinted>
  <dcterms:created xsi:type="dcterms:W3CDTF">2013-03-05T15:39:19Z</dcterms:created>
  <dcterms:modified xsi:type="dcterms:W3CDTF">2017-02-17T23:49:13Z</dcterms:modified>
</cp:coreProperties>
</file>