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8"/>
  </p:notesMasterIdLst>
  <p:handoutMasterIdLst>
    <p:handoutMasterId r:id="rId59"/>
  </p:handoutMasterIdLst>
  <p:sldIdLst>
    <p:sldId id="256" r:id="rId2"/>
    <p:sldId id="423" r:id="rId3"/>
    <p:sldId id="502" r:id="rId4"/>
    <p:sldId id="503" r:id="rId5"/>
    <p:sldId id="505" r:id="rId6"/>
    <p:sldId id="506" r:id="rId7"/>
    <p:sldId id="507" r:id="rId8"/>
    <p:sldId id="508" r:id="rId9"/>
    <p:sldId id="547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60" r:id="rId22"/>
    <p:sldId id="563" r:id="rId23"/>
    <p:sldId id="564" r:id="rId24"/>
    <p:sldId id="566" r:id="rId25"/>
    <p:sldId id="565" r:id="rId26"/>
    <p:sldId id="546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8" r:id="rId36"/>
    <p:sldId id="519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2" r:id="rId49"/>
    <p:sldId id="534" r:id="rId50"/>
    <p:sldId id="539" r:id="rId51"/>
    <p:sldId id="541" r:id="rId52"/>
    <p:sldId id="542" r:id="rId53"/>
    <p:sldId id="543" r:id="rId54"/>
    <p:sldId id="544" r:id="rId55"/>
    <p:sldId id="545" r:id="rId56"/>
    <p:sldId id="42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502"/>
            <p14:sldId id="503"/>
            <p14:sldId id="505"/>
            <p14:sldId id="506"/>
            <p14:sldId id="507"/>
            <p14:sldId id="508"/>
            <p14:sldId id="547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3"/>
            <p14:sldId id="564"/>
            <p14:sldId id="566"/>
            <p14:sldId id="565"/>
            <p14:sldId id="546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8"/>
            <p14:sldId id="519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4"/>
            <p14:sldId id="539"/>
            <p14:sldId id="541"/>
            <p14:sldId id="542"/>
            <p14:sldId id="543"/>
            <p14:sldId id="544"/>
            <p14:sldId id="545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0" autoAdjust="0"/>
    <p:restoredTop sz="91162" autoAdjust="0"/>
  </p:normalViewPr>
  <p:slideViewPr>
    <p:cSldViewPr snapToGrid="0" snapToObjects="1">
      <p:cViewPr>
        <p:scale>
          <a:sx n="85" d="100"/>
          <a:sy n="85" d="100"/>
        </p:scale>
        <p:origin x="384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Relationship Id="rId3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36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4759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377543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1377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0899" name="Rectangle 3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64010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42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2951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57087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43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4999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43690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44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7047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414703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45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9095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396931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1383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840928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52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3431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565526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13667" name="Rectangle 3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0511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Standard error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estimate of the standard</a:t>
            </a:r>
            <a:r>
              <a:rPr lang="en-US" baseline="0" dirty="0" smtClean="0"/>
              <a:t> deviation, will talk about this more later 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probability of obtaining a result equal to or "more extreme" than what was actually observed, when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null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actually true </a:t>
            </a:r>
            <a:r>
              <a:rPr lang="mr-I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we’ll talk about this more </a:t>
            </a:r>
            <a:r>
              <a:rPr lang="mr-I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8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74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Variance:</a:t>
            </a:r>
            <a:r>
              <a:rPr lang="en-US" baseline="0" dirty="0" smtClean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Standard deviation: similar to variance (square root of variance) </a:t>
            </a:r>
            <a:r>
              <a:rPr lang="mr-IN" baseline="0" dirty="0" smtClean="0"/>
              <a:t>–</a:t>
            </a:r>
            <a:r>
              <a:rPr lang="en-US" baseline="0" dirty="0" smtClean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42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60419" name="Rectangle 3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64606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31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4519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76028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32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6567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546401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8615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33706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34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70663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3445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35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2711" name="Rectangle 7"/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70325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CMSC320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9.wmf"/><Relationship Id="rId8" Type="http://schemas.openxmlformats.org/officeDocument/2006/relationships/image" Target="../media/image10.tif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5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1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9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0.wmf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2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Relationship Id="rId3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Relationship Id="rId3" Type="http://schemas.openxmlformats.org/officeDocument/2006/relationships/image" Target="../media/image3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Introduction to </a:t>
            </a:r>
            <a:br>
              <a:rPr lang="en-US" sz="4000" dirty="0" smtClean="0"/>
            </a:br>
            <a:r>
              <a:rPr lang="en-US" sz="4000" dirty="0" smtClean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#8 – 2/21/2017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CMSC320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/>
              <a:t>3</a:t>
            </a:r>
            <a:r>
              <a:rPr lang="en-US" sz="1600" b="1" dirty="0" smtClean="0"/>
              <a:t>:30pm – 4:45pm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13DA-A9B8-E94D-8D1D-77A6558AC232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63490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/>
              <a:t>Population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6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5794-272A-8345-8410-6D6AB483FC9C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65538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graphicFrame>
        <p:nvGraphicFramePr>
          <p:cNvPr id="6554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6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6F64-F78D-014F-AAED-A94B0CB5F271}" type="slidenum">
              <a:rPr lang="en-US" altLang="x-none"/>
              <a:pPr/>
              <a:t>12</a:t>
            </a:fld>
            <a:endParaRPr lang="en-US" altLang="x-none"/>
          </a:p>
        </p:txBody>
      </p:sp>
      <p:sp>
        <p:nvSpPr>
          <p:cNvPr id="67586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 dirty="0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3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8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9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D70C-9922-174F-A2C5-8A18619FF15B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69634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 dirty="0"/>
              <a:t>Population &amp; Sample Regression Models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4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7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44964"/>
              </p:ext>
            </p:extLst>
          </p:nvPr>
        </p:nvGraphicFramePr>
        <p:xfrm>
          <a:off x="5099050" y="2724150"/>
          <a:ext cx="3495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8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724150"/>
                        <a:ext cx="34956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9650" name="Freeform 18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3349625" y="2312988"/>
            <a:ext cx="2487613" cy="881062"/>
            <a:chOff x="2110" y="1457"/>
            <a:chExt cx="1567" cy="555"/>
          </a:xfrm>
          <a:solidFill>
            <a:schemeClr val="tx2"/>
          </a:solidFill>
        </p:grpSpPr>
        <p:sp>
          <p:nvSpPr>
            <p:cNvPr id="69653" name="Freeform 21"/>
            <p:cNvSpPr>
              <a:spLocks/>
            </p:cNvSpPr>
            <p:nvPr/>
          </p:nvSpPr>
          <p:spPr bwMode="auto">
            <a:xfrm>
              <a:off x="2110" y="1487"/>
              <a:ext cx="1567" cy="525"/>
            </a:xfrm>
            <a:custGeom>
              <a:avLst/>
              <a:gdLst>
                <a:gd name="T0" fmla="*/ 1536 w 1567"/>
                <a:gd name="T1" fmla="*/ 238 h 525"/>
                <a:gd name="T2" fmla="*/ 1455 w 1567"/>
                <a:gd name="T3" fmla="*/ 186 h 525"/>
                <a:gd name="T4" fmla="*/ 1350 w 1567"/>
                <a:gd name="T5" fmla="*/ 135 h 525"/>
                <a:gd name="T6" fmla="*/ 1240 w 1567"/>
                <a:gd name="T7" fmla="*/ 97 h 525"/>
                <a:gd name="T8" fmla="*/ 1114 w 1567"/>
                <a:gd name="T9" fmla="*/ 58 h 525"/>
                <a:gd name="T10" fmla="*/ 979 w 1567"/>
                <a:gd name="T11" fmla="*/ 32 h 525"/>
                <a:gd name="T12" fmla="*/ 816 w 1567"/>
                <a:gd name="T13" fmla="*/ 14 h 525"/>
                <a:gd name="T14" fmla="*/ 671 w 1567"/>
                <a:gd name="T15" fmla="*/ 9 h 525"/>
                <a:gd name="T16" fmla="*/ 524 w 1567"/>
                <a:gd name="T17" fmla="*/ 31 h 525"/>
                <a:gd name="T18" fmla="*/ 389 w 1567"/>
                <a:gd name="T19" fmla="*/ 73 h 525"/>
                <a:gd name="T20" fmla="*/ 309 w 1567"/>
                <a:gd name="T21" fmla="*/ 119 h 525"/>
                <a:gd name="T22" fmla="*/ 248 w 1567"/>
                <a:gd name="T23" fmla="*/ 164 h 525"/>
                <a:gd name="T24" fmla="*/ 120 w 1567"/>
                <a:gd name="T25" fmla="*/ 0 h 525"/>
                <a:gd name="T26" fmla="*/ 106 w 1567"/>
                <a:gd name="T27" fmla="*/ 145 h 525"/>
                <a:gd name="T28" fmla="*/ 73 w 1567"/>
                <a:gd name="T29" fmla="*/ 302 h 525"/>
                <a:gd name="T30" fmla="*/ 0 w 1567"/>
                <a:gd name="T31" fmla="*/ 422 h 525"/>
                <a:gd name="T32" fmla="*/ 94 w 1567"/>
                <a:gd name="T33" fmla="*/ 457 h 525"/>
                <a:gd name="T34" fmla="*/ 254 w 1567"/>
                <a:gd name="T35" fmla="*/ 467 h 525"/>
                <a:gd name="T36" fmla="*/ 369 w 1567"/>
                <a:gd name="T37" fmla="*/ 495 h 525"/>
                <a:gd name="T38" fmla="*/ 333 w 1567"/>
                <a:gd name="T39" fmla="*/ 366 h 525"/>
                <a:gd name="T40" fmla="*/ 431 w 1567"/>
                <a:gd name="T41" fmla="*/ 291 h 525"/>
                <a:gd name="T42" fmla="*/ 554 w 1567"/>
                <a:gd name="T43" fmla="*/ 236 h 525"/>
                <a:gd name="T44" fmla="*/ 697 w 1567"/>
                <a:gd name="T45" fmla="*/ 195 h 525"/>
                <a:gd name="T46" fmla="*/ 882 w 1567"/>
                <a:gd name="T47" fmla="*/ 167 h 525"/>
                <a:gd name="T48" fmla="*/ 1047 w 1567"/>
                <a:gd name="T49" fmla="*/ 166 h 525"/>
                <a:gd name="T50" fmla="*/ 1125 w 1567"/>
                <a:gd name="T51" fmla="*/ 168 h 525"/>
                <a:gd name="T52" fmla="*/ 1192 w 1567"/>
                <a:gd name="T53" fmla="*/ 176 h 525"/>
                <a:gd name="T54" fmla="*/ 1298 w 1567"/>
                <a:gd name="T55" fmla="*/ 194 h 525"/>
                <a:gd name="T56" fmla="*/ 1364 w 1567"/>
                <a:gd name="T57" fmla="*/ 210 h 525"/>
                <a:gd name="T58" fmla="*/ 1428 w 1567"/>
                <a:gd name="T59" fmla="*/ 229 h 525"/>
                <a:gd name="T60" fmla="*/ 1497 w 1567"/>
                <a:gd name="T61" fmla="*/ 259 h 525"/>
                <a:gd name="T62" fmla="*/ 1566 w 1567"/>
                <a:gd name="T63" fmla="*/ 2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525">
                  <a:moveTo>
                    <a:pt x="1566" y="291"/>
                  </a:moveTo>
                  <a:lnTo>
                    <a:pt x="1536" y="238"/>
                  </a:lnTo>
                  <a:lnTo>
                    <a:pt x="1490" y="209"/>
                  </a:lnTo>
                  <a:lnTo>
                    <a:pt x="1455" y="186"/>
                  </a:lnTo>
                  <a:lnTo>
                    <a:pt x="1406" y="159"/>
                  </a:lnTo>
                  <a:lnTo>
                    <a:pt x="1350" y="135"/>
                  </a:lnTo>
                  <a:lnTo>
                    <a:pt x="1303" y="121"/>
                  </a:lnTo>
                  <a:lnTo>
                    <a:pt x="1240" y="97"/>
                  </a:lnTo>
                  <a:lnTo>
                    <a:pt x="1176" y="78"/>
                  </a:lnTo>
                  <a:lnTo>
                    <a:pt x="1114" y="58"/>
                  </a:lnTo>
                  <a:lnTo>
                    <a:pt x="1035" y="40"/>
                  </a:lnTo>
                  <a:lnTo>
                    <a:pt x="979" y="32"/>
                  </a:lnTo>
                  <a:lnTo>
                    <a:pt x="902" y="23"/>
                  </a:lnTo>
                  <a:lnTo>
                    <a:pt x="816" y="14"/>
                  </a:lnTo>
                  <a:lnTo>
                    <a:pt x="734" y="10"/>
                  </a:lnTo>
                  <a:lnTo>
                    <a:pt x="671" y="9"/>
                  </a:lnTo>
                  <a:lnTo>
                    <a:pt x="591" y="19"/>
                  </a:lnTo>
                  <a:lnTo>
                    <a:pt x="524" y="31"/>
                  </a:lnTo>
                  <a:lnTo>
                    <a:pt x="456" y="49"/>
                  </a:lnTo>
                  <a:lnTo>
                    <a:pt x="389" y="73"/>
                  </a:lnTo>
                  <a:lnTo>
                    <a:pt x="351" y="93"/>
                  </a:lnTo>
                  <a:lnTo>
                    <a:pt x="309" y="119"/>
                  </a:lnTo>
                  <a:lnTo>
                    <a:pt x="278" y="143"/>
                  </a:lnTo>
                  <a:lnTo>
                    <a:pt x="248" y="164"/>
                  </a:lnTo>
                  <a:lnTo>
                    <a:pt x="229" y="187"/>
                  </a:lnTo>
                  <a:lnTo>
                    <a:pt x="120" y="0"/>
                  </a:lnTo>
                  <a:lnTo>
                    <a:pt x="115" y="67"/>
                  </a:lnTo>
                  <a:lnTo>
                    <a:pt x="106" y="145"/>
                  </a:lnTo>
                  <a:lnTo>
                    <a:pt x="94" y="224"/>
                  </a:lnTo>
                  <a:lnTo>
                    <a:pt x="73" y="302"/>
                  </a:lnTo>
                  <a:lnTo>
                    <a:pt x="50" y="353"/>
                  </a:lnTo>
                  <a:lnTo>
                    <a:pt x="0" y="422"/>
                  </a:lnTo>
                  <a:lnTo>
                    <a:pt x="25" y="462"/>
                  </a:lnTo>
                  <a:lnTo>
                    <a:pt x="94" y="457"/>
                  </a:lnTo>
                  <a:lnTo>
                    <a:pt x="170" y="455"/>
                  </a:lnTo>
                  <a:lnTo>
                    <a:pt x="254" y="467"/>
                  </a:lnTo>
                  <a:lnTo>
                    <a:pt x="326" y="482"/>
                  </a:lnTo>
                  <a:lnTo>
                    <a:pt x="369" y="495"/>
                  </a:lnTo>
                  <a:lnTo>
                    <a:pt x="424" y="524"/>
                  </a:lnTo>
                  <a:lnTo>
                    <a:pt x="333" y="366"/>
                  </a:lnTo>
                  <a:lnTo>
                    <a:pt x="383" y="323"/>
                  </a:lnTo>
                  <a:lnTo>
                    <a:pt x="431" y="291"/>
                  </a:lnTo>
                  <a:lnTo>
                    <a:pt x="491" y="260"/>
                  </a:lnTo>
                  <a:lnTo>
                    <a:pt x="554" y="236"/>
                  </a:lnTo>
                  <a:lnTo>
                    <a:pt x="630" y="212"/>
                  </a:lnTo>
                  <a:lnTo>
                    <a:pt x="697" y="195"/>
                  </a:lnTo>
                  <a:lnTo>
                    <a:pt x="797" y="175"/>
                  </a:lnTo>
                  <a:lnTo>
                    <a:pt x="882" y="167"/>
                  </a:lnTo>
                  <a:lnTo>
                    <a:pt x="959" y="164"/>
                  </a:lnTo>
                  <a:lnTo>
                    <a:pt x="1047" y="166"/>
                  </a:lnTo>
                  <a:lnTo>
                    <a:pt x="1087" y="167"/>
                  </a:lnTo>
                  <a:lnTo>
                    <a:pt x="1125" y="168"/>
                  </a:lnTo>
                  <a:lnTo>
                    <a:pt x="1159" y="173"/>
                  </a:lnTo>
                  <a:lnTo>
                    <a:pt x="1192" y="176"/>
                  </a:lnTo>
                  <a:lnTo>
                    <a:pt x="1253" y="183"/>
                  </a:lnTo>
                  <a:lnTo>
                    <a:pt x="1298" y="194"/>
                  </a:lnTo>
                  <a:lnTo>
                    <a:pt x="1331" y="202"/>
                  </a:lnTo>
                  <a:lnTo>
                    <a:pt x="1364" y="210"/>
                  </a:lnTo>
                  <a:lnTo>
                    <a:pt x="1398" y="221"/>
                  </a:lnTo>
                  <a:lnTo>
                    <a:pt x="1428" y="229"/>
                  </a:lnTo>
                  <a:lnTo>
                    <a:pt x="1461" y="242"/>
                  </a:lnTo>
                  <a:lnTo>
                    <a:pt x="1497" y="259"/>
                  </a:lnTo>
                  <a:lnTo>
                    <a:pt x="1535" y="274"/>
                  </a:lnTo>
                  <a:lnTo>
                    <a:pt x="1566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2110" y="1457"/>
              <a:ext cx="1535" cy="509"/>
            </a:xfrm>
            <a:custGeom>
              <a:avLst/>
              <a:gdLst>
                <a:gd name="T0" fmla="*/ 1534 w 1535"/>
                <a:gd name="T1" fmla="*/ 270 h 509"/>
                <a:gd name="T2" fmla="*/ 1492 w 1535"/>
                <a:gd name="T3" fmla="*/ 234 h 509"/>
                <a:gd name="T4" fmla="*/ 1456 w 1535"/>
                <a:gd name="T5" fmla="*/ 206 h 509"/>
                <a:gd name="T6" fmla="*/ 1423 w 1535"/>
                <a:gd name="T7" fmla="*/ 186 h 509"/>
                <a:gd name="T8" fmla="*/ 1384 w 1535"/>
                <a:gd name="T9" fmla="*/ 162 h 509"/>
                <a:gd name="T10" fmla="*/ 1329 w 1535"/>
                <a:gd name="T11" fmla="*/ 130 h 509"/>
                <a:gd name="T12" fmla="*/ 1274 w 1535"/>
                <a:gd name="T13" fmla="*/ 105 h 509"/>
                <a:gd name="T14" fmla="*/ 1210 w 1535"/>
                <a:gd name="T15" fmla="*/ 81 h 509"/>
                <a:gd name="T16" fmla="*/ 1146 w 1535"/>
                <a:gd name="T17" fmla="*/ 62 h 509"/>
                <a:gd name="T18" fmla="*/ 1086 w 1535"/>
                <a:gd name="T19" fmla="*/ 46 h 509"/>
                <a:gd name="T20" fmla="*/ 1008 w 1535"/>
                <a:gd name="T21" fmla="*/ 28 h 509"/>
                <a:gd name="T22" fmla="*/ 952 w 1535"/>
                <a:gd name="T23" fmla="*/ 19 h 509"/>
                <a:gd name="T24" fmla="*/ 875 w 1535"/>
                <a:gd name="T25" fmla="*/ 12 h 509"/>
                <a:gd name="T26" fmla="*/ 791 w 1535"/>
                <a:gd name="T27" fmla="*/ 4 h 509"/>
                <a:gd name="T28" fmla="*/ 708 w 1535"/>
                <a:gd name="T29" fmla="*/ 1 h 509"/>
                <a:gd name="T30" fmla="*/ 647 w 1535"/>
                <a:gd name="T31" fmla="*/ 0 h 509"/>
                <a:gd name="T32" fmla="*/ 565 w 1535"/>
                <a:gd name="T33" fmla="*/ 10 h 509"/>
                <a:gd name="T34" fmla="*/ 501 w 1535"/>
                <a:gd name="T35" fmla="*/ 23 h 509"/>
                <a:gd name="T36" fmla="*/ 433 w 1535"/>
                <a:gd name="T37" fmla="*/ 41 h 509"/>
                <a:gd name="T38" fmla="*/ 365 w 1535"/>
                <a:gd name="T39" fmla="*/ 65 h 509"/>
                <a:gd name="T40" fmla="*/ 327 w 1535"/>
                <a:gd name="T41" fmla="*/ 82 h 509"/>
                <a:gd name="T42" fmla="*/ 285 w 1535"/>
                <a:gd name="T43" fmla="*/ 110 h 509"/>
                <a:gd name="T44" fmla="*/ 254 w 1535"/>
                <a:gd name="T45" fmla="*/ 134 h 509"/>
                <a:gd name="T46" fmla="*/ 225 w 1535"/>
                <a:gd name="T47" fmla="*/ 157 h 509"/>
                <a:gd name="T48" fmla="*/ 203 w 1535"/>
                <a:gd name="T49" fmla="*/ 178 h 509"/>
                <a:gd name="T50" fmla="*/ 114 w 1535"/>
                <a:gd name="T51" fmla="*/ 23 h 509"/>
                <a:gd name="T52" fmla="*/ 108 w 1535"/>
                <a:gd name="T53" fmla="*/ 93 h 509"/>
                <a:gd name="T54" fmla="*/ 98 w 1535"/>
                <a:gd name="T55" fmla="*/ 157 h 509"/>
                <a:gd name="T56" fmla="*/ 84 w 1535"/>
                <a:gd name="T57" fmla="*/ 242 h 509"/>
                <a:gd name="T58" fmla="*/ 62 w 1535"/>
                <a:gd name="T59" fmla="*/ 317 h 509"/>
                <a:gd name="T60" fmla="*/ 36 w 1535"/>
                <a:gd name="T61" fmla="*/ 382 h 509"/>
                <a:gd name="T62" fmla="*/ 0 w 1535"/>
                <a:gd name="T63" fmla="*/ 451 h 509"/>
                <a:gd name="T64" fmla="*/ 69 w 1535"/>
                <a:gd name="T65" fmla="*/ 446 h 509"/>
                <a:gd name="T66" fmla="*/ 144 w 1535"/>
                <a:gd name="T67" fmla="*/ 444 h 509"/>
                <a:gd name="T68" fmla="*/ 227 w 1535"/>
                <a:gd name="T69" fmla="*/ 454 h 509"/>
                <a:gd name="T70" fmla="*/ 298 w 1535"/>
                <a:gd name="T71" fmla="*/ 470 h 509"/>
                <a:gd name="T72" fmla="*/ 341 w 1535"/>
                <a:gd name="T73" fmla="*/ 481 h 509"/>
                <a:gd name="T74" fmla="*/ 396 w 1535"/>
                <a:gd name="T75" fmla="*/ 508 h 509"/>
                <a:gd name="T76" fmla="*/ 306 w 1535"/>
                <a:gd name="T77" fmla="*/ 352 h 509"/>
                <a:gd name="T78" fmla="*/ 356 w 1535"/>
                <a:gd name="T79" fmla="*/ 312 h 509"/>
                <a:gd name="T80" fmla="*/ 403 w 1535"/>
                <a:gd name="T81" fmla="*/ 278 h 509"/>
                <a:gd name="T82" fmla="*/ 466 w 1535"/>
                <a:gd name="T83" fmla="*/ 248 h 509"/>
                <a:gd name="T84" fmla="*/ 527 w 1535"/>
                <a:gd name="T85" fmla="*/ 222 h 509"/>
                <a:gd name="T86" fmla="*/ 603 w 1535"/>
                <a:gd name="T87" fmla="*/ 201 h 509"/>
                <a:gd name="T88" fmla="*/ 670 w 1535"/>
                <a:gd name="T89" fmla="*/ 184 h 509"/>
                <a:gd name="T90" fmla="*/ 771 w 1535"/>
                <a:gd name="T91" fmla="*/ 163 h 509"/>
                <a:gd name="T92" fmla="*/ 853 w 1535"/>
                <a:gd name="T93" fmla="*/ 154 h 509"/>
                <a:gd name="T94" fmla="*/ 931 w 1535"/>
                <a:gd name="T95" fmla="*/ 149 h 509"/>
                <a:gd name="T96" fmla="*/ 1018 w 1535"/>
                <a:gd name="T97" fmla="*/ 151 h 509"/>
                <a:gd name="T98" fmla="*/ 1058 w 1535"/>
                <a:gd name="T99" fmla="*/ 152 h 509"/>
                <a:gd name="T100" fmla="*/ 1095 w 1535"/>
                <a:gd name="T101" fmla="*/ 153 h 509"/>
                <a:gd name="T102" fmla="*/ 1130 w 1535"/>
                <a:gd name="T103" fmla="*/ 158 h 509"/>
                <a:gd name="T104" fmla="*/ 1164 w 1535"/>
                <a:gd name="T105" fmla="*/ 162 h 509"/>
                <a:gd name="T106" fmla="*/ 1222 w 1535"/>
                <a:gd name="T107" fmla="*/ 166 h 509"/>
                <a:gd name="T108" fmla="*/ 1267 w 1535"/>
                <a:gd name="T109" fmla="*/ 177 h 509"/>
                <a:gd name="T110" fmla="*/ 1300 w 1535"/>
                <a:gd name="T111" fmla="*/ 185 h 509"/>
                <a:gd name="T112" fmla="*/ 1334 w 1535"/>
                <a:gd name="T113" fmla="*/ 193 h 509"/>
                <a:gd name="T114" fmla="*/ 1368 w 1535"/>
                <a:gd name="T115" fmla="*/ 202 h 509"/>
                <a:gd name="T116" fmla="*/ 1396 w 1535"/>
                <a:gd name="T117" fmla="*/ 211 h 509"/>
                <a:gd name="T118" fmla="*/ 1430 w 1535"/>
                <a:gd name="T119" fmla="*/ 222 h 509"/>
                <a:gd name="T120" fmla="*/ 1467 w 1535"/>
                <a:gd name="T121" fmla="*/ 238 h 509"/>
                <a:gd name="T122" fmla="*/ 1501 w 1535"/>
                <a:gd name="T123" fmla="*/ 252 h 509"/>
                <a:gd name="T124" fmla="*/ 1534 w 1535"/>
                <a:gd name="T125" fmla="*/ 27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" h="509">
                  <a:moveTo>
                    <a:pt x="1534" y="270"/>
                  </a:moveTo>
                  <a:lnTo>
                    <a:pt x="1492" y="234"/>
                  </a:lnTo>
                  <a:lnTo>
                    <a:pt x="1456" y="206"/>
                  </a:lnTo>
                  <a:lnTo>
                    <a:pt x="1423" y="186"/>
                  </a:lnTo>
                  <a:lnTo>
                    <a:pt x="1384" y="162"/>
                  </a:lnTo>
                  <a:lnTo>
                    <a:pt x="1329" y="130"/>
                  </a:lnTo>
                  <a:lnTo>
                    <a:pt x="1274" y="105"/>
                  </a:lnTo>
                  <a:lnTo>
                    <a:pt x="1210" y="81"/>
                  </a:lnTo>
                  <a:lnTo>
                    <a:pt x="1146" y="62"/>
                  </a:lnTo>
                  <a:lnTo>
                    <a:pt x="1086" y="46"/>
                  </a:lnTo>
                  <a:lnTo>
                    <a:pt x="1008" y="28"/>
                  </a:lnTo>
                  <a:lnTo>
                    <a:pt x="952" y="19"/>
                  </a:lnTo>
                  <a:lnTo>
                    <a:pt x="875" y="12"/>
                  </a:lnTo>
                  <a:lnTo>
                    <a:pt x="791" y="4"/>
                  </a:lnTo>
                  <a:lnTo>
                    <a:pt x="708" y="1"/>
                  </a:lnTo>
                  <a:lnTo>
                    <a:pt x="647" y="0"/>
                  </a:lnTo>
                  <a:lnTo>
                    <a:pt x="565" y="10"/>
                  </a:lnTo>
                  <a:lnTo>
                    <a:pt x="501" y="23"/>
                  </a:lnTo>
                  <a:lnTo>
                    <a:pt x="433" y="41"/>
                  </a:lnTo>
                  <a:lnTo>
                    <a:pt x="365" y="65"/>
                  </a:lnTo>
                  <a:lnTo>
                    <a:pt x="327" y="82"/>
                  </a:lnTo>
                  <a:lnTo>
                    <a:pt x="285" y="110"/>
                  </a:lnTo>
                  <a:lnTo>
                    <a:pt x="254" y="134"/>
                  </a:lnTo>
                  <a:lnTo>
                    <a:pt x="225" y="157"/>
                  </a:lnTo>
                  <a:lnTo>
                    <a:pt x="203" y="178"/>
                  </a:lnTo>
                  <a:lnTo>
                    <a:pt x="114" y="23"/>
                  </a:lnTo>
                  <a:lnTo>
                    <a:pt x="108" y="93"/>
                  </a:lnTo>
                  <a:lnTo>
                    <a:pt x="98" y="157"/>
                  </a:lnTo>
                  <a:lnTo>
                    <a:pt x="84" y="242"/>
                  </a:lnTo>
                  <a:lnTo>
                    <a:pt x="62" y="317"/>
                  </a:lnTo>
                  <a:lnTo>
                    <a:pt x="36" y="382"/>
                  </a:lnTo>
                  <a:lnTo>
                    <a:pt x="0" y="451"/>
                  </a:lnTo>
                  <a:lnTo>
                    <a:pt x="69" y="446"/>
                  </a:lnTo>
                  <a:lnTo>
                    <a:pt x="144" y="444"/>
                  </a:lnTo>
                  <a:lnTo>
                    <a:pt x="227" y="454"/>
                  </a:lnTo>
                  <a:lnTo>
                    <a:pt x="298" y="470"/>
                  </a:lnTo>
                  <a:lnTo>
                    <a:pt x="341" y="481"/>
                  </a:lnTo>
                  <a:lnTo>
                    <a:pt x="396" y="508"/>
                  </a:lnTo>
                  <a:lnTo>
                    <a:pt x="306" y="352"/>
                  </a:lnTo>
                  <a:lnTo>
                    <a:pt x="356" y="312"/>
                  </a:lnTo>
                  <a:lnTo>
                    <a:pt x="403" y="278"/>
                  </a:lnTo>
                  <a:lnTo>
                    <a:pt x="466" y="248"/>
                  </a:lnTo>
                  <a:lnTo>
                    <a:pt x="527" y="222"/>
                  </a:lnTo>
                  <a:lnTo>
                    <a:pt x="603" y="201"/>
                  </a:lnTo>
                  <a:lnTo>
                    <a:pt x="670" y="184"/>
                  </a:lnTo>
                  <a:lnTo>
                    <a:pt x="771" y="163"/>
                  </a:lnTo>
                  <a:lnTo>
                    <a:pt x="853" y="154"/>
                  </a:lnTo>
                  <a:lnTo>
                    <a:pt x="931" y="149"/>
                  </a:lnTo>
                  <a:lnTo>
                    <a:pt x="1018" y="151"/>
                  </a:lnTo>
                  <a:lnTo>
                    <a:pt x="1058" y="152"/>
                  </a:lnTo>
                  <a:lnTo>
                    <a:pt x="1095" y="153"/>
                  </a:lnTo>
                  <a:lnTo>
                    <a:pt x="1130" y="158"/>
                  </a:lnTo>
                  <a:lnTo>
                    <a:pt x="1164" y="162"/>
                  </a:lnTo>
                  <a:lnTo>
                    <a:pt x="1222" y="166"/>
                  </a:lnTo>
                  <a:lnTo>
                    <a:pt x="1267" y="177"/>
                  </a:lnTo>
                  <a:lnTo>
                    <a:pt x="1300" y="185"/>
                  </a:lnTo>
                  <a:lnTo>
                    <a:pt x="1334" y="193"/>
                  </a:lnTo>
                  <a:lnTo>
                    <a:pt x="1368" y="202"/>
                  </a:lnTo>
                  <a:lnTo>
                    <a:pt x="1396" y="211"/>
                  </a:lnTo>
                  <a:lnTo>
                    <a:pt x="1430" y="222"/>
                  </a:lnTo>
                  <a:lnTo>
                    <a:pt x="1467" y="238"/>
                  </a:lnTo>
                  <a:lnTo>
                    <a:pt x="1501" y="252"/>
                  </a:lnTo>
                  <a:lnTo>
                    <a:pt x="1534" y="27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0580" y="822639"/>
            <a:ext cx="1852613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3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5302-0FD7-274D-B727-FF252C11520B}" type="slidenum">
              <a:rPr lang="en-US" altLang="x-none" smtClean="0"/>
              <a:pPr/>
              <a:t>14</a:t>
            </a:fld>
            <a:endParaRPr lang="en-US" altLang="x-none"/>
          </a:p>
        </p:txBody>
      </p:sp>
      <p:graphicFrame>
        <p:nvGraphicFramePr>
          <p:cNvPr id="71682" name="Object 2">
            <a:hlinkClick r:id="" action="ppaction://ole?verb=0"/>
          </p:cNvPr>
          <p:cNvGraphicFramePr>
            <a:graphicFrameLocks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6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Arc 3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68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021138" y="22431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7" name="MathType Equation" r:id="rId6" imgW="3260520" imgH="466560" progId="Equation">
                  <p:embed/>
                </p:oleObj>
              </mc:Choice>
              <mc:Fallback>
                <p:oleObj name="MathType Equation" r:id="rId6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2431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35650" y="4419600"/>
          <a:ext cx="26225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8" name="Equation" r:id="rId8" imgW="1066680" imgH="228600" progId="Equation.3">
                  <p:embed/>
                </p:oleObj>
              </mc:Choice>
              <mc:Fallback>
                <p:oleObj name="Equation" r:id="rId8" imgW="106668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650" y="4419600"/>
                        <a:ext cx="26225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Arc 7"/>
          <p:cNvSpPr>
            <a:spLocks/>
          </p:cNvSpPr>
          <p:nvPr/>
        </p:nvSpPr>
        <p:spPr bwMode="auto">
          <a:xfrm>
            <a:off x="4129088" y="4191000"/>
            <a:ext cx="596900" cy="673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380288" y="2212975"/>
            <a:ext cx="16605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Observedvalue</a:t>
            </a:r>
          </a:p>
        </p:txBody>
      </p:sp>
      <p:sp>
        <p:nvSpPr>
          <p:cNvPr id="71689" name="Arc 9"/>
          <p:cNvSpPr>
            <a:spLocks/>
          </p:cNvSpPr>
          <p:nvPr/>
        </p:nvSpPr>
        <p:spPr bwMode="auto">
          <a:xfrm>
            <a:off x="7391400" y="2971800"/>
            <a:ext cx="368300" cy="5207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1691" name="Arc 11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3489325" y="3252788"/>
            <a:ext cx="33639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Regression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35C2-CF20-5047-BDCA-FDBD4E40D74D}" type="slidenum">
              <a:rPr lang="en-US" altLang="x-none"/>
              <a:pPr/>
              <a:t>15</a:t>
            </a:fld>
            <a:endParaRPr lang="en-US" altLang="x-none"/>
          </a:p>
        </p:txBody>
      </p:sp>
      <p:graphicFrame>
        <p:nvGraphicFramePr>
          <p:cNvPr id="73730" name="Object 2">
            <a:hlinkClick r:id="" action="ppaction://ole?verb=0"/>
          </p:cNvPr>
          <p:cNvGraphicFramePr>
            <a:graphicFrameLocks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3948113" y="2058988"/>
          <a:ext cx="3495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5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2058988"/>
                        <a:ext cx="34956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/>
              <a:t>Sample Linear Regression Model</a:t>
            </a:r>
          </a:p>
        </p:txBody>
      </p:sp>
      <p:graphicFrame>
        <p:nvGraphicFramePr>
          <p:cNvPr id="7373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432300" y="45529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6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45529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Arc 6"/>
          <p:cNvSpPr>
            <a:spLocks/>
          </p:cNvSpPr>
          <p:nvPr/>
        </p:nvSpPr>
        <p:spPr bwMode="auto">
          <a:xfrm>
            <a:off x="3748088" y="4343400"/>
            <a:ext cx="673100" cy="5207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rc 7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Arc 8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7077075" y="4040188"/>
            <a:ext cx="19891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Unsampled observation</a:t>
            </a:r>
          </a:p>
        </p:txBody>
      </p:sp>
      <p:sp>
        <p:nvSpPr>
          <p:cNvPr id="73738" name="Arc 10"/>
          <p:cNvSpPr>
            <a:spLocks/>
          </p:cNvSpPr>
          <p:nvPr/>
        </p:nvSpPr>
        <p:spPr bwMode="auto">
          <a:xfrm>
            <a:off x="6645275" y="4189413"/>
            <a:ext cx="455613" cy="2222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3490913" y="3008313"/>
            <a:ext cx="21002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3576638" y="3049588"/>
            <a:ext cx="3730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0">
            <a:normAutofit/>
          </a:bodyPr>
          <a:lstStyle/>
          <a:p>
            <a:r>
              <a:rPr lang="en-US" altLang="x-none" dirty="0"/>
              <a:t>Estimating Parameters:</a:t>
            </a:r>
            <a:br>
              <a:rPr lang="en-US" altLang="x-none" dirty="0"/>
            </a:br>
            <a:r>
              <a:rPr lang="en-US" altLang="x-none" dirty="0"/>
              <a:t>Least Squares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990" y="-1054641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 smtClean="0"/>
              <a:t>?</a:t>
            </a:r>
            <a:endParaRPr lang="en-US" sz="49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Scatter plot</a:t>
            </a:r>
            <a:endParaRPr lang="en-US" altLang="x-none" dirty="0"/>
          </a:p>
        </p:txBody>
      </p:sp>
      <p:sp>
        <p:nvSpPr>
          <p:cNvPr id="79909" name="Rectangle 3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 smtClean="0"/>
              <a:t>Plot all (X</a:t>
            </a:r>
            <a:r>
              <a:rPr lang="en-US" altLang="x-none" baseline="-25000" dirty="0" smtClean="0"/>
              <a:t>i</a:t>
            </a:r>
            <a:r>
              <a:rPr lang="en-US" altLang="x-none" dirty="0" smtClean="0"/>
              <a:t>, Y</a:t>
            </a:r>
            <a:r>
              <a:rPr lang="en-US" altLang="x-none" baseline="-25000" dirty="0" smtClean="0"/>
              <a:t>i</a:t>
            </a:r>
            <a:r>
              <a:rPr lang="en-US" altLang="x-none" dirty="0" smtClean="0"/>
              <a:t>) pairs, and plot your learned model</a:t>
            </a:r>
          </a:p>
          <a:p>
            <a:r>
              <a:rPr lang="en-US" altLang="x-none" dirty="0" smtClean="0"/>
              <a:t>If you squint, suggests how well the model fits the data</a:t>
            </a:r>
            <a:endParaRPr lang="en-US" altLang="x-none" dirty="0"/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7C64-4492-7842-84B7-C6A8996896A1}" type="slidenum">
              <a:rPr lang="en-US" altLang="x-none" smtClean="0"/>
              <a:pPr/>
              <a:t>17</a:t>
            </a:fld>
            <a:endParaRPr lang="en-US" altLang="x-none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4" name="Rectangle 32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6" name="Rectangle 34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3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90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 smtClean="0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</a:t>
            </a:r>
            <a:r>
              <a:rPr lang="en-US" altLang="x-none" dirty="0" smtClean="0"/>
              <a:t>points?</a:t>
            </a:r>
          </a:p>
          <a:p>
            <a:r>
              <a:rPr lang="en-US" altLang="x-none" dirty="0" smtClean="0"/>
              <a:t>How </a:t>
            </a:r>
            <a:r>
              <a:rPr lang="en-US" altLang="x-none" dirty="0"/>
              <a:t>do you determine which line </a:t>
            </a:r>
            <a:r>
              <a:rPr lang="en-US" altLang="x-none" dirty="0" smtClean="0"/>
              <a:t>“fits the best” </a:t>
            </a:r>
            <a:r>
              <a:rPr lang="mr-IN" altLang="x-none" dirty="0" smtClean="0"/>
              <a:t>…</a:t>
            </a:r>
            <a:r>
              <a:rPr lang="en-US" altLang="x-none" dirty="0" smtClean="0"/>
              <a:t>?</a:t>
            </a:r>
            <a:br>
              <a:rPr lang="en-US" altLang="x-none" dirty="0" smtClean="0"/>
            </a:br>
            <a:r>
              <a:rPr lang="en-US" altLang="x-none" dirty="0" smtClean="0"/>
              <a:t>			?????????</a:t>
            </a:r>
            <a:endParaRPr lang="en-US" altLang="x-none" dirty="0"/>
          </a:p>
          <a:p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6490-9200-DB48-87E2-8B520F9C4E89}" type="slidenum">
              <a:rPr lang="en-US" altLang="x-none" smtClean="0"/>
              <a:pPr/>
              <a:t>18</a:t>
            </a:fld>
            <a:endParaRPr lang="en-US" altLang="x-none"/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Oval 3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4" name="Oval 3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Oval 3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6" name="Oval 3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Oval 3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Oval 3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1" name="Rectangle 4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6" name="Rectangle 4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1968" name="Rectangle 4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0" name="Oval 50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5" name="Line 55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4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19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altLang="x-none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6EE-2A3C-C84A-B997-BCEB012F3CE2}" type="slidenum">
              <a:rPr lang="en-US" altLang="x-none" smtClean="0"/>
              <a:pPr/>
              <a:t>19</a:t>
            </a:fld>
            <a:endParaRPr lang="en-US" altLang="x-none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0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2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3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6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07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08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13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4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4015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4016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7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8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9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0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1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3" name="Line 55"/>
          <p:cNvSpPr>
            <a:spLocks noChangeShapeType="1"/>
          </p:cNvSpPr>
          <p:nvPr/>
        </p:nvSpPr>
        <p:spPr bwMode="auto">
          <a:xfrm flipV="1">
            <a:off x="2590800" y="4191000"/>
            <a:ext cx="4419600" cy="990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6406630" y="3181223"/>
            <a:ext cx="375170" cy="1009777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4026" name="Text Box 58"/>
          <p:cNvSpPr txBox="1">
            <a:spLocks noChangeArrowheads="1"/>
          </p:cNvSpPr>
          <p:nvPr/>
        </p:nvSpPr>
        <p:spPr bwMode="auto">
          <a:xfrm>
            <a:off x="5638800" y="280816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14597" y="6138862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unchanged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0" name="Line 62"/>
          <p:cNvSpPr>
            <a:spLocks noChangeShapeType="1"/>
          </p:cNvSpPr>
          <p:nvPr/>
        </p:nvSpPr>
        <p:spPr bwMode="auto">
          <a:xfrm flipV="1">
            <a:off x="1546225" y="5257800"/>
            <a:ext cx="968375" cy="881062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1" name="Line 63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Mini-Project #1 will be out tonight!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We’ll link to it from the website and Piazza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Deliverable is a PDF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Due on </a:t>
            </a:r>
            <a:r>
              <a:rPr lang="en-US" b="0" dirty="0" smtClean="0">
                <a:solidFill>
                  <a:schemeClr val="tx2"/>
                </a:solidFill>
              </a:rPr>
              <a:t>March 7</a:t>
            </a:r>
            <a:r>
              <a:rPr lang="en-US" b="0" dirty="0" smtClean="0"/>
              <a:t> (two weeks from now)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2" y="4138908"/>
            <a:ext cx="4863865" cy="27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0147-04C2-694E-8FF6-7394A153F3A9}" type="slidenum">
              <a:rPr lang="en-US" altLang="x-none" smtClean="0"/>
              <a:pPr/>
              <a:t>20</a:t>
            </a:fld>
            <a:endParaRPr lang="en-US" altLang="x-none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6072" name="Line 5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Line 5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Line 5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Line 6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Line 6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Line 6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Line 6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Line 6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Line 6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Line 6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6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Line 6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Line 6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Line 7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Line 7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Line 7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Oval 7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Oval 7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Oval 7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Oval 7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7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Oval 7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5" name="Rectangle 7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096" name="Rectangle 8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097" name="Rectangle 8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098" name="Rectangle 8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099" name="Rectangle 8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100" name="Rectangle 8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102" name="Rectangle 8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6104" name="Rectangle 8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Line 96"/>
          <p:cNvSpPr>
            <a:spLocks noChangeShapeType="1"/>
          </p:cNvSpPr>
          <p:nvPr/>
        </p:nvSpPr>
        <p:spPr bwMode="auto">
          <a:xfrm>
            <a:off x="6248400" y="3048000"/>
            <a:ext cx="152400" cy="609600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3" name="Text Box 97"/>
          <p:cNvSpPr txBox="1">
            <a:spLocks noChangeArrowheads="1"/>
          </p:cNvSpPr>
          <p:nvPr/>
        </p:nvSpPr>
        <p:spPr bwMode="auto">
          <a:xfrm>
            <a:off x="5334000" y="26812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unchanged</a:t>
            </a: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1014413" y="61960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6115" name="Line 99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16" name="Line 100"/>
          <p:cNvSpPr>
            <a:spLocks noChangeShapeType="1"/>
          </p:cNvSpPr>
          <p:nvPr/>
        </p:nvSpPr>
        <p:spPr bwMode="auto">
          <a:xfrm flipV="1">
            <a:off x="2020888" y="4952999"/>
            <a:ext cx="569912" cy="123434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7" name="Line 101"/>
          <p:cNvSpPr>
            <a:spLocks noChangeShapeType="1"/>
          </p:cNvSpPr>
          <p:nvPr/>
        </p:nvSpPr>
        <p:spPr bwMode="auto">
          <a:xfrm flipV="1">
            <a:off x="2590800" y="3505200"/>
            <a:ext cx="4343400" cy="14478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Line 102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2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67C7-8F1B-C346-BE06-DE4756ADDA86}" type="slidenum">
              <a:rPr lang="en-US" altLang="x-none" smtClean="0"/>
              <a:pPr/>
              <a:t>21</a:t>
            </a:fld>
            <a:endParaRPr lang="en-US" altLang="x-none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3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5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06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7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8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8111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8" name="Line 54"/>
          <p:cNvSpPr>
            <a:spLocks noChangeShapeType="1"/>
          </p:cNvSpPr>
          <p:nvPr/>
        </p:nvSpPr>
        <p:spPr bwMode="auto">
          <a:xfrm flipV="1">
            <a:off x="2590800" y="4191000"/>
            <a:ext cx="4419600" cy="609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9" name="Line 55"/>
          <p:cNvSpPr>
            <a:spLocks noChangeShapeType="1"/>
          </p:cNvSpPr>
          <p:nvPr/>
        </p:nvSpPr>
        <p:spPr bwMode="auto">
          <a:xfrm>
            <a:off x="6340474" y="3217549"/>
            <a:ext cx="441326" cy="973451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0" name="Text Box 56"/>
          <p:cNvSpPr txBox="1">
            <a:spLocks noChangeArrowheads="1"/>
          </p:cNvSpPr>
          <p:nvPr/>
        </p:nvSpPr>
        <p:spPr bwMode="auto">
          <a:xfrm>
            <a:off x="5429250" y="2792481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8121" name="Text Box 57"/>
          <p:cNvSpPr txBox="1">
            <a:spLocks noChangeArrowheads="1"/>
          </p:cNvSpPr>
          <p:nvPr/>
        </p:nvSpPr>
        <p:spPr bwMode="auto">
          <a:xfrm>
            <a:off x="934752" y="6152734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8122" name="Line 58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23" name="Line 59"/>
          <p:cNvSpPr>
            <a:spLocks noChangeShapeType="1"/>
          </p:cNvSpPr>
          <p:nvPr/>
        </p:nvSpPr>
        <p:spPr bwMode="auto">
          <a:xfrm flipV="1">
            <a:off x="2160068" y="4800600"/>
            <a:ext cx="430732" cy="1381566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2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Least Squares</a:t>
            </a:r>
            <a:endParaRPr lang="en-US" altLang="x-none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 smtClean="0">
                <a:solidFill>
                  <a:schemeClr val="tx2"/>
                </a:solidFill>
              </a:rPr>
              <a:t>Best fit</a:t>
            </a:r>
            <a:r>
              <a:rPr lang="en-US" altLang="x-none" dirty="0" smtClean="0"/>
              <a:t>: difference between the true Y-values and the estimated Y-values is minimized: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Positive errors offset negative errors </a:t>
            </a:r>
            <a:r>
              <a:rPr lang="mr-IN" altLang="x-none" b="0" dirty="0" smtClean="0"/>
              <a:t>…</a:t>
            </a:r>
            <a:endParaRPr lang="en-US" altLang="x-none" b="0" dirty="0" smtClean="0"/>
          </a:p>
          <a:p>
            <a:pPr marL="342900" indent="-342900">
              <a:buFont typeface="Arial" charset="0"/>
              <a:buChar char="•"/>
            </a:pPr>
            <a:r>
              <a:rPr lang="mr-IN" altLang="x-none" b="0" dirty="0" smtClean="0"/>
              <a:t>…</a:t>
            </a:r>
            <a:r>
              <a:rPr lang="en-US" altLang="x-none" b="0" dirty="0" smtClean="0"/>
              <a:t> square the error!</a:t>
            </a:r>
          </a:p>
          <a:p>
            <a:pPr lvl="1"/>
            <a:endParaRPr lang="en-US" altLang="x-none" dirty="0" smtClean="0"/>
          </a:p>
          <a:p>
            <a:endParaRPr lang="en-US" altLang="x-none" dirty="0" smtClean="0"/>
          </a:p>
          <a:p>
            <a:endParaRPr lang="en-US" altLang="x-none" dirty="0"/>
          </a:p>
          <a:p>
            <a:r>
              <a:rPr lang="en-US" altLang="x-none" dirty="0" smtClean="0"/>
              <a:t>Least squares minimizes the sum of the squared errors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Why squared?  We’ll cover this in more depth in March.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Until then: http</a:t>
            </a:r>
            <a:r>
              <a:rPr lang="en-US" altLang="x-none" b="0" dirty="0"/>
              <a:t>://</a:t>
            </a:r>
            <a:r>
              <a:rPr lang="en-US" altLang="x-none" b="0" dirty="0" err="1"/>
              <a:t>www.benkuhn.net</a:t>
            </a:r>
            <a:r>
              <a:rPr lang="en-US" altLang="x-none" b="0" dirty="0"/>
              <a:t>/squared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17AD-BB1C-004A-99D7-5ED5B8F4F44E}" type="slidenum">
              <a:rPr lang="en-US" altLang="x-none" smtClean="0"/>
              <a:pPr/>
              <a:t>22</a:t>
            </a:fld>
            <a:endParaRPr lang="en-US" altLang="x-none"/>
          </a:p>
        </p:txBody>
      </p:sp>
      <p:graphicFrame>
        <p:nvGraphicFramePr>
          <p:cNvPr id="10035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949157"/>
              </p:ext>
            </p:extLst>
          </p:nvPr>
        </p:nvGraphicFramePr>
        <p:xfrm>
          <a:off x="2209800" y="3282850"/>
          <a:ext cx="3886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4" name="Equation" r:id="rId4" imgW="1193760" imgH="431640" progId="Equation.3">
                  <p:embed/>
                </p:oleObj>
              </mc:Choice>
              <mc:Fallback>
                <p:oleObj name="Equation" r:id="rId4" imgW="1193760" imgH="43164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82850"/>
                        <a:ext cx="3886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4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AF15-CB70-DC4B-9C3D-B8A286C2D5F6}" type="slidenum">
              <a:rPr lang="en-US" altLang="x-none"/>
              <a:pPr/>
              <a:t>23</a:t>
            </a:fld>
            <a:endParaRPr lang="en-US" altLang="x-none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1685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Least </a:t>
            </a:r>
            <a:r>
              <a:rPr lang="en-US" altLang="x-none" dirty="0" smtClean="0"/>
              <a:t>Squares, </a:t>
            </a:r>
            <a:r>
              <a:rPr lang="en-US" altLang="x-none" dirty="0"/>
              <a:t>Graphically</a:t>
            </a:r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/>
          </p:cNvGraphicFramePr>
          <p:nvPr>
            <p:ph idx="1"/>
          </p:nvPr>
        </p:nvGraphicFramePr>
        <p:xfrm>
          <a:off x="938213" y="2930525"/>
          <a:ext cx="6877050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5" name="VISIO" r:id="rId4" imgW="3995640" imgH="2131920" progId="Visio.Drawing.4">
                  <p:embed/>
                </p:oleObj>
              </mc:Choice>
              <mc:Fallback>
                <p:oleObj name="VISIO" r:id="rId4" imgW="3995640" imgH="21319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2930525"/>
                        <a:ext cx="6877050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10000" y="2952750"/>
          <a:ext cx="36496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6" name="MathType Equation" r:id="rId6" imgW="3657600" imgH="722160" progId="Equation">
                  <p:embed/>
                </p:oleObj>
              </mc:Choice>
              <mc:Fallback>
                <p:oleObj name="MathType Equation" r:id="rId6" imgW="36576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952750"/>
                        <a:ext cx="36496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80100" y="50101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7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50101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Arc 6"/>
          <p:cNvSpPr>
            <a:spLocks/>
          </p:cNvSpPr>
          <p:nvPr/>
        </p:nvSpPr>
        <p:spPr bwMode="auto">
          <a:xfrm>
            <a:off x="5424488" y="4343400"/>
            <a:ext cx="520700" cy="1054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Arc 7"/>
          <p:cNvSpPr>
            <a:spLocks/>
          </p:cNvSpPr>
          <p:nvPr/>
        </p:nvSpPr>
        <p:spPr bwMode="auto">
          <a:xfrm>
            <a:off x="3290888" y="3287713"/>
            <a:ext cx="485775" cy="2190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2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8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04888" y="1608138"/>
          <a:ext cx="7269162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8" name="MathType Equation" r:id="rId10" imgW="7288200" imgH="1280880" progId="Equation">
                  <p:embed/>
                </p:oleObj>
              </mc:Choice>
              <mc:Fallback>
                <p:oleObj name="MathType Equation" r:id="rId10" imgW="7288200" imgH="128088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1608138"/>
                        <a:ext cx="7269162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8D22-3447-EB43-B7B6-303698527A95}" type="slidenum">
              <a:rPr lang="en-US" altLang="x-none" smtClean="0"/>
              <a:pPr/>
              <a:t>24</a:t>
            </a:fld>
            <a:endParaRPr lang="en-US" altLang="x-none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 smtClean="0"/>
              <a:t>Interpretation of Coefficients</a:t>
            </a:r>
            <a:endParaRPr lang="en-US" altLang="x-none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 smtClean="0"/>
              <a:t>Slope (</a:t>
            </a:r>
            <a:r>
              <a:rPr lang="en-US" altLang="x-none" i="1" dirty="0" smtClean="0">
                <a:latin typeface="Symbol" charset="2"/>
              </a:rPr>
              <a:t></a:t>
            </a:r>
            <a:r>
              <a:rPr lang="en-US" altLang="x-none" baseline="-25000" dirty="0" smtClean="0"/>
              <a:t>1</a:t>
            </a:r>
            <a:r>
              <a:rPr lang="en-US" altLang="x-none" dirty="0" smtClean="0"/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Estimated </a:t>
            </a:r>
            <a:r>
              <a:rPr lang="en-US" altLang="x-none" b="0" i="1" dirty="0" smtClean="0"/>
              <a:t>Y</a:t>
            </a:r>
            <a:r>
              <a:rPr lang="en-US" altLang="x-none" b="0" dirty="0" smtClean="0"/>
              <a:t> changes by </a:t>
            </a:r>
            <a:r>
              <a:rPr lang="en-US" altLang="x-none" b="0" i="1" dirty="0" smtClean="0">
                <a:latin typeface="Symbol" charset="2"/>
              </a:rPr>
              <a:t></a:t>
            </a:r>
            <a:r>
              <a:rPr lang="en-US" altLang="x-none" sz="3200" b="0" baseline="-25000" dirty="0" smtClean="0"/>
              <a:t>1</a:t>
            </a:r>
            <a:r>
              <a:rPr lang="en-US" altLang="x-none" b="0" dirty="0" smtClean="0"/>
              <a:t> for each unit </a:t>
            </a:r>
            <a:r>
              <a:rPr lang="en-US" altLang="x-none" b="0" dirty="0"/>
              <a:t>i</a:t>
            </a:r>
            <a:r>
              <a:rPr lang="en-US" altLang="x-none" b="0" dirty="0" smtClean="0"/>
              <a:t>ncrease in </a:t>
            </a:r>
            <a:r>
              <a:rPr lang="en-US" altLang="x-none" b="0" i="1" dirty="0" smtClean="0"/>
              <a:t>X</a:t>
            </a:r>
            <a:endParaRPr lang="en-US" altLang="x-none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If </a:t>
            </a:r>
            <a:r>
              <a:rPr lang="en-US" altLang="x-none" b="0" i="1" dirty="0" smtClean="0">
                <a:latin typeface="Symbol" charset="2"/>
              </a:rPr>
              <a:t></a:t>
            </a:r>
            <a:r>
              <a:rPr lang="en-US" altLang="x-none" b="0" baseline="-25000" dirty="0" smtClean="0"/>
              <a:t>1</a:t>
            </a:r>
            <a:r>
              <a:rPr lang="en-US" altLang="x-none" b="0" dirty="0" smtClean="0"/>
              <a:t> = 2, then </a:t>
            </a:r>
            <a:r>
              <a:rPr lang="en-US" altLang="x-none" b="0" i="1" dirty="0" smtClean="0"/>
              <a:t>Y</a:t>
            </a:r>
            <a:r>
              <a:rPr lang="en-US" altLang="x-none" b="0" dirty="0" smtClean="0"/>
              <a:t> Is expected to increase by 2 for each 1 </a:t>
            </a:r>
            <a:r>
              <a:rPr lang="en-US" altLang="x-none" b="0" dirty="0"/>
              <a:t>u</a:t>
            </a:r>
            <a:r>
              <a:rPr lang="en-US" altLang="x-none" b="0" dirty="0" smtClean="0"/>
              <a:t>nit increase in </a:t>
            </a:r>
            <a:r>
              <a:rPr lang="en-US" altLang="x-none" b="0" i="1" dirty="0" smtClean="0"/>
              <a:t>X</a:t>
            </a:r>
            <a:endParaRPr lang="en-US" altLang="x-none" b="0" dirty="0" smtClean="0"/>
          </a:p>
          <a:p>
            <a:r>
              <a:rPr lang="en-US" altLang="x-none" dirty="0" smtClean="0"/>
              <a:t>Y-Intercept (</a:t>
            </a:r>
            <a:r>
              <a:rPr lang="en-US" altLang="x-none" i="1" dirty="0" smtClean="0">
                <a:latin typeface="Symbol" charset="2"/>
              </a:rPr>
              <a:t></a:t>
            </a:r>
            <a:r>
              <a:rPr lang="en-US" altLang="x-none" baseline="-25000" dirty="0" smtClean="0"/>
              <a:t>0</a:t>
            </a:r>
            <a:r>
              <a:rPr lang="en-US" altLang="x-none" dirty="0" smtClean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Average value of </a:t>
            </a:r>
            <a:r>
              <a:rPr lang="en-US" altLang="x-none" b="0" i="1" dirty="0" smtClean="0"/>
              <a:t>Y</a:t>
            </a:r>
            <a:r>
              <a:rPr lang="en-US" altLang="x-none" b="0" dirty="0" smtClean="0"/>
              <a:t> when </a:t>
            </a:r>
            <a:r>
              <a:rPr lang="en-US" altLang="x-none" b="0" i="1" dirty="0" smtClean="0"/>
              <a:t>X</a:t>
            </a:r>
            <a:r>
              <a:rPr lang="en-US" altLang="x-none" b="0" dirty="0" smtClean="0"/>
              <a:t> = 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If </a:t>
            </a:r>
            <a:r>
              <a:rPr lang="en-US" altLang="x-none" b="0" i="1" dirty="0" smtClean="0">
                <a:latin typeface="Symbol" charset="2"/>
              </a:rPr>
              <a:t></a:t>
            </a:r>
            <a:r>
              <a:rPr lang="en-US" altLang="x-none" b="0" baseline="-25000" dirty="0" smtClean="0"/>
              <a:t>0</a:t>
            </a:r>
            <a:r>
              <a:rPr lang="en-US" altLang="x-none" b="0" dirty="0" smtClean="0"/>
              <a:t> = 4, then average </a:t>
            </a:r>
            <a:r>
              <a:rPr lang="en-US" altLang="x-none" b="0" i="1" dirty="0" smtClean="0"/>
              <a:t>Y</a:t>
            </a:r>
            <a:r>
              <a:rPr lang="en-US" altLang="x-none" b="0" dirty="0" smtClean="0"/>
              <a:t> is expected to be 4 when </a:t>
            </a:r>
            <a:r>
              <a:rPr lang="en-US" altLang="x-none" b="0" i="1" dirty="0" smtClean="0"/>
              <a:t>X</a:t>
            </a:r>
            <a:r>
              <a:rPr lang="en-US" altLang="x-none" b="0" dirty="0" smtClean="0"/>
              <a:t> Is 0</a:t>
            </a:r>
            <a:endParaRPr lang="en-US" altLang="x-none" b="0" dirty="0"/>
          </a:p>
        </p:txBody>
      </p:sp>
      <p:sp>
        <p:nvSpPr>
          <p:cNvPr id="15" name="Explosion 2 14"/>
          <p:cNvSpPr/>
          <p:nvPr/>
        </p:nvSpPr>
        <p:spPr>
          <a:xfrm>
            <a:off x="5054368" y="4820987"/>
            <a:ext cx="3830869" cy="181381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n-depth analysis of less naïve approaches to come!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394086" y="1622699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^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11180" y="3284095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^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87581" y="2080721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^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94284" y="416685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^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3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/>
      <p:bldP spid="15" grpId="0" animBg="1"/>
      <p:bldP spid="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62" y="5816184"/>
            <a:ext cx="8934138" cy="1041816"/>
          </a:xfrm>
        </p:spPr>
        <p:txBody>
          <a:bodyPr>
            <a:normAutofit/>
          </a:bodyPr>
          <a:lstStyle/>
          <a:p>
            <a:r>
              <a:rPr lang="en-US" dirty="0" smtClean="0"/>
              <a:t>Now, Back to </a:t>
            </a:r>
            <a:r>
              <a:rPr lang="en-US" dirty="0" smtClean="0">
                <a:solidFill>
                  <a:schemeClr val="bg1"/>
                </a:solidFill>
              </a:rPr>
              <a:t>Missing Data 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4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Does the circumference of certain body parts predict </a:t>
            </a:r>
            <a:r>
              <a:rPr lang="en-US" dirty="0" smtClean="0"/>
              <a:t>BF%?</a:t>
            </a:r>
          </a:p>
          <a:p>
            <a:r>
              <a:rPr lang="en-US" dirty="0" smtClean="0"/>
              <a:t>Assumption: BF% is a linear function of measurements of various body parts and other features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Analysis: Results from </a:t>
            </a:r>
            <a:r>
              <a:rPr lang="en-US" dirty="0"/>
              <a:t>a regression model with </a:t>
            </a:r>
            <a:r>
              <a:rPr lang="en-US" dirty="0" smtClean="0"/>
              <a:t>BF%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59975"/>
              </p:ext>
            </p:extLst>
          </p:nvPr>
        </p:nvGraphicFramePr>
        <p:xfrm>
          <a:off x="1543121" y="3939381"/>
          <a:ext cx="6041901" cy="19082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9124"/>
                <a:gridCol w="1589185"/>
                <a:gridCol w="1236865"/>
                <a:gridCol w="1506727"/>
              </a:tblGrid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Predictor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Estimate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S.E.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 smtClean="0">
                          <a:effectLst/>
                        </a:rPr>
                        <a:t>p-value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Age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0.0626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0.0313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0.0463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Neck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-0.4728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0.2294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Forearm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0.45315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0.1979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0.0229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Wrist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-1.6181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0.5323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0.0026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6308" y="6126163"/>
            <a:ext cx="49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(Interpretation ???????????)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6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97253" cy="1371600"/>
          </a:xfrm>
        </p:spPr>
        <p:txBody>
          <a:bodyPr>
            <a:normAutofit/>
          </a:bodyPr>
          <a:lstStyle/>
          <a:p>
            <a:r>
              <a:rPr lang="en-US" smtClean="0"/>
              <a:t>What If data were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this case, the dataset is complete: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But what if</a:t>
            </a:r>
            <a:r>
              <a:rPr lang="en-US" b="0" dirty="0" smtClean="0"/>
              <a:t> </a:t>
            </a:r>
            <a:r>
              <a:rPr lang="en-US" b="0" dirty="0" smtClean="0"/>
              <a:t>5 percent of the participants had missing values? 10 percent? 20 percent? </a:t>
            </a:r>
          </a:p>
          <a:p>
            <a:r>
              <a:rPr lang="en-US" dirty="0" smtClean="0"/>
              <a:t>What if we performed complete case analysis and removed those who had missing values?</a:t>
            </a:r>
          </a:p>
          <a:p>
            <a:r>
              <a:rPr lang="en-US" dirty="0" smtClean="0"/>
              <a:t>First let’s examine the effect if we do this if when the data is </a:t>
            </a:r>
            <a:r>
              <a:rPr lang="en-US" dirty="0" smtClean="0">
                <a:solidFill>
                  <a:schemeClr val="tx2"/>
                </a:solidFill>
              </a:rPr>
              <a:t>missing completely at random</a:t>
            </a:r>
            <a:r>
              <a:rPr lang="en-US" dirty="0" smtClean="0"/>
              <a:t> (MCAR)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</a:t>
            </a:r>
            <a:r>
              <a:rPr lang="en-US" b="0" dirty="0" smtClean="0"/>
              <a:t>emoved cases at random, </a:t>
            </a:r>
            <a:r>
              <a:rPr lang="en-US" b="0" dirty="0" smtClean="0"/>
              <a:t>reran </a:t>
            </a:r>
            <a:r>
              <a:rPr lang="en-US" b="0" dirty="0" smtClean="0"/>
              <a:t>analysis, stored </a:t>
            </a:r>
            <a:r>
              <a:rPr lang="en-US" b="0" dirty="0" smtClean="0"/>
              <a:t>the </a:t>
            </a:r>
            <a:r>
              <a:rPr lang="en-US" b="0" dirty="0" smtClean="0"/>
              <a:t>p-values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</a:t>
            </a:r>
            <a:r>
              <a:rPr lang="en-US" b="0" dirty="0" smtClean="0"/>
              <a:t>-value: probability of getting at least as extreme a result as what we observed given that there is no relationship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Repeat 1000 times, plot p-values </a:t>
            </a:r>
            <a:r>
              <a:rPr lang="mr-IN" b="0" dirty="0" smtClean="0"/>
              <a:t>…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85220" y="5335249"/>
            <a:ext cx="1304977" cy="1498886"/>
            <a:chOff x="7285220" y="5335249"/>
            <a:chExt cx="1304977" cy="1498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5135" y="5659073"/>
              <a:ext cx="1175062" cy="117506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285220" y="5335249"/>
              <a:ext cx="344773" cy="525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946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~5% Deleted (N=13)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91" y="2151292"/>
            <a:ext cx="2145324" cy="347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69" y="2151292"/>
            <a:ext cx="2189284" cy="3478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59" y="2139536"/>
            <a:ext cx="2078738" cy="3393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90" y="2139536"/>
            <a:ext cx="2097609" cy="335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9744" y="5207474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70" y="5207474"/>
            <a:ext cx="14432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3435" y="5196481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3483" y="5108609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p-value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0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14" y="1768784"/>
            <a:ext cx="1906374" cy="361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84" y="1921776"/>
            <a:ext cx="2078738" cy="3223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63" y="1660764"/>
            <a:ext cx="1893628" cy="394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14" y="1676117"/>
            <a:ext cx="1879544" cy="394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~20% Deleted (N=50)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5655" y="4831610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744" y="4868303"/>
            <a:ext cx="75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1647" y="4729804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0385" y="4733297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p-value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Data collection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Data processing</a:t>
              </a:r>
              <a:endParaRPr lang="en-US" sz="1600" dirty="0"/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Exploratory analysis</a:t>
              </a:r>
            </a:p>
            <a:p>
              <a:pPr algn="ctr"/>
              <a:r>
                <a:rPr lang="en-US" sz="1400" dirty="0" smtClean="0"/>
                <a:t>&amp;</a:t>
              </a:r>
            </a:p>
            <a:p>
              <a:pPr algn="ctr"/>
              <a:r>
                <a:rPr lang="en-US" sz="1400" dirty="0" smtClean="0"/>
                <a:t>Data </a:t>
              </a:r>
              <a:r>
                <a:rPr lang="en-US" sz="1400" dirty="0" err="1" smtClean="0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Analysis, hypothesis testing, &amp; ML</a:t>
              </a:r>
              <a:endParaRPr lang="en-US" sz="1600" dirty="0"/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Insight &amp; Policy Decision</a:t>
              </a:r>
              <a:endParaRPr lang="en-US" dirty="0"/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110806" y="4063630"/>
            <a:ext cx="3563388" cy="2254975"/>
            <a:chOff x="4110806" y="4063630"/>
            <a:chExt cx="3563388" cy="2254975"/>
          </a:xfrm>
        </p:grpSpPr>
        <p:sp>
          <p:nvSpPr>
            <p:cNvPr id="3" name="Up Arrow 2"/>
            <p:cNvSpPr/>
            <p:nvPr/>
          </p:nvSpPr>
          <p:spPr>
            <a:xfrm rot="20374745">
              <a:off x="4847911" y="4063630"/>
              <a:ext cx="569626" cy="167889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0806" y="5672274"/>
              <a:ext cx="356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accent3"/>
                  </a:solidFill>
                </a:rPr>
                <a:t>Just a taste!</a:t>
              </a:r>
              <a:endParaRPr lang="en-US" sz="3600" b="1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seem to change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67260" y="1752600"/>
            <a:ext cx="8335415" cy="3956144"/>
            <a:chOff x="367260" y="1752600"/>
            <a:chExt cx="8335415" cy="3956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9047" y="1752600"/>
              <a:ext cx="1893628" cy="39407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898" y="1767953"/>
              <a:ext cx="1879544" cy="3940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60" y="1932482"/>
              <a:ext cx="2145324" cy="34785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038" y="1932482"/>
              <a:ext cx="2189284" cy="34785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7422" y="3487080"/>
              <a:ext cx="580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smtClean="0"/>
                <a:t>Age (5%)</a:t>
              </a:r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39678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smtClean="0"/>
                <a:t>Neck (5%)</a:t>
              </a:r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0351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smtClean="0"/>
                <a:t>Age (20%)</a:t>
              </a:r>
              <a:endParaRPr lang="en-US" sz="13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8433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/>
                <a:t>Neck (20%)</a:t>
              </a:r>
              <a:endParaRPr lang="en-US" sz="135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690797"/>
          </a:xfrm>
        </p:spPr>
        <p:txBody>
          <a:bodyPr>
            <a:normAutofit/>
          </a:bodyPr>
          <a:lstStyle/>
          <a:p>
            <a:r>
              <a:rPr lang="en-US" dirty="0" smtClean="0"/>
              <a:t>Age/Neck: fail to reject the null hypothesis usually?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5231565"/>
            <a:ext cx="7620000" cy="1299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Still reject Forearm/Wrist most of the time</a:t>
            </a:r>
          </a:p>
          <a:p>
            <a:r>
              <a:rPr lang="en-US" dirty="0" smtClean="0"/>
              <a:t>This is assuming the missing subjects’ </a:t>
            </a:r>
            <a:r>
              <a:rPr lang="en-US" dirty="0" err="1" smtClean="0"/>
              <a:t>distribtion</a:t>
            </a:r>
            <a:r>
              <a:rPr lang="en-US" dirty="0" smtClean="0"/>
              <a:t> does not differ from the non-missing. This would cause </a:t>
            </a:r>
            <a:r>
              <a:rPr lang="en-US" dirty="0" smtClean="0">
                <a:solidFill>
                  <a:schemeClr val="tx2"/>
                </a:solidFill>
              </a:rPr>
              <a:t>bias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7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 smtClean="0"/>
              <a:t>Types Of Missing-ness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Missing Completely at Random (MCAR)</a:t>
            </a:r>
          </a:p>
          <a:p>
            <a:endParaRPr lang="en-US" dirty="0" smtClean="0"/>
          </a:p>
          <a:p>
            <a:r>
              <a:rPr lang="en-US" dirty="0" smtClean="0"/>
              <a:t>Missing at Random (MAR)</a:t>
            </a:r>
          </a:p>
          <a:p>
            <a:endParaRPr lang="en-US" dirty="0" smtClean="0"/>
          </a:p>
          <a:p>
            <a:r>
              <a:rPr lang="en-US" dirty="0" smtClean="0"/>
              <a:t>Missing Not at Random (MNAR)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02473" cy="1371600"/>
          </a:xfrm>
        </p:spPr>
        <p:txBody>
          <a:bodyPr>
            <a:normAutofit/>
          </a:bodyPr>
          <a:lstStyle/>
          <a:p>
            <a:r>
              <a:rPr lang="en-US" smtClean="0"/>
              <a:t>What Distinguishes Each Type of missing-ness?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you’re loitering outside of CSIC one day 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712" y="4355689"/>
            <a:ext cx="7558961" cy="17704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Students </a:t>
            </a:r>
            <a:r>
              <a:rPr lang="en-US" sz="2000" b="1" dirty="0"/>
              <a:t>just received their </a:t>
            </a:r>
            <a:r>
              <a:rPr lang="en-US" sz="2000" b="1" dirty="0" smtClean="0"/>
              <a:t>mid-semester grades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Y</a:t>
            </a:r>
            <a:r>
              <a:rPr lang="en-US" sz="2000" b="1" dirty="0" smtClean="0"/>
              <a:t>ou </a:t>
            </a:r>
            <a:r>
              <a:rPr lang="en-US" sz="2000" b="1" dirty="0"/>
              <a:t>start asking passing students their </a:t>
            </a:r>
            <a:r>
              <a:rPr lang="en-US" sz="2000" b="1" dirty="0" smtClean="0"/>
              <a:t>CMSC320 grades</a:t>
            </a:r>
          </a:p>
          <a:p>
            <a:r>
              <a:rPr lang="en-US" sz="2000" b="1" dirty="0" smtClean="0"/>
              <a:t>You </a:t>
            </a:r>
            <a:r>
              <a:rPr lang="en-US" sz="2000" b="1" dirty="0"/>
              <a:t>don’t </a:t>
            </a:r>
            <a:r>
              <a:rPr lang="en-US" sz="2000" b="1" dirty="0">
                <a:solidFill>
                  <a:schemeClr val="tx2"/>
                </a:solidFill>
              </a:rPr>
              <a:t>force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them to tell you or </a:t>
            </a:r>
            <a:r>
              <a:rPr lang="en-US" sz="2000" b="1" dirty="0" smtClean="0"/>
              <a:t>anything</a:t>
            </a:r>
          </a:p>
          <a:p>
            <a:r>
              <a:rPr lang="en-US" sz="2000" b="1" dirty="0" smtClean="0"/>
              <a:t>You </a:t>
            </a:r>
            <a:r>
              <a:rPr lang="en-US" sz="2000" b="1" dirty="0"/>
              <a:t>also write down their gender and hair color</a:t>
            </a:r>
          </a:p>
          <a:p>
            <a:pPr marL="0" indent="0">
              <a:buNone/>
            </a:pPr>
            <a:endParaRPr lang="en-US" sz="20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98502" y="2362781"/>
            <a:ext cx="3693929" cy="1878767"/>
            <a:chOff x="2698502" y="2362781"/>
            <a:chExt cx="3693929" cy="1878767"/>
          </a:xfrm>
        </p:grpSpPr>
        <p:pic>
          <p:nvPicPr>
            <p:cNvPr id="1027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7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Your Sample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821089"/>
              </p:ext>
            </p:extLst>
          </p:nvPr>
        </p:nvGraphicFramePr>
        <p:xfrm>
          <a:off x="457199" y="175260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/>
                <a:gridCol w="1096305"/>
                <a:gridCol w="942436"/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15666" y="1752600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 smtClean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 smtClean="0"/>
              <a:t>7 </a:t>
            </a:r>
            <a:r>
              <a:rPr lang="en-US" sz="2400" dirty="0"/>
              <a:t>students received </a:t>
            </a:r>
            <a:r>
              <a:rPr lang="en-US" sz="2400" dirty="0" smtClean="0"/>
              <a:t>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 smtClean="0"/>
              <a:t>3 students received </a:t>
            </a:r>
            <a:r>
              <a:rPr lang="en-US" sz="2400" dirty="0" err="1" smtClean="0"/>
              <a:t>Bs</a:t>
            </a:r>
            <a:endParaRPr lang="en-US" sz="2400" dirty="0" smtClean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 smtClean="0"/>
              <a:t>1 </a:t>
            </a:r>
            <a:r>
              <a:rPr lang="en-US" sz="2400" dirty="0" smtClean="0"/>
              <a:t>student received a</a:t>
            </a:r>
            <a:r>
              <a:rPr lang="en-US" sz="2400" dirty="0" smtClean="0"/>
              <a:t> </a:t>
            </a:r>
            <a:r>
              <a:rPr lang="en-US" sz="2400" dirty="0"/>
              <a:t>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 smtClean="0"/>
              <a:t>Nobody is failing!</a:t>
            </a:r>
            <a:endParaRPr lang="en-US" sz="2400" dirty="0"/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</a:t>
            </a:r>
            <a:r>
              <a:rPr lang="en-US" sz="2400" dirty="0" smtClean="0"/>
              <a:t>grade </a:t>
            </a:r>
            <a:r>
              <a:rPr lang="mr-IN" sz="2400" dirty="0" smtClean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8767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What influences a data point’s Presence?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4531037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 smtClean="0"/>
              <a:t>Same dataset</a:t>
            </a:r>
            <a:r>
              <a:rPr lang="en-US" sz="1900" dirty="0"/>
              <a:t>, but the values are replaced with a “0” if the data point is observed and “1” if it is </a:t>
            </a:r>
            <a:r>
              <a:rPr lang="en-US" sz="1900" dirty="0" smtClean="0"/>
              <a:t>not</a:t>
            </a:r>
            <a:endParaRPr lang="en-US" sz="19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Question: for </a:t>
            </a:r>
            <a:r>
              <a:rPr lang="en-US" sz="1900" dirty="0"/>
              <a:t>any one of these data points, what is the probability that the point is equal to “1” </a:t>
            </a:r>
            <a:r>
              <a:rPr lang="mr-IN" sz="1900" dirty="0" smtClean="0"/>
              <a:t>…</a:t>
            </a:r>
            <a:r>
              <a:rPr lang="en-US" sz="1900" dirty="0" smtClean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What </a:t>
            </a:r>
            <a:r>
              <a:rPr lang="en-US" sz="1900" dirty="0"/>
              <a:t>type of </a:t>
            </a:r>
            <a:r>
              <a:rPr lang="en-US" sz="1900" dirty="0" smtClean="0"/>
              <a:t>missing-ness </a:t>
            </a:r>
            <a:r>
              <a:rPr lang="en-US" sz="1900" dirty="0"/>
              <a:t>do the grades </a:t>
            </a:r>
            <a:r>
              <a:rPr lang="en-US" sz="1900" dirty="0" smtClean="0"/>
              <a:t>exhibit?</a:t>
            </a:r>
            <a:endParaRPr lang="en-US" sz="19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866953"/>
              </p:ext>
            </p:extLst>
          </p:nvPr>
        </p:nvGraphicFramePr>
        <p:xfrm>
          <a:off x="5321508" y="1752602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/>
                <a:gridCol w="972605"/>
                <a:gridCol w="819038"/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MCAR: Missing </a:t>
            </a:r>
            <a:r>
              <a:rPr lang="en-US" dirty="0" smtClean="0"/>
              <a:t>Completely at </a:t>
            </a:r>
            <a:r>
              <a:rPr lang="en-US" dirty="0" smtClean="0"/>
              <a:t>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this probability is not dependent on </a:t>
            </a:r>
            <a:r>
              <a:rPr lang="en-US" dirty="0" smtClean="0">
                <a:solidFill>
                  <a:schemeClr val="tx2"/>
                </a:solidFill>
              </a:rPr>
              <a:t>any</a:t>
            </a:r>
            <a:r>
              <a:rPr lang="en-US" dirty="0" smtClean="0"/>
              <a:t> of the data, observed or unobserved, then the data is Missing Completely at Random (MCAR)</a:t>
            </a:r>
          </a:p>
          <a:p>
            <a:r>
              <a:rPr lang="en-US" dirty="0" smtClean="0"/>
              <a:t>Suppose </a:t>
            </a:r>
            <a:r>
              <a:rPr lang="en-US" dirty="0" smtClean="0"/>
              <a:t>that X is the observed data and Y is the unobserved data. </a:t>
            </a:r>
            <a:r>
              <a:rPr lang="en-US" dirty="0" smtClean="0"/>
              <a:t>Call our “missing matrix” R</a:t>
            </a:r>
            <a:endParaRPr lang="en-US" dirty="0" smtClean="0"/>
          </a:p>
          <a:p>
            <a:pPr indent="-228600"/>
            <a:r>
              <a:rPr lang="en-US" dirty="0" smtClean="0"/>
              <a:t>Then, if the data are MCAR, P(R|X,Y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/>
              <a:t>??????????</a:t>
            </a:r>
            <a:endParaRPr lang="en-US" dirty="0" smtClean="0"/>
          </a:p>
          <a:p>
            <a:pPr indent="-228600"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P(R|X,Y) = </a:t>
            </a:r>
            <a:r>
              <a:rPr lang="en-US" dirty="0"/>
              <a:t>P(R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pPr indent="-228600"/>
            <a:r>
              <a:rPr lang="en-US" dirty="0" smtClean="0"/>
              <a:t>Probability of those rows missing is </a:t>
            </a:r>
            <a:r>
              <a:rPr lang="en-US" dirty="0" smtClean="0">
                <a:solidFill>
                  <a:schemeClr val="tx2"/>
                </a:solidFill>
              </a:rPr>
              <a:t>independent</a:t>
            </a:r>
            <a:r>
              <a:rPr lang="en-US" dirty="0" smtClean="0"/>
              <a:t> of anything.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Totally Realistic MCAR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2308" y="1694497"/>
            <a:ext cx="3166872" cy="43735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 smtClean="0"/>
              <a:t>You </a:t>
            </a:r>
            <a:r>
              <a:rPr lang="en-US" dirty="0"/>
              <a:t>are running an experiment on plants grown in pots, when suddenly you have a nervous breakdown and smash some of the pots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 smtClean="0"/>
              <a:t>You </a:t>
            </a:r>
            <a:r>
              <a:rPr lang="en-US" dirty="0"/>
              <a:t>will probably not likely choose the plants to smash in a well-defined pattern, such as height age, etc.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Hence, the missing values generated from your act of madness will likely fall into the MCAR category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7198" y="1421397"/>
            <a:ext cx="4951378" cy="4833353"/>
            <a:chOff x="427198" y="1421397"/>
            <a:chExt cx="4951378" cy="4833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78" y="3956050"/>
              <a:ext cx="15875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076" y="3623322"/>
              <a:ext cx="1587500" cy="229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848204" flipH="1">
              <a:off x="427198" y="1421397"/>
              <a:ext cx="3254560" cy="3320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80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07902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Applicability of MCAR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completely random mechanism for generating </a:t>
            </a:r>
            <a:r>
              <a:rPr lang="en-US" dirty="0" smtClean="0"/>
              <a:t>missing-ness </a:t>
            </a:r>
            <a:r>
              <a:rPr lang="en-US" dirty="0" smtClean="0"/>
              <a:t>in your data set just isn’t very realistic</a:t>
            </a:r>
          </a:p>
          <a:p>
            <a:r>
              <a:rPr lang="en-US" dirty="0" smtClean="0"/>
              <a:t>Usually, missing data is missing for a </a:t>
            </a:r>
            <a:r>
              <a:rPr lang="en-US" dirty="0" smtClean="0"/>
              <a:t>reason: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Maybe </a:t>
            </a:r>
            <a:r>
              <a:rPr lang="en-US" dirty="0" smtClean="0"/>
              <a:t>older people are less likely to answer web-delivered questions on </a:t>
            </a:r>
            <a:r>
              <a:rPr lang="en-US" dirty="0" smtClean="0"/>
              <a:t>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 smtClean="0"/>
              <a:t>longitudinal studies people may die before they have completed the entire </a:t>
            </a:r>
            <a:r>
              <a:rPr lang="en-US" dirty="0" smtClean="0"/>
              <a:t>study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Companies </a:t>
            </a:r>
            <a:r>
              <a:rPr lang="en-US" dirty="0" smtClean="0"/>
              <a:t>may be reluctant to reveal financial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/>
          <a:lstStyle/>
          <a:p>
            <a:r>
              <a:rPr lang="en-US" dirty="0" smtClean="0"/>
              <a:t>MAR</a:t>
            </a:r>
            <a:r>
              <a:rPr lang="en-US" smtClean="0"/>
              <a:t>: Missing </a:t>
            </a:r>
            <a:r>
              <a:rPr lang="en-US" dirty="0" smtClean="0"/>
              <a:t>at </a:t>
            </a:r>
            <a:r>
              <a:rPr lang="en-US" dirty="0" smtClean="0"/>
              <a:t>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Missing at Random (MAR): probability </a:t>
            </a:r>
            <a:r>
              <a:rPr lang="en-US" dirty="0" smtClean="0"/>
              <a:t>of </a:t>
            </a:r>
            <a:r>
              <a:rPr lang="en-US" dirty="0" smtClean="0"/>
              <a:t>missing </a:t>
            </a:r>
            <a:r>
              <a:rPr lang="en-US" dirty="0" smtClean="0"/>
              <a:t>data is dependent on the observed data but not the unobserved </a:t>
            </a:r>
            <a:r>
              <a:rPr lang="en-US" dirty="0" smtClean="0"/>
              <a:t>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</a:t>
            </a:r>
            <a:r>
              <a:rPr lang="en-US" dirty="0" smtClean="0"/>
              <a:t>??????????</a:t>
            </a:r>
            <a:endParaRPr lang="en-US" dirty="0"/>
          </a:p>
          <a:p>
            <a:pPr indent="-228600" algn="ctr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P(R|X,Y) = P(R|X)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There </a:t>
            </a:r>
            <a:r>
              <a:rPr lang="en-US" b="0" dirty="0" smtClean="0"/>
              <a:t>is </a:t>
            </a:r>
            <a:r>
              <a:rPr lang="en-US" b="0" dirty="0" smtClean="0"/>
              <a:t>a probabilistic </a:t>
            </a:r>
            <a:r>
              <a:rPr lang="en-US" b="0" dirty="0" smtClean="0"/>
              <a:t>mechanism that is associated with whether the data is </a:t>
            </a:r>
            <a:r>
              <a:rPr lang="en-US" b="0" dirty="0" smtClean="0"/>
              <a:t>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Mechanism takes the</a:t>
            </a:r>
            <a:r>
              <a:rPr lang="en-US" b="0" dirty="0" smtClean="0"/>
              <a:t> </a:t>
            </a:r>
            <a:r>
              <a:rPr lang="en-US" b="0" dirty="0" smtClean="0"/>
              <a:t>observed </a:t>
            </a:r>
            <a:r>
              <a:rPr lang="en-US" b="0" dirty="0" smtClean="0"/>
              <a:t>data as input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ExampleS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 smtClean="0"/>
              <a:t>?</a:t>
            </a:r>
            <a:endParaRPr lang="en-US" sz="49600" dirty="0"/>
          </a:p>
        </p:txBody>
      </p:sp>
    </p:spTree>
    <p:extLst>
      <p:ext uri="{BB962C8B-B14F-4D97-AF65-F5344CB8AC3E}">
        <p14:creationId xmlns:p14="http://schemas.microsoft.com/office/powerpoint/2010/main" val="109025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</a:t>
            </a:r>
            <a:r>
              <a:rPr lang="en-US" dirty="0" smtClean="0"/>
              <a:t>Data </a:t>
            </a:r>
            <a:r>
              <a:rPr lang="mr-IN" dirty="0" smtClean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it?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Simple methods for </a:t>
            </a:r>
            <a:r>
              <a:rPr lang="en-US" b="0" dirty="0">
                <a:solidFill>
                  <a:schemeClr val="tx2"/>
                </a:solidFill>
              </a:rPr>
              <a:t>imputation </a:t>
            </a:r>
            <a:endParaRPr lang="en-US" b="0" dirty="0" smtClean="0">
              <a:solidFill>
                <a:schemeClr val="tx2"/>
              </a:solidFill>
            </a:endParaRPr>
          </a:p>
          <a:p>
            <a:r>
              <a:rPr lang="mr-IN" dirty="0" smtClean="0"/>
              <a:t>…</a:t>
            </a:r>
            <a:r>
              <a:rPr lang="en-US" dirty="0" smtClean="0"/>
              <a:t> with a tiny taste of Stats/ML lecturers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6534436"/>
            <a:ext cx="682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Thanks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John Atwood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Wenjian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Fu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510" y="1841291"/>
            <a:ext cx="2232165" cy="312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629"/>
          <a:stretch/>
        </p:blipFill>
        <p:spPr>
          <a:xfrm>
            <a:off x="-50799" y="4313017"/>
            <a:ext cx="4442918" cy="2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MAR: Key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smtClean="0"/>
              <a:t>can </a:t>
            </a:r>
            <a:r>
              <a:rPr lang="en-US" dirty="0" smtClean="0">
                <a:solidFill>
                  <a:schemeClr val="tx2"/>
                </a:solidFill>
              </a:rPr>
              <a:t>model</a:t>
            </a:r>
            <a:r>
              <a:rPr lang="en-US" dirty="0" smtClean="0"/>
              <a:t> </a:t>
            </a:r>
            <a:r>
              <a:rPr lang="en-US" dirty="0" smtClean="0"/>
              <a:t>that latent mechanism </a:t>
            </a:r>
            <a:r>
              <a:rPr lang="en-US" dirty="0" smtClean="0"/>
              <a:t>and compensate for it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Imputation</a:t>
            </a:r>
            <a:r>
              <a:rPr lang="en-US" dirty="0" smtClean="0"/>
              <a:t>: replacing missing data with substituted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Models today will assume MAR</a:t>
            </a:r>
            <a:endParaRPr lang="en-US" b="0" dirty="0" smtClean="0"/>
          </a:p>
          <a:p>
            <a:r>
              <a:rPr lang="en-US" dirty="0" smtClean="0"/>
              <a:t>Example: </a:t>
            </a:r>
            <a:r>
              <a:rPr lang="en-US" dirty="0" smtClean="0"/>
              <a:t>if </a:t>
            </a:r>
            <a:r>
              <a:rPr lang="en-US" dirty="0" smtClean="0"/>
              <a:t>age is known, you can model </a:t>
            </a:r>
            <a:r>
              <a:rPr lang="en-US" dirty="0" smtClean="0"/>
              <a:t>missing-ness </a:t>
            </a:r>
            <a:r>
              <a:rPr lang="en-US" dirty="0" smtClean="0"/>
              <a:t>as a function of age</a:t>
            </a:r>
          </a:p>
          <a:p>
            <a:r>
              <a:rPr lang="en-US" dirty="0" smtClean="0"/>
              <a:t>Whether or not missing data is MAR or the next type, Missing Not at Random (MNAR</a:t>
            </a:r>
            <a:r>
              <a:rPr lang="en-US" dirty="0" smtClean="0"/>
              <a:t>), </a:t>
            </a:r>
            <a:r>
              <a:rPr lang="en-US" dirty="0" smtClean="0"/>
              <a:t>is </a:t>
            </a:r>
            <a:r>
              <a:rPr lang="en-US" dirty="0" smtClean="0"/>
              <a:t>not* testable.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Requires </a:t>
            </a:r>
            <a:r>
              <a:rPr lang="en-US" b="0" dirty="0" smtClean="0"/>
              <a:t>you to </a:t>
            </a:r>
            <a:r>
              <a:rPr lang="en-US" b="0" dirty="0" smtClean="0"/>
              <a:t>“understand” </a:t>
            </a:r>
            <a:r>
              <a:rPr lang="en-US" b="0" dirty="0" smtClean="0"/>
              <a:t>your </a:t>
            </a:r>
            <a:r>
              <a:rPr lang="en-US" b="0" dirty="0" smtClean="0"/>
              <a:t>data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3967" y="6430780"/>
            <a:ext cx="692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*unless you can get the missing data (e.g., </a:t>
            </a:r>
            <a:r>
              <a:rPr lang="en-US" smtClean="0"/>
              <a:t>post-study phone calls)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0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27430" cy="1371600"/>
          </a:xfrm>
        </p:spPr>
        <p:txBody>
          <a:bodyPr/>
          <a:lstStyle/>
          <a:p>
            <a:r>
              <a:rPr lang="en-US" smtClean="0"/>
              <a:t>MNAR: Missing </a:t>
            </a:r>
            <a:r>
              <a:rPr lang="en-US" smtClean="0"/>
              <a:t>Not at </a:t>
            </a:r>
            <a:r>
              <a:rPr lang="en-US" smtClean="0"/>
              <a:t>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MNAR: missing-ness has something to do with the missing data itself</a:t>
            </a:r>
          </a:p>
          <a:p>
            <a:r>
              <a:rPr lang="en-US" dirty="0" smtClean="0"/>
              <a:t>Examples: ??????????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Do you binge drink?  Do you have a trust fund?  Do you use illegal drugs?  What is your sexuality?  Are you depressed?</a:t>
            </a:r>
            <a:endParaRPr lang="en-US" b="0" dirty="0" smtClean="0"/>
          </a:p>
          <a:p>
            <a:r>
              <a:rPr lang="en-US" dirty="0" smtClean="0"/>
              <a:t>Said to be </a:t>
            </a:r>
            <a:r>
              <a:rPr lang="en-US" dirty="0" smtClean="0"/>
              <a:t>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Must include </a:t>
            </a:r>
            <a:r>
              <a:rPr lang="en-US" b="0" dirty="0"/>
              <a:t>model </a:t>
            </a:r>
            <a:r>
              <a:rPr lang="en-US" b="0" dirty="0" smtClean="0"/>
              <a:t>for </a:t>
            </a:r>
            <a:r>
              <a:rPr lang="en-US" b="0" dirty="0"/>
              <a:t>why the data are </a:t>
            </a:r>
            <a:r>
              <a:rPr lang="en-US" b="0" dirty="0" smtClean="0"/>
              <a:t>missing, and best guesses as to what the data might be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 to CSIC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74761" cy="4373563"/>
          </a:xfrm>
        </p:spPr>
        <p:txBody>
          <a:bodyPr/>
          <a:lstStyle/>
          <a:p>
            <a:r>
              <a:rPr lang="en-US" dirty="0" smtClean="0"/>
              <a:t>Is the </a:t>
            </a:r>
            <a:r>
              <a:rPr lang="en-US" dirty="0" smtClean="0"/>
              <a:t>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MNAR?</a:t>
            </a:r>
            <a:endParaRPr lang="en-US" dirty="0"/>
          </a:p>
          <a:p>
            <a:r>
              <a:rPr lang="en-US" dirty="0" smtClean="0"/>
              <a:t>???????????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1507" y="4323318"/>
            <a:ext cx="3693929" cy="1878767"/>
            <a:chOff x="2698502" y="2362781"/>
            <a:chExt cx="3693929" cy="1878767"/>
          </a:xfrm>
        </p:grpSpPr>
        <p:pic>
          <p:nvPicPr>
            <p:cNvPr id="10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aphicFrame>
        <p:nvGraphicFramePr>
          <p:cNvPr id="12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172483"/>
              </p:ext>
            </p:extLst>
          </p:nvPr>
        </p:nvGraphicFramePr>
        <p:xfrm>
          <a:off x="4940975" y="1630271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/>
                <a:gridCol w="1096305"/>
                <a:gridCol w="942436"/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68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 variable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Bring in the GPA:</a:t>
            </a:r>
            <a:endParaRPr lang="en-US" dirty="0" smtClean="0"/>
          </a:p>
          <a:p>
            <a:r>
              <a:rPr lang="en-US" dirty="0" smtClean="0"/>
              <a:t>Does this change anything?</a:t>
            </a:r>
            <a:endParaRPr lang="en-US" dirty="0"/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333859"/>
              </p:ext>
            </p:extLst>
          </p:nvPr>
        </p:nvGraphicFramePr>
        <p:xfrm>
          <a:off x="4134752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/>
                <a:gridCol w="1124125"/>
                <a:gridCol w="954337"/>
                <a:gridCol w="903055"/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 smtClean="0"/>
              <a:t>Handling </a:t>
            </a:r>
            <a:r>
              <a:rPr lang="en-US" dirty="0" smtClean="0">
                <a:solidFill>
                  <a:schemeClr val="bg1"/>
                </a:solidFill>
              </a:rPr>
              <a:t>Missing Data 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0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Single </a:t>
            </a:r>
            <a:r>
              <a:rPr lang="en-US" dirty="0" smtClean="0"/>
              <a:t>Imputation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Mean </a:t>
            </a:r>
            <a:r>
              <a:rPr lang="en-US" dirty="0" smtClean="0">
                <a:solidFill>
                  <a:schemeClr val="tx2"/>
                </a:solidFill>
              </a:rPr>
              <a:t>imputation</a:t>
            </a:r>
            <a:r>
              <a:rPr lang="en-US" dirty="0" smtClean="0"/>
              <a:t>: imputing the </a:t>
            </a:r>
            <a:r>
              <a:rPr lang="en-US" dirty="0" smtClean="0">
                <a:solidFill>
                  <a:schemeClr val="tx2"/>
                </a:solidFill>
              </a:rPr>
              <a:t>average</a:t>
            </a:r>
            <a:r>
              <a:rPr lang="en-US" dirty="0" smtClean="0"/>
              <a:t> from observed cases for all missing values of a variable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Hot-deck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mputation</a:t>
            </a:r>
            <a:r>
              <a:rPr lang="en-US" dirty="0" smtClean="0"/>
              <a:t>: imputing a value from another subject, or “donor,” that is most like the subject in terms of observed </a:t>
            </a:r>
            <a:r>
              <a:rPr lang="en-US" dirty="0" smtClean="0"/>
              <a:t>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Last observation carried forward (LOCF): order the dataset somehow and then fill in a missing value with its neighbor</a:t>
            </a:r>
            <a:endParaRPr lang="en-US" b="0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Cold-deck imputation</a:t>
            </a:r>
            <a:r>
              <a:rPr lang="en-US" dirty="0" smtClean="0"/>
              <a:t>: bring in other datasets</a:t>
            </a:r>
            <a:endParaRPr lang="en-US" dirty="0" smtClean="0"/>
          </a:p>
          <a:p>
            <a:r>
              <a:rPr lang="en-US" dirty="0" smtClean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All </a:t>
            </a:r>
            <a:r>
              <a:rPr lang="en-US" b="0" dirty="0" smtClean="0"/>
              <a:t>fundamentally impose too much </a:t>
            </a:r>
            <a:r>
              <a:rPr lang="en-US" b="0" dirty="0" smtClean="0"/>
              <a:t>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Have </a:t>
            </a:r>
            <a:r>
              <a:rPr lang="en-US" b="0" dirty="0" smtClean="0"/>
              <a:t>uncertainty </a:t>
            </a:r>
            <a:r>
              <a:rPr lang="en-US" b="0" dirty="0" smtClean="0"/>
              <a:t>over what unobserved </a:t>
            </a:r>
            <a:r>
              <a:rPr lang="en-US" b="0" dirty="0" smtClean="0"/>
              <a:t>values actually </a:t>
            </a:r>
            <a:r>
              <a:rPr lang="en-US" b="0" dirty="0" smtClean="0"/>
              <a:t>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Developed before cheap computation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</a:t>
            </a:r>
            <a:r>
              <a:rPr lang="en-US" dirty="0" smtClean="0"/>
              <a:t>Imputation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to deal with noise during imputation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Impute once </a:t>
            </a:r>
            <a:r>
              <a:rPr lang="en-US" b="0" dirty="0" smtClean="0">
                <a:sym typeface="Wingdings"/>
              </a:rPr>
              <a:t> </a:t>
            </a:r>
            <a:r>
              <a:rPr lang="en-US" b="0" dirty="0" smtClean="0"/>
              <a:t>treats </a:t>
            </a:r>
            <a:r>
              <a:rPr lang="en-US" b="0" dirty="0" smtClean="0"/>
              <a:t>imputed value </a:t>
            </a:r>
            <a:r>
              <a:rPr lang="en-US" b="0" dirty="0" smtClean="0"/>
              <a:t>as observed</a:t>
            </a:r>
            <a:endParaRPr lang="en-US" b="0" dirty="0" smtClean="0"/>
          </a:p>
          <a:p>
            <a:r>
              <a:rPr lang="en-US" dirty="0" smtClean="0"/>
              <a:t>We </a:t>
            </a:r>
            <a:r>
              <a:rPr lang="en-US" dirty="0" smtClean="0"/>
              <a:t>have uncertainty </a:t>
            </a:r>
            <a:r>
              <a:rPr lang="en-US" dirty="0" smtClean="0"/>
              <a:t>over </a:t>
            </a:r>
            <a:r>
              <a:rPr lang="en-US" dirty="0" smtClean="0"/>
              <a:t>what the observed value would have been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Multiple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mputation</a:t>
            </a:r>
            <a:r>
              <a:rPr lang="en-US" dirty="0" smtClean="0"/>
              <a:t>: generate </a:t>
            </a:r>
            <a:r>
              <a:rPr lang="en-US" dirty="0" smtClean="0"/>
              <a:t>several random values for each missing data </a:t>
            </a:r>
            <a:r>
              <a:rPr lang="en-US" dirty="0" smtClean="0"/>
              <a:t>point during imputation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 smtClean="0"/>
              <a:t>Imputation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Incomplete data</a:t>
            </a:r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Pooled results</a:t>
              </a:r>
              <a:endParaRPr lang="en-US" dirty="0"/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</a:t>
              </a:r>
              <a:r>
                <a:rPr lang="en-US" baseline="-25000" dirty="0" err="1" smtClean="0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</a:t>
              </a:r>
              <a:r>
                <a:rPr lang="en-US" baseline="-25000" dirty="0" err="1" smtClean="0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Impute N times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Analysis performed on each imputed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6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Tiny example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98925"/>
              </p:ext>
            </p:extLst>
          </p:nvPr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/>
                <a:gridCol w="3048000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X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Independent variable: X</a:t>
            </a:r>
          </a:p>
          <a:p>
            <a:r>
              <a:rPr lang="en-US" sz="2000" dirty="0" smtClean="0"/>
              <a:t>Dependent variable: Y</a:t>
            </a:r>
          </a:p>
          <a:p>
            <a:r>
              <a:rPr lang="en-US" sz="2000" dirty="0" smtClean="0"/>
              <a:t>We </a:t>
            </a:r>
            <a:r>
              <a:rPr lang="en-US" sz="2000" dirty="0" smtClean="0">
                <a:solidFill>
                  <a:schemeClr val="tx2"/>
                </a:solidFill>
              </a:rPr>
              <a:t>assume</a:t>
            </a:r>
            <a:r>
              <a:rPr lang="en-US" sz="2000" dirty="0" smtClean="0"/>
              <a:t> Y has a linear relationship with 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822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a predictive distribution of the missing </a:t>
            </a:r>
            <a:r>
              <a:rPr lang="en-US" dirty="0" smtClean="0"/>
              <a:t>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</a:t>
            </a:r>
            <a:r>
              <a:rPr lang="en-US" b="0" dirty="0" smtClean="0"/>
              <a:t>iven </a:t>
            </a:r>
            <a:r>
              <a:rPr lang="en-US" b="0" dirty="0"/>
              <a:t>the observed values, </a:t>
            </a:r>
            <a:r>
              <a:rPr lang="en-US" b="0" dirty="0" smtClean="0"/>
              <a:t>make </a:t>
            </a:r>
            <a:r>
              <a:rPr lang="en-US" b="0" dirty="0"/>
              <a:t>random draws of the observed values and fill them in</a:t>
            </a:r>
            <a:r>
              <a:rPr lang="en-US" b="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Do this N times and make N imputed datasets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08565"/>
              </p:ext>
            </p:extLst>
          </p:nvPr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/>
                <a:gridCol w="1884529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X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20450"/>
              </p:ext>
            </p:extLst>
          </p:nvPr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/>
                <a:gridCol w="1884529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X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6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Missing data is information that we want to know, but don’t</a:t>
            </a:r>
          </a:p>
          <a:p>
            <a:r>
              <a:rPr lang="en-US" dirty="0" smtClean="0"/>
              <a:t>It can come in many </a:t>
            </a:r>
            <a:r>
              <a:rPr lang="en-US" dirty="0" smtClean="0"/>
              <a:t>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</a:t>
            </a:r>
            <a:r>
              <a:rPr lang="en-US" b="0" dirty="0" smtClean="0"/>
              <a:t>eople </a:t>
            </a:r>
            <a:r>
              <a:rPr lang="en-US" b="0" dirty="0" smtClean="0"/>
              <a:t>not answering questions on </a:t>
            </a:r>
            <a:r>
              <a:rPr lang="en-US" b="0" dirty="0" smtClean="0"/>
              <a:t>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</a:t>
            </a:r>
            <a:r>
              <a:rPr lang="en-US" b="0" dirty="0" smtClean="0"/>
              <a:t>naccurate </a:t>
            </a:r>
            <a:r>
              <a:rPr lang="en-US" b="0" dirty="0" smtClean="0"/>
              <a:t>recordings of the height of plants that need to be </a:t>
            </a:r>
            <a:r>
              <a:rPr lang="en-US" b="0" dirty="0" smtClean="0"/>
              <a:t>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</a:t>
            </a:r>
            <a:r>
              <a:rPr lang="en-US" b="0" dirty="0" smtClean="0"/>
              <a:t>anceled </a:t>
            </a:r>
            <a:r>
              <a:rPr lang="en-US" b="0" dirty="0" smtClean="0"/>
              <a:t>runs in a driving experiment due to rain</a:t>
            </a:r>
          </a:p>
          <a:p>
            <a:r>
              <a:rPr lang="en-US" dirty="0" smtClean="0"/>
              <a:t>Could also consider missing columns (no collection at all) to be missing data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6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Inference with Multiple Imputation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that we have our imputed data sets, how do we make use of them</a:t>
            </a:r>
            <a:r>
              <a:rPr lang="en-US" dirty="0" smtClean="0"/>
              <a:t>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Analyze each of the </a:t>
            </a:r>
            <a:r>
              <a:rPr lang="en-US" b="0" dirty="0" smtClean="0">
                <a:solidFill>
                  <a:schemeClr val="tx2"/>
                </a:solidFill>
              </a:rPr>
              <a:t>separately </a:t>
            </a:r>
            <a:endParaRPr lang="en-US" b="0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02850"/>
              </p:ext>
            </p:extLst>
          </p:nvPr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/>
                <a:gridCol w="1884529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X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64811"/>
              </p:ext>
            </p:extLst>
          </p:nvPr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/>
                <a:gridCol w="1884529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X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3701"/>
              </p:ext>
            </p:extLst>
          </p:nvPr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/>
                <a:gridCol w="1279305"/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348974"/>
              </p:ext>
            </p:extLst>
          </p:nvPr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/>
                <a:gridCol w="1219509"/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6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Pooling analyses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Pooled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slope estimate</a:t>
                </a:r>
                <a:r>
                  <a:rPr lang="en-US" dirty="0" smtClean="0"/>
                  <a:t> is the average of the </a:t>
                </a:r>
                <a:r>
                  <a:rPr lang="en-US" dirty="0" smtClean="0"/>
                  <a:t>N </a:t>
                </a:r>
                <a:r>
                  <a:rPr lang="en-US" dirty="0" smtClean="0"/>
                  <a:t>imputed estimates</a:t>
                </a:r>
              </a:p>
              <a:p>
                <a:r>
                  <a:rPr lang="en-US" dirty="0" smtClean="0"/>
                  <a:t>Our example, </a:t>
                </a:r>
                <a:r>
                  <a:rPr lang="el-GR" dirty="0" smtClean="0"/>
                  <a:t>β</a:t>
                </a:r>
                <a:r>
                  <a:rPr lang="en-US" baseline="-25000" dirty="0" smtClean="0"/>
                  <a:t>1p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= (4.932-.8245</a:t>
                </a:r>
                <a:r>
                  <a:rPr lang="en-US" dirty="0" smtClean="0"/>
                  <a:t>) x 0.5 </a:t>
                </a:r>
                <a:r>
                  <a:rPr lang="en-US" dirty="0" smtClean="0"/>
                  <a:t>= 2.0538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The </a:t>
                </a:r>
                <a:r>
                  <a:rPr lang="en-US" dirty="0" smtClean="0"/>
                  <a:t>pooled slope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variance</a:t>
                </a:r>
                <a:r>
                  <a:rPr lang="en-US" dirty="0" smtClean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 smtClean="0"/>
                  <a:t>)</a:t>
                </a:r>
                <a:r>
                  <a:rPr lang="en-US" dirty="0" smtClean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</a:t>
                </a:r>
                <a:r>
                  <a:rPr lang="en-US" dirty="0" smtClean="0"/>
                  <a:t>)</a:t>
                </a:r>
                <a:r>
                  <a:rPr lang="en-US" baseline="30000" dirty="0" smtClean="0"/>
                  <a:t>2</a:t>
                </a:r>
              </a:p>
              <a:p>
                <a:r>
                  <a:rPr lang="en-US" dirty="0" smtClean="0"/>
                  <a:t>Where </a:t>
                </a:r>
                <a:r>
                  <a:rPr lang="en-US" dirty="0" err="1" smtClean="0"/>
                  <a:t>Z</a:t>
                </a:r>
                <a:r>
                  <a:rPr lang="en-US" baseline="-25000" dirty="0" err="1" smtClean="0"/>
                  <a:t>i</a:t>
                </a:r>
                <a:r>
                  <a:rPr lang="en-US" dirty="0" smtClean="0"/>
                  <a:t> is the standard error of the imputed slopes</a:t>
                </a:r>
              </a:p>
              <a:p>
                <a:r>
                  <a:rPr lang="en-US" dirty="0" smtClean="0"/>
                  <a:t>Our example: </a:t>
                </a:r>
                <a:r>
                  <a:rPr lang="en-US" dirty="0" smtClean="0"/>
                  <a:t>(4.287 + 6.1845)/2 + (3/2)*(16.569) = 30.08925</a:t>
                </a:r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 smtClean="0"/>
                  <a:t>: </a:t>
                </a:r>
                <a:r>
                  <a:rPr lang="en-US" dirty="0" smtClean="0"/>
                  <a:t>take </a:t>
                </a:r>
                <a:r>
                  <a:rPr lang="en-US" dirty="0" smtClean="0"/>
                  <a:t>the square root, and we get 5.485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 events A, B; and P(A) &gt; 0 </a:t>
                </a:r>
                <a:r>
                  <a:rPr lang="mr-IN" dirty="0" smtClean="0"/>
                  <a:t>…</a:t>
                </a:r>
                <a:endParaRPr lang="en-US" dirty="0" smtClean="0"/>
              </a:p>
              <a:p>
                <a:r>
                  <a:rPr lang="en-US" dirty="0" smtClean="0"/>
                  <a:t>Bayes’ Theorem</a:t>
                </a:r>
                <a:r>
                  <a:rPr lang="en-US" dirty="0"/>
                  <a:t>:</a:t>
                </a:r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/>
                <a:r>
                  <a:rPr lang="en-US" dirty="0" smtClean="0"/>
                  <a:t>In our case: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/>
                  </a:solidFill>
                </a:rPr>
                <a:t>Posterior probability of the hypothesis given the evidence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Prior probability of hypotheses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Prior over the evidence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Probability of seeing evidence given the hypothesis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10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 smtClean="0"/>
              <a:t>Bayesian Imputation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Establish a </a:t>
            </a:r>
            <a:r>
              <a:rPr lang="en-US" dirty="0" smtClean="0">
                <a:solidFill>
                  <a:schemeClr val="tx2"/>
                </a:solidFill>
              </a:rPr>
              <a:t>prior</a:t>
            </a:r>
            <a:r>
              <a:rPr lang="en-US" dirty="0" smtClean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Some </a:t>
            </a:r>
            <a:r>
              <a:rPr lang="en-US" dirty="0"/>
              <a:t>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 smtClean="0"/>
              <a:t>before </a:t>
            </a:r>
            <a:r>
              <a:rPr lang="en-US" dirty="0"/>
              <a:t>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We want to estimate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smtClean="0">
                <a:ea typeface="Cambria Math" panose="02040503050406030204" pitchFamily="18" charset="0"/>
              </a:rPr>
              <a:t>Given 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 smtClean="0">
                <a:ea typeface="Cambria Math" panose="02040503050406030204" pitchFamily="18" charset="0"/>
              </a:rPr>
              <a:t>, can establish </a:t>
            </a:r>
            <a:r>
              <a:rPr lang="en-US" dirty="0">
                <a:ea typeface="Cambria Math" panose="02040503050406030204" pitchFamily="18" charset="0"/>
              </a:rPr>
              <a:t>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smtClean="0">
                <a:ea typeface="Cambria Math" panose="02040503050406030204" pitchFamily="18" charset="0"/>
              </a:rPr>
              <a:t>Use </a:t>
            </a:r>
            <a:r>
              <a:rPr lang="en-US" dirty="0">
                <a:ea typeface="Cambria Math" panose="02040503050406030204" pitchFamily="18" charset="0"/>
              </a:rPr>
              <a:t>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Make </a:t>
            </a:r>
            <a:r>
              <a:rPr lang="en-US" dirty="0">
                <a:ea typeface="Cambria Math" panose="02040503050406030204" pitchFamily="18" charset="0"/>
              </a:rPr>
              <a:t>random draws for 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Use </a:t>
            </a:r>
            <a:r>
              <a:rPr lang="en-US" dirty="0">
                <a:ea typeface="Cambria Math" panose="02040503050406030204" pitchFamily="18" charset="0"/>
              </a:rPr>
              <a:t>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 smtClean="0"/>
              <a:t>How big should N Be?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 smtClean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 smtClean="0"/>
                  <a:t>Amount of missing data in the dataset</a:t>
                </a:r>
                <a:endParaRPr lang="en-US" b="0" dirty="0" smtClean="0"/>
              </a:p>
              <a:p>
                <a:r>
                  <a:rPr lang="en-US" dirty="0" smtClean="0"/>
                  <a:t>Some previous research indicated </a:t>
                </a:r>
                <a:r>
                  <a:rPr lang="en-US" dirty="0" smtClean="0"/>
                  <a:t>that a small N is </a:t>
                </a:r>
                <a:r>
                  <a:rPr lang="en-US" dirty="0" smtClean="0"/>
                  <a:t>sufficient for efficiency of the estimates, based </a:t>
                </a:r>
                <a:r>
                  <a:rPr lang="en-US" dirty="0" smtClean="0"/>
                  <a:t>on:</a:t>
                </a:r>
                <a:endParaRPr lang="en-US" dirty="0" smtClean="0"/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 smtClean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 smtClean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 smtClean="0"/>
                  <a:t>N </a:t>
                </a:r>
                <a:r>
                  <a:rPr lang="en-US" b="0" dirty="0"/>
                  <a:t>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 smtClean="0"/>
                  <a:t>[Schaffer 1999]</a:t>
                </a:r>
                <a:endParaRPr lang="en-US" b="0" dirty="0"/>
              </a:p>
              <a:p>
                <a:r>
                  <a:rPr lang="en-US" dirty="0" smtClean="0"/>
                  <a:t>More </a:t>
                </a:r>
                <a:r>
                  <a:rPr lang="en-US" dirty="0" smtClean="0"/>
                  <a:t>recent research claims that a good </a:t>
                </a:r>
                <a:r>
                  <a:rPr lang="en-US" dirty="0"/>
                  <a:t>N</a:t>
                </a:r>
                <a:r>
                  <a:rPr lang="en-US" dirty="0" smtClean="0"/>
                  <a:t> </a:t>
                </a:r>
                <a:r>
                  <a:rPr lang="en-US" dirty="0" smtClean="0"/>
                  <a:t>is actually higher </a:t>
                </a:r>
                <a:r>
                  <a:rPr lang="en-US" dirty="0" smtClean="0"/>
                  <a:t>in </a:t>
                </a:r>
                <a:r>
                  <a:rPr lang="en-US" dirty="0" smtClean="0"/>
                  <a:t>order to achieve higher power</a:t>
                </a:r>
                <a:r>
                  <a:rPr lang="en-US" sz="1400" dirty="0" smtClean="0"/>
                  <a:t> </a:t>
                </a:r>
                <a:r>
                  <a:rPr lang="en-US" sz="1400" dirty="0" smtClean="0"/>
                  <a:t>[Graham </a:t>
                </a:r>
                <a:r>
                  <a:rPr lang="en-US" sz="1400" dirty="0" smtClean="0"/>
                  <a:t>et </a:t>
                </a:r>
                <a:r>
                  <a:rPr lang="en-US" sz="1400" dirty="0" smtClean="0"/>
                  <a:t>al</a:t>
                </a:r>
                <a:r>
                  <a:rPr lang="en-US" sz="1400" dirty="0"/>
                  <a:t>.</a:t>
                </a:r>
                <a:r>
                  <a:rPr lang="en-US" sz="1400" dirty="0" smtClean="0"/>
                  <a:t> 2007]</a:t>
                </a:r>
                <a:endParaRPr lang="en-US" b="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8376"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More advanced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Interested?  Further reading: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Regression-based MI methods</a:t>
            </a:r>
            <a:endParaRPr lang="en-US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Multiple Imputation Chained </a:t>
            </a:r>
            <a:r>
              <a:rPr lang="en-US" b="0" dirty="0" smtClean="0"/>
              <a:t>Equations (MICE) or Fully Conditional Specification (FCS</a:t>
            </a:r>
            <a:r>
              <a:rPr lang="en-US" b="0" dirty="0" smtClean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Readable summary from JHU School of </a:t>
            </a:r>
            <a:r>
              <a:rPr lang="en-US" dirty="0"/>
              <a:t>Public </a:t>
            </a:r>
            <a:r>
              <a:rPr lang="en-US" dirty="0" smtClean="0"/>
              <a:t>Health: https</a:t>
            </a:r>
            <a:r>
              <a:rPr lang="en-US" dirty="0"/>
              <a:t>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Markov Chain Monte Carlo (MCMC</a:t>
            </a:r>
            <a:r>
              <a:rPr lang="en-US" b="0" dirty="0" smtClean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We’ll cover this a bit, but also check out CMSC422!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4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Why is the data missing?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What mechanism is it that contributes to, or is associated with, the probability of a data point being absent?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Can it be explained by our observed data or not?</a:t>
            </a:r>
          </a:p>
          <a:p>
            <a:r>
              <a:rPr lang="en-US" dirty="0" smtClean="0"/>
              <a:t>The answers drastically affect what we can ultimately do to compensate for the missing-ness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92" y="4148528"/>
            <a:ext cx="2709472" cy="27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2695" cy="1371600"/>
          </a:xfrm>
        </p:spPr>
        <p:txBody>
          <a:bodyPr>
            <a:normAutofit/>
          </a:bodyPr>
          <a:lstStyle/>
          <a:p>
            <a:r>
              <a:rPr lang="en-US" smtClean="0"/>
              <a:t>Complete 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Delete </a:t>
            </a:r>
            <a:r>
              <a:rPr lang="en-US" dirty="0" smtClean="0"/>
              <a:t>all </a:t>
            </a:r>
            <a:r>
              <a:rPr lang="en-US" dirty="0" smtClean="0"/>
              <a:t>tuples with </a:t>
            </a:r>
            <a:r>
              <a:rPr lang="en-US" dirty="0" smtClean="0"/>
              <a:t>any missing values at all, so you are left only with observations with all variables </a:t>
            </a:r>
            <a:r>
              <a:rPr lang="en-US" dirty="0" smtClean="0"/>
              <a:t>observed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We’ll talk about this much more during the Stats/ML lectures</a:t>
            </a:r>
            <a:endParaRPr lang="en-US" b="0" dirty="0" smtClean="0"/>
          </a:p>
          <a:p>
            <a:r>
              <a:rPr lang="en-US" dirty="0" smtClean="0"/>
              <a:t>This is the simplest way to handle missing data. In some cases, will work </a:t>
            </a:r>
            <a:r>
              <a:rPr lang="en-US" dirty="0" smtClean="0"/>
              <a:t>fine; in others, </a:t>
            </a:r>
            <a:r>
              <a:rPr lang="en-US" dirty="0" smtClean="0">
                <a:solidFill>
                  <a:schemeClr val="tx2"/>
                </a:solidFill>
              </a:rPr>
              <a:t>?????????????</a:t>
            </a:r>
            <a:r>
              <a:rPr lang="en-US" dirty="0" smtClean="0"/>
              <a:t>: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</a:t>
            </a:r>
            <a:r>
              <a:rPr lang="en-US" b="0" dirty="0" smtClean="0"/>
              <a:t>oss </a:t>
            </a:r>
            <a:r>
              <a:rPr lang="en-US" b="0" dirty="0" smtClean="0"/>
              <a:t>of sample will lead to variance larger than reflected by the size of your </a:t>
            </a:r>
            <a:r>
              <a:rPr lang="en-US" b="0" dirty="0" smtClean="0"/>
              <a:t>data</a:t>
            </a:r>
            <a:endParaRPr lang="en-US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May bias your sample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</a:t>
            </a:r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Clean </a:t>
            </a:r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out </a:t>
            </a:r>
            <a:r>
              <a:rPr lang="en-US" dirty="0" smtClean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rows with nil values</a:t>
            </a:r>
            <a:endParaRPr lang="en-US" dirty="0" smtClean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18" y="5327347"/>
            <a:ext cx="1567357" cy="1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5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668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Dataset: Body </a:t>
            </a:r>
            <a:r>
              <a:rPr lang="en-US" dirty="0" smtClean="0"/>
              <a:t>fat percentage in men, and the circumference of various body parts </a:t>
            </a:r>
            <a:r>
              <a:rPr lang="en-US" sz="1200" dirty="0" smtClean="0"/>
              <a:t>[Penrose </a:t>
            </a:r>
            <a:r>
              <a:rPr lang="en-US" sz="1200" dirty="0" smtClean="0"/>
              <a:t>et al., </a:t>
            </a:r>
            <a:r>
              <a:rPr lang="en-US" sz="1200" dirty="0" smtClean="0"/>
              <a:t>1985]</a:t>
            </a:r>
            <a:endParaRPr lang="en-US" dirty="0" smtClean="0"/>
          </a:p>
          <a:p>
            <a:r>
              <a:rPr lang="en-US" dirty="0" smtClean="0"/>
              <a:t>Question: Does </a:t>
            </a:r>
            <a:r>
              <a:rPr lang="en-US" dirty="0" smtClean="0"/>
              <a:t>the circumference of certain body parts predict body fat </a:t>
            </a:r>
            <a:r>
              <a:rPr lang="en-US" dirty="0" smtClean="0"/>
              <a:t>percentage?</a:t>
            </a:r>
          </a:p>
          <a:p>
            <a:r>
              <a:rPr lang="en-US" dirty="0" smtClean="0"/>
              <a:t>Given </a:t>
            </a:r>
            <a:r>
              <a:rPr lang="en-US" dirty="0" smtClean="0">
                <a:solidFill>
                  <a:schemeClr val="tx2"/>
                </a:solidFill>
              </a:rPr>
              <a:t>complete</a:t>
            </a:r>
            <a:r>
              <a:rPr lang="en-US" dirty="0" smtClean="0"/>
              <a:t> data, how would you answer this </a:t>
            </a:r>
            <a:r>
              <a:rPr lang="en-US" dirty="0" smtClean="0"/>
              <a:t>?????????</a:t>
            </a:r>
          </a:p>
          <a:p>
            <a:r>
              <a:rPr lang="en-US" dirty="0" smtClean="0"/>
              <a:t>One way to answer is </a:t>
            </a:r>
            <a:r>
              <a:rPr lang="en-US" dirty="0" smtClean="0">
                <a:solidFill>
                  <a:schemeClr val="tx2"/>
                </a:solidFill>
              </a:rPr>
              <a:t>regression analysis</a:t>
            </a:r>
            <a:r>
              <a:rPr lang="en-US" dirty="0" smtClean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One or more independent variables ("predictors”)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One dependent variables (“outcome”)</a:t>
            </a:r>
          </a:p>
          <a:p>
            <a:r>
              <a:rPr lang="en-US" dirty="0" smtClean="0"/>
              <a:t>What is the relationship between the predictors and the outcome?</a:t>
            </a:r>
          </a:p>
          <a:p>
            <a:r>
              <a:rPr lang="en-US" dirty="0" smtClean="0"/>
              <a:t>What is the conditional expectation of the dependent variable given fixed values for the dependent variables?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01950" y="4219575"/>
            <a:ext cx="3290241" cy="644222"/>
            <a:chOff x="2901950" y="4219575"/>
            <a:chExt cx="3290241" cy="644222"/>
          </a:xfrm>
        </p:grpSpPr>
        <p:sp>
          <p:nvSpPr>
            <p:cNvPr id="59394" name="Rectangle 2"/>
            <p:cNvSpPr>
              <a:spLocks noChangeArrowheads="1"/>
            </p:cNvSpPr>
            <p:nvPr/>
          </p:nvSpPr>
          <p:spPr bwMode="auto">
            <a:xfrm>
              <a:off x="2901950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59395" name="Rectangle 3"/>
            <p:cNvSpPr>
              <a:spLocks noChangeArrowheads="1"/>
            </p:cNvSpPr>
            <p:nvPr/>
          </p:nvSpPr>
          <p:spPr bwMode="auto">
            <a:xfrm>
              <a:off x="4894263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1400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22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51974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5930900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3766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2195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4133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36941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51802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5729288" y="4219575"/>
              <a:ext cx="362280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393223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473868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 smtClean="0"/>
              <a:t>Linear regression</a:t>
            </a:r>
            <a:endParaRPr lang="en-US" altLang="x-none" dirty="0"/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754063" y="1819275"/>
            <a:ext cx="7856537" cy="42132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 smtClean="0"/>
              <a:t>Assumption: relationship between variables is </a:t>
            </a:r>
            <a:r>
              <a:rPr lang="en-US" altLang="x-none" dirty="0" smtClean="0">
                <a:solidFill>
                  <a:schemeClr val="tx2"/>
                </a:solidFill>
              </a:rPr>
              <a:t>linear: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 smtClean="0"/>
              <a:t>(We’ll relax linearity, study in more depth later.)</a:t>
            </a:r>
            <a:endParaRPr lang="en-US" altLang="x-none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81277" y="4705350"/>
            <a:ext cx="2824942" cy="1558127"/>
            <a:chOff x="915988" y="4705350"/>
            <a:chExt cx="2208212" cy="1558127"/>
          </a:xfrm>
        </p:grpSpPr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915988" y="5065713"/>
              <a:ext cx="2208212" cy="11977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93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Dependent </a:t>
              </a:r>
              <a:r>
                <a:rPr lang="en-US" altLang="x-none" b="1" dirty="0" smtClean="0">
                  <a:solidFill>
                    <a:sysClr val="windowText" lastClr="000000"/>
                  </a:solidFill>
                  <a:latin typeface="Arial" charset="0"/>
                </a:rPr>
                <a:t>Variable</a:t>
              </a: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/>
              </a:r>
              <a:b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</a:b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(e.g., </a:t>
              </a:r>
              <a:r>
                <a:rPr lang="en-US" altLang="x-none" b="1" dirty="0" smtClean="0">
                  <a:solidFill>
                    <a:schemeClr val="tx2"/>
                  </a:solidFill>
                  <a:latin typeface="Arial" charset="0"/>
                </a:rPr>
                <a:t>????????</a:t>
              </a:r>
              <a:r>
                <a:rPr lang="en-US" altLang="x-none" b="1" dirty="0" smtClean="0">
                  <a:latin typeface="Arial" charset="0"/>
                </a:rPr>
                <a:t>)</a:t>
              </a:r>
              <a:endParaRPr lang="en-US" altLang="x-none" b="1" dirty="0">
                <a:latin typeface="Arial" charset="0"/>
              </a:endParaRP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2520950" y="4705350"/>
              <a:ext cx="444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81600" y="4781550"/>
            <a:ext cx="3733800" cy="1152282"/>
            <a:chOff x="5181600" y="4781550"/>
            <a:chExt cx="3733800" cy="1152282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5181600" y="5105400"/>
              <a:ext cx="373380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Independent </a:t>
              </a:r>
              <a:r>
                <a:rPr lang="en-US" altLang="x-none" sz="2400" b="1" dirty="0" smtClean="0">
                  <a:solidFill>
                    <a:sysClr val="windowText" lastClr="000000"/>
                  </a:solidFill>
                </a:rPr>
                <a:t>Variable(s) </a:t>
              </a:r>
              <a:r>
                <a:rPr lang="en-US" altLang="x-none" sz="2400" b="1" dirty="0">
                  <a:solidFill>
                    <a:sysClr val="windowText" lastClr="000000"/>
                  </a:solidFill>
                </a:rPr>
                <a:t/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(e.g., </a:t>
              </a:r>
              <a:r>
                <a:rPr lang="en-US" altLang="x-none" sz="2400" b="1" dirty="0" smtClean="0">
                  <a:solidFill>
                    <a:schemeClr val="tx2"/>
                  </a:solidFill>
                </a:rPr>
                <a:t>?????????</a:t>
              </a:r>
              <a:r>
                <a:rPr lang="en-US" altLang="x-none" sz="2400" b="1" dirty="0" smtClean="0">
                  <a:solidFill>
                    <a:sysClr val="windowText" lastClr="000000"/>
                  </a:solidFill>
                </a:rPr>
                <a:t>)</a:t>
              </a:r>
              <a:endParaRPr lang="en-US" altLang="x-none" sz="2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 flipV="1">
              <a:off x="5327650" y="4781550"/>
              <a:ext cx="317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01788" y="3094038"/>
            <a:ext cx="2206625" cy="1154112"/>
            <a:chOff x="1601788" y="3094038"/>
            <a:chExt cx="2206625" cy="1154112"/>
          </a:xfrm>
        </p:grpSpPr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601788" y="3094038"/>
              <a:ext cx="2206625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Population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Y-Intercept</a:t>
              </a: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3511550" y="3879850"/>
              <a:ext cx="2921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3563" y="3094038"/>
            <a:ext cx="1797050" cy="1154112"/>
            <a:chOff x="4373563" y="3094038"/>
            <a:chExt cx="1797050" cy="1154112"/>
          </a:xfrm>
        </p:grpSpPr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4373563" y="3094038"/>
              <a:ext cx="179705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>
                  <a:solidFill>
                    <a:sysClr val="windowText" lastClr="000000"/>
                  </a:solidFill>
                </a:rPr>
                <a:t>Population Slope</a:t>
              </a: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>
              <a:off x="4794250" y="3879850"/>
              <a:ext cx="889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450" y="3094038"/>
            <a:ext cx="2057400" cy="1230312"/>
            <a:chOff x="6013450" y="3094038"/>
            <a:chExt cx="2057400" cy="1230312"/>
          </a:xfrm>
        </p:grpSpPr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6478588" y="3094038"/>
              <a:ext cx="159226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Random Error</a:t>
              </a:r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>
              <a:off x="6013450" y="3879850"/>
              <a:ext cx="546100" cy="4445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[WF]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9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18426</TotalTime>
  <Words>2973</Words>
  <Application>Microsoft Macintosh PowerPoint</Application>
  <PresentationFormat>On-screen Show (4:3)</PresentationFormat>
  <Paragraphs>865</Paragraphs>
  <Slides>56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Adobe Arabic</vt:lpstr>
      <vt:lpstr>Arial Black</vt:lpstr>
      <vt:lpstr>Batang</vt:lpstr>
      <vt:lpstr>Calibri</vt:lpstr>
      <vt:lpstr>Cambria Math</vt:lpstr>
      <vt:lpstr>Courier</vt:lpstr>
      <vt:lpstr>Garamond</vt:lpstr>
      <vt:lpstr>Mangal</vt:lpstr>
      <vt:lpstr>Symbol</vt:lpstr>
      <vt:lpstr>Times New Roman</vt:lpstr>
      <vt:lpstr>Wingdings</vt:lpstr>
      <vt:lpstr>Arial</vt:lpstr>
      <vt:lpstr>Essential</vt:lpstr>
      <vt:lpstr>MathType Equation</vt:lpstr>
      <vt:lpstr>VISIO</vt:lpstr>
      <vt:lpstr>Microsoft Equation 3.0</vt:lpstr>
      <vt:lpstr>Introduction to  Data Science</vt:lpstr>
      <vt:lpstr>Announcements</vt:lpstr>
      <vt:lpstr>Today’s Lecture</vt:lpstr>
      <vt:lpstr>Today’s Lecture</vt:lpstr>
      <vt:lpstr>Missing Data</vt:lpstr>
      <vt:lpstr>Key Question</vt:lpstr>
      <vt:lpstr>Complete Case Analysis</vt:lpstr>
      <vt:lpstr>Example</vt:lpstr>
      <vt:lpstr>Linear regression</vt:lpstr>
      <vt:lpstr>Population &amp; Sample Regression Models</vt:lpstr>
      <vt:lpstr>Population &amp; Sample Regression Models</vt:lpstr>
      <vt:lpstr>Population &amp; Sample Regression Models</vt:lpstr>
      <vt:lpstr>Population &amp; Sample Regression Models</vt:lpstr>
      <vt:lpstr>Linear Regression</vt:lpstr>
      <vt:lpstr>Sample Linear Regression Model</vt:lpstr>
      <vt:lpstr>Estimating Parameters: Least Squares Method</vt:lpstr>
      <vt:lpstr>Scatter plot</vt:lpstr>
      <vt:lpstr>QUestion</vt:lpstr>
      <vt:lpstr>Question</vt:lpstr>
      <vt:lpstr>Question</vt:lpstr>
      <vt:lpstr>Question</vt:lpstr>
      <vt:lpstr>Least Squares</vt:lpstr>
      <vt:lpstr>Least Squares, Graphically</vt:lpstr>
      <vt:lpstr>Interpretation of Coefficients</vt:lpstr>
      <vt:lpstr>Now, Back to Missing Data … </vt:lpstr>
      <vt:lpstr>Example</vt:lpstr>
      <vt:lpstr>What If data were missing?</vt:lpstr>
      <vt:lpstr>~5% Deleted (N=13)</vt:lpstr>
      <vt:lpstr>~20% Deleted (N=50)</vt:lpstr>
      <vt:lpstr>Conclusions seem to change …</vt:lpstr>
      <vt:lpstr>Types Of Missing-ness</vt:lpstr>
      <vt:lpstr>What Distinguishes Each Type of missing-ness?</vt:lpstr>
      <vt:lpstr>Your Sample</vt:lpstr>
      <vt:lpstr>What influences a data point’s Presence?</vt:lpstr>
      <vt:lpstr>MCAR: Missing Completely at Random</vt:lpstr>
      <vt:lpstr>Totally Realistic MCAR Example</vt:lpstr>
      <vt:lpstr>Applicability of MCAR</vt:lpstr>
      <vt:lpstr>MAR: Missing at Random</vt:lpstr>
      <vt:lpstr>ExampleS?</vt:lpstr>
      <vt:lpstr>MAR: Key Point</vt:lpstr>
      <vt:lpstr>MNAR: Missing Not at Random</vt:lpstr>
      <vt:lpstr>Back to CSIC …</vt:lpstr>
      <vt:lpstr>Add a variable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Next Class: Summary Statistics &amp;Visualization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2469</cp:revision>
  <cp:lastPrinted>2017-02-21T17:08:10Z</cp:lastPrinted>
  <dcterms:created xsi:type="dcterms:W3CDTF">2013-03-05T15:39:19Z</dcterms:created>
  <dcterms:modified xsi:type="dcterms:W3CDTF">2017-02-21T20:21:48Z</dcterms:modified>
</cp:coreProperties>
</file>