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7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1" r:id="rId45"/>
    <p:sldId id="302" r:id="rId46"/>
    <p:sldId id="300" r:id="rId47"/>
    <p:sldId id="303" r:id="rId48"/>
    <p:sldId id="304" r:id="rId49"/>
    <p:sldId id="326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3" r:id="rId58"/>
    <p:sldId id="311" r:id="rId59"/>
    <p:sldId id="314" r:id="rId60"/>
    <p:sldId id="315" r:id="rId61"/>
    <p:sldId id="316" r:id="rId62"/>
    <p:sldId id="317" r:id="rId63"/>
    <p:sldId id="318" r:id="rId64"/>
    <p:sldId id="319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C7DEC-36C5-4D1B-A8B2-9071065D30B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9E4ED-5C63-4E94-9EAF-278FDF7D6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D184C-3F05-4226-B9F4-5D08C9AAD34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992" y="4324048"/>
            <a:ext cx="5048250" cy="41713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69" tIns="45084" rIns="90169" bIns="45084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FF14-E2BD-40BD-BA40-72FBD038C3A7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992" y="4324048"/>
            <a:ext cx="5048250" cy="41713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69" tIns="45084" rIns="90169" bIns="45084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A5F21-2475-42E7-AE5F-243427C9DDCB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992" y="4324048"/>
            <a:ext cx="5048250" cy="41713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69" tIns="45084" rIns="90169" bIns="45084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0C04D-C49A-4143-9DBE-C5B3F3FE4854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992" y="4324048"/>
            <a:ext cx="5048250" cy="41713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69" tIns="45084" rIns="90169" bIns="45084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6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4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C97B-6D18-4C7F-91E2-EB939A95B77A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E8B6-A01C-4F52-8EFC-8FB3A82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gency FB" panose="020B0503020202020204" pitchFamily="34" charset="0"/>
              </a:rPr>
              <a:t>Perception for Robots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b="1" dirty="0" smtClean="0">
                <a:latin typeface="Agency FB" panose="020B0503020202020204" pitchFamily="34" charset="0"/>
              </a:rPr>
              <a:t>I.</a:t>
            </a:r>
          </a:p>
          <a:p>
            <a:r>
              <a:rPr lang="en-US" sz="4400" b="1" dirty="0" smtClean="0">
                <a:latin typeface="Agency FB" panose="020B0503020202020204" pitchFamily="34" charset="0"/>
              </a:rPr>
              <a:t>BASICS</a:t>
            </a:r>
          </a:p>
          <a:p>
            <a:r>
              <a:rPr lang="en-US" sz="4400" b="1" dirty="0" smtClean="0">
                <a:latin typeface="Agency FB" panose="020B0503020202020204" pitchFamily="34" charset="0"/>
              </a:rPr>
              <a:t>Thanks to Peter </a:t>
            </a:r>
            <a:r>
              <a:rPr lang="en-US" sz="4400" b="1" dirty="0" err="1" smtClean="0">
                <a:latin typeface="Agency FB" panose="020B0503020202020204" pitchFamily="34" charset="0"/>
              </a:rPr>
              <a:t>Corke</a:t>
            </a:r>
            <a:r>
              <a:rPr lang="en-US" sz="4400" b="1" dirty="0" smtClean="0">
                <a:latin typeface="Agency FB" panose="020B0503020202020204" pitchFamily="34" charset="0"/>
              </a:rPr>
              <a:t> for the use of some slides</a:t>
            </a:r>
            <a:endParaRPr lang="en-US" sz="4400" b="1" dirty="0">
              <a:latin typeface="Agency FB" panose="020B0503020202020204" pitchFamily="34" charset="0"/>
            </a:endParaRPr>
          </a:p>
        </p:txBody>
      </p:sp>
      <p:pic>
        <p:nvPicPr>
          <p:cNvPr id="4" name="Picture 3" descr="https://encrypted-tbn0.gstatic.com/images?q=tbn:ANd9GcQFbqCCUPU3hloBmQ3Vv5phNzYDkjr0hnGZHa2xZs-C4keNI5jd7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99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62" y="1371601"/>
            <a:ext cx="4743038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371600"/>
            <a:ext cx="434340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Echolocation of bats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96" y="2133600"/>
            <a:ext cx="6761018" cy="3657600"/>
          </a:xfrm>
        </p:spPr>
      </p:pic>
    </p:spTree>
    <p:extLst>
      <p:ext uri="{BB962C8B-B14F-4D97-AF65-F5344CB8AC3E}">
        <p14:creationId xmlns:p14="http://schemas.microsoft.com/office/powerpoint/2010/main" val="355615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sensing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28800"/>
            <a:ext cx="4069773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12" y="2057400"/>
            <a:ext cx="38749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sensing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17" y="1143000"/>
            <a:ext cx="4135883" cy="49758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886200" cy="42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Vision: most powerful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for survival: finding food, avoiding being food, finding mates</a:t>
            </a:r>
          </a:p>
          <a:p>
            <a:r>
              <a:rPr lang="en-US" dirty="0" smtClean="0"/>
              <a:t>Long range sensing: beyond our fingertip (vision is our way to touch the world)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038600"/>
            <a:ext cx="3674533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09297"/>
            <a:ext cx="3192780" cy="23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the eye</a:t>
            </a:r>
            <a:br>
              <a:rPr lang="en-US" dirty="0" smtClean="0"/>
            </a:br>
            <a:r>
              <a:rPr lang="en-US" dirty="0" smtClean="0"/>
              <a:t>½ billion years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101340" cy="3802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26948"/>
            <a:ext cx="3611880" cy="50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Climbing mount improbable</a:t>
            </a:r>
            <a:br>
              <a:rPr lang="en-US" dirty="0" smtClean="0"/>
            </a:br>
            <a:r>
              <a:rPr lang="en-US" dirty="0" smtClean="0"/>
              <a:t>10 different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981200"/>
            <a:ext cx="44196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5427"/>
            <a:ext cx="2971800" cy="45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plethora of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1595"/>
            <a:ext cx="2524420" cy="18836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84" y="1676400"/>
            <a:ext cx="2346036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26230"/>
            <a:ext cx="2590800" cy="172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84" y="4126230"/>
            <a:ext cx="2346036" cy="17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748631"/>
            <a:ext cx="6223000" cy="4229100"/>
          </a:xfrm>
        </p:spPr>
      </p:pic>
    </p:spTree>
    <p:extLst>
      <p:ext uri="{BB962C8B-B14F-4D97-AF65-F5344CB8AC3E}">
        <p14:creationId xmlns:p14="http://schemas.microsoft.com/office/powerpoint/2010/main" val="57417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1" y="1600616"/>
            <a:ext cx="3239957" cy="2156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17248"/>
            <a:ext cx="3276600" cy="2239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75089"/>
            <a:ext cx="4419600" cy="27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purposes of this class a robot is a goal oriented machine that can sense, reason and act.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1800" y="3581400"/>
            <a:ext cx="12192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3581400"/>
            <a:ext cx="12192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51054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400" y="32120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1878" y="5105400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28579" y="51054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9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926306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286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51054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6210"/>
            <a:ext cx="3124200" cy="24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kinds of eyes at the top:</a:t>
            </a:r>
            <a:br>
              <a:rPr lang="en-US" dirty="0" smtClean="0"/>
            </a:br>
            <a:r>
              <a:rPr lang="en-US" dirty="0" smtClean="0"/>
              <a:t>Camera type or planar</a:t>
            </a:r>
            <a:br>
              <a:rPr lang="en-US" dirty="0" smtClean="0"/>
            </a:br>
            <a:r>
              <a:rPr lang="en-US" dirty="0" smtClean="0"/>
              <a:t>Spherical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" y="2285999"/>
            <a:ext cx="4376420" cy="34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602230"/>
            <a:ext cx="4305563" cy="21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cameras in the market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2903400" cy="30900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2209800"/>
            <a:ext cx="3169227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74160"/>
            <a:ext cx="2286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9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Catadioptric</a:t>
            </a:r>
            <a:r>
              <a:rPr lang="en-US" dirty="0" smtClean="0"/>
              <a:t> – panoramic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696244"/>
            <a:ext cx="5238750" cy="4333875"/>
          </a:xfrm>
        </p:spPr>
      </p:pic>
    </p:spTree>
    <p:extLst>
      <p:ext uri="{BB962C8B-B14F-4D97-AF65-F5344CB8AC3E}">
        <p14:creationId xmlns:p14="http://schemas.microsoft.com/office/powerpoint/2010/main" val="2591864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35618"/>
            <a:ext cx="4876800" cy="4855126"/>
          </a:xfrm>
        </p:spPr>
      </p:pic>
    </p:spTree>
    <p:extLst>
      <p:ext uri="{BB962C8B-B14F-4D97-AF65-F5344CB8AC3E}">
        <p14:creationId xmlns:p14="http://schemas.microsoft.com/office/powerpoint/2010/main" val="291123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Vision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Greeks: </a:t>
            </a:r>
            <a:r>
              <a:rPr lang="en-US" dirty="0" err="1" smtClean="0"/>
              <a:t>Extramission</a:t>
            </a:r>
            <a:r>
              <a:rPr lang="en-US" dirty="0" smtClean="0"/>
              <a:t> Theory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2590800"/>
            <a:ext cx="4279365" cy="3746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09" y="2743200"/>
            <a:ext cx="462529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Descartes got it 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73" y="1600200"/>
            <a:ext cx="4228715" cy="5105400"/>
          </a:xfrm>
        </p:spPr>
      </p:pic>
    </p:spTree>
    <p:extLst>
      <p:ext uri="{BB962C8B-B14F-4D97-AF65-F5344CB8AC3E}">
        <p14:creationId xmlns:p14="http://schemas.microsoft.com/office/powerpoint/2010/main" val="1289533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theories over the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Gestaltists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Von </a:t>
            </a:r>
            <a:r>
              <a:rPr lang="en-US" dirty="0" err="1" smtClean="0"/>
              <a:t>Helmholz</a:t>
            </a:r>
            <a:r>
              <a:rPr lang="en-US" dirty="0" smtClean="0"/>
              <a:t>: Unconscious inference</a:t>
            </a:r>
          </a:p>
          <a:p>
            <a:endParaRPr lang="en-US" dirty="0"/>
          </a:p>
          <a:p>
            <a:r>
              <a:rPr lang="en-US" dirty="0" smtClean="0"/>
              <a:t>David Marr: A reconstruction process that tells us where is what.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influenced by the zeitgeist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61090"/>
            <a:ext cx="4419600" cy="5459108"/>
          </a:xfrm>
        </p:spPr>
      </p:pic>
    </p:spTree>
    <p:extLst>
      <p:ext uri="{BB962C8B-B14F-4D97-AF65-F5344CB8AC3E}">
        <p14:creationId xmlns:p14="http://schemas.microsoft.com/office/powerpoint/2010/main" val="40429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perception is active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82" y="1371600"/>
            <a:ext cx="6196617" cy="5287426"/>
          </a:xfrm>
        </p:spPr>
      </p:pic>
    </p:spTree>
    <p:extLst>
      <p:ext uri="{BB962C8B-B14F-4D97-AF65-F5344CB8AC3E}">
        <p14:creationId xmlns:p14="http://schemas.microsoft.com/office/powerpoint/2010/main" val="11457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</a:t>
            </a:r>
          </a:p>
          <a:p>
            <a:r>
              <a:rPr lang="en-US" dirty="0" smtClean="0"/>
              <a:t>Where are you</a:t>
            </a:r>
          </a:p>
          <a:p>
            <a:r>
              <a:rPr lang="en-US" dirty="0" smtClean="0"/>
              <a:t>What are you</a:t>
            </a:r>
          </a:p>
          <a:p>
            <a:r>
              <a:rPr lang="en-US" dirty="0" smtClean="0"/>
              <a:t>How do I get there</a:t>
            </a:r>
          </a:p>
          <a:p>
            <a:r>
              <a:rPr lang="en-US" dirty="0" smtClean="0"/>
              <a:t>How to achieve a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0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eye movements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8300"/>
            <a:ext cx="3276600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15" y="1676400"/>
            <a:ext cx="4964803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with 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1066800"/>
            <a:ext cx="3763108" cy="50433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1143000"/>
            <a:ext cx="4535225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PR2 Humanoid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8" y="1752600"/>
            <a:ext cx="7864928" cy="4404360"/>
          </a:xfrm>
        </p:spPr>
      </p:pic>
    </p:spTree>
    <p:extLst>
      <p:ext uri="{BB962C8B-B14F-4D97-AF65-F5344CB8AC3E}">
        <p14:creationId xmlns:p14="http://schemas.microsoft.com/office/powerpoint/2010/main" val="1559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Perception for Robots</a:t>
            </a:r>
            <a:br>
              <a:rPr lang="en-US" dirty="0" smtClean="0"/>
            </a:br>
            <a:r>
              <a:rPr lang="en-US" dirty="0" smtClean="0"/>
              <a:t>3 major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Reconstruction</a:t>
            </a:r>
          </a:p>
          <a:p>
            <a:endParaRPr lang="en-US" dirty="0"/>
          </a:p>
          <a:p>
            <a:r>
              <a:rPr lang="en-US" dirty="0" smtClean="0"/>
              <a:t>Reorganization</a:t>
            </a:r>
          </a:p>
          <a:p>
            <a:endParaRPr lang="en-US" dirty="0"/>
          </a:p>
          <a:p>
            <a:r>
              <a:rPr lang="en-US" dirty="0" smtClean="0"/>
              <a:t>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788"/>
            <a:ext cx="4503288" cy="26772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2" y="4343400"/>
            <a:ext cx="545846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878516"/>
            <a:ext cx="6040047" cy="4369883"/>
          </a:xfrm>
        </p:spPr>
      </p:pic>
    </p:spTree>
    <p:extLst>
      <p:ext uri="{BB962C8B-B14F-4D97-AF65-F5344CB8AC3E}">
        <p14:creationId xmlns:p14="http://schemas.microsoft.com/office/powerpoint/2010/main" val="22159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Reorganization: segmentation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13" y="1752600"/>
            <a:ext cx="7206961" cy="4419600"/>
          </a:xfrm>
        </p:spPr>
      </p:pic>
    </p:spTree>
    <p:extLst>
      <p:ext uri="{BB962C8B-B14F-4D97-AF65-F5344CB8AC3E}">
        <p14:creationId xmlns:p14="http://schemas.microsoft.com/office/powerpoint/2010/main" val="15251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Reorganization: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2605"/>
            <a:ext cx="8229600" cy="2501152"/>
          </a:xfrm>
        </p:spPr>
      </p:pic>
    </p:spTree>
    <p:extLst>
      <p:ext uri="{BB962C8B-B14F-4D97-AF65-F5344CB8AC3E}">
        <p14:creationId xmlns:p14="http://schemas.microsoft.com/office/powerpoint/2010/main" val="35863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5900"/>
            <a:ext cx="3505200" cy="525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3999"/>
            <a:ext cx="4990072" cy="25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and Videos  </a:t>
            </a:r>
            <a:r>
              <a:rPr lang="en-US" dirty="0"/>
              <a:t>C</a:t>
            </a:r>
            <a:r>
              <a:rPr lang="en-US" dirty="0" smtClean="0"/>
              <a:t>ontain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Lines (contours, edges)</a:t>
            </a:r>
          </a:p>
          <a:p>
            <a:r>
              <a:rPr lang="en-US" dirty="0" smtClean="0"/>
              <a:t>Intensity and Color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not use GPS?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GPS is not perfect and has severe limitations is environments where robots are needed:</a:t>
            </a:r>
          </a:p>
          <a:p>
            <a:pPr marL="0" indent="0">
              <a:buNone/>
            </a:pPr>
            <a:r>
              <a:rPr lang="en-US" dirty="0" smtClean="0"/>
              <a:t>--- cities, mines, industrial sites, underwater,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deep forest.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It only tells where I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82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5475"/>
            <a:ext cx="4625340" cy="28364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44" y="4111481"/>
            <a:ext cx="5772956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Color, Texture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1447800"/>
            <a:ext cx="6546273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18432"/>
            <a:ext cx="4686300" cy="25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1" y="1981200"/>
            <a:ext cx="7314260" cy="3810000"/>
          </a:xfrm>
        </p:spPr>
      </p:pic>
    </p:spTree>
    <p:extLst>
      <p:ext uri="{BB962C8B-B14F-4D97-AF65-F5344CB8AC3E}">
        <p14:creationId xmlns:p14="http://schemas.microsoft.com/office/powerpoint/2010/main" val="3819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theoretical model of an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Pick a point in space and the light rays passing through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0" y="2133600"/>
            <a:ext cx="167640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2209800"/>
            <a:ext cx="1600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9812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33600" y="2209800"/>
            <a:ext cx="3124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9203" y="2863334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cut the rays with 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gives an image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2209800"/>
            <a:ext cx="1600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9812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9203" y="2863334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3352800"/>
            <a:ext cx="16002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14800" y="4495800"/>
            <a:ext cx="2743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33528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3352800"/>
            <a:ext cx="990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95700" y="1981200"/>
            <a:ext cx="974434" cy="240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71800" y="4724400"/>
            <a:ext cx="533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05200" y="2209800"/>
            <a:ext cx="15240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81200" y="4191000"/>
            <a:ext cx="1143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7200" y="5410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6400" y="5029200"/>
            <a:ext cx="533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2108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  <a:latin typeface="Arial" charset="0"/>
              </a:rPr>
              <a:t>Pinhole cameras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charset="0"/>
              </a:rPr>
              <a:t>Abstract camera model - box with a small hole in it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charset="0"/>
              </a:rPr>
              <a:t>Pinhole cameras work in practice</a:t>
            </a:r>
          </a:p>
        </p:txBody>
      </p:sp>
      <p:pic>
        <p:nvPicPr>
          <p:cNvPr id="7173" name="Picture 5" descr="pinhole.tiff                                                   0001A78FPowerbook HD                   985CFB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87503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1800" y="64008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charset="0"/>
              </a:rPr>
              <a:t>(Forsyth &amp; Ponce)</a:t>
            </a:r>
          </a:p>
        </p:txBody>
      </p:sp>
    </p:spTree>
    <p:extLst>
      <p:ext uri="{BB962C8B-B14F-4D97-AF65-F5344CB8AC3E}">
        <p14:creationId xmlns:p14="http://schemas.microsoft.com/office/powerpoint/2010/main" val="3821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change the plane, we get an new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199"/>
            <a:ext cx="4876800" cy="5276345"/>
          </a:xfrm>
        </p:spPr>
      </p:pic>
    </p:spTree>
    <p:extLst>
      <p:ext uri="{BB962C8B-B14F-4D97-AF65-F5344CB8AC3E}">
        <p14:creationId xmlns:p14="http://schemas.microsoft.com/office/powerpoint/2010/main" val="7449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these images related?</a:t>
            </a:r>
            <a:br>
              <a:rPr lang="en-US" dirty="0" smtClean="0"/>
            </a:br>
            <a:r>
              <a:rPr lang="en-US" dirty="0" smtClean="0"/>
              <a:t>(what remains invariant?)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51104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99111"/>
            <a:ext cx="3779520" cy="37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793922"/>
            <a:ext cx="2720961" cy="29351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1"/>
            <a:ext cx="5562600" cy="24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Projection of circle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98759"/>
            <a:ext cx="3357562" cy="55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Canyon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599"/>
            <a:ext cx="3124200" cy="41372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1" y="2133600"/>
            <a:ext cx="34588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31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Vanishing points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44913"/>
            <a:ext cx="7772400" cy="2427287"/>
          </a:xfrm>
        </p:spPr>
        <p:txBody>
          <a:bodyPr/>
          <a:lstStyle/>
          <a:p>
            <a:r>
              <a:rPr lang="en-US" altLang="en-US"/>
              <a:t>Vanishing point</a:t>
            </a:r>
          </a:p>
          <a:p>
            <a:pPr lvl="1"/>
            <a:r>
              <a:rPr lang="en-US" altLang="en-US"/>
              <a:t>projection of a point at infinity</a:t>
            </a:r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>
            <a:off x="2590800" y="13716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Line 5"/>
          <p:cNvSpPr>
            <a:spLocks noChangeShapeType="1"/>
          </p:cNvSpPr>
          <p:nvPr/>
        </p:nvSpPr>
        <p:spPr bwMode="auto">
          <a:xfrm>
            <a:off x="3124200" y="3124200"/>
            <a:ext cx="3048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2147888" y="209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1447800" y="121920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Arial" charset="0"/>
              </a:rPr>
              <a:t>image plane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1485900" y="2192338"/>
            <a:ext cx="7747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>
                <a:latin typeface="Arial" charset="0"/>
              </a:rPr>
              <a:t>camera</a:t>
            </a:r>
          </a:p>
          <a:p>
            <a:pPr algn="ctr">
              <a:lnSpc>
                <a:spcPct val="80000"/>
              </a:lnSpc>
            </a:pPr>
            <a:r>
              <a:rPr lang="en-US" altLang="en-US" sz="1400">
                <a:latin typeface="Arial" charset="0"/>
              </a:rPr>
              <a:t>center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21336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3581400" y="32004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Arial" charset="0"/>
              </a:rPr>
              <a:t>ground plane</a:t>
            </a:r>
            <a:endParaRPr lang="en-US" altLang="en-US" sz="1400"/>
          </a:p>
        </p:txBody>
      </p:sp>
      <p:grpSp>
        <p:nvGrpSpPr>
          <p:cNvPr id="309259" name="Group 11"/>
          <p:cNvGrpSpPr>
            <a:grpSpLocks/>
          </p:cNvGrpSpPr>
          <p:nvPr/>
        </p:nvGrpSpPr>
        <p:grpSpPr bwMode="auto">
          <a:xfrm>
            <a:off x="2209800" y="2133600"/>
            <a:ext cx="1371600" cy="1019175"/>
            <a:chOff x="1392" y="1344"/>
            <a:chExt cx="864" cy="642"/>
          </a:xfrm>
        </p:grpSpPr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>
              <a:off x="1392" y="134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1" name="Oval 13"/>
            <p:cNvSpPr>
              <a:spLocks noChangeArrowheads="1"/>
            </p:cNvSpPr>
            <p:nvPr/>
          </p:nvSpPr>
          <p:spPr bwMode="auto">
            <a:xfrm>
              <a:off x="2208" y="1938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2" name="Oval 14"/>
            <p:cNvSpPr>
              <a:spLocks noChangeArrowheads="1"/>
            </p:cNvSpPr>
            <p:nvPr/>
          </p:nvSpPr>
          <p:spPr bwMode="auto">
            <a:xfrm>
              <a:off x="1602" y="1488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263" name="Group 15"/>
          <p:cNvGrpSpPr>
            <a:grpSpLocks/>
          </p:cNvGrpSpPr>
          <p:nvPr/>
        </p:nvGrpSpPr>
        <p:grpSpPr bwMode="auto">
          <a:xfrm>
            <a:off x="2209800" y="2133600"/>
            <a:ext cx="2286000" cy="1022350"/>
            <a:chOff x="1392" y="1344"/>
            <a:chExt cx="1440" cy="644"/>
          </a:xfrm>
        </p:grpSpPr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>
              <a:off x="1392" y="134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5" name="Oval 17"/>
            <p:cNvSpPr>
              <a:spLocks noChangeArrowheads="1"/>
            </p:cNvSpPr>
            <p:nvPr/>
          </p:nvSpPr>
          <p:spPr bwMode="auto">
            <a:xfrm>
              <a:off x="1602" y="1422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6" name="Oval 18"/>
            <p:cNvSpPr>
              <a:spLocks noChangeArrowheads="1"/>
            </p:cNvSpPr>
            <p:nvPr/>
          </p:nvSpPr>
          <p:spPr bwMode="auto">
            <a:xfrm>
              <a:off x="2784" y="1940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267" name="Group 19"/>
          <p:cNvGrpSpPr>
            <a:grpSpLocks/>
          </p:cNvGrpSpPr>
          <p:nvPr/>
        </p:nvGrpSpPr>
        <p:grpSpPr bwMode="auto">
          <a:xfrm>
            <a:off x="2209800" y="2133600"/>
            <a:ext cx="3810000" cy="1022350"/>
            <a:chOff x="1392" y="1344"/>
            <a:chExt cx="2400" cy="644"/>
          </a:xfrm>
        </p:grpSpPr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1392" y="1344"/>
              <a:ext cx="24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69" name="Oval 21"/>
            <p:cNvSpPr>
              <a:spLocks noChangeArrowheads="1"/>
            </p:cNvSpPr>
            <p:nvPr/>
          </p:nvSpPr>
          <p:spPr bwMode="auto">
            <a:xfrm>
              <a:off x="1602" y="1376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70" name="Oval 22"/>
            <p:cNvSpPr>
              <a:spLocks noChangeArrowheads="1"/>
            </p:cNvSpPr>
            <p:nvPr/>
          </p:nvSpPr>
          <p:spPr bwMode="auto">
            <a:xfrm>
              <a:off x="3744" y="1940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271" name="Group 23"/>
          <p:cNvGrpSpPr>
            <a:grpSpLocks/>
          </p:cNvGrpSpPr>
          <p:nvPr/>
        </p:nvGrpSpPr>
        <p:grpSpPr bwMode="auto">
          <a:xfrm>
            <a:off x="2209800" y="1625600"/>
            <a:ext cx="3886200" cy="539750"/>
            <a:chOff x="1392" y="1024"/>
            <a:chExt cx="2448" cy="340"/>
          </a:xfrm>
        </p:grpSpPr>
        <p:grpSp>
          <p:nvGrpSpPr>
            <p:cNvPr id="309272" name="Group 24"/>
            <p:cNvGrpSpPr>
              <a:grpSpLocks/>
            </p:cNvGrpSpPr>
            <p:nvPr/>
          </p:nvGrpSpPr>
          <p:grpSpPr bwMode="auto">
            <a:xfrm>
              <a:off x="1392" y="1316"/>
              <a:ext cx="2448" cy="48"/>
              <a:chOff x="1392" y="1316"/>
              <a:chExt cx="2448" cy="48"/>
            </a:xfrm>
          </p:grpSpPr>
          <p:sp>
            <p:nvSpPr>
              <p:cNvPr id="309273" name="Line 25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4" name="Oval 26"/>
              <p:cNvSpPr>
                <a:spLocks noChangeArrowheads="1"/>
              </p:cNvSpPr>
              <p:nvPr/>
            </p:nvSpPr>
            <p:spPr bwMode="auto">
              <a:xfrm>
                <a:off x="1604" y="1316"/>
                <a:ext cx="48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275" name="Text Box 27"/>
            <p:cNvSpPr txBox="1">
              <a:spLocks noChangeArrowheads="1"/>
            </p:cNvSpPr>
            <p:nvPr/>
          </p:nvSpPr>
          <p:spPr bwMode="auto">
            <a:xfrm>
              <a:off x="1680" y="1024"/>
              <a:ext cx="8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Arial" charset="0"/>
                </a:rPr>
                <a:t>vanishing point</a:t>
              </a:r>
            </a:p>
          </p:txBody>
        </p:sp>
        <p:sp>
          <p:nvSpPr>
            <p:cNvPr id="309276" name="Line 28"/>
            <p:cNvSpPr>
              <a:spLocks noChangeShapeType="1"/>
            </p:cNvSpPr>
            <p:nvPr/>
          </p:nvSpPr>
          <p:spPr bwMode="auto">
            <a:xfrm flipH="1">
              <a:off x="1656" y="117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9277" name="Group 29"/>
          <p:cNvGrpSpPr>
            <a:grpSpLocks/>
          </p:cNvGrpSpPr>
          <p:nvPr/>
        </p:nvGrpSpPr>
        <p:grpSpPr bwMode="auto">
          <a:xfrm>
            <a:off x="2209800" y="2133600"/>
            <a:ext cx="3886200" cy="990600"/>
            <a:chOff x="1392" y="1344"/>
            <a:chExt cx="2448" cy="624"/>
          </a:xfrm>
        </p:grpSpPr>
        <p:grpSp>
          <p:nvGrpSpPr>
            <p:cNvPr id="309278" name="Group 30"/>
            <p:cNvGrpSpPr>
              <a:grpSpLocks/>
            </p:cNvGrpSpPr>
            <p:nvPr/>
          </p:nvGrpSpPr>
          <p:grpSpPr bwMode="auto">
            <a:xfrm>
              <a:off x="1392" y="1344"/>
              <a:ext cx="2448" cy="432"/>
              <a:chOff x="1392" y="1344"/>
              <a:chExt cx="2448" cy="432"/>
            </a:xfrm>
          </p:grpSpPr>
          <p:sp>
            <p:nvSpPr>
              <p:cNvPr id="309279" name="Line 31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240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0" name="Line 32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24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1" name="Line 33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24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282" name="Line 34"/>
            <p:cNvSpPr>
              <a:spLocks noChangeShapeType="1"/>
            </p:cNvSpPr>
            <p:nvPr/>
          </p:nvSpPr>
          <p:spPr bwMode="auto">
            <a:xfrm>
              <a:off x="1392" y="1344"/>
              <a:ext cx="24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83" name="Line 35"/>
            <p:cNvSpPr>
              <a:spLocks noChangeShapeType="1"/>
            </p:cNvSpPr>
            <p:nvPr/>
          </p:nvSpPr>
          <p:spPr bwMode="auto">
            <a:xfrm>
              <a:off x="1392" y="134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84" name="Line 36"/>
            <p:cNvSpPr>
              <a:spLocks noChangeShapeType="1"/>
            </p:cNvSpPr>
            <p:nvPr/>
          </p:nvSpPr>
          <p:spPr bwMode="auto">
            <a:xfrm>
              <a:off x="1392" y="134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1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Vanishing points (2D)</a:t>
            </a:r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>
            <a:off x="3276600" y="9906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667000" y="3124200"/>
            <a:ext cx="3810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1049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image plane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1524000" y="2192338"/>
            <a:ext cx="6985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camera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center</a:t>
            </a:r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21336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3581400" y="3200400"/>
            <a:ext cx="165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line on ground plane</a:t>
            </a:r>
          </a:p>
        </p:txBody>
      </p:sp>
      <p:grpSp>
        <p:nvGrpSpPr>
          <p:cNvPr id="310281" name="Group 9"/>
          <p:cNvGrpSpPr>
            <a:grpSpLocks/>
          </p:cNvGrpSpPr>
          <p:nvPr/>
        </p:nvGrpSpPr>
        <p:grpSpPr bwMode="auto">
          <a:xfrm>
            <a:off x="2209800" y="2133600"/>
            <a:ext cx="1371600" cy="1019175"/>
            <a:chOff x="1392" y="1344"/>
            <a:chExt cx="864" cy="642"/>
          </a:xfrm>
        </p:grpSpPr>
        <p:sp>
          <p:nvSpPr>
            <p:cNvPr id="310282" name="Line 10"/>
            <p:cNvSpPr>
              <a:spLocks noChangeShapeType="1"/>
            </p:cNvSpPr>
            <p:nvPr/>
          </p:nvSpPr>
          <p:spPr bwMode="auto">
            <a:xfrm>
              <a:off x="1392" y="134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83" name="Oval 11"/>
            <p:cNvSpPr>
              <a:spLocks noChangeArrowheads="1"/>
            </p:cNvSpPr>
            <p:nvPr/>
          </p:nvSpPr>
          <p:spPr bwMode="auto">
            <a:xfrm>
              <a:off x="2208" y="1938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84" name="Oval 12"/>
            <p:cNvSpPr>
              <a:spLocks noChangeArrowheads="1"/>
            </p:cNvSpPr>
            <p:nvPr/>
          </p:nvSpPr>
          <p:spPr bwMode="auto">
            <a:xfrm>
              <a:off x="1737" y="1584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285" name="Group 13"/>
          <p:cNvGrpSpPr>
            <a:grpSpLocks/>
          </p:cNvGrpSpPr>
          <p:nvPr/>
        </p:nvGrpSpPr>
        <p:grpSpPr bwMode="auto">
          <a:xfrm>
            <a:off x="2209800" y="2133600"/>
            <a:ext cx="2286000" cy="1022350"/>
            <a:chOff x="1392" y="1344"/>
            <a:chExt cx="1440" cy="644"/>
          </a:xfrm>
        </p:grpSpPr>
        <p:sp>
          <p:nvSpPr>
            <p:cNvPr id="310286" name="Line 14"/>
            <p:cNvSpPr>
              <a:spLocks noChangeShapeType="1"/>
            </p:cNvSpPr>
            <p:nvPr/>
          </p:nvSpPr>
          <p:spPr bwMode="auto">
            <a:xfrm>
              <a:off x="1392" y="134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87" name="Oval 15"/>
            <p:cNvSpPr>
              <a:spLocks noChangeArrowheads="1"/>
            </p:cNvSpPr>
            <p:nvPr/>
          </p:nvSpPr>
          <p:spPr bwMode="auto">
            <a:xfrm>
              <a:off x="1759" y="1485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88" name="Oval 16"/>
            <p:cNvSpPr>
              <a:spLocks noChangeArrowheads="1"/>
            </p:cNvSpPr>
            <p:nvPr/>
          </p:nvSpPr>
          <p:spPr bwMode="auto">
            <a:xfrm>
              <a:off x="2784" y="1940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289" name="Group 17"/>
          <p:cNvGrpSpPr>
            <a:grpSpLocks/>
          </p:cNvGrpSpPr>
          <p:nvPr/>
        </p:nvGrpSpPr>
        <p:grpSpPr bwMode="auto">
          <a:xfrm>
            <a:off x="2209800" y="2133600"/>
            <a:ext cx="3810000" cy="1022350"/>
            <a:chOff x="1392" y="1344"/>
            <a:chExt cx="2400" cy="644"/>
          </a:xfrm>
        </p:grpSpPr>
        <p:sp>
          <p:nvSpPr>
            <p:cNvPr id="310290" name="Line 18"/>
            <p:cNvSpPr>
              <a:spLocks noChangeShapeType="1"/>
            </p:cNvSpPr>
            <p:nvPr/>
          </p:nvSpPr>
          <p:spPr bwMode="auto">
            <a:xfrm>
              <a:off x="1392" y="1344"/>
              <a:ext cx="24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91" name="Oval 19"/>
            <p:cNvSpPr>
              <a:spLocks noChangeArrowheads="1"/>
            </p:cNvSpPr>
            <p:nvPr/>
          </p:nvSpPr>
          <p:spPr bwMode="auto">
            <a:xfrm>
              <a:off x="1774" y="1416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92" name="Oval 20"/>
            <p:cNvSpPr>
              <a:spLocks noChangeArrowheads="1"/>
            </p:cNvSpPr>
            <p:nvPr/>
          </p:nvSpPr>
          <p:spPr bwMode="auto">
            <a:xfrm>
              <a:off x="3744" y="1940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293" name="Group 21"/>
          <p:cNvGrpSpPr>
            <a:grpSpLocks/>
          </p:cNvGrpSpPr>
          <p:nvPr/>
        </p:nvGrpSpPr>
        <p:grpSpPr bwMode="auto">
          <a:xfrm>
            <a:off x="2209800" y="1651000"/>
            <a:ext cx="3886200" cy="1473200"/>
            <a:chOff x="1392" y="1040"/>
            <a:chExt cx="2448" cy="928"/>
          </a:xfrm>
        </p:grpSpPr>
        <p:sp>
          <p:nvSpPr>
            <p:cNvPr id="310294" name="Line 22"/>
            <p:cNvSpPr>
              <a:spLocks noChangeShapeType="1"/>
            </p:cNvSpPr>
            <p:nvPr/>
          </p:nvSpPr>
          <p:spPr bwMode="auto">
            <a:xfrm flipV="1">
              <a:off x="1680" y="1344"/>
              <a:ext cx="144" cy="62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295" name="Group 23"/>
            <p:cNvGrpSpPr>
              <a:grpSpLocks/>
            </p:cNvGrpSpPr>
            <p:nvPr/>
          </p:nvGrpSpPr>
          <p:grpSpPr bwMode="auto">
            <a:xfrm>
              <a:off x="1392" y="1316"/>
              <a:ext cx="2448" cy="48"/>
              <a:chOff x="1392" y="1316"/>
              <a:chExt cx="2448" cy="48"/>
            </a:xfrm>
          </p:grpSpPr>
          <p:sp>
            <p:nvSpPr>
              <p:cNvPr id="310296" name="Line 24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97" name="Oval 25"/>
              <p:cNvSpPr>
                <a:spLocks noChangeArrowheads="1"/>
              </p:cNvSpPr>
              <p:nvPr/>
            </p:nvSpPr>
            <p:spPr bwMode="auto">
              <a:xfrm>
                <a:off x="1803" y="1316"/>
                <a:ext cx="48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298" name="Text Box 26"/>
            <p:cNvSpPr txBox="1">
              <a:spLocks noChangeArrowheads="1"/>
            </p:cNvSpPr>
            <p:nvPr/>
          </p:nvSpPr>
          <p:spPr bwMode="auto">
            <a:xfrm>
              <a:off x="2070" y="1040"/>
              <a:ext cx="8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vanishing point</a:t>
              </a:r>
              <a:endParaRPr lang="en-US" altLang="en-US" sz="1400" b="1"/>
            </a:p>
          </p:txBody>
        </p:sp>
        <p:sp>
          <p:nvSpPr>
            <p:cNvPr id="310299" name="Line 27"/>
            <p:cNvSpPr>
              <a:spLocks noChangeShapeType="1"/>
            </p:cNvSpPr>
            <p:nvPr/>
          </p:nvSpPr>
          <p:spPr bwMode="auto">
            <a:xfrm flipH="1">
              <a:off x="1876" y="1188"/>
              <a:ext cx="24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2438400" y="18288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flipV="1">
            <a:off x="2438400" y="2514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flipV="1">
            <a:off x="2438400" y="990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3" name="Oval 31"/>
          <p:cNvSpPr>
            <a:spLocks noChangeArrowheads="1"/>
          </p:cNvSpPr>
          <p:nvPr/>
        </p:nvSpPr>
        <p:spPr bwMode="auto">
          <a:xfrm>
            <a:off x="2147888" y="209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Vanishing points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305800" cy="22860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Properties</a:t>
            </a:r>
          </a:p>
          <a:p>
            <a:pPr lvl="1"/>
            <a:r>
              <a:rPr lang="en-US" altLang="en-US"/>
              <a:t>Any two parallel lines have the same vanishing point </a:t>
            </a:r>
            <a:r>
              <a:rPr lang="en-US" altLang="en-US" b="1"/>
              <a:t>v</a:t>
            </a:r>
            <a:endParaRPr lang="en-US" altLang="en-US"/>
          </a:p>
          <a:p>
            <a:pPr lvl="1"/>
            <a:r>
              <a:rPr lang="en-US" altLang="en-US"/>
              <a:t>The ray from </a:t>
            </a:r>
            <a:r>
              <a:rPr lang="en-US" altLang="en-US" b="1"/>
              <a:t>C</a:t>
            </a:r>
            <a:r>
              <a:rPr lang="en-US" altLang="en-US"/>
              <a:t> through </a:t>
            </a:r>
            <a:r>
              <a:rPr lang="en-US" altLang="en-US" b="1"/>
              <a:t>v</a:t>
            </a:r>
            <a:r>
              <a:rPr lang="en-US" altLang="en-US"/>
              <a:t> is parallel to the lines</a:t>
            </a:r>
          </a:p>
          <a:p>
            <a:pPr lvl="1"/>
            <a:r>
              <a:rPr lang="en-US" altLang="en-US"/>
              <a:t>An image may have more than one vanishing point</a:t>
            </a:r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>
            <a:off x="3276600" y="9906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2667000" y="3124200"/>
            <a:ext cx="3810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1447800" y="1219200"/>
            <a:ext cx="1049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image plane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1524000" y="2192338"/>
            <a:ext cx="6985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camera</a:t>
            </a:r>
          </a:p>
          <a:p>
            <a:pPr algn="ctr">
              <a:lnSpc>
                <a:spcPct val="80000"/>
              </a:lnSpc>
            </a:pPr>
            <a:r>
              <a:rPr lang="en-US" altLang="en-US" sz="1400"/>
              <a:t>center</a:t>
            </a:r>
          </a:p>
          <a:p>
            <a:pPr algn="ctr">
              <a:lnSpc>
                <a:spcPct val="80000"/>
              </a:lnSpc>
            </a:pPr>
            <a:r>
              <a:rPr lang="en-US" altLang="en-US" sz="1400" b="1"/>
              <a:t>C</a:t>
            </a:r>
            <a:endParaRPr lang="en-US" altLang="en-US" sz="1400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21336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581400" y="3200400"/>
            <a:ext cx="165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line on ground plane</a:t>
            </a:r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 flipV="1">
            <a:off x="2667000" y="2133600"/>
            <a:ext cx="228600" cy="990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07" name="Group 11"/>
          <p:cNvGrpSpPr>
            <a:grpSpLocks/>
          </p:cNvGrpSpPr>
          <p:nvPr/>
        </p:nvGrpSpPr>
        <p:grpSpPr bwMode="auto">
          <a:xfrm>
            <a:off x="2209800" y="2089150"/>
            <a:ext cx="3886200" cy="76200"/>
            <a:chOff x="1392" y="1316"/>
            <a:chExt cx="2448" cy="48"/>
          </a:xfrm>
        </p:grpSpPr>
        <p:sp>
          <p:nvSpPr>
            <p:cNvPr id="311308" name="Line 12"/>
            <p:cNvSpPr>
              <a:spLocks noChangeShapeType="1"/>
            </p:cNvSpPr>
            <p:nvPr/>
          </p:nvSpPr>
          <p:spPr bwMode="auto">
            <a:xfrm>
              <a:off x="1392" y="1344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9" name="Oval 13"/>
            <p:cNvSpPr>
              <a:spLocks noChangeArrowheads="1"/>
            </p:cNvSpPr>
            <p:nvPr/>
          </p:nvSpPr>
          <p:spPr bwMode="auto">
            <a:xfrm>
              <a:off x="1803" y="1316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3286125" y="1651000"/>
            <a:ext cx="1458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vanishing point </a:t>
            </a:r>
            <a:r>
              <a:rPr lang="en-US" altLang="en-US" sz="1400" b="1"/>
              <a:t>V</a:t>
            </a:r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 flipH="1">
            <a:off x="2978150" y="1885950"/>
            <a:ext cx="3810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>
            <a:off x="2438400" y="1828800"/>
            <a:ext cx="0" cy="152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V="1">
            <a:off x="2438400" y="2514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 flipV="1">
            <a:off x="2438400" y="990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5" name="Oval 19"/>
          <p:cNvSpPr>
            <a:spLocks noChangeArrowheads="1"/>
          </p:cNvSpPr>
          <p:nvPr/>
        </p:nvSpPr>
        <p:spPr bwMode="auto">
          <a:xfrm>
            <a:off x="2147888" y="2090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16" name="Group 20"/>
          <p:cNvGrpSpPr>
            <a:grpSpLocks/>
          </p:cNvGrpSpPr>
          <p:nvPr/>
        </p:nvGrpSpPr>
        <p:grpSpPr bwMode="auto">
          <a:xfrm>
            <a:off x="2895600" y="2133600"/>
            <a:ext cx="4038600" cy="838200"/>
            <a:chOff x="1824" y="1344"/>
            <a:chExt cx="2544" cy="528"/>
          </a:xfrm>
        </p:grpSpPr>
        <p:sp>
          <p:nvSpPr>
            <p:cNvPr id="311317" name="Line 21"/>
            <p:cNvSpPr>
              <a:spLocks noChangeShapeType="1"/>
            </p:cNvSpPr>
            <p:nvPr/>
          </p:nvSpPr>
          <p:spPr bwMode="auto">
            <a:xfrm flipH="1" flipV="1">
              <a:off x="1824" y="1344"/>
              <a:ext cx="144" cy="33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8" name="Line 22"/>
            <p:cNvSpPr>
              <a:spLocks noChangeShapeType="1"/>
            </p:cNvSpPr>
            <p:nvPr/>
          </p:nvSpPr>
          <p:spPr bwMode="auto">
            <a:xfrm>
              <a:off x="1968" y="1680"/>
              <a:ext cx="240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9" name="Text Box 23"/>
            <p:cNvSpPr txBox="1">
              <a:spLocks noChangeArrowheads="1"/>
            </p:cNvSpPr>
            <p:nvPr/>
          </p:nvSpPr>
          <p:spPr bwMode="auto">
            <a:xfrm>
              <a:off x="2352" y="1680"/>
              <a:ext cx="10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line on ground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1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(angles)  not invariant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2" y="1529482"/>
            <a:ext cx="5950968" cy="3895958"/>
          </a:xfrm>
        </p:spPr>
      </p:pic>
    </p:spTree>
    <p:extLst>
      <p:ext uri="{BB962C8B-B14F-4D97-AF65-F5344CB8AC3E}">
        <p14:creationId xmlns:p14="http://schemas.microsoft.com/office/powerpoint/2010/main" val="14835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ratio = only invariant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68689" cy="5103164"/>
          </a:xfrm>
        </p:spPr>
      </p:pic>
    </p:spTree>
    <p:extLst>
      <p:ext uri="{BB962C8B-B14F-4D97-AF65-F5344CB8AC3E}">
        <p14:creationId xmlns:p14="http://schemas.microsoft.com/office/powerpoint/2010/main" val="3753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380166"/>
            <a:ext cx="5867400" cy="7477423"/>
          </a:xfrm>
        </p:spPr>
      </p:pic>
    </p:spTree>
    <p:extLst>
      <p:ext uri="{BB962C8B-B14F-4D97-AF65-F5344CB8AC3E}">
        <p14:creationId xmlns:p14="http://schemas.microsoft.com/office/powerpoint/2010/main" val="18097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0"/>
            <a:ext cx="8610600" cy="4953000"/>
          </a:xfrm>
        </p:spPr>
      </p:pic>
    </p:spTree>
    <p:extLst>
      <p:ext uri="{BB962C8B-B14F-4D97-AF65-F5344CB8AC3E}">
        <p14:creationId xmlns:p14="http://schemas.microsoft.com/office/powerpoint/2010/main" val="27622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our question: how are the 2 images related to each other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6324600" cy="3632371"/>
          </a:xfrm>
        </p:spPr>
      </p:pic>
      <p:sp>
        <p:nvSpPr>
          <p:cNvPr id="5" name="TextBox 4"/>
          <p:cNvSpPr txBox="1"/>
          <p:nvPr/>
        </p:nvSpPr>
        <p:spPr>
          <a:xfrm>
            <a:off x="2209800" y="2133600"/>
            <a:ext cx="616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we find a map, a function mapping x’ to x?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13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Fundamental Theorem</a:t>
            </a:r>
            <a:r>
              <a:rPr lang="en-US" sz="3200" dirty="0" smtClean="0"/>
              <a:t>: If we know how 4 points map to each other in the two planes, then we know how all points map. (if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sym typeface="Wingdings" panose="05000000000000000000" pitchFamily="2" charset="2"/>
              </a:rPr>
              <a:t>A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ym typeface="Wingdings" panose="05000000000000000000" pitchFamily="2" charset="2"/>
              </a:rPr>
              <a:t>bB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ym typeface="Wingdings" panose="05000000000000000000" pitchFamily="2" charset="2"/>
              </a:rPr>
              <a:t>cC,dD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2700" dirty="0" smtClean="0">
                <a:sym typeface="Wingdings" panose="05000000000000000000" pitchFamily="2" charset="2"/>
              </a:rPr>
              <a:t>then we can map any point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6629400" cy="4709335"/>
          </a:xfrm>
        </p:spPr>
      </p:pic>
    </p:spTree>
    <p:extLst>
      <p:ext uri="{BB962C8B-B14F-4D97-AF65-F5344CB8AC3E}">
        <p14:creationId xmlns:p14="http://schemas.microsoft.com/office/powerpoint/2010/main" val="41834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24000" y="3200400"/>
            <a:ext cx="1219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0756" y="3084690"/>
            <a:ext cx="609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505200"/>
            <a:ext cx="1828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62600" y="29718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3505200"/>
            <a:ext cx="17526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39000" y="2971800"/>
            <a:ext cx="762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3505200"/>
            <a:ext cx="2133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3505200"/>
            <a:ext cx="2743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0" y="3505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0186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4724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37454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2600" y="3505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27871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5562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305800" y="38510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77662" y="35519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11788" y="35697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0908" y="403575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5" name="Flowchart: Connector 34"/>
          <p:cNvSpPr/>
          <p:nvPr/>
        </p:nvSpPr>
        <p:spPr>
          <a:xfrm>
            <a:off x="1509712" y="3472934"/>
            <a:ext cx="161925" cy="158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2675403" y="3084690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902309" y="3725118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 flipV="1">
            <a:off x="3280378" y="4678233"/>
            <a:ext cx="144844" cy="923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055556" y="4157434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582247" y="3846690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5487247" y="3472934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7161082" y="2954326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201747" y="3733800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7239847" y="5499616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8160109" y="3899416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236435" y="4552265"/>
            <a:ext cx="150706" cy="125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87141" y="44012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0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sites, mines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9" y="1447800"/>
            <a:ext cx="3175851" cy="42157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524000"/>
            <a:ext cx="3429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54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35" name="Line 23"/>
          <p:cNvSpPr>
            <a:spLocks noChangeShapeType="1"/>
          </p:cNvSpPr>
          <p:nvPr/>
        </p:nvSpPr>
        <p:spPr bwMode="auto">
          <a:xfrm flipV="1">
            <a:off x="3505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36" name="Line 24"/>
          <p:cNvSpPr>
            <a:spLocks noChangeShapeType="1"/>
          </p:cNvSpPr>
          <p:nvPr/>
        </p:nvSpPr>
        <p:spPr bwMode="auto">
          <a:xfrm>
            <a:off x="3505200" y="4495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26" name="Line 14"/>
          <p:cNvSpPr>
            <a:spLocks noChangeShapeType="1"/>
          </p:cNvSpPr>
          <p:nvPr/>
        </p:nvSpPr>
        <p:spPr bwMode="auto">
          <a:xfrm flipV="1">
            <a:off x="3505200" y="4038600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38" name="Line 26"/>
          <p:cNvSpPr>
            <a:spLocks noChangeShapeType="1"/>
          </p:cNvSpPr>
          <p:nvPr/>
        </p:nvSpPr>
        <p:spPr bwMode="auto">
          <a:xfrm flipH="1">
            <a:off x="3124200" y="4495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2819400" y="4297363"/>
            <a:ext cx="695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/>
            <a:r>
              <a:rPr lang="en-US" altLang="en-US" sz="1400">
                <a:latin typeface="Arial" charset="0"/>
              </a:rPr>
              <a:t>(0,0,0)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projective plane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463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Why do we need homogeneous coordinates?</a:t>
            </a:r>
          </a:p>
          <a:p>
            <a:pPr lvl="1"/>
            <a:r>
              <a:rPr lang="en-US" altLang="en-US" dirty="0"/>
              <a:t>represent points at infinity, </a:t>
            </a:r>
            <a:r>
              <a:rPr lang="en-US" altLang="en-US" dirty="0" err="1"/>
              <a:t>homographies</a:t>
            </a:r>
            <a:r>
              <a:rPr lang="en-US" altLang="en-US" dirty="0"/>
              <a:t>, perspective projection, multi-view relationships</a:t>
            </a:r>
          </a:p>
          <a:p>
            <a:r>
              <a:rPr lang="en-US" altLang="en-US" dirty="0"/>
              <a:t>What is the geometric intuition?</a:t>
            </a:r>
          </a:p>
          <a:p>
            <a:pPr lvl="1"/>
            <a:r>
              <a:rPr lang="en-US" altLang="en-US" dirty="0"/>
              <a:t>a point in the image is a </a:t>
            </a:r>
            <a:r>
              <a:rPr lang="en-US" altLang="en-US" i="1" dirty="0"/>
              <a:t>ray</a:t>
            </a:r>
            <a:r>
              <a:rPr lang="en-US" altLang="en-US" dirty="0"/>
              <a:t> in projective space</a:t>
            </a:r>
            <a:endParaRPr lang="en-US" altLang="en-US" i="1" dirty="0"/>
          </a:p>
        </p:txBody>
      </p:sp>
      <p:sp>
        <p:nvSpPr>
          <p:cNvPr id="294919" name="Oval 7"/>
          <p:cNvSpPr>
            <a:spLocks noChangeArrowheads="1"/>
          </p:cNvSpPr>
          <p:nvPr/>
        </p:nvSpPr>
        <p:spPr bwMode="auto">
          <a:xfrm>
            <a:off x="3467100" y="44640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Oval 9"/>
          <p:cNvSpPr>
            <a:spLocks noChangeArrowheads="1"/>
          </p:cNvSpPr>
          <p:nvPr/>
        </p:nvSpPr>
        <p:spPr bwMode="auto">
          <a:xfrm>
            <a:off x="4876800" y="3973513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5060950" y="38862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/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(sx,sy,s)</a:t>
            </a: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685800" y="51054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Each </a:t>
            </a:r>
            <a:r>
              <a:rPr lang="en-US" altLang="en-US" sz="2000" i="1">
                <a:latin typeface="Arial" charset="0"/>
              </a:rPr>
              <a:t>point</a:t>
            </a:r>
            <a:r>
              <a:rPr lang="en-US" altLang="en-US" sz="2000">
                <a:latin typeface="Arial" charset="0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(x,y)</a:t>
            </a:r>
            <a:r>
              <a:rPr lang="en-US" altLang="en-US" sz="2000">
                <a:latin typeface="Arial" charset="0"/>
              </a:rPr>
              <a:t> on the plane is represented by a </a:t>
            </a:r>
            <a:r>
              <a:rPr lang="en-US" altLang="en-US" sz="2000" i="1">
                <a:latin typeface="Arial" charset="0"/>
              </a:rPr>
              <a:t>ray</a:t>
            </a:r>
            <a:r>
              <a:rPr lang="en-US" altLang="en-US" sz="2000">
                <a:latin typeface="Arial" charset="0"/>
              </a:rPr>
              <a:t> </a:t>
            </a: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(sx,sy,s)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800">
                <a:latin typeface="Arial" charset="0"/>
              </a:rPr>
              <a:t>all points on the ray are equivalent:  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(x, y, 1) 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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 (sx, sy, s)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i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94928" name="Group 16"/>
          <p:cNvGrpSpPr>
            <a:grpSpLocks/>
          </p:cNvGrpSpPr>
          <p:nvPr/>
        </p:nvGrpSpPr>
        <p:grpSpPr bwMode="auto">
          <a:xfrm>
            <a:off x="3733800" y="2971800"/>
            <a:ext cx="1962150" cy="2057400"/>
            <a:chOff x="2208" y="2112"/>
            <a:chExt cx="1236" cy="1296"/>
          </a:xfrm>
        </p:grpSpPr>
        <p:sp>
          <p:nvSpPr>
            <p:cNvPr id="294929" name="Text Box 17"/>
            <p:cNvSpPr txBox="1">
              <a:spLocks noChangeArrowheads="1"/>
            </p:cNvSpPr>
            <p:nvPr/>
          </p:nvSpPr>
          <p:spPr bwMode="auto">
            <a:xfrm>
              <a:off x="2544" y="3177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pPr algn="ctr"/>
              <a:r>
                <a:rPr lang="en-US" altLang="en-US" sz="1800">
                  <a:solidFill>
                    <a:schemeClr val="tx2"/>
                  </a:solidFill>
                  <a:latin typeface="Arial" charset="0"/>
                </a:rPr>
                <a:t>image plane</a:t>
              </a:r>
            </a:p>
          </p:txBody>
        </p:sp>
        <p:grpSp>
          <p:nvGrpSpPr>
            <p:cNvPr id="294930" name="Group 18"/>
            <p:cNvGrpSpPr>
              <a:grpSpLocks/>
            </p:cNvGrpSpPr>
            <p:nvPr/>
          </p:nvGrpSpPr>
          <p:grpSpPr bwMode="auto">
            <a:xfrm>
              <a:off x="2208" y="2112"/>
              <a:ext cx="776" cy="1104"/>
              <a:chOff x="2208" y="2112"/>
              <a:chExt cx="776" cy="1104"/>
            </a:xfrm>
          </p:grpSpPr>
          <p:sp>
            <p:nvSpPr>
              <p:cNvPr id="294931" name="Freeform 19"/>
              <p:cNvSpPr>
                <a:spLocks/>
              </p:cNvSpPr>
              <p:nvPr/>
            </p:nvSpPr>
            <p:spPr bwMode="auto">
              <a:xfrm>
                <a:off x="2208" y="2112"/>
                <a:ext cx="768" cy="1104"/>
              </a:xfrm>
              <a:custGeom>
                <a:avLst/>
                <a:gdLst>
                  <a:gd name="T0" fmla="*/ 0 w 768"/>
                  <a:gd name="T1" fmla="*/ 0 h 1104"/>
                  <a:gd name="T2" fmla="*/ 0 w 768"/>
                  <a:gd name="T3" fmla="*/ 720 h 1104"/>
                  <a:gd name="T4" fmla="*/ 768 w 768"/>
                  <a:gd name="T5" fmla="*/ 1104 h 1104"/>
                  <a:gd name="T6" fmla="*/ 768 w 768"/>
                  <a:gd name="T7" fmla="*/ 384 h 1104"/>
                  <a:gd name="T8" fmla="*/ 0 w 768"/>
                  <a:gd name="T9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1104">
                    <a:moveTo>
                      <a:pt x="0" y="0"/>
                    </a:moveTo>
                    <a:lnTo>
                      <a:pt x="0" y="720"/>
                    </a:lnTo>
                    <a:lnTo>
                      <a:pt x="768" y="1104"/>
                    </a:lnTo>
                    <a:lnTo>
                      <a:pt x="768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932" name="Line 20"/>
              <p:cNvSpPr>
                <a:spLocks noChangeShapeType="1"/>
              </p:cNvSpPr>
              <p:nvPr/>
            </p:nvSpPr>
            <p:spPr bwMode="auto">
              <a:xfrm flipV="1">
                <a:off x="2208" y="2860"/>
                <a:ext cx="500" cy="1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3" name="Text Box 21"/>
              <p:cNvSpPr txBox="1">
                <a:spLocks noChangeArrowheads="1"/>
              </p:cNvSpPr>
              <p:nvPr/>
            </p:nvSpPr>
            <p:spPr bwMode="auto">
              <a:xfrm>
                <a:off x="2468" y="2832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pPr algn="ctr"/>
                <a:r>
                  <a:rPr lang="en-US" altLang="en-US" sz="1800">
                    <a:solidFill>
                      <a:schemeClr val="accent2"/>
                    </a:solidFill>
                    <a:latin typeface="Arial" charset="0"/>
                  </a:rPr>
                  <a:t>(x,y,1)</a:t>
                </a:r>
              </a:p>
            </p:txBody>
          </p:sp>
          <p:sp>
            <p:nvSpPr>
              <p:cNvPr id="294934" name="Oval 22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4939" name="Text Box 27"/>
          <p:cNvSpPr txBox="1">
            <a:spLocks noChangeArrowheads="1"/>
          </p:cNvSpPr>
          <p:nvPr/>
        </p:nvSpPr>
        <p:spPr bwMode="auto">
          <a:xfrm>
            <a:off x="3276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y</a:t>
            </a:r>
          </a:p>
        </p:txBody>
      </p:sp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3816350" y="4586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x</a:t>
            </a:r>
          </a:p>
        </p:txBody>
      </p:sp>
      <p:sp>
        <p:nvSpPr>
          <p:cNvPr id="294941" name="Text Box 29"/>
          <p:cNvSpPr txBox="1">
            <a:spLocks noChangeArrowheads="1"/>
          </p:cNvSpPr>
          <p:nvPr/>
        </p:nvSpPr>
        <p:spPr bwMode="auto">
          <a:xfrm>
            <a:off x="3124200" y="4662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z</a:t>
            </a:r>
          </a:p>
        </p:txBody>
      </p:sp>
      <p:sp>
        <p:nvSpPr>
          <p:cNvPr id="294915" name="Line 3"/>
          <p:cNvSpPr>
            <a:spLocks noChangeShapeType="1"/>
          </p:cNvSpPr>
          <p:nvPr/>
        </p:nvSpPr>
        <p:spPr bwMode="auto">
          <a:xfrm flipV="1">
            <a:off x="4552950" y="3838575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Projective lines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212850"/>
          </a:xfrm>
        </p:spPr>
        <p:txBody>
          <a:bodyPr/>
          <a:lstStyle/>
          <a:p>
            <a:r>
              <a:rPr lang="en-US" altLang="en-US" dirty="0"/>
              <a:t>What does a line in the image correspond to in projective space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</p:txBody>
      </p:sp>
      <p:grpSp>
        <p:nvGrpSpPr>
          <p:cNvPr id="296983" name="Group 23"/>
          <p:cNvGrpSpPr>
            <a:grpSpLocks/>
          </p:cNvGrpSpPr>
          <p:nvPr/>
        </p:nvGrpSpPr>
        <p:grpSpPr bwMode="auto">
          <a:xfrm>
            <a:off x="685800" y="3581400"/>
            <a:ext cx="7772400" cy="1811338"/>
            <a:chOff x="432" y="2256"/>
            <a:chExt cx="4896" cy="1141"/>
          </a:xfrm>
        </p:grpSpPr>
        <p:sp>
          <p:nvSpPr>
            <p:cNvPr id="296972" name="Rectangle 12"/>
            <p:cNvSpPr>
              <a:spLocks noChangeArrowheads="1"/>
            </p:cNvSpPr>
            <p:nvPr/>
          </p:nvSpPr>
          <p:spPr bwMode="auto">
            <a:xfrm>
              <a:off x="432" y="2256"/>
              <a:ext cx="48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•"/>
              </a:pPr>
              <a:r>
                <a:rPr lang="en-US" altLang="en-US" sz="2000">
                  <a:latin typeface="Arial" charset="0"/>
                </a:rPr>
                <a:t>A line is a </a:t>
              </a:r>
              <a:r>
                <a:rPr lang="en-US" altLang="en-US" sz="2000" i="1">
                  <a:latin typeface="Arial" charset="0"/>
                </a:rPr>
                <a:t>plane</a:t>
              </a:r>
              <a:r>
                <a:rPr lang="en-US" altLang="en-US" sz="2000">
                  <a:latin typeface="Arial" charset="0"/>
                </a:rPr>
                <a:t> of rays through origin</a:t>
              </a:r>
            </a:p>
            <a:p>
              <a:pPr lvl="2">
                <a:spcBef>
                  <a:spcPct val="20000"/>
                </a:spcBef>
                <a:buFontTx/>
                <a:buChar char="–"/>
              </a:pPr>
              <a:r>
                <a:rPr lang="en-US" altLang="en-US" sz="2000">
                  <a:latin typeface="Arial" charset="0"/>
                </a:rPr>
                <a:t>all rays (x,y,z) satisfying:  ax + by + cz = 0</a:t>
              </a:r>
            </a:p>
          </p:txBody>
        </p:sp>
        <p:graphicFrame>
          <p:nvGraphicFramePr>
            <p:cNvPr id="296973" name="Object 13"/>
            <p:cNvGraphicFramePr>
              <a:graphicFrameLocks noChangeAspect="1"/>
            </p:cNvGraphicFramePr>
            <p:nvPr/>
          </p:nvGraphicFramePr>
          <p:xfrm>
            <a:off x="1595" y="2784"/>
            <a:ext cx="2168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4" imgW="2514600" imgH="711000" progId="Equation.3">
                    <p:embed/>
                  </p:oleObj>
                </mc:Choice>
                <mc:Fallback>
                  <p:oleObj name="Equation" r:id="rId4" imgW="2514600" imgH="71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2784"/>
                          <a:ext cx="2168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6978" name="Group 18"/>
          <p:cNvGrpSpPr>
            <a:grpSpLocks/>
          </p:cNvGrpSpPr>
          <p:nvPr/>
        </p:nvGrpSpPr>
        <p:grpSpPr bwMode="auto">
          <a:xfrm>
            <a:off x="5792848" y="1828800"/>
            <a:ext cx="1868487" cy="1752600"/>
            <a:chOff x="2039" y="1056"/>
            <a:chExt cx="1177" cy="1104"/>
          </a:xfrm>
        </p:grpSpPr>
        <p:sp>
          <p:nvSpPr>
            <p:cNvPr id="296964" name="Freeform 4"/>
            <p:cNvSpPr>
              <a:spLocks/>
            </p:cNvSpPr>
            <p:nvPr/>
          </p:nvSpPr>
          <p:spPr bwMode="auto">
            <a:xfrm>
              <a:off x="2160" y="1056"/>
              <a:ext cx="768" cy="1104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5" name="Oval 5"/>
            <p:cNvSpPr>
              <a:spLocks noChangeArrowheads="1"/>
            </p:cNvSpPr>
            <p:nvPr/>
          </p:nvSpPr>
          <p:spPr bwMode="auto">
            <a:xfrm>
              <a:off x="2039" y="1947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7" name="Line 7"/>
            <p:cNvSpPr>
              <a:spLocks noChangeShapeType="1"/>
            </p:cNvSpPr>
            <p:nvPr/>
          </p:nvSpPr>
          <p:spPr bwMode="auto">
            <a:xfrm flipV="1">
              <a:off x="2078" y="1056"/>
              <a:ext cx="514" cy="8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8" name="Line 8"/>
            <p:cNvSpPr>
              <a:spLocks noChangeShapeType="1"/>
            </p:cNvSpPr>
            <p:nvPr/>
          </p:nvSpPr>
          <p:spPr bwMode="auto">
            <a:xfrm flipV="1">
              <a:off x="2160" y="1536"/>
              <a:ext cx="768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9" name="Line 9"/>
            <p:cNvSpPr>
              <a:spLocks noChangeShapeType="1"/>
            </p:cNvSpPr>
            <p:nvPr/>
          </p:nvSpPr>
          <p:spPr bwMode="auto">
            <a:xfrm flipV="1">
              <a:off x="2064" y="1248"/>
              <a:ext cx="115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0" name="Oval 10"/>
            <p:cNvSpPr>
              <a:spLocks noChangeArrowheads="1"/>
            </p:cNvSpPr>
            <p:nvPr/>
          </p:nvSpPr>
          <p:spPr bwMode="auto">
            <a:xfrm>
              <a:off x="2647" y="1557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1" name="Oval 11"/>
            <p:cNvSpPr>
              <a:spLocks noChangeArrowheads="1"/>
            </p:cNvSpPr>
            <p:nvPr/>
          </p:nvSpPr>
          <p:spPr bwMode="auto">
            <a:xfrm>
              <a:off x="2208" y="1632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6989" name="Group 29"/>
          <p:cNvGrpSpPr>
            <a:grpSpLocks/>
          </p:cNvGrpSpPr>
          <p:nvPr/>
        </p:nvGrpSpPr>
        <p:grpSpPr bwMode="auto">
          <a:xfrm>
            <a:off x="685800" y="5334000"/>
            <a:ext cx="7772400" cy="990600"/>
            <a:chOff x="432" y="3360"/>
            <a:chExt cx="4896" cy="624"/>
          </a:xfrm>
        </p:grpSpPr>
        <p:sp>
          <p:nvSpPr>
            <p:cNvPr id="296974" name="Rectangle 14"/>
            <p:cNvSpPr>
              <a:spLocks noChangeArrowheads="1"/>
            </p:cNvSpPr>
            <p:nvPr/>
          </p:nvSpPr>
          <p:spPr bwMode="auto">
            <a:xfrm>
              <a:off x="432" y="3600"/>
              <a:ext cx="48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•"/>
              </a:pPr>
              <a:r>
                <a:rPr lang="en-US" altLang="en-US" sz="2000">
                  <a:latin typeface="Arial" charset="0"/>
                </a:rPr>
                <a:t>A line is also represented as a homogeneous 3-vector </a:t>
              </a:r>
              <a:r>
                <a:rPr lang="en-US" altLang="en-US" sz="2000" b="1">
                  <a:latin typeface="Arial" charset="0"/>
                </a:rPr>
                <a:t>l</a:t>
              </a:r>
            </a:p>
          </p:txBody>
        </p:sp>
        <p:grpSp>
          <p:nvGrpSpPr>
            <p:cNvPr id="296988" name="Group 28"/>
            <p:cNvGrpSpPr>
              <a:grpSpLocks/>
            </p:cNvGrpSpPr>
            <p:nvPr/>
          </p:nvGrpSpPr>
          <p:grpSpPr bwMode="auto">
            <a:xfrm>
              <a:off x="3216" y="3360"/>
              <a:ext cx="569" cy="288"/>
              <a:chOff x="3216" y="3360"/>
              <a:chExt cx="569" cy="288"/>
            </a:xfrm>
          </p:grpSpPr>
          <p:sp>
            <p:nvSpPr>
              <p:cNvPr id="296976" name="Text Box 16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Arial" charset="0"/>
                  </a:rPr>
                  <a:t>l</a:t>
                </a:r>
              </a:p>
            </p:txBody>
          </p:sp>
          <p:sp>
            <p:nvSpPr>
              <p:cNvPr id="296977" name="Text Box 17"/>
              <p:cNvSpPr txBox="1">
                <a:spLocks noChangeArrowheads="1"/>
              </p:cNvSpPr>
              <p:nvPr/>
            </p:nvSpPr>
            <p:spPr bwMode="auto">
              <a:xfrm>
                <a:off x="3552" y="3360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Arial" charset="0"/>
                  </a:rPr>
                  <a:t>p</a:t>
                </a:r>
              </a:p>
            </p:txBody>
          </p:sp>
          <p:sp>
            <p:nvSpPr>
              <p:cNvPr id="296987" name="Text Box 27"/>
              <p:cNvSpPr txBox="1">
                <a:spLocks noChangeArrowheads="1"/>
              </p:cNvSpPr>
              <p:nvPr/>
            </p:nvSpPr>
            <p:spPr bwMode="auto">
              <a:xfrm>
                <a:off x="3383" y="3360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b="1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8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039" name="Group 31"/>
          <p:cNvGrpSpPr>
            <a:grpSpLocks/>
          </p:cNvGrpSpPr>
          <p:nvPr/>
        </p:nvGrpSpPr>
        <p:grpSpPr bwMode="auto">
          <a:xfrm>
            <a:off x="2057400" y="1905000"/>
            <a:ext cx="2209800" cy="1447800"/>
            <a:chOff x="1296" y="1200"/>
            <a:chExt cx="1392" cy="912"/>
          </a:xfrm>
        </p:grpSpPr>
        <p:sp>
          <p:nvSpPr>
            <p:cNvPr id="299038" name="Freeform 30"/>
            <p:cNvSpPr>
              <a:spLocks/>
            </p:cNvSpPr>
            <p:nvPr/>
          </p:nvSpPr>
          <p:spPr bwMode="auto">
            <a:xfrm>
              <a:off x="1536" y="1200"/>
              <a:ext cx="1152" cy="912"/>
            </a:xfrm>
            <a:custGeom>
              <a:avLst/>
              <a:gdLst>
                <a:gd name="T0" fmla="*/ 0 w 1152"/>
                <a:gd name="T1" fmla="*/ 912 h 912"/>
                <a:gd name="T2" fmla="*/ 528 w 1152"/>
                <a:gd name="T3" fmla="*/ 0 h 912"/>
                <a:gd name="T4" fmla="*/ 1152 w 1152"/>
                <a:gd name="T5" fmla="*/ 192 h 912"/>
                <a:gd name="T6" fmla="*/ 0 w 1152"/>
                <a:gd name="T7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912">
                  <a:moveTo>
                    <a:pt x="0" y="912"/>
                  </a:moveTo>
                  <a:lnTo>
                    <a:pt x="528" y="0"/>
                  </a:lnTo>
                  <a:lnTo>
                    <a:pt x="1152" y="192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9019" name="Group 11"/>
            <p:cNvGrpSpPr>
              <a:grpSpLocks/>
            </p:cNvGrpSpPr>
            <p:nvPr/>
          </p:nvGrpSpPr>
          <p:grpSpPr bwMode="auto">
            <a:xfrm>
              <a:off x="1296" y="1632"/>
              <a:ext cx="240" cy="480"/>
              <a:chOff x="1296" y="1632"/>
              <a:chExt cx="240" cy="480"/>
            </a:xfrm>
          </p:grpSpPr>
          <p:sp>
            <p:nvSpPr>
              <p:cNvPr id="299020" name="Line 12"/>
              <p:cNvSpPr>
                <a:spLocks noChangeShapeType="1"/>
              </p:cNvSpPr>
              <p:nvPr/>
            </p:nvSpPr>
            <p:spPr bwMode="auto">
              <a:xfrm flipH="1" flipV="1">
                <a:off x="1296" y="1632"/>
                <a:ext cx="240" cy="48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1" name="Text Box 13"/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pPr algn="ctr"/>
                <a:r>
                  <a:rPr lang="en-US" altLang="en-US" sz="1800" b="1">
                    <a:solidFill>
                      <a:schemeClr val="accent2"/>
                    </a:solidFill>
                    <a:latin typeface="Arial" charset="0"/>
                  </a:rPr>
                  <a:t>l</a:t>
                </a:r>
              </a:p>
            </p:txBody>
          </p:sp>
        </p:grpSp>
      </p:grp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 and line duality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212850"/>
          </a:xfrm>
        </p:spPr>
        <p:txBody>
          <a:bodyPr/>
          <a:lstStyle/>
          <a:p>
            <a:pPr lvl="1"/>
            <a:r>
              <a:rPr lang="en-US" altLang="en-US"/>
              <a:t>A line </a:t>
            </a:r>
            <a:r>
              <a:rPr lang="en-US" altLang="en-US" b="1"/>
              <a:t>l</a:t>
            </a:r>
            <a:r>
              <a:rPr lang="en-US" altLang="en-US"/>
              <a:t> is a homogeneous 3-vector</a:t>
            </a:r>
          </a:p>
          <a:p>
            <a:pPr lvl="1"/>
            <a:r>
              <a:rPr lang="en-US" altLang="en-US"/>
              <a:t>It is </a:t>
            </a:r>
            <a:r>
              <a:rPr lang="en-US" altLang="en-US">
                <a:sym typeface="Symbol" pitchFamily="18" charset="2"/>
              </a:rPr>
              <a:t></a:t>
            </a:r>
            <a:r>
              <a:rPr lang="en-US" altLang="en-US"/>
              <a:t> to every point (ray) </a:t>
            </a:r>
            <a:r>
              <a:rPr lang="en-US" altLang="en-US" b="1"/>
              <a:t>p</a:t>
            </a:r>
            <a:r>
              <a:rPr lang="en-US" altLang="en-US"/>
              <a:t> on the line:  </a:t>
            </a:r>
            <a:r>
              <a:rPr lang="en-US" altLang="en-US" b="1"/>
              <a:t>l</a:t>
            </a:r>
            <a:r>
              <a:rPr lang="en-US" altLang="en-US">
                <a:cs typeface="Arial" charset="0"/>
              </a:rPr>
              <a:t> </a:t>
            </a:r>
            <a:r>
              <a:rPr lang="en-US" altLang="en-US" b="1"/>
              <a:t>p</a:t>
            </a:r>
            <a:r>
              <a:rPr lang="en-US" altLang="en-US"/>
              <a:t>=0</a:t>
            </a:r>
          </a:p>
          <a:p>
            <a:endParaRPr lang="en-US" altLang="en-US"/>
          </a:p>
        </p:txBody>
      </p:sp>
      <p:sp>
        <p:nvSpPr>
          <p:cNvPr id="299012" name="Freeform 4"/>
          <p:cNvSpPr>
            <a:spLocks/>
          </p:cNvSpPr>
          <p:nvPr/>
        </p:nvSpPr>
        <p:spPr bwMode="auto">
          <a:xfrm>
            <a:off x="2590800" y="1905000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3" name="Oval 5"/>
          <p:cNvSpPr>
            <a:spLocks noChangeArrowheads="1"/>
          </p:cNvSpPr>
          <p:nvPr/>
        </p:nvSpPr>
        <p:spPr bwMode="auto">
          <a:xfrm>
            <a:off x="2398713" y="331946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V="1">
            <a:off x="2460625" y="1905000"/>
            <a:ext cx="815975" cy="141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 flipV="1">
            <a:off x="2590800" y="2667000"/>
            <a:ext cx="12192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 flipV="1">
            <a:off x="2438400" y="2209800"/>
            <a:ext cx="1828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3363913" y="2700338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667000" y="28194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2667000" y="27432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/>
            <a:r>
              <a:rPr lang="en-US" altLang="en-US" sz="1800" b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altLang="en-US" sz="1800" b="1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99023" name="Rectangle 15"/>
          <p:cNvSpPr>
            <a:spLocks noChangeArrowheads="1"/>
          </p:cNvSpPr>
          <p:nvPr/>
        </p:nvSpPr>
        <p:spPr bwMode="auto">
          <a:xfrm>
            <a:off x="3276600" y="2667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altLang="en-US" sz="1800" b="1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99024" name="Rectangle 16"/>
          <p:cNvSpPr>
            <a:spLocks noChangeArrowheads="1"/>
          </p:cNvSpPr>
          <p:nvPr/>
        </p:nvSpPr>
        <p:spPr bwMode="auto">
          <a:xfrm>
            <a:off x="381000" y="4953000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Arial" charset="0"/>
              </a:rPr>
              <a:t>What is the intersection of two lines </a:t>
            </a:r>
            <a:r>
              <a:rPr lang="en-US" altLang="en-US" b="1">
                <a:latin typeface="Arial" charset="0"/>
              </a:rPr>
              <a:t>l</a:t>
            </a:r>
            <a:r>
              <a:rPr lang="en-US" altLang="en-US" b="1" baseline="-25000">
                <a:latin typeface="Arial" charset="0"/>
              </a:rPr>
              <a:t>1</a:t>
            </a:r>
            <a:r>
              <a:rPr lang="en-US" altLang="en-US">
                <a:latin typeface="Arial" charset="0"/>
              </a:rPr>
              <a:t> and </a:t>
            </a:r>
            <a:r>
              <a:rPr lang="en-US" altLang="en-US" b="1">
                <a:latin typeface="Arial" charset="0"/>
              </a:rPr>
              <a:t>l</a:t>
            </a:r>
            <a:r>
              <a:rPr lang="en-US" altLang="en-US" b="1" baseline="-25000">
                <a:latin typeface="Arial" charset="0"/>
              </a:rPr>
              <a:t>2 </a:t>
            </a:r>
            <a:r>
              <a:rPr lang="en-US" altLang="en-US">
                <a:latin typeface="Arial" charset="0"/>
              </a:rPr>
              <a:t>?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charset="0"/>
              </a:rPr>
              <a:t>p </a:t>
            </a:r>
            <a:r>
              <a:rPr lang="en-US" altLang="en-US" sz="2000">
                <a:latin typeface="Arial" charset="0"/>
              </a:rPr>
              <a:t>is </a:t>
            </a:r>
            <a:r>
              <a:rPr lang="en-US" altLang="en-US" sz="2000">
                <a:latin typeface="Arial" charset="0"/>
                <a:sym typeface="Symbol" pitchFamily="18" charset="2"/>
              </a:rPr>
              <a:t></a:t>
            </a:r>
            <a:r>
              <a:rPr lang="en-US" altLang="en-US" sz="2000">
                <a:latin typeface="Arial" charset="0"/>
              </a:rPr>
              <a:t> to </a:t>
            </a:r>
            <a:r>
              <a:rPr lang="en-US" altLang="en-US" sz="2000" b="1">
                <a:latin typeface="Arial" charset="0"/>
              </a:rPr>
              <a:t>l</a:t>
            </a:r>
            <a:r>
              <a:rPr lang="en-US" altLang="en-US" sz="2000" b="1" baseline="-25000">
                <a:latin typeface="Arial" charset="0"/>
              </a:rPr>
              <a:t>1</a:t>
            </a:r>
            <a:r>
              <a:rPr lang="en-US" altLang="en-US" sz="2000">
                <a:latin typeface="Arial" charset="0"/>
              </a:rPr>
              <a:t> and </a:t>
            </a:r>
            <a:r>
              <a:rPr lang="en-US" altLang="en-US" sz="2000" b="1">
                <a:latin typeface="Arial" charset="0"/>
              </a:rPr>
              <a:t>l</a:t>
            </a:r>
            <a:r>
              <a:rPr lang="en-US" altLang="en-US" sz="2000" b="1" baseline="-25000">
                <a:latin typeface="Arial" charset="0"/>
              </a:rPr>
              <a:t>2 </a:t>
            </a:r>
            <a:r>
              <a:rPr lang="en-US" altLang="en-US" sz="2000">
                <a:latin typeface="Arial" charset="0"/>
              </a:rPr>
              <a:t>  </a:t>
            </a:r>
            <a:r>
              <a:rPr lang="en-US" altLang="en-US" sz="2000">
                <a:latin typeface="Arial" charset="0"/>
                <a:sym typeface="Symbol" pitchFamily="18" charset="2"/>
              </a:rPr>
              <a:t>   </a:t>
            </a:r>
            <a:r>
              <a:rPr lang="en-US" altLang="en-US" sz="2000" b="1">
                <a:latin typeface="Arial" charset="0"/>
              </a:rPr>
              <a:t>p </a:t>
            </a:r>
            <a:r>
              <a:rPr lang="en-US" altLang="en-US" sz="2000">
                <a:latin typeface="Arial" charset="0"/>
              </a:rPr>
              <a:t>= </a:t>
            </a:r>
            <a:r>
              <a:rPr lang="en-US" altLang="en-US" sz="2000" b="1">
                <a:latin typeface="Arial" charset="0"/>
              </a:rPr>
              <a:t>l</a:t>
            </a:r>
            <a:r>
              <a:rPr lang="en-US" altLang="en-US" sz="2000" b="1" baseline="-25000">
                <a:latin typeface="Arial" charset="0"/>
              </a:rPr>
              <a:t>1</a:t>
            </a:r>
            <a:r>
              <a:rPr lang="en-US" altLang="en-US" sz="2000">
                <a:latin typeface="Arial" charset="0"/>
              </a:rPr>
              <a:t> </a:t>
            </a:r>
            <a:r>
              <a:rPr lang="en-US" altLang="en-US" sz="2000">
                <a:latin typeface="Arial" charset="0"/>
                <a:sym typeface="Symbol" pitchFamily="18" charset="2"/>
              </a:rPr>
              <a:t></a:t>
            </a:r>
            <a:r>
              <a:rPr lang="en-US" altLang="en-US" sz="2000">
                <a:latin typeface="Arial" charset="0"/>
              </a:rPr>
              <a:t> </a:t>
            </a:r>
            <a:r>
              <a:rPr lang="en-US" altLang="en-US" sz="2000" b="1">
                <a:latin typeface="Arial" charset="0"/>
              </a:rPr>
              <a:t>l</a:t>
            </a:r>
            <a:r>
              <a:rPr lang="en-US" altLang="en-US" sz="2000" b="1" baseline="-25000">
                <a:latin typeface="Arial" charset="0"/>
              </a:rPr>
              <a:t>2</a:t>
            </a:r>
          </a:p>
          <a:p>
            <a:pPr lvl="1">
              <a:spcBef>
                <a:spcPct val="20000"/>
              </a:spcBef>
            </a:pPr>
            <a:r>
              <a:rPr lang="en-US" altLang="en-US">
                <a:latin typeface="Arial" charset="0"/>
              </a:rPr>
              <a:t>Points and lines are </a:t>
            </a:r>
            <a:r>
              <a:rPr lang="en-US" altLang="en-US" i="1">
                <a:latin typeface="Arial" charset="0"/>
              </a:rPr>
              <a:t>dual</a:t>
            </a:r>
            <a:r>
              <a:rPr lang="en-US" altLang="en-US">
                <a:latin typeface="Arial" charset="0"/>
              </a:rPr>
              <a:t> in projective space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given any formula, can switch the meanings of points and lines to get another formula</a:t>
            </a:r>
            <a:endParaRPr lang="en-US" altLang="en-US">
              <a:latin typeface="Arial" charset="0"/>
            </a:endParaRPr>
          </a:p>
        </p:txBody>
      </p:sp>
      <p:grpSp>
        <p:nvGrpSpPr>
          <p:cNvPr id="299025" name="Group 17"/>
          <p:cNvGrpSpPr>
            <a:grpSpLocks/>
          </p:cNvGrpSpPr>
          <p:nvPr/>
        </p:nvGrpSpPr>
        <p:grpSpPr bwMode="auto">
          <a:xfrm>
            <a:off x="4876800" y="1905000"/>
            <a:ext cx="2286000" cy="1752600"/>
            <a:chOff x="3072" y="1200"/>
            <a:chExt cx="1440" cy="1104"/>
          </a:xfrm>
        </p:grpSpPr>
        <p:sp>
          <p:nvSpPr>
            <p:cNvPr id="299026" name="Line 18"/>
            <p:cNvSpPr>
              <a:spLocks noChangeShapeType="1"/>
            </p:cNvSpPr>
            <p:nvPr/>
          </p:nvSpPr>
          <p:spPr bwMode="auto">
            <a:xfrm flipH="1">
              <a:off x="3936" y="1392"/>
              <a:ext cx="48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27" name="Freeform 19"/>
            <p:cNvSpPr>
              <a:spLocks/>
            </p:cNvSpPr>
            <p:nvPr/>
          </p:nvSpPr>
          <p:spPr bwMode="auto">
            <a:xfrm>
              <a:off x="3600" y="1200"/>
              <a:ext cx="768" cy="1104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8" name="Oval 20"/>
            <p:cNvSpPr>
              <a:spLocks noChangeArrowheads="1"/>
            </p:cNvSpPr>
            <p:nvPr/>
          </p:nvSpPr>
          <p:spPr bwMode="auto">
            <a:xfrm>
              <a:off x="3479" y="2091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9" name="Line 21"/>
            <p:cNvSpPr>
              <a:spLocks noChangeShapeType="1"/>
            </p:cNvSpPr>
            <p:nvPr/>
          </p:nvSpPr>
          <p:spPr bwMode="auto">
            <a:xfrm flipV="1">
              <a:off x="3600" y="1680"/>
              <a:ext cx="768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30" name="Line 22"/>
            <p:cNvSpPr>
              <a:spLocks noChangeShapeType="1"/>
            </p:cNvSpPr>
            <p:nvPr/>
          </p:nvSpPr>
          <p:spPr bwMode="auto">
            <a:xfrm flipV="1">
              <a:off x="3504" y="1344"/>
              <a:ext cx="1008" cy="7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31" name="Oval 23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99032" name="Line 24"/>
            <p:cNvSpPr>
              <a:spLocks noChangeShapeType="1"/>
            </p:cNvSpPr>
            <p:nvPr/>
          </p:nvSpPr>
          <p:spPr bwMode="auto">
            <a:xfrm flipH="1" flipV="1">
              <a:off x="3264" y="1632"/>
              <a:ext cx="240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33" name="Text Box 25"/>
            <p:cNvSpPr txBox="1">
              <a:spLocks noChangeArrowheads="1"/>
            </p:cNvSpPr>
            <p:nvPr/>
          </p:nvSpPr>
          <p:spPr bwMode="auto">
            <a:xfrm>
              <a:off x="3168" y="1680"/>
              <a:ext cx="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pPr algn="ctr"/>
              <a:r>
                <a:rPr lang="en-US" altLang="en-US" sz="1800" b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US" altLang="en-US" sz="1800" b="1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9034" name="Line 26"/>
            <p:cNvSpPr>
              <a:spLocks noChangeShapeType="1"/>
            </p:cNvSpPr>
            <p:nvPr/>
          </p:nvSpPr>
          <p:spPr bwMode="auto">
            <a:xfrm flipH="1" flipV="1">
              <a:off x="3072" y="1920"/>
              <a:ext cx="432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35" name="Text Box 27"/>
            <p:cNvSpPr txBox="1">
              <a:spLocks noChangeArrowheads="1"/>
            </p:cNvSpPr>
            <p:nvPr/>
          </p:nvSpPr>
          <p:spPr bwMode="auto">
            <a:xfrm>
              <a:off x="3072" y="1929"/>
              <a:ext cx="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pPr algn="ctr"/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l</a:t>
              </a:r>
              <a:r>
                <a:rPr lang="en-US" altLang="en-US" sz="18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036" name="Rectangle 28"/>
            <p:cNvSpPr>
              <a:spLocks noChangeArrowheads="1"/>
            </p:cNvSpPr>
            <p:nvPr/>
          </p:nvSpPr>
          <p:spPr bwMode="auto">
            <a:xfrm>
              <a:off x="3936" y="16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>
                  <a:solidFill>
                    <a:srgbClr val="33CC33"/>
                  </a:solidFill>
                  <a:latin typeface="Arial" charset="0"/>
                </a:rPr>
                <a:t>p</a:t>
              </a:r>
              <a:endParaRPr lang="en-US" altLang="en-US" sz="1800" b="1" baseline="-25000">
                <a:solidFill>
                  <a:srgbClr val="33CC33"/>
                </a:solidFill>
                <a:latin typeface="Arial" charset="0"/>
              </a:endParaRPr>
            </a:p>
          </p:txBody>
        </p:sp>
      </p:grpSp>
      <p:sp>
        <p:nvSpPr>
          <p:cNvPr id="299037" name="Rectangle 29"/>
          <p:cNvSpPr>
            <a:spLocks noChangeArrowheads="1"/>
          </p:cNvSpPr>
          <p:nvPr/>
        </p:nvSpPr>
        <p:spPr bwMode="auto">
          <a:xfrm>
            <a:off x="381000" y="38100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Arial" charset="0"/>
              </a:rPr>
              <a:t>What is the line </a:t>
            </a:r>
            <a:r>
              <a:rPr lang="en-US" altLang="en-US" b="1">
                <a:latin typeface="Arial" charset="0"/>
              </a:rPr>
              <a:t>l</a:t>
            </a:r>
            <a:r>
              <a:rPr lang="en-US" altLang="en-US">
                <a:latin typeface="Arial" charset="0"/>
              </a:rPr>
              <a:t> spanned by rays </a:t>
            </a:r>
            <a:r>
              <a:rPr lang="en-US" altLang="en-US" b="1">
                <a:latin typeface="Arial" charset="0"/>
              </a:rPr>
              <a:t>p</a:t>
            </a:r>
            <a:r>
              <a:rPr lang="en-US" altLang="en-US" b="1" baseline="-25000">
                <a:latin typeface="Arial" charset="0"/>
              </a:rPr>
              <a:t>1</a:t>
            </a:r>
            <a:r>
              <a:rPr lang="en-US" altLang="en-US">
                <a:latin typeface="Arial" charset="0"/>
              </a:rPr>
              <a:t> and </a:t>
            </a:r>
            <a:r>
              <a:rPr lang="en-US" altLang="en-US" b="1">
                <a:latin typeface="Arial" charset="0"/>
              </a:rPr>
              <a:t>p</a:t>
            </a:r>
            <a:r>
              <a:rPr lang="en-US" altLang="en-US" b="1" baseline="-25000">
                <a:latin typeface="Arial" charset="0"/>
              </a:rPr>
              <a:t>2 </a:t>
            </a:r>
            <a:r>
              <a:rPr lang="en-US" altLang="en-US">
                <a:latin typeface="Arial" charset="0"/>
              </a:rPr>
              <a:t>?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charset="0"/>
              </a:rPr>
              <a:t>l </a:t>
            </a:r>
            <a:r>
              <a:rPr lang="en-US" altLang="en-US" sz="2000">
                <a:latin typeface="Arial" charset="0"/>
              </a:rPr>
              <a:t>is </a:t>
            </a:r>
            <a:r>
              <a:rPr lang="en-US" altLang="en-US" sz="2000">
                <a:latin typeface="Arial" charset="0"/>
                <a:sym typeface="Symbol" pitchFamily="18" charset="2"/>
              </a:rPr>
              <a:t></a:t>
            </a:r>
            <a:r>
              <a:rPr lang="en-US" altLang="en-US" sz="2000">
                <a:latin typeface="Arial" charset="0"/>
              </a:rPr>
              <a:t> to </a:t>
            </a:r>
            <a:r>
              <a:rPr lang="en-US" altLang="en-US" sz="2000" b="1">
                <a:latin typeface="Arial" charset="0"/>
              </a:rPr>
              <a:t>p</a:t>
            </a:r>
            <a:r>
              <a:rPr lang="en-US" altLang="en-US" sz="2000" b="1" baseline="-25000">
                <a:latin typeface="Arial" charset="0"/>
              </a:rPr>
              <a:t>1</a:t>
            </a:r>
            <a:r>
              <a:rPr lang="en-US" altLang="en-US" sz="2000">
                <a:latin typeface="Arial" charset="0"/>
              </a:rPr>
              <a:t> and </a:t>
            </a:r>
            <a:r>
              <a:rPr lang="en-US" altLang="en-US" sz="2000" b="1">
                <a:latin typeface="Arial" charset="0"/>
              </a:rPr>
              <a:t>p</a:t>
            </a:r>
            <a:r>
              <a:rPr lang="en-US" altLang="en-US" sz="2000" b="1" baseline="-25000">
                <a:latin typeface="Arial" charset="0"/>
              </a:rPr>
              <a:t>2 </a:t>
            </a:r>
            <a:r>
              <a:rPr lang="en-US" altLang="en-US" sz="2000">
                <a:latin typeface="Arial" charset="0"/>
              </a:rPr>
              <a:t>  </a:t>
            </a:r>
            <a:r>
              <a:rPr lang="en-US" altLang="en-US" sz="2000">
                <a:latin typeface="Arial" charset="0"/>
                <a:sym typeface="Symbol" pitchFamily="18" charset="2"/>
              </a:rPr>
              <a:t>   </a:t>
            </a:r>
            <a:r>
              <a:rPr lang="en-US" altLang="en-US" sz="2000" b="1">
                <a:latin typeface="Arial" charset="0"/>
              </a:rPr>
              <a:t>l </a:t>
            </a:r>
            <a:r>
              <a:rPr lang="en-US" altLang="en-US" sz="2000">
                <a:latin typeface="Arial" charset="0"/>
              </a:rPr>
              <a:t>= </a:t>
            </a:r>
            <a:r>
              <a:rPr lang="en-US" altLang="en-US" sz="2000" b="1">
                <a:latin typeface="Arial" charset="0"/>
              </a:rPr>
              <a:t>p</a:t>
            </a:r>
            <a:r>
              <a:rPr lang="en-US" altLang="en-US" sz="2000" b="1" baseline="-25000">
                <a:latin typeface="Arial" charset="0"/>
              </a:rPr>
              <a:t>1</a:t>
            </a:r>
            <a:r>
              <a:rPr lang="en-US" altLang="en-US" sz="2000">
                <a:latin typeface="Arial" charset="0"/>
              </a:rPr>
              <a:t> </a:t>
            </a:r>
            <a:r>
              <a:rPr lang="en-US" altLang="en-US" sz="2000">
                <a:latin typeface="Arial" charset="0"/>
                <a:sym typeface="Symbol" pitchFamily="18" charset="2"/>
              </a:rPr>
              <a:t></a:t>
            </a:r>
            <a:r>
              <a:rPr lang="en-US" altLang="en-US" sz="2000">
                <a:latin typeface="Arial" charset="0"/>
              </a:rPr>
              <a:t> </a:t>
            </a:r>
            <a:r>
              <a:rPr lang="en-US" altLang="en-US" sz="2000" b="1">
                <a:latin typeface="Arial" charset="0"/>
              </a:rPr>
              <a:t>p</a:t>
            </a:r>
            <a:r>
              <a:rPr lang="en-US" altLang="en-US" sz="2000" b="1" baseline="-25000">
                <a:latin typeface="Arial" charset="0"/>
              </a:rPr>
              <a:t>2 </a:t>
            </a:r>
            <a:endParaRPr lang="en-US" altLang="en-US" sz="2000">
              <a:latin typeface="Arial" charset="0"/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charset="0"/>
              </a:rPr>
              <a:t>l</a:t>
            </a:r>
            <a:r>
              <a:rPr lang="en-US" altLang="en-US" sz="2000">
                <a:latin typeface="Arial" charset="0"/>
              </a:rPr>
              <a:t> is the plane normal</a:t>
            </a:r>
          </a:p>
        </p:txBody>
      </p:sp>
    </p:spTree>
    <p:extLst>
      <p:ext uri="{BB962C8B-B14F-4D97-AF65-F5344CB8AC3E}">
        <p14:creationId xmlns:p14="http://schemas.microsoft.com/office/powerpoint/2010/main" val="27095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4" grpId="0" build="p" bldLvl="3" autoUpdateAnimBg="0"/>
      <p:bldP spid="299037" grpId="0" build="p" bldLvl="3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85" name="Group 49"/>
          <p:cNvGrpSpPr>
            <a:grpSpLocks/>
          </p:cNvGrpSpPr>
          <p:nvPr/>
        </p:nvGrpSpPr>
        <p:grpSpPr bwMode="auto">
          <a:xfrm>
            <a:off x="5791200" y="1600200"/>
            <a:ext cx="1905000" cy="1295400"/>
            <a:chOff x="3648" y="1008"/>
            <a:chExt cx="1200" cy="816"/>
          </a:xfrm>
        </p:grpSpPr>
        <p:sp>
          <p:nvSpPr>
            <p:cNvPr id="347181" name="Freeform 45"/>
            <p:cNvSpPr>
              <a:spLocks/>
            </p:cNvSpPr>
            <p:nvPr/>
          </p:nvSpPr>
          <p:spPr bwMode="auto">
            <a:xfrm>
              <a:off x="3648" y="1008"/>
              <a:ext cx="1200" cy="816"/>
            </a:xfrm>
            <a:custGeom>
              <a:avLst/>
              <a:gdLst>
                <a:gd name="T0" fmla="*/ 0 w 1200"/>
                <a:gd name="T1" fmla="*/ 672 h 816"/>
                <a:gd name="T2" fmla="*/ 528 w 1200"/>
                <a:gd name="T3" fmla="*/ 0 h 816"/>
                <a:gd name="T4" fmla="*/ 1200 w 1200"/>
                <a:gd name="T5" fmla="*/ 816 h 816"/>
                <a:gd name="T6" fmla="*/ 0 w 1200"/>
                <a:gd name="T7" fmla="*/ 6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816">
                  <a:moveTo>
                    <a:pt x="0" y="672"/>
                  </a:moveTo>
                  <a:lnTo>
                    <a:pt x="528" y="0"/>
                  </a:lnTo>
                  <a:lnTo>
                    <a:pt x="1200" y="816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79" name="Line 43"/>
            <p:cNvSpPr>
              <a:spLocks noChangeShapeType="1"/>
            </p:cNvSpPr>
            <p:nvPr/>
          </p:nvSpPr>
          <p:spPr bwMode="auto">
            <a:xfrm>
              <a:off x="4161" y="1015"/>
              <a:ext cx="687" cy="80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71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Ideal points and lines</a:t>
            </a: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Ideal point (“point at infinity”)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</a:t>
            </a:r>
            <a:r>
              <a:rPr lang="en-US" altLang="en-US">
                <a:solidFill>
                  <a:schemeClr val="accent2"/>
                </a:solidFill>
              </a:rPr>
              <a:t> (x, y, 0)</a:t>
            </a:r>
            <a:r>
              <a:rPr lang="en-US" altLang="en-US"/>
              <a:t> – parallel to image plane</a:t>
            </a:r>
          </a:p>
          <a:p>
            <a:pPr lvl="1"/>
            <a:r>
              <a:rPr lang="en-US" altLang="en-US"/>
              <a:t>It has infinite image coordinates</a:t>
            </a:r>
          </a:p>
        </p:txBody>
      </p:sp>
      <p:grpSp>
        <p:nvGrpSpPr>
          <p:cNvPr id="347182" name="Group 46"/>
          <p:cNvGrpSpPr>
            <a:grpSpLocks/>
          </p:cNvGrpSpPr>
          <p:nvPr/>
        </p:nvGrpSpPr>
        <p:grpSpPr bwMode="auto">
          <a:xfrm>
            <a:off x="1219200" y="1219200"/>
            <a:ext cx="3225800" cy="2271713"/>
            <a:chOff x="768" y="768"/>
            <a:chExt cx="2032" cy="1431"/>
          </a:xfrm>
        </p:grpSpPr>
        <p:sp>
          <p:nvSpPr>
            <p:cNvPr id="347162" name="Freeform 26"/>
            <p:cNvSpPr>
              <a:spLocks/>
            </p:cNvSpPr>
            <p:nvPr/>
          </p:nvSpPr>
          <p:spPr bwMode="auto">
            <a:xfrm>
              <a:off x="1536" y="768"/>
              <a:ext cx="768" cy="1104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61" name="Freeform 25"/>
            <p:cNvSpPr>
              <a:spLocks/>
            </p:cNvSpPr>
            <p:nvPr/>
          </p:nvSpPr>
          <p:spPr bwMode="auto">
            <a:xfrm>
              <a:off x="1008" y="960"/>
              <a:ext cx="768" cy="1104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60" name="Line 24"/>
            <p:cNvSpPr>
              <a:spLocks noChangeShapeType="1"/>
            </p:cNvSpPr>
            <p:nvPr/>
          </p:nvSpPr>
          <p:spPr bwMode="auto">
            <a:xfrm flipV="1">
              <a:off x="1008" y="1488"/>
              <a:ext cx="52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38" name="Line 2"/>
            <p:cNvSpPr>
              <a:spLocks noChangeShapeType="1"/>
            </p:cNvSpPr>
            <p:nvPr/>
          </p:nvSpPr>
          <p:spPr bwMode="auto">
            <a:xfrm flipV="1">
              <a:off x="1008" y="13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39" name="Line 3"/>
            <p:cNvSpPr>
              <a:spLocks noChangeShapeType="1"/>
            </p:cNvSpPr>
            <p:nvPr/>
          </p:nvSpPr>
          <p:spPr bwMode="auto">
            <a:xfrm>
              <a:off x="1008" y="1680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1" name="Line 5"/>
            <p:cNvSpPr>
              <a:spLocks noChangeShapeType="1"/>
            </p:cNvSpPr>
            <p:nvPr/>
          </p:nvSpPr>
          <p:spPr bwMode="auto">
            <a:xfrm flipH="1">
              <a:off x="768" y="1680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45" name="Oval 9"/>
            <p:cNvSpPr>
              <a:spLocks noChangeArrowheads="1"/>
            </p:cNvSpPr>
            <p:nvPr/>
          </p:nvSpPr>
          <p:spPr bwMode="auto">
            <a:xfrm>
              <a:off x="984" y="166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7" name="Text Box 11"/>
            <p:cNvSpPr txBox="1">
              <a:spLocks noChangeArrowheads="1"/>
            </p:cNvSpPr>
            <p:nvPr/>
          </p:nvSpPr>
          <p:spPr bwMode="auto">
            <a:xfrm>
              <a:off x="1116" y="1296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pPr algn="ctr"/>
              <a:r>
                <a:rPr lang="en-US" altLang="en-US" sz="1800">
                  <a:solidFill>
                    <a:schemeClr val="accent2"/>
                  </a:solidFill>
                  <a:latin typeface="Arial" charset="0"/>
                </a:rPr>
                <a:t>(sx,sy,0)</a:t>
              </a:r>
            </a:p>
          </p:txBody>
        </p:sp>
        <p:sp>
          <p:nvSpPr>
            <p:cNvPr id="347156" name="Text Box 20"/>
            <p:cNvSpPr txBox="1">
              <a:spLocks noChangeArrowheads="1"/>
            </p:cNvSpPr>
            <p:nvPr/>
          </p:nvSpPr>
          <p:spPr bwMode="auto">
            <a:xfrm>
              <a:off x="864" y="124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y</a:t>
              </a:r>
            </a:p>
          </p:txBody>
        </p:sp>
        <p:sp>
          <p:nvSpPr>
            <p:cNvPr id="347157" name="Text Box 21"/>
            <p:cNvSpPr txBox="1">
              <a:spLocks noChangeArrowheads="1"/>
            </p:cNvSpPr>
            <p:nvPr/>
          </p:nvSpPr>
          <p:spPr bwMode="auto">
            <a:xfrm>
              <a:off x="1248" y="19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x</a:t>
              </a:r>
            </a:p>
          </p:txBody>
        </p:sp>
        <p:sp>
          <p:nvSpPr>
            <p:cNvPr id="347158" name="Text Box 22"/>
            <p:cNvSpPr txBox="1">
              <a:spLocks noChangeArrowheads="1"/>
            </p:cNvSpPr>
            <p:nvPr/>
          </p:nvSpPr>
          <p:spPr bwMode="auto">
            <a:xfrm>
              <a:off x="768" y="178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z</a:t>
              </a:r>
            </a:p>
          </p:txBody>
        </p:sp>
        <p:sp>
          <p:nvSpPr>
            <p:cNvPr id="347163" name="Text Box 27"/>
            <p:cNvSpPr txBox="1">
              <a:spLocks noChangeArrowheads="1"/>
            </p:cNvSpPr>
            <p:nvPr/>
          </p:nvSpPr>
          <p:spPr bwMode="auto">
            <a:xfrm>
              <a:off x="1900" y="1824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  <a:latin typeface="Arial" charset="0"/>
                </a:rPr>
                <a:t>image plane</a:t>
              </a:r>
              <a:endParaRPr lang="en-US" altLang="en-US"/>
            </a:p>
          </p:txBody>
        </p:sp>
      </p:grpSp>
      <p:grpSp>
        <p:nvGrpSpPr>
          <p:cNvPr id="347188" name="Group 52"/>
          <p:cNvGrpSpPr>
            <a:grpSpLocks/>
          </p:cNvGrpSpPr>
          <p:nvPr/>
        </p:nvGrpSpPr>
        <p:grpSpPr bwMode="auto">
          <a:xfrm>
            <a:off x="685800" y="1219200"/>
            <a:ext cx="7924800" cy="5181600"/>
            <a:chOff x="432" y="768"/>
            <a:chExt cx="4992" cy="3264"/>
          </a:xfrm>
        </p:grpSpPr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432" y="3120"/>
              <a:ext cx="489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>
                  <a:latin typeface="Arial" charset="0"/>
                </a:rPr>
                <a:t>Ideal line</a:t>
              </a:r>
            </a:p>
            <a:p>
              <a:pPr lvl="1">
                <a:spcBef>
                  <a:spcPct val="20000"/>
                </a:spcBef>
                <a:buFontTx/>
                <a:buChar char="•"/>
              </a:pPr>
              <a:r>
                <a:rPr lang="en-US" altLang="en-US" sz="2000">
                  <a:solidFill>
                    <a:schemeClr val="accent2"/>
                  </a:solidFill>
                  <a:latin typeface="Arial" charset="0"/>
                </a:rPr>
                <a:t>l </a:t>
              </a:r>
              <a:r>
                <a:rPr lang="en-US" altLang="en-US" sz="20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</a:t>
              </a:r>
              <a:r>
                <a:rPr lang="en-US" altLang="en-US" sz="2000">
                  <a:solidFill>
                    <a:schemeClr val="accent2"/>
                  </a:solidFill>
                  <a:latin typeface="Arial" charset="0"/>
                </a:rPr>
                <a:t> (a, b, 0)</a:t>
              </a:r>
              <a:r>
                <a:rPr lang="en-US" altLang="en-US" sz="2000">
                  <a:latin typeface="Arial" charset="0"/>
                </a:rPr>
                <a:t> – parallel to image plane</a:t>
              </a:r>
            </a:p>
          </p:txBody>
        </p:sp>
        <p:grpSp>
          <p:nvGrpSpPr>
            <p:cNvPr id="347187" name="Group 51"/>
            <p:cNvGrpSpPr>
              <a:grpSpLocks/>
            </p:cNvGrpSpPr>
            <p:nvPr/>
          </p:nvGrpSpPr>
          <p:grpSpPr bwMode="auto">
            <a:xfrm>
              <a:off x="3392" y="768"/>
              <a:ext cx="2032" cy="1431"/>
              <a:chOff x="3392" y="768"/>
              <a:chExt cx="2032" cy="1431"/>
            </a:xfrm>
          </p:grpSpPr>
          <p:sp>
            <p:nvSpPr>
              <p:cNvPr id="347164" name="Freeform 28"/>
              <p:cNvSpPr>
                <a:spLocks/>
              </p:cNvSpPr>
              <p:nvPr/>
            </p:nvSpPr>
            <p:spPr bwMode="auto">
              <a:xfrm>
                <a:off x="4160" y="768"/>
                <a:ext cx="768" cy="1104"/>
              </a:xfrm>
              <a:custGeom>
                <a:avLst/>
                <a:gdLst>
                  <a:gd name="T0" fmla="*/ 0 w 768"/>
                  <a:gd name="T1" fmla="*/ 0 h 1104"/>
                  <a:gd name="T2" fmla="*/ 0 w 768"/>
                  <a:gd name="T3" fmla="*/ 720 h 1104"/>
                  <a:gd name="T4" fmla="*/ 768 w 768"/>
                  <a:gd name="T5" fmla="*/ 1104 h 1104"/>
                  <a:gd name="T6" fmla="*/ 768 w 768"/>
                  <a:gd name="T7" fmla="*/ 384 h 1104"/>
                  <a:gd name="T8" fmla="*/ 0 w 768"/>
                  <a:gd name="T9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1104">
                    <a:moveTo>
                      <a:pt x="0" y="0"/>
                    </a:moveTo>
                    <a:lnTo>
                      <a:pt x="0" y="720"/>
                    </a:lnTo>
                    <a:lnTo>
                      <a:pt x="768" y="1104"/>
                    </a:lnTo>
                    <a:lnTo>
                      <a:pt x="768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65" name="Freeform 29"/>
              <p:cNvSpPr>
                <a:spLocks/>
              </p:cNvSpPr>
              <p:nvPr/>
            </p:nvSpPr>
            <p:spPr bwMode="auto">
              <a:xfrm>
                <a:off x="3632" y="960"/>
                <a:ext cx="768" cy="1104"/>
              </a:xfrm>
              <a:custGeom>
                <a:avLst/>
                <a:gdLst>
                  <a:gd name="T0" fmla="*/ 0 w 768"/>
                  <a:gd name="T1" fmla="*/ 0 h 1104"/>
                  <a:gd name="T2" fmla="*/ 0 w 768"/>
                  <a:gd name="T3" fmla="*/ 720 h 1104"/>
                  <a:gd name="T4" fmla="*/ 768 w 768"/>
                  <a:gd name="T5" fmla="*/ 1104 h 1104"/>
                  <a:gd name="T6" fmla="*/ 768 w 768"/>
                  <a:gd name="T7" fmla="*/ 384 h 1104"/>
                  <a:gd name="T8" fmla="*/ 0 w 768"/>
                  <a:gd name="T9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1104">
                    <a:moveTo>
                      <a:pt x="0" y="0"/>
                    </a:moveTo>
                    <a:lnTo>
                      <a:pt x="0" y="720"/>
                    </a:lnTo>
                    <a:lnTo>
                      <a:pt x="768" y="1104"/>
                    </a:lnTo>
                    <a:lnTo>
                      <a:pt x="768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66" name="Line 30"/>
              <p:cNvSpPr>
                <a:spLocks noChangeShapeType="1"/>
              </p:cNvSpPr>
              <p:nvPr/>
            </p:nvSpPr>
            <p:spPr bwMode="auto">
              <a:xfrm flipV="1">
                <a:off x="3632" y="1248"/>
                <a:ext cx="208" cy="43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67" name="Line 31"/>
              <p:cNvSpPr>
                <a:spLocks noChangeShapeType="1"/>
              </p:cNvSpPr>
              <p:nvPr/>
            </p:nvSpPr>
            <p:spPr bwMode="auto">
              <a:xfrm flipV="1">
                <a:off x="3632" y="134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68" name="Line 32"/>
              <p:cNvSpPr>
                <a:spLocks noChangeShapeType="1"/>
              </p:cNvSpPr>
              <p:nvPr/>
            </p:nvSpPr>
            <p:spPr bwMode="auto">
              <a:xfrm>
                <a:off x="3632" y="16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69" name="Line 33"/>
              <p:cNvSpPr>
                <a:spLocks noChangeShapeType="1"/>
              </p:cNvSpPr>
              <p:nvPr/>
            </p:nvSpPr>
            <p:spPr bwMode="auto">
              <a:xfrm flipH="1">
                <a:off x="3392" y="1680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71" name="Oval 35"/>
              <p:cNvSpPr>
                <a:spLocks noChangeArrowheads="1"/>
              </p:cNvSpPr>
              <p:nvPr/>
            </p:nvSpPr>
            <p:spPr bwMode="auto">
              <a:xfrm>
                <a:off x="3608" y="16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72" name="Text Box 36"/>
              <p:cNvSpPr txBox="1">
                <a:spLocks noChangeArrowheads="1"/>
              </p:cNvSpPr>
              <p:nvPr/>
            </p:nvSpPr>
            <p:spPr bwMode="auto">
              <a:xfrm>
                <a:off x="3568" y="1065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pPr algn="ctr"/>
                <a:r>
                  <a:rPr lang="en-US" altLang="en-US" sz="1800">
                    <a:solidFill>
                      <a:schemeClr val="accent2"/>
                    </a:solidFill>
                    <a:latin typeface="Arial" charset="0"/>
                  </a:rPr>
                  <a:t>(a,b,0)</a:t>
                </a:r>
              </a:p>
            </p:txBody>
          </p:sp>
          <p:sp>
            <p:nvSpPr>
              <p:cNvPr id="347173" name="Text Box 37"/>
              <p:cNvSpPr txBox="1">
                <a:spLocks noChangeArrowheads="1"/>
              </p:cNvSpPr>
              <p:nvPr/>
            </p:nvSpPr>
            <p:spPr bwMode="auto">
              <a:xfrm>
                <a:off x="3488" y="124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Arial" charset="0"/>
                  </a:rPr>
                  <a:t>y</a:t>
                </a:r>
              </a:p>
            </p:txBody>
          </p:sp>
          <p:sp>
            <p:nvSpPr>
              <p:cNvPr id="347174" name="Text Box 38"/>
              <p:cNvSpPr txBox="1">
                <a:spLocks noChangeArrowheads="1"/>
              </p:cNvSpPr>
              <p:nvPr/>
            </p:nvSpPr>
            <p:spPr bwMode="auto">
              <a:xfrm>
                <a:off x="3872" y="196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Arial" charset="0"/>
                  </a:rPr>
                  <a:t>x</a:t>
                </a:r>
              </a:p>
            </p:txBody>
          </p:sp>
          <p:sp>
            <p:nvSpPr>
              <p:cNvPr id="347175" name="Text Box 39"/>
              <p:cNvSpPr txBox="1">
                <a:spLocks noChangeArrowheads="1"/>
              </p:cNvSpPr>
              <p:nvPr/>
            </p:nvSpPr>
            <p:spPr bwMode="auto">
              <a:xfrm>
                <a:off x="3392" y="1785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Arial" charset="0"/>
                  </a:rPr>
                  <a:t>z</a:t>
                </a:r>
              </a:p>
            </p:txBody>
          </p:sp>
          <p:sp>
            <p:nvSpPr>
              <p:cNvPr id="347176" name="Text Box 40"/>
              <p:cNvSpPr txBox="1">
                <a:spLocks noChangeArrowheads="1"/>
              </p:cNvSpPr>
              <p:nvPr/>
            </p:nvSpPr>
            <p:spPr bwMode="auto">
              <a:xfrm>
                <a:off x="4524" y="1824"/>
                <a:ext cx="9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tx2"/>
                    </a:solidFill>
                    <a:latin typeface="Arial" charset="0"/>
                  </a:rPr>
                  <a:t>image plane</a:t>
                </a:r>
                <a:endParaRPr lang="en-US" altLang="en-US"/>
              </a:p>
            </p:txBody>
          </p:sp>
        </p:grpSp>
      </p:grpSp>
      <p:sp>
        <p:nvSpPr>
          <p:cNvPr id="347186" name="Rectangle 50"/>
          <p:cNvSpPr>
            <a:spLocks noChangeArrowheads="1"/>
          </p:cNvSpPr>
          <p:nvPr/>
        </p:nvSpPr>
        <p:spPr bwMode="auto">
          <a:xfrm>
            <a:off x="685800" y="5791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charset="0"/>
              </a:rPr>
              <a:t>Corresponds to a line in the image (finite coordinates)</a:t>
            </a:r>
          </a:p>
        </p:txBody>
      </p:sp>
    </p:spTree>
    <p:extLst>
      <p:ext uri="{BB962C8B-B14F-4D97-AF65-F5344CB8AC3E}">
        <p14:creationId xmlns:p14="http://schemas.microsoft.com/office/powerpoint/2010/main" val="305666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4" grpId="0" build="p" autoUpdateAnimBg="0"/>
      <p:bldP spid="347186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homography</a:t>
            </a:r>
            <a:r>
              <a:rPr lang="en-US" dirty="0" smtClean="0"/>
              <a:t> or </a:t>
            </a:r>
            <a:r>
              <a:rPr lang="en-US" dirty="0" err="1" smtClean="0"/>
              <a:t>collineation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2" y="1905000"/>
            <a:ext cx="8508296" cy="3360420"/>
          </a:xfrm>
        </p:spPr>
      </p:pic>
    </p:spTree>
    <p:extLst>
      <p:ext uri="{BB962C8B-B14F-4D97-AF65-F5344CB8AC3E}">
        <p14:creationId xmlns:p14="http://schemas.microsoft.com/office/powerpoint/2010/main" val="1575831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E:\class\proj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980363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5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E:\class\figures\proj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394575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735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vs Affine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5" y="1828800"/>
            <a:ext cx="6835720" cy="3962400"/>
          </a:xfrm>
        </p:spPr>
      </p:pic>
    </p:spTree>
    <p:extLst>
      <p:ext uri="{BB962C8B-B14F-4D97-AF65-F5344CB8AC3E}">
        <p14:creationId xmlns:p14="http://schemas.microsoft.com/office/powerpoint/2010/main" val="1959336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3443"/>
            <a:ext cx="8229600" cy="3259476"/>
          </a:xfrm>
        </p:spPr>
      </p:pic>
    </p:spTree>
    <p:extLst>
      <p:ext uri="{BB962C8B-B14F-4D97-AF65-F5344CB8AC3E}">
        <p14:creationId xmlns:p14="http://schemas.microsoft.com/office/powerpoint/2010/main" val="230576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Underwater, deep forest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3" y="1371600"/>
            <a:ext cx="2894717" cy="3802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64" y="1371600"/>
            <a:ext cx="30462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and animals have a number of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Sight</a:t>
            </a:r>
          </a:p>
          <a:p>
            <a:r>
              <a:rPr lang="en-US" dirty="0" smtClean="0"/>
              <a:t>Hearing</a:t>
            </a:r>
          </a:p>
          <a:p>
            <a:r>
              <a:rPr lang="en-US" dirty="0" smtClean="0"/>
              <a:t>Touch</a:t>
            </a:r>
          </a:p>
          <a:p>
            <a:r>
              <a:rPr lang="en-US" dirty="0" smtClean="0"/>
              <a:t>Smell</a:t>
            </a:r>
          </a:p>
          <a:p>
            <a:r>
              <a:rPr lang="en-US" dirty="0" smtClean="0"/>
              <a:t>Taste</a:t>
            </a:r>
          </a:p>
          <a:p>
            <a:r>
              <a:rPr lang="en-US" dirty="0" smtClean="0"/>
              <a:t>Balance</a:t>
            </a:r>
          </a:p>
          <a:p>
            <a:endParaRPr lang="en-US" dirty="0"/>
          </a:p>
          <a:p>
            <a:r>
              <a:rPr lang="en-US" dirty="0" smtClean="0"/>
              <a:t>Echolocation: bats, electric fields: sharks, compass: birds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2570"/>
            <a:ext cx="3352800" cy="22230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3810000"/>
            <a:ext cx="5433060" cy="3343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19200"/>
            <a:ext cx="39014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6701</TotalTime>
  <Words>909</Words>
  <Application>Microsoft Office PowerPoint</Application>
  <PresentationFormat>On-screen Show (4:3)</PresentationFormat>
  <Paragraphs>207</Paragraphs>
  <Slides>68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Perception for Robots</vt:lpstr>
      <vt:lpstr>What is a robot</vt:lpstr>
      <vt:lpstr>BASIC QUESTIONS</vt:lpstr>
      <vt:lpstr>Where am I</vt:lpstr>
      <vt:lpstr>Urban Canyon Problem</vt:lpstr>
      <vt:lpstr>Industrial sites, mines</vt:lpstr>
      <vt:lpstr>Underwater, deep forest</vt:lpstr>
      <vt:lpstr>Humans and animals have a number of senses</vt:lpstr>
      <vt:lpstr>Vision</vt:lpstr>
      <vt:lpstr>Hearing</vt:lpstr>
      <vt:lpstr>Echolocation of bats</vt:lpstr>
      <vt:lpstr>Electric field sensing</vt:lpstr>
      <vt:lpstr>Magnetic field sensing</vt:lpstr>
      <vt:lpstr>Vision: most powerful sense</vt:lpstr>
      <vt:lpstr>Evolution of the eye ½ billion years</vt:lpstr>
      <vt:lpstr>Climbing mount improbable 10 different designs</vt:lpstr>
      <vt:lpstr>A plethora of eyes</vt:lpstr>
      <vt:lpstr>Complex Eyes</vt:lpstr>
      <vt:lpstr>Compound eyes</vt:lpstr>
      <vt:lpstr>Human Eyes</vt:lpstr>
      <vt:lpstr>Two kinds of eyes at the top: Camera type or planar Spherical</vt:lpstr>
      <vt:lpstr>Many cameras in the market</vt:lpstr>
      <vt:lpstr>Catadioptric – panoramic images</vt:lpstr>
      <vt:lpstr>PowerPoint Presentation</vt:lpstr>
      <vt:lpstr>How does Vision work?</vt:lpstr>
      <vt:lpstr>Descartes got it right</vt:lpstr>
      <vt:lpstr>Many theories over the centuries</vt:lpstr>
      <vt:lpstr>Theories influenced by the zeitgeist</vt:lpstr>
      <vt:lpstr>Animal perception is active</vt:lpstr>
      <vt:lpstr>Measuring eye movements</vt:lpstr>
      <vt:lpstr>Robots with Vision</vt:lpstr>
      <vt:lpstr>PR2 Humanoid</vt:lpstr>
      <vt:lpstr>Perception for Robots 3 major problems</vt:lpstr>
      <vt:lpstr>Reconstruction</vt:lpstr>
      <vt:lpstr>PowerPoint Presentation</vt:lpstr>
      <vt:lpstr>Reorganization: segmentation</vt:lpstr>
      <vt:lpstr>Reorganization: flow</vt:lpstr>
      <vt:lpstr>Recognition</vt:lpstr>
      <vt:lpstr>Images and Videos  Contain</vt:lpstr>
      <vt:lpstr>Lines</vt:lpstr>
      <vt:lpstr>Color, Texture</vt:lpstr>
      <vt:lpstr>Motion</vt:lpstr>
      <vt:lpstr>A theoretical model of an eye</vt:lpstr>
      <vt:lpstr>Then cut the rays with a plane</vt:lpstr>
      <vt:lpstr>PowerPoint Presentation</vt:lpstr>
      <vt:lpstr>If we change the plane, we get an new image</vt:lpstr>
      <vt:lpstr>How are these images related? (what remains invariant?)</vt:lpstr>
      <vt:lpstr>Conics</vt:lpstr>
      <vt:lpstr>Projection of circle</vt:lpstr>
      <vt:lpstr>Vanishing points</vt:lpstr>
      <vt:lpstr>Vanishing points (2D)</vt:lpstr>
      <vt:lpstr>Vanishing points</vt:lpstr>
      <vt:lpstr>Parallelism (angles)  not invariant</vt:lpstr>
      <vt:lpstr>Cross ratio = only invariant</vt:lpstr>
      <vt:lpstr>PowerPoint Presentation</vt:lpstr>
      <vt:lpstr>PowerPoint Presentation</vt:lpstr>
      <vt:lpstr>Back to our question: how are the 2 images related to each other</vt:lpstr>
      <vt:lpstr>Fundamental Theorem: If we know how 4 points map to each other in the two planes, then we know how all points map. (if aA, bB, cC,dD, then we can map any point)</vt:lpstr>
      <vt:lpstr>Proof</vt:lpstr>
      <vt:lpstr>The projective plane</vt:lpstr>
      <vt:lpstr>Projective lines</vt:lpstr>
      <vt:lpstr>Point and line duality</vt:lpstr>
      <vt:lpstr>Ideal points and lines</vt:lpstr>
      <vt:lpstr>Fundamental Theorem (homography or collineation)</vt:lpstr>
      <vt:lpstr>PowerPoint Presentation</vt:lpstr>
      <vt:lpstr>PowerPoint Presentation</vt:lpstr>
      <vt:lpstr>Projective vs Affine</vt:lpstr>
      <vt:lpstr>Rectification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for Robots</dc:title>
  <dc:creator>John Aloimonos</dc:creator>
  <cp:lastModifiedBy>John Aloimonos</cp:lastModifiedBy>
  <cp:revision>50</cp:revision>
  <dcterms:created xsi:type="dcterms:W3CDTF">2013-12-29T15:22:10Z</dcterms:created>
  <dcterms:modified xsi:type="dcterms:W3CDTF">2015-01-30T04:11:12Z</dcterms:modified>
</cp:coreProperties>
</file>