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94" r:id="rId8"/>
    <p:sldId id="29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279" r:id="rId46"/>
    <p:sldId id="280" r:id="rId47"/>
    <p:sldId id="281" r:id="rId48"/>
    <p:sldId id="290" r:id="rId49"/>
    <p:sldId id="282" r:id="rId50"/>
    <p:sldId id="283" r:id="rId51"/>
    <p:sldId id="284" r:id="rId52"/>
    <p:sldId id="285" r:id="rId53"/>
    <p:sldId id="286" r:id="rId54"/>
    <p:sldId id="287" r:id="rId55"/>
    <p:sldId id="288" r:id="rId56"/>
    <p:sldId id="292" r:id="rId57"/>
    <p:sldId id="296" r:id="rId58"/>
    <p:sldId id="291" r:id="rId59"/>
    <p:sldId id="28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8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F929B-4FD8-41CF-8719-B8400ABD908D}" type="datetimeFigureOut">
              <a:rPr lang="en-US" smtClean="0"/>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D517B7-62BF-43E5-AC9A-30FB231B7DC1}" type="slidenum">
              <a:rPr lang="en-US" smtClean="0"/>
              <a:t>‹#›</a:t>
            </a:fld>
            <a:endParaRPr lang="en-US"/>
          </a:p>
        </p:txBody>
      </p:sp>
    </p:spTree>
    <p:extLst>
      <p:ext uri="{BB962C8B-B14F-4D97-AF65-F5344CB8AC3E}">
        <p14:creationId xmlns:p14="http://schemas.microsoft.com/office/powerpoint/2010/main" val="314195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C089-0E05-47E5-A47D-04EDCF7229C1}" type="slidenum">
              <a:rPr lang="en-US" altLang="en-US"/>
              <a:pPr/>
              <a:t>26</a:t>
            </a:fld>
            <a:endParaRPr lang="en-US" altLang="en-US"/>
          </a:p>
        </p:txBody>
      </p:sp>
      <p:sp>
        <p:nvSpPr>
          <p:cNvPr id="154626" name="Rectangle 2"/>
          <p:cNvSpPr>
            <a:spLocks noGrp="1" noRot="1" noChangeAspect="1" noChangeArrowheads="1" noTextEdit="1"/>
          </p:cNvSpPr>
          <p:nvPr>
            <p:ph type="sldImg"/>
          </p:nvPr>
        </p:nvSpPr>
        <p:spPr bwMode="auto">
          <a:xfrm>
            <a:off x="1098550" y="673100"/>
            <a:ext cx="4605338" cy="3454400"/>
          </a:xfrm>
          <a:prstGeom prst="rect">
            <a:avLst/>
          </a:prstGeom>
          <a:solidFill>
            <a:srgbClr val="FFFFFF"/>
          </a:solidFill>
          <a:ln>
            <a:solidFill>
              <a:srgbClr val="000000"/>
            </a:solidFill>
            <a:miter lim="800000"/>
            <a:headEnd/>
            <a:tailEnd/>
          </a:ln>
        </p:spPr>
      </p:sp>
      <p:sp>
        <p:nvSpPr>
          <p:cNvPr id="154627" name="Rectangle 3"/>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Salt and pepper and impulse noise can be due to transmission errors (e.g., from deep space probe), dead CCD pixels, specks on lens</a:t>
            </a:r>
          </a:p>
          <a:p>
            <a:r>
              <a:rPr lang="en-US" altLang="en-US"/>
              <a:t>We’re going to focus on Gaussian noise first.</a:t>
            </a:r>
          </a:p>
          <a:p>
            <a:r>
              <a:rPr lang="en-US" altLang="en-US"/>
              <a:t>If you had a sensor that was a little noisy and measuring the same thing over and over, how would you reduce the noise?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FF942-F249-4681-B8FD-8D3363853B12}" type="slidenum">
              <a:rPr lang="en-US" altLang="en-US"/>
              <a:pPr/>
              <a:t>40</a:t>
            </a:fld>
            <a:endParaRPr lang="en-US" altLang="en-US"/>
          </a:p>
        </p:txBody>
      </p:sp>
      <p:sp>
        <p:nvSpPr>
          <p:cNvPr id="240642" name="Rectangle 2"/>
          <p:cNvSpPr>
            <a:spLocks noGrp="1" noRot="1" noChangeAspect="1" noChangeArrowheads="1" noTextEdit="1"/>
          </p:cNvSpPr>
          <p:nvPr>
            <p:ph type="sldImg"/>
          </p:nvPr>
        </p:nvSpPr>
        <p:spPr>
          <a:xfrm>
            <a:off x="1143000" y="685800"/>
            <a:ext cx="4572000" cy="3429000"/>
          </a:xfrm>
          <a:ln/>
        </p:spPr>
      </p:sp>
      <p:sp>
        <p:nvSpPr>
          <p:cNvPr id="240643" name="Rectangle 3"/>
          <p:cNvSpPr>
            <a:spLocks noGrp="1" noChangeArrowheads="1"/>
          </p:cNvSpPr>
          <p:nvPr>
            <p:ph type="body" idx="1"/>
          </p:nvPr>
        </p:nvSpPr>
        <p:spPr/>
        <p:txBody>
          <a:bodyPr/>
          <a:lstStyle/>
          <a:p>
            <a:r>
              <a:rPr lang="en-US" altLang="en-US"/>
              <a:t>They are the same for filters that have both horizontal and vertical symmetry.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8BF36-E1BE-4B76-9A5E-60933203827F}" type="slidenum">
              <a:rPr lang="en-US" altLang="en-US"/>
              <a:pPr/>
              <a:t>42</a:t>
            </a:fld>
            <a:endParaRPr lang="en-US" altLang="en-US"/>
          </a:p>
        </p:txBody>
      </p:sp>
      <p:sp>
        <p:nvSpPr>
          <p:cNvPr id="172034" name="Rectangle 2"/>
          <p:cNvSpPr>
            <a:spLocks noGrp="1" noRot="1" noChangeAspect="1" noChangeArrowheads="1" noTextEdit="1"/>
          </p:cNvSpPr>
          <p:nvPr>
            <p:ph type="sldImg"/>
          </p:nvPr>
        </p:nvSpPr>
        <p:spPr bwMode="auto">
          <a:xfrm>
            <a:off x="1098550" y="673100"/>
            <a:ext cx="4605338" cy="3454400"/>
          </a:xfrm>
          <a:prstGeom prst="rect">
            <a:avLst/>
          </a:prstGeom>
          <a:solidFill>
            <a:srgbClr val="FFFFFF"/>
          </a:solidFill>
          <a:ln>
            <a:solidFill>
              <a:srgbClr val="000000"/>
            </a:solidFill>
            <a:miter lim="800000"/>
            <a:headEnd/>
            <a:tailEnd/>
          </a:ln>
        </p:spPr>
      </p:sp>
      <p:sp>
        <p:nvSpPr>
          <p:cNvPr id="172035" name="Rectangle 3"/>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Better at salt’n’pepper noise</a:t>
            </a:r>
          </a:p>
          <a:p>
            <a:r>
              <a:rPr lang="en-US" altLang="en-US"/>
              <a:t>Not convolution: try a region with 1’s and a 2, and then 1’s and a 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79858-1DBA-4EFA-8B56-ABAF50C9B020}" type="slidenum">
              <a:rPr lang="en-US" altLang="en-US"/>
              <a:pPr/>
              <a:t>43</a:t>
            </a:fld>
            <a:endParaRPr lang="en-US" altLang="en-US"/>
          </a:p>
        </p:txBody>
      </p:sp>
      <p:sp>
        <p:nvSpPr>
          <p:cNvPr id="221186" name="Rectangle 2"/>
          <p:cNvSpPr>
            <a:spLocks noGrp="1" noRot="1" noChangeAspect="1" noChangeArrowheads="1" noTextEdit="1"/>
          </p:cNvSpPr>
          <p:nvPr>
            <p:ph type="sldImg"/>
          </p:nvPr>
        </p:nvSpPr>
        <p:spPr>
          <a:xfrm>
            <a:off x="1143000" y="685800"/>
            <a:ext cx="4572000" cy="3429000"/>
          </a:xfrm>
          <a:ln/>
        </p:spPr>
      </p:sp>
      <p:sp>
        <p:nvSpPr>
          <p:cNvPr id="2211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F97B-B0D8-42E7-9B17-FB6408C24489}" type="slidenum">
              <a:rPr lang="en-US" altLang="en-US"/>
              <a:pPr/>
              <a:t>44</a:t>
            </a:fld>
            <a:endParaRPr lang="en-US" altLang="en-US"/>
          </a:p>
        </p:txBody>
      </p:sp>
      <p:sp>
        <p:nvSpPr>
          <p:cNvPr id="220162" name="Rectangle 1026"/>
          <p:cNvSpPr>
            <a:spLocks noGrp="1" noRot="1" noChangeAspect="1" noChangeArrowheads="1" noTextEdit="1"/>
          </p:cNvSpPr>
          <p:nvPr>
            <p:ph type="sldImg"/>
          </p:nvPr>
        </p:nvSpPr>
        <p:spPr>
          <a:xfrm>
            <a:off x="1143000" y="685800"/>
            <a:ext cx="4572000" cy="3429000"/>
          </a:xfrm>
          <a:ln/>
        </p:spPr>
      </p:sp>
      <p:sp>
        <p:nvSpPr>
          <p:cNvPr id="220163"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D37D2-5431-4111-A959-3E48C391119B}" type="slidenum">
              <a:rPr lang="en-US" altLang="en-US"/>
              <a:pPr/>
              <a:t>28</a:t>
            </a:fld>
            <a:endParaRPr lang="en-US" altLang="en-US"/>
          </a:p>
        </p:txBody>
      </p:sp>
      <p:sp>
        <p:nvSpPr>
          <p:cNvPr id="193538" name="Rectangle 2"/>
          <p:cNvSpPr>
            <a:spLocks noGrp="1" noRot="1" noChangeAspect="1" noChangeArrowheads="1" noTextEdit="1"/>
          </p:cNvSpPr>
          <p:nvPr>
            <p:ph type="sldImg"/>
          </p:nvPr>
        </p:nvSpPr>
        <p:spPr bwMode="auto">
          <a:xfrm>
            <a:off x="1098550" y="673100"/>
            <a:ext cx="4605338" cy="3454400"/>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Replace each pixel with the average of a kxk window around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187A4-8F36-45E0-95EA-41AAEC003E14}" type="slidenum">
              <a:rPr lang="en-US" altLang="en-US"/>
              <a:pPr/>
              <a:t>29</a:t>
            </a:fld>
            <a:endParaRPr lang="en-US" altLang="en-US"/>
          </a:p>
        </p:txBody>
      </p:sp>
      <p:sp>
        <p:nvSpPr>
          <p:cNvPr id="230402" name="Rectangle 2"/>
          <p:cNvSpPr>
            <a:spLocks noGrp="1" noRot="1" noChangeAspect="1" noChangeArrowheads="1" noTextEdit="1"/>
          </p:cNvSpPr>
          <p:nvPr>
            <p:ph type="sldImg"/>
          </p:nvPr>
        </p:nvSpPr>
        <p:spPr bwMode="auto">
          <a:xfrm>
            <a:off x="1098550" y="673100"/>
            <a:ext cx="4605338" cy="3454400"/>
          </a:xfrm>
          <a:prstGeom prst="rect">
            <a:avLst/>
          </a:prstGeom>
          <a:solidFill>
            <a:srgbClr val="FFFFFF"/>
          </a:solidFill>
          <a:ln>
            <a:solidFill>
              <a:srgbClr val="000000"/>
            </a:solidFill>
            <a:miter lim="800000"/>
            <a:headEnd/>
            <a:tailEnd/>
          </a:ln>
        </p:spPr>
      </p:sp>
      <p:sp>
        <p:nvSpPr>
          <p:cNvPr id="230403" name="Rectangle 3"/>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Replace each pixel with the average of a kxk window around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B2637-C31E-4E92-9959-4A2470FE1315}" type="slidenum">
              <a:rPr lang="en-US" altLang="en-US"/>
              <a:pPr/>
              <a:t>30</a:t>
            </a:fld>
            <a:endParaRPr lang="en-US" altLang="en-US"/>
          </a:p>
        </p:txBody>
      </p:sp>
      <p:sp>
        <p:nvSpPr>
          <p:cNvPr id="234498" name="Rectangle 1026"/>
          <p:cNvSpPr>
            <a:spLocks noGrp="1" noRot="1" noChangeAspect="1" noChangeArrowheads="1" noTextEdit="1"/>
          </p:cNvSpPr>
          <p:nvPr>
            <p:ph type="sldImg"/>
          </p:nvPr>
        </p:nvSpPr>
        <p:spPr bwMode="auto">
          <a:xfrm>
            <a:off x="2106613" y="673100"/>
            <a:ext cx="2589212" cy="3454400"/>
          </a:xfrm>
          <a:prstGeom prst="rect">
            <a:avLst/>
          </a:prstGeom>
          <a:solidFill>
            <a:srgbClr val="FFFFFF"/>
          </a:solidFill>
          <a:ln>
            <a:solidFill>
              <a:srgbClr val="000000"/>
            </a:solidFill>
            <a:miter lim="800000"/>
            <a:headEnd/>
            <a:tailEnd/>
          </a:ln>
        </p:spPr>
      </p:sp>
      <p:sp>
        <p:nvSpPr>
          <p:cNvPr id="234499" name="Rectangle 1027"/>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Move around over previous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2E4AB-22BE-4418-848C-E716F13BB10A}" type="slidenum">
              <a:rPr lang="en-US" altLang="en-US"/>
              <a:pPr/>
              <a:t>31</a:t>
            </a:fld>
            <a:endParaRPr lang="en-US" altLang="en-US"/>
          </a:p>
        </p:txBody>
      </p:sp>
      <p:sp>
        <p:nvSpPr>
          <p:cNvPr id="232450" name="Rectangle 2"/>
          <p:cNvSpPr>
            <a:spLocks noGrp="1" noRot="1" noChangeAspect="1" noChangeArrowheads="1" noTextEdit="1"/>
          </p:cNvSpPr>
          <p:nvPr>
            <p:ph type="sldImg"/>
          </p:nvPr>
        </p:nvSpPr>
        <p:spPr bwMode="auto">
          <a:xfrm>
            <a:off x="1098550" y="673100"/>
            <a:ext cx="4605338" cy="34544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897434" y="4351262"/>
            <a:ext cx="5082480" cy="4130524"/>
          </a:xfrm>
          <a:prstGeom prst="rect">
            <a:avLst/>
          </a:prstGeom>
          <a:solidFill>
            <a:srgbClr val="FFFFFF"/>
          </a:solidFill>
          <a:ln>
            <a:solidFill>
              <a:srgbClr val="000000"/>
            </a:solidFill>
            <a:miter lim="800000"/>
            <a:headEnd/>
            <a:tailEnd/>
          </a:ln>
        </p:spPr>
        <p:txBody>
          <a:bodyPr lIns="89893" tIns="44946" rIns="89893" bIns="44946"/>
          <a:lstStyle/>
          <a:p>
            <a:r>
              <a:rPr lang="en-US" altLang="en-US"/>
              <a:t>Replace each pixel with the average of a kxk window around it</a:t>
            </a:r>
          </a:p>
          <a:p>
            <a:r>
              <a:rPr lang="en-US" altLang="en-US"/>
              <a:t>What happens if we use a larger filter window?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5074C-B2E2-4FB4-82D5-EBA309938AB7}" type="slidenum">
              <a:rPr lang="en-US" altLang="en-US"/>
              <a:pPr/>
              <a:t>32</a:t>
            </a:fld>
            <a:endParaRPr lang="en-US" altLang="en-US"/>
          </a:p>
        </p:txBody>
      </p:sp>
      <p:sp>
        <p:nvSpPr>
          <p:cNvPr id="217090" name="Rectangle 2"/>
          <p:cNvSpPr>
            <a:spLocks noGrp="1" noRot="1" noChangeAspect="1" noChangeArrowheads="1" noTextEdit="1"/>
          </p:cNvSpPr>
          <p:nvPr>
            <p:ph type="sldImg"/>
          </p:nvPr>
        </p:nvSpPr>
        <p:spPr>
          <a:xfrm>
            <a:off x="1143000" y="685800"/>
            <a:ext cx="4572000" cy="3429000"/>
          </a:xfrm>
          <a:ln/>
        </p:spPr>
      </p:sp>
      <p:sp>
        <p:nvSpPr>
          <p:cNvPr id="217091" name="Rectangle 3"/>
          <p:cNvSpPr>
            <a:spLocks noGrp="1" noChangeArrowheads="1"/>
          </p:cNvSpPr>
          <p:nvPr>
            <p:ph type="body" idx="1"/>
          </p:nvPr>
        </p:nvSpPr>
        <p:spPr/>
        <p:txBody>
          <a:bodyPr/>
          <a:lstStyle/>
          <a:p>
            <a:r>
              <a:rPr lang="en-US" altLang="en-US"/>
              <a:t>Demo with photoshop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19913-E9AC-4B06-900E-9A38D8C10DD8}" type="slidenum">
              <a:rPr lang="en-US" altLang="en-US"/>
              <a:pPr/>
              <a:t>33</a:t>
            </a:fld>
            <a:endParaRPr lang="en-US" altLang="en-US"/>
          </a:p>
        </p:txBody>
      </p:sp>
      <p:sp>
        <p:nvSpPr>
          <p:cNvPr id="236546" name="Rectangle 2"/>
          <p:cNvSpPr>
            <a:spLocks noGrp="1" noRot="1" noChangeAspect="1" noChangeArrowheads="1" noTextEdit="1"/>
          </p:cNvSpPr>
          <p:nvPr>
            <p:ph type="sldImg"/>
          </p:nvPr>
        </p:nvSpPr>
        <p:spPr>
          <a:xfrm>
            <a:off x="1143000" y="685800"/>
            <a:ext cx="4572000" cy="3429000"/>
          </a:xfrm>
          <a:ln/>
        </p:spPr>
      </p:sp>
      <p:sp>
        <p:nvSpPr>
          <p:cNvPr id="236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1F0A1-4F21-4E4F-8A80-6DD92DC26E5D}" type="slidenum">
              <a:rPr lang="en-US" altLang="en-US"/>
              <a:pPr/>
              <a:t>34</a:t>
            </a:fld>
            <a:endParaRPr lang="en-US" altLang="en-US"/>
          </a:p>
        </p:txBody>
      </p:sp>
      <p:sp>
        <p:nvSpPr>
          <p:cNvPr id="238594" name="Rectangle 2"/>
          <p:cNvSpPr>
            <a:spLocks noGrp="1" noRot="1" noChangeAspect="1" noChangeArrowheads="1" noTextEdit="1"/>
          </p:cNvSpPr>
          <p:nvPr>
            <p:ph type="sldImg"/>
          </p:nvPr>
        </p:nvSpPr>
        <p:spPr>
          <a:xfrm>
            <a:off x="1143000" y="685800"/>
            <a:ext cx="4572000" cy="3429000"/>
          </a:xfrm>
          <a:ln/>
        </p:spPr>
      </p:sp>
      <p:sp>
        <p:nvSpPr>
          <p:cNvPr id="238595" name="Rectangle 3"/>
          <p:cNvSpPr>
            <a:spLocks noGrp="1" noChangeArrowheads="1"/>
          </p:cNvSpPr>
          <p:nvPr>
            <p:ph type="body" idx="1"/>
          </p:nvPr>
        </p:nvSpPr>
        <p:spPr/>
        <p:txBody>
          <a:bodyPr/>
          <a:lstStyle/>
          <a:p>
            <a:r>
              <a:rPr lang="en-US" altLang="en-US"/>
              <a:t>ones, divide by 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711E6-4E5C-4D17-8ACE-E211A500A7AE}" type="slidenum">
              <a:rPr lang="en-US" altLang="en-US"/>
              <a:pPr/>
              <a:t>35</a:t>
            </a:fld>
            <a:endParaRPr lang="en-US" altLang="en-US"/>
          </a:p>
        </p:txBody>
      </p:sp>
      <p:sp>
        <p:nvSpPr>
          <p:cNvPr id="242690" name="Rectangle 2"/>
          <p:cNvSpPr>
            <a:spLocks noGrp="1" noRot="1" noChangeAspect="1" noChangeArrowheads="1" noTextEdit="1"/>
          </p:cNvSpPr>
          <p:nvPr>
            <p:ph type="sldImg"/>
          </p:nvPr>
        </p:nvSpPr>
        <p:spPr>
          <a:xfrm>
            <a:off x="1143000" y="685800"/>
            <a:ext cx="4572000" cy="3429000"/>
          </a:xfrm>
          <a:ln/>
        </p:spPr>
      </p:sp>
      <p:sp>
        <p:nvSpPr>
          <p:cNvPr id="2426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21296-E96C-4A1D-8538-71B9971285F9}"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294946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21296-E96C-4A1D-8538-71B9971285F9}"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228237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21296-E96C-4A1D-8538-71B9971285F9}"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383506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21296-E96C-4A1D-8538-71B9971285F9}"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418104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21296-E96C-4A1D-8538-71B9971285F9}"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364349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21296-E96C-4A1D-8538-71B9971285F9}"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162847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21296-E96C-4A1D-8538-71B9971285F9}"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25956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21296-E96C-4A1D-8538-71B9971285F9}"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67961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21296-E96C-4A1D-8538-71B9971285F9}"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7099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21296-E96C-4A1D-8538-71B9971285F9}"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418108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21296-E96C-4A1D-8538-71B9971285F9}"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8117-5F07-4600-BB01-55106A7AE8DA}" type="slidenum">
              <a:rPr lang="en-US" smtClean="0"/>
              <a:t>‹#›</a:t>
            </a:fld>
            <a:endParaRPr lang="en-US"/>
          </a:p>
        </p:txBody>
      </p:sp>
    </p:spTree>
    <p:extLst>
      <p:ext uri="{BB962C8B-B14F-4D97-AF65-F5344CB8AC3E}">
        <p14:creationId xmlns:p14="http://schemas.microsoft.com/office/powerpoint/2010/main" val="147445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21296-E96C-4A1D-8538-71B9971285F9}" type="datetimeFigureOut">
              <a:rPr lang="en-US" smtClean="0"/>
              <a:t>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38117-5F07-4600-BB01-55106A7AE8DA}" type="slidenum">
              <a:rPr lang="en-US" smtClean="0"/>
              <a:t>‹#›</a:t>
            </a:fld>
            <a:endParaRPr lang="en-US"/>
          </a:p>
        </p:txBody>
      </p:sp>
    </p:spTree>
    <p:extLst>
      <p:ext uri="{BB962C8B-B14F-4D97-AF65-F5344CB8AC3E}">
        <p14:creationId xmlns:p14="http://schemas.microsoft.com/office/powerpoint/2010/main" val="73005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xml"/><Relationship Id="rId7" Type="http://schemas.openxmlformats.org/officeDocument/2006/relationships/image" Target="../media/image25.wmf"/><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xml"/><Relationship Id="rId7" Type="http://schemas.openxmlformats.org/officeDocument/2006/relationships/image" Target="../media/image25.wmf"/><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image" Target="../media/image25.w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7.xml"/><Relationship Id="rId7" Type="http://schemas.openxmlformats.org/officeDocument/2006/relationships/image" Target="../media/image3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7.png"/><Relationship Id="rId3" Type="http://schemas.openxmlformats.org/officeDocument/2006/relationships/tags" Target="../tags/tag11.xml"/><Relationship Id="rId7" Type="http://schemas.openxmlformats.org/officeDocument/2006/relationships/notesSlide" Target="../notesSlides/notesSlide9.xml"/><Relationship Id="rId12" Type="http://schemas.openxmlformats.org/officeDocument/2006/relationships/image" Target="../media/image35.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slideLayout" Target="../slideLayouts/slideLayout2.xml"/><Relationship Id="rId11" Type="http://schemas.openxmlformats.org/officeDocument/2006/relationships/oleObject" Target="../embeddings/oleObject8.bin"/><Relationship Id="rId5" Type="http://schemas.openxmlformats.org/officeDocument/2006/relationships/tags" Target="../tags/tag13.xml"/><Relationship Id="rId10" Type="http://schemas.openxmlformats.org/officeDocument/2006/relationships/image" Target="../media/image34.png"/><Relationship Id="rId4" Type="http://schemas.openxmlformats.org/officeDocument/2006/relationships/tags" Target="../tags/tag12.xml"/><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5.wmf"/><Relationship Id="rId5" Type="http://schemas.openxmlformats.org/officeDocument/2006/relationships/image" Target="../media/image25.w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Correlation and Convolution</a:t>
            </a:r>
            <a:br>
              <a:rPr lang="en-US" b="1" dirty="0" smtClean="0"/>
            </a:br>
            <a:r>
              <a:rPr lang="en-US" sz="3600" dirty="0" smtClean="0"/>
              <a:t>They replace the value of an image pixel with a combination of its neighbors</a:t>
            </a:r>
            <a:endParaRPr lang="en-US" sz="3600" dirty="0"/>
          </a:p>
        </p:txBody>
      </p:sp>
      <p:sp>
        <p:nvSpPr>
          <p:cNvPr id="3" name="Subtitle 2"/>
          <p:cNvSpPr>
            <a:spLocks noGrp="1"/>
          </p:cNvSpPr>
          <p:nvPr>
            <p:ph type="subTitle" idx="1"/>
          </p:nvPr>
        </p:nvSpPr>
        <p:spPr/>
        <p:txBody>
          <a:bodyPr>
            <a:normAutofit fontScale="70000" lnSpcReduction="20000"/>
          </a:bodyPr>
          <a:lstStyle/>
          <a:p>
            <a:r>
              <a:rPr lang="en-US" dirty="0" smtClean="0"/>
              <a:t>Basic operations in images</a:t>
            </a:r>
          </a:p>
          <a:p>
            <a:r>
              <a:rPr lang="en-US" dirty="0" smtClean="0"/>
              <a:t>Shift Invariant</a:t>
            </a:r>
          </a:p>
          <a:p>
            <a:r>
              <a:rPr lang="en-US" dirty="0" smtClean="0"/>
              <a:t>Linear</a:t>
            </a:r>
          </a:p>
          <a:p>
            <a:r>
              <a:rPr lang="en-US" dirty="0" smtClean="0"/>
              <a:t>Thanks to David Jacobs for the use of some slides</a:t>
            </a:r>
            <a:endParaRPr lang="en-US" dirty="0"/>
          </a:p>
        </p:txBody>
      </p:sp>
    </p:spTree>
    <p:extLst>
      <p:ext uri="{BB962C8B-B14F-4D97-AF65-F5344CB8AC3E}">
        <p14:creationId xmlns:p14="http://schemas.microsoft.com/office/powerpoint/2010/main" val="1133905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We would need to evaluate the Gaussian G at points (…,-3,-2,-1,0,1,2,3,..). </a:t>
            </a:r>
          </a:p>
          <a:p>
            <a:r>
              <a:rPr lang="en-US" dirty="0" smtClean="0"/>
              <a:t>Luckily G(x) tends to zero pretty quickly as x gets larger.</a:t>
            </a:r>
          </a:p>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4195763" cy="312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11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derivatives with filters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10" y="1752600"/>
            <a:ext cx="801964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54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with correlation</a:t>
            </a:r>
            <a:endParaRPr lang="en-US" dirty="0"/>
          </a:p>
        </p:txBody>
      </p:sp>
      <p:sp>
        <p:nvSpPr>
          <p:cNvPr id="3" name="Content Placeholder 2"/>
          <p:cNvSpPr>
            <a:spLocks noGrp="1"/>
          </p:cNvSpPr>
          <p:nvPr>
            <p:ph idx="1"/>
          </p:nvPr>
        </p:nvSpPr>
        <p:spPr/>
        <p:txBody>
          <a:bodyPr/>
          <a:lstStyle/>
          <a:p>
            <a:r>
              <a:rPr lang="en-US" dirty="0" smtClean="0"/>
              <a:t>Matching the filter with part of the image – their difference depends on 3 terms: the higher the correlation the better the match</a:t>
            </a:r>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51" y="3957637"/>
            <a:ext cx="72675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09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of correlation</a:t>
            </a:r>
            <a:endParaRPr lang="en-US" dirty="0"/>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dirty="0" smtClean="0"/>
              <a:t>Suppose we correlate the filter:</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Notice that we get a high result (85) when we center the filter on the sixth pixel, because (3,7,5) matches very well with (3,8,4).  But, the highest correlation occurs at the 13th pixel, where the filter is matched to (7,7,7).  Even though this is not as similar to (3,7,5), its magnitude is greater.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5" y="1981200"/>
            <a:ext cx="8909065" cy="269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5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42938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6" y="4038600"/>
            <a:ext cx="872470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74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Normalized correlation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When we perform normalized correlation between (3,7,5) and the image I we get image J:</a:t>
            </a:r>
            <a:endParaRPr lang="en-US" dirty="0"/>
          </a:p>
          <a:p>
            <a:endParaRPr lang="en-US" dirty="0" smtClean="0"/>
          </a:p>
          <a:p>
            <a:endParaRPr lang="en-US" dirty="0" smtClean="0"/>
          </a:p>
          <a:p>
            <a:endParaRPr lang="en-US" dirty="0"/>
          </a:p>
          <a:p>
            <a:endParaRPr lang="en-US" sz="2900" dirty="0" smtClean="0"/>
          </a:p>
          <a:p>
            <a:r>
              <a:rPr lang="en-US" sz="2900" dirty="0" smtClean="0"/>
              <a:t>Now, the region of the image that best matches the filter is (3,8,4).  However, we also get a very good match between (3,7,5) and end of the image, which, when we replicate the last pixel at the boundary, is (1,2,2).  These are actually quite similar, up to a scale factor.  Keep in mind that normalized correlation would say that (3,6,6) and (1,2,2) match perfectly.  Normalized correlation is particularly useful when some effect, such as changes in lighting or the camera response, might scale the intensities in the image by an unknown factor. </a:t>
            </a:r>
            <a:endParaRPr lang="en-US" sz="2900"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46931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99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Correlation as an inner product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376488"/>
            <a:ext cx="9105900" cy="242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33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correlation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62" y="1981200"/>
            <a:ext cx="8555083"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191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398" y="1600200"/>
            <a:ext cx="5381203" cy="4525963"/>
          </a:xfrm>
        </p:spPr>
      </p:pic>
    </p:spTree>
    <p:extLst>
      <p:ext uri="{BB962C8B-B14F-4D97-AF65-F5344CB8AC3E}">
        <p14:creationId xmlns:p14="http://schemas.microsoft.com/office/powerpoint/2010/main" val="60388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4495800" cy="34687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5016580"/>
            <a:ext cx="6202680" cy="1841420"/>
          </a:xfrm>
          <a:prstGeom prst="rect">
            <a:avLst/>
          </a:prstGeom>
        </p:spPr>
      </p:pic>
    </p:spTree>
    <p:extLst>
      <p:ext uri="{BB962C8B-B14F-4D97-AF65-F5344CB8AC3E}">
        <p14:creationId xmlns:p14="http://schemas.microsoft.com/office/powerpoint/2010/main" val="373457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Consider 1D images</a:t>
            </a:r>
            <a:endParaRPr lang="en-US" dirty="0"/>
          </a:p>
        </p:txBody>
      </p:sp>
      <p:sp>
        <p:nvSpPr>
          <p:cNvPr id="3" name="Content Placeholder 2"/>
          <p:cNvSpPr>
            <a:spLocks noGrp="1"/>
          </p:cNvSpPr>
          <p:nvPr>
            <p:ph idx="1"/>
          </p:nvPr>
        </p:nvSpPr>
        <p:spPr>
          <a:xfrm>
            <a:off x="457200" y="1219200"/>
            <a:ext cx="8229600" cy="5486400"/>
          </a:xfrm>
        </p:spPr>
        <p:txBody>
          <a:bodyPr/>
          <a:lstStyle/>
          <a:p>
            <a:pPr marL="0" indent="0">
              <a:buNone/>
            </a:pPr>
            <a:r>
              <a:rPr lang="en-US" dirty="0" smtClean="0"/>
              <a:t>                 I = [  5   4  2  3  7   4  6   5  3   6 ]   </a:t>
            </a:r>
          </a:p>
          <a:p>
            <a:pPr marL="0" indent="0">
              <a:buNone/>
            </a:pPr>
            <a:r>
              <a:rPr lang="en-US" sz="2800" dirty="0" smtClean="0"/>
              <a:t>so I(1)=5, I(2)=4, and so on.</a:t>
            </a:r>
          </a:p>
          <a:p>
            <a:r>
              <a:rPr lang="en-US" sz="2400" dirty="0"/>
              <a:t>C</a:t>
            </a:r>
            <a:r>
              <a:rPr lang="en-US" sz="2400" dirty="0" smtClean="0"/>
              <a:t>onsider </a:t>
            </a:r>
            <a:r>
              <a:rPr lang="en-US" sz="2400" dirty="0"/>
              <a:t>a </a:t>
            </a:r>
            <a:r>
              <a:rPr lang="en-US" sz="2400" dirty="0" smtClean="0"/>
              <a:t>simple averaging </a:t>
            </a:r>
            <a:r>
              <a:rPr lang="en-US" sz="2400" dirty="0"/>
              <a:t>operation, in which we replace every pixel in a 1D image by the average </a:t>
            </a:r>
            <a:r>
              <a:rPr lang="en-US" sz="2400" dirty="0" smtClean="0"/>
              <a:t>of that </a:t>
            </a:r>
            <a:r>
              <a:rPr lang="en-US" sz="2400" dirty="0"/>
              <a:t>pixel and its two </a:t>
            </a:r>
            <a:r>
              <a:rPr lang="en-US" sz="2400" dirty="0" smtClean="0"/>
              <a:t>neighbors, and we produce a new image J.                       So, J(3) = (I(2)+I(3)+I(4))/3 =(4+2+3)/3=3.</a:t>
            </a:r>
          </a:p>
          <a:p>
            <a:r>
              <a:rPr lang="en-US" sz="2400" dirty="0" smtClean="0"/>
              <a:t>How to deal with boundaries? What is the left neighbor of 5?</a:t>
            </a:r>
          </a:p>
          <a:p>
            <a:pPr marL="0" indent="0">
              <a:buNone/>
            </a:pPr>
            <a:r>
              <a:rPr lang="en-US" sz="2400" dirty="0" smtClean="0"/>
              <a:t>(a)  [.. 0 0 0 </a:t>
            </a:r>
            <a:r>
              <a:rPr lang="en-US" sz="2400" b="1" dirty="0" smtClean="0"/>
              <a:t>5  4  2  3  7  4  6  5  3  6 </a:t>
            </a:r>
            <a:r>
              <a:rPr lang="en-US" sz="2400" dirty="0" smtClean="0"/>
              <a:t>0  0 ..]   padded with </a:t>
            </a:r>
            <a:r>
              <a:rPr lang="en-US" sz="2400" dirty="0" err="1" smtClean="0"/>
              <a:t>zeros</a:t>
            </a:r>
            <a:endParaRPr lang="en-US" sz="2400" dirty="0" smtClean="0"/>
          </a:p>
          <a:p>
            <a:pPr marL="457200" indent="-457200">
              <a:buAutoNum type="alphaLcParenBoth" startAt="2"/>
            </a:pPr>
            <a:r>
              <a:rPr lang="en-US" sz="2400" dirty="0" smtClean="0"/>
              <a:t>[.. 5 5 5 </a:t>
            </a:r>
            <a:r>
              <a:rPr lang="en-US" sz="2400" b="1" dirty="0" smtClean="0"/>
              <a:t>5  4  2  3  7  4  6  5  3  6  </a:t>
            </a:r>
            <a:r>
              <a:rPr lang="en-US" sz="2400" dirty="0" smtClean="0"/>
              <a:t>6  6 ..] padded with 1</a:t>
            </a:r>
            <a:r>
              <a:rPr lang="en-US" sz="2400" baseline="30000" dirty="0" smtClean="0"/>
              <a:t>st</a:t>
            </a:r>
            <a:r>
              <a:rPr lang="en-US" sz="2400" dirty="0" smtClean="0"/>
              <a:t> and last value   </a:t>
            </a:r>
          </a:p>
          <a:p>
            <a:pPr marL="457200" indent="-457200">
              <a:buAutoNum type="alphaLcParenBoth" startAt="2"/>
            </a:pPr>
            <a:r>
              <a:rPr lang="en-US" sz="2400" dirty="0" smtClean="0"/>
              <a:t>[.. 5 3 6 </a:t>
            </a:r>
            <a:r>
              <a:rPr lang="en-US" sz="2400" b="1" dirty="0" smtClean="0"/>
              <a:t>5  4  2  3  7  4  6  5  3  6  </a:t>
            </a:r>
            <a:r>
              <a:rPr lang="en-US" sz="2400" dirty="0" smtClean="0"/>
              <a:t>5  4 ..] image repeated cyclic</a:t>
            </a:r>
            <a:endParaRPr lang="en-US" sz="2400" dirty="0"/>
          </a:p>
          <a:p>
            <a:endParaRPr lang="en-US" dirty="0" smtClean="0"/>
          </a:p>
        </p:txBody>
      </p:sp>
    </p:spTree>
    <p:extLst>
      <p:ext uri="{BB962C8B-B14F-4D97-AF65-F5344CB8AC3E}">
        <p14:creationId xmlns:p14="http://schemas.microsoft.com/office/powerpoint/2010/main" val="847101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981200"/>
            <a:ext cx="69278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511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Separable filters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62050"/>
            <a:ext cx="44577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82" y="3352800"/>
            <a:ext cx="8305648" cy="351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957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8" y="2000983"/>
            <a:ext cx="903922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65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2600"/>
            <a:ext cx="9144000" cy="4191000"/>
          </a:xfrm>
        </p:spPr>
      </p:pic>
    </p:spTree>
    <p:extLst>
      <p:ext uri="{BB962C8B-B14F-4D97-AF65-F5344CB8AC3E}">
        <p14:creationId xmlns:p14="http://schemas.microsoft.com/office/powerpoint/2010/main" val="2043046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 Convolution</a:t>
            </a:r>
            <a:endParaRPr lang="en-US" dirty="0"/>
          </a:p>
        </p:txBody>
      </p:sp>
      <p:sp>
        <p:nvSpPr>
          <p:cNvPr id="3" name="Content Placeholder 2"/>
          <p:cNvSpPr>
            <a:spLocks noGrp="1"/>
          </p:cNvSpPr>
          <p:nvPr>
            <p:ph idx="1"/>
          </p:nvPr>
        </p:nvSpPr>
        <p:spPr/>
        <p:txBody>
          <a:bodyPr/>
          <a:lstStyle/>
          <a:p>
            <a:r>
              <a:rPr lang="en-US" dirty="0" smtClean="0"/>
              <a:t>Convolution is associative (F*G)*H=F*(G*H)</a:t>
            </a:r>
          </a:p>
          <a:p>
            <a:pPr marL="0" indent="0">
              <a:buNone/>
            </a:pPr>
            <a:r>
              <a:rPr lang="en-US" dirty="0" smtClean="0"/>
              <a:t>This is very convenient in filtering. If D is a derivative filter and G a smoothing filter then if I is the image: D*(G*I)= (D*G)*I</a:t>
            </a:r>
          </a:p>
          <a:p>
            <a:pPr marL="0" indent="0">
              <a:buNone/>
            </a:pPr>
            <a:endParaRPr lang="en-US" dirty="0"/>
          </a:p>
          <a:p>
            <a:pPr marL="0" indent="0">
              <a:buNone/>
            </a:pPr>
            <a:r>
              <a:rPr lang="en-US" dirty="0" smtClean="0"/>
              <a:t>Correlation is not associative – it is mostly used in matching, where we do not need to combine different filters.</a:t>
            </a:r>
            <a:endParaRPr lang="en-US" dirty="0"/>
          </a:p>
        </p:txBody>
      </p:sp>
    </p:spTree>
    <p:extLst>
      <p:ext uri="{BB962C8B-B14F-4D97-AF65-F5344CB8AC3E}">
        <p14:creationId xmlns:p14="http://schemas.microsoft.com/office/powerpoint/2010/main" val="13142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Noise</a:t>
            </a:r>
            <a:endParaRPr lang="en-US" dirty="0"/>
          </a:p>
        </p:txBody>
      </p:sp>
      <p:sp>
        <p:nvSpPr>
          <p:cNvPr id="3" name="Content Placeholder 2"/>
          <p:cNvSpPr>
            <a:spLocks noGrp="1"/>
          </p:cNvSpPr>
          <p:nvPr>
            <p:ph idx="1"/>
          </p:nvPr>
        </p:nvSpPr>
        <p:spPr/>
        <p:txBody>
          <a:bodyPr/>
          <a:lstStyle/>
          <a:p>
            <a:r>
              <a:rPr lang="en-US" dirty="0" smtClean="0"/>
              <a:t>(other presentation)</a:t>
            </a:r>
            <a:endParaRPr lang="en-US" dirty="0"/>
          </a:p>
        </p:txBody>
      </p:sp>
    </p:spTree>
    <p:extLst>
      <p:ext uri="{BB962C8B-B14F-4D97-AF65-F5344CB8AC3E}">
        <p14:creationId xmlns:p14="http://schemas.microsoft.com/office/powerpoint/2010/main" val="263946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8229600" cy="715962"/>
          </a:xfrm>
        </p:spPr>
        <p:txBody>
          <a:bodyPr>
            <a:normAutofit fontScale="90000"/>
          </a:bodyPr>
          <a:lstStyle/>
          <a:p>
            <a:r>
              <a:rPr lang="en-US" altLang="en-US" dirty="0"/>
              <a:t>Noise</a:t>
            </a:r>
          </a:p>
        </p:txBody>
      </p:sp>
      <p:sp>
        <p:nvSpPr>
          <p:cNvPr id="153603" name="Rectangle 3"/>
          <p:cNvSpPr>
            <a:spLocks noGrp="1" noChangeArrowheads="1"/>
          </p:cNvSpPr>
          <p:nvPr>
            <p:ph type="body" idx="1"/>
          </p:nvPr>
        </p:nvSpPr>
        <p:spPr>
          <a:xfrm>
            <a:off x="711200" y="685800"/>
            <a:ext cx="8128000" cy="5886450"/>
          </a:xfrm>
        </p:spPr>
        <p:txBody>
          <a:bodyPr>
            <a:normAutofit lnSpcReduction="10000"/>
          </a:bodyPr>
          <a:lstStyle/>
          <a:p>
            <a:pPr marL="0" indent="0">
              <a:lnSpc>
                <a:spcPct val="90000"/>
              </a:lnSpc>
              <a:buNone/>
            </a:pPr>
            <a:endParaRPr lang="en-US" altLang="en-US" dirty="0" smtClean="0"/>
          </a:p>
          <a:p>
            <a:pPr marL="0" indent="0">
              <a:lnSpc>
                <a:spcPct val="90000"/>
              </a:lnSpc>
              <a:buNone/>
            </a:pPr>
            <a:r>
              <a:rPr lang="en-US" altLang="en-US" sz="2800" b="1" dirty="0" smtClean="0"/>
              <a:t>Image </a:t>
            </a:r>
            <a:r>
              <a:rPr lang="en-US" altLang="en-US" sz="2800" b="1" dirty="0"/>
              <a:t>processing is </a:t>
            </a:r>
            <a:endParaRPr lang="en-US" altLang="en-US" sz="2800" b="1" dirty="0" smtClean="0"/>
          </a:p>
          <a:p>
            <a:pPr marL="0" indent="0">
              <a:lnSpc>
                <a:spcPct val="90000"/>
              </a:lnSpc>
              <a:buNone/>
            </a:pPr>
            <a:r>
              <a:rPr lang="en-US" altLang="en-US" sz="2800" b="1" dirty="0" smtClean="0"/>
              <a:t>useful </a:t>
            </a:r>
            <a:r>
              <a:rPr lang="en-US" altLang="en-US" sz="2800" b="1" dirty="0"/>
              <a:t>for noise </a:t>
            </a:r>
            <a:endParaRPr lang="en-US" altLang="en-US" sz="2800" b="1" dirty="0" smtClean="0"/>
          </a:p>
          <a:p>
            <a:pPr marL="0" indent="0">
              <a:lnSpc>
                <a:spcPct val="90000"/>
              </a:lnSpc>
              <a:buNone/>
            </a:pPr>
            <a:r>
              <a:rPr lang="en-US" altLang="en-US" sz="2800" b="1" dirty="0" smtClean="0"/>
              <a:t>reduction...</a:t>
            </a:r>
          </a:p>
          <a:p>
            <a:pPr>
              <a:lnSpc>
                <a:spcPct val="90000"/>
              </a:lnSpc>
            </a:pPr>
            <a:endParaRPr lang="en-US" altLang="en-US" dirty="0" smtClean="0"/>
          </a:p>
          <a:p>
            <a:pPr marL="0" indent="0">
              <a:lnSpc>
                <a:spcPct val="90000"/>
              </a:lnSpc>
              <a:buNone/>
            </a:pPr>
            <a:endParaRPr lang="en-US" altLang="en-US" sz="2400" dirty="0" smtClean="0"/>
          </a:p>
          <a:p>
            <a:pPr marL="0" indent="0">
              <a:lnSpc>
                <a:spcPct val="90000"/>
              </a:lnSpc>
              <a:buNone/>
            </a:pPr>
            <a:endParaRPr lang="en-US" altLang="en-US" sz="2400" dirty="0"/>
          </a:p>
          <a:p>
            <a:pPr marL="0" indent="0">
              <a:lnSpc>
                <a:spcPct val="90000"/>
              </a:lnSpc>
              <a:buNone/>
            </a:pPr>
            <a:endParaRPr lang="en-US" altLang="en-US" sz="2400" dirty="0" smtClean="0"/>
          </a:p>
          <a:p>
            <a:pPr marL="0" indent="0">
              <a:lnSpc>
                <a:spcPct val="90000"/>
              </a:lnSpc>
              <a:buNone/>
            </a:pPr>
            <a:endParaRPr lang="en-US" altLang="en-US" sz="2400" dirty="0"/>
          </a:p>
          <a:p>
            <a:pPr marL="0" indent="0">
              <a:lnSpc>
                <a:spcPct val="90000"/>
              </a:lnSpc>
              <a:buNone/>
            </a:pPr>
            <a:r>
              <a:rPr lang="en-US" altLang="en-US" sz="2400" dirty="0" smtClean="0"/>
              <a:t>Common </a:t>
            </a:r>
            <a:r>
              <a:rPr lang="en-US" altLang="en-US" sz="2400" dirty="0"/>
              <a:t>types of </a:t>
            </a:r>
            <a:r>
              <a:rPr lang="en-US" altLang="en-US" sz="2400" dirty="0" smtClean="0"/>
              <a:t>noise:</a:t>
            </a:r>
          </a:p>
          <a:p>
            <a:pPr>
              <a:lnSpc>
                <a:spcPct val="90000"/>
              </a:lnSpc>
            </a:pPr>
            <a:r>
              <a:rPr lang="en-US" altLang="en-US" sz="2400" b="1" dirty="0" smtClean="0"/>
              <a:t>Salt </a:t>
            </a:r>
            <a:r>
              <a:rPr lang="en-US" altLang="en-US" sz="2400" b="1" dirty="0"/>
              <a:t>and pepper noise</a:t>
            </a:r>
            <a:r>
              <a:rPr lang="en-US" altLang="en-US" sz="2400" dirty="0"/>
              <a:t>: contains random occurrences of black and white </a:t>
            </a:r>
            <a:r>
              <a:rPr lang="en-US" altLang="en-US" sz="2400" dirty="0" smtClean="0"/>
              <a:t>pixels</a:t>
            </a:r>
          </a:p>
          <a:p>
            <a:pPr>
              <a:lnSpc>
                <a:spcPct val="90000"/>
              </a:lnSpc>
            </a:pPr>
            <a:r>
              <a:rPr lang="en-US" altLang="en-US" sz="2400" b="1" dirty="0" smtClean="0"/>
              <a:t>Impulse </a:t>
            </a:r>
            <a:r>
              <a:rPr lang="en-US" altLang="en-US" sz="2400" b="1" dirty="0"/>
              <a:t>noise: </a:t>
            </a:r>
            <a:r>
              <a:rPr lang="en-US" altLang="en-US" sz="2400" dirty="0"/>
              <a:t>contains random occurrences of white </a:t>
            </a:r>
            <a:r>
              <a:rPr lang="en-US" altLang="en-US" sz="2400" dirty="0" smtClean="0"/>
              <a:t>pixels</a:t>
            </a:r>
          </a:p>
          <a:p>
            <a:pPr>
              <a:lnSpc>
                <a:spcPct val="90000"/>
              </a:lnSpc>
            </a:pPr>
            <a:r>
              <a:rPr lang="en-US" altLang="en-US" sz="2400" b="1" dirty="0" smtClean="0"/>
              <a:t>Gaussian </a:t>
            </a:r>
            <a:r>
              <a:rPr lang="en-US" altLang="en-US" sz="2400" b="1" dirty="0"/>
              <a:t>noise</a:t>
            </a:r>
            <a:r>
              <a:rPr lang="en-US" altLang="en-US" sz="2400" dirty="0"/>
              <a:t>: variations in intensity drawn from a Gaussian normal distribution</a:t>
            </a:r>
          </a:p>
        </p:txBody>
      </p:sp>
      <p:graphicFrame>
        <p:nvGraphicFramePr>
          <p:cNvPr id="153604" name="Object 4"/>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1029"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05" name="Picture 5" descr="D:\curless\courses\591\99a\lectures\image processing\noise.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81000"/>
            <a:ext cx="3505199"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22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b="1" dirty="0"/>
              <a:t>Additive noise</a:t>
            </a:r>
          </a:p>
        </p:txBody>
      </p:sp>
      <p:sp>
        <p:nvSpPr>
          <p:cNvPr id="257027" name="Rectangle 3"/>
          <p:cNvSpPr>
            <a:spLocks noGrp="1" noChangeArrowheads="1"/>
          </p:cNvSpPr>
          <p:nvPr>
            <p:ph type="body" idx="1"/>
          </p:nvPr>
        </p:nvSpPr>
        <p:spPr>
          <a:xfrm>
            <a:off x="609600" y="1885950"/>
            <a:ext cx="7772400" cy="5600700"/>
          </a:xfrm>
        </p:spPr>
        <p:txBody>
          <a:bodyPr/>
          <a:lstStyle/>
          <a:p>
            <a:r>
              <a:rPr lang="en-US" altLang="en-US"/>
              <a:t>I = S + N.  Noise doesn’t depend on signal.</a:t>
            </a:r>
          </a:p>
          <a:p>
            <a:r>
              <a:rPr lang="en-US" altLang="en-US"/>
              <a:t>We’ll consider: </a:t>
            </a:r>
          </a:p>
        </p:txBody>
      </p:sp>
      <p:graphicFrame>
        <p:nvGraphicFramePr>
          <p:cNvPr id="257028" name="Object 4"/>
          <p:cNvGraphicFramePr>
            <a:graphicFrameLocks noChangeAspect="1"/>
          </p:cNvGraphicFramePr>
          <p:nvPr>
            <p:extLst>
              <p:ext uri="{D42A27DB-BD31-4B8C-83A1-F6EECF244321}">
                <p14:modId xmlns:p14="http://schemas.microsoft.com/office/powerpoint/2010/main" val="2237460012"/>
              </p:ext>
            </p:extLst>
          </p:nvPr>
        </p:nvGraphicFramePr>
        <p:xfrm>
          <a:off x="1219200" y="3429000"/>
          <a:ext cx="6172199" cy="1835282"/>
        </p:xfrm>
        <a:graphic>
          <a:graphicData uri="http://schemas.openxmlformats.org/presentationml/2006/ole">
            <mc:AlternateContent xmlns:mc="http://schemas.openxmlformats.org/markup-compatibility/2006">
              <mc:Choice xmlns:v="urn:schemas-microsoft-com:vml" Requires="v">
                <p:oleObj spid="_x0000_s2053" name="Equation" r:id="rId3" imgW="1777680" imgH="939600" progId="Equation.3">
                  <p:embed/>
                </p:oleObj>
              </mc:Choice>
              <mc:Fallback>
                <p:oleObj name="Equation" r:id="rId3" imgW="177768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29000"/>
                        <a:ext cx="6172199" cy="1835282"/>
                      </a:xfrm>
                      <a:prstGeom prst="rect">
                        <a:avLst/>
                      </a:prstGeom>
                      <a:solidFill>
                        <a:schemeClr val="bg1"/>
                      </a:solidFill>
                      <a:ln>
                        <a:noFill/>
                      </a:ln>
                      <a:effectLst/>
                    </p:spPr>
                  </p:pic>
                </p:oleObj>
              </mc:Fallback>
            </mc:AlternateContent>
          </a:graphicData>
        </a:graphic>
      </p:graphicFrame>
      <p:sp>
        <p:nvSpPr>
          <p:cNvPr id="257029" name="Text Box 5"/>
          <p:cNvSpPr txBox="1">
            <a:spLocks noChangeArrowheads="1"/>
          </p:cNvSpPr>
          <p:nvPr/>
        </p:nvSpPr>
        <p:spPr bwMode="auto">
          <a:xfrm>
            <a:off x="304800" y="1219200"/>
            <a:ext cx="65042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We often assume the noise is additive</a:t>
            </a:r>
          </a:p>
          <a:p>
            <a:endParaRPr lang="en-US" altLang="en-US" sz="3200" dirty="0" smtClean="0"/>
          </a:p>
          <a:p>
            <a:endParaRPr lang="en-US" altLang="en-US" sz="3200" dirty="0"/>
          </a:p>
        </p:txBody>
      </p:sp>
    </p:spTree>
    <p:extLst>
      <p:ext uri="{BB962C8B-B14F-4D97-AF65-F5344CB8AC3E}">
        <p14:creationId xmlns:p14="http://schemas.microsoft.com/office/powerpoint/2010/main" val="3895252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a:t>Practical noise reduction</a:t>
            </a:r>
          </a:p>
        </p:txBody>
      </p:sp>
      <p:sp>
        <p:nvSpPr>
          <p:cNvPr id="192515" name="Rectangle 3"/>
          <p:cNvSpPr>
            <a:spLocks noGrp="1" noChangeArrowheads="1"/>
          </p:cNvSpPr>
          <p:nvPr>
            <p:ph type="body" idx="1"/>
          </p:nvPr>
        </p:nvSpPr>
        <p:spPr>
          <a:xfrm>
            <a:off x="711200" y="1028700"/>
            <a:ext cx="7772400" cy="5257800"/>
          </a:xfrm>
        </p:spPr>
        <p:txBody>
          <a:bodyPr/>
          <a:lstStyle/>
          <a:p>
            <a:r>
              <a:rPr lang="en-US" altLang="en-US" dirty="0"/>
              <a:t>How can we “smooth” away noise in a single image</a:t>
            </a:r>
            <a:r>
              <a:rPr lang="en-US" altLang="en-US" dirty="0" smtClean="0"/>
              <a: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graphicFrame>
        <p:nvGraphicFramePr>
          <p:cNvPr id="192516" name="Object 4"/>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3077"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2641" name="Group 129"/>
          <p:cNvGraphicFramePr>
            <a:graphicFrameLocks noGrp="1"/>
          </p:cNvGraphicFramePr>
          <p:nvPr>
            <p:extLst>
              <p:ext uri="{D42A27DB-BD31-4B8C-83A1-F6EECF244321}">
                <p14:modId xmlns:p14="http://schemas.microsoft.com/office/powerpoint/2010/main" val="3661254704"/>
              </p:ext>
            </p:extLst>
          </p:nvPr>
        </p:nvGraphicFramePr>
        <p:xfrm>
          <a:off x="1600200" y="2590800"/>
          <a:ext cx="5892798" cy="2857500"/>
        </p:xfrm>
        <a:graphic>
          <a:graphicData uri="http://schemas.openxmlformats.org/drawingml/2006/table">
            <a:tbl>
              <a:tblPr/>
              <a:tblGrid>
                <a:gridCol w="590551"/>
                <a:gridCol w="588433"/>
                <a:gridCol w="588433"/>
                <a:gridCol w="588433"/>
                <a:gridCol w="590549"/>
                <a:gridCol w="590551"/>
                <a:gridCol w="588433"/>
                <a:gridCol w="588433"/>
                <a:gridCol w="588433"/>
                <a:gridCol w="590549"/>
              </a:tblGrid>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80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77668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a:t>Mean filtering</a:t>
            </a:r>
          </a:p>
        </p:txBody>
      </p:sp>
      <p:graphicFrame>
        <p:nvGraphicFramePr>
          <p:cNvPr id="229380" name="Object 4"/>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4101" name="Equation" r:id="rId6" imgW="914400" imgH="198720" progId="Equation.DSMT4">
                  <p:embed/>
                </p:oleObj>
              </mc:Choice>
              <mc:Fallback>
                <p:oleObj name="Equation" r:id="rId6" imgW="914400" imgH="19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0009" name="Group 633"/>
          <p:cNvGraphicFramePr>
            <a:graphicFrameLocks noGrp="1"/>
          </p:cNvGraphicFramePr>
          <p:nvPr>
            <p:extLst>
              <p:ext uri="{D42A27DB-BD31-4B8C-83A1-F6EECF244321}">
                <p14:modId xmlns:p14="http://schemas.microsoft.com/office/powerpoint/2010/main" val="1710666919"/>
              </p:ext>
            </p:extLst>
          </p:nvPr>
        </p:nvGraphicFramePr>
        <p:xfrm>
          <a:off x="2209800" y="1219200"/>
          <a:ext cx="5181602" cy="2743202"/>
        </p:xfrm>
        <a:graphic>
          <a:graphicData uri="http://schemas.openxmlformats.org/drawingml/2006/table">
            <a:tbl>
              <a:tblPr/>
              <a:tblGrid>
                <a:gridCol w="518584"/>
                <a:gridCol w="518583"/>
                <a:gridCol w="516467"/>
                <a:gridCol w="518584"/>
                <a:gridCol w="518583"/>
                <a:gridCol w="518584"/>
                <a:gridCol w="518583"/>
                <a:gridCol w="516467"/>
                <a:gridCol w="518584"/>
                <a:gridCol w="518583"/>
              </a:tblGrid>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82204">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pic>
        <p:nvPicPr>
          <p:cNvPr id="229880" name="Picture 504" descr="txp_fig.bmp"/>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09600" y="1885950"/>
            <a:ext cx="1270000" cy="2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9881" name="Group 505"/>
          <p:cNvGraphicFramePr>
            <a:graphicFrameLocks noGrp="1"/>
          </p:cNvGraphicFramePr>
          <p:nvPr>
            <p:extLst>
              <p:ext uri="{D42A27DB-BD31-4B8C-83A1-F6EECF244321}">
                <p14:modId xmlns:p14="http://schemas.microsoft.com/office/powerpoint/2010/main" val="25728530"/>
              </p:ext>
            </p:extLst>
          </p:nvPr>
        </p:nvGraphicFramePr>
        <p:xfrm>
          <a:off x="2209800" y="4345780"/>
          <a:ext cx="5181602" cy="2512220"/>
        </p:xfrm>
        <a:graphic>
          <a:graphicData uri="http://schemas.openxmlformats.org/drawingml/2006/table">
            <a:tbl>
              <a:tblPr/>
              <a:tblGrid>
                <a:gridCol w="518584"/>
                <a:gridCol w="518583"/>
                <a:gridCol w="516467"/>
                <a:gridCol w="518584"/>
                <a:gridCol w="518583"/>
                <a:gridCol w="518584"/>
                <a:gridCol w="518583"/>
                <a:gridCol w="516467"/>
                <a:gridCol w="518584"/>
                <a:gridCol w="518583"/>
              </a:tblGrid>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dirty="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dirty="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dirty="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0007" name="Picture 631" descr="txp_fig.bmp"/>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11200" y="4914900"/>
            <a:ext cx="1270000" cy="2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62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 sliding operation in a window</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50" y="1600200"/>
            <a:ext cx="827669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158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5" name="Object 3"/>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5125"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3723" name="Group 251"/>
          <p:cNvGrpSpPr>
            <a:grpSpLocks/>
          </p:cNvGrpSpPr>
          <p:nvPr/>
        </p:nvGrpSpPr>
        <p:grpSpPr bwMode="auto">
          <a:xfrm>
            <a:off x="2743200" y="2561035"/>
            <a:ext cx="1557867" cy="3523059"/>
            <a:chOff x="1296" y="2151"/>
            <a:chExt cx="736" cy="2959"/>
          </a:xfrm>
        </p:grpSpPr>
        <p:sp>
          <p:nvSpPr>
            <p:cNvPr id="233724" name="Rectangle 252"/>
            <p:cNvSpPr>
              <a:spLocks noChangeArrowheads="1"/>
            </p:cNvSpPr>
            <p:nvPr/>
          </p:nvSpPr>
          <p:spPr bwMode="auto">
            <a:xfrm>
              <a:off x="1296" y="2151"/>
              <a:ext cx="736" cy="63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725" name="Rectangle 253"/>
            <p:cNvSpPr>
              <a:spLocks noChangeArrowheads="1"/>
            </p:cNvSpPr>
            <p:nvPr/>
          </p:nvSpPr>
          <p:spPr bwMode="auto">
            <a:xfrm>
              <a:off x="1548" y="4900"/>
              <a:ext cx="240" cy="21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449067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p:txBody>
          <a:bodyPr>
            <a:normAutofit/>
          </a:bodyPr>
          <a:lstStyle/>
          <a:p>
            <a:r>
              <a:rPr lang="en-US" altLang="en-US" sz="3200" b="1" dirty="0"/>
              <a:t>Mean filtering</a:t>
            </a:r>
          </a:p>
        </p:txBody>
      </p:sp>
      <p:graphicFrame>
        <p:nvGraphicFramePr>
          <p:cNvPr id="231427" name="Object 1027"/>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6150" name="Equation" r:id="rId6" imgW="914400" imgH="198720" progId="Equation.DSMT4">
                  <p:embed/>
                </p:oleObj>
              </mc:Choice>
              <mc:Fallback>
                <p:oleObj name="Equation" r:id="rId6" imgW="914400" imgH="1987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1428" name="Group 1028"/>
          <p:cNvGraphicFramePr>
            <a:graphicFrameLocks noGrp="1"/>
          </p:cNvGraphicFramePr>
          <p:nvPr>
            <p:extLst>
              <p:ext uri="{D42A27DB-BD31-4B8C-83A1-F6EECF244321}">
                <p14:modId xmlns:p14="http://schemas.microsoft.com/office/powerpoint/2010/main" val="1197124098"/>
              </p:ext>
            </p:extLst>
          </p:nvPr>
        </p:nvGraphicFramePr>
        <p:xfrm>
          <a:off x="2209800" y="1066800"/>
          <a:ext cx="5181602" cy="2512220"/>
        </p:xfrm>
        <a:graphic>
          <a:graphicData uri="http://schemas.openxmlformats.org/drawingml/2006/table">
            <a:tbl>
              <a:tblPr/>
              <a:tblGrid>
                <a:gridCol w="518584"/>
                <a:gridCol w="518583"/>
                <a:gridCol w="516467"/>
                <a:gridCol w="518584"/>
                <a:gridCol w="518583"/>
                <a:gridCol w="518584"/>
                <a:gridCol w="518583"/>
                <a:gridCol w="516467"/>
                <a:gridCol w="518584"/>
                <a:gridCol w="518583"/>
              </a:tblGrid>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pic>
        <p:nvPicPr>
          <p:cNvPr id="231551" name="Picture 1151" descr="txp_fig.bmp"/>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09600" y="1885950"/>
            <a:ext cx="1270000" cy="2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31552" name="Group 1152"/>
          <p:cNvGraphicFramePr>
            <a:graphicFrameLocks noGrp="1"/>
          </p:cNvGraphicFramePr>
          <p:nvPr/>
        </p:nvGraphicFramePr>
        <p:xfrm>
          <a:off x="2235200" y="3827860"/>
          <a:ext cx="5181602" cy="2512220"/>
        </p:xfrm>
        <a:graphic>
          <a:graphicData uri="http://schemas.openxmlformats.org/drawingml/2006/table">
            <a:tbl>
              <a:tblPr/>
              <a:tblGrid>
                <a:gridCol w="518584"/>
                <a:gridCol w="518583"/>
                <a:gridCol w="516467"/>
                <a:gridCol w="518584"/>
                <a:gridCol w="518583"/>
                <a:gridCol w="518584"/>
                <a:gridCol w="518583"/>
                <a:gridCol w="516467"/>
                <a:gridCol w="518584"/>
                <a:gridCol w="518583"/>
              </a:tblGrid>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dirty="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dirty="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40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40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50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80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80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50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80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80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50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50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60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40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1675" name="Rectangle 1275"/>
          <p:cNvSpPr>
            <a:spLocks noChangeArrowheads="1"/>
          </p:cNvSpPr>
          <p:nvPr/>
        </p:nvSpPr>
        <p:spPr bwMode="auto">
          <a:xfrm>
            <a:off x="2743200" y="2819400"/>
            <a:ext cx="1557867" cy="753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676" name="Rectangle 1276"/>
          <p:cNvSpPr>
            <a:spLocks noChangeArrowheads="1"/>
          </p:cNvSpPr>
          <p:nvPr/>
        </p:nvSpPr>
        <p:spPr bwMode="auto">
          <a:xfrm>
            <a:off x="3276600" y="5834063"/>
            <a:ext cx="508000" cy="25003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1677" name="Picture 1277" descr="txp_fig.bmp"/>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11200" y="4914900"/>
            <a:ext cx="1270000" cy="23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00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b="1" dirty="0"/>
              <a:t>Effect of mean filters</a:t>
            </a:r>
          </a:p>
        </p:txBody>
      </p:sp>
      <p:graphicFrame>
        <p:nvGraphicFramePr>
          <p:cNvPr id="166915" name="Object 3"/>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7173"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6916" name="Picture 4" descr="D:\curless\courses\591\99a\lectures\image processing\mean_filt.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066800"/>
            <a:ext cx="5327651" cy="57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17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en-US" b="1" dirty="0"/>
              <a:t>Cross-correlation filtering</a:t>
            </a:r>
          </a:p>
        </p:txBody>
      </p:sp>
      <p:sp>
        <p:nvSpPr>
          <p:cNvPr id="235523" name="Rectangle 3"/>
          <p:cNvSpPr>
            <a:spLocks noGrp="1" noChangeArrowheads="1"/>
          </p:cNvSpPr>
          <p:nvPr>
            <p:ph type="body" idx="1"/>
          </p:nvPr>
        </p:nvSpPr>
        <p:spPr/>
        <p:txBody>
          <a:bodyPr>
            <a:normAutofit fontScale="55000" lnSpcReduction="20000"/>
          </a:bodyPr>
          <a:lstStyle/>
          <a:p>
            <a:r>
              <a:rPr lang="en-US" altLang="en-US" dirty="0"/>
              <a:t>Let’s write this down as an equation.  Assume the averaging window is (2k+1)x(2k+1):</a:t>
            </a:r>
          </a:p>
          <a:p>
            <a:endParaRPr lang="en-US" altLang="en-US" dirty="0"/>
          </a:p>
          <a:p>
            <a:endParaRPr lang="en-US" altLang="en-US" dirty="0"/>
          </a:p>
          <a:p>
            <a:endParaRPr lang="en-US" altLang="en-US" dirty="0" smtClean="0"/>
          </a:p>
          <a:p>
            <a:r>
              <a:rPr lang="en-US" altLang="en-US" dirty="0" smtClean="0"/>
              <a:t>We </a:t>
            </a:r>
            <a:r>
              <a:rPr lang="en-US" altLang="en-US" dirty="0"/>
              <a:t>can generalize this idea by allowing different weights for different neighboring pixels:</a:t>
            </a:r>
          </a:p>
          <a:p>
            <a:endParaRPr lang="en-US" altLang="en-US" dirty="0"/>
          </a:p>
          <a:p>
            <a:endParaRPr lang="en-US" altLang="en-US" dirty="0"/>
          </a:p>
          <a:p>
            <a:endParaRPr lang="en-US" altLang="en-US" dirty="0" smtClean="0"/>
          </a:p>
          <a:p>
            <a:r>
              <a:rPr lang="en-US" altLang="en-US" dirty="0" smtClean="0"/>
              <a:t>This </a:t>
            </a:r>
            <a:r>
              <a:rPr lang="en-US" altLang="en-US" dirty="0"/>
              <a:t>is called a </a:t>
            </a:r>
            <a:r>
              <a:rPr lang="en-US" altLang="en-US" b="1" dirty="0"/>
              <a:t>cross-correlation</a:t>
            </a:r>
            <a:r>
              <a:rPr lang="en-US" altLang="en-US" dirty="0"/>
              <a:t> operation and written:  </a:t>
            </a:r>
          </a:p>
          <a:p>
            <a:endParaRPr lang="en-US" altLang="en-US" dirty="0"/>
          </a:p>
          <a:p>
            <a:endParaRPr lang="en-US" altLang="en-US" dirty="0" smtClean="0"/>
          </a:p>
          <a:p>
            <a:r>
              <a:rPr lang="en-US" altLang="en-US" dirty="0" smtClean="0"/>
              <a:t>H </a:t>
            </a:r>
            <a:r>
              <a:rPr lang="en-US" altLang="en-US" dirty="0"/>
              <a:t>is called the “filter,”  “kernel,”  or “mask.”</a:t>
            </a:r>
          </a:p>
          <a:p>
            <a:r>
              <a:rPr lang="en-US" altLang="en-US" dirty="0"/>
              <a:t>The above allows negative filter indices.  When you implement need to use:  H[</a:t>
            </a:r>
            <a:r>
              <a:rPr lang="en-US" altLang="en-US" dirty="0" err="1"/>
              <a:t>u+k,v+k</a:t>
            </a:r>
            <a:r>
              <a:rPr lang="en-US" altLang="en-US" dirty="0"/>
              <a:t>] instead of H[</a:t>
            </a:r>
            <a:r>
              <a:rPr lang="en-US" altLang="en-US" dirty="0" err="1"/>
              <a:t>u,v</a:t>
            </a:r>
            <a:r>
              <a:rPr lang="en-US" altLang="en-US" dirty="0"/>
              <a:t>]</a:t>
            </a:r>
          </a:p>
        </p:txBody>
      </p:sp>
      <p:pic>
        <p:nvPicPr>
          <p:cNvPr id="235681" name="Picture 161" descr="Edittex.bmp"/>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844800" y="4569619"/>
            <a:ext cx="2641600" cy="38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84" name="Picture 164" descr="Edittex.bmp"/>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11250" y="2286000"/>
            <a:ext cx="684953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85" name="Picture 165" descr="Edittex.bmp"/>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367693" y="3506986"/>
            <a:ext cx="6288617" cy="76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606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title"/>
          </p:nvPr>
        </p:nvSpPr>
        <p:spPr/>
        <p:txBody>
          <a:bodyPr/>
          <a:lstStyle/>
          <a:p>
            <a:r>
              <a:rPr lang="en-US" altLang="en-US"/>
              <a:t>Mean kernel</a:t>
            </a:r>
          </a:p>
        </p:txBody>
      </p:sp>
      <p:sp>
        <p:nvSpPr>
          <p:cNvPr id="237571" name="Rectangle 1027"/>
          <p:cNvSpPr>
            <a:spLocks noGrp="1" noChangeArrowheads="1"/>
          </p:cNvSpPr>
          <p:nvPr>
            <p:ph type="body" idx="1"/>
          </p:nvPr>
        </p:nvSpPr>
        <p:spPr/>
        <p:txBody>
          <a:bodyPr/>
          <a:lstStyle/>
          <a:p>
            <a:r>
              <a:rPr lang="en-US" altLang="en-US"/>
              <a:t>What’s the kernel for a 3x3 mean filter?</a:t>
            </a:r>
          </a:p>
          <a:p>
            <a:endParaRPr lang="en-US" altLang="en-US"/>
          </a:p>
        </p:txBody>
      </p:sp>
      <p:graphicFrame>
        <p:nvGraphicFramePr>
          <p:cNvPr id="237574" name="Group 1030"/>
          <p:cNvGraphicFramePr>
            <a:graphicFrameLocks noGrp="1"/>
          </p:cNvGraphicFramePr>
          <p:nvPr>
            <p:extLst>
              <p:ext uri="{D42A27DB-BD31-4B8C-83A1-F6EECF244321}">
                <p14:modId xmlns:p14="http://schemas.microsoft.com/office/powerpoint/2010/main" val="3366859801"/>
              </p:ext>
            </p:extLst>
          </p:nvPr>
        </p:nvGraphicFramePr>
        <p:xfrm>
          <a:off x="812799" y="2743200"/>
          <a:ext cx="5181602" cy="2497218"/>
        </p:xfrm>
        <a:graphic>
          <a:graphicData uri="http://schemas.openxmlformats.org/drawingml/2006/table">
            <a:tbl>
              <a:tblPr/>
              <a:tblGrid>
                <a:gridCol w="518584"/>
                <a:gridCol w="518583"/>
                <a:gridCol w="516467"/>
                <a:gridCol w="518584"/>
                <a:gridCol w="518583"/>
                <a:gridCol w="518584"/>
                <a:gridCol w="518583"/>
                <a:gridCol w="516467"/>
                <a:gridCol w="518584"/>
                <a:gridCol w="518583"/>
              </a:tblGrid>
              <a:tr h="99417">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237697" name="Group 1153"/>
          <p:cNvGraphicFramePr>
            <a:graphicFrameLocks noGrp="1"/>
          </p:cNvGraphicFramePr>
          <p:nvPr/>
        </p:nvGraphicFramePr>
        <p:xfrm>
          <a:off x="7010400" y="2521744"/>
          <a:ext cx="1524000" cy="788194"/>
        </p:xfrm>
        <a:graphic>
          <a:graphicData uri="http://schemas.openxmlformats.org/drawingml/2006/table">
            <a:tbl>
              <a:tblPr/>
              <a:tblGrid>
                <a:gridCol w="508000"/>
                <a:gridCol w="508000"/>
                <a:gridCol w="508000"/>
              </a:tblGrid>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altLang="en-US" sz="1100" b="0" i="0" u="none" strike="noStrike" cap="none" normalizeH="0" baseline="0" smtClean="0">
                        <a:ln>
                          <a:noFill/>
                        </a:ln>
                        <a:solidFill>
                          <a:schemeClr val="tx1"/>
                        </a:solidFill>
                        <a:effectLst/>
                        <a:latin typeface="Myriad Roman"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7715" name="Picture 1171" descr="txp_fig.b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294467" y="5638800"/>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716" name="Rectangle 1172"/>
          <p:cNvSpPr>
            <a:spLocks noChangeArrowheads="1"/>
          </p:cNvSpPr>
          <p:nvPr/>
        </p:nvSpPr>
        <p:spPr bwMode="auto">
          <a:xfrm>
            <a:off x="1371600" y="4440574"/>
            <a:ext cx="1557867" cy="753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717" name="Rectangle 1173"/>
          <p:cNvSpPr>
            <a:spLocks noChangeArrowheads="1"/>
          </p:cNvSpPr>
          <p:nvPr/>
        </p:nvSpPr>
        <p:spPr bwMode="auto">
          <a:xfrm>
            <a:off x="7014634" y="2516981"/>
            <a:ext cx="1519767" cy="78224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7719" name="Picture 1175" descr="txp_fig.b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078133" y="3427810"/>
            <a:ext cx="1331384" cy="45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04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26"/>
          <p:cNvSpPr>
            <a:spLocks noGrp="1" noChangeArrowheads="1"/>
          </p:cNvSpPr>
          <p:nvPr>
            <p:ph type="title"/>
          </p:nvPr>
        </p:nvSpPr>
        <p:spPr/>
        <p:txBody>
          <a:bodyPr/>
          <a:lstStyle/>
          <a:p>
            <a:r>
              <a:rPr lang="en-US" altLang="en-US" b="1" dirty="0"/>
              <a:t>Gaussian Filtering</a:t>
            </a:r>
          </a:p>
        </p:txBody>
      </p:sp>
      <p:sp>
        <p:nvSpPr>
          <p:cNvPr id="241667" name="Rectangle 1027"/>
          <p:cNvSpPr>
            <a:spLocks noGrp="1" noChangeArrowheads="1"/>
          </p:cNvSpPr>
          <p:nvPr>
            <p:ph type="body" idx="1"/>
          </p:nvPr>
        </p:nvSpPr>
        <p:spPr/>
        <p:txBody>
          <a:bodyPr>
            <a:normAutofit lnSpcReduction="10000"/>
          </a:bodyPr>
          <a:lstStyle/>
          <a:p>
            <a:r>
              <a:rPr lang="en-US" altLang="en-US" sz="2200" dirty="0"/>
              <a:t>A Gaussian kernel gives less weight to pixels further from the center of the window</a:t>
            </a:r>
          </a:p>
          <a:p>
            <a:endParaRPr lang="en-US" altLang="en-US" dirty="0"/>
          </a:p>
          <a:p>
            <a:endParaRPr lang="en-US" altLang="en-US" dirty="0"/>
          </a:p>
          <a:p>
            <a:endParaRPr lang="en-US" altLang="en-US" dirty="0"/>
          </a:p>
          <a:p>
            <a:endParaRPr lang="en-US" altLang="en-US" dirty="0"/>
          </a:p>
          <a:p>
            <a:pPr marL="0" indent="0">
              <a:buNone/>
            </a:pPr>
            <a:endParaRPr lang="en-US" altLang="en-US" sz="2400" dirty="0" smtClean="0"/>
          </a:p>
          <a:p>
            <a:pPr marL="0" indent="0">
              <a:buNone/>
            </a:pPr>
            <a:endParaRPr lang="en-US" altLang="en-US" sz="2400" dirty="0" smtClean="0"/>
          </a:p>
          <a:p>
            <a:pPr marL="0" indent="0">
              <a:buNone/>
            </a:pPr>
            <a:r>
              <a:rPr lang="en-US" altLang="en-US" sz="2400" dirty="0" smtClean="0"/>
              <a:t>This </a:t>
            </a:r>
            <a:r>
              <a:rPr lang="en-US" altLang="en-US" sz="2400" dirty="0"/>
              <a:t>kernel is an approximation </a:t>
            </a:r>
            <a:endParaRPr lang="en-US" altLang="en-US" sz="2400" dirty="0" smtClean="0"/>
          </a:p>
          <a:p>
            <a:pPr marL="0" indent="0">
              <a:buNone/>
            </a:pPr>
            <a:r>
              <a:rPr lang="en-US" altLang="en-US" sz="2400" dirty="0" smtClean="0"/>
              <a:t>of </a:t>
            </a:r>
            <a:r>
              <a:rPr lang="en-US" altLang="en-US" sz="2400" dirty="0"/>
              <a:t>a Gaussian function:</a:t>
            </a:r>
          </a:p>
        </p:txBody>
      </p:sp>
      <p:graphicFrame>
        <p:nvGraphicFramePr>
          <p:cNvPr id="241668" name="Group 1028"/>
          <p:cNvGraphicFramePr>
            <a:graphicFrameLocks noGrp="1"/>
          </p:cNvGraphicFramePr>
          <p:nvPr>
            <p:extLst>
              <p:ext uri="{D42A27DB-BD31-4B8C-83A1-F6EECF244321}">
                <p14:modId xmlns:p14="http://schemas.microsoft.com/office/powerpoint/2010/main" val="2619092585"/>
              </p:ext>
            </p:extLst>
          </p:nvPr>
        </p:nvGraphicFramePr>
        <p:xfrm>
          <a:off x="825500" y="2290167"/>
          <a:ext cx="5156200" cy="2512220"/>
        </p:xfrm>
        <a:graphic>
          <a:graphicData uri="http://schemas.openxmlformats.org/drawingml/2006/table">
            <a:tbl>
              <a:tblPr/>
              <a:tblGrid>
                <a:gridCol w="518584"/>
                <a:gridCol w="518583"/>
                <a:gridCol w="516467"/>
                <a:gridCol w="518584"/>
                <a:gridCol w="518583"/>
                <a:gridCol w="518584"/>
                <a:gridCol w="518583"/>
                <a:gridCol w="516467"/>
                <a:gridCol w="518584"/>
                <a:gridCol w="493181"/>
              </a:tblGrid>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90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dirty="0" smtClean="0">
                          <a:ln>
                            <a:noFill/>
                          </a:ln>
                          <a:solidFill>
                            <a:schemeClr val="tx1"/>
                          </a:solidFill>
                          <a:effectLst/>
                          <a:latin typeface="Myriad Roman" pitchFamily="34" charset="0"/>
                        </a:rPr>
                        <a:t>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241791" name="Group 1151"/>
          <p:cNvGraphicFramePr>
            <a:graphicFrameLocks noGrp="1"/>
          </p:cNvGraphicFramePr>
          <p:nvPr/>
        </p:nvGraphicFramePr>
        <p:xfrm>
          <a:off x="7010400" y="2521744"/>
          <a:ext cx="1524000" cy="788194"/>
        </p:xfrm>
        <a:graphic>
          <a:graphicData uri="http://schemas.openxmlformats.org/drawingml/2006/table">
            <a:tbl>
              <a:tblPr/>
              <a:tblGrid>
                <a:gridCol w="508000"/>
                <a:gridCol w="508000"/>
                <a:gridCol w="508000"/>
              </a:tblGrid>
              <a:tr h="285750">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222">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50000"/>
                        </a:spcBef>
                        <a:spcAft>
                          <a:spcPct val="50000"/>
                        </a:spcAft>
                        <a:defRPr>
                          <a:solidFill>
                            <a:schemeClr val="tx1"/>
                          </a:solidFill>
                          <a:latin typeface="Myriad Roman" pitchFamily="34" charset="0"/>
                        </a:defRPr>
                      </a:lvl1pPr>
                      <a:lvl2pPr>
                        <a:spcBef>
                          <a:spcPct val="20000"/>
                        </a:spcBef>
                        <a:buFont typeface="Wingdings" pitchFamily="2" charset="2"/>
                        <a:defRPr>
                          <a:solidFill>
                            <a:schemeClr val="tx1"/>
                          </a:solidFill>
                          <a:latin typeface="Myriad Roman" pitchFamily="34" charset="0"/>
                        </a:defRPr>
                      </a:lvl2pPr>
                      <a:lvl3pPr>
                        <a:spcBef>
                          <a:spcPct val="20000"/>
                        </a:spcBef>
                        <a:defRPr sz="1600">
                          <a:solidFill>
                            <a:schemeClr val="tx1"/>
                          </a:solidFill>
                          <a:latin typeface="Myriad Roman" pitchFamily="34" charset="0"/>
                        </a:defRPr>
                      </a:lvl3pPr>
                      <a:lvl4pPr>
                        <a:spcBef>
                          <a:spcPct val="20000"/>
                        </a:spcBef>
                        <a:defRPr sz="1400">
                          <a:solidFill>
                            <a:schemeClr val="tx1"/>
                          </a:solidFill>
                          <a:latin typeface="Myriad Roman" pitchFamily="34" charset="0"/>
                        </a:defRPr>
                      </a:lvl4pPr>
                      <a:lvl5pPr>
                        <a:spcBef>
                          <a:spcPct val="20000"/>
                        </a:spcBef>
                        <a:defRPr sz="1400">
                          <a:solidFill>
                            <a:schemeClr val="tx1"/>
                          </a:solidFill>
                          <a:latin typeface="Myriad Roman" pitchFamily="34" charset="0"/>
                        </a:defRPr>
                      </a:lvl5pPr>
                      <a:lvl6pPr eaLnBrk="0" fontAlgn="base" hangingPunct="0">
                        <a:spcBef>
                          <a:spcPct val="20000"/>
                        </a:spcBef>
                        <a:spcAft>
                          <a:spcPct val="0"/>
                        </a:spcAft>
                        <a:defRPr sz="1400">
                          <a:solidFill>
                            <a:schemeClr val="tx1"/>
                          </a:solidFill>
                          <a:latin typeface="Myriad Roman" pitchFamily="34" charset="0"/>
                        </a:defRPr>
                      </a:lvl6pPr>
                      <a:lvl7pPr eaLnBrk="0" fontAlgn="base" hangingPunct="0">
                        <a:spcBef>
                          <a:spcPct val="20000"/>
                        </a:spcBef>
                        <a:spcAft>
                          <a:spcPct val="0"/>
                        </a:spcAft>
                        <a:defRPr sz="1400">
                          <a:solidFill>
                            <a:schemeClr val="tx1"/>
                          </a:solidFill>
                          <a:latin typeface="Myriad Roman" pitchFamily="34" charset="0"/>
                        </a:defRPr>
                      </a:lvl7pPr>
                      <a:lvl8pPr eaLnBrk="0" fontAlgn="base" hangingPunct="0">
                        <a:spcBef>
                          <a:spcPct val="20000"/>
                        </a:spcBef>
                        <a:spcAft>
                          <a:spcPct val="0"/>
                        </a:spcAft>
                        <a:defRPr sz="1400">
                          <a:solidFill>
                            <a:schemeClr val="tx1"/>
                          </a:solidFill>
                          <a:latin typeface="Myriad Roman" pitchFamily="34" charset="0"/>
                        </a:defRPr>
                      </a:lvl8pPr>
                      <a:lvl9pPr eaLnBrk="0" fontAlgn="base" hangingPunct="0">
                        <a:spcBef>
                          <a:spcPct val="20000"/>
                        </a:spcBef>
                        <a:spcAft>
                          <a:spcPct val="0"/>
                        </a:spcAft>
                        <a:defRPr sz="1400">
                          <a:solidFill>
                            <a:schemeClr val="tx1"/>
                          </a:solidFill>
                          <a:latin typeface="Myriad Roman" pitchFamily="34" charset="0"/>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altLang="en-US" sz="1100" b="0" i="0" u="none" strike="noStrike" cap="none" normalizeH="0" baseline="0" smtClean="0">
                          <a:ln>
                            <a:noFill/>
                          </a:ln>
                          <a:solidFill>
                            <a:schemeClr val="tx1"/>
                          </a:solidFill>
                          <a:effectLst/>
                          <a:latin typeface="Myriad Roman"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1809" name="Picture 1169" descr="txp_fig.bmp"/>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713892" y="4953000"/>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810" name="Rectangle 1170"/>
          <p:cNvSpPr>
            <a:spLocks noChangeArrowheads="1"/>
          </p:cNvSpPr>
          <p:nvPr/>
        </p:nvSpPr>
        <p:spPr bwMode="auto">
          <a:xfrm>
            <a:off x="1371600" y="4009660"/>
            <a:ext cx="1557867" cy="75366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811" name="Rectangle 1171"/>
          <p:cNvSpPr>
            <a:spLocks noChangeArrowheads="1"/>
          </p:cNvSpPr>
          <p:nvPr/>
        </p:nvSpPr>
        <p:spPr bwMode="auto">
          <a:xfrm>
            <a:off x="7014634" y="2516981"/>
            <a:ext cx="1519767" cy="78224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41812" name="Picture 1172" descr="txp_fig.bmp"/>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360584" y="2670572"/>
            <a:ext cx="548216" cy="52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813" name="Picture 1173" descr="txp_fig.bmp"/>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7078133" y="3427810"/>
            <a:ext cx="1331384" cy="23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1814" name="Object 1174"/>
          <p:cNvGraphicFramePr>
            <a:graphicFrameLocks noChangeAspect="1"/>
          </p:cNvGraphicFramePr>
          <p:nvPr>
            <p:extLst>
              <p:ext uri="{D42A27DB-BD31-4B8C-83A1-F6EECF244321}">
                <p14:modId xmlns:p14="http://schemas.microsoft.com/office/powerpoint/2010/main" val="4097057362"/>
              </p:ext>
            </p:extLst>
          </p:nvPr>
        </p:nvGraphicFramePr>
        <p:xfrm>
          <a:off x="6096000" y="4572000"/>
          <a:ext cx="3048000" cy="1874110"/>
        </p:xfrm>
        <a:graphic>
          <a:graphicData uri="http://schemas.openxmlformats.org/presentationml/2006/ole">
            <mc:AlternateContent xmlns:mc="http://schemas.openxmlformats.org/markup-compatibility/2006">
              <mc:Choice xmlns:v="urn:schemas-microsoft-com:vml" Requires="v">
                <p:oleObj spid="_x0000_s8198" name="Photo Editor Photo" r:id="rId11" imgW="2095793" imgH="1390844" progId="MSPhotoEd.3">
                  <p:embed/>
                </p:oleObj>
              </mc:Choice>
              <mc:Fallback>
                <p:oleObj name="Photo Editor Photo" r:id="rId11" imgW="2095793" imgH="1390844"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4572000"/>
                        <a:ext cx="3048000" cy="1874110"/>
                      </a:xfrm>
                      <a:prstGeom prst="rect">
                        <a:avLst/>
                      </a:prstGeom>
                      <a:noFill/>
                      <a:ln>
                        <a:noFill/>
                      </a:ln>
                      <a:effectLst/>
                    </p:spPr>
                  </p:pic>
                </p:oleObj>
              </mc:Fallback>
            </mc:AlternateContent>
          </a:graphicData>
        </a:graphic>
      </p:graphicFrame>
      <p:pic>
        <p:nvPicPr>
          <p:cNvPr id="241815" name="Picture 1175" descr="Edittex.bmp"/>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172200" y="3684254"/>
            <a:ext cx="3503084" cy="65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650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ltLang="en-US" dirty="0"/>
              <a:t>Gaussian Averaging</a:t>
            </a:r>
          </a:p>
        </p:txBody>
      </p:sp>
      <p:sp>
        <p:nvSpPr>
          <p:cNvPr id="249859" name="Rectangle 3"/>
          <p:cNvSpPr>
            <a:spLocks noGrp="1" noChangeArrowheads="1"/>
          </p:cNvSpPr>
          <p:nvPr>
            <p:ph type="body" idx="1"/>
          </p:nvPr>
        </p:nvSpPr>
        <p:spPr>
          <a:xfrm>
            <a:off x="711200" y="914400"/>
            <a:ext cx="4038600" cy="5600700"/>
          </a:xfrm>
        </p:spPr>
        <p:txBody>
          <a:bodyPr/>
          <a:lstStyle/>
          <a:p>
            <a:endParaRPr lang="en-US" altLang="en-US" dirty="0" smtClean="0"/>
          </a:p>
          <a:p>
            <a:r>
              <a:rPr lang="en-US" altLang="en-US" dirty="0" smtClean="0"/>
              <a:t>Rotationally </a:t>
            </a:r>
            <a:r>
              <a:rPr lang="en-US" altLang="en-US" dirty="0"/>
              <a:t>symmetric.</a:t>
            </a:r>
          </a:p>
          <a:p>
            <a:r>
              <a:rPr lang="en-US" altLang="en-US" dirty="0"/>
              <a:t>Weights nearby pixels more than distant ones.</a:t>
            </a:r>
          </a:p>
          <a:p>
            <a:pPr lvl="1"/>
            <a:r>
              <a:rPr lang="en-US" altLang="en-US" dirty="0"/>
              <a:t>This makes sense as </a:t>
            </a:r>
            <a:r>
              <a:rPr lang="en-US" altLang="en-US" dirty="0" smtClean="0"/>
              <a:t>probabilistic </a:t>
            </a:r>
            <a:r>
              <a:rPr lang="en-US" altLang="en-US" dirty="0"/>
              <a:t>inference.</a:t>
            </a:r>
          </a:p>
          <a:p>
            <a:pPr lvl="1">
              <a:buFont typeface="Wingdings" pitchFamily="2" charset="2"/>
              <a:buNone/>
            </a:pPr>
            <a:endParaRPr lang="en-US" altLang="en-US" dirty="0"/>
          </a:p>
        </p:txBody>
      </p:sp>
      <p:sp>
        <p:nvSpPr>
          <p:cNvPr id="249860" name="Rectangle 4"/>
          <p:cNvSpPr>
            <a:spLocks noChangeArrowheads="1"/>
          </p:cNvSpPr>
          <p:nvPr/>
        </p:nvSpPr>
        <p:spPr bwMode="auto">
          <a:xfrm>
            <a:off x="4800600" y="5105400"/>
            <a:ext cx="4114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spcAft>
                <a:spcPct val="50000"/>
              </a:spcAft>
              <a:tabLst>
                <a:tab pos="573088" algn="l"/>
              </a:tabLst>
              <a:defRPr>
                <a:solidFill>
                  <a:schemeClr val="tx1"/>
                </a:solidFill>
                <a:latin typeface="Myriad Roman" pitchFamily="34" charset="0"/>
              </a:defRPr>
            </a:lvl1pPr>
            <a:lvl2pPr marL="573088" indent="-341313">
              <a:spcBef>
                <a:spcPct val="20000"/>
              </a:spcBef>
              <a:buFont typeface="Wingdings" pitchFamily="2" charset="2"/>
              <a:buChar char="w"/>
              <a:tabLst>
                <a:tab pos="573088" algn="l"/>
              </a:tabLst>
              <a:defRPr>
                <a:solidFill>
                  <a:schemeClr val="tx1"/>
                </a:solidFill>
                <a:latin typeface="Myriad Roman" pitchFamily="34" charset="0"/>
              </a:defRPr>
            </a:lvl2pPr>
            <a:lvl3pPr marL="915988" indent="-228600">
              <a:spcBef>
                <a:spcPct val="20000"/>
              </a:spcBef>
              <a:buChar char="•"/>
              <a:tabLst>
                <a:tab pos="573088" algn="l"/>
              </a:tabLst>
              <a:defRPr sz="1600">
                <a:solidFill>
                  <a:schemeClr val="tx1"/>
                </a:solidFill>
                <a:latin typeface="Myriad Roman" pitchFamily="34" charset="0"/>
              </a:defRPr>
            </a:lvl3pPr>
            <a:lvl4pPr marL="1368425" indent="-222250">
              <a:spcBef>
                <a:spcPct val="20000"/>
              </a:spcBef>
              <a:buChar char="–"/>
              <a:tabLst>
                <a:tab pos="573088" algn="l"/>
              </a:tabLst>
              <a:defRPr sz="1400">
                <a:solidFill>
                  <a:schemeClr val="tx1"/>
                </a:solidFill>
                <a:latin typeface="Myriad Roman" pitchFamily="34" charset="0"/>
              </a:defRPr>
            </a:lvl4pPr>
            <a:lvl5pPr marL="1830388" indent="-230188">
              <a:spcBef>
                <a:spcPct val="20000"/>
              </a:spcBef>
              <a:buChar char="»"/>
              <a:tabLst>
                <a:tab pos="573088" algn="l"/>
              </a:tabLst>
              <a:defRPr sz="1400">
                <a:solidFill>
                  <a:schemeClr val="tx1"/>
                </a:solidFill>
                <a:latin typeface="Myriad Roman" pitchFamily="34" charset="0"/>
              </a:defRPr>
            </a:lvl5pPr>
            <a:lvl6pPr marL="22875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6pPr>
            <a:lvl7pPr marL="27447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7pPr>
            <a:lvl8pPr marL="32019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8pPr>
            <a:lvl9pPr marL="36591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9pPr>
          </a:lstStyle>
          <a:p>
            <a:r>
              <a:rPr lang="en-US" altLang="en-US" sz="1800"/>
              <a:t>A Gaussian gives a good model of a fuzzy blob</a:t>
            </a:r>
          </a:p>
        </p:txBody>
      </p:sp>
      <p:pic>
        <p:nvPicPr>
          <p:cNvPr id="24986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1828800"/>
            <a:ext cx="4070351" cy="239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896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885951"/>
            <a:ext cx="4656667" cy="2612231"/>
          </a:xfrm>
          <a:prstGeom prst="rect">
            <a:avLst/>
          </a:prstGeom>
          <a:noFill/>
          <a:extLst>
            <a:ext uri="{909E8E84-426E-40DD-AFC4-6F175D3DCCD1}">
              <a14:hiddenFill xmlns:a14="http://schemas.microsoft.com/office/drawing/2010/main">
                <a:solidFill>
                  <a:srgbClr val="FFFFFF"/>
                </a:solidFill>
              </a14:hiddenFill>
            </a:ext>
          </a:extLst>
        </p:spPr>
      </p:pic>
      <p:sp>
        <p:nvSpPr>
          <p:cNvPr id="250884"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Myriad Roman" pitchFamily="34" charset="0"/>
              </a:defRPr>
            </a:lvl1pPr>
            <a:lvl2pPr>
              <a:defRPr sz="2800" b="1">
                <a:solidFill>
                  <a:schemeClr val="tx2"/>
                </a:solidFill>
                <a:latin typeface="Myriad Roman" pitchFamily="34" charset="0"/>
              </a:defRPr>
            </a:lvl2pPr>
            <a:lvl3pPr>
              <a:defRPr sz="2800" b="1">
                <a:solidFill>
                  <a:schemeClr val="tx2"/>
                </a:solidFill>
                <a:latin typeface="Myriad Roman" pitchFamily="34" charset="0"/>
              </a:defRPr>
            </a:lvl3pPr>
            <a:lvl4pPr>
              <a:defRPr sz="2800" b="1">
                <a:solidFill>
                  <a:schemeClr val="tx2"/>
                </a:solidFill>
                <a:latin typeface="Myriad Roman" pitchFamily="34" charset="0"/>
              </a:defRPr>
            </a:lvl4pPr>
            <a:lvl5pPr>
              <a:defRPr sz="2800" b="1">
                <a:solidFill>
                  <a:schemeClr val="tx2"/>
                </a:solidFill>
                <a:latin typeface="Myriad Roman" pitchFamily="34" charset="0"/>
              </a:defRPr>
            </a:lvl5pPr>
            <a:lvl6pPr marL="457200" eaLnBrk="0" fontAlgn="base" hangingPunct="0">
              <a:spcBef>
                <a:spcPct val="0"/>
              </a:spcBef>
              <a:spcAft>
                <a:spcPct val="0"/>
              </a:spcAft>
              <a:defRPr sz="2800" b="1">
                <a:solidFill>
                  <a:schemeClr val="tx2"/>
                </a:solidFill>
                <a:latin typeface="Myriad Roman" pitchFamily="34" charset="0"/>
              </a:defRPr>
            </a:lvl6pPr>
            <a:lvl7pPr marL="914400" eaLnBrk="0" fontAlgn="base" hangingPunct="0">
              <a:spcBef>
                <a:spcPct val="0"/>
              </a:spcBef>
              <a:spcAft>
                <a:spcPct val="0"/>
              </a:spcAft>
              <a:defRPr sz="2800" b="1">
                <a:solidFill>
                  <a:schemeClr val="tx2"/>
                </a:solidFill>
                <a:latin typeface="Myriad Roman" pitchFamily="34" charset="0"/>
              </a:defRPr>
            </a:lvl7pPr>
            <a:lvl8pPr marL="1371600" eaLnBrk="0" fontAlgn="base" hangingPunct="0">
              <a:spcBef>
                <a:spcPct val="0"/>
              </a:spcBef>
              <a:spcAft>
                <a:spcPct val="0"/>
              </a:spcAft>
              <a:defRPr sz="2800" b="1">
                <a:solidFill>
                  <a:schemeClr val="tx2"/>
                </a:solidFill>
                <a:latin typeface="Myriad Roman" pitchFamily="34" charset="0"/>
              </a:defRPr>
            </a:lvl8pPr>
            <a:lvl9pPr marL="1828800" eaLnBrk="0" fontAlgn="base" hangingPunct="0">
              <a:spcBef>
                <a:spcPct val="0"/>
              </a:spcBef>
              <a:spcAft>
                <a:spcPct val="0"/>
              </a:spcAft>
              <a:defRPr sz="2800" b="1">
                <a:solidFill>
                  <a:schemeClr val="tx2"/>
                </a:solidFill>
                <a:latin typeface="Myriad Roman" pitchFamily="34" charset="0"/>
              </a:defRPr>
            </a:lvl9pPr>
          </a:lstStyle>
          <a:p>
            <a:r>
              <a:rPr lang="en-US" altLang="en-US"/>
              <a:t>An Isotropic Gaussian</a:t>
            </a:r>
          </a:p>
        </p:txBody>
      </p:sp>
      <p:sp>
        <p:nvSpPr>
          <p:cNvPr id="250885" name="Rectangle 5"/>
          <p:cNvSpPr>
            <a:spLocks noChangeArrowheads="1"/>
          </p:cNvSpPr>
          <p:nvPr/>
        </p:nvSpPr>
        <p:spPr bwMode="auto">
          <a:xfrm>
            <a:off x="5334000" y="1371600"/>
            <a:ext cx="3810000" cy="411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spcAft>
                <a:spcPct val="50000"/>
              </a:spcAft>
              <a:tabLst>
                <a:tab pos="573088" algn="l"/>
              </a:tabLst>
              <a:defRPr>
                <a:solidFill>
                  <a:schemeClr val="tx1"/>
                </a:solidFill>
                <a:latin typeface="Myriad Roman" pitchFamily="34" charset="0"/>
              </a:defRPr>
            </a:lvl1pPr>
            <a:lvl2pPr marL="573088" indent="-341313">
              <a:spcBef>
                <a:spcPct val="20000"/>
              </a:spcBef>
              <a:buFont typeface="Wingdings" pitchFamily="2" charset="2"/>
              <a:buChar char="w"/>
              <a:tabLst>
                <a:tab pos="573088" algn="l"/>
              </a:tabLst>
              <a:defRPr>
                <a:solidFill>
                  <a:schemeClr val="tx1"/>
                </a:solidFill>
                <a:latin typeface="Myriad Roman" pitchFamily="34" charset="0"/>
              </a:defRPr>
            </a:lvl2pPr>
            <a:lvl3pPr marL="915988" indent="-228600">
              <a:spcBef>
                <a:spcPct val="20000"/>
              </a:spcBef>
              <a:buChar char="•"/>
              <a:tabLst>
                <a:tab pos="573088" algn="l"/>
              </a:tabLst>
              <a:defRPr sz="1600">
                <a:solidFill>
                  <a:schemeClr val="tx1"/>
                </a:solidFill>
                <a:latin typeface="Myriad Roman" pitchFamily="34" charset="0"/>
              </a:defRPr>
            </a:lvl3pPr>
            <a:lvl4pPr marL="1368425" indent="-222250">
              <a:spcBef>
                <a:spcPct val="20000"/>
              </a:spcBef>
              <a:buChar char="–"/>
              <a:tabLst>
                <a:tab pos="573088" algn="l"/>
              </a:tabLst>
              <a:defRPr sz="1400">
                <a:solidFill>
                  <a:schemeClr val="tx1"/>
                </a:solidFill>
                <a:latin typeface="Myriad Roman" pitchFamily="34" charset="0"/>
              </a:defRPr>
            </a:lvl4pPr>
            <a:lvl5pPr marL="1830388" indent="-230188">
              <a:spcBef>
                <a:spcPct val="20000"/>
              </a:spcBef>
              <a:buChar char="»"/>
              <a:tabLst>
                <a:tab pos="573088" algn="l"/>
              </a:tabLst>
              <a:defRPr sz="1400">
                <a:solidFill>
                  <a:schemeClr val="tx1"/>
                </a:solidFill>
                <a:latin typeface="Myriad Roman" pitchFamily="34" charset="0"/>
              </a:defRPr>
            </a:lvl5pPr>
            <a:lvl6pPr marL="22875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6pPr>
            <a:lvl7pPr marL="27447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7pPr>
            <a:lvl8pPr marL="32019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8pPr>
            <a:lvl9pPr marL="3659188" indent="-230188" eaLnBrk="0" fontAlgn="base" hangingPunct="0">
              <a:spcBef>
                <a:spcPct val="20000"/>
              </a:spcBef>
              <a:spcAft>
                <a:spcPct val="0"/>
              </a:spcAft>
              <a:buChar char="»"/>
              <a:tabLst>
                <a:tab pos="573088" algn="l"/>
              </a:tabLst>
              <a:defRPr sz="1400">
                <a:solidFill>
                  <a:schemeClr val="tx1"/>
                </a:solidFill>
                <a:latin typeface="Myriad Roman" pitchFamily="34" charset="0"/>
              </a:defRPr>
            </a:lvl9pPr>
          </a:lstStyle>
          <a:p>
            <a:r>
              <a:rPr lang="en-US" altLang="en-US" sz="1800"/>
              <a:t>The picture shows a smoothing kernel proportional to            </a:t>
            </a:r>
          </a:p>
          <a:p>
            <a:endParaRPr lang="en-US" altLang="en-US" sz="1800"/>
          </a:p>
          <a:p>
            <a:endParaRPr lang="en-US" altLang="en-US" sz="1800"/>
          </a:p>
          <a:p>
            <a:endParaRPr lang="en-US" altLang="en-US" sz="1800"/>
          </a:p>
          <a:p>
            <a:r>
              <a:rPr lang="en-US" altLang="en-US" sz="1800"/>
              <a:t>(which is a reasonable model of a circularly symmetric fuzzy blob)</a:t>
            </a:r>
          </a:p>
        </p:txBody>
      </p:sp>
      <p:pic>
        <p:nvPicPr>
          <p:cNvPr id="2508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571750"/>
            <a:ext cx="3014133" cy="771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942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en-US"/>
              <a:t>Mean vs. Gaussian filtering</a:t>
            </a:r>
          </a:p>
        </p:txBody>
      </p:sp>
      <p:graphicFrame>
        <p:nvGraphicFramePr>
          <p:cNvPr id="243716" name="Object 4"/>
          <p:cNvGraphicFramePr>
            <a:graphicFrameLocks noChangeAspect="1"/>
          </p:cNvGraphicFramePr>
          <p:nvPr>
            <p:extLst>
              <p:ext uri="{D42A27DB-BD31-4B8C-83A1-F6EECF244321}">
                <p14:modId xmlns:p14="http://schemas.microsoft.com/office/powerpoint/2010/main" val="4013139334"/>
              </p:ext>
            </p:extLst>
          </p:nvPr>
        </p:nvGraphicFramePr>
        <p:xfrm>
          <a:off x="685800" y="1219200"/>
          <a:ext cx="7666567" cy="5334000"/>
        </p:xfrm>
        <a:graphic>
          <a:graphicData uri="http://schemas.openxmlformats.org/presentationml/2006/ole">
            <mc:AlternateContent xmlns:mc="http://schemas.openxmlformats.org/markup-compatibility/2006">
              <mc:Choice xmlns:v="urn:schemas-microsoft-com:vml" Requires="v">
                <p:oleObj spid="_x0000_s9221" name="Photo Editor Photo" r:id="rId3" imgW="3828571" imgH="3572374" progId="MSPhotoEd.3">
                  <p:embed/>
                </p:oleObj>
              </mc:Choice>
              <mc:Fallback>
                <p:oleObj name="Photo Editor Photo" r:id="rId3" imgW="3828571" imgH="357237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666567" cy="5334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48796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Myriad Roman" pitchFamily="34" charset="0"/>
              </a:defRPr>
            </a:lvl1pPr>
            <a:lvl2pPr>
              <a:defRPr sz="2800" b="1">
                <a:solidFill>
                  <a:schemeClr val="tx2"/>
                </a:solidFill>
                <a:latin typeface="Myriad Roman" pitchFamily="34" charset="0"/>
              </a:defRPr>
            </a:lvl2pPr>
            <a:lvl3pPr>
              <a:defRPr sz="2800" b="1">
                <a:solidFill>
                  <a:schemeClr val="tx2"/>
                </a:solidFill>
                <a:latin typeface="Myriad Roman" pitchFamily="34" charset="0"/>
              </a:defRPr>
            </a:lvl3pPr>
            <a:lvl4pPr>
              <a:defRPr sz="2800" b="1">
                <a:solidFill>
                  <a:schemeClr val="tx2"/>
                </a:solidFill>
                <a:latin typeface="Myriad Roman" pitchFamily="34" charset="0"/>
              </a:defRPr>
            </a:lvl4pPr>
            <a:lvl5pPr>
              <a:defRPr sz="2800" b="1">
                <a:solidFill>
                  <a:schemeClr val="tx2"/>
                </a:solidFill>
                <a:latin typeface="Myriad Roman" pitchFamily="34" charset="0"/>
              </a:defRPr>
            </a:lvl5pPr>
            <a:lvl6pPr marL="457200" eaLnBrk="0" fontAlgn="base" hangingPunct="0">
              <a:spcBef>
                <a:spcPct val="0"/>
              </a:spcBef>
              <a:spcAft>
                <a:spcPct val="0"/>
              </a:spcAft>
              <a:defRPr sz="2800" b="1">
                <a:solidFill>
                  <a:schemeClr val="tx2"/>
                </a:solidFill>
                <a:latin typeface="Myriad Roman" pitchFamily="34" charset="0"/>
              </a:defRPr>
            </a:lvl6pPr>
            <a:lvl7pPr marL="914400" eaLnBrk="0" fontAlgn="base" hangingPunct="0">
              <a:spcBef>
                <a:spcPct val="0"/>
              </a:spcBef>
              <a:spcAft>
                <a:spcPct val="0"/>
              </a:spcAft>
              <a:defRPr sz="2800" b="1">
                <a:solidFill>
                  <a:schemeClr val="tx2"/>
                </a:solidFill>
                <a:latin typeface="Myriad Roman" pitchFamily="34" charset="0"/>
              </a:defRPr>
            </a:lvl7pPr>
            <a:lvl8pPr marL="1371600" eaLnBrk="0" fontAlgn="base" hangingPunct="0">
              <a:spcBef>
                <a:spcPct val="0"/>
              </a:spcBef>
              <a:spcAft>
                <a:spcPct val="0"/>
              </a:spcAft>
              <a:defRPr sz="2800" b="1">
                <a:solidFill>
                  <a:schemeClr val="tx2"/>
                </a:solidFill>
                <a:latin typeface="Myriad Roman" pitchFamily="34" charset="0"/>
              </a:defRPr>
            </a:lvl8pPr>
            <a:lvl9pPr marL="1828800" eaLnBrk="0" fontAlgn="base" hangingPunct="0">
              <a:spcBef>
                <a:spcPct val="0"/>
              </a:spcBef>
              <a:spcAft>
                <a:spcPct val="0"/>
              </a:spcAft>
              <a:defRPr sz="2800" b="1">
                <a:solidFill>
                  <a:schemeClr val="tx2"/>
                </a:solidFill>
                <a:latin typeface="Myriad Roman" pitchFamily="34" charset="0"/>
              </a:defRPr>
            </a:lvl9pPr>
          </a:lstStyle>
          <a:p>
            <a:r>
              <a:rPr lang="en-US" altLang="en-US"/>
              <a:t>Efficient Implementation</a:t>
            </a:r>
          </a:p>
        </p:txBody>
      </p:sp>
      <p:sp>
        <p:nvSpPr>
          <p:cNvPr id="252931"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50000"/>
              </a:spcBef>
              <a:spcAft>
                <a:spcPct val="50000"/>
              </a:spcAft>
              <a:tabLst>
                <a:tab pos="573088" algn="l"/>
              </a:tabLst>
              <a:defRPr sz="2000">
                <a:solidFill>
                  <a:schemeClr val="tx1"/>
                </a:solidFill>
                <a:latin typeface="Myriad Roman" pitchFamily="34" charset="0"/>
              </a:defRPr>
            </a:lvl1pPr>
            <a:lvl2pPr marL="573088" indent="-341313">
              <a:spcBef>
                <a:spcPct val="20000"/>
              </a:spcBef>
              <a:buFont typeface="Wingdings" pitchFamily="2" charset="2"/>
              <a:buChar char="w"/>
              <a:tabLst>
                <a:tab pos="573088" algn="l"/>
              </a:tabLst>
              <a:defRPr sz="2000">
                <a:solidFill>
                  <a:schemeClr val="tx1"/>
                </a:solidFill>
                <a:latin typeface="Myriad Roman" pitchFamily="34" charset="0"/>
              </a:defRPr>
            </a:lvl2pPr>
            <a:lvl3pPr marL="915988" indent="-228600">
              <a:spcBef>
                <a:spcPct val="20000"/>
              </a:spcBef>
              <a:buChar char="•"/>
              <a:tabLst>
                <a:tab pos="573088" algn="l"/>
              </a:tabLst>
              <a:defRPr>
                <a:solidFill>
                  <a:schemeClr val="tx1"/>
                </a:solidFill>
                <a:latin typeface="Myriad Roman" pitchFamily="34" charset="0"/>
              </a:defRPr>
            </a:lvl3pPr>
            <a:lvl4pPr marL="1368425" indent="-222250">
              <a:spcBef>
                <a:spcPct val="20000"/>
              </a:spcBef>
              <a:buChar char="–"/>
              <a:tabLst>
                <a:tab pos="573088" algn="l"/>
              </a:tabLst>
              <a:defRPr sz="1600">
                <a:solidFill>
                  <a:schemeClr val="tx1"/>
                </a:solidFill>
                <a:latin typeface="Myriad Roman" pitchFamily="34" charset="0"/>
              </a:defRPr>
            </a:lvl4pPr>
            <a:lvl5pPr marL="1830388" indent="-230188">
              <a:spcBef>
                <a:spcPct val="20000"/>
              </a:spcBef>
              <a:buChar char="»"/>
              <a:tabLst>
                <a:tab pos="573088" algn="l"/>
              </a:tabLst>
              <a:defRPr sz="1600">
                <a:solidFill>
                  <a:schemeClr val="tx1"/>
                </a:solidFill>
                <a:latin typeface="Myriad Roman" pitchFamily="34" charset="0"/>
              </a:defRPr>
            </a:lvl5pPr>
            <a:lvl6pPr marL="2287588" indent="-230188" eaLnBrk="0" fontAlgn="base" hangingPunct="0">
              <a:spcBef>
                <a:spcPct val="20000"/>
              </a:spcBef>
              <a:spcAft>
                <a:spcPct val="0"/>
              </a:spcAft>
              <a:buChar char="»"/>
              <a:tabLst>
                <a:tab pos="573088" algn="l"/>
              </a:tabLst>
              <a:defRPr sz="1600">
                <a:solidFill>
                  <a:schemeClr val="tx1"/>
                </a:solidFill>
                <a:latin typeface="Myriad Roman" pitchFamily="34" charset="0"/>
              </a:defRPr>
            </a:lvl6pPr>
            <a:lvl7pPr marL="2744788" indent="-230188" eaLnBrk="0" fontAlgn="base" hangingPunct="0">
              <a:spcBef>
                <a:spcPct val="20000"/>
              </a:spcBef>
              <a:spcAft>
                <a:spcPct val="0"/>
              </a:spcAft>
              <a:buChar char="»"/>
              <a:tabLst>
                <a:tab pos="573088" algn="l"/>
              </a:tabLst>
              <a:defRPr sz="1600">
                <a:solidFill>
                  <a:schemeClr val="tx1"/>
                </a:solidFill>
                <a:latin typeface="Myriad Roman" pitchFamily="34" charset="0"/>
              </a:defRPr>
            </a:lvl7pPr>
            <a:lvl8pPr marL="3201988" indent="-230188" eaLnBrk="0" fontAlgn="base" hangingPunct="0">
              <a:spcBef>
                <a:spcPct val="20000"/>
              </a:spcBef>
              <a:spcAft>
                <a:spcPct val="0"/>
              </a:spcAft>
              <a:buChar char="»"/>
              <a:tabLst>
                <a:tab pos="573088" algn="l"/>
              </a:tabLst>
              <a:defRPr sz="1600">
                <a:solidFill>
                  <a:schemeClr val="tx1"/>
                </a:solidFill>
                <a:latin typeface="Myriad Roman" pitchFamily="34" charset="0"/>
              </a:defRPr>
            </a:lvl8pPr>
            <a:lvl9pPr marL="3659188" indent="-230188" eaLnBrk="0" fontAlgn="base" hangingPunct="0">
              <a:spcBef>
                <a:spcPct val="20000"/>
              </a:spcBef>
              <a:spcAft>
                <a:spcPct val="0"/>
              </a:spcAft>
              <a:buChar char="»"/>
              <a:tabLst>
                <a:tab pos="573088" algn="l"/>
              </a:tabLst>
              <a:defRPr sz="1600">
                <a:solidFill>
                  <a:schemeClr val="tx1"/>
                </a:solidFill>
                <a:latin typeface="Myriad Roman" pitchFamily="34" charset="0"/>
              </a:defRPr>
            </a:lvl9pPr>
          </a:lstStyle>
          <a:p>
            <a:r>
              <a:rPr lang="en-US" altLang="en-US" sz="2800" dirty="0"/>
              <a:t>Both, the BOX filter and the Gaussian filter are separable:</a:t>
            </a:r>
          </a:p>
          <a:p>
            <a:pPr lvl="1"/>
            <a:r>
              <a:rPr lang="en-US" altLang="en-US" sz="2800" dirty="0"/>
              <a:t>First convolve each row with a 1D filter</a:t>
            </a:r>
          </a:p>
          <a:p>
            <a:pPr lvl="1"/>
            <a:r>
              <a:rPr lang="en-US" altLang="en-US" sz="2800" dirty="0"/>
              <a:t>Then convolve each column with a 1D filter.</a:t>
            </a:r>
          </a:p>
        </p:txBody>
      </p:sp>
    </p:spTree>
    <p:extLst>
      <p:ext uri="{BB962C8B-B14F-4D97-AF65-F5344CB8AC3E}">
        <p14:creationId xmlns:p14="http://schemas.microsoft.com/office/powerpoint/2010/main" val="1929578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anim calcmode="lin" valueType="num">
                                      <p:cBhvr additive="base">
                                        <p:cTn id="19" dur="500" fill="hold"/>
                                        <p:tgtEl>
                                          <p:spTgt spid="252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with next pixel</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92" y="2447924"/>
            <a:ext cx="8993422" cy="280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391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ltLang="en-US" b="1" dirty="0"/>
              <a:t>Convolution</a:t>
            </a:r>
          </a:p>
        </p:txBody>
      </p:sp>
      <p:sp>
        <p:nvSpPr>
          <p:cNvPr id="239619" name="Rectangle 3"/>
          <p:cNvSpPr>
            <a:spLocks noGrp="1" noChangeArrowheads="1"/>
          </p:cNvSpPr>
          <p:nvPr>
            <p:ph type="body" idx="1"/>
          </p:nvPr>
        </p:nvSpPr>
        <p:spPr/>
        <p:txBody>
          <a:bodyPr>
            <a:normAutofit fontScale="92500" lnSpcReduction="20000"/>
          </a:bodyPr>
          <a:lstStyle/>
          <a:p>
            <a:r>
              <a:rPr lang="en-US" altLang="en-US" dirty="0"/>
              <a:t>A </a:t>
            </a:r>
            <a:r>
              <a:rPr lang="en-US" altLang="en-US" b="1" dirty="0"/>
              <a:t>convolution</a:t>
            </a:r>
            <a:r>
              <a:rPr lang="en-US" altLang="en-US" dirty="0"/>
              <a:t> operation is a cross-correlation where the filter is flipped both horizontally and vertically before being applied to the image:</a:t>
            </a:r>
          </a:p>
          <a:p>
            <a:endParaRPr lang="en-US" altLang="en-US" b="1" dirty="0"/>
          </a:p>
          <a:p>
            <a:endParaRPr lang="en-US" altLang="en-US" dirty="0"/>
          </a:p>
          <a:p>
            <a:endParaRPr lang="en-US" altLang="en-US" dirty="0" smtClean="0"/>
          </a:p>
          <a:p>
            <a:r>
              <a:rPr lang="en-US" altLang="en-US" dirty="0" smtClean="0"/>
              <a:t>It </a:t>
            </a:r>
            <a:r>
              <a:rPr lang="en-US" altLang="en-US" dirty="0"/>
              <a:t>is written:  </a:t>
            </a:r>
          </a:p>
          <a:p>
            <a:endParaRPr lang="en-US" altLang="en-US" dirty="0"/>
          </a:p>
          <a:p>
            <a:r>
              <a:rPr lang="en-US" altLang="en-US" dirty="0"/>
              <a:t>Suppose H is a Gaussian or mean kernel.  How does convolution differ from cross-correlation?</a:t>
            </a:r>
          </a:p>
        </p:txBody>
      </p:sp>
      <p:pic>
        <p:nvPicPr>
          <p:cNvPr id="239625" name="Picture 9" descr="Edittex.b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895600" y="4419600"/>
            <a:ext cx="2495549"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6" name="Picture 10" descr="Edittex.b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389349" y="2819400"/>
            <a:ext cx="619336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01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ltLang="en-US"/>
              <a:t>Linear Shift-Invariance</a:t>
            </a:r>
          </a:p>
        </p:txBody>
      </p:sp>
      <p:sp>
        <p:nvSpPr>
          <p:cNvPr id="254979" name="Rectangle 3"/>
          <p:cNvSpPr>
            <a:spLocks noGrp="1" noChangeArrowheads="1"/>
          </p:cNvSpPr>
          <p:nvPr>
            <p:ph type="body" idx="1"/>
          </p:nvPr>
        </p:nvSpPr>
        <p:spPr/>
        <p:txBody>
          <a:bodyPr/>
          <a:lstStyle/>
          <a:p>
            <a:r>
              <a:rPr lang="en-US" altLang="en-US"/>
              <a:t>A tranform T{} is </a:t>
            </a:r>
          </a:p>
          <a:p>
            <a:r>
              <a:rPr lang="en-US" altLang="en-US"/>
              <a:t>Linear if: </a:t>
            </a:r>
          </a:p>
          <a:p>
            <a:r>
              <a:rPr lang="en-US" altLang="en-US"/>
              <a:t>T(a g(x,y)+b h(x,y)) = a T{g(x,y)} + b T(h(x,y))</a:t>
            </a:r>
          </a:p>
          <a:p>
            <a:endParaRPr lang="en-US" altLang="en-US"/>
          </a:p>
          <a:p>
            <a:r>
              <a:rPr lang="en-US" altLang="en-US"/>
              <a:t>Shift invariant if:</a:t>
            </a:r>
          </a:p>
          <a:p>
            <a:r>
              <a:rPr lang="en-US" altLang="en-US"/>
              <a:t>Given T(i(x,y)) = o(x,y)</a:t>
            </a:r>
          </a:p>
          <a:p>
            <a:r>
              <a:rPr lang="en-US" altLang="en-US"/>
              <a:t>T{i(x-x0, y- y0)} = o(x-x0, y-y0)</a:t>
            </a:r>
          </a:p>
        </p:txBody>
      </p:sp>
    </p:spTree>
    <p:extLst>
      <p:ext uri="{BB962C8B-B14F-4D97-AF65-F5344CB8AC3E}">
        <p14:creationId xmlns:p14="http://schemas.microsoft.com/office/powerpoint/2010/main" val="17789180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a:t>Median filters</a:t>
            </a:r>
          </a:p>
        </p:txBody>
      </p:sp>
      <p:graphicFrame>
        <p:nvGraphicFramePr>
          <p:cNvPr id="171011" name="Object 3"/>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10245"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2" name="Rectangle 4"/>
          <p:cNvSpPr>
            <a:spLocks noGrp="1" noChangeArrowheads="1"/>
          </p:cNvSpPr>
          <p:nvPr>
            <p:ph type="body" idx="1"/>
          </p:nvPr>
        </p:nvSpPr>
        <p:spPr>
          <a:xfrm>
            <a:off x="914400" y="1570892"/>
            <a:ext cx="7772400" cy="5257800"/>
          </a:xfrm>
          <a:noFill/>
          <a:ln/>
        </p:spPr>
        <p:txBody>
          <a:bodyPr/>
          <a:lstStyle/>
          <a:p>
            <a:r>
              <a:rPr lang="en-US" altLang="en-US" dirty="0"/>
              <a:t>A </a:t>
            </a:r>
            <a:r>
              <a:rPr lang="en-US" altLang="en-US" b="1" dirty="0"/>
              <a:t>Median Filter</a:t>
            </a:r>
            <a:r>
              <a:rPr lang="en-US" altLang="en-US" dirty="0"/>
              <a:t> operates over a window by selecting the median intensity in the window.</a:t>
            </a:r>
          </a:p>
          <a:p>
            <a:r>
              <a:rPr lang="en-US" altLang="en-US" dirty="0"/>
              <a:t>What advantage does a median filter have over a mean filter?</a:t>
            </a:r>
          </a:p>
          <a:p>
            <a:r>
              <a:rPr lang="en-US" altLang="en-US" dirty="0"/>
              <a:t>Is a median filter a kind of convolution?</a:t>
            </a:r>
          </a:p>
          <a:p>
            <a:r>
              <a:rPr lang="en-US" altLang="en-US" dirty="0"/>
              <a:t>Median filter is non linear</a:t>
            </a:r>
          </a:p>
          <a:p>
            <a:endParaRPr lang="en-US" altLang="en-US" dirty="0"/>
          </a:p>
        </p:txBody>
      </p:sp>
    </p:spTree>
    <p:extLst>
      <p:ext uri="{BB962C8B-B14F-4D97-AF65-F5344CB8AC3E}">
        <p14:creationId xmlns:p14="http://schemas.microsoft.com/office/powerpoint/2010/main" val="1659232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171450"/>
            <a:ext cx="8458200" cy="571500"/>
          </a:xfrm>
        </p:spPr>
        <p:txBody>
          <a:bodyPr>
            <a:noAutofit/>
          </a:bodyPr>
          <a:lstStyle/>
          <a:p>
            <a:r>
              <a:rPr lang="en-US" altLang="en-US" sz="3200" b="1" dirty="0"/>
              <a:t>Comparison: salt and pepper noise</a:t>
            </a:r>
          </a:p>
        </p:txBody>
      </p:sp>
      <p:graphicFrame>
        <p:nvGraphicFramePr>
          <p:cNvPr id="175107" name="Object 3"/>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11269"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5108" name="Picture 4" descr="D:\curless\courses\591\99a\lectures\image processing\s_and_p_noise_compare.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838200"/>
            <a:ext cx="7239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83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altLang="en-US" sz="3200" b="1" dirty="0"/>
              <a:t>Comparison: Gaussian noise</a:t>
            </a:r>
          </a:p>
        </p:txBody>
      </p:sp>
      <p:graphicFrame>
        <p:nvGraphicFramePr>
          <p:cNvPr id="174083" name="Object 3"/>
          <p:cNvGraphicFramePr>
            <a:graphicFrameLocks noChangeAspect="1"/>
          </p:cNvGraphicFramePr>
          <p:nvPr/>
        </p:nvGraphicFramePr>
        <p:xfrm>
          <a:off x="0" y="0"/>
          <a:ext cx="1219200" cy="148829"/>
        </p:xfrm>
        <a:graphic>
          <a:graphicData uri="http://schemas.openxmlformats.org/presentationml/2006/ole">
            <mc:AlternateContent xmlns:mc="http://schemas.openxmlformats.org/markup-compatibility/2006">
              <mc:Choice xmlns:v="urn:schemas-microsoft-com:vml" Requires="v">
                <p:oleObj spid="_x0000_s12293"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8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084" name="Picture 4" descr="D:\curless\courses\591\99a\lectures\image processing\gauss_noise_compare.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678" y="1066800"/>
            <a:ext cx="743161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79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Fourier Series</a:t>
            </a:r>
            <a:endParaRPr lang="en-US" b="1" dirty="0"/>
          </a:p>
        </p:txBody>
      </p:sp>
      <p:sp>
        <p:nvSpPr>
          <p:cNvPr id="3" name="Content Placeholder 2"/>
          <p:cNvSpPr>
            <a:spLocks noGrp="1"/>
          </p:cNvSpPr>
          <p:nvPr>
            <p:ph idx="1"/>
          </p:nvPr>
        </p:nvSpPr>
        <p:spPr/>
        <p:txBody>
          <a:bodyPr>
            <a:normAutofit/>
          </a:bodyPr>
          <a:lstStyle/>
          <a:p>
            <a:pPr marL="0" indent="0">
              <a:buNone/>
            </a:pPr>
            <a:r>
              <a:rPr lang="en-US" dirty="0"/>
              <a:t>Analytic geometry gives a coordinate</a:t>
            </a:r>
          </a:p>
          <a:p>
            <a:pPr marL="0" indent="0">
              <a:buNone/>
            </a:pPr>
            <a:r>
              <a:rPr lang="en-US" dirty="0"/>
              <a:t>system for describing geometric objects</a:t>
            </a:r>
            <a:r>
              <a:rPr lang="en-US" dirty="0" smtClean="0"/>
              <a:t>.</a:t>
            </a:r>
          </a:p>
          <a:p>
            <a:pPr marL="0" indent="0">
              <a:buNone/>
            </a:pPr>
            <a:r>
              <a:rPr lang="en-US" dirty="0" smtClean="0"/>
              <a:t>(</a:t>
            </a:r>
            <a:r>
              <a:rPr lang="en-US" dirty="0" err="1" smtClean="0"/>
              <a:t>x,y</a:t>
            </a:r>
            <a:r>
              <a:rPr lang="en-US" dirty="0" smtClean="0"/>
              <a:t>) = x(1,0) + y (0,1)</a:t>
            </a:r>
          </a:p>
          <a:p>
            <a:pPr marL="0" indent="0">
              <a:buNone/>
            </a:pPr>
            <a:r>
              <a:rPr lang="en-US" sz="2400" dirty="0" smtClean="0"/>
              <a:t>(1,0) and (0,1) form </a:t>
            </a:r>
            <a:r>
              <a:rPr lang="en-US" sz="2400" dirty="0"/>
              <a:t>an orthonormal basis for the plane.  That means they are </a:t>
            </a:r>
            <a:r>
              <a:rPr lang="en-US" sz="2400" dirty="0" smtClean="0"/>
              <a:t>orthogonal – their inner product                    &lt;(</a:t>
            </a:r>
            <a:r>
              <a:rPr lang="en-US" sz="2400" dirty="0"/>
              <a:t>1,0), (0,1)&gt; = 0, and of unit magnitude. </a:t>
            </a:r>
          </a:p>
          <a:p>
            <a:pPr marL="0" indent="0">
              <a:buNone/>
            </a:pPr>
            <a:r>
              <a:rPr lang="en-US" dirty="0"/>
              <a:t>Fourier </a:t>
            </a:r>
            <a:r>
              <a:rPr lang="en-US" dirty="0" smtClean="0"/>
              <a:t>Series </a:t>
            </a:r>
            <a:r>
              <a:rPr lang="en-US" dirty="0"/>
              <a:t>gives a </a:t>
            </a:r>
            <a:r>
              <a:rPr lang="en-US" dirty="0" smtClean="0"/>
              <a:t>coordinate system </a:t>
            </a:r>
            <a:r>
              <a:rPr lang="en-US" dirty="0"/>
              <a:t>for functions.</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16232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Why is an orthonormal basis a good representation?  </a:t>
            </a:r>
          </a:p>
        </p:txBody>
      </p:sp>
      <p:sp>
        <p:nvSpPr>
          <p:cNvPr id="3" name="Content Placeholder 2"/>
          <p:cNvSpPr>
            <a:spLocks noGrp="1"/>
          </p:cNvSpPr>
          <p:nvPr>
            <p:ph idx="1"/>
          </p:nvPr>
        </p:nvSpPr>
        <p:spPr/>
        <p:txBody>
          <a:bodyPr/>
          <a:lstStyle/>
          <a:p>
            <a:r>
              <a:rPr lang="en-US" b="1" dirty="0"/>
              <a:t>Projection. </a:t>
            </a:r>
            <a:r>
              <a:rPr lang="en-US" dirty="0"/>
              <a:t> To find the x coordinate, we take &lt;(</a:t>
            </a:r>
            <a:r>
              <a:rPr lang="en-US" dirty="0" err="1"/>
              <a:t>x,y</a:t>
            </a:r>
            <a:r>
              <a:rPr lang="en-US" dirty="0"/>
              <a:t>), (1,0</a:t>
            </a:r>
            <a:r>
              <a:rPr lang="en-US" dirty="0" smtClean="0"/>
              <a:t>)&gt;.</a:t>
            </a:r>
          </a:p>
          <a:p>
            <a:r>
              <a:rPr lang="es-ES" b="1" dirty="0" err="1"/>
              <a:t>Pythagorean</a:t>
            </a:r>
            <a:r>
              <a:rPr lang="es-ES" b="1" dirty="0"/>
              <a:t> </a:t>
            </a:r>
            <a:r>
              <a:rPr lang="es-ES" b="1" dirty="0" err="1"/>
              <a:t>theorem</a:t>
            </a:r>
            <a:r>
              <a:rPr lang="es-ES" dirty="0"/>
              <a:t>. </a:t>
            </a:r>
            <a:endParaRPr lang="es-E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520" y="2590800"/>
            <a:ext cx="303466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3" y="3805237"/>
            <a:ext cx="906149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392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inner product for functions</a:t>
            </a:r>
            <a:endParaRPr lang="en-US" dirty="0"/>
          </a:p>
        </p:txBody>
      </p:sp>
      <p:sp>
        <p:nvSpPr>
          <p:cNvPr id="3" name="Content Placeholder 2"/>
          <p:cNvSpPr>
            <a:spLocks noGrp="1"/>
          </p:cNvSpPr>
          <p:nvPr>
            <p:ph idx="1"/>
          </p:nvPr>
        </p:nvSpPr>
        <p:spPr/>
        <p:txBody>
          <a:bodyPr>
            <a:normAutofit/>
          </a:bodyPr>
          <a:lstStyle/>
          <a:p>
            <a:r>
              <a:rPr lang="en-US" sz="2400" dirty="0"/>
              <a:t>With discrete vectors, to compute the inner product we multiply together the values of matching coordinates, and then add up the results.  We do the same thing with continuous functions; we multiply them together, and integrate (add) the result</a:t>
            </a:r>
            <a:r>
              <a:rPr lang="en-US" sz="2400" dirty="0" smtClean="0"/>
              <a:t>.</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7" y="3429000"/>
            <a:ext cx="30575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5" y="4888522"/>
            <a:ext cx="7741954" cy="174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812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61950"/>
            <a:ext cx="8239125"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587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Fourier</a:t>
            </a:r>
            <a:endParaRPr lang="en-US"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z="2400" dirty="0"/>
              <a:t>V</a:t>
            </a:r>
            <a:r>
              <a:rPr lang="en-US" sz="2400" dirty="0" smtClean="0"/>
              <a:t>alues </a:t>
            </a:r>
            <a:r>
              <a:rPr lang="en-US" sz="2400" dirty="0"/>
              <a:t>(a0, b1, a1, b2, a2, …) are the coordinates of the function in this new coordinate system provided by the Fourier Series.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13" y="2209800"/>
            <a:ext cx="779408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68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a:xfrm>
            <a:off x="457200" y="1219200"/>
            <a:ext cx="8229600" cy="5638800"/>
          </a:xfrm>
        </p:spPr>
        <p:txBody>
          <a:bodyPr>
            <a:normAutofit fontScale="92500" lnSpcReduction="10000"/>
          </a:bodyPr>
          <a:lstStyle/>
          <a:p>
            <a:r>
              <a:rPr lang="en-US" dirty="0" smtClean="0"/>
              <a:t>The numbers we multiply with, i.e. (1/3,1/3,1/3) form a filter. This filter is 3 pixels wide. </a:t>
            </a:r>
          </a:p>
          <a:p>
            <a:r>
              <a:rPr lang="en-US" dirty="0" smtClean="0"/>
              <a:t>We could build a filter for averaging that includes a pixel, its neighbors and their neighbors. This filter would be (1/5,1/5,1/5,1/5,1/5) and would be 5 pixels wide. These are “box” filters.</a:t>
            </a:r>
          </a:p>
          <a:p>
            <a:r>
              <a:rPr lang="en-US" dirty="0" smtClean="0"/>
              <a:t>We place the filter on the image, multiply the contents of every cell with the pixel below and add up the results.</a:t>
            </a:r>
          </a:p>
          <a:p>
            <a:r>
              <a:rPr lang="en-US" dirty="0" smtClean="0"/>
              <a:t>For this filter, the new image would be </a:t>
            </a:r>
          </a:p>
          <a:p>
            <a:pPr marL="0" indent="0">
              <a:buNone/>
            </a:pPr>
            <a:r>
              <a:rPr lang="en-US" dirty="0" smtClean="0"/>
              <a:t>J(1) = (I(-1)/5 + I(0)/5 + I(1)/5 + I(2)/5 + I(3)/5) = 1+1+1+4/5 + 2/5 = 4 1/5.</a:t>
            </a:r>
          </a:p>
          <a:p>
            <a:endParaRPr lang="en-US" dirty="0" smtClean="0"/>
          </a:p>
          <a:p>
            <a:endParaRPr lang="en-US" dirty="0"/>
          </a:p>
        </p:txBody>
      </p:sp>
    </p:spTree>
    <p:extLst>
      <p:ext uri="{BB962C8B-B14F-4D97-AF65-F5344CB8AC3E}">
        <p14:creationId xmlns:p14="http://schemas.microsoft.com/office/powerpoint/2010/main" val="1997305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this mean?</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This result means that any function can be broken down </a:t>
            </a:r>
            <a:r>
              <a:rPr lang="en-US" dirty="0" smtClean="0"/>
              <a:t>into: </a:t>
            </a:r>
          </a:p>
          <a:p>
            <a:pPr marL="0" indent="0">
              <a:buNone/>
            </a:pPr>
            <a:r>
              <a:rPr lang="en-US" dirty="0" smtClean="0"/>
              <a:t>the </a:t>
            </a:r>
            <a:r>
              <a:rPr lang="en-US" dirty="0"/>
              <a:t>sum of sine waves of different amplitudes and phases.  </a:t>
            </a:r>
            <a:endParaRPr lang="en-US" dirty="0" smtClean="0"/>
          </a:p>
          <a:p>
            <a:pPr marL="0" indent="0">
              <a:buNone/>
            </a:pPr>
            <a:endParaRPr lang="en-US" dirty="0" smtClean="0"/>
          </a:p>
          <a:p>
            <a:pPr marL="0" indent="0">
              <a:buNone/>
            </a:pPr>
            <a:r>
              <a:rPr lang="en-US" dirty="0" smtClean="0"/>
              <a:t>We </a:t>
            </a:r>
            <a:r>
              <a:rPr lang="en-US" dirty="0"/>
              <a:t>say that the part of the function that is due to longer frequency sine waves is the low frequency part of the function.  The part that is due to high frequency sine waves is the high frequency component of the function.  </a:t>
            </a:r>
            <a:endParaRPr lang="en-US" dirty="0" smtClean="0"/>
          </a:p>
          <a:p>
            <a:pPr marL="0" indent="0">
              <a:buNone/>
            </a:pPr>
            <a:endParaRPr lang="en-US" dirty="0"/>
          </a:p>
          <a:p>
            <a:pPr marL="0" indent="0">
              <a:buNone/>
            </a:pPr>
            <a:r>
              <a:rPr lang="en-US" dirty="0" smtClean="0"/>
              <a:t>If </a:t>
            </a:r>
            <a:r>
              <a:rPr lang="en-US" dirty="0"/>
              <a:t>a function is very bumpy, with small rapid changes in its value, these rapid changes will be due to the high frequency component of the function.  If we can eliminate these high-frequency components, we can make the function smoother. </a:t>
            </a:r>
          </a:p>
        </p:txBody>
      </p:sp>
    </p:spTree>
    <p:extLst>
      <p:ext uri="{BB962C8B-B14F-4D97-AF65-F5344CB8AC3E}">
        <p14:creationId xmlns:p14="http://schemas.microsoft.com/office/powerpoint/2010/main" val="1028001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for the coordinates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3355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801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Convolution Theorem</a:t>
            </a:r>
            <a:endParaRPr lang="en-US" b="1" dirty="0"/>
          </a:p>
        </p:txBody>
      </p:sp>
      <p:sp>
        <p:nvSpPr>
          <p:cNvPr id="3" name="Content Placeholder 2"/>
          <p:cNvSpPr>
            <a:spLocks noGrp="1"/>
          </p:cNvSpPr>
          <p:nvPr>
            <p:ph idx="1"/>
          </p:nvPr>
        </p:nvSpPr>
        <p:spPr/>
        <p:txBody>
          <a:bodyPr>
            <a:normAutofit/>
          </a:bodyPr>
          <a:lstStyle/>
          <a:p>
            <a:r>
              <a:rPr lang="en-US" sz="2800" dirty="0"/>
              <a:t>Let F, G, H be the </a:t>
            </a:r>
            <a:r>
              <a:rPr lang="en-US" sz="2800" dirty="0" smtClean="0"/>
              <a:t>Fourier </a:t>
            </a:r>
            <a:r>
              <a:rPr lang="en-US" sz="2800" dirty="0"/>
              <a:t>series that represents the functions f, g, and h.  That is, F,G, and H are infinite vectors.  The convolution theorem states that convolution in the spatial domain is equivalent to component-wise multiplication in the transform domain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4724400"/>
            <a:ext cx="7871841"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713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Consequences of the Theorem</a:t>
            </a:r>
            <a:endParaRPr lang="en-US" b="1"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24000"/>
            <a:ext cx="9029700" cy="393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046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Why averaging is not a good way to smooth</a:t>
            </a:r>
            <a:endParaRPr lang="en-US" sz="3200" b="1" dirty="0"/>
          </a:p>
        </p:txBody>
      </p:sp>
      <p:sp>
        <p:nvSpPr>
          <p:cNvPr id="3" name="Content Placeholder 2"/>
          <p:cNvSpPr>
            <a:spLocks noGrp="1"/>
          </p:cNvSpPr>
          <p:nvPr>
            <p:ph idx="1"/>
          </p:nvPr>
        </p:nvSpPr>
        <p:spPr/>
        <p:txBody>
          <a:bodyPr>
            <a:normAutofit/>
          </a:bodyPr>
          <a:lstStyle/>
          <a:p>
            <a:r>
              <a:rPr lang="en-US" sz="2800" dirty="0"/>
              <a:t>Let f(x) be an averaging filter, which is constant in the range –T to T.  Then, we can compute its Fourier Series as: </a:t>
            </a:r>
            <a:endParaRPr lang="en-US" sz="2800" dirty="0" smtClean="0"/>
          </a:p>
          <a:p>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414" y="2819400"/>
            <a:ext cx="475430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768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875"/>
            <a:ext cx="88392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207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Fourier Series of a Gaussian</a:t>
            </a:r>
            <a:endParaRPr lang="en-US" b="1" dirty="0"/>
          </a:p>
        </p:txBody>
      </p:sp>
      <p:sp>
        <p:nvSpPr>
          <p:cNvPr id="3" name="Content Placeholder 2"/>
          <p:cNvSpPr>
            <a:spLocks noGrp="1"/>
          </p:cNvSpPr>
          <p:nvPr>
            <p:ph idx="1"/>
          </p:nvPr>
        </p:nvSpPr>
        <p:spPr/>
        <p:txBody>
          <a:bodyPr/>
          <a:lstStyle/>
          <a:p>
            <a:pPr marL="0" indent="0">
              <a:buNone/>
            </a:pPr>
            <a:r>
              <a:rPr lang="en-US" dirty="0"/>
              <a:t>the Fourier series representation of a Gaussian is also a Gaussian.  If g(t) is a Gaussian, the broader g </a:t>
            </a:r>
            <a:r>
              <a:rPr lang="en-US" dirty="0" smtClean="0"/>
              <a:t>is, the </a:t>
            </a:r>
            <a:r>
              <a:rPr lang="en-US" dirty="0"/>
              <a:t>narrower G is (and vice versa).  This means that smoothing with a Gaussian reduces high frequency components of a signal.</a:t>
            </a:r>
          </a:p>
        </p:txBody>
      </p:sp>
    </p:spTree>
    <p:extLst>
      <p:ext uri="{BB962C8B-B14F-4D97-AF65-F5344CB8AC3E}">
        <p14:creationId xmlns:p14="http://schemas.microsoft.com/office/powerpoint/2010/main" val="33811863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35748"/>
            <a:ext cx="5715000" cy="5473817"/>
          </a:xfrm>
        </p:spPr>
      </p:pic>
    </p:spTree>
    <p:extLst>
      <p:ext uri="{BB962C8B-B14F-4D97-AF65-F5344CB8AC3E}">
        <p14:creationId xmlns:p14="http://schemas.microsoft.com/office/powerpoint/2010/main" val="256361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 y="609600"/>
            <a:ext cx="78962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22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Aliasing and Sampling Theorem</a:t>
            </a:r>
            <a:endParaRPr lang="en-US" b="1" dirty="0"/>
          </a:p>
        </p:txBody>
      </p:sp>
      <p:sp>
        <p:nvSpPr>
          <p:cNvPr id="3" name="Content Placeholder 2"/>
          <p:cNvSpPr>
            <a:spLocks noGrp="1"/>
          </p:cNvSpPr>
          <p:nvPr>
            <p:ph idx="1"/>
          </p:nvPr>
        </p:nvSpPr>
        <p:spPr/>
        <p:txBody>
          <a:bodyPr>
            <a:normAutofit fontScale="55000" lnSpcReduction="20000"/>
          </a:bodyPr>
          <a:lstStyle/>
          <a:p>
            <a:r>
              <a:rPr lang="en-US" dirty="0"/>
              <a:t>Sampling means that we know the value of a function, f, at discrete intervals, f(nπ/T) for n = 0, +-1, +-T.  That is, we have 2T + 1 uniform samples of f(x), assuming f is a periodic function</a:t>
            </a:r>
            <a:endParaRPr lang="en-US" dirty="0" smtClean="0"/>
          </a:p>
          <a:p>
            <a:endParaRPr lang="en-US" dirty="0"/>
          </a:p>
          <a:p>
            <a:r>
              <a:rPr lang="en-US" dirty="0" smtClean="0"/>
              <a:t>Suppose f is band limited to T, i.e.</a:t>
            </a:r>
          </a:p>
          <a:p>
            <a:endParaRPr lang="en-US" dirty="0"/>
          </a:p>
          <a:p>
            <a:endParaRPr lang="en-US" dirty="0" smtClean="0"/>
          </a:p>
          <a:p>
            <a:endParaRPr lang="en-US" sz="3100" dirty="0" smtClean="0"/>
          </a:p>
          <a:p>
            <a:endParaRPr lang="en-US" sz="3100" dirty="0"/>
          </a:p>
          <a:p>
            <a:endParaRPr lang="en-US" sz="3100" dirty="0" smtClean="0"/>
          </a:p>
          <a:p>
            <a:endParaRPr lang="en-US" sz="3100" dirty="0"/>
          </a:p>
          <a:p>
            <a:r>
              <a:rPr lang="en-US" sz="3100" dirty="0" smtClean="0"/>
              <a:t>We </a:t>
            </a:r>
            <a:r>
              <a:rPr lang="en-US" sz="3100" dirty="0"/>
              <a:t>know the value of f(x) at 2T + 1 positions.  If we plug these values into the above equation, we get 2T + 1 equations.  The </a:t>
            </a:r>
            <a:r>
              <a:rPr lang="en-US" sz="3100" dirty="0" err="1"/>
              <a:t>ai</a:t>
            </a:r>
            <a:r>
              <a:rPr lang="en-US" sz="3100" dirty="0"/>
              <a:t> and bi give us 2T + 1 unknowns.  These are linear equations.  So we get a unique solution.  This means that we can reconstruct f from its samples.  However, if we have fewer samples, reconstruction is not possible.  If there is a higher frequency component, then this can play havoc with our reconstruction of all low frequency components, and be interpreted as odd low frequency components.</a:t>
            </a:r>
            <a:endParaRPr lang="en-US" sz="3100" dirty="0" smtClean="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62334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42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Definition</a:t>
            </a:r>
            <a:endParaRPr lang="en-US" dirty="0"/>
          </a:p>
        </p:txBody>
      </p:sp>
      <p:sp>
        <p:nvSpPr>
          <p:cNvPr id="3" name="Content Placeholder 2"/>
          <p:cNvSpPr>
            <a:spLocks noGrp="1"/>
          </p:cNvSpPr>
          <p:nvPr>
            <p:ph idx="1"/>
          </p:nvPr>
        </p:nvSpPr>
        <p:spPr/>
        <p:txBody>
          <a:bodyPr>
            <a:normAutofit/>
          </a:bodyPr>
          <a:lstStyle/>
          <a:p>
            <a:r>
              <a:rPr lang="en-US" sz="2400" dirty="0" smtClean="0"/>
              <a:t>Suppose F is a correlation filter.  It will be convenient </a:t>
            </a:r>
            <a:r>
              <a:rPr lang="en-US" sz="2400" dirty="0" err="1" smtClean="0"/>
              <a:t>notationally</a:t>
            </a:r>
            <a:r>
              <a:rPr lang="en-US" sz="2400" dirty="0" smtClean="0"/>
              <a:t> to suppose that F has an odd number of elements, so we can suppose that as it shifts, its center is right on top of an element of I.  So we say that F has 2N+1 elements, and that these are indexed from -N to N, so that the center element of F is F(0). </a:t>
            </a:r>
          </a:p>
          <a:p>
            <a:pPr marL="0" indent="0">
              <a:buNone/>
            </a:pP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81" y="3810000"/>
            <a:ext cx="836012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486400"/>
            <a:ext cx="389117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18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in 2D</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4265" y="1447800"/>
            <a:ext cx="7138829" cy="5181600"/>
          </a:xfrm>
        </p:spPr>
      </p:pic>
    </p:spTree>
    <p:extLst>
      <p:ext uri="{BB962C8B-B14F-4D97-AF65-F5344CB8AC3E}">
        <p14:creationId xmlns:p14="http://schemas.microsoft.com/office/powerpoint/2010/main" val="14650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892" y="609600"/>
            <a:ext cx="8331200" cy="6248400"/>
          </a:xfrm>
        </p:spPr>
      </p:pic>
    </p:spTree>
    <p:extLst>
      <p:ext uri="{BB962C8B-B14F-4D97-AF65-F5344CB8AC3E}">
        <p14:creationId xmlns:p14="http://schemas.microsoft.com/office/powerpoint/2010/main" val="188449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Making filters from continuous functions</a:t>
            </a:r>
            <a:endParaRPr lang="en-US" sz="3600" b="1"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19200"/>
            <a:ext cx="84963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18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frac{1}{16}&#10;\]&#10;\end{document}&#10;"/>
  <p:tag name="EXTERNALNAME" val="Edittex"/>
  <p:tag name="BLEND" val="False"/>
  <p:tag name="TRANSPARENT" val="False"/>
  <p:tag name="BITMAPFORMAT" val="bmpmono"/>
  <p:tag name="DEBUGINTERACTIVE" val="True"/>
  <p:tag name="ORIGWIDTH" val="97.25"/>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u,v]$&#10;\end{document}&#10;"/>
  <p:tag name="EXTERNALNAME" val="Edittex"/>
  <p:tag name="BLEND" val="False"/>
  <p:tag name="TRANSPARENT" val="False"/>
  <p:tag name="BITMAPFORMAT" val="bmpmono"/>
  <p:tag name="DEBUGINTERACTIVE" val="True"/>
  <p:tag name="ORIGWIDTH" val="235.7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h(u,v) = \frac{1}{2 \pi \sigma^2} e^{-\frac{u^2+v^2}{\sigma^2}}&#10;\]&#10;\end{document}&#10;"/>
  <p:tag name="EXTERNALNAME" val="Edittex"/>
  <p:tag name="BLEND" val="False"/>
  <p:tag name="TRANSPARENT" val="False"/>
  <p:tag name="BITMAPFORMAT" val="bmpmono"/>
  <p:tag name="DEBUGINTERACTIVE" val="True"/>
  <p:tag name="ORIGWIDTH" val="820.7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star F&#10;\]&#10;\end{document}&#10;"/>
  <p:tag name="EXTERNALNAME" val="Edittex"/>
  <p:tag name="BLEND" val="False"/>
  <p:tag name="TRANSPARENT" val="False"/>
  <p:tag name="BITMAPFORMAT" val="bmpmono"/>
  <p:tag name="DEBUGINTERACTIVE" val="True"/>
  <p:tag name="ORIGWIDTH" val="382.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50.75"/>
  <p:tag name="PICTUREFILESIZE" val="49226"/>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frac{1}{(2k+1)^2}\sum_{u=-k}^{k} \sum_{v=-k}^{k}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604.75"/>
  <p:tag name="PICTUREFILESIZE" val="5404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y]$&#10;\end{document}&#10;"/>
  <p:tag name="EXTERNALNAME" val="txp_fig"/>
  <p:tag name="BLEND" val="False"/>
  <p:tag name="TRANSPARENT" val="False"/>
  <p:tag name="KEEPFILES" val="False"/>
  <p:tag name="DEBUGPAUSE" val="False"/>
  <p:tag name="RESOLUTION" val="300"/>
  <p:tag name="BITMAPFORMAT" val="bmpmono"/>
  <p:tag name="DEBUGINTERACTIVE" val="True"/>
  <p:tag name="ORIGWIDTH" val="225"/>
  <p:tag name="PICTUREFILESIZE" val="271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u,v]$&#10;\end{document}&#10;"/>
  <p:tag name="EXTERNALNAME" val="Edittex"/>
  <p:tag name="BLEND" val="False"/>
  <p:tag name="TRANSPARENT" val="False"/>
  <p:tag name="BITMAPFORMAT" val="bmpmono"/>
  <p:tag name="DEBUGINTERACTIVE" val="True"/>
  <p:tag name="ORIGWIDTH" val="235.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2577</Words>
  <Application>Microsoft Office PowerPoint</Application>
  <PresentationFormat>On-screen Show (4:3)</PresentationFormat>
  <Paragraphs>811</Paragraphs>
  <Slides>59</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Equation</vt:lpstr>
      <vt:lpstr>Photo Editor Photo</vt:lpstr>
      <vt:lpstr>Correlation and Convolution They replace the value of an image pixel with a combination of its neighbors</vt:lpstr>
      <vt:lpstr>Consider 1D images</vt:lpstr>
      <vt:lpstr>Correlation: a sliding operation in a window</vt:lpstr>
      <vt:lpstr>Continue with next pixel</vt:lpstr>
      <vt:lpstr>Filters</vt:lpstr>
      <vt:lpstr>Mathematical Definition</vt:lpstr>
      <vt:lpstr>Examples in 2D</vt:lpstr>
      <vt:lpstr>PowerPoint Presentation</vt:lpstr>
      <vt:lpstr>Making filters from continuous functions</vt:lpstr>
      <vt:lpstr>PowerPoint Presentation</vt:lpstr>
      <vt:lpstr>Taking derivatives with filters</vt:lpstr>
      <vt:lpstr>Matching with correlation</vt:lpstr>
      <vt:lpstr>Weaknesses of correlation</vt:lpstr>
      <vt:lpstr>Matching</vt:lpstr>
      <vt:lpstr>Normalized correlation</vt:lpstr>
      <vt:lpstr>Correlation as an inner product</vt:lpstr>
      <vt:lpstr>2D correlation</vt:lpstr>
      <vt:lpstr>Examples</vt:lpstr>
      <vt:lpstr>Examples</vt:lpstr>
      <vt:lpstr>Example</vt:lpstr>
      <vt:lpstr>Separable filters</vt:lpstr>
      <vt:lpstr>Convolution</vt:lpstr>
      <vt:lpstr>Example</vt:lpstr>
      <vt:lpstr>Correlation - Convolution</vt:lpstr>
      <vt:lpstr>Dealing with Noise</vt:lpstr>
      <vt:lpstr>Noise</vt:lpstr>
      <vt:lpstr>Additive noise</vt:lpstr>
      <vt:lpstr>Practical noise reduction</vt:lpstr>
      <vt:lpstr>Mean filtering</vt:lpstr>
      <vt:lpstr>PowerPoint Presentation</vt:lpstr>
      <vt:lpstr>Mean filtering</vt:lpstr>
      <vt:lpstr>Effect of mean filters</vt:lpstr>
      <vt:lpstr>Cross-correlation filtering</vt:lpstr>
      <vt:lpstr>Mean kernel</vt:lpstr>
      <vt:lpstr>Gaussian Filtering</vt:lpstr>
      <vt:lpstr>Gaussian Averaging</vt:lpstr>
      <vt:lpstr>PowerPoint Presentation</vt:lpstr>
      <vt:lpstr>Mean vs. Gaussian filtering</vt:lpstr>
      <vt:lpstr>PowerPoint Presentation</vt:lpstr>
      <vt:lpstr>Convolution</vt:lpstr>
      <vt:lpstr>Linear Shift-Invariance</vt:lpstr>
      <vt:lpstr>Median filters</vt:lpstr>
      <vt:lpstr>Comparison: salt and pepper noise</vt:lpstr>
      <vt:lpstr>Comparison: Gaussian noise</vt:lpstr>
      <vt:lpstr>Fourier Series</vt:lpstr>
      <vt:lpstr>Why is an orthonormal basis a good representation?  </vt:lpstr>
      <vt:lpstr>What is the inner product for functions</vt:lpstr>
      <vt:lpstr>PowerPoint Presentation</vt:lpstr>
      <vt:lpstr>Fourier</vt:lpstr>
      <vt:lpstr>What does this mean?</vt:lpstr>
      <vt:lpstr>Solving for the coordinates</vt:lpstr>
      <vt:lpstr>Convolution Theorem</vt:lpstr>
      <vt:lpstr>Consequences of the Theorem</vt:lpstr>
      <vt:lpstr>Why averaging is not a good way to smooth</vt:lpstr>
      <vt:lpstr>PowerPoint Presentation</vt:lpstr>
      <vt:lpstr>The Fourier Series of a Gaussian</vt:lpstr>
      <vt:lpstr>PowerPoint Presentation</vt:lpstr>
      <vt:lpstr>PowerPoint Presentation</vt:lpstr>
      <vt:lpstr>Aliasing and Sampling Theorem</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and Convolution</dc:title>
  <dc:creator>John Aloimonos</dc:creator>
  <cp:lastModifiedBy>John Aloimonos</cp:lastModifiedBy>
  <cp:revision>32</cp:revision>
  <dcterms:created xsi:type="dcterms:W3CDTF">2013-12-31T14:57:23Z</dcterms:created>
  <dcterms:modified xsi:type="dcterms:W3CDTF">2014-01-30T15:21:00Z</dcterms:modified>
</cp:coreProperties>
</file>