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259" r:id="rId4"/>
    <p:sldId id="260" r:id="rId5"/>
    <p:sldId id="261" r:id="rId6"/>
    <p:sldId id="328" r:id="rId7"/>
    <p:sldId id="263" r:id="rId8"/>
    <p:sldId id="266" r:id="rId9"/>
    <p:sldId id="267" r:id="rId10"/>
    <p:sldId id="268" r:id="rId11"/>
    <p:sldId id="269" r:id="rId12"/>
    <p:sldId id="329" r:id="rId13"/>
    <p:sldId id="330" r:id="rId14"/>
    <p:sldId id="331" r:id="rId15"/>
    <p:sldId id="33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156" y="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107343-9EE5-404D-842D-7F2C8A066B54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284C3-C60B-4C45-92E1-A5579CBB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23211F-F75F-4765-A865-AFCF7F18CEF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321D5E-9BE4-4388-B7A8-819848842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7065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08B6280-7C35-46DB-ACCC-1E34833149E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0660" name="Rectangle 2928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0661" name="Rectangle 2928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601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75E251B-F495-477A-A380-1A536B0D181D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20" name="Rectangle 30515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6021" name="Rectangle 30515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704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2853F2C-0FA1-48E5-BA0E-EED3A7AB7A9C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4" name="Rectangle 3061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7045" name="Rectangle 3061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0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806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5E4AF62-156A-4807-BAF6-5376E61086C0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8068" name="Rectangle 3072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8069" name="Rectangle 30720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7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909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9679E62-12DC-438E-B635-F62CD1CDDB4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2" name="Rectangle 30822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9093" name="Rectangle 30822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9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011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95B33CD-0FF0-4833-B765-3AF49497C683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6" name="Rectangle 30924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0117" name="Rectangle 30925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5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113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42F4685-5CDD-4111-B278-01B8924A3F6B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40" name="Rectangle 31027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1141" name="Rectangle 31027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216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1AB9592-28B4-4498-A428-F9B5269AC73A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4" name="Rectangle 3112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2165" name="Rectangle 3112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2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318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82BE427-0A64-46B0-93BE-1E43F990F13F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3188" name="Rectangle 31232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3189" name="Rectangle 3123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4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421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8DC840-94B5-45C1-8B59-BD9B20E71A0B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2" name="Rectangle 31334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4213" name="Rectangle 3133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77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523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432516-8408-4353-896A-6025BF282232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5236" name="Rectangle 3143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5237" name="Rectangle 3143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7168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1399232-3DF6-4929-BB79-14D3DDEB4100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4" name="Rectangle 2938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1685" name="Rectangle 2938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32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625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ACFEE4-6596-450C-BC42-F31FA1C1F1B1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60" name="Rectangle 31539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6261" name="Rectangle 31539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728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06E719E-02A5-4703-8009-F78C03C1D626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4" name="Rectangle 31641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7285" name="Rectangle 3164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0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830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DB34A05-77C6-4F4F-A68E-F489DC591C0A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8" name="Rectangle 31744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8309" name="Rectangle 31744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3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95B658A-70DB-4B42-9BC9-E1701CFE508A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5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035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2B4EF9-E1B5-4FE1-89B0-2BEB248FA2A5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0356" name="Rectangle 3184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0357" name="Rectangle 3184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40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137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A9C4C65-4B28-44F1-80E9-B9F766115787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80" name="Rectangle 3573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1381" name="Rectangle 3573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8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240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70E54FA-944F-43DE-BA8F-4D4B3B685405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04" name="Rectangle 3194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2405" name="Rectangle 3194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59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342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9C7FE69-7C9D-441A-A253-81FE8D489AB8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8" name="Rectangle 32051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3429" name="Rectangle 32051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14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445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C322891-F2ED-42DF-93CA-072046C918ED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2" name="Rectangle 3215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4453" name="Rectangle 3215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69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547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CE0C0CC-E824-4594-BA49-CE5F421EA599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6" name="Rectangle 32256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5477" name="Rectangle 3225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7373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AB45EA3-F502-43E6-95CF-ACB4684B457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2" name="Rectangle 2959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3733" name="Rectangle 2959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08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649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1FBBE68-23B8-4C18-BF50-F9458DF42AC5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500" name="Rectangle 1679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6501" name="Rectangle 1679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60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752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9C5F32F-1126-4A2E-B350-C4A4047B0BE2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4" name="Rectangle 32358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7525" name="Rectangle 32358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06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854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46BD2D9-00DE-4932-8D42-97BB40821F6C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8548" name="Rectangle 32460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8549" name="Rectangle 3246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09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957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8BFCEE9-45F5-4C4D-A80E-BE4E07A11F20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9572" name="Rectangle 32563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9573" name="Rectangle 3256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22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059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29C9D6-B3B6-4126-B5A7-8EF50F11EBAC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0596" name="Rectangle 32665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0597" name="Rectangle 32665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0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161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748526E-A080-44F6-9B25-C680A0C57A75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20" name="Rectangle 3276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1621" name="Rectangle 32768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98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264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575FFAE-DFDC-4A25-908D-40EF664872A0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44" name="Rectangle 3287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2645" name="Rectangle 32870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7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366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DF59FE0-6B9E-419E-95A5-840A6FF6026F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3668" name="Rectangle 32972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3669" name="Rectangle 32973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6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469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4ABE69F-F45D-491F-AA39-7B44CC1CEFA2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2" name="Rectangle 33075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4693" name="Rectangle 33075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649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571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E6BB027-2AE4-4C04-BD1B-ADE58993D93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6" name="Rectangle 3317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5717" name="Rectangle 3317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089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9BD4FAF-3DC9-4FA6-AF05-5EEA9869684B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900" name="Rectangle 3020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0901" name="Rectangle 30208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673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02F772F-788C-42C5-BF22-6DA2B1DA7F02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40" name="Rectangle 3328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6741" name="Rectangle 33280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07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776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EF28991-9113-4E78-8401-265886F4063D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7764" name="Rectangle 33382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7765" name="Rectangle 33382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08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878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2B6F0CF-F117-445D-A1F1-C850CF2FBEED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8788" name="Rectangle 33484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8789" name="Rectangle 33485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787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981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DA0B214-E782-4E94-AB0E-7B68964D3952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9812" name="Rectangle 33587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9813" name="Rectangle 33587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17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083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85F0ED2-F841-4C04-A875-BDC1CA208600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0836" name="Rectangle 3368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0837" name="Rectangle 3368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78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185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F9545F3-B369-478B-8254-7D551AD67361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1860" name="Rectangle 33792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1861" name="Rectangle 3379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2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288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2F0620E-4D2C-4D24-A314-0AD32063C271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884" name="Rectangle 33894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2885" name="Rectangle 3389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93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390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3854D9F-1A5A-41D1-8FD8-723CFE615B9C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8" name="Rectangle 3399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3909" name="Rectangle 3399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88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493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4FC2835-93C5-46F5-90AE-0B51F4DDFD5A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2" name="Rectangle 34099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4933" name="Rectangle 34099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297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595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37E6CE6-A53F-4242-B92D-87D6A83EF9DD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5956" name="Rectangle 34201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5957" name="Rectangle 3420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8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089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9BD4FAF-3DC9-4FA6-AF05-5EEA9869684B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900" name="Rectangle 3020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0901" name="Rectangle 30208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1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697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B0EBE4B-4820-46E6-A6AB-EE1CA5C05E61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80" name="Rectangle 34304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6981" name="Rectangle 34304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184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800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26E2B08-156E-4976-ADF9-4B74F93AF287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8004" name="Rectangle 3440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8005" name="Rectangle 3440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282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902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720CDE0-8AB2-43C5-A0AF-0512CE6E39A3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8" name="Rectangle 3450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9029" name="Rectangle 3450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005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43C9884-F904-4935-B658-E5F2BA2374F7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0052" name="Rectangle 34611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0053" name="Rectangle 34611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01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107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93E4A48-F80E-4511-A086-C9ED094B7D7B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1076" name="Rectangle 3624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1077" name="Rectangle 3624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47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517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485818A-EF59-4E4A-A40F-A0B15DED7E1A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2" name="Rectangle 3471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5173" name="Rectangle 3471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76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619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1489E2B-47AF-4D67-9D8C-3F0C626B60D7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6" name="Rectangle 34816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6197" name="Rectangle 3481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192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C6E2788-6FF5-4D28-B223-7E7736F38BAA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4" name="Rectangle 3031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1925" name="Rectangle 30310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294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E7093D2-00DF-404F-B251-2076F78611B5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948" name="Rectangle 35532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2949" name="Rectangle 35533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397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2F4D7C2-7319-436C-9944-441FDDA23211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3972" name="Rectangle 30412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3973" name="Rectangle 30413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499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00402B5-ACF0-40C7-8ED0-CF66BA337A2F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6" name="Rectangle 3543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4997" name="Rectangle 354306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659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sp>
        <p:nvSpPr>
          <p:cNvPr id="5" name="Rectangle 1659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59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21F4-B32F-40F8-98D4-5631BC26E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651" y="1905000"/>
            <a:ext cx="5306483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659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sp>
        <p:nvSpPr>
          <p:cNvPr id="6" name="Rectangle 1659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59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0617-4CE0-4D17-B59B-7B3A4494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rawala@cs.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sp>
        <p:nvSpPr>
          <p:cNvPr id="5123" name="Shape 249857"/>
          <p:cNvSpPr>
            <a:spLocks noGrp="1" noChangeArrowheads="1"/>
          </p:cNvSpPr>
          <p:nvPr>
            <p:ph type="ctrTitle"/>
          </p:nvPr>
        </p:nvSpPr>
        <p:spPr>
          <a:xfrm>
            <a:off x="2303464" y="1036638"/>
            <a:ext cx="7678737" cy="1492250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en-US" smtClean="0"/>
              <a:t>Information Dynamics</a:t>
            </a:r>
            <a:br>
              <a:rPr lang="en-US" smtClean="0"/>
            </a:br>
            <a:r>
              <a:rPr lang="en-US" sz="2400"/>
              <a:t>A Fresh Look at Information</a:t>
            </a:r>
            <a:br>
              <a:rPr lang="en-US" sz="2400"/>
            </a:br>
            <a:r>
              <a:rPr lang="en-US" sz="2400"/>
              <a:t>Its Properties and Implications</a:t>
            </a:r>
          </a:p>
        </p:txBody>
      </p:sp>
      <p:sp>
        <p:nvSpPr>
          <p:cNvPr id="5124" name="Shape 249858"/>
          <p:cNvSpPr>
            <a:spLocks noGrp="1" noChangeArrowheads="1"/>
          </p:cNvSpPr>
          <p:nvPr>
            <p:ph type="subTitle" idx="1"/>
          </p:nvPr>
        </p:nvSpPr>
        <p:spPr>
          <a:xfrm>
            <a:off x="4022726" y="2878139"/>
            <a:ext cx="4437063" cy="3114675"/>
          </a:xfrm>
        </p:spPr>
        <p:txBody>
          <a:bodyPr/>
          <a:lstStyle/>
          <a:p>
            <a:pPr defTabSz="914400"/>
            <a:r>
              <a:rPr lang="en-US" smtClean="0"/>
              <a:t>Ashok K Agrawala</a:t>
            </a:r>
          </a:p>
          <a:p>
            <a:pPr defTabSz="914400">
              <a:spcBef>
                <a:spcPts val="300"/>
              </a:spcBef>
            </a:pPr>
            <a:r>
              <a:rPr lang="en-US" sz="2000"/>
              <a:t> </a:t>
            </a:r>
          </a:p>
          <a:p>
            <a:pPr defTabSz="914400">
              <a:spcBef>
                <a:spcPts val="300"/>
              </a:spcBef>
            </a:pPr>
            <a:r>
              <a:rPr lang="en-US" sz="2000"/>
              <a:t>University of Maryland</a:t>
            </a:r>
          </a:p>
          <a:p>
            <a:pPr defTabSz="914400">
              <a:spcBef>
                <a:spcPts val="300"/>
              </a:spcBef>
            </a:pPr>
            <a:r>
              <a:rPr lang="en-US" sz="2000"/>
              <a:t>College park, MD 20742</a:t>
            </a:r>
          </a:p>
          <a:p>
            <a:pPr defTabSz="914400">
              <a:spcBef>
                <a:spcPts val="300"/>
              </a:spcBef>
            </a:pPr>
            <a:r>
              <a:rPr lang="en-US" sz="2000">
                <a:hlinkClick r:id="rId3"/>
              </a:rPr>
              <a:t>Agrawala@cs.umd.edu</a:t>
            </a:r>
            <a:endParaRPr lang="en-US" sz="2000"/>
          </a:p>
          <a:p>
            <a:pPr defTabSz="914400">
              <a:spcBef>
                <a:spcPts val="300"/>
              </a:spcBef>
            </a:pPr>
            <a:r>
              <a:rPr lang="en-US" sz="2000"/>
              <a:t>(301) 405-2525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820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3375"/>
            <a:ext cx="92964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sp>
        <p:nvSpPr>
          <p:cNvPr id="3" name="AutoShape 2" descr="data:image/jpeg;base64,/9j/4AAQSkZJRgABAQAAAQABAAD/2wCEAAkGBxQSEhUUExQVFhUXGBwbGBgWGCAgIBwaIBgcGBwfHh0cHiggHBomHxwfIjEhJSksLjAuHR80ODMsNygtLisBCgoKDg0OGhAQGiwkHyQsLCwsLCwsLCwsLCwsLCwsLCwsLCwsLCwsLCwsLCwsLCwsLCwsLCwsLCwsLCwsLCwsLP/AABEIALcBEwMBIgACEQEDEQH/xAAcAAABBQEBAQAAAAAAAAAAAAAFAAIDBAYBBwj/xABHEAACAQIEAwUGAwUGBAQHAAABAhEDIQAEEjEFQVEGImFxgRMykaGx8ELB0RQjUpLhBxUzYnLxQ1OC0jRjw+IWFySDk6LC/8QAGAEBAQEBAQAAAAAAAAAAAAAAAAECAwT/xAAlEQEBAAICAgIBBAMAAAAAAAAAAQIREiEDMRNBYTJRcYEEIkL/2gAMAwEAAhEDEQA/APQcLCwsdWCwsKMLALCwsdwHMLHccwCwsLCwCwsLCwCxzHcLANwsdwsBzCx3HMBzDatJXGl1VlO4YAj4HD8cnE2Aea7G5R7qhpH/AMpio/kuh/lwD4l2FqwfY1kfoKqlSPHUsgn/AKcbicdDYzqLuvHc/wBjs2gOqm0EySsOPTQSR6gYENw9xIHkfDziw387Y96DYgzeTpVf8Wmj9CygkeR3HpicV28HdCDtHlt0/KcRIY8P9vv588exZ3sXl3kqXQnx1D11d7nyYYznEP7Pqg9wo48O6f5WsP58TjV3Hnxadvvny2/KMOp3iOdsGOKdnqtH36br4sLfzHu9bAn1wNGWZSCbW52+u+MqYXLSZt0nly+/O3PD1rXuNU9fvnI/riFgSfP58vv1vaMdRNVrEnATOgERIJF4Pjt02++QiOXDCTB5CR4DmLY69uQ+/sDCJ2++f9RgKVbhaH8JHip/LGx7G8BVYO/njNq953+/l9jwOs4NxUIL4mXprH22y5NQNhhYzjdpB1wsc3R6Bl66uLH054T5lBMutt788eXvxOoQNLafEG+KtRmaQSTIvOPTycNPXaThhKkEeGHxjyLLcSfLghCRaJ59cEV7VVzTidzfqQbR4Yu009LjCjHnS9oalNZQ8sWuF9sm1j2s6Y5emGzTdxhRjPVe2NHTIDT44pZLtaWYyVHn0w3DTXRjkYyzcTDmZuR18tuYHhgtwuu0wSWU7HePXmMNpoTwowx8ygXVqESRa9xYjznA3ivHadJCwYSAZ8Dyw2aFYwyhVV1DIQynYjaxj64xFftg5Di20AxvJj0t9MWeyPaEsVovJkkzMmAC0fKPXE5ReLYY7GMdxrtK6agIDFbMOUk9fhhp7aMUso1dcOUONbKMcjGXyHa9QIqKZncY7me2Kj3Vk+OLyhxrT45GMyvatSBMA4iq9rJMKI/PE3DVakcx03+uOxjAZHtEy1sy25eovwFGmPyway3akAxV07wdJ5/nfDZqtJjowOy/G6NT3W672288Xf2hdyRgmkuOziOrXVVLswCgST4YkERMiOuNDobA3OcAy1WdVFQTuUlSfPTE+s4IEiQJEnYTcxvAxyrUVfeYCdpMcp+mAxvEP7O6TSaVQr4MAfgV0x5kHGbz3YTNUrqusDmh1bbdGnwC49LHF6MEhwfv+mGtxmmR3GBbeJuBtJHTGdRd14rmuG1FbSyEN/DeenumG+X9YqrCw0xG569P0+4x7lRq08xTIqKjLJEOAQfQ4DcQ7J5KoSAWpN/la38rhlA8gMZ4rt5GAD9/T6fc4tU1N7n6/e/3aTHHOEU8u5UfvVG7Rot+Eg6mV5uLaYINhvhZfhRKLVFOqKbXDaZBHmshelyPriaqyhwyzHY28j+mFg0lNIEMkf6hhYyvYFnMwQVI5EH8vpi6maB32wHUF/IYs5CnrEzHhjtdMyilRgccpkBYN77+oxD7MDn98+eInqBoZOZaV6QZgeERiC0CCd8OqUhGIclka9ZdVOk7CYlRN7W+YxLmeH10E1KVRQIuVMX8dsTVXpzkYPocMog4hL3PgTiIVyLTzw0LmpwJhoG5AOCp446ZdxqYEgKpUgFfLoOX0jAZK1T+IwN7nFipxZlDKLq4htXeInp8cBVyfEnE99rkk33JMknxJ3xPmK5dIPM/l/XAisAApWZvIO29rxe2CdFtVNSRHeaP5U+GISo9LezMXNsXctSikJBkm51Wjyi/n54ipgHUCY2jczY2t92xfXJMsaiw7uoATcFdQ94RtNje/XGPJbpvCTas1EDYG3iepHXDXQAeJv8APDFSCQJFzi5Q4e9VkRPeO07C5knoB+WJh1OzL2pq9sShsKrTVWZNQJHMbEdcMQRvjbJ7tbEJJEQcSuoicR0aZJ8MWBmVXvVDzLf/AMriHOVGJYkkkmZ54XDF98zY1GHwtyGJ8xRDA4b7T6QZbMmBfFr9uYLBYx54oUsvp54VYarY0i1X4u7qU1GPPHM1xasUVDUcp0LfDA00NIk4jat3cXSbGMrx2ujKRVbu7SSd998QZri9aqRqcm7GSeZM26YpZOizza31wswCh9dsNAjlc40EavMYrZqrUWprVvAx08fvlinRqEkm87DFkKSSrH4Ya0b2vZLjVWncMXiLMcdy/Fa4qSW7t+cdPh/vgRTpkNvi4ptfAjvGc3rOo3PM9fXc788aDsZ2yXLo1NwSfwEybCTpkkx4DbfGczVAaGI35flio1Mkfhnrp/Q4kpY2NTt+5JPsKJvuyX9b4WM7yE1qqGB3VqsALDYAwBjuM8l4xyhRApwN7z8ow5U0hQm7Ej52+ZxUoV7NvJ6efxwSqZIKneqoxAJ7oYXkm+pBy+74qxqm7AEr3sxDc4p/+++KWY7EexRqv7SG0g2CwSYi3f3xkg7d3vHTyvb4fli/lakm+45YbW4ujjNRUKUn02Ow25kDpJxLl87mXohWfVpaVEA2ta/gWjpNuWIKvHWcvqCwSguBGkALAtaW728+eJcjmf3o9osoKbEhbT3li423PjAxbdM6X8twis9D2wQ6JAuwBJuGIBIkA2mfjBiD+46xYEIP519OeNA/azVTVD3dKwFCyIEQPK0Yx3Ec9UWoPZ1nCyTNxYkxbwGJLftb+BWpk6qDS1BiYvCauvNZH+2Amby9QXam6DrBHzIwSy/aLM0CSuZJOkiJmb7wRGKHEOPVsyyiq7uv8Oq3nEQPgcKiocyw0ncC9/ONyMX6NVqlNdChqjM8IJkiFnoOWBmZ0gqItp2O+5I5dDglTR6dOlUVQdLMQTcBtR5TewnCCemdJ76NZ1kGxmH5xY+mL+UzcsSF3k8490jkOQ+mKS8VfMllq+z1B1CsBpPuvC85mIFjc4tZGkNTBWMBGgwJ90mIvE3B88c/NJxrfjvarWUlvvnhZLP1UzCFTB0kdd2qLsdzfY88X3r0wn7xZ90GBuCpO8zOKH7MgqUzQJ9xiA26kGoRfbe3XbGsf0pfarRUo5eq1zbvQoAnpzP6YmXMgmAQcbvOcK0U6bM5f2qgsrXA7q2+ZvgJn+ylF1JpoKT3hqfd8LgWPriwADXHLEtN4HngbnODZijckMBG4v8ALFjKlqmXar3QFMHxPIAdb4JKh4O0rUM71G5+P6XxeNQcjOG9m+F0tOms0y0mBEG8SQ3j0/ocr9lkCk5cnVzVjIN7x0Py5W3xeO+4ctdM+gm+LHs1iec4r5nL1KLRUA0GdLrsSNwZ2bwPQ4HZrO9xYJAJJnxEWwspuLucTUAF5kfXD34asdeeG5bURrjubSCDHnGxxV4jXc2Ex4fnidnQhSZVgf0w7MKGj4TgJl9Tso3JsPvfBfMUmXVSJGtTfQZvE7ixt856YaNmpSVcSpbcb4FVqjqSNRt+f5HGh4y01VgbpMerfp8sW40lU5UcsNqxpJtsfpifs+tOrmaVKrOl2uAYkAE7+nLHotLgeRS37MD56m8NmJtjGV01O3mLpqps0AJIBJtBO2FQyFJiqB1EwBDOByAEgY9ObI5cKR+xBlJBCrTm1xJEb4xXbbPrlfZHLZZKLNrB1UlJgaf4lPXl44xy3V0FN2VRyWGaEE2/dObcr8/PCxTTthmgP+H/APhT/txzGt5M9LOWKqQTE8yNpgqYnfr64v8A7blwR7XU4ExIHU72P2cAqRgRvcfCQfywwVZqEdD8Md9MbEDx40kemi02R9VyiyNXNSRaByxoMjncocrTdqa+0VAHIWNRHWCJMW+OMVncrcxYDDUrkUxbY/f1xnS7bXszxDJuzLUpLqAYiVEFSdrnlO2JqecyNTMKGpkpoIJBIIgSICtsByx51UkEMDeZEW8Rhyajsxkch09MOKbHnzWUqliwqKFZQAGHukCTJEkghjHliHP+ztvEAm3xHjgG9PvRc7+G39Prgrn6qOiFRBCwxJ3I3gG+564WG17jaUjQR6RJghSJ2lZ2+9sDuF8PckVAU0+JNu9pnaNxyOKVHMGy73sPlj1rhOaZcvlwnDsuQ1K805IKhxDEyWJZBcmTrnEt0s7Zhezq1lWs1TuCkshQJLKdMTtJABnqdsXM9wMezp0A06TqaxJkiTtMC++DmZ45madJY4XSYEmaao3dACkGAh5kjb8OFW7T5halUf3cCEVyHVX78EQAdNy28XxnbXTBZngbooYOGZijxoNiA9oIM78xy2wQ4bk6qgmEgA6rEELIXcC5OrYx5nByn2lqCmWfhhUhgoUo5J7siIpk9RJt44VXtUCyI+Qf94qSYaAGizSvIgT5Yzljyna43QDnsk70pUf8snw0q/5lRiTg2WZCwYBtNIEQZ/4gMgAyTGqRHxwTy3HqNRmT9kZbEkl4HdMfw45wivl6zVHpZeojACS1Q3gEACSAI8Y3xrGamktlu2o40xZqYkmEUAdABtbn/TA/iOYNKi9QLqKrMfY9cDeJcVp5hHR/aJrRgWEWE+ztvfaPPE3AKaJQFEMXUC5fch2LQ3o0Y1EU+y9c5mgfaAlkJUsfxT3unKYxhWVkqvRnumsFYdSrlRj1bI0qdNQqBVHRQAJ8seecUyw/vEr/AOaX/wDVwvUtL3l0JZl9KwNO4MRfaN+ltvPDaXH6lPSAoPmZ+mLFfh71FJX3YBMm0i+3l4dMDl4CzKCRXUn+GkGHhBVtsZ8O7ivk9r+Z461RSGRSHBDCLHa++/jjLVa7qppAt7LWWAm0xE/DBCvwt0K+8VBMs9NliYtF8CM8gVyA0+P9Djq5tNwrtgyrSo1VVqYs5NyViFm3Lrv+YPMV6bM5K6ZYkASQJ2G8/XyxQon4745rNziAlSrzBAVO8WDDcW2iwgeU+OJKGTdRr1TqBaQ1yJgnrvgfpYhQATNwIwYyfETTpkqkENeSPoFGColBfROwgcrj/a3w6Yu8U1MtIgyyrExuJIne09PHAh8+ZO15PxJNsWv72JTUBtYgTbfnJwHonZCEy2oezRy7ai5UNEKN/DBGhxs/iq0xf+JbWHMHrjA9nuPVEaRUApMwFQDcA8xJJkfOMbR9YuteoBcg6bSB4rtaMebySzJ2ws0u/wB9QD/9TRvMfvEEWEc+vXHnPbTP1GzVQ06qEdyCjiP8NZ2MRMz5Y22aqZoH/FcSBbS3xtT2xiO3C1QUao2p9JsymQgvNwIEk/PpiY3syBjxTM/8z5jCwNGb/wAgP/T/AEwsdGF+oulRB3i48sU6U7+ONnwPgaVVB0syg796R56TF8Q8T4Tl0OikjyPel7ztsT9Md65gGsFSTvN8RKwi/niZaOlDYNezeHlyPnhlWmFU6pBOx8vDf6g4aUwd9SRA0xPlP5m2IaVUq4a/jgtmMjTp0S1zqUX6y6n8sBZwQ1pmfP64n/aCFK7gi89bfpiOqsWw0YBuxnpj27sVkDmsjlswwpqwLaZDW0VGAiHHMEwZ3548SdC2ym/hvGPoXsPl6iZHIgFRS/ZgzDmXcrUB8oZufMYxn6ax9nV6OamB7Mj+IEj5cj5TipWpZnpTPkTcdLjBB6WYNIr7ZPa6z3wBAT2moLEbinC7b4g42KmgGm609LqzlhP7sGXGxuVsMc3QGd68HVSA9QY+G+KlZ3BukdcE8pXao1SoKiPRfSaIXcDT3pMcyR5Yq1DV9tU1FPYwugD3pvr1eG0euLEoPmkaoGTvAFfeUxvaxmQfGMRZLh7IjJ7RyCD3naSLcjyxcpVaumoairIZ9AXmgPcm/vEYdw52dB7RdLMveUGYJFxONxmlTpFEvpIAuzb262xHUVZWVjV+JSQNtUnkZIGHpRDoKjB1JXUyk3FtjI3GO5rMItAO2rTC6eskQJ674uk2pZvMrSqU1GshpG4hYG5t44qUuGvmsw2YpjUqJcahKsU2IO1jf0xUbjtA6iXkLItMmSFMDc/79MV8nxuintGauwFUQU0GxCKD7sypk39OWM5dyxvHG73pezGVrkAU6a1FIIMlJBtB7xnEfAshmqbNqpEADukkEA9BEweUxixSyKZqmjd0jSQDBBkEAN/LFvHFrI8MoB2JQCpAkqzCQR0mPli49dM5d9h6ZetINTLMdTEmCw0z0ExgNxrKplqt00yDYmRHg0D8/PGup5JFJUalURBDsSbeJ5TijnOzdPNEPVq1QyjR3WEGLzDIbkET5Y2zYwNPMAsxPPp138MQk+uPSOE8J4UB7GpRepVQsC7VGUmDN9JC84sNhOCj9leGEf8Ah3X/AO6/5NiTKX0ca8kaqSAJMDb79MXKfEGFMJMjUDEDlHPntjvaPLU6Waq06QIRSAoJJ/CDuTO+KJOKh7PLEkWJ2/TF/J0qZQq06jBWDysL+OBk4noDveh+mKJ+CBv2qiFXUfaLAPnv4Rv6Y9eYPrSkz05MHTBMgQT+E/duuPKuyit+20dJEgkknpoaflj0rMZtVqIRVhnOmQPdIUMZDWAlOe5xw8v6o6eP0t5v27CCMu5dTChqoJAGox3QNMKo8jHMT532wzT06zEshqsulwJaFDB72ChdKBdPTVO+N++YNeKn7QyqqMisyIBvc8wY9mCJBF5mceYdr6Chy61HqatJJdQsypiFHlNxfUIxie1vpnGqTyPoMLDWU9flhY2y9Y7PZitQpKhq013JWVspBuIEzq53xS4hkqmYYFfZO4JBZGiYjeSLzJvjPDs7npAek0KIBBVha4EBue1/DBzgmQrh2Lh1ZIIBBh99iYg2HlPhjtpjYZxLhtSggNUQrMJAMmBvtb54WXFCqIqOyjwW/wAcantNw8VgpdCyqCW0e/t+H+ojE3ZvKquWRCrGDP71RKz3hHKBMWxZjotZ2rSoKGRqoghdKspsACB16jEWW4ZlCpdmcj1t5Aefzwu2uTCVpH4h+c/n8sZ444zy37j25f4k/wCak4hlSah0qwU6dM9IAHyx2jwtyrHUq6dw8qfpHzxEtUrcEg9QY+mF+2vcazBsb8sX5Pwxf8Wz1Vvg0gTdSJIPp449G7N9tno6aVcg0gqwdJ7q6QVIgTpiLEeWPNVzTLsytKkc7A77gX+OLB4qCgV6ZJVdIZWi0k3BUzExuLRjjcf9rY6Tx6x1WszPEKVcDMKyU3qAa3V9Ap1joZpLEarEi+/djFwU6xBahmVzKFdJkidJ/DdmF/Ncec5arpp1KbHuPB22YbW6Hn6YMdm+KLl1emWNyGFj0iY9MZnj1v8AlnKNTlOONlv3LU1ERa4tAiDJG2L+S4x7bVaCOhkRMb9euMTlM8zAazsTE8hED6k+ZwX4fnFVmUdAPzxceXLTGUmhnMZyKq09LEMrHUNhBAg+Jn5HFrLb4GLm5IjHMpxqnrCnUCSF25kwNseiONF6GYDqHHukSPLA3tBUDUFYGQXQg+B2+uL2bzCUll2Crtfb5YGcUFKtQ0I6AAoV70CxBA5RIBAxplganDSzErAk7HrExIxXq5N7WJ+B5xjXZrhZMGkou3e/eK0Lbo3n12xHT4dW7j+xe5Kutr3gEwDFh70x1xji6fJT+AZ32eUdnJPs2UnlAbu8+UxfEeU4/csLllUcuW/OMQGg9JczTahWK1EKd1CbzCmVEEDfflgVwevWoKFbL1x7yhhTaIYQQQYtf73xakkvutFW7QAaC4iR+EzvBPPYEn4YuZTiSClVfVAQqxMGwPd236YytTiRmDSrD/VTYfntizwziNMCqlYVVSrTZbo2/KJG4/TCVcsZPV2dxXNfvGemZ1lWUi1im45gyMajsxxB6tJi8WtI52vbGRz9Cl+6Hte5pUHmwsTyIvfpgjw3imXpkRVmNQ93k0SR8BbHOY6y2b3ADtIZzdb/AFfkMD5wX4llA9So4NiwIJ6ExzN9x8MUqGV1iVBiSPUCR5f0x25Ry1VWnvfF8Ue5IFyJt0xYyvCQ1SGDabbeKzv6YLjhINI3awa58Bbltvhyhxql2Cy+rNFyxC00JMb37o/M+njjfNklSXDuNH4gUmTAMKy94wecdb2xif7McutSvU1syrpVTBAnUWImf9NvPG/4hlaFPUdT3VjLuZAg3iNV77fnjj5P1OuHoPGZpo/s1q1tCohIUIQO9pMoVJ1alBNgOl4GPPO2ecWpWYhmhTA17sLmYCgDc73O+PROA5ejVoq8ulR5KqDJt7QKSrT3lQEjpf18y7WorV2FEl6Y0wx3clFYnYGJJgG8RiQyBtQ6H79MdwxqMbkT5jCxth9ELVDEQ+kj8Oi/wPPnJ2wky6ubVCq3I0wdhznaTbByuv8ABF9j4f788cWi+kiYsb235QMa5GgWjlE1adRg3ksInysR6HHKVHUYuBsSOfiO+Ttg7lab6u+RpA3tJtcmBvv08sTRTUCWUA+6JA6fric6vF59267OvWpCrRAJp2YXkgkwbgTjB0OA1mEkafPHv/EiootpElhFhM9NseWZ3LVmJALAdQv62xjW69E8+UxmLI5rgjIuoknyE8p28r4rLwpmEqfMEEG8/pjV1smymWqPtzPM2myjrGITlPahoZhy3sY+9sa4p8+W2Rq5V03Bw0svMMPIg/ljQnszNvamY2AHr9cQP2dMSKq/9S/1w4tfPANCv8Xy/rhxYC4IPp+uCmY7N1PwlWPkR+RxXPZvMWsDae6Zt9cONX5cb9q9LNkYl/aZxFV4VXW5ptHkT9MRLRcCSjQOZU/WMNLylEqWace6x/mIwzLZ96dQPJMNPpz35xN8D1r+Xxx01gcT0cZfb0XjmXNegwArNbUl6cMYkXBmD6YyoTN0xBo1fw7Uy3ugjcDxxpeyHEPaZZRzp9w+l1//AFI+GDSObXNvK/34Y6628d6uq8zp8Qlai/8AMplD3dgeY8bYLdl+0K5bLrSKMwBYgggWLEixxQ47l/ZV3UbTqXyN/lcemK1ZNIB1KZ6b+uM9x2mGPsZ4t2h9rVosikKk6wwubgjSQfDDczxsF2ZQ4DGw1RznkcB6qaeYv0P16YhZ/CcTtfjxGMxx6roApl9WqTNRxaORDT6YIZLtBDd56sX3Yt+E9Te8Yy6OOVsSa8NnxYrK8YzUf4tSSZ982ERG/riXO8fzHtHK1GCE90zykRY7HlGBoVeg+GJEYYbWeOLtbjOZ00iKjGAdY7tzqkTbp0xDUzFT2ammoWqHDEwu5D6mBje633OIXrJHXDP2pRsI8jGJs+KL1PP5r2ahqhUhjLKFnTA0xsPenBijl2zFNaYqVF1AoWJBBluguTy8j4YCZbOUyDqkRsNR7xv42xpuwjLWzqIhgLLHU2wUb/zQPM4Ss5YSLXBOyiZQP7RjU9pFlkWExYSQb7n4YN5fL5YU6uqo6w8WefdEiIFgNR5RfF3jtBTUCksSAJIY3NwY0EQLgepwC4g9KitRgpPdaNbsAahKmxEkTuSsEwOoGOeV3lazjNRHUyWXQwqsqKxRXDnU5DAERIA1NqHesYkWx5jx6r3wEsiltKgi1wCSQbsY59LdcemHI5VqYL+0R1CaoqGNekuy94kA+9G5721oPm3H6FNajaCdJJ06ughZ8QSDB5gYuLOQcKINyTP34YWHJTkb/PCxtl9EpnGN/Z1aYtDKtyIjmCZ/QYdl89UEl6bc7BYtz3jri8+X1LvKjeRcA7geIA+PLo3L5dUfcAwN285sIuRB+4w3FVV4yv8AC3Ie6xJxXzXFKfP2lztffkDI2ty/2ve2Ou2gKbyx8YtygW6YnUnZQBbpEzflvhuAVwvjK6ije02kzfSNjMCYmBeYxLR45TOoM9vw2Bt1JgR0254JMA4tF+qzMbxJE+cYYaV9JmRyBix22j7Jw6FP+9aZESGM8lO3Qd248sLM8ZpKQGRyYsNB93qAQLYJISt4AuOQvad5+uGPltTa97C4m4+Pjh0BmYz2WcEkC1yCsHbaCJnwA5DywyhSybqWGkKd9pG5sSDAP6YuV8tTidKCW7xcA36eH54dX4ekMWChf4gqgkbePM4bgqV8jlEQMQmlo7wYyTHhyjp+Qww5XKtHeQA/4YUEHa8kXPlHXFpOEZZxCgHxk2tz8LY5/duWYlQOotqk9OeLv+UQngWWazEgkTGrl5EEnbCXs9ll/EVHKWUDw5eXxxxuCUQYkg/532taRIPpv9cRNk8uwAYqoWRAkTPW5++mGzRP2WyrXYauhaPlIJ9B1GKuY7EcOqMZRVPmo358j43xaTg1ImQ1TosFj5Wj6H1xP/c0CS9UkG41AW58iTPpucN/le2dq/2fZFTKVKySb6XY8p2Xl+uKy9gadtGfzaybaqgt5iAb+XTzxr6vB9TFhVrL4TIi/I3jl9zhmW4NLlhVadmJAmeQAMj54n9rvJl89/ZvTcd7O1C8AB6kMRBuABpBBk7kxOIav9lxKtGcdh+AezBg8pgybTMRuMa9ciT/AMRhP/MVWvMcgdulsQNkqg92uF0j+GDFjss848cP7WZZMhU/strMv/ig1pH7vQNvEltuccxiV/7MmCqFrIdy2tGEX5MDf1A88ailkKqgE5oqjSe6Y9O9fkeWLOXo1ABoq0294AsLm/OOe/j5zi7/ACnLKsO/9llUiQ9KfNh9f0wh/ZkysPaV0CcyrSR1gRc/LxxuqdYqWL1kax7u1+hGqdM7gjl44GZbOVSdS06TLyZTEmIIGoRtY+VsTku8mYP9nAn/ABS3+m31WSfATjn/AMuisEqXESf3kEeBiL+XXG1/vRl1L3FrQCp7un/NMTBPTy8cA342dtbM7TrNOUm5MWXVAHSOpxOa7y/cKp9ggpLDL+06A1ZE9BMAx1viDM9gdV/2WonX2dUECOsyPvbFqnxGuVZKK1S7OCdLmYAIEljAvN5wfyfEc9Ror7RVZ3TWoNqg5QwClS0GeRi2HyfhP9v3Ysf2eNfuVVFoNmHrYA+hxNR/s+q05I9t49wY2fDeNV3KUq9AoGtqcc43sbGDzAjwwQ4lnxSon2RJUgrrUyVY3v8APn8cW5yJq1kclwxMvpVw+rWZvpIGhje4i3pvJFsLTlWCamKkwWUsxhhDKBIvcCxi245Ys0Up1u9WqMahIFnF7QDA5xa177YFcR4fSotVQ06wYIHAFQKNr3IOkWHPnzsMcu7Ww4NlvbVNYcBQGGmoRqLB3iQx0woQ8rsRyvheIAVHDzAcSBeF/wAqzEgCPjj03inDcrSDkmohNjSVkA1BNEyBGncTFrx4+X8RUAqQ09xTBFlXSNCzaTpiTAvjWLFRqVFrnx+xhYhj/NjuNsvpzMUpEDVER6zufCxi3TDstTaZOuYi7AAQvS8/XAfLvmtUBViJuyx6/HbfBXKZgKYquGMgAKLCPGJM4WaVzhub9rTDg6pJgjrJtHhG2I89lmsWrFXa0gAX2gxbY7Ec8N4zxgUGZAq6rSeXiI3nfn9cQ0eMUa6aXfTbpsbQRjO1X+DUmR9LOz3gaonboNvvphtXOqtXQ83cgbab7TN998U+HcdhkDKTpBLMlxF/et3f67jAbiucNeqRTUsWJgC8+UYvdo19OWE/gQxt4Cfly8T4YHPnqSA6G1EA2uTIva8wNoI/rmqfHs0SaTCoDMaVp/imI/Kcd7T5VlzE0gQDsRJE/wCq8+fPCyjXcTzaUaAqTPdD2MFiSCb+X0wKynHzX7tIMRIknkZ8J+vywM41w/OaEp1FB7sIAw7oHIfZ2xb7NZeoiVVKwxvyj3Y+ZPyxPoWOIZtqAUK6ExOo+8DPgIgePjgIeMusFN570Rf/ALbdDinVUEQ3tPagnUCLLBPh85+OKlVz+Ex1tNvCOeNSbgMZfi7ik1TUohhsF8Tcggxfe/LFf+9i6EVQuoRBIvA5H7m2J8hkswChRAO6WBZeQEyYk+UjCy+XdajtmGQOv4bsxJueYi1ib88LqC9kKmZphSzUqKNEBhv0OkbA9TiGpxuozOA/goVT3jFzNmA8L4bxbNe2pB2qQQdJUCAFvfVvO3xwK06oK3PKDJ+G8eMYkmxM/HapRkdiREWsZGxJFyY5HDFq1lIMOGi02+Z2xJkspYVHRjTkzoYAtA2uJA/zeY8ry8QV2LRAMjSqiw3AEiAPLF0KmXzOYr1EpK17wS0X3ImdzJM3wYzNT9mJotpLsB372AmPM3HwxZ7L1gA2hF1Ak6Z1NMRM7CxO3jiRaFF2dq3MgK9RdjtCre99/LGb/CwKyXCqtYVGDq0EDvgEi+4F/ifTByjlVULQYfux3nde6syASzHn5eEAYyMqXdQ5DhiNNlJibhtvQ32jBWjxCFlSPZn3vaEkDx/z/r03wordra4p1VqU6nfHeOlpiwNj03t54gOWerTWohkTYObeMc7c+WIs+lPMyuXps0sBqUEmSfCwne9sa/h+TWnQpisV0U1UKBfYXJI6m8Dx3xmqFV8tQrV6dNlubEICAG0zYqbCY3674m4Lw2nRl5VmWU1bEEnvSN+m/W3jezGXaHamAlxLazq2mTItHhOKGRyztTqBq9Nma/S+0kmJ5fDEVPXre0cJScU2aTJuREnabgm0Hr6YpZfh1Wk2upUp5itsuq2lOii4mDvHhitm+CpSpy/tHIctrp2KoUAjmI1Am/XFOhWprSpspJrLJLhjIAJgSbTEADGpE2o8SrV0bQ7Ml507De2258SJtjQU8rTNOk2ZZO+koAxA35mRJiN+uM/xLib5jTUqMrEDSCoI1X8Rc4uih7WnT9oaTKtlQMQR1MDafLGtdM7EanBkBWo1Riov3TLDeAGMgXO98UM3kywT2RJJPfFRW26ahInxjF3KrlaQhS2oTqSozCfBTYeuAHaLir1G0UwyURELJ36k874ii1bspqplidBCMGdmJgEFTEAXANjE2HTHMtwzhKgwgLKm7hiCdAUEa5BIE2IFzO98ZajTc3OonnAt0xPRpkCF+GNTFNrVPKZCBpoIwFgWWCQLXAMYWKoRf4E+H9Mdw4mxylVdzCWPNiwEX8SPgMXDmPZpZlZ2Me6GgdZI3J6Ys5nJUKNNWALaj70xYbWmNsRPVo+zBNmEyWFjO34rRjXSKHEihVSSTUazu2xJnYcgMDiogq0R4fri8tRahARdR2iefUYL5PhdOoQGJB/gDqZ/lBMeRxn0exHgvAjSy1Q1n/xFQ8tQABMExGq+AeVzz0qjCkAoNgYE9Pe3PPGtr8QpqyU2BAMTYkWtE+ItjLcQEVzGkam/GCoE7GRAxJ7Vaq5gIjsQASoupveZkzt4+PrgBlc46d/WQTtAnoPxHfBiitLWCw74PumGWY+YxztLTUKoRVAgSVUCSBfa4vyxehwcdZgAWO0NJ707yDBgePPphZ3i5NHQh0k+8xuY8Db6fXGfSg5YCGBALCbWHSeu2KgydyQzXJJE+tumLxibq4/EdFgxafGx/TCWts1x5YoqihSNMDdjGrz5z8sdy2Ve1QAmme6JmLG/vGQR0w1YbHOF8TqLUSGbSWXUJuV1CQOtpGNj2q4YtVDpXU92UA7kyJ8Yj5YxOXFNG1OpMDugHc8pF5HhgvWqOwpOoYMgAuSTN5AE+7fEyiys7xDh+YyyqKlg4mJmL8+hxDTCNBJdCDuhsREEQR3es322xrHy75kOaizt3SxtIMbd7lzP1wJXhzAwKfgNQtq6ScJeuxby3E0RaNN9NRFQhiAQR3mMmDIEEbzscDFDamRHBVe9M2IBtBPem+2Lj8Odw6LTGpRLAW+EGDivQ4RUWoqhXKkiXpgkAT3u9GmR92wEvC+JlW0wzSR7sib2EgiRjVZ/JtqogjQDPdQTp6GRAXx8jc74zlTKVaNSXqpCz3iQ1vIXv0wZTjKCkrVQt7KVE85IItH54ze1gfX7ONVZtLU1dfxAwdUzJE2POfER4PyHZhabOKrhyR3Qx0jfcLMknztiX/4hy+vUabFubaFBt4kycD+I8Xp1CW0sGPgORt1Pzw1TcajgmSRaZSmUgNMIoAUGwBF5PWTOJaWVp5ZbtIBJ714m9gNsZjLcYIUihljO5JYk9Ogvfl1wIzHE6rsdbvv7rGY8OuEwpa13EOL0nRvZXczBKwB/Nzxj+IZuuzDvMCv4gwtaIABtiDO5liyhVUIAJuSSee9wPDHUYHwxqYpano5usUKF2At+Lrzjlf0xSYkiAY6g8/Pl64s6yDe4xYy+XFUhQYY7W543pAlMjBBDONIsgiB5HfHcmlYydBGnckiI9T8saluztRRLPSjxt9RiY1TSXvMjDlClr+ERibn0aZeqPab+8Ohw/K1ShtqH+kwfjghoZ5ZQZmYIv6Exgtk6RZddYCNpgWPQ2kH1wtNIaXEF/wCIjiOZMmN+UGPGIwhmaLmNSgHq35GMRV+E5VjLaZ56ST9MWTwvLqttz7oa/nuMY6aRDIU/woCPB/8A3YWCCZBo7tOlHKaY/wC7CwFlcrSy1BFqETB1NpmTNxtMDYfHnjPmrRZ3JZlXkAv+/nhYWNYz7SiHDaeUB993/wCmB+pxZzPEGpp+6ApgGwSBby074WFhrtPoH4jxVyF3IIk7C5N4Ivhy8KzOaoiqtWdJKgVbkxfcecX6YWFiWam1irSoVg2hO8wB1KICjnIkweXTB3gNNkqE1jdVMAAEDxJmfQfHHcLFtNH8W4e2aa1VV0xcKbmLnrFuZwHXK0qZGurqI27liZ5b7X38McwsSFXqOaVlOlAe9AZ7KCBAIVZMxi7VqUAiUyTVeQtgQCWPS3hv8cLCwsIjfKF7KEQIzFYAnVBAixAvF52HwianXpLL1gsmCunUI5yBAnywsLEnfS3pA3GqRPdSoYPvEgT6SBHp0w7iXE6OsAUz3b6pm8C0Ny69cLCxvjIztW4h2lZ09mo0AiCVjrPTAzLuwXSKjRH4v6Wj0wsLDjIbQhI8vDHfZRB6cuWFhY0O+yBwzTGFhYIkFQgWJjEtOsCDq1TyvbCwsRTXq6/eJxZoUKNgSxJ8Iv8AHCwsLASbg1BBqbUfDVb5D88R5fPutsvTpL4kSfUzJwsLGPppNWpVa5H7SF0ggwoH6yPTFviBCJ3QfZgbTMD1P0wsLE9hjVGp0VZFBLDunr8TOA4zGYqtBNp6i3zwsLD0D2X4UGCl2vaTf8t8VczxBKddqYpSogBifDmN8LCwnZRNcxIkNA6AfqMLCwsNG3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397250" cy="33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5750"/>
            <a:ext cx="9296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11" y="535787"/>
            <a:ext cx="8047075" cy="56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pic>
        <p:nvPicPr>
          <p:cNvPr id="1026" name="Picture 2" descr="Image result for trump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07" y="478079"/>
            <a:ext cx="4926419" cy="27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North Korea crisis becoming unsolvable, experts warn, as Trump heads to Asia  - Phuket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17" y="3177493"/>
            <a:ext cx="5578918" cy="31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3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pic>
        <p:nvPicPr>
          <p:cNvPr id="2050" name="Picture 2" descr="Image result for trump protest 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02" y="1381275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3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pic>
        <p:nvPicPr>
          <p:cNvPr id="3074" name="Picture 2" descr="Image result for trump state of the union 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43" y="815486"/>
            <a:ext cx="94488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9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81921"/>
          <p:cNvSpPr>
            <a:spLocks noGrp="1" noChangeArrowheads="1"/>
          </p:cNvSpPr>
          <p:nvPr>
            <p:ph type="title"/>
          </p:nvPr>
        </p:nvSpPr>
        <p:spPr>
          <a:xfrm>
            <a:off x="2322513" y="2416176"/>
            <a:ext cx="7772400" cy="1362075"/>
          </a:xfrm>
        </p:spPr>
        <p:txBody>
          <a:bodyPr/>
          <a:lstStyle/>
          <a:p>
            <a:pPr defTabSz="914400"/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does this sequence carry ?</a:t>
            </a:r>
          </a:p>
        </p:txBody>
      </p:sp>
      <p:sp>
        <p:nvSpPr>
          <p:cNvPr id="15362" name="Shape 4"/>
          <p:cNvSpPr>
            <a:spLocks noGrp="1" noChangeArrowheads="1"/>
          </p:cNvSpPr>
          <p:nvPr>
            <p:ph type="dt" sz="half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15363" name="Shape 81921"/>
          <p:cNvSpPr>
            <a:spLocks noGrp="1" noChangeArrowheads="1"/>
          </p:cNvSpPr>
          <p:nvPr>
            <p:ph type="ctrTitle"/>
          </p:nvPr>
        </p:nvSpPr>
        <p:spPr>
          <a:xfrm>
            <a:off x="2413000" y="918825"/>
            <a:ext cx="7678738" cy="1446550"/>
          </a:xfrm>
        </p:spPr>
        <p:txBody>
          <a:bodyPr>
            <a:normAutofit fontScale="90000"/>
          </a:bodyPr>
          <a:lstStyle/>
          <a:p>
            <a:pPr defTabSz="914400"/>
            <a:r>
              <a:rPr lang="en-US" dirty="0">
                <a:solidFill>
                  <a:srgbClr val="3366FF"/>
                </a:solidFill>
              </a:rPr>
              <a:t>What is the basic nature 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of Information</a:t>
            </a:r>
            <a:r>
              <a:rPr lang="en-US" dirty="0" smtClean="0">
                <a:solidFill>
                  <a:srgbClr val="3366FF"/>
                </a:solidFill>
              </a:rPr>
              <a:t>?</a:t>
            </a:r>
            <a:endParaRPr lang="en-US" dirty="0" smtClean="0"/>
          </a:p>
        </p:txBody>
      </p:sp>
      <p:sp>
        <p:nvSpPr>
          <p:cNvPr id="81924" name="TextBox 81923"/>
          <p:cNvSpPr txBox="1">
            <a:spLocks noChangeArrowheads="1"/>
          </p:cNvSpPr>
          <p:nvPr/>
        </p:nvSpPr>
        <p:spPr bwMode="auto">
          <a:xfrm>
            <a:off x="2406650" y="3362325"/>
            <a:ext cx="78057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Only Sentient entities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handle it!</a:t>
            </a:r>
          </a:p>
        </p:txBody>
      </p:sp>
    </p:spTree>
    <p:extLst>
      <p:ext uri="{BB962C8B-B14F-4D97-AF65-F5344CB8AC3E}">
        <p14:creationId xmlns:p14="http://schemas.microsoft.com/office/powerpoint/2010/main" val="159617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16387" name="Shape 829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16388" name="Shape 8294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Information is </a:t>
            </a:r>
            <a:r>
              <a:rPr lang="en-US" sz="2400">
                <a:solidFill>
                  <a:srgbClr val="FF0000"/>
                </a:solidFill>
              </a:rPr>
              <a:t>different</a:t>
            </a:r>
            <a:r>
              <a:rPr lang="en-US" sz="2400"/>
              <a:t> from its representation !!</a:t>
            </a:r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  <a:buNone/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r>
              <a:rPr lang="en-US" sz="2400"/>
              <a:t>Can have many representations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Are they equivalent??</a:t>
            </a:r>
          </a:p>
          <a:p>
            <a:pPr defTabSz="914400">
              <a:lnSpc>
                <a:spcPct val="90000"/>
              </a:lnSpc>
            </a:pPr>
            <a:endParaRPr lang="en-US" sz="2400"/>
          </a:p>
        </p:txBody>
      </p:sp>
      <p:sp>
        <p:nvSpPr>
          <p:cNvPr id="16389" name="TextBox 82947"/>
          <p:cNvSpPr txBox="1">
            <a:spLocks noChangeArrowheads="1"/>
          </p:cNvSpPr>
          <p:nvPr/>
        </p:nvSpPr>
        <p:spPr bwMode="auto">
          <a:xfrm>
            <a:off x="2871789" y="4141788"/>
            <a:ext cx="6632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H-MotiLekha LicensAAgrawala"/>
              </a:rPr>
              <a:t>do</a:t>
            </a:r>
            <a:endParaRPr lang="en-US" sz="4800">
              <a:latin typeface="SV Surya" pitchFamily="2" charset="0"/>
            </a:endParaRPr>
          </a:p>
        </p:txBody>
      </p:sp>
      <p:sp>
        <p:nvSpPr>
          <p:cNvPr id="16390" name="Rectangle 82948"/>
          <p:cNvSpPr>
            <a:spLocks noChangeArrowheads="1"/>
          </p:cNvSpPr>
          <p:nvPr/>
        </p:nvSpPr>
        <p:spPr bwMode="auto">
          <a:xfrm>
            <a:off x="3432175" y="2765426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Times New Roman" pitchFamily="18" charset="0"/>
              </a:rPr>
              <a:t>2</a:t>
            </a:r>
          </a:p>
        </p:txBody>
      </p:sp>
      <p:sp>
        <p:nvSpPr>
          <p:cNvPr id="16391" name="TextBox 82949"/>
          <p:cNvSpPr txBox="1">
            <a:spLocks noChangeArrowheads="1"/>
          </p:cNvSpPr>
          <p:nvPr/>
        </p:nvSpPr>
        <p:spPr bwMode="auto">
          <a:xfrm>
            <a:off x="7364413" y="2928938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II</a:t>
            </a:r>
          </a:p>
        </p:txBody>
      </p:sp>
      <p:sp>
        <p:nvSpPr>
          <p:cNvPr id="16392" name="TextBox 82950"/>
          <p:cNvSpPr txBox="1">
            <a:spLocks noChangeArrowheads="1"/>
          </p:cNvSpPr>
          <p:nvPr/>
        </p:nvSpPr>
        <p:spPr bwMode="auto">
          <a:xfrm>
            <a:off x="5467351" y="2641601"/>
            <a:ext cx="6270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Stencil" pitchFamily="82" charset="0"/>
              </a:rPr>
              <a:t>2</a:t>
            </a:r>
          </a:p>
        </p:txBody>
      </p:sp>
      <p:sp>
        <p:nvSpPr>
          <p:cNvPr id="16393" name="Rectangle 82951"/>
          <p:cNvSpPr>
            <a:spLocks noChangeArrowheads="1"/>
          </p:cNvSpPr>
          <p:nvPr/>
        </p:nvSpPr>
        <p:spPr bwMode="auto">
          <a:xfrm>
            <a:off x="4621214" y="3902076"/>
            <a:ext cx="1571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Times New Roman" pitchFamily="18" charset="0"/>
              </a:rPr>
              <a:t>TWO</a:t>
            </a:r>
          </a:p>
        </p:txBody>
      </p:sp>
      <p:sp>
        <p:nvSpPr>
          <p:cNvPr id="16394" name="TextBox 82952"/>
          <p:cNvSpPr txBox="1">
            <a:spLocks noChangeArrowheads="1"/>
          </p:cNvSpPr>
          <p:nvPr/>
        </p:nvSpPr>
        <p:spPr bwMode="auto">
          <a:xfrm>
            <a:off x="6856413" y="3746500"/>
            <a:ext cx="18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lbertus Medium"/>
              </a:rPr>
              <a:t>010</a:t>
            </a:r>
          </a:p>
        </p:txBody>
      </p:sp>
    </p:spTree>
    <p:extLst>
      <p:ext uri="{BB962C8B-B14F-4D97-AF65-F5344CB8AC3E}">
        <p14:creationId xmlns:p14="http://schemas.microsoft.com/office/powerpoint/2010/main" val="332240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17411" name="Shape 35123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</a:t>
            </a:r>
          </a:p>
        </p:txBody>
      </p:sp>
      <p:sp>
        <p:nvSpPr>
          <p:cNvPr id="17412" name="Shape 3512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Many forms</a:t>
            </a:r>
          </a:p>
          <a:p>
            <a:pPr lvl="1" defTabSz="914400"/>
            <a:r>
              <a:rPr lang="en-US" smtClean="0"/>
              <a:t>Technical – Shannon</a:t>
            </a:r>
          </a:p>
          <a:p>
            <a:pPr lvl="1" defTabSz="914400"/>
            <a:endParaRPr lang="en-US" smtClean="0"/>
          </a:p>
          <a:p>
            <a:pPr lvl="1" defTabSz="914400"/>
            <a:r>
              <a:rPr lang="en-US" smtClean="0">
                <a:solidFill>
                  <a:srgbClr val="FF0000"/>
                </a:solidFill>
              </a:rPr>
              <a:t>Everyday use</a:t>
            </a:r>
          </a:p>
          <a:p>
            <a:pPr defTabSz="914400"/>
            <a:endParaRPr lang="en-US" smtClean="0">
              <a:solidFill>
                <a:srgbClr val="FF0000"/>
              </a:solidFill>
            </a:endParaRPr>
          </a:p>
          <a:p>
            <a:pPr defTabSz="914400"/>
            <a:r>
              <a:rPr lang="en-US" smtClean="0"/>
              <a:t>Distinction between information and its Representation</a:t>
            </a:r>
          </a:p>
          <a:p>
            <a:pPr lvl="1" defTabSz="914400"/>
            <a:endParaRPr 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147" name="Shape 7168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Collaborators</a:t>
            </a:r>
          </a:p>
        </p:txBody>
      </p:sp>
      <p:sp>
        <p:nvSpPr>
          <p:cNvPr id="6148" name="Shape 7168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14400"/>
            <a:r>
              <a:rPr lang="en-US" sz="2400" dirty="0"/>
              <a:t>Christian </a:t>
            </a:r>
            <a:r>
              <a:rPr lang="en-US" sz="2400" dirty="0" err="1"/>
              <a:t>Almazan</a:t>
            </a:r>
            <a:endParaRPr lang="en-US" sz="2400" dirty="0"/>
          </a:p>
          <a:p>
            <a:pPr defTabSz="914400"/>
            <a:r>
              <a:rPr lang="en-US" sz="2400" dirty="0" err="1"/>
              <a:t>Shivsubramani</a:t>
            </a:r>
            <a:r>
              <a:rPr lang="en-US" sz="2400" dirty="0"/>
              <a:t> </a:t>
            </a:r>
            <a:r>
              <a:rPr lang="en-US" sz="2400" dirty="0" err="1"/>
              <a:t>Krishnamoorthi</a:t>
            </a:r>
            <a:endParaRPr lang="en-US" sz="2400" dirty="0"/>
          </a:p>
          <a:p>
            <a:pPr defTabSz="914400"/>
            <a:r>
              <a:rPr lang="en-US" sz="2400" dirty="0"/>
              <a:t>Ron Larsen</a:t>
            </a:r>
          </a:p>
          <a:p>
            <a:pPr defTabSz="914400"/>
            <a:r>
              <a:rPr lang="en-US" sz="2400" dirty="0" err="1"/>
              <a:t>Udaya</a:t>
            </a:r>
            <a:r>
              <a:rPr lang="en-US" sz="2400" dirty="0"/>
              <a:t> Shankar</a:t>
            </a:r>
          </a:p>
          <a:p>
            <a:pPr defTabSz="914400"/>
            <a:r>
              <a:rPr lang="en-US" sz="2400" dirty="0"/>
              <a:t>Doug </a:t>
            </a:r>
            <a:r>
              <a:rPr lang="en-US" sz="2400" dirty="0" err="1"/>
              <a:t>Szajda</a:t>
            </a:r>
            <a:endParaRPr lang="en-US" sz="2400" dirty="0"/>
          </a:p>
          <a:p>
            <a:pPr defTabSz="914400"/>
            <a:r>
              <a:rPr lang="en-US" sz="2400" dirty="0" err="1"/>
              <a:t>Suman</a:t>
            </a:r>
            <a:r>
              <a:rPr lang="en-US" sz="2400" dirty="0"/>
              <a:t> </a:t>
            </a:r>
            <a:r>
              <a:rPr lang="en-US" sz="2400" dirty="0" err="1"/>
              <a:t>Banarjee</a:t>
            </a:r>
            <a:endParaRPr lang="en-US" sz="2400" dirty="0"/>
          </a:p>
          <a:p>
            <a:pPr defTabSz="914400"/>
            <a:r>
              <a:rPr lang="en-US" sz="2400" dirty="0"/>
              <a:t>Marat </a:t>
            </a:r>
            <a:r>
              <a:rPr lang="en-US" sz="2400" dirty="0" err="1"/>
              <a:t>Fayzullin</a:t>
            </a:r>
            <a:endParaRPr lang="en-US" sz="2400" dirty="0"/>
          </a:p>
          <a:p>
            <a:pPr defTabSz="914400"/>
            <a:r>
              <a:rPr lang="en-US" sz="2400" dirty="0"/>
              <a:t>Preeti Bhargava</a:t>
            </a:r>
          </a:p>
          <a:p>
            <a:pPr defTabSz="914400"/>
            <a:r>
              <a:rPr lang="en-US" sz="2400" dirty="0"/>
              <a:t>James Lampton</a:t>
            </a:r>
          </a:p>
          <a:p>
            <a:pPr defTabSz="914400"/>
            <a:r>
              <a:rPr lang="en-US" sz="2400" dirty="0" smtClean="0"/>
              <a:t>Nick Gramsky</a:t>
            </a:r>
          </a:p>
          <a:p>
            <a:pPr defTabSz="914400"/>
            <a:r>
              <a:rPr lang="en-US" sz="2400" dirty="0" smtClean="0"/>
              <a:t>…</a:t>
            </a:r>
            <a:endParaRPr lang="en-US" sz="2400" dirty="0"/>
          </a:p>
          <a:p>
            <a:pPr defTabSz="914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05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2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18435" name="Rectangle 247819"/>
          <p:cNvSpPr>
            <a:spLocks noChangeArrowheads="1"/>
          </p:cNvSpPr>
          <p:nvPr/>
        </p:nvSpPr>
        <p:spPr bwMode="auto">
          <a:xfrm>
            <a:off x="2236788" y="1855788"/>
            <a:ext cx="8202612" cy="297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Sentient Entity</a:t>
            </a:r>
          </a:p>
        </p:txBody>
      </p:sp>
      <p:sp>
        <p:nvSpPr>
          <p:cNvPr id="18436" name="Shape 24780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and Representation</a:t>
            </a:r>
          </a:p>
        </p:txBody>
      </p:sp>
      <p:sp>
        <p:nvSpPr>
          <p:cNvPr id="18437" name="Rectangle 247810"/>
          <p:cNvSpPr>
            <a:spLocks noChangeArrowheads="1"/>
          </p:cNvSpPr>
          <p:nvPr/>
        </p:nvSpPr>
        <p:spPr bwMode="auto">
          <a:xfrm>
            <a:off x="3078163" y="50022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18438" name="Rectangle 247811"/>
          <p:cNvSpPr>
            <a:spLocks noChangeArrowheads="1"/>
          </p:cNvSpPr>
          <p:nvPr/>
        </p:nvSpPr>
        <p:spPr bwMode="auto">
          <a:xfrm>
            <a:off x="2963864" y="1989139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sp>
        <p:nvSpPr>
          <p:cNvPr id="18439" name="Rectangle 247812"/>
          <p:cNvSpPr>
            <a:spLocks noChangeArrowheads="1"/>
          </p:cNvSpPr>
          <p:nvPr/>
        </p:nvSpPr>
        <p:spPr bwMode="auto">
          <a:xfrm>
            <a:off x="7612063" y="50149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18440" name="Rectangle 247813"/>
          <p:cNvSpPr>
            <a:spLocks noChangeArrowheads="1"/>
          </p:cNvSpPr>
          <p:nvPr/>
        </p:nvSpPr>
        <p:spPr bwMode="auto">
          <a:xfrm>
            <a:off x="7500939" y="2024064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cxnSp>
        <p:nvCxnSpPr>
          <p:cNvPr id="18441" name="Straight Arrow Connector 247814"/>
          <p:cNvCxnSpPr>
            <a:cxnSpLocks noChangeShapeType="1"/>
          </p:cNvCxnSpPr>
          <p:nvPr/>
        </p:nvCxnSpPr>
        <p:spPr bwMode="auto">
          <a:xfrm>
            <a:off x="4543425" y="5513388"/>
            <a:ext cx="30686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42" name="Straight Arrow Connector 247815"/>
          <p:cNvCxnSpPr>
            <a:cxnSpLocks noChangeShapeType="1"/>
          </p:cNvCxnSpPr>
          <p:nvPr/>
        </p:nvCxnSpPr>
        <p:spPr bwMode="auto">
          <a:xfrm>
            <a:off x="3797300" y="2957513"/>
            <a:ext cx="14288" cy="2044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43" name="Straight Arrow Connector 247816"/>
          <p:cNvCxnSpPr>
            <a:cxnSpLocks noChangeShapeType="1"/>
          </p:cNvCxnSpPr>
          <p:nvPr/>
        </p:nvCxnSpPr>
        <p:spPr bwMode="auto">
          <a:xfrm flipH="1" flipV="1">
            <a:off x="8334376" y="2992439"/>
            <a:ext cx="11113" cy="2022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7818" name="Oval 247817"/>
          <p:cNvSpPr>
            <a:spLocks noChangeArrowheads="1"/>
          </p:cNvSpPr>
          <p:nvPr/>
        </p:nvSpPr>
        <p:spPr bwMode="auto">
          <a:xfrm>
            <a:off x="3082926" y="36845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  <p:sp>
        <p:nvSpPr>
          <p:cNvPr id="247819" name="Oval 247818"/>
          <p:cNvSpPr>
            <a:spLocks noChangeArrowheads="1"/>
          </p:cNvSpPr>
          <p:nvPr/>
        </p:nvSpPr>
        <p:spPr bwMode="auto">
          <a:xfrm>
            <a:off x="7616826" y="36972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759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8" grpId="0" animBg="1"/>
      <p:bldP spid="2478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19459" name="Shape 35328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versus its Representation</a:t>
            </a:r>
          </a:p>
        </p:txBody>
      </p:sp>
      <p:sp>
        <p:nvSpPr>
          <p:cNvPr id="19460" name="Shape 353282"/>
          <p:cNvSpPr>
            <a:spLocks noGrp="1" noChangeArrowheads="1"/>
          </p:cNvSpPr>
          <p:nvPr>
            <p:ph type="body" idx="1"/>
          </p:nvPr>
        </p:nvSpPr>
        <p:spPr>
          <a:xfrm>
            <a:off x="2320925" y="2165350"/>
            <a:ext cx="8110538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/>
              <a:t>No one-to-one mapping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Representation is meaningless without a relation to the appropriate </a:t>
            </a:r>
            <a:r>
              <a:rPr lang="en-US" sz="2000">
                <a:solidFill>
                  <a:srgbClr val="FF0000"/>
                </a:solidFill>
              </a:rPr>
              <a:t>contextual</a:t>
            </a:r>
            <a:r>
              <a:rPr lang="en-US" sz="2000"/>
              <a:t> information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Must understand the relationship of the representation to the appropriate information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Representations are transmitted across boundaries via physical means (messaging, voices, etc.)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All typical manipulations of information are through manipulations of its representation</a:t>
            </a:r>
          </a:p>
          <a:p>
            <a:pPr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000"/>
              <a:t>How is the mapping carried out?</a:t>
            </a:r>
          </a:p>
        </p:txBody>
      </p:sp>
    </p:spTree>
    <p:extLst>
      <p:ext uri="{BB962C8B-B14F-4D97-AF65-F5344CB8AC3E}">
        <p14:creationId xmlns:p14="http://schemas.microsoft.com/office/powerpoint/2010/main" val="21635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0483" name="Shape 23142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Perceived Reality</a:t>
            </a:r>
          </a:p>
        </p:txBody>
      </p:sp>
      <p:sp>
        <p:nvSpPr>
          <p:cNvPr id="20484" name="Shape 23142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All a sentient entity knows…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Facts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Figures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Relationships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Models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…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…about 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The environment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another entity or system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Itself</a:t>
            </a:r>
          </a:p>
          <a:p>
            <a:pPr lvl="1" defTabSz="914400">
              <a:lnSpc>
                <a:spcPct val="9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009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1507" name="Shape 18329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Perceived Reality</a:t>
            </a:r>
          </a:p>
        </p:txBody>
      </p:sp>
      <p:sp>
        <p:nvSpPr>
          <p:cNvPr id="21508" name="Shape 183298"/>
          <p:cNvSpPr>
            <a:spLocks noGrp="1" noChangeArrowheads="1"/>
          </p:cNvSpPr>
          <p:nvPr>
            <p:ph type="body" idx="1"/>
          </p:nvPr>
        </p:nvSpPr>
        <p:spPr>
          <a:xfrm>
            <a:off x="2200275" y="20097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000"/>
              <a:t>Any local node maintains its view of the universe and other entities in the form of </a:t>
            </a:r>
            <a:r>
              <a:rPr lang="en-US" sz="2000" i="1"/>
              <a:t>Perceived Reality</a:t>
            </a: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000"/>
              <a:t>Perceived reality is based on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Prior </a:t>
            </a:r>
            <a:r>
              <a:rPr lang="en-US" sz="1800">
                <a:solidFill>
                  <a:srgbClr val="FF0000"/>
                </a:solidFill>
              </a:rPr>
              <a:t>Model</a:t>
            </a:r>
            <a:r>
              <a:rPr lang="en-US" sz="1800"/>
              <a:t> of the Universe and Other Entities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Explicit information received and processed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Explicit information is processed to integrate it with the perceived reality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This integration is based on the model of the universe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Information may change the model 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All actions are initiated using the knowledge of the perceived reality</a:t>
            </a:r>
          </a:p>
          <a:p>
            <a:pPr defTabSz="914400">
              <a:lnSpc>
                <a:spcPct val="90000"/>
              </a:lnSpc>
            </a:pPr>
            <a:endParaRPr lang="en-US" i="1"/>
          </a:p>
          <a:p>
            <a:pPr defTabSz="914400">
              <a:lnSpc>
                <a:spcPct val="90000"/>
              </a:lnSpc>
            </a:pPr>
            <a:r>
              <a:rPr lang="en-US" i="1"/>
              <a:t>All systems have been bootstrapped with information to start its “life”</a:t>
            </a:r>
          </a:p>
        </p:txBody>
      </p:sp>
    </p:spTree>
    <p:extLst>
      <p:ext uri="{BB962C8B-B14F-4D97-AF65-F5344CB8AC3E}">
        <p14:creationId xmlns:p14="http://schemas.microsoft.com/office/powerpoint/2010/main" val="395701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2531" name="Shape 23552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Models</a:t>
            </a:r>
          </a:p>
        </p:txBody>
      </p:sp>
      <p:sp>
        <p:nvSpPr>
          <p:cNvPr id="22532" name="Shape 2355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 dirty="0"/>
              <a:t>Abstraction of an entity or a system.</a:t>
            </a:r>
          </a:p>
          <a:p>
            <a:pPr defTabSz="914400"/>
            <a:r>
              <a:rPr lang="en-US" sz="2400" dirty="0"/>
              <a:t>Contains properties and relationships </a:t>
            </a:r>
            <a:r>
              <a:rPr lang="en-US" sz="2400" dirty="0">
                <a:solidFill>
                  <a:srgbClr val="FF0000"/>
                </a:solidFill>
              </a:rPr>
              <a:t>believed</a:t>
            </a:r>
            <a:r>
              <a:rPr lang="en-US" sz="2400" dirty="0"/>
              <a:t> to be </a:t>
            </a:r>
            <a:r>
              <a:rPr lang="en-US" sz="2400" dirty="0" smtClean="0"/>
              <a:t>true (or false).</a:t>
            </a:r>
            <a:endParaRPr lang="en-US" sz="2400" dirty="0"/>
          </a:p>
          <a:p>
            <a:pPr defTabSz="914400"/>
            <a:r>
              <a:rPr lang="en-US" sz="2400" dirty="0"/>
              <a:t>One part of an entity’s perceived reality is the model of another entity.</a:t>
            </a:r>
          </a:p>
          <a:p>
            <a:pPr defTabSz="914400"/>
            <a:r>
              <a:rPr lang="en-US" sz="2400" dirty="0"/>
              <a:t>Constantly refined by information:</a:t>
            </a:r>
          </a:p>
          <a:p>
            <a:pPr lvl="1" defTabSz="914400"/>
            <a:r>
              <a:rPr lang="en-US" sz="2000" dirty="0"/>
              <a:t>New, Refuting, Removing, …</a:t>
            </a:r>
          </a:p>
        </p:txBody>
      </p:sp>
    </p:spTree>
    <p:extLst>
      <p:ext uri="{BB962C8B-B14F-4D97-AF65-F5344CB8AC3E}">
        <p14:creationId xmlns:p14="http://schemas.microsoft.com/office/powerpoint/2010/main" val="65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3555" name="Shape 8704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Perceived Reality</a:t>
            </a:r>
          </a:p>
        </p:txBody>
      </p:sp>
      <p:sp>
        <p:nvSpPr>
          <p:cNvPr id="23556" name="Shape 870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/>
              <a:t>When a message is received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Its contents are converted into information based on the current perceived reality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That information is assimilated into the current perceived reality</a:t>
            </a:r>
          </a:p>
          <a:p>
            <a:pPr lvl="1" defTabSz="914400">
              <a:lnSpc>
                <a:spcPct val="90000"/>
              </a:lnSpc>
            </a:pPr>
            <a:endParaRPr lang="en-US" sz="2000"/>
          </a:p>
          <a:p>
            <a:pPr lvl="1" defTabSz="914400">
              <a:lnSpc>
                <a:spcPct val="90000"/>
              </a:lnSpc>
            </a:pPr>
            <a:r>
              <a:rPr lang="en-US" sz="2000"/>
              <a:t>A message (representation) can not be converted into information unless the perceived reality contains the means for reverse mapping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Language – Symbols - …</a:t>
            </a:r>
          </a:p>
        </p:txBody>
      </p:sp>
    </p:spTree>
    <p:extLst>
      <p:ext uri="{BB962C8B-B14F-4D97-AF65-F5344CB8AC3E}">
        <p14:creationId xmlns:p14="http://schemas.microsoft.com/office/powerpoint/2010/main" val="372287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4579" name="Shape 8396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24580" name="Shape 8397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 i="1"/>
              <a:t>Information Entity</a:t>
            </a:r>
          </a:p>
          <a:p>
            <a:pPr defTabSz="914400">
              <a:lnSpc>
                <a:spcPct val="90000"/>
              </a:lnSpc>
            </a:pPr>
            <a:endParaRPr lang="en-US" sz="2400" i="1"/>
          </a:p>
          <a:p>
            <a:pPr defTabSz="914400">
              <a:lnSpc>
                <a:spcPct val="90000"/>
              </a:lnSpc>
            </a:pPr>
            <a:r>
              <a:rPr lang="en-US" sz="2400"/>
              <a:t>Information has many </a:t>
            </a:r>
          </a:p>
          <a:p>
            <a:pPr lvl="1" defTabSz="914400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interrelationships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attributes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properties 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Interrelationships are information also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Such interrelationships exist whether they are enumerated/identified or not</a:t>
            </a:r>
          </a:p>
          <a:p>
            <a:pPr defTabSz="914400">
              <a:lnSpc>
                <a:spcPct val="90000"/>
              </a:lnSpc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239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5603" name="Shape 2344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and Representation</a:t>
            </a:r>
          </a:p>
        </p:txBody>
      </p:sp>
      <p:sp>
        <p:nvSpPr>
          <p:cNvPr id="25604" name="Shape 23449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From Information to Representation:</a:t>
            </a:r>
          </a:p>
          <a:p>
            <a:pPr lvl="1" defTabSz="914400"/>
            <a:r>
              <a:rPr lang="en-US" sz="2000"/>
              <a:t>Some facts will not be retained!</a:t>
            </a:r>
          </a:p>
          <a:p>
            <a:pPr lvl="1" defTabSz="914400"/>
            <a:r>
              <a:rPr lang="en-US" sz="2000"/>
              <a:t>Loss of relationships!</a:t>
            </a:r>
          </a:p>
          <a:p>
            <a:pPr defTabSz="914400"/>
            <a:r>
              <a:rPr lang="en-US" sz="2400"/>
              <a:t>Manipulation:</a:t>
            </a:r>
          </a:p>
          <a:p>
            <a:pPr lvl="1" defTabSz="914400"/>
            <a:r>
              <a:rPr lang="en-US" sz="2000"/>
              <a:t>Informational</a:t>
            </a:r>
          </a:p>
          <a:p>
            <a:pPr lvl="1" defTabSz="914400"/>
            <a:r>
              <a:rPr lang="en-US" sz="2000"/>
              <a:t>Representational</a:t>
            </a:r>
          </a:p>
        </p:txBody>
      </p:sp>
    </p:spTree>
    <p:extLst>
      <p:ext uri="{BB962C8B-B14F-4D97-AF65-F5344CB8AC3E}">
        <p14:creationId xmlns:p14="http://schemas.microsoft.com/office/powerpoint/2010/main" val="412157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6627" name="Shape 849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26628" name="Shape 84994"/>
          <p:cNvSpPr>
            <a:spLocks noGrp="1" noChangeArrowheads="1"/>
          </p:cNvSpPr>
          <p:nvPr>
            <p:ph type="body" idx="1"/>
          </p:nvPr>
        </p:nvSpPr>
        <p:spPr>
          <a:xfrm>
            <a:off x="2436814" y="1905001"/>
            <a:ext cx="8110537" cy="1198563"/>
          </a:xfrm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90000"/>
              </a:lnSpc>
            </a:pPr>
            <a:r>
              <a:rPr lang="en-US" sz="2000"/>
              <a:t>Information is handled by Sentient Entities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Its representations can be handled by machines</a:t>
            </a:r>
          </a:p>
          <a:p>
            <a:pPr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000"/>
              <a:t>Machines only manipulate representations of information.</a:t>
            </a:r>
          </a:p>
        </p:txBody>
      </p:sp>
      <p:sp>
        <p:nvSpPr>
          <p:cNvPr id="26629" name="Rectangle 84995"/>
          <p:cNvSpPr>
            <a:spLocks noChangeArrowheads="1"/>
          </p:cNvSpPr>
          <p:nvPr/>
        </p:nvSpPr>
        <p:spPr bwMode="auto">
          <a:xfrm>
            <a:off x="3500438" y="4572001"/>
            <a:ext cx="857250" cy="38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010</a:t>
            </a:r>
          </a:p>
        </p:txBody>
      </p:sp>
      <p:sp>
        <p:nvSpPr>
          <p:cNvPr id="26630" name="Rectangle 84996"/>
          <p:cNvSpPr>
            <a:spLocks noChangeArrowheads="1"/>
          </p:cNvSpPr>
          <p:nvPr/>
        </p:nvSpPr>
        <p:spPr bwMode="auto">
          <a:xfrm>
            <a:off x="3500438" y="5557839"/>
            <a:ext cx="857250" cy="38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011</a:t>
            </a:r>
          </a:p>
        </p:txBody>
      </p:sp>
      <p:sp>
        <p:nvSpPr>
          <p:cNvPr id="26631" name="Rectangle 84997"/>
          <p:cNvSpPr>
            <a:spLocks noChangeArrowheads="1"/>
          </p:cNvSpPr>
          <p:nvPr/>
        </p:nvSpPr>
        <p:spPr bwMode="auto">
          <a:xfrm>
            <a:off x="6956425" y="5064126"/>
            <a:ext cx="857250" cy="38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101</a:t>
            </a:r>
          </a:p>
        </p:txBody>
      </p:sp>
      <p:sp>
        <p:nvSpPr>
          <p:cNvPr id="26632" name="Rectangle 84998"/>
          <p:cNvSpPr>
            <a:spLocks noChangeArrowheads="1"/>
          </p:cNvSpPr>
          <p:nvPr/>
        </p:nvSpPr>
        <p:spPr bwMode="auto">
          <a:xfrm>
            <a:off x="5232400" y="5053014"/>
            <a:ext cx="857250" cy="3841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Adder</a:t>
            </a:r>
          </a:p>
        </p:txBody>
      </p:sp>
      <p:sp>
        <p:nvSpPr>
          <p:cNvPr id="26633" name="Straight Connector 84999"/>
          <p:cNvSpPr>
            <a:spLocks noChangeShapeType="1"/>
          </p:cNvSpPr>
          <p:nvPr/>
        </p:nvSpPr>
        <p:spPr bwMode="auto">
          <a:xfrm>
            <a:off x="4381500" y="4759326"/>
            <a:ext cx="857250" cy="392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Straight Connector 85000"/>
          <p:cNvSpPr>
            <a:spLocks noChangeShapeType="1"/>
          </p:cNvSpPr>
          <p:nvPr/>
        </p:nvSpPr>
        <p:spPr bwMode="auto">
          <a:xfrm flipV="1">
            <a:off x="4357688" y="5356226"/>
            <a:ext cx="881062" cy="423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Straight Connector 85001"/>
          <p:cNvSpPr>
            <a:spLocks noChangeShapeType="1"/>
          </p:cNvSpPr>
          <p:nvPr/>
        </p:nvSpPr>
        <p:spPr bwMode="auto">
          <a:xfrm>
            <a:off x="6088064" y="5241925"/>
            <a:ext cx="873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Box 85002"/>
          <p:cNvSpPr txBox="1">
            <a:spLocks noChangeArrowheads="1"/>
          </p:cNvSpPr>
          <p:nvPr/>
        </p:nvSpPr>
        <p:spPr bwMode="auto">
          <a:xfrm>
            <a:off x="5302251" y="3903663"/>
            <a:ext cx="98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408646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6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7651" name="Rectangle 251905"/>
          <p:cNvSpPr>
            <a:spLocks noChangeArrowheads="1"/>
          </p:cNvSpPr>
          <p:nvPr/>
        </p:nvSpPr>
        <p:spPr bwMode="auto">
          <a:xfrm>
            <a:off x="2197101" y="1828800"/>
            <a:ext cx="8107363" cy="29035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Sentient</a:t>
            </a:r>
          </a:p>
        </p:txBody>
      </p:sp>
      <p:sp>
        <p:nvSpPr>
          <p:cNvPr id="27652" name="Shape 25190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and Representation</a:t>
            </a:r>
          </a:p>
        </p:txBody>
      </p:sp>
      <p:sp>
        <p:nvSpPr>
          <p:cNvPr id="27653" name="Rectangle 251907"/>
          <p:cNvSpPr>
            <a:spLocks noChangeArrowheads="1"/>
          </p:cNvSpPr>
          <p:nvPr/>
        </p:nvSpPr>
        <p:spPr bwMode="auto">
          <a:xfrm>
            <a:off x="3078163" y="50022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27654" name="Rectangle 251908"/>
          <p:cNvSpPr>
            <a:spLocks noChangeArrowheads="1"/>
          </p:cNvSpPr>
          <p:nvPr/>
        </p:nvSpPr>
        <p:spPr bwMode="auto">
          <a:xfrm>
            <a:off x="2963864" y="2006601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sp>
        <p:nvSpPr>
          <p:cNvPr id="27655" name="Rectangle 251909"/>
          <p:cNvSpPr>
            <a:spLocks noChangeArrowheads="1"/>
          </p:cNvSpPr>
          <p:nvPr/>
        </p:nvSpPr>
        <p:spPr bwMode="auto">
          <a:xfrm>
            <a:off x="7612063" y="50149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27656" name="Rectangle 251910"/>
          <p:cNvSpPr>
            <a:spLocks noChangeArrowheads="1"/>
          </p:cNvSpPr>
          <p:nvPr/>
        </p:nvSpPr>
        <p:spPr bwMode="auto">
          <a:xfrm>
            <a:off x="7500939" y="2006601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cxnSp>
        <p:nvCxnSpPr>
          <p:cNvPr id="27657" name="Straight Arrow Connector 251911"/>
          <p:cNvCxnSpPr>
            <a:cxnSpLocks noChangeShapeType="1"/>
          </p:cNvCxnSpPr>
          <p:nvPr/>
        </p:nvCxnSpPr>
        <p:spPr bwMode="auto">
          <a:xfrm>
            <a:off x="4543425" y="5513388"/>
            <a:ext cx="30686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58" name="Straight Arrow Connector 251912"/>
          <p:cNvCxnSpPr>
            <a:cxnSpLocks noChangeShapeType="1"/>
          </p:cNvCxnSpPr>
          <p:nvPr/>
        </p:nvCxnSpPr>
        <p:spPr bwMode="auto">
          <a:xfrm>
            <a:off x="3797300" y="2974975"/>
            <a:ext cx="14288" cy="2027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59" name="Straight Arrow Connector 251913"/>
          <p:cNvCxnSpPr>
            <a:cxnSpLocks noChangeShapeType="1"/>
          </p:cNvCxnSpPr>
          <p:nvPr/>
        </p:nvCxnSpPr>
        <p:spPr bwMode="auto">
          <a:xfrm flipH="1" flipV="1">
            <a:off x="8334376" y="2974975"/>
            <a:ext cx="11113" cy="2039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60" name="Oval 251914"/>
          <p:cNvSpPr>
            <a:spLocks noChangeArrowheads="1"/>
          </p:cNvSpPr>
          <p:nvPr/>
        </p:nvSpPr>
        <p:spPr bwMode="auto">
          <a:xfrm>
            <a:off x="3082926" y="36845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  <p:sp>
        <p:nvSpPr>
          <p:cNvPr id="27661" name="Oval 251915"/>
          <p:cNvSpPr>
            <a:spLocks noChangeArrowheads="1"/>
          </p:cNvSpPr>
          <p:nvPr/>
        </p:nvSpPr>
        <p:spPr bwMode="auto">
          <a:xfrm>
            <a:off x="7616826" y="36972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  <p:sp>
        <p:nvSpPr>
          <p:cNvPr id="251917" name="Rectangle 251916"/>
          <p:cNvSpPr>
            <a:spLocks noChangeArrowheads="1"/>
          </p:cNvSpPr>
          <p:nvPr/>
        </p:nvSpPr>
        <p:spPr bwMode="auto">
          <a:xfrm>
            <a:off x="5383213" y="5230813"/>
            <a:ext cx="1358900" cy="538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Operation</a:t>
            </a:r>
          </a:p>
        </p:txBody>
      </p:sp>
      <p:sp>
        <p:nvSpPr>
          <p:cNvPr id="251918" name="Rectangle 251917"/>
          <p:cNvSpPr>
            <a:spLocks noChangeArrowheads="1"/>
          </p:cNvSpPr>
          <p:nvPr/>
        </p:nvSpPr>
        <p:spPr bwMode="auto">
          <a:xfrm>
            <a:off x="5387975" y="2222501"/>
            <a:ext cx="1358900" cy="538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Operation</a:t>
            </a:r>
          </a:p>
        </p:txBody>
      </p:sp>
      <p:cxnSp>
        <p:nvCxnSpPr>
          <p:cNvPr id="251919" name="Straight Arrow Connector 251918"/>
          <p:cNvCxnSpPr>
            <a:cxnSpLocks noChangeShapeType="1"/>
          </p:cNvCxnSpPr>
          <p:nvPr/>
        </p:nvCxnSpPr>
        <p:spPr bwMode="auto">
          <a:xfrm>
            <a:off x="4630739" y="2490789"/>
            <a:ext cx="7572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1920" name="Straight Arrow Connector 251919"/>
          <p:cNvCxnSpPr>
            <a:cxnSpLocks noChangeShapeType="1"/>
          </p:cNvCxnSpPr>
          <p:nvPr/>
        </p:nvCxnSpPr>
        <p:spPr bwMode="auto">
          <a:xfrm flipV="1">
            <a:off x="6746876" y="2490789"/>
            <a:ext cx="7540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389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7" grpId="0" animBg="1"/>
      <p:bldP spid="2519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962"/>
            <a:ext cx="92964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8675" name="Shape 61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28676" name="Shape 6146"/>
          <p:cNvSpPr>
            <a:spLocks noGrp="1" noChangeArrowheads="1"/>
          </p:cNvSpPr>
          <p:nvPr>
            <p:ph type="body" idx="1"/>
          </p:nvPr>
        </p:nvSpPr>
        <p:spPr>
          <a:xfrm>
            <a:off x="2195513" y="18192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/>
            <a:r>
              <a:rPr lang="en-US" dirty="0"/>
              <a:t>It is a property /description/characteristics of something</a:t>
            </a:r>
          </a:p>
          <a:p>
            <a:pPr defTabSz="914400"/>
            <a:r>
              <a:rPr lang="en-US" dirty="0"/>
              <a:t>That something may be another piece of information</a:t>
            </a:r>
          </a:p>
          <a:p>
            <a:pPr lvl="1" defTabSz="914400"/>
            <a:r>
              <a:rPr lang="en-US" dirty="0"/>
              <a:t>An object – Physical, logical, </a:t>
            </a:r>
            <a:r>
              <a:rPr lang="en-US" dirty="0" err="1"/>
              <a:t>virtual,conceptual</a:t>
            </a:r>
            <a:r>
              <a:rPr lang="en-US" dirty="0"/>
              <a:t> – group</a:t>
            </a:r>
          </a:p>
          <a:p>
            <a:pPr lvl="1" defTabSz="914400"/>
            <a:r>
              <a:rPr lang="en-US" dirty="0"/>
              <a:t>An action</a:t>
            </a:r>
          </a:p>
          <a:p>
            <a:pPr lvl="1" defTabSz="914400"/>
            <a:r>
              <a:rPr lang="en-US" dirty="0"/>
              <a:t>A trigger</a:t>
            </a:r>
          </a:p>
          <a:p>
            <a:pPr lvl="1" defTabSz="914400"/>
            <a:r>
              <a:rPr lang="en-US" dirty="0"/>
              <a:t>A relationship</a:t>
            </a:r>
          </a:p>
          <a:p>
            <a:pPr defTabSz="914400"/>
            <a:r>
              <a:rPr lang="en-US" dirty="0"/>
              <a:t>Significance of Information is its interrelationships </a:t>
            </a:r>
          </a:p>
          <a:p>
            <a:pPr lvl="1" defTabSz="914400"/>
            <a:r>
              <a:rPr lang="en-US" dirty="0"/>
              <a:t>May be direct or indirect</a:t>
            </a:r>
          </a:p>
          <a:p>
            <a:pPr lvl="1" defTabSz="914400"/>
            <a:r>
              <a:rPr lang="en-US" dirty="0"/>
              <a:t>Exist whether enumerated or not</a:t>
            </a:r>
          </a:p>
          <a:p>
            <a:pPr lvl="1" defTabSz="914400"/>
            <a:r>
              <a:rPr lang="en-US" dirty="0"/>
              <a:t>May be static or dynamic</a:t>
            </a:r>
          </a:p>
          <a:p>
            <a:pPr defTabSz="914400">
              <a:buNone/>
            </a:pPr>
            <a:r>
              <a:rPr lang="en-US" dirty="0">
                <a:solidFill>
                  <a:srgbClr val="FF0000"/>
                </a:solidFill>
              </a:rPr>
              <a:t>Typically retain only small amount of information considered </a:t>
            </a:r>
            <a:r>
              <a:rPr lang="en-US" b="1" dirty="0">
                <a:solidFill>
                  <a:srgbClr val="FF0000"/>
                </a:solidFill>
              </a:rPr>
              <a:t>relevant</a:t>
            </a:r>
            <a:r>
              <a:rPr lang="en-US" dirty="0">
                <a:solidFill>
                  <a:srgbClr val="FF0000"/>
                </a:solidFill>
              </a:rPr>
              <a:t> in any system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79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29699" name="Shape 2897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Nature of Information</a:t>
            </a:r>
          </a:p>
        </p:txBody>
      </p:sp>
      <p:sp>
        <p:nvSpPr>
          <p:cNvPr id="289795" name="Text Placeholder 28979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Quantifiable</a:t>
            </a:r>
          </a:p>
          <a:p>
            <a:pPr lvl="1" defTabSz="914400"/>
            <a:r>
              <a:rPr lang="en-US" smtClean="0"/>
              <a:t>Only in the context </a:t>
            </a:r>
          </a:p>
          <a:p>
            <a:pPr lvl="2" defTabSz="914400"/>
            <a:r>
              <a:rPr lang="en-US" smtClean="0">
                <a:solidFill>
                  <a:schemeClr val="hlink"/>
                </a:solidFill>
              </a:rPr>
              <a:t>Temperature in this room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Scale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Accuracy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Time it was recorded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Who took it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What instrument was used - precision</a:t>
            </a:r>
          </a:p>
          <a:p>
            <a:pPr defTabSz="914400"/>
            <a:r>
              <a:rPr lang="en-US" smtClean="0">
                <a:solidFill>
                  <a:schemeClr val="hlink"/>
                </a:solidFill>
              </a:rPr>
              <a:t>Non-quantifiable</a:t>
            </a:r>
          </a:p>
          <a:p>
            <a:pPr lvl="1" defTabSz="914400"/>
            <a:r>
              <a:rPr lang="en-US" smtClean="0">
                <a:solidFill>
                  <a:schemeClr val="hlink"/>
                </a:solidFill>
              </a:rPr>
              <a:t>Most of the information we deal with is of this type</a:t>
            </a:r>
          </a:p>
        </p:txBody>
      </p:sp>
    </p:spTree>
    <p:extLst>
      <p:ext uri="{BB962C8B-B14F-4D97-AF65-F5344CB8AC3E}">
        <p14:creationId xmlns:p14="http://schemas.microsoft.com/office/powerpoint/2010/main" val="358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0723" name="Shape 2764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Representation</a:t>
            </a:r>
          </a:p>
        </p:txBody>
      </p:sp>
      <p:sp>
        <p:nvSpPr>
          <p:cNvPr id="30724" name="Shape 27650"/>
          <p:cNvSpPr>
            <a:spLocks noGrp="1" noChangeArrowheads="1"/>
          </p:cNvSpPr>
          <p:nvPr>
            <p:ph type="body" idx="1"/>
          </p:nvPr>
        </p:nvSpPr>
        <p:spPr>
          <a:xfrm>
            <a:off x="2436814" y="1905000"/>
            <a:ext cx="8110537" cy="4102100"/>
          </a:xfrm>
        </p:spPr>
        <p:txBody>
          <a:bodyPr/>
          <a:lstStyle/>
          <a:p>
            <a:pPr defTabSz="914400"/>
            <a:r>
              <a:rPr lang="en-US" sz="2400"/>
              <a:t>Representations are essential to store, move, or process information</a:t>
            </a:r>
          </a:p>
          <a:p>
            <a:pPr defTabSz="914400"/>
            <a:r>
              <a:rPr lang="en-US" sz="2400"/>
              <a:t>Capture only some aspects/views/projections of information – </a:t>
            </a:r>
          </a:p>
          <a:p>
            <a:pPr lvl="1" defTabSz="914400"/>
            <a:r>
              <a:rPr lang="en-US" sz="2000"/>
              <a:t>A good system designer carries other aspects in her head.</a:t>
            </a:r>
          </a:p>
          <a:p>
            <a:pPr defTabSz="914400"/>
            <a:r>
              <a:rPr lang="en-US" sz="2400"/>
              <a:t>Example: Data Structure</a:t>
            </a:r>
          </a:p>
          <a:p>
            <a:pPr lvl="1" defTabSz="914400"/>
            <a:r>
              <a:rPr lang="en-US" sz="2000"/>
              <a:t>Contains not only representation of some quantities but also of some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98948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1747" name="Shape 9011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Representation</a:t>
            </a:r>
          </a:p>
        </p:txBody>
      </p:sp>
      <p:sp>
        <p:nvSpPr>
          <p:cNvPr id="31748" name="Shape 9011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Use – Requires associating meaning to it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Meaning can only be assigned in context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Context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Integer between 50 and 100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Represents temperature in this room in degrees F.</a:t>
            </a:r>
          </a:p>
          <a:p>
            <a:pPr lvl="1"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400"/>
              <a:t>If both sides understand the context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Only need representation of integer number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If not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Common understanding may be English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Include description along with the temperature value</a:t>
            </a:r>
          </a:p>
        </p:txBody>
      </p:sp>
    </p:spTree>
    <p:extLst>
      <p:ext uri="{BB962C8B-B14F-4D97-AF65-F5344CB8AC3E}">
        <p14:creationId xmlns:p14="http://schemas.microsoft.com/office/powerpoint/2010/main" val="195542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2771" name="Shape 9113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Representation</a:t>
            </a:r>
          </a:p>
        </p:txBody>
      </p:sp>
      <p:sp>
        <p:nvSpPr>
          <p:cNvPr id="32772" name="Shape 9113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Algorithm</a:t>
            </a:r>
          </a:p>
          <a:p>
            <a:pPr lvl="1" defTabSz="914400"/>
            <a:r>
              <a:rPr lang="en-US" smtClean="0"/>
              <a:t>Sequence of steps</a:t>
            </a:r>
          </a:p>
          <a:p>
            <a:pPr lvl="2" defTabSz="914400"/>
            <a:r>
              <a:rPr lang="en-US" smtClean="0"/>
              <a:t>Have common understanding of elemental steps</a:t>
            </a:r>
          </a:p>
          <a:p>
            <a:pPr lvl="3" defTabSz="914400"/>
            <a:r>
              <a:rPr lang="en-US" sz="1800"/>
              <a:t>Depend on the way they are expressed</a:t>
            </a:r>
          </a:p>
          <a:p>
            <a:pPr lvl="4" defTabSz="914400"/>
            <a:r>
              <a:rPr lang="en-US" sz="1800"/>
              <a:t>Machine instructions</a:t>
            </a:r>
          </a:p>
          <a:p>
            <a:pPr lvl="4" defTabSz="914400"/>
            <a:r>
              <a:rPr lang="en-US" sz="1800"/>
              <a:t>Higher level language</a:t>
            </a:r>
          </a:p>
          <a:p>
            <a:pPr lvl="4" defTabSz="914400"/>
            <a:r>
              <a:rPr lang="en-US" sz="1800"/>
              <a:t>Pseudocode</a:t>
            </a:r>
          </a:p>
          <a:p>
            <a:pPr lvl="4" defTabSz="914400"/>
            <a:r>
              <a:rPr lang="en-US" sz="1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8622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395539" y="192089"/>
            <a:ext cx="8162925" cy="769937"/>
          </a:xfrm>
        </p:spPr>
        <p:txBody>
          <a:bodyPr/>
          <a:lstStyle/>
          <a:p>
            <a:r>
              <a:rPr lang="en-US" smtClean="0"/>
              <a:t>Multi-step Processing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2392364"/>
            <a:ext cx="7950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4819" name="Shape 8908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Explicit and Implicit Information</a:t>
            </a:r>
          </a:p>
        </p:txBody>
      </p:sp>
      <p:sp>
        <p:nvSpPr>
          <p:cNvPr id="34820" name="Shape 8909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Explicit</a:t>
            </a:r>
          </a:p>
          <a:p>
            <a:pPr lvl="1" defTabSz="914400"/>
            <a:r>
              <a:rPr lang="en-US" sz="2000"/>
              <a:t>Conveyed explicitly through messages etc.</a:t>
            </a:r>
          </a:p>
          <a:p>
            <a:pPr defTabSz="914400"/>
            <a:r>
              <a:rPr lang="en-US" sz="2400"/>
              <a:t>Implicit</a:t>
            </a:r>
          </a:p>
          <a:p>
            <a:pPr lvl="1" defTabSz="914400"/>
            <a:r>
              <a:rPr lang="en-US" sz="2000"/>
              <a:t>Derived from explicit and the current knowledge of its relationships - </a:t>
            </a:r>
            <a:r>
              <a:rPr lang="en-US" sz="2000">
                <a:solidFill>
                  <a:srgbClr val="FF0000"/>
                </a:solidFill>
              </a:rPr>
              <a:t>perceived reality- models</a:t>
            </a:r>
          </a:p>
          <a:p>
            <a:pPr lvl="1" defTabSz="914400"/>
            <a:r>
              <a:rPr lang="en-US" sz="2000"/>
              <a:t>Requires </a:t>
            </a:r>
            <a:r>
              <a:rPr lang="en-US" sz="2000">
                <a:solidFill>
                  <a:srgbClr val="FF0000"/>
                </a:solidFill>
              </a:rPr>
              <a:t>processing</a:t>
            </a:r>
          </a:p>
          <a:p>
            <a:pPr lvl="2" defTabSz="914400"/>
            <a:r>
              <a:rPr lang="en-US" sz="1800"/>
              <a:t>Spending Resources: Time and Energy</a:t>
            </a:r>
          </a:p>
          <a:p>
            <a:pPr lvl="1" defTabSz="914400"/>
            <a:r>
              <a:rPr lang="en-US" sz="2000">
                <a:solidFill>
                  <a:srgbClr val="3366FF"/>
                </a:solidFill>
              </a:rPr>
              <a:t>Can be different for different agents !!</a:t>
            </a:r>
          </a:p>
          <a:p>
            <a:pPr lvl="1" defTabSz="91440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581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5843" name="Shape 35635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Meta-Information</a:t>
            </a:r>
          </a:p>
        </p:txBody>
      </p:sp>
      <p:sp>
        <p:nvSpPr>
          <p:cNvPr id="35844" name="Shape 35635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Ontology</a:t>
            </a:r>
          </a:p>
          <a:p>
            <a:pPr defTabSz="914400"/>
            <a:endParaRPr lang="en-US" smtClean="0"/>
          </a:p>
          <a:p>
            <a:pPr defTabSz="914400"/>
            <a:r>
              <a:rPr lang="en-US" smtClean="0"/>
              <a:t>Levels of Meta Information?</a:t>
            </a:r>
          </a:p>
        </p:txBody>
      </p:sp>
    </p:spTree>
    <p:extLst>
      <p:ext uri="{BB962C8B-B14F-4D97-AF65-F5344CB8AC3E}">
        <p14:creationId xmlns:p14="http://schemas.microsoft.com/office/powerpoint/2010/main" val="665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6867" name="Shape 4608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What can we do with information</a:t>
            </a:r>
          </a:p>
        </p:txBody>
      </p:sp>
      <p:sp>
        <p:nvSpPr>
          <p:cNvPr id="36868" name="Shape 4608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buNone/>
            </a:pPr>
            <a:r>
              <a:rPr lang="en-US" sz="2000"/>
              <a:t>Using Information requires </a:t>
            </a:r>
            <a:r>
              <a:rPr lang="en-US" sz="2000">
                <a:solidFill>
                  <a:srgbClr val="FF0000"/>
                </a:solidFill>
              </a:rPr>
              <a:t>ACTION</a:t>
            </a:r>
          </a:p>
          <a:p>
            <a:pPr defTabSz="914400"/>
            <a:r>
              <a:rPr lang="en-US" sz="2000"/>
              <a:t>Create/capture  </a:t>
            </a:r>
          </a:p>
          <a:p>
            <a:pPr defTabSz="914400"/>
            <a:r>
              <a:rPr lang="en-US" sz="2000"/>
              <a:t>Store </a:t>
            </a:r>
          </a:p>
          <a:p>
            <a:pPr defTabSz="914400"/>
            <a:r>
              <a:rPr lang="en-US" sz="2000"/>
              <a:t>Move/Retrieve </a:t>
            </a:r>
          </a:p>
          <a:p>
            <a:pPr defTabSz="914400"/>
            <a:r>
              <a:rPr lang="en-US" sz="2000"/>
              <a:t>Use  </a:t>
            </a:r>
          </a:p>
          <a:p>
            <a:pPr lvl="1" defTabSz="914400"/>
            <a:r>
              <a:rPr lang="en-US" sz="1800"/>
              <a:t>To derive implicit information – making it explicit</a:t>
            </a:r>
          </a:p>
          <a:p>
            <a:pPr lvl="1" defTabSz="914400"/>
            <a:r>
              <a:rPr lang="en-US" sz="1800"/>
              <a:t>To determine some other action to be taken (Choice)</a:t>
            </a:r>
          </a:p>
          <a:p>
            <a:pPr lvl="1" defTabSz="914400"/>
            <a:r>
              <a:rPr lang="en-US" sz="1800"/>
              <a:t>To activate a physical operation (output)</a:t>
            </a:r>
          </a:p>
        </p:txBody>
      </p:sp>
    </p:spTree>
    <p:extLst>
      <p:ext uri="{BB962C8B-B14F-4D97-AF65-F5344CB8AC3E}">
        <p14:creationId xmlns:p14="http://schemas.microsoft.com/office/powerpoint/2010/main" val="3017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7891" name="Shape 12289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762000"/>
          </a:xfrm>
        </p:spPr>
        <p:txBody>
          <a:bodyPr anchor="b"/>
          <a:lstStyle/>
          <a:p>
            <a:pPr defTabSz="914400"/>
            <a:r>
              <a:rPr lang="en-US" smtClean="0"/>
              <a:t>Storage of information</a:t>
            </a:r>
          </a:p>
        </p:txBody>
      </p:sp>
      <p:sp>
        <p:nvSpPr>
          <p:cNvPr id="37892" name="Shape 12290"/>
          <p:cNvSpPr>
            <a:spLocks noGrp="1" noChangeArrowheads="1"/>
          </p:cNvSpPr>
          <p:nvPr>
            <p:ph type="body" idx="1"/>
          </p:nvPr>
        </p:nvSpPr>
        <p:spPr>
          <a:xfrm>
            <a:off x="2182813" y="1963738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/>
              <a:t>In order to store any information which is explicit we need a </a:t>
            </a:r>
            <a:r>
              <a:rPr lang="en-US">
                <a:solidFill>
                  <a:srgbClr val="FF0000"/>
                </a:solidFill>
              </a:rPr>
              <a:t>representation</a:t>
            </a:r>
            <a:r>
              <a:rPr lang="en-US"/>
              <a:t> for it</a:t>
            </a:r>
          </a:p>
          <a:p>
            <a:pPr defTabSz="914400">
              <a:lnSpc>
                <a:spcPct val="90000"/>
              </a:lnSpc>
            </a:pPr>
            <a:r>
              <a:rPr lang="en-US"/>
              <a:t>In order to use it as information we need to retrieve it from storage</a:t>
            </a:r>
          </a:p>
          <a:p>
            <a:pPr defTabSz="914400">
              <a:lnSpc>
                <a:spcPct val="90000"/>
              </a:lnSpc>
            </a:pPr>
            <a:r>
              <a:rPr lang="en-US"/>
              <a:t>A representation of information suitable for storage may not retain many interrelationships.</a:t>
            </a:r>
          </a:p>
          <a:p>
            <a:pPr lvl="1" defTabSz="914400">
              <a:lnSpc>
                <a:spcPct val="90000"/>
              </a:lnSpc>
            </a:pPr>
            <a:r>
              <a:rPr lang="en-US"/>
              <a:t>On retrieving </a:t>
            </a:r>
          </a:p>
          <a:p>
            <a:pPr lvl="2" defTabSz="914400">
              <a:lnSpc>
                <a:spcPct val="90000"/>
              </a:lnSpc>
            </a:pPr>
            <a:r>
              <a:rPr lang="en-US"/>
              <a:t>some may be recalculated</a:t>
            </a:r>
          </a:p>
          <a:p>
            <a:pPr lvl="2" defTabSz="914400">
              <a:lnSpc>
                <a:spcPct val="90000"/>
              </a:lnSpc>
            </a:pPr>
            <a:r>
              <a:rPr lang="en-US"/>
              <a:t>some may be lost forever</a:t>
            </a:r>
          </a:p>
          <a:p>
            <a:pPr lvl="2" defTabSz="914400">
              <a:lnSpc>
                <a:spcPct val="90000"/>
              </a:lnSpc>
            </a:pPr>
            <a:r>
              <a:rPr lang="en-US"/>
              <a:t>In particular – information relating to </a:t>
            </a:r>
            <a:r>
              <a:rPr lang="en-US">
                <a:solidFill>
                  <a:srgbClr val="FF0000"/>
                </a:solidFill>
              </a:rPr>
              <a:t>time</a:t>
            </a:r>
            <a:r>
              <a:rPr lang="en-US"/>
              <a:t> will be lost unless time stamping is done</a:t>
            </a:r>
          </a:p>
          <a:p>
            <a:pPr defTabSz="914400">
              <a:lnSpc>
                <a:spcPct val="90000"/>
              </a:lnSpc>
            </a:pPr>
            <a:r>
              <a:rPr lang="en-US"/>
              <a:t>Storing/Retrieving of Information are actions</a:t>
            </a:r>
          </a:p>
          <a:p>
            <a:pPr defTabSz="914400">
              <a:lnSpc>
                <a:spcPct val="90000"/>
              </a:lnSpc>
              <a:buNone/>
            </a:pPr>
            <a:endParaRPr lang="en-US"/>
          </a:p>
          <a:p>
            <a:pPr defTabSz="914400">
              <a:lnSpc>
                <a:spcPct val="90000"/>
              </a:lnSpc>
              <a:buNone/>
            </a:pPr>
            <a:r>
              <a:rPr lang="en-US">
                <a:solidFill>
                  <a:srgbClr val="3366FF"/>
                </a:solidFill>
              </a:rPr>
              <a:t>Note that any and all actions generate lot more information than can be captured</a:t>
            </a:r>
            <a:endParaRPr lang="en-US" sz="1600" b="1" i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2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8195" name="Shape 74753"/>
          <p:cNvSpPr>
            <a:spLocks noGrp="1" noChangeArrowheads="1"/>
          </p:cNvSpPr>
          <p:nvPr>
            <p:ph type="title"/>
          </p:nvPr>
        </p:nvSpPr>
        <p:spPr>
          <a:xfrm>
            <a:off x="2212975" y="395288"/>
            <a:ext cx="7772400" cy="2800350"/>
          </a:xfrm>
        </p:spPr>
        <p:txBody>
          <a:bodyPr anchor="b"/>
          <a:lstStyle/>
          <a:p>
            <a:pPr defTabSz="914400"/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does this picture carry 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71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8915" name="Shape 1638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Movement of information</a:t>
            </a:r>
          </a:p>
        </p:txBody>
      </p:sp>
      <p:sp>
        <p:nvSpPr>
          <p:cNvPr id="38916" name="Shape 1638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000"/>
              <a:t>Only explicit (represented) information can be moved from one location to the other</a:t>
            </a:r>
          </a:p>
          <a:p>
            <a:pPr defTabSz="914400"/>
            <a:r>
              <a:rPr lang="en-US" sz="2000"/>
              <a:t>Information to be moved must be in a representation which is understood</a:t>
            </a:r>
          </a:p>
          <a:p>
            <a:pPr lvl="1" defTabSz="914400"/>
            <a:r>
              <a:rPr lang="en-US" sz="1800"/>
              <a:t>and can be interpreted by the sender and the receiver.</a:t>
            </a:r>
          </a:p>
          <a:p>
            <a:pPr defTabSz="914400"/>
            <a:r>
              <a:rPr lang="en-US" sz="2200"/>
              <a:t>The understanding can come from explicitly represented agreements ( which in turn require conventions - </a:t>
            </a:r>
            <a:r>
              <a:rPr lang="en-US" sz="2200">
                <a:solidFill>
                  <a:srgbClr val="FF0000"/>
                </a:solidFill>
              </a:rPr>
              <a:t>Protocols</a:t>
            </a:r>
            <a:r>
              <a:rPr lang="en-US" sz="2200"/>
              <a:t>)</a:t>
            </a:r>
          </a:p>
          <a:p>
            <a:pPr defTabSz="914400"/>
            <a:r>
              <a:rPr lang="en-US" sz="2000"/>
              <a:t>It must be storable</a:t>
            </a:r>
          </a:p>
          <a:p>
            <a:pPr defTabSz="914400"/>
            <a:r>
              <a:rPr lang="en-US" sz="2000"/>
              <a:t>Requires an action</a:t>
            </a:r>
          </a:p>
          <a:p>
            <a:pPr defTabSz="914400">
              <a:buNone/>
            </a:pPr>
            <a:endParaRPr lang="en-US" sz="2000"/>
          </a:p>
          <a:p>
            <a:pPr defTabSz="914400">
              <a:buNone/>
            </a:pP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358724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39939" name="Shape 1843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movement infrastructure</a:t>
            </a:r>
          </a:p>
        </p:txBody>
      </p:sp>
      <p:sp>
        <p:nvSpPr>
          <p:cNvPr id="39940" name="Shape 1843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14400"/>
            <a:r>
              <a:rPr lang="en-US" sz="2000"/>
              <a:t>Network</a:t>
            </a:r>
          </a:p>
          <a:p>
            <a:pPr lvl="1" defTabSz="914400"/>
            <a:r>
              <a:rPr lang="en-US" sz="1800"/>
              <a:t>Provides the ability to move info from location x to y</a:t>
            </a:r>
          </a:p>
          <a:p>
            <a:pPr lvl="1" defTabSz="914400"/>
            <a:r>
              <a:rPr lang="en-US" sz="1800"/>
              <a:t>Who initiates the move</a:t>
            </a:r>
          </a:p>
          <a:p>
            <a:pPr lvl="2" defTabSz="914400"/>
            <a:r>
              <a:rPr lang="en-US" sz="1600"/>
              <a:t>When</a:t>
            </a:r>
          </a:p>
          <a:p>
            <a:pPr lvl="2" defTabSz="914400"/>
            <a:r>
              <a:rPr lang="en-US" sz="1600"/>
              <a:t>Why</a:t>
            </a:r>
            <a:endParaRPr lang="en-US" sz="1600" b="1" i="1"/>
          </a:p>
          <a:p>
            <a:pPr defTabSz="914400"/>
            <a:r>
              <a:rPr lang="en-US" sz="2000"/>
              <a:t>How does y know that x has some information it needs?</a:t>
            </a:r>
          </a:p>
          <a:p>
            <a:pPr defTabSz="914400"/>
            <a:r>
              <a:rPr lang="en-US" sz="2000"/>
              <a:t>How does x know that y needs that information?</a:t>
            </a:r>
          </a:p>
          <a:p>
            <a:pPr defTabSz="914400"/>
            <a:endParaRPr lang="en-US" sz="2000" b="1" i="1"/>
          </a:p>
          <a:p>
            <a:pPr defTabSz="914400"/>
            <a:r>
              <a:rPr lang="en-US" sz="2000"/>
              <a:t>Knowledge about where what information is?</a:t>
            </a:r>
          </a:p>
          <a:p>
            <a:pPr lvl="1" defTabSz="914400"/>
            <a:r>
              <a:rPr lang="en-US"/>
              <a:t>Search Engines !!</a:t>
            </a:r>
          </a:p>
          <a:p>
            <a:pPr lvl="2" defTabSz="914400"/>
            <a:r>
              <a:rPr lang="en-US" sz="1200"/>
              <a:t>Have to know where the search engine is and how to access it.</a:t>
            </a:r>
          </a:p>
        </p:txBody>
      </p:sp>
    </p:spTree>
    <p:extLst>
      <p:ext uri="{BB962C8B-B14F-4D97-AF65-F5344CB8AC3E}">
        <p14:creationId xmlns:p14="http://schemas.microsoft.com/office/powerpoint/2010/main" val="420086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7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0963" name="Shape 3072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Implications of Information Movement</a:t>
            </a:r>
          </a:p>
        </p:txBody>
      </p:sp>
      <p:sp>
        <p:nvSpPr>
          <p:cNvPr id="40964" name="Shape 307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Moving information from location x to location y takes time t</a:t>
            </a:r>
            <a:r>
              <a:rPr lang="en-US" sz="2400" baseline="-25000"/>
              <a:t>xy</a:t>
            </a:r>
          </a:p>
          <a:p>
            <a:pPr defTabSz="914400"/>
            <a:r>
              <a:rPr lang="en-US" sz="2400"/>
              <a:t>At y we can only get information from x which is at least t</a:t>
            </a:r>
            <a:r>
              <a:rPr lang="en-US" sz="2400" baseline="-25000"/>
              <a:t>xy</a:t>
            </a:r>
            <a:r>
              <a:rPr lang="en-US" sz="2400"/>
              <a:t> old</a:t>
            </a:r>
          </a:p>
          <a:p>
            <a:pPr defTabSz="914400"/>
            <a:endParaRPr lang="en-US" sz="2400"/>
          </a:p>
        </p:txBody>
      </p:sp>
      <p:sp>
        <p:nvSpPr>
          <p:cNvPr id="40965" name="Oval 30723"/>
          <p:cNvSpPr>
            <a:spLocks noChangeArrowheads="1"/>
          </p:cNvSpPr>
          <p:nvPr/>
        </p:nvSpPr>
        <p:spPr bwMode="auto">
          <a:xfrm>
            <a:off x="5981700" y="4914900"/>
            <a:ext cx="6096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6" name="Oval 30724"/>
          <p:cNvSpPr>
            <a:spLocks noChangeArrowheads="1"/>
          </p:cNvSpPr>
          <p:nvPr/>
        </p:nvSpPr>
        <p:spPr bwMode="auto">
          <a:xfrm>
            <a:off x="5562600" y="4495800"/>
            <a:ext cx="1447800" cy="1447800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7" name="Oval 30725"/>
          <p:cNvSpPr>
            <a:spLocks noChangeArrowheads="1"/>
          </p:cNvSpPr>
          <p:nvPr/>
        </p:nvSpPr>
        <p:spPr bwMode="auto">
          <a:xfrm>
            <a:off x="5257800" y="4191000"/>
            <a:ext cx="2057400" cy="2057400"/>
          </a:xfrm>
          <a:prstGeom prst="ellipse">
            <a:avLst/>
          </a:prstGeom>
          <a:noFill/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8" name="Oval 30726"/>
          <p:cNvSpPr>
            <a:spLocks noChangeArrowheads="1"/>
          </p:cNvSpPr>
          <p:nvPr/>
        </p:nvSpPr>
        <p:spPr bwMode="auto">
          <a:xfrm>
            <a:off x="6248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1987" name="Shape 25292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Uncertainty Principle-1</a:t>
            </a:r>
          </a:p>
        </p:txBody>
      </p:sp>
      <p:sp>
        <p:nvSpPr>
          <p:cNvPr id="41988" name="Shape 2529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/>
              <a:t>The perceived reality at any location </a:t>
            </a:r>
            <a:r>
              <a:rPr lang="en-US" sz="2000">
                <a:solidFill>
                  <a:srgbClr val="FF0000"/>
                </a:solidFill>
              </a:rPr>
              <a:t>CAN NOT</a:t>
            </a:r>
            <a:r>
              <a:rPr lang="en-US" sz="2000"/>
              <a:t> be the same as the actual reality at any remote location of the global reality</a:t>
            </a:r>
          </a:p>
          <a:p>
            <a:pPr lvl="1" defTabSz="914400">
              <a:lnSpc>
                <a:spcPct val="90000"/>
              </a:lnSpc>
            </a:pPr>
            <a:r>
              <a:rPr lang="en-US"/>
              <a:t>Due to the transmission and processing delays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It is not sufficient to receive the information</a:t>
            </a:r>
          </a:p>
          <a:p>
            <a:pPr lvl="1" defTabSz="914400">
              <a:lnSpc>
                <a:spcPct val="90000"/>
              </a:lnSpc>
            </a:pPr>
            <a:r>
              <a:rPr lang="en-US"/>
              <a:t>It must be interpreted and processed to integrate it with the current perceived reality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Perceived reality at a location may be </a:t>
            </a:r>
            <a:r>
              <a:rPr lang="en-US" sz="2000">
                <a:solidFill>
                  <a:srgbClr val="FF0000"/>
                </a:solidFill>
              </a:rPr>
              <a:t>consistent</a:t>
            </a:r>
            <a:r>
              <a:rPr lang="en-US" sz="2000"/>
              <a:t> with global/remote reality but can not be the </a:t>
            </a:r>
            <a:r>
              <a:rPr lang="en-US" sz="2000">
                <a:solidFill>
                  <a:srgbClr val="FF0000"/>
                </a:solidFill>
              </a:rPr>
              <a:t>same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We can never have a complete model of another entity: </a:t>
            </a:r>
          </a:p>
          <a:p>
            <a:pPr lvl="1" defTabSz="9144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models abstract knowledge</a:t>
            </a:r>
          </a:p>
        </p:txBody>
      </p:sp>
    </p:spTree>
    <p:extLst>
      <p:ext uri="{BB962C8B-B14F-4D97-AF65-F5344CB8AC3E}">
        <p14:creationId xmlns:p14="http://schemas.microsoft.com/office/powerpoint/2010/main" val="150561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3011" name="Shape 25395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Uncertainty Principle - 2</a:t>
            </a:r>
          </a:p>
        </p:txBody>
      </p:sp>
      <p:sp>
        <p:nvSpPr>
          <p:cNvPr id="43012" name="Shape 253954"/>
          <p:cNvSpPr>
            <a:spLocks noGrp="1" noChangeArrowheads="1"/>
          </p:cNvSpPr>
          <p:nvPr>
            <p:ph type="body" idx="1"/>
          </p:nvPr>
        </p:nvSpPr>
        <p:spPr>
          <a:xfrm>
            <a:off x="2370139" y="2181225"/>
            <a:ext cx="8110537" cy="4191000"/>
          </a:xfrm>
        </p:spPr>
        <p:txBody>
          <a:bodyPr/>
          <a:lstStyle/>
          <a:p>
            <a:pPr defTabSz="914400"/>
            <a:r>
              <a:rPr lang="en-US" sz="2400" dirty="0"/>
              <a:t>Due to finite precision of measurement and representations we can never have complete and precise knowledge of any </a:t>
            </a:r>
            <a:r>
              <a:rPr lang="en-US" sz="2400" dirty="0" smtClean="0"/>
              <a:t>continuously quantifiable </a:t>
            </a:r>
            <a:r>
              <a:rPr lang="en-US" sz="2400" dirty="0"/>
              <a:t>information</a:t>
            </a:r>
          </a:p>
          <a:p>
            <a:pPr defTabSz="914400"/>
            <a:endParaRPr lang="en-US" sz="2400" dirty="0"/>
          </a:p>
          <a:p>
            <a:pPr defTabSz="914400"/>
            <a:r>
              <a:rPr lang="en-US" sz="2400" dirty="0"/>
              <a:t>We deal with this uncertainty all the time !!!</a:t>
            </a:r>
          </a:p>
        </p:txBody>
      </p:sp>
    </p:spTree>
    <p:extLst>
      <p:ext uri="{BB962C8B-B14F-4D97-AF65-F5344CB8AC3E}">
        <p14:creationId xmlns:p14="http://schemas.microsoft.com/office/powerpoint/2010/main" val="32150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4035" name="Shape 9932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Value of Information</a:t>
            </a:r>
          </a:p>
        </p:txBody>
      </p:sp>
      <p:sp>
        <p:nvSpPr>
          <p:cNvPr id="44036" name="Shape 993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Implicit understanding of the value</a:t>
            </a:r>
          </a:p>
          <a:p>
            <a:pPr defTabSz="914400"/>
            <a:r>
              <a:rPr lang="en-US" sz="2400"/>
              <a:t>Is entity/agent specific</a:t>
            </a:r>
          </a:p>
          <a:p>
            <a:pPr defTabSz="914400"/>
            <a:r>
              <a:rPr lang="en-US" sz="2400"/>
              <a:t>Use in selecting – deciding among options for processing and taking action</a:t>
            </a:r>
          </a:p>
          <a:p>
            <a:pPr defTabSz="914400"/>
            <a:r>
              <a:rPr lang="en-US" sz="2400"/>
              <a:t>Value of information changes with time</a:t>
            </a:r>
          </a:p>
          <a:p>
            <a:pPr lvl="1" defTabSz="914400"/>
            <a:r>
              <a:rPr lang="en-US" sz="2000"/>
              <a:t>Different for each agent</a:t>
            </a:r>
          </a:p>
          <a:p>
            <a:pPr lvl="1" defTabSz="914400"/>
            <a:r>
              <a:rPr lang="en-US" sz="2000"/>
              <a:t>Depends on his perceived reality</a:t>
            </a:r>
          </a:p>
          <a:p>
            <a:pPr lvl="1" defTabSz="914400"/>
            <a:r>
              <a:rPr lang="en-US" sz="2000"/>
              <a:t>Can not assign a fixed ordinal scale to the value</a:t>
            </a:r>
          </a:p>
        </p:txBody>
      </p:sp>
    </p:spTree>
    <p:extLst>
      <p:ext uri="{BB962C8B-B14F-4D97-AF65-F5344CB8AC3E}">
        <p14:creationId xmlns:p14="http://schemas.microsoft.com/office/powerpoint/2010/main" val="230363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5059" name="Shape 317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Value of Information</a:t>
            </a:r>
          </a:p>
        </p:txBody>
      </p:sp>
      <p:sp>
        <p:nvSpPr>
          <p:cNvPr id="45060" name="Shape 317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80000"/>
              </a:lnSpc>
            </a:pPr>
            <a:r>
              <a:rPr lang="en-US" sz="2400"/>
              <a:t>Value may be captured by uncertainty models</a:t>
            </a:r>
          </a:p>
          <a:p>
            <a:pPr defTabSz="914400">
              <a:lnSpc>
                <a:spcPct val="80000"/>
              </a:lnSpc>
            </a:pPr>
            <a:endParaRPr lang="en-US" sz="2400"/>
          </a:p>
          <a:p>
            <a:pPr defTabSz="914400">
              <a:lnSpc>
                <a:spcPct val="80000"/>
              </a:lnSpc>
            </a:pPr>
            <a:r>
              <a:rPr lang="en-US" sz="2400"/>
              <a:t>Example – queue length at a router</a:t>
            </a:r>
          </a:p>
          <a:p>
            <a:pPr lvl="1" defTabSz="914400">
              <a:lnSpc>
                <a:spcPct val="80000"/>
              </a:lnSpc>
            </a:pPr>
            <a:r>
              <a:rPr lang="en-US" sz="2000"/>
              <a:t>The knowledge of the queue length at time t may be precise</a:t>
            </a:r>
          </a:p>
          <a:p>
            <a:pPr lvl="1" defTabSz="914400">
              <a:lnSpc>
                <a:spcPct val="80000"/>
              </a:lnSpc>
            </a:pPr>
            <a:r>
              <a:rPr lang="en-US" sz="2000"/>
              <a:t>The knowledge at a later time given the value at t will have a variance which will increase with time</a:t>
            </a:r>
          </a:p>
          <a:p>
            <a:pPr lvl="1" defTabSz="914400">
              <a:lnSpc>
                <a:spcPct val="80000"/>
              </a:lnSpc>
            </a:pPr>
            <a:r>
              <a:rPr lang="en-US" sz="2000"/>
              <a:t>When we want to know the value of queue length from some other location, the information movement delay increases the variance</a:t>
            </a:r>
          </a:p>
        </p:txBody>
      </p:sp>
    </p:spTree>
    <p:extLst>
      <p:ext uri="{BB962C8B-B14F-4D97-AF65-F5344CB8AC3E}">
        <p14:creationId xmlns:p14="http://schemas.microsoft.com/office/powerpoint/2010/main" val="61965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6083" name="Shape 9830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Fusion</a:t>
            </a:r>
          </a:p>
        </p:txBody>
      </p:sp>
      <p:sp>
        <p:nvSpPr>
          <p:cNvPr id="46084" name="Shape 98306"/>
          <p:cNvSpPr>
            <a:spLocks noGrp="1" noChangeArrowheads="1"/>
          </p:cNvSpPr>
          <p:nvPr>
            <p:ph type="body" idx="1"/>
          </p:nvPr>
        </p:nvSpPr>
        <p:spPr>
          <a:xfrm>
            <a:off x="2436814" y="2047875"/>
            <a:ext cx="8110537" cy="3086100"/>
          </a:xfrm>
        </p:spPr>
        <p:txBody>
          <a:bodyPr/>
          <a:lstStyle/>
          <a:p>
            <a:pPr defTabSz="914400">
              <a:buNone/>
            </a:pPr>
            <a:r>
              <a:rPr lang="en-US" sz="2400"/>
              <a:t>Given Multiple observations –</a:t>
            </a:r>
          </a:p>
          <a:p>
            <a:pPr lvl="1" defTabSz="914400"/>
            <a:r>
              <a:rPr lang="en-US" sz="2000"/>
              <a:t>How to integrate them into one “view”</a:t>
            </a:r>
          </a:p>
          <a:p>
            <a:pPr lvl="1" defTabSz="914400"/>
            <a:endParaRPr lang="en-US" sz="2000"/>
          </a:p>
          <a:p>
            <a:pPr lvl="1" defTabSz="914400"/>
            <a:r>
              <a:rPr lang="en-US" sz="2000"/>
              <a:t>One view may contain multiple options / likely scenarios</a:t>
            </a:r>
          </a:p>
        </p:txBody>
      </p:sp>
    </p:spTree>
    <p:extLst>
      <p:ext uri="{BB962C8B-B14F-4D97-AF65-F5344CB8AC3E}">
        <p14:creationId xmlns:p14="http://schemas.microsoft.com/office/powerpoint/2010/main" val="131799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7107" name="Shape 81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Capture of Information</a:t>
            </a:r>
          </a:p>
        </p:txBody>
      </p:sp>
      <p:sp>
        <p:nvSpPr>
          <p:cNvPr id="47108" name="Shape 8194"/>
          <p:cNvSpPr>
            <a:spLocks noGrp="1" noChangeArrowheads="1"/>
          </p:cNvSpPr>
          <p:nvPr>
            <p:ph type="body" idx="1"/>
          </p:nvPr>
        </p:nvSpPr>
        <p:spPr>
          <a:xfrm>
            <a:off x="2209800" y="179546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80000"/>
              </a:lnSpc>
            </a:pPr>
            <a:r>
              <a:rPr lang="en-US" sz="2000"/>
              <a:t>Two mechanisms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Observation – </a:t>
            </a:r>
          </a:p>
          <a:p>
            <a:pPr lvl="2" defTabSz="914400">
              <a:lnSpc>
                <a:spcPct val="80000"/>
              </a:lnSpc>
            </a:pPr>
            <a:r>
              <a:rPr lang="en-US"/>
              <a:t>Through direct or indirect observation/ monitoring/measurement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Processing of info – </a:t>
            </a:r>
            <a:r>
              <a:rPr lang="en-US" sz="1800">
                <a:solidFill>
                  <a:srgbClr val="FF0000"/>
                </a:solidFill>
              </a:rPr>
              <a:t>Make implicit information explicit</a:t>
            </a:r>
            <a:r>
              <a:rPr lang="en-US" sz="1800"/>
              <a:t> 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To enumerate interrelationships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To make deductions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To make inductions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Using models</a:t>
            </a:r>
          </a:p>
          <a:p>
            <a:pPr defTabSz="914400">
              <a:lnSpc>
                <a:spcPct val="80000"/>
              </a:lnSpc>
            </a:pPr>
            <a:r>
              <a:rPr lang="en-US" sz="2000"/>
              <a:t>Example: Mathematics 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A set of interrelationships with a description of when they apply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A framework for deductions and inductions to add to the information base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Analytical Results  =&gt; defined interrelationships and descriptions of applicability</a:t>
            </a:r>
          </a:p>
        </p:txBody>
      </p:sp>
    </p:spTree>
    <p:extLst>
      <p:ext uri="{BB962C8B-B14F-4D97-AF65-F5344CB8AC3E}">
        <p14:creationId xmlns:p14="http://schemas.microsoft.com/office/powerpoint/2010/main" val="34648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8131" name="Shape 9318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Action</a:t>
            </a:r>
          </a:p>
        </p:txBody>
      </p:sp>
      <p:sp>
        <p:nvSpPr>
          <p:cNvPr id="48132" name="Shape 9318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17738" y="1900238"/>
            <a:ext cx="3810000" cy="4114800"/>
          </a:xfrm>
        </p:spPr>
        <p:txBody>
          <a:bodyPr/>
          <a:lstStyle/>
          <a:p>
            <a:pPr defTabSz="914400"/>
            <a:r>
              <a:rPr lang="en-US" sz="2400"/>
              <a:t>Physical Action</a:t>
            </a:r>
          </a:p>
          <a:p>
            <a:pPr lvl="1" defTabSz="914400"/>
            <a:r>
              <a:rPr lang="en-US" sz="2000"/>
              <a:t>Results in physical manipulation</a:t>
            </a:r>
          </a:p>
          <a:p>
            <a:pPr defTabSz="914400"/>
            <a:r>
              <a:rPr lang="en-US" sz="2400"/>
              <a:t>Non- Physical</a:t>
            </a:r>
          </a:p>
          <a:p>
            <a:pPr lvl="1" defTabSz="914400"/>
            <a:r>
              <a:rPr lang="en-US" sz="2000"/>
              <a:t>Thinking </a:t>
            </a:r>
          </a:p>
          <a:p>
            <a:pPr lvl="2" defTabSz="914400"/>
            <a:r>
              <a:rPr lang="en-US" sz="1800"/>
              <a:t>Exploring inter-relationships</a:t>
            </a:r>
          </a:p>
          <a:p>
            <a:pPr lvl="1" defTabSz="914400"/>
            <a:r>
              <a:rPr lang="en-US" sz="2000"/>
              <a:t>Processing within a computer</a:t>
            </a:r>
          </a:p>
        </p:txBody>
      </p:sp>
      <p:sp>
        <p:nvSpPr>
          <p:cNvPr id="93189" name="TextBox 93188"/>
          <p:cNvSpPr txBox="1">
            <a:spLocks noChangeArrowheads="1"/>
          </p:cNvSpPr>
          <p:nvPr/>
        </p:nvSpPr>
        <p:spPr bwMode="auto">
          <a:xfrm>
            <a:off x="6403975" y="20574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All Actions take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time</a:t>
            </a:r>
            <a:r>
              <a:rPr lang="en-US">
                <a:latin typeface="Arial" pitchFamily="34" charset="0"/>
              </a:rPr>
              <a:t> and consume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energy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Begins with an information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trigger</a:t>
            </a:r>
            <a:r>
              <a:rPr lang="en-US">
                <a:latin typeface="Arial" pitchFamily="34" charset="0"/>
              </a:rPr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Usually done with respect to an event.</a:t>
            </a:r>
          </a:p>
        </p:txBody>
      </p:sp>
    </p:spTree>
    <p:extLst>
      <p:ext uri="{BB962C8B-B14F-4D97-AF65-F5344CB8AC3E}">
        <p14:creationId xmlns:p14="http://schemas.microsoft.com/office/powerpoint/2010/main" val="287916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sp>
        <p:nvSpPr>
          <p:cNvPr id="3" name="AutoShape 2" descr="data:image/jpeg;base64,/9j/4AAQSkZJRgABAQAAAQABAAD/2wCEAAkGBxQTEhQUExQWFhQXGBoYGBgYGBwaHBoYFxcYHBgdHBwaHCggGhwlHBcXITEiJSksLi4uFx8zODMsNygtLisBCgoKDg0OGhAQGywkHyQsLCwsLCwsLCwsLCwsLCwsLCwsLCwsLCwsLCwsLCwsLCwsLCwsLCwsLCwsLCwsLCwsLP/AABEIAKgBLAMBIgACEQEDEQH/xAAbAAACAgMBAAAAAAAAAAAAAAACAwQFAAEGB//EAEEQAAEDAgQEAwYFAgMGBwAAAAEAAhEDIQQSMUEFUWFxIoGRBhOhscHwMkLR4fEUUiNicgczgqKy0hUWJGNzksL/xAAZAQADAQEBAAAAAAAAAAAAAAAAAQIDBAX/xAAlEQACAgICAgICAwEAAAAAAAAAAQIRAyESMUFRBBMiYUJxoRT/2gAMAwEAAhEDEQA/AKbh3DzVpOcLNaQJJa2SQbAmAT07Jx4WGtgjXUPEFpHlZdkfZyng8M9lep7xr3WDWkOM5SQAJtDbnYLncZke4Q15gBl8xOVuly3pyUSx6OeOX96Kzh/AIqtdMszAkQTIBBI6r0LhzqPv3ANpZCwED3bRDsxB2FyIt0XJ4ekAYlzJBgkubtO7QDddV7MYH3wJz1C24JgESCIBAvpz8kYm4uh5Yqa5F9Qo0i4E0wMubYRB3NtoWP4ZhXNNLODnzGMrC4SSbHJIj6J+D4REN95bkBeOUOk7ndFV4bQY7xPLXGfOfJLLm/X+mmHFx2QDwhtOkKdEl1MSROsv1OnKfVLxQFPKTtAXSFgpU4aCRylclW8bQb+I+EdJ5qIZ2p8a8DyYU48hnFDULQWUWVRBJDot6+arQx5pYkOpNpudRkNABEtBAiNzPeym0M4fkF3AXPSAlY3iBA/p3Co1xcCHNEB06BrtoAMgrr5eWcnDdIg+2GBY6kxz4BDCNYu0S2/lp1XLUsWfDcmI1cduXJdN7QcIigXVzUywDBeM2bZoF411+auvZ72ewtSkHGkA4WIJc6Lf6r+g0WMouUrR0RqMeLPOhxHMXMAiDzJPOxN1Fxt5Nye8/RevH2Owk5hRE8wD/wByhv8AYTDucSHVGztFgekpODGmjivZjh7Gj39d2Rn5WA5XPcJGv5WiTfXkrfiOHwr2A1XwLFtOkYsTYEjn2J31S+OeylTDTUdVFSh+Y5DmYDoYGomAY56Lk6OJyuqEXaSY7GNvJS20uhxhb7O/4PwPDVWgsY1tKQSYuY0ubkzuVeY7FMY3JRAGxI+U6nuvM8Lxx4bkDi0XiDC5/iOIq5i7O++X851i+pVRzOtrZM/j/lp6PQs3+PV6NH06oKmIA1tF93EfCyovZOo4scSSSWnUz+ZW1TUWGh36FVGTaMskOMqK/iXF2MGb3b3mS3xS3QA6a6FUeL4i6nWe2m1oLY8UuB8TQbR3hSfaGpIB/wDdj1pNUHiDP/UvkEzUpttbVgnbos562a41yJ2P9pvdENbQDnQJc9xMmBNh+qqqvtVinkAPDBIEMaBvz1+K3xWhNbS148g1QmYfxtt+YfNJSbQShGxftbUd70jM4iTq4nlzXbey3B/f06RqOyUmsa07ucQATl5Cdz8VyPHADWJP+b5/spGJ41iMN/hNqABsaAb33E6lEGtNk5E2tHtWCxVGiwMpNhvQa9STqeqyvxcDW3cx96H0XjPDuI4utJdVqDKAWjTP0tECN79lG45wxzqp/wAUBgaPxVA7QeI3dOu8LqWX0jkeL2z1fHe1lCmYdXpN6Zgd4/7vRUWP/wBomGAtUc+4s1p77wOQ7z1XmZwFFv4qwP8Aoa530A2O/JYW4VugqP8ARo355j/Cl5pAsMbOqx3+0RrpyUnGI/EQN5P31VW728xLn+FjAIuIJ2J1m3PyVdRx1MfgoMF/zOcd+kDcbLR4zUDoaGMt+VjQdOcTqPiFHN+yvrj1Rd4X2oxjhIotfY3AP4udvkrGnxnER4qLGiw8Tw2BuYdBXPiu99B7nveYLQJJ/MXW++SrH6T39d/2U/Yy38dbOq4ZxgUnVHOfROd/vCAXOIm0WbBsBum1/a9osHOMmJawN+LifkuP4awEP8vS/wAkdWl+/bmm8zWjH6E1ZfYj2wc4GKdjYlzjp/wxZVv/AJiqX8FMX0yA/EqqO89j9IQgjcSeY/hH2SE8MKPW/bwtbiqbA+mwU2ZoccsucTaw5AHzXMYH2jqUyTT1aCDMltp2BEk3uTAXQf7UKjaONLiXNzU2EQAQQJBsdD4dVw7+IU2u95TLsxPiDiDO+gaOXNEp7OpYvDLzjntO6q1jX0mB8znbIDtgb3G+8K04LjqlEE03HMRDgDa/6LhqeOY95dWaXDYNdkj4GdVccH4n4xlGVomdTbrPZYzk3uzrwwSVUeq8Kc+nSn3hqVHCZLh4ZG1hKkU8FiKgDnkT3Nvgh9gSH4UOhp8brm+/7rqmgdFzf80Z7kzf7XHSKfA4aqHeJ8tA3nVQMa0sqAEANEZegXUCkJmFG4nhQ8Cdlr9Sxw/EnnyezlaT8tbNtMHsp3HMKXtYGNDvFLjMECNgddfRCcJB6KF7Q8VNGmwg3LwwEf5gYnpZa489LiyJ4P5I5zjVGpTc1uIcA4v94BGoAtcW1M+S6X2brQxrhEF8ZoJBmBtzUbhmOo1nllnak54dLSRmHrA8yonCuJw3KwHK0kAiYbB2IBG+q1xZFKbRz5cTUEz0Jlcdu4I+aYXjr6E/ILj8Nx45y2S6LkgEkd10mH4rSIHjb5lauJEJ+GPrMY8Fhg5hBadwdbLxf26wH9NWLGuLqZ/CCZLdCWn4R0heyu4pRAzF7QBuTp+i4P8A2sspPoseyC8OuW38JG5CzmnxNIcVLR5p/WEtJ5RHmoz8WSD0E6ToRz7pmDo5yW7mPmp+F4SXUy+IBOSYkSb/AKLBKzZukVeC4o/M0BxAJixjfomUeJVC6C5x8LvzH+0nmio8LqAseAHNJ1B/tNyoTP8AemP7Xf8AQU+iXsjVOJPOrjzvzTsLxB8udmOaxmdyQPkq1oU6jhop551i1v7u/ZAdHRHE/he5uaQdQdZ6dkylimFzYpN1F/Hz7rXDcpa2b+H/APRVmwN2T5VozcbdlLj67S8zTpzpmh06n/Mj45VyPJAEnUnUwBAnYa/YCiYseKef0P7pvtG3x25n5qk9ENbofg8RnY4uM3YDbqevRQuJ4wse5rQMpAnqNdj5pnDWxQdG72j0BP1UbjX+9d5fIfv6dlV6Mq2QsTAynI05gTvzjY9FHzt/sb/zeX5u3xUvE0SWsgT4Z8pP8efRR3U9ov1H319Uh0Nw7WljjkbaLS7809e4SC5uY+EaG9+Q67i/kr+lwaKLRmAL4dPkSPiR8Vz9WmcxgiZt628pkdkWS1suGVAMK6w/G2RfYEosPh2nDlzonMMo/wAoFjrPRRHPIwl4vWgf/URPmk8LEtedo+oJ+PzUOF1s2WXUtdm8E+xgBt5gDlqD1Tw0kxP7jkoGFBDte/fY9oU+s4tAdGpMbXGoVeTFpNdEKuCHHTU+bbykOjeOmunqp+Gwr6pimMztQBfuD0Udua8XufXcWKZi7O39tauLx2QupsaWSBEkwb3d5ct1XcQ4PVqspt91SYGaEWJtecovzXTe0WJcWj3YFN03IEyOUGQPRVlXFVBTAzhrxq6NR2jsomlZ3QnKhGB4fiWCG+4aP/iB+JbJUjhnBqrKz6oqNaXgghrAB4rG2kHspeGxgygZvFuZibcoTf6ncPta1+yySXo35P2dF7KYD3NMUmvgTNzaSuqqO90ARUaZ7LguGcRazMahB3EGdO+i6TFcfo1GtLWutAMAGMxAGnUpOl0XFtnSUcXLQdT0BUPG4wg3t3BUvhr5YFVe0UzMEhOak4qwjSYt2LbuZ7BVHtA5jqd25hOg17i6iYjFuaRNKrE65T8lc4nhpgy5vr/Flnwiu2bc5eEeYPf/AE9ZhaXsZDm+MzAdMkEaXKbhuPe4Bpu5ybdecjnyXTca9nveC72wLf6jaBO0rlOKey9V1QkFsT6dCJWmNpS0ZZVcN6G8Q9pGVHBwOV2jpBdmEyN9jp3KyjxLNdrpG8Uz+qrB7G1idR9+amYb2RxDRArlo1gErolKdfic0YQXbHN45Qa7/FdUcA4SxjA3NBBglzjAkbBP417X4avTdTbSrBzhAJe0jXe0lQT7EPJJdVknUwVJw/sYxpBNUkAzER8dVXJtU0TUU7TKHDHKScrjFxE6zZWWGNTLDDUAmYExm6eRK6ujwumNAPRN/pWjQAQoWNlPImcRT4VDgfGCDJBgaeaBvBoJcJNjqQfxAj6ruK7AWkWuIslVWS0AwNLxyIRwBzPPzwHp/wA37Jp4YQ2IMHaes8l3T6Tf8vw/RR3in0PoocH7HzvwcuyjAaACIHzJW3tqbADrdWbq1NtV4dAFom3eE8e7OkXugV0c6GX3t8/RO41TDqhkwBmMwTN9LKwxVekJGbQTE8+iXiTTc457XO/Uql0Q+yFhRFAdXn4NH6qHxWS8ja2vb7CtyGBjQPw+Ij4D6KJiWsLjOv7Jt6ISdkCrXy5YaJy6+Z66bpLHB/4zlPK2/bt/yqfWpsO+lvikDDt6ff380ckLgx7QfdnKTyF9hNviVR1HQ6D1nrz33gHyPVXZe1rcuYDU69lWPoNJJzD16/YUp7BwS/sLGGMK0EXNV0jn4bx3T+DYCq6m4huu5sD17QhxjAaFIZt3EHleB+isHca8GXNHhjtaPgrtEU6KOo5tNxE5iLHKLep1g9FP/qA6nFjffnseiL3uH9yAGnMQZJnXePvkqqpXaJANgADY35JaE7AqViPwy2eW0ajz5dkmiyRIc4SdBsge8uPex/1beSMYZx085B130VWT12emuwdJoEel3H4FQ8bTcbsYBG723jeJU51Go4WcWT1B+n6pYwz4u8E9T+iUlZpGVeSFQw8EOdc9Xj/pAj4J3ujtETzv99kTsM+Re3RPOc5fERHKyycWdEZp+RBhtnGdo1UtmOa1rWsYWwc0jNGoP4W2OgspbMG1wlzQXc10VbhtNuGpkN8W/gJnzhJ46LhlsmcD9saDqXje/MDBmmRfpr8UrG8XZXd4XOpjqDLh0gx6lcPxLhlV1V7g4hhiGgCwi/a8pFThNchpDXEcw2dPQqJ8umbwafR6NgyGSWvL52Ibbzn6oOIcQyg3BExlytJMjX8XNcfTq4mmJe10CNiLdSDKa32wlrmkMa4jwugug7HKdf2WFU77NtNUW7cX4YaXNG+Vt3E6TH3ZbokSeZN55/fzXC1uK4l2uIaWg2Ab8Y/RT+H8byt8Yl06jw/DmuqE0jDJFtHbBo3hIrUyLgSqOn7Q0oksd8D+is8FxanUBLZEc7el11KcZHJLHJdhHEP7eSxxHSVqo+VEfROpInvdUTRIqE7EKJUYTr9Fv3w6rBV6/EKXsroj5SLfIpGKpvcAGWvq6T6QfqrAVDz9YTRVtcKfrHzo5atw+rc+E9ZvZNo4SoB+XbS0910QfO3y/VKfUOzQo+qJX2yOYxHC3OdLmAyL33t1QN4S7UBgPWfmOq6Kq939qjPqVJ0+CngkP7Gyir8DqG5c2RobzHfulYrgL6hu+eYAMTv5LoDiHCxafmmteeW0yClSJcpI5SowsY2nBzNn/qP6pD6YcbgSdNiNPXRda5xPTyUOrwxrnZjqNENCUq7KB+DmNoAGn39lCeHOiwafvsrmtgapjI8ASdW/voouMwGI/LUbH+mDonRPL9kSrgRH4RP39+aif0R5Aff6fJS6z67XZSyWR+LqoZxzveZS0/Yk62Ujph46l4KbeQPxPX18ltzm5D4ROk2++qQ7iDXZdRaNJWVHeDNqD9hVZDTQqo7who8tNeaU+mAJ6fDdSqdIEWIj7t3BQ1qR++aCJFY+nr6f8Ox7rGUAfxGDp8FNdhTHy7bhA2nFiJVowySaR1hdVJym8dvRNw+Nc2REHvopDYcLD6fBEKI8/X9PmjZsqDwvEX6ODXddPqp4xE7ekKsZRDSLn0156lT6M2/hUmwr0WuCrQRJIG8AfoujqYpjachxIItc6wbWvyXMMpk7E9hKtcHjGBmUvEaRG82uBPLdTNJm2GTWmRsaPesIDXNOzw4WPXNZLpcJrU2iDWcRs57A3vESVY4bF0mkgQfWD6xBTKr6TbioJJ3fP1MLKZ04/ZAp4SrUY4O1IIGm42It8VxHEeE1aZ92WuZF51nzmNl6XhcWw6PaexI72TMdgGVmWYXEbgmW76rjc+Mjsq0eOsw98xzED6axblrosZVcHANzAg7SfUEcl2zMM73pYRYSR4Nu0tss/pGkyWyQfxAR810whfTMJSa7RyDn16moJOloEd4jmupwNF4aMwAO0cra9VIFBjeiGpif7QT3XRCHHbZzzny0MeTz9FDqPWEuOpSjTWjZiOo40iLAgXgreKxweZDA3tokEBBUCVsdDmYlPbWCr3Shnki2FFsHzqtOZ1Krm109ldO0yaYdUkb2Sy7mYRiqCtOA2RXoVg57JfvDOgjqb/AaaJgA6Ig4bhS4hyE1TaND2SnT9/ypVWm120+aQ+kdh8UnEXIXJHXog8WsJkHlC2XT+yVUKxLm8x5JbsKHbeqfN9PWPqtylSFb8Ff/AOCUyfwhJx/B2wL9laX1hRK7zM6pOhpy7KWnwos/CeXkAoGIwmIDxDnFuoED6bdF0mfmPRbdHX0SUUU5s5ipQxYEljYB3tmPSToFGFasPxMg9P5XXOwrTeSD5LX9Hyg+iujCbvtFhhWTdzR6X+qlMpg/wtSipTN9B03R4GmMbTAOg++yfSptm0eSCmL/AKXUlo0+KDRWSMFigHBrRzvaOosdVKFIuGWGtAP9ovzN7+ij0hyhSMTgWPguiW7lZS0dUNodguGUhPvc56szAfCVC4rgaLT4WuECTLi7n9wkHiDrgFvU629DHkrZwDmsDMt5kCJBgHbbTbRc83JPbOiCi1pFbwLADPnj/TIk/JdI6tkaQ3wjeLT3UakzLrsm3IsFw5pXO7O6EEolPjsTraZ3In46qn1NtO8q44s6NQAfnKr20zErt+NPVmXyIWDmA5IC5C50SEMr0Y9Hlz7CekvCN5SXOTECUDnLbnIJSEbJS3IkJSEYCsshJWpQA3N1lb98eRSZWByBMe3EA7o8/VR83ZYIVWZtDzKHORrfulz1Qk9kdiug6uNjbyCj08S0nWDyNvmmBxGiW4E6n4LOUSlNDXA80pzTzQBgFpPyREcr91HApSRnvnDf4oDjCNbrH9ghLm8/VKmO0aqYoHkEFKqPzX7JbmjogfQTJY51RnVbbVH9zlCLI7pbqx7+isxk6Ojo1g64BAsbgjXoU/M6LQb7n9lEwz6n547C8dNFIY/WfJCG1uyRTdAub7oqYbqImLH9wkOJvAv1Q1mv934SA7tb71TotFiMd/bfrt+6LE1i8S50DkCdPTRV2Cow2HXO/c6x0VlQAiIJO+nwslKJpCVumDhIl2WwDTJIzT23+BR8O9oHCxy+GImSSBGggD4BHR8JJ8Q00O/xQ43CB3ii9iNu91hLGpPZ1Qm4rRdMxIe85XAjkDY2+KtKFMxdsHuuNoZ2uBcZ73XT4TGEtloNvP8AjULz/mfFkto7MOf7FS7RC4nRl0CMw+7D9FW1MSG6yO4urPH1CYO+th9Rqq7GDM0wY3jqtfjQ0rLyydaKoOWw5ZBGplacvWS0ePezHpJ1Rk7JT515KSgEJI5rHQb7peZFio296zOgceXole8hAUOlZKUHb/JaLkBQ0laCWHrCgl2HmWsyDOtFyCRgqrfvEgkFCgmiVmQz1UYvhb98nZLiMezndYyAbJXvAizcimLYdV/2EAA5IXPKEPSoOTMdRBnl6IfdkaFE55/habiYslxG5CXN3kKPlB1+QU99QHklHKdYQtGcn+y9y9ZWNS6QI3R+8MaqUaDTUi/yuio18wkT2OqpqnHGioabmkXDZ279lbtPaFaVg2PDt1IoGbyJ5SDprbWFAa7MLHciNNNU/wB6GiTaBPhEmyUmzSFeSxzaEWjdbbVk/qVX5MwBl0QDfqN0+i0iDNuc39NljJHVCWyY5gO3VSaOKfS/3d27yAR5x9VEFSDvp96KY2sRYAnqRv8AZHqsZSa01aOpQi+tMh47iLi6bwDpoDzmFHZipkadCpWNnVwaCekGOZVJVqeMDvK3xwhJaVHNlyZMbpkiq2+qVlW1trl0pUcjlbsRUHRApL7/ALKNUpkaKWhqQst6rDSlNYCeSz3ZRQ7Iz6J7pDqB81Pg9fvzS3hKgsrHBzTYELbagdpY9lMqd0pzB0U0PkJnnZaD47JxZtEoHMHVMLBLuSzPzQOYteSCdBm6AuKErRcgRslalaJQlAgnIboSsL0CYYetiqkl6ElBLJLY2shdKjFb96QnZDQwhAGlYMRzCbTLSPxR5KzJr0W4fB19QtNdNz8EoR0T6LiIO3ILFG6DbRDtRPf4JzR1H7pIkmTfkEZvt5QrVhodTptLgTNrwDYnspwywfCfNQgbdVlIOkkm2313Uy9mkXWiUYA18uSPOTqTpby0CU1vOfVb1ibfH5KG0axtErCk5dje5AnsPmpQxAAiRa95EnyP6aKCKpF+W9/otsxLT+FpJad9DF/u6wnGztxzSDxuIBBAB2gx0/uKqt9f1+CnV6pJdAAkHcHrGv7qI52aItA5fsPVb4lxRz/IfJ2aJWg/ohJ2Sxc9FvZyDsyH3h3Sn2Ss/LTuiwJranRbDgVE94eh+CMPkcijsB+TkhNNACizGLIofIRXomNh5KEyk/oR0v8AurJzjyUCq6nJsWu3IMH00hQ0UpIUasfiBHlI/ZFmnQp/vJHPnaPhuotSx+kIFo07RC0rH1EMoEGlORBy0gAIQwtlqAuQKzZBQrCVhckALggBW3OCEoJMJCArHoCEyWbK0HjsgcSlqrMZJ+DpmEZZgfPunUwbSUpl7/CExpH3zUxo1Y6ORWF176ffqlzOmi0RyVNjiibQeBpB9U04jS8duir5PNNpuAPiMjdZuF9mym0TamInr978kTq4GgAEdT57KNVxDfyiw3KhimA8vvOWIB+nNLgilNlrB569/v8AlDUqmzbjoR9lRJ6qRTrCRcTGpuPjok0aKS6DqVC09DyEbdlFceSJ9XeZ7KO991UEZ5WE5x3Wi/rdLc+yHNzWpj2PzfJBlvohBELTqqADcL9VmWEmo+fNazFAEn3unNHnULP5omv/AIRYiQ50qBVnNpHrH35qSHbQlVmyde33t5JPY1o0wnofMj5JbybhOy6XK1Vgj94QOyG4oQnOHkfn6JJb6qWUgHO+4RShd2QzzQAYPkgcVqUOZAmblaAQiyzOkIwnmhJ5LJlCgRjnIHELHJZdCZLNkkI2u6BIJSTU7eYVGEn6Ov8AeEgeEBLvJmI2tfzWLFCOmvxskZ2hu8nmbBDmndYsVkpmmlbce3VYsSZS2jbJ2ny+CYWkH91ixZt7Na0Exs2zDzn6ArKg5d4HTstrFL0Wkmae7ob/AH5DulVDJKxYqTCcVYtxMIQsWLUxoBp6/wAIiVixNEsFrSTGqw2sdfvktrEl2D0jKTh5LResWIA007hE4+vzWLECCa9DWuBH891ixDFeyFUkk/Kx+ZkIaZ+cHl+6xYky7NlkXn9UBPOVixDAW8clo722usWKS60A4/FZ9wsWIM72A4hA8kLFiBWA+py+/VBm81ixMT2A/olkLFipGE0f/9k="/>
          <p:cNvSpPr>
            <a:spLocks noChangeAspect="1" noChangeArrowheads="1"/>
          </p:cNvSpPr>
          <p:nvPr/>
        </p:nvSpPr>
        <p:spPr bwMode="auto">
          <a:xfrm>
            <a:off x="2365375" y="2836862"/>
            <a:ext cx="394143" cy="3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3375"/>
            <a:ext cx="92964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6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49155" name="Shape 25497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Action</a:t>
            </a:r>
          </a:p>
        </p:txBody>
      </p:sp>
      <p:sp>
        <p:nvSpPr>
          <p:cNvPr id="49156" name="Shape 254978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/>
            <a:r>
              <a:rPr lang="en-US" sz="2000"/>
              <a:t>Requires Processing</a:t>
            </a:r>
          </a:p>
          <a:p>
            <a:pPr defTabSz="914400"/>
            <a:r>
              <a:rPr lang="en-US" sz="2000"/>
              <a:t>Starts under the control of “</a:t>
            </a:r>
            <a:r>
              <a:rPr lang="en-US" sz="2000">
                <a:solidFill>
                  <a:srgbClr val="FF0000"/>
                </a:solidFill>
              </a:rPr>
              <a:t>Trigger</a:t>
            </a:r>
            <a:r>
              <a:rPr lang="en-US" sz="2000"/>
              <a:t>”</a:t>
            </a:r>
          </a:p>
          <a:p>
            <a:pPr defTabSz="914400"/>
            <a:r>
              <a:rPr lang="en-US" sz="2000"/>
              <a:t>Needs</a:t>
            </a:r>
          </a:p>
          <a:p>
            <a:pPr lvl="1" defTabSz="914400"/>
            <a:r>
              <a:rPr lang="en-US" sz="1800"/>
              <a:t>Processor</a:t>
            </a:r>
          </a:p>
          <a:p>
            <a:pPr lvl="2" defTabSz="914400"/>
            <a:r>
              <a:rPr lang="en-US" sz="1600"/>
              <a:t>Possibly other resources</a:t>
            </a:r>
          </a:p>
          <a:p>
            <a:pPr lvl="2" defTabSz="914400"/>
            <a:r>
              <a:rPr lang="en-US" sz="1600"/>
              <a:t>For some time</a:t>
            </a:r>
          </a:p>
          <a:p>
            <a:pPr lvl="1" defTabSz="914400"/>
            <a:r>
              <a:rPr lang="en-US" sz="1800"/>
              <a:t>At a location</a:t>
            </a:r>
          </a:p>
          <a:p>
            <a:pPr lvl="1" defTabSz="914400"/>
            <a:r>
              <a:rPr lang="en-US" sz="1800"/>
              <a:t>Information as input</a:t>
            </a:r>
          </a:p>
          <a:p>
            <a:pPr lvl="1" defTabSz="914400">
              <a:buNone/>
            </a:pPr>
            <a:endParaRPr lang="en-US" sz="1800"/>
          </a:p>
          <a:p>
            <a:pPr lvl="1" defTabSz="914400"/>
            <a:endParaRPr lang="en-US" sz="1800"/>
          </a:p>
        </p:txBody>
      </p:sp>
      <p:sp>
        <p:nvSpPr>
          <p:cNvPr id="49157" name="Shape 254979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0" y="1905000"/>
            <a:ext cx="3975100" cy="4191000"/>
          </a:xfrm>
        </p:spPr>
        <p:txBody>
          <a:bodyPr/>
          <a:lstStyle/>
          <a:p>
            <a:pPr defTabSz="914400"/>
            <a:r>
              <a:rPr lang="en-US" sz="2000"/>
              <a:t>Outcome</a:t>
            </a:r>
          </a:p>
          <a:p>
            <a:pPr lvl="1" defTabSz="914400"/>
            <a:r>
              <a:rPr lang="en-US" sz="1800"/>
              <a:t>Additional Information</a:t>
            </a:r>
          </a:p>
          <a:p>
            <a:pPr lvl="2" defTabSz="914400"/>
            <a:r>
              <a:rPr lang="en-US" sz="1600"/>
              <a:t>Explicit from Implicit</a:t>
            </a:r>
          </a:p>
          <a:p>
            <a:pPr lvl="1" defTabSz="914400"/>
            <a:r>
              <a:rPr lang="en-US" sz="1800"/>
              <a:t>Trigger(s)</a:t>
            </a:r>
          </a:p>
          <a:p>
            <a:pPr lvl="1" defTabSz="914400"/>
            <a:r>
              <a:rPr lang="en-US" sz="1800"/>
              <a:t>Storage</a:t>
            </a:r>
          </a:p>
          <a:p>
            <a:pPr lvl="1" defTabSz="914400"/>
            <a:r>
              <a:rPr lang="en-US" sz="1800"/>
              <a:t>Movement </a:t>
            </a:r>
          </a:p>
          <a:p>
            <a:pPr lvl="1" defTabSz="914400"/>
            <a:r>
              <a:rPr lang="en-US" sz="1800"/>
              <a:t>Physical results</a:t>
            </a:r>
          </a:p>
          <a:p>
            <a:pPr lvl="2" defTabSz="914400"/>
            <a:r>
              <a:rPr lang="en-US" sz="1600"/>
              <a:t>Commands to actuators</a:t>
            </a:r>
          </a:p>
          <a:p>
            <a:pPr defTabSz="91440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162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0179" name="Shape 29081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Three Levels</a:t>
            </a:r>
          </a:p>
        </p:txBody>
      </p:sp>
      <p:sp>
        <p:nvSpPr>
          <p:cNvPr id="50180" name="Shape 2908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Information</a:t>
            </a:r>
          </a:p>
          <a:p>
            <a:pPr defTabSz="914400"/>
            <a:endParaRPr lang="en-US" smtClean="0"/>
          </a:p>
          <a:p>
            <a:pPr defTabSz="914400"/>
            <a:r>
              <a:rPr lang="en-US" smtClean="0"/>
              <a:t>Represented Information</a:t>
            </a:r>
          </a:p>
          <a:p>
            <a:pPr defTabSz="914400"/>
            <a:endParaRPr lang="en-US" smtClean="0"/>
          </a:p>
          <a:p>
            <a:pPr defTabSz="914400"/>
            <a:r>
              <a:rPr lang="en-US" smtClean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3090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1203" name="Shape 25600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Types of Actions</a:t>
            </a:r>
          </a:p>
        </p:txBody>
      </p:sp>
      <p:sp>
        <p:nvSpPr>
          <p:cNvPr id="51204" name="Shape 25600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/>
              <a:t>Make implicit information explicit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Carry out interpretation/storage/movement of information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Carry out a physical action by issuing a command to a physical processor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Transform some information into some trigger which is used to control some later action</a:t>
            </a:r>
          </a:p>
        </p:txBody>
      </p:sp>
    </p:spTree>
    <p:extLst>
      <p:ext uri="{BB962C8B-B14F-4D97-AF65-F5344CB8AC3E}">
        <p14:creationId xmlns:p14="http://schemas.microsoft.com/office/powerpoint/2010/main" val="267273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2227" name="Shape 25804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Trigger</a:t>
            </a:r>
          </a:p>
        </p:txBody>
      </p:sp>
      <p:sp>
        <p:nvSpPr>
          <p:cNvPr id="52228" name="Shape 2580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/>
              <a:t>Required for carrying out an action at a particular time/under some conditions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Defines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What action, where, using what resources, at what time or under what conditions (priority, precedence etc.)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Based on information/location/time/value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Requires processing to convert information into a Trigger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When relationships are fixed – hardwired design – Design time Trigger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When relationships are dynamic trigger has to reflect it</a:t>
            </a:r>
          </a:p>
          <a:p>
            <a:pPr defTabSz="914400">
              <a:lnSpc>
                <a:spcPct val="9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693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3251" name="Shape 259073"/>
          <p:cNvSpPr>
            <a:spLocks noGrp="1" noChangeArrowheads="1"/>
          </p:cNvSpPr>
          <p:nvPr>
            <p:ph type="title"/>
          </p:nvPr>
        </p:nvSpPr>
        <p:spPr>
          <a:xfrm>
            <a:off x="2395539" y="433389"/>
            <a:ext cx="8162925" cy="1190625"/>
          </a:xfrm>
        </p:spPr>
        <p:txBody>
          <a:bodyPr anchor="b"/>
          <a:lstStyle/>
          <a:p>
            <a:pPr defTabSz="914400"/>
            <a:r>
              <a:rPr lang="en-US"/>
              <a:t/>
            </a:r>
            <a:br>
              <a:rPr lang="en-US"/>
            </a:br>
            <a:r>
              <a:rPr lang="en-US"/>
              <a:t>Large Complex System</a:t>
            </a:r>
          </a:p>
        </p:txBody>
      </p:sp>
      <p:sp>
        <p:nvSpPr>
          <p:cNvPr id="53252" name="Shape 25907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000"/>
              <a:t>A collection of N entities capable of carrying out certain operations</a:t>
            </a:r>
          </a:p>
          <a:p>
            <a:pPr defTabSz="914400"/>
            <a:r>
              <a:rPr lang="en-US" sz="2000"/>
              <a:t>Has a mission</a:t>
            </a:r>
          </a:p>
          <a:p>
            <a:pPr defTabSz="914400"/>
            <a:r>
              <a:rPr lang="en-US" sz="2000"/>
              <a:t>Physical resources which can carry out the actions</a:t>
            </a:r>
          </a:p>
          <a:p>
            <a:pPr lvl="1" defTabSz="914400"/>
            <a:r>
              <a:rPr lang="en-US" sz="2000"/>
              <a:t>At various locations</a:t>
            </a:r>
          </a:p>
          <a:p>
            <a:pPr defTabSz="914400"/>
            <a:r>
              <a:rPr lang="en-US" sz="2000"/>
              <a:t>Mechanism for moving information (communication) </a:t>
            </a:r>
          </a:p>
          <a:p>
            <a:pPr defTabSz="914400"/>
            <a:endParaRPr lang="en-US" sz="2000"/>
          </a:p>
          <a:p>
            <a:pPr defTabSz="914400"/>
            <a:r>
              <a:rPr lang="en-US" sz="2000">
                <a:solidFill>
                  <a:srgbClr val="FF0000"/>
                </a:solidFill>
              </a:rPr>
              <a:t>Design Carried out at Information Level</a:t>
            </a:r>
            <a:r>
              <a:rPr lang="en-US" sz="2000"/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213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4275" name="Shape 2600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Coordination:</a:t>
            </a:r>
            <a:br>
              <a:rPr lang="en-US" smtClean="0"/>
            </a:br>
            <a:r>
              <a:rPr lang="en-US" smtClean="0"/>
              <a:t>A Distributed System</a:t>
            </a:r>
          </a:p>
        </p:txBody>
      </p:sp>
      <p:sp>
        <p:nvSpPr>
          <p:cNvPr id="54276" name="Shape 260098"/>
          <p:cNvSpPr>
            <a:spLocks noGrp="1" noChangeArrowheads="1"/>
          </p:cNvSpPr>
          <p:nvPr>
            <p:ph type="body" idx="1"/>
          </p:nvPr>
        </p:nvSpPr>
        <p:spPr>
          <a:xfrm>
            <a:off x="2182813" y="1836738"/>
            <a:ext cx="7772400" cy="41148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Information-centric view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Many interacting autonomous agents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Who needs what information at what time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Why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How will he use it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Who has that information at what time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How to get the right information at the right place at the right time</a:t>
            </a:r>
          </a:p>
          <a:p>
            <a:pPr lvl="1" defTabSz="914400">
              <a:lnSpc>
                <a:spcPct val="90000"/>
              </a:lnSpc>
            </a:pPr>
            <a:endParaRPr lang="en-US" sz="1800"/>
          </a:p>
          <a:p>
            <a:pPr lvl="1" defTabSz="914400">
              <a:lnSpc>
                <a:spcPct val="90000"/>
              </a:lnSpc>
            </a:pPr>
            <a:r>
              <a:rPr lang="en-US" sz="1800"/>
              <a:t>Most algorithms – mechanisms for such movement of information with respect to elemental processing capabilities assumed</a:t>
            </a:r>
          </a:p>
        </p:txBody>
      </p:sp>
    </p:spTree>
    <p:extLst>
      <p:ext uri="{BB962C8B-B14F-4D97-AF65-F5344CB8AC3E}">
        <p14:creationId xmlns:p14="http://schemas.microsoft.com/office/powerpoint/2010/main" val="342578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5299" name="Shape 29184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Role of Time</a:t>
            </a:r>
          </a:p>
        </p:txBody>
      </p:sp>
      <p:sp>
        <p:nvSpPr>
          <p:cNvPr id="55300" name="Shape 291842"/>
          <p:cNvSpPr>
            <a:spLocks noGrp="1" noChangeArrowheads="1"/>
          </p:cNvSpPr>
          <p:nvPr>
            <p:ph type="body" idx="1"/>
          </p:nvPr>
        </p:nvSpPr>
        <p:spPr>
          <a:xfrm>
            <a:off x="2351089" y="2266950"/>
            <a:ext cx="8110537" cy="4191000"/>
          </a:xfrm>
        </p:spPr>
        <p:txBody>
          <a:bodyPr/>
          <a:lstStyle/>
          <a:p>
            <a:pPr defTabSz="914400"/>
            <a:r>
              <a:rPr lang="en-US" sz="2400"/>
              <a:t>Do we need a global/universal clock?</a:t>
            </a:r>
          </a:p>
          <a:p>
            <a:pPr defTabSz="914400"/>
            <a:r>
              <a:rPr lang="en-US" sz="2400"/>
              <a:t>What type of time is appropriate for Information Dynamics?</a:t>
            </a:r>
          </a:p>
          <a:p>
            <a:pPr lvl="1" defTabSz="914400"/>
            <a:r>
              <a:rPr lang="en-US" sz="2000"/>
              <a:t>Absolute Time with a Counter (though it has a value relative to a starting point)</a:t>
            </a:r>
          </a:p>
          <a:p>
            <a:pPr lvl="1" defTabSz="914400"/>
            <a:r>
              <a:rPr lang="en-US" sz="2000"/>
              <a:t>Relative Time through Causality</a:t>
            </a:r>
          </a:p>
        </p:txBody>
      </p:sp>
    </p:spTree>
    <p:extLst>
      <p:ext uri="{BB962C8B-B14F-4D97-AF65-F5344CB8AC3E}">
        <p14:creationId xmlns:p14="http://schemas.microsoft.com/office/powerpoint/2010/main" val="32099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6323" name="Shape 26112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Consistency</a:t>
            </a:r>
          </a:p>
        </p:txBody>
      </p:sp>
      <p:sp>
        <p:nvSpPr>
          <p:cNvPr id="56324" name="Shape 261122"/>
          <p:cNvSpPr>
            <a:spLocks noGrp="1" noChangeArrowheads="1"/>
          </p:cNvSpPr>
          <p:nvPr>
            <p:ph type="body" idx="1"/>
          </p:nvPr>
        </p:nvSpPr>
        <p:spPr>
          <a:xfrm>
            <a:off x="2351089" y="2190750"/>
            <a:ext cx="8110537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/>
              <a:t>How can coordination take place without consistency of models each entity has from one another?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Models between communicating entities must be consistent and accurate enough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Who has the responsibility to fix broken models?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Do models follow a set of rules?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Logically, relationally, or operationally.</a:t>
            </a:r>
          </a:p>
        </p:txBody>
      </p:sp>
    </p:spTree>
    <p:extLst>
      <p:ext uri="{BB962C8B-B14F-4D97-AF65-F5344CB8AC3E}">
        <p14:creationId xmlns:p14="http://schemas.microsoft.com/office/powerpoint/2010/main" val="959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7347" name="Shape 2621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Awareness</a:t>
            </a:r>
          </a:p>
        </p:txBody>
      </p:sp>
      <p:sp>
        <p:nvSpPr>
          <p:cNvPr id="57348" name="Shape 2621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In order for entity A to be aware of entity B, entity A must have a model of entity B.</a:t>
            </a:r>
          </a:p>
          <a:p>
            <a:pPr defTabSz="914400"/>
            <a:r>
              <a:rPr lang="en-US" sz="2400"/>
              <a:t>Entity B need not have a model of entity A.</a:t>
            </a:r>
          </a:p>
          <a:p>
            <a:pPr defTabSz="914400"/>
            <a:r>
              <a:rPr lang="en-US" sz="2400"/>
              <a:t>Being aware does not mean having complete knowledge of another.</a:t>
            </a:r>
          </a:p>
        </p:txBody>
      </p:sp>
    </p:spTree>
    <p:extLst>
      <p:ext uri="{BB962C8B-B14F-4D97-AF65-F5344CB8AC3E}">
        <p14:creationId xmlns:p14="http://schemas.microsoft.com/office/powerpoint/2010/main" val="34368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8371" name="Shape 26316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Levels of Abstraction</a:t>
            </a:r>
          </a:p>
        </p:txBody>
      </p:sp>
      <p:sp>
        <p:nvSpPr>
          <p:cNvPr id="58372" name="Shape 263170"/>
          <p:cNvSpPr>
            <a:spLocks noGrp="1" noChangeArrowheads="1"/>
          </p:cNvSpPr>
          <p:nvPr>
            <p:ph type="body" idx="1"/>
          </p:nvPr>
        </p:nvSpPr>
        <p:spPr>
          <a:xfrm>
            <a:off x="2341564" y="2085975"/>
            <a:ext cx="8110537" cy="4191000"/>
          </a:xfrm>
        </p:spPr>
        <p:txBody>
          <a:bodyPr/>
          <a:lstStyle/>
          <a:p>
            <a:pPr defTabSz="914400"/>
            <a:r>
              <a:rPr lang="en-US" sz="2400"/>
              <a:t>Any massively complex system has to be viewed at an appropriate level of complexity</a:t>
            </a:r>
          </a:p>
          <a:p>
            <a:pPr lvl="1" defTabSz="914400"/>
            <a:r>
              <a:rPr lang="en-US" sz="2000"/>
              <a:t>Information with </a:t>
            </a:r>
            <a:r>
              <a:rPr lang="en-US" sz="2000">
                <a:solidFill>
                  <a:srgbClr val="FF0000"/>
                </a:solidFill>
              </a:rPr>
              <a:t>right</a:t>
            </a:r>
            <a:r>
              <a:rPr lang="en-US" sz="2000"/>
              <a:t> degree of detail</a:t>
            </a:r>
          </a:p>
          <a:p>
            <a:pPr lvl="1" defTabSz="914400"/>
            <a:r>
              <a:rPr lang="en-US" sz="2000"/>
              <a:t>Only relationships of </a:t>
            </a:r>
            <a:r>
              <a:rPr lang="en-US" sz="2000">
                <a:solidFill>
                  <a:srgbClr val="FF0000"/>
                </a:solidFill>
              </a:rPr>
              <a:t>interest</a:t>
            </a:r>
            <a:r>
              <a:rPr lang="en-US" sz="2000"/>
              <a:t> and their connections of interest are retained</a:t>
            </a:r>
          </a:p>
        </p:txBody>
      </p:sp>
    </p:spTree>
    <p:extLst>
      <p:ext uri="{BB962C8B-B14F-4D97-AF65-F5344CB8AC3E}">
        <p14:creationId xmlns:p14="http://schemas.microsoft.com/office/powerpoint/2010/main" val="28074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46" y="984185"/>
            <a:ext cx="8531077" cy="51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59395" name="Shape 2641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Planning</a:t>
            </a:r>
          </a:p>
        </p:txBody>
      </p:sp>
      <p:sp>
        <p:nvSpPr>
          <p:cNvPr id="59396" name="Shape 26419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Requires knowledge about future</a:t>
            </a:r>
          </a:p>
          <a:p>
            <a:pPr lvl="1" defTabSz="914400"/>
            <a:r>
              <a:rPr lang="en-US" sz="2000"/>
              <a:t>Using Models </a:t>
            </a:r>
          </a:p>
          <a:p>
            <a:pPr lvl="1" defTabSz="914400"/>
            <a:r>
              <a:rPr lang="en-US" sz="2000"/>
              <a:t>Estimates</a:t>
            </a:r>
          </a:p>
          <a:p>
            <a:pPr lvl="2" defTabSz="914400"/>
            <a:r>
              <a:rPr lang="en-US" sz="1800"/>
              <a:t>Accuracy</a:t>
            </a:r>
          </a:p>
          <a:p>
            <a:pPr lvl="2" defTabSz="914400"/>
            <a:r>
              <a:rPr lang="en-US" sz="1800"/>
              <a:t>Confidence</a:t>
            </a:r>
          </a:p>
          <a:p>
            <a:pPr defTabSz="914400"/>
            <a:r>
              <a:rPr lang="en-US" sz="2400"/>
              <a:t>Knowledge of Dynamics</a:t>
            </a:r>
          </a:p>
          <a:p>
            <a:pPr lvl="1" defTabSz="914400"/>
            <a:r>
              <a:rPr lang="en-US" sz="2000"/>
              <a:t>Expected changes over time</a:t>
            </a:r>
          </a:p>
        </p:txBody>
      </p:sp>
    </p:spTree>
    <p:extLst>
      <p:ext uri="{BB962C8B-B14F-4D97-AF65-F5344CB8AC3E}">
        <p14:creationId xmlns:p14="http://schemas.microsoft.com/office/powerpoint/2010/main" val="75607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0419" name="Shape 265217"/>
          <p:cNvSpPr>
            <a:spLocks noGrp="1" noChangeArrowheads="1"/>
          </p:cNvSpPr>
          <p:nvPr>
            <p:ph type="title"/>
          </p:nvPr>
        </p:nvSpPr>
        <p:spPr>
          <a:xfrm>
            <a:off x="2395539" y="312739"/>
            <a:ext cx="8162925" cy="1311275"/>
          </a:xfrm>
        </p:spPr>
        <p:txBody>
          <a:bodyPr anchor="b"/>
          <a:lstStyle/>
          <a:p>
            <a:pPr defTabSz="914400"/>
            <a:r>
              <a:rPr lang="en-US" sz="4000"/>
              <a:t>Example – Mutual Exclusion Problem</a:t>
            </a:r>
          </a:p>
        </p:txBody>
      </p:sp>
      <p:sp>
        <p:nvSpPr>
          <p:cNvPr id="60420" name="Shape 265218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/>
            <a:r>
              <a:rPr lang="en-US" sz="1800"/>
              <a:t>N Agents - Cooperative</a:t>
            </a:r>
          </a:p>
          <a:p>
            <a:pPr defTabSz="914400"/>
            <a:r>
              <a:rPr lang="en-US" sz="1800"/>
              <a:t>Any agent can enter its CS if nobody else is in its CS</a:t>
            </a:r>
          </a:p>
          <a:p>
            <a:pPr defTabSz="914400"/>
            <a:endParaRPr lang="en-US" sz="1800"/>
          </a:p>
          <a:p>
            <a:pPr defTabSz="914400"/>
            <a:r>
              <a:rPr lang="en-US" sz="1800"/>
              <a:t>Check if anybody is in its CS</a:t>
            </a:r>
          </a:p>
          <a:p>
            <a:pPr lvl="1" defTabSz="914400"/>
            <a:r>
              <a:rPr lang="en-US" sz="1600"/>
              <a:t>If not – enter</a:t>
            </a:r>
          </a:p>
          <a:p>
            <a:pPr lvl="1" defTabSz="914400"/>
            <a:r>
              <a:rPr lang="en-US" sz="1600"/>
              <a:t>If yes – wait and try again</a:t>
            </a:r>
          </a:p>
          <a:p>
            <a:pPr defTabSz="914400"/>
            <a:r>
              <a:rPr lang="en-US" sz="1800"/>
              <a:t>Each action takes time</a:t>
            </a:r>
          </a:p>
          <a:p>
            <a:pPr lvl="1" defTabSz="914400"/>
            <a:r>
              <a:rPr lang="en-US" sz="1600"/>
              <a:t>State of agents can change in that time </a:t>
            </a:r>
          </a:p>
        </p:txBody>
      </p:sp>
      <p:sp>
        <p:nvSpPr>
          <p:cNvPr id="60421" name="Shape 265219"/>
          <p:cNvSpPr>
            <a:spLocks noGrp="1" noChangeArrowheads="1"/>
          </p:cNvSpPr>
          <p:nvPr>
            <p:ph type="body" sz="half" idx="2"/>
          </p:nvPr>
        </p:nvSpPr>
        <p:spPr>
          <a:xfrm>
            <a:off x="7715251" y="1912938"/>
            <a:ext cx="2568575" cy="4114800"/>
          </a:xfrm>
        </p:spPr>
        <p:txBody>
          <a:bodyPr/>
          <a:lstStyle/>
          <a:p>
            <a:pPr defTabSz="914400">
              <a:buNone/>
            </a:pPr>
            <a:r>
              <a:rPr lang="en-US" sz="2400"/>
              <a:t>	</a:t>
            </a:r>
            <a:r>
              <a:rPr lang="en-US" sz="1600"/>
              <a:t>Entry</a:t>
            </a:r>
          </a:p>
          <a:p>
            <a:pPr defTabSz="914400">
              <a:buNone/>
            </a:pPr>
            <a:r>
              <a:rPr lang="en-US" sz="2400"/>
              <a:t>	CS</a:t>
            </a:r>
          </a:p>
          <a:p>
            <a:pPr defTabSz="914400">
              <a:buNone/>
            </a:pPr>
            <a:r>
              <a:rPr lang="en-US" sz="2400"/>
              <a:t>	</a:t>
            </a:r>
            <a:r>
              <a:rPr lang="en-US" sz="1600"/>
              <a:t>Exit</a:t>
            </a:r>
          </a:p>
          <a:p>
            <a:pPr defTabSz="914400">
              <a:buNone/>
            </a:pPr>
            <a:r>
              <a:rPr lang="en-US" sz="2400"/>
              <a:t>	Non – CS </a:t>
            </a:r>
          </a:p>
          <a:p>
            <a:pPr defTabSz="914400">
              <a:buNone/>
            </a:pPr>
            <a:r>
              <a:rPr lang="en-US" sz="2400"/>
              <a:t>	</a:t>
            </a:r>
            <a:r>
              <a:rPr lang="en-US" sz="160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3153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1443" name="Shape 26624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Mutual Exclusion Problem</a:t>
            </a:r>
          </a:p>
        </p:txBody>
      </p:sp>
      <p:sp>
        <p:nvSpPr>
          <p:cNvPr id="61444" name="Shape 266242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1800"/>
              <a:t>How to know the state of all other agents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Shared memory model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Distributed –</a:t>
            </a:r>
          </a:p>
          <a:p>
            <a:pPr lvl="2" defTabSz="914400">
              <a:lnSpc>
                <a:spcPct val="90000"/>
              </a:lnSpc>
            </a:pPr>
            <a:r>
              <a:rPr lang="en-US" sz="1400"/>
              <a:t> through messages</a:t>
            </a:r>
          </a:p>
          <a:p>
            <a:pPr defTabSz="914400">
              <a:lnSpc>
                <a:spcPct val="90000"/>
              </a:lnSpc>
            </a:pPr>
            <a:r>
              <a:rPr lang="en-US" sz="1800"/>
              <a:t>Shared Memory Model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Set up a mechanism for sharing of state information</a:t>
            </a:r>
          </a:p>
          <a:p>
            <a:pPr lvl="2" defTabSz="914400">
              <a:lnSpc>
                <a:spcPct val="90000"/>
              </a:lnSpc>
            </a:pPr>
            <a:r>
              <a:rPr lang="en-US" sz="1400"/>
              <a:t>Semaphore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Delay</a:t>
            </a:r>
          </a:p>
          <a:p>
            <a:pPr lvl="2" defTabSz="914400">
              <a:lnSpc>
                <a:spcPct val="90000"/>
              </a:lnSpc>
            </a:pPr>
            <a:r>
              <a:rPr lang="en-US" sz="1400"/>
              <a:t>Atomic action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Define checking mechanism</a:t>
            </a:r>
          </a:p>
          <a:p>
            <a:pPr defTabSz="914400">
              <a:lnSpc>
                <a:spcPct val="90000"/>
              </a:lnSpc>
            </a:pPr>
            <a:endParaRPr lang="en-US" sz="1800"/>
          </a:p>
        </p:txBody>
      </p:sp>
      <p:sp>
        <p:nvSpPr>
          <p:cNvPr id="61445" name="Shape 266243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0" y="1905000"/>
            <a:ext cx="3975100" cy="4191000"/>
          </a:xfrm>
        </p:spPr>
        <p:txBody>
          <a:bodyPr/>
          <a:lstStyle/>
          <a:p>
            <a:pPr defTabSz="914400"/>
            <a:r>
              <a:rPr lang="en-US" sz="1800"/>
              <a:t>Distributed </a:t>
            </a:r>
          </a:p>
          <a:p>
            <a:pPr lvl="1" defTabSz="914400"/>
            <a:r>
              <a:rPr lang="en-US" sz="1600"/>
              <a:t>Messages</a:t>
            </a:r>
          </a:p>
          <a:p>
            <a:pPr defTabSz="914400"/>
            <a:r>
              <a:rPr lang="en-US" sz="1800"/>
              <a:t>Algorithms vary in terms of the implications of messages and their meaning</a:t>
            </a:r>
          </a:p>
          <a:p>
            <a:pPr defTabSz="914400"/>
            <a:r>
              <a:rPr lang="en-US" sz="1800"/>
              <a:t>Simplest – Ask everybody for permission and enter when received from everybody</a:t>
            </a:r>
          </a:p>
          <a:p>
            <a:pPr defTabSz="914400"/>
            <a:r>
              <a:rPr lang="en-US" sz="1800"/>
              <a:t>How to process a permission request?</a:t>
            </a:r>
          </a:p>
          <a:p>
            <a:pPr lvl="1" defTabSz="91440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3428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2467" name="Shape 26726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Example - Security</a:t>
            </a:r>
          </a:p>
        </p:txBody>
      </p:sp>
      <p:sp>
        <p:nvSpPr>
          <p:cNvPr id="62468" name="Shape 267266"/>
          <p:cNvSpPr>
            <a:spLocks noGrp="1" noChangeArrowheads="1"/>
          </p:cNvSpPr>
          <p:nvPr>
            <p:ph type="body" idx="1"/>
          </p:nvPr>
        </p:nvSpPr>
        <p:spPr>
          <a:xfrm>
            <a:off x="2436814" y="4064000"/>
            <a:ext cx="8110537" cy="2032000"/>
          </a:xfrm>
        </p:spPr>
        <p:txBody>
          <a:bodyPr/>
          <a:lstStyle/>
          <a:p>
            <a:pPr defTabSz="914400"/>
            <a:r>
              <a:rPr lang="en-US" sz="2000"/>
              <a:t>Key – part of “perceived reality”</a:t>
            </a:r>
          </a:p>
          <a:p>
            <a:pPr defTabSz="914400"/>
            <a:r>
              <a:rPr lang="en-US" sz="2000"/>
              <a:t>How does B know which key to use?</a:t>
            </a:r>
          </a:p>
          <a:p>
            <a:pPr defTabSz="914400"/>
            <a:r>
              <a:rPr lang="en-US" sz="2000"/>
              <a:t>Public Key encryption</a:t>
            </a:r>
          </a:p>
        </p:txBody>
      </p:sp>
      <p:grpSp>
        <p:nvGrpSpPr>
          <p:cNvPr id="62469" name="Group 4"/>
          <p:cNvGrpSpPr>
            <a:grpSpLocks/>
          </p:cNvGrpSpPr>
          <p:nvPr/>
        </p:nvGrpSpPr>
        <p:grpSpPr bwMode="auto">
          <a:xfrm>
            <a:off x="2932113" y="1924051"/>
            <a:ext cx="5757862" cy="1890713"/>
            <a:chOff x="887" y="1131"/>
            <a:chExt cx="3627" cy="1191"/>
          </a:xfrm>
        </p:grpSpPr>
        <p:sp>
          <p:nvSpPr>
            <p:cNvPr id="62470" name="Rectangle 267268"/>
            <p:cNvSpPr>
              <a:spLocks noChangeArrowheads="1"/>
            </p:cNvSpPr>
            <p:nvPr/>
          </p:nvSpPr>
          <p:spPr bwMode="auto">
            <a:xfrm>
              <a:off x="887" y="1134"/>
              <a:ext cx="1033" cy="3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A</a:t>
              </a:r>
            </a:p>
          </p:txBody>
        </p:sp>
        <p:sp>
          <p:nvSpPr>
            <p:cNvPr id="62471" name="Rectangle 267269"/>
            <p:cNvSpPr>
              <a:spLocks noChangeArrowheads="1"/>
            </p:cNvSpPr>
            <p:nvPr/>
          </p:nvSpPr>
          <p:spPr bwMode="auto">
            <a:xfrm>
              <a:off x="892" y="1705"/>
              <a:ext cx="1033" cy="375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Key</a:t>
              </a:r>
            </a:p>
          </p:txBody>
        </p:sp>
        <p:sp>
          <p:nvSpPr>
            <p:cNvPr id="62472" name="Rectangle 267270"/>
            <p:cNvSpPr>
              <a:spLocks noChangeArrowheads="1"/>
            </p:cNvSpPr>
            <p:nvPr/>
          </p:nvSpPr>
          <p:spPr bwMode="auto">
            <a:xfrm>
              <a:off x="3476" y="1131"/>
              <a:ext cx="1033" cy="3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B</a:t>
              </a:r>
            </a:p>
          </p:txBody>
        </p:sp>
        <p:sp>
          <p:nvSpPr>
            <p:cNvPr id="62473" name="Rectangle 267271"/>
            <p:cNvSpPr>
              <a:spLocks noChangeArrowheads="1"/>
            </p:cNvSpPr>
            <p:nvPr/>
          </p:nvSpPr>
          <p:spPr bwMode="auto">
            <a:xfrm>
              <a:off x="3481" y="1702"/>
              <a:ext cx="1033" cy="375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Key</a:t>
              </a:r>
            </a:p>
          </p:txBody>
        </p:sp>
        <p:sp>
          <p:nvSpPr>
            <p:cNvPr id="62474" name="Straight Connector 267272"/>
            <p:cNvSpPr>
              <a:spLocks noChangeShapeType="1"/>
            </p:cNvSpPr>
            <p:nvPr/>
          </p:nvSpPr>
          <p:spPr bwMode="auto">
            <a:xfrm>
              <a:off x="1417" y="1509"/>
              <a:ext cx="0" cy="19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Straight Connector 267273"/>
            <p:cNvSpPr>
              <a:spLocks noChangeShapeType="1"/>
            </p:cNvSpPr>
            <p:nvPr/>
          </p:nvSpPr>
          <p:spPr bwMode="auto">
            <a:xfrm>
              <a:off x="1426" y="2075"/>
              <a:ext cx="0" cy="2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Straight Connector 267274"/>
            <p:cNvSpPr>
              <a:spLocks noChangeShapeType="1"/>
            </p:cNvSpPr>
            <p:nvPr/>
          </p:nvSpPr>
          <p:spPr bwMode="auto">
            <a:xfrm>
              <a:off x="1454" y="2322"/>
              <a:ext cx="255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Straight Connector 267275"/>
            <p:cNvSpPr>
              <a:spLocks noChangeShapeType="1"/>
            </p:cNvSpPr>
            <p:nvPr/>
          </p:nvSpPr>
          <p:spPr bwMode="auto">
            <a:xfrm flipV="1">
              <a:off x="4023" y="2075"/>
              <a:ext cx="0" cy="24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Straight Connector 267276"/>
            <p:cNvSpPr>
              <a:spLocks noChangeShapeType="1"/>
            </p:cNvSpPr>
            <p:nvPr/>
          </p:nvSpPr>
          <p:spPr bwMode="auto">
            <a:xfrm flipV="1">
              <a:off x="4014" y="1509"/>
              <a:ext cx="0" cy="1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67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3491" name="Shape 26828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Example – </a:t>
            </a:r>
            <a:r>
              <a:rPr lang="en-US" sz="4000"/>
              <a:t>Link State Routing</a:t>
            </a:r>
          </a:p>
        </p:txBody>
      </p:sp>
      <p:sp>
        <p:nvSpPr>
          <p:cNvPr id="63492" name="Shape 268290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/>
            <a:r>
              <a:rPr lang="en-US" sz="2000"/>
              <a:t>Each node measures delays</a:t>
            </a:r>
          </a:p>
          <a:p>
            <a:pPr defTabSz="914400"/>
            <a:r>
              <a:rPr lang="en-US" sz="2000"/>
              <a:t>Periodically send the measured delay to every other node</a:t>
            </a:r>
          </a:p>
          <a:p>
            <a:pPr defTabSz="914400"/>
            <a:r>
              <a:rPr lang="en-US" sz="2000"/>
              <a:t>Determine route as the minimum delay path from source to destination</a:t>
            </a:r>
          </a:p>
          <a:p>
            <a:pPr defTabSz="914400"/>
            <a:endParaRPr lang="en-US" sz="2000"/>
          </a:p>
          <a:p>
            <a:pPr defTabSz="914400"/>
            <a:endParaRPr lang="en-US" sz="2000"/>
          </a:p>
        </p:txBody>
      </p:sp>
      <p:sp>
        <p:nvSpPr>
          <p:cNvPr id="63493" name="Shape 268291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0" y="1905000"/>
            <a:ext cx="3975100" cy="4191000"/>
          </a:xfrm>
        </p:spPr>
        <p:txBody>
          <a:bodyPr/>
          <a:lstStyle/>
          <a:p>
            <a:pPr defTabSz="914400"/>
            <a:r>
              <a:rPr lang="en-US" sz="1800"/>
              <a:t>Need delay when packet gets there not what it was</a:t>
            </a:r>
          </a:p>
          <a:p>
            <a:pPr defTabSz="914400"/>
            <a:r>
              <a:rPr lang="en-US" sz="1800"/>
              <a:t>Estimate of future delay rapidly moves towards the steady state values</a:t>
            </a:r>
          </a:p>
          <a:p>
            <a:pPr defTabSz="914400"/>
            <a:r>
              <a:rPr lang="en-US" sz="1800"/>
              <a:t>IF Steady State values are known</a:t>
            </a:r>
          </a:p>
          <a:p>
            <a:pPr lvl="1" defTabSz="914400"/>
            <a:r>
              <a:rPr lang="en-US" sz="1600"/>
              <a:t>Reduce communication</a:t>
            </a:r>
          </a:p>
          <a:p>
            <a:pPr lvl="1" defTabSz="914400"/>
            <a:r>
              <a:rPr lang="en-US" sz="1600"/>
              <a:t>Improve routing</a:t>
            </a:r>
          </a:p>
          <a:p>
            <a:pPr lvl="1" defTabSz="914400"/>
            <a:endParaRPr lang="en-US" sz="1600"/>
          </a:p>
          <a:p>
            <a:pPr defTabSz="914400"/>
            <a:r>
              <a:rPr lang="en-US" sz="1800">
                <a:solidFill>
                  <a:srgbClr val="FF0000"/>
                </a:solidFill>
              </a:rPr>
              <a:t>Demonstrated through implementation/simulation</a:t>
            </a:r>
          </a:p>
        </p:txBody>
      </p:sp>
    </p:spTree>
    <p:extLst>
      <p:ext uri="{BB962C8B-B14F-4D97-AF65-F5344CB8AC3E}">
        <p14:creationId xmlns:p14="http://schemas.microsoft.com/office/powerpoint/2010/main" val="334514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4515" name="Shape 26931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Information-centric Design</a:t>
            </a:r>
          </a:p>
        </p:txBody>
      </p:sp>
      <p:sp>
        <p:nvSpPr>
          <p:cNvPr id="64516" name="Shape 2693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000"/>
              <a:t>Having right information at the right place at the right time</a:t>
            </a:r>
          </a:p>
          <a:p>
            <a:pPr defTabSz="914400"/>
            <a:r>
              <a:rPr lang="en-US" sz="2000"/>
              <a:t>Explicitly take into account the time dependent aspect of information</a:t>
            </a:r>
          </a:p>
          <a:p>
            <a:pPr defTabSz="914400"/>
            <a:r>
              <a:rPr lang="en-US" sz="2000"/>
              <a:t>Explicitly take into account the value of information</a:t>
            </a:r>
          </a:p>
          <a:p>
            <a:pPr defTabSz="914400"/>
            <a:r>
              <a:rPr lang="en-US" sz="2000"/>
              <a:t>Explicitly take into account implicit information</a:t>
            </a:r>
          </a:p>
          <a:p>
            <a:pPr defTabSz="914400"/>
            <a:r>
              <a:rPr lang="en-US" sz="2000"/>
              <a:t>Organize/design system based on the dynamics of information requirements</a:t>
            </a:r>
          </a:p>
          <a:p>
            <a:pPr defTabSz="914400"/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427336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5539" name="Shape 36044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Rover Technology</a:t>
            </a:r>
          </a:p>
        </p:txBody>
      </p:sp>
      <p:sp>
        <p:nvSpPr>
          <p:cNvPr id="65540" name="Shape 3604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Context-aware computing platform</a:t>
            </a:r>
          </a:p>
          <a:p>
            <a:pPr lvl="1" defTabSz="914400"/>
            <a:r>
              <a:rPr lang="en-US" smtClean="0"/>
              <a:t>Location</a:t>
            </a:r>
          </a:p>
          <a:p>
            <a:pPr lvl="1" defTabSz="914400"/>
            <a:r>
              <a:rPr lang="en-US" smtClean="0"/>
              <a:t>Time</a:t>
            </a:r>
          </a:p>
          <a:p>
            <a:pPr defTabSz="914400"/>
            <a:r>
              <a:rPr lang="en-US" smtClean="0"/>
              <a:t>Self-describing Information Representations</a:t>
            </a:r>
          </a:p>
          <a:p>
            <a:pPr defTabSz="914400"/>
            <a:r>
              <a:rPr lang="en-US" smtClean="0"/>
              <a:t>Services/actions depend on context</a:t>
            </a:r>
          </a:p>
        </p:txBody>
      </p:sp>
    </p:spTree>
    <p:extLst>
      <p:ext uri="{BB962C8B-B14F-4D97-AF65-F5344CB8AC3E}">
        <p14:creationId xmlns:p14="http://schemas.microsoft.com/office/powerpoint/2010/main" val="32051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7587" name="Shape 27033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Uses of Information Dynamics</a:t>
            </a:r>
          </a:p>
        </p:txBody>
      </p:sp>
      <p:sp>
        <p:nvSpPr>
          <p:cNvPr id="67588" name="Shape 27033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Framework for 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Approaching system designs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System Analysis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Given a design determine 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All Information Dynamics – Explicit and Implicit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Decision Structure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Actions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System Synthesis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Outcome required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Processing/Action needed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Information needed</a:t>
            </a:r>
          </a:p>
          <a:p>
            <a:pPr lvl="3" defTabSz="914400">
              <a:lnSpc>
                <a:spcPct val="90000"/>
              </a:lnSpc>
            </a:pPr>
            <a:endParaRPr lang="en-US" sz="1600"/>
          </a:p>
          <a:p>
            <a:pPr lvl="1"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8113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2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Jan 2018</a:t>
            </a:r>
            <a:endParaRPr lang="en-US"/>
          </a:p>
        </p:txBody>
      </p:sp>
      <p:sp>
        <p:nvSpPr>
          <p:cNvPr id="68611" name="Shape 27136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3764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6250"/>
            <a:ext cx="9296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61987"/>
            <a:ext cx="92964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2018</a:t>
            </a:r>
            <a:endParaRPr lang="en-US"/>
          </a:p>
        </p:txBody>
      </p:sp>
      <p:sp>
        <p:nvSpPr>
          <p:cNvPr id="3" name="AutoShape 2" descr="data:image/jpeg;base64,/9j/4AAQSkZJRgABAQAAAQABAAD/2wCEAAkGBxISEhUUEhIVFBUSFRQUFRUUFBQUDxUQFBQXFhUUFBUYHCggGBolHBQUITEhJSkrLy4uFx8zODMsNygtLisBCgoKDg0OGhAQFywlHBwsLCwtKy4sLCwsLCwsLCwsLC0sLCwsLCwsLCwsLCwsLCwsLCwsLSwsLCwsLCwsLDcsLf/AABEIAKkBKwMBIgACEQEDEQH/xAAcAAACAgMBAQAAAAAAAAAAAAABAgADBAUGBwj/xAA+EAABAwIDBQUGBAQGAwEAAAABAAIRAyEEEjEFBkFRYRMicYGRBzJCobHwI1KCwRRDctEVU2KSorIz4fEk/8QAGQEBAQEBAQEAAAAAAAAAAAAAAAECAwQF/8QAIREBAQACAgMAAwEBAAAAAAAAAAECERIxAyFBBFFhEzL/2gAMAwEAAhEDEQA/APXpRQBRRDEpVAUwRSlqgp9U6IQBrYTAqKAIHAQIRCKCp9IEzyVwQTBBJRAUUQQBFRGEAJUDlIUhAZUlBRAVFIUhAFEShKCKKShmQFFLnTSgiISohA0oShKMoJKiBeEGvQRBqYJXIA58JO1Vjb6hHKgwJTAoQiAiDCMJZRlFOGpoVbSnQMAghCZBAU4ASBFA5CTNdMEUEuiErngAkmALkmwA5krzjev2ospk0sEG1H6dqb0geVNo989dPFS5Sduvi8OflusY9LCi8D2ft+viK3/7MZWy8WCWyZ93KIDR4Cfqu3oU8NUaOzAto5jnMqD9QId80xvLpry+DLxXWT0VAlea43H4rDR2OP10o4oCqCOjx3wPVDD+1A0XdnjaLZES+gdAeOQkyP1T0S3XbM8OV/59vSyEhmVjbN2pSxFMVKLw9juI4HkRqD0KymlVyNmThVgodogctQ7NEFAoJkQypiUMyBX9EjqsKxj0xgoEpum6ZRElAEITKIKxR6pm04TIygBKgUlCUBJSyoEC5BiSigAiEALUOz6pi5EPQIKXVWtZHFL2ihegsUlJcoimUD5kM6nZ9UwYEC5lLqwNWHtvGdhh6tUXNOm5zQdC+O43zdA80HjPtf3wrVK7sHRdlo0+7Vy+9VqCC4E/labRzBXmLMQadQFkGPezCWkcQfRbLa7nOqOM5nExPxOe43d1k3WE/BGSG3IGjQS4E6zHjxUsn1vK/J1FNetUNQ1A9wcTm48OAHIaQV2m628+ZrmvcKVVgkO+FwAuQOY/L6LlHUIj4TFxJk8ZIWJVZoRE3i41HH75JJ+jHOz18d+3G4d9Tt69V1Sp/lARmizZeYDW9OCbdvF4etiXudRbTqPOamJLmWF4Btm46ei4ihiZAJ1Fj4cTb1WypuLHseNWuDh6rOnq/wBLx1u+5qPXN0MV2e0uzaQGYmi4kcDXpGQfHIXL0sELxncSK+0aLib0e0eI5uYWR/yXtAatvHRVXY3lXBSUQhUITqQgDBCZCQigVwUAUhMUAQKJKUlAVISFEIGQJUDU2VBUXIgqwgKIEATZEUMyDW9oiHFWBoTIKYJTtp9U6VzTwQNlATiEGzxTIBnQFU8kQ4IgoGHVGEqh1QOFzW/tc/wkC2eowGdIGZ9/NgXSyuB9r222YahRzyS+o4tDdSW0yL9O+PVFk3fTwTauMitUdeznEc5FhbhrK7zY+HbhcLS7UVO8Mx7NriJPeJeQPqvMtoVJLnD4iHeRM/Ve34LHsLGtI4D6Ll5b07/j4XK3XxrqbcPi6LiW5mt/O2HDwm4XBbXwVMP7NhnUgmA6BqHH4uN/Bei4zGQC0Mc24FhaOfgq8ZSpupHu3Igg8DFlzwz413z8Fyn9ea7IwDamJZRc7IKhLZAkggF2nWCF31LD4fC90NzPp2zvgugCxHAWjQcVxeN/DDarZDqVRpieDHSQTx04rot85/iGuGlWkxwjiRLT8g31Xot1Nxx8GPLLhl1Nt57K6gdtS3+XWf5At/che4ALxr2GbPnEYmuf5bG0W+NR+Z3p2TfVexlTG7m2PPhMc9QyhKXNC5bezfelg2xTaK9W/ca8AN6uP7K2yduUlvTpqgPBVhjjqvN90PayK9cUcUxtLtHZab2yGh5sGVAdJOh5r00lVCto9U4aAgAUciCFyrLirHAIjwQVwUwEapyoEADpUhQuUQAlCSmyowgVSE8ITCAQpCmZRBgyooAmlBAUyUIoCoAoAmhAQ1HKgFCgNkA8IFqoxoc2m91Nud7WuLWkwHOAkNnqbIMk1QASTAAkk2AA4kr549sW8rMdimNoODqNBpY109x9VxGd7Tpls0A9CdLrF2ztraWPJbWrNFJxMMns6OUGwDWyXD+qT1WqxuxAxveqAu4Bo7vrKnbtjjxvftzNemYnp8/sL0TC4p76TH0iD3c0HQkNkA+dlxbMPDDzY+/9JA+/NZ27m1uxf2L703zlPFs6jw1WPJjuOv4+f+eVxy+t9i9s4xvvdmTyAt4Rr81l4XF4hzC6qwMMHuzNuB6eCGGFJpzBzTxky53qSsLa22AZDb8Laeq4336keyWYXla02PxgNF35s7gfmdP1Lo6lZ1SnQmSW0gCT/Sz+x9FwziagyAXc/UD7lbytjnikabGlxcMsyAQ3LEDxIXpnp86Tncv667cX2hM2dRdT/hnVTUquqOqCo1ouA1rQCOTfmusoe2nCOpOLqVSnWGjHQ5h652/SAvAX0303w4Fp4hwIvxkLNp4M1QSwiR8J1/SeKSammMsrnna9M3g38r1WOaalnXhvcYOkC/qVw2O2iS4OkyLzxPQrSh7md0tII1nrxCqdUJ1K48Lv27c5J1pdjcUXPls5jERrm4R1X1FsfedvZUxVDswpsDyACC7KJ+a8a3A3Ma+mzF1DmzEupsHutymA53M62XcYxzKTC+o4Na0SSenLmu0mo8+WW7t6LT25QP8AMA8ZBTHa9DjVYPEwvn7Gb4VnvIw7AxgNnVPeI55eCo/xatXble8vZx+Fk/pu7w0UyzmK44ZZdPTt5fazRoPLMPSFct95xqBrNbxAJPiul3O3sZj6YPZupVIzFjrgtmMzHCzhboei8IfiaOVzSxthDYYCDwg8vFdd7L8XWpV2UAR2b/xGyZLWQSYPKeB0lZw8nJvPx8fr2stUARzISujkZSUhKmYIGzIEpC5KXILZQJVcFHKghchmVgaEYCDBhRTMpKBgU0qslQuQPmUzqouSygyJULlRKiC/Oh2qqCxNq7Uo4am6rWeGtaCb6mODRxJ0AQeE79UnYTGVqQs0VDVp3t2Vb8QAdAXOb+lc9Try6cpcLTEkeqy95ts1sfXfiKzMkwymyIy0WyWt/wBXvOM8STwhYOA2m+kDTAaWyXAOEm9zeearc93bJwLRUdVluUNAMm7QC102XO4t2Ugt1abHp9wuiqbWDmmWNBmm6Gz3g13eEHpK0GOdne88ySOUTZRrK7ja4atmAdEg/VDEPc7utEA6notXsao/OGNuDr0HErpKb2Ummo74RPUzoB1JWeLPLc0XC0aWHezOO81rnhvowT/ucfJZ2NDH5TRYS85s0AkuPAwFypL6xc+SXXe7UnKBx6BbjAV3ClGXvwdJkh0CJ6KZbsev8bjhffcaDatSazzOhA9ABCmFrljgW8PnzB8Vk7cptzCG95rZqEcXOdIkdGkLXuBaYcIsD5FbePKXHJ2+3KFAiiWtc6nXZ2jXy3M0GxZ1c12vlzXK7S2W9h7vfDzDXAQTJ0I4FdFu3jW1cP2D8p7J7nsBOWaT2k1AHcCHNDr/AJytlR2M7EMqMpd7IbyQHQRLH+Oo8ipr27es8P7G6o740cBhGYam0VKlOkGlzT+EKsXJPG86LgcRtd73OdVd2rn2LnjMW/0Xhq1zyQXNdq0kdQRqCqCb8votPMzQ7MdJtrew0kn0Wbs/apYcriC0nWLgn9lpHVdQbK3C0X1XCnTaXPeYa0an75qZYzKarWOVxu46DauIY0BzHZpgkN5kaeIXYezllRmZxI74BDhwIuWg8v7KnY24dGnSivL6r7ktcQxpjRv912OytnBkMY0Se60DRrdCfRZxw4tZ+Tk9DwOJLqbHHi0HzhXZ1ThWNawN/KAPQK9jxGi0wAko5Cna9MgSANU7fBIX3iLRr15J2ulAVW4CU8JIj74IHAUhU1Kp4CUwf9wgwsyUvVdOmeMq3swgUvUBKsDQrEFDU8IuKiBfBV4nFMpiajg0fM+A4rD25tduGpF5ubBreJJIHoJnyXBbRr1a4c5tRpqHQ1JDW+Q5cldDebf38p0BqGcs3eqO/pYPqV5Pvnvica0N/EAa/NJcJdYgWFgLyr8TuXinuL31ab3HjndJ9W2S4HdOtSc4uw7akgNaS9rmtn3nZZuY0smll1XItxpEAm2kkE256xKevUDTYteCLEcv2XR4vYZ07Cq2OVMFv/tc1WwwbILXt4guY5jfCD9fqs6rtMpvlIWg9ua9hB4qvFNa1w8NQbarFqmHaxzEyOXDgleNfv71TpLrLdZOz8zagye8TbkB8U9IWVtMWEvBM+6JFuaowOIbTa4j3iIHLL/9WPmvmN+ZVZl1dNlsnGtoyXMmQADMECTPr5qUdrvDz2YkEwxpALr2AEQsrB7PpPph7pdPkB5LFxWJp4eo002yYPvaAzYiPD5qSajWd5XcZO1tk1WUnVnu75gvAmO8QI6wCuaW+rbedVtUMtJBLRIBAMwOSy24PBOGbJVA6O70cwCku2c8OMl202xsUadQH8wcw/qaR+66LZe16lGqHMcQDAePhcybgjpMg8CsSvgsIxnaUn1HRwcWR5QE+7uzqtcyyi94ym4BayYt3zb5qXt18dkwu/qnfWh2eMfAgPDag/Vr8w5a04CqWdp2VQ0yYDwxxZPR0L1Clumx7218c5tSo1oa2k2exABJGcG7jJNtOhW+z6R3QNALC2ngtvLXmGxNwMXiAHVAMPT/AD1R+IW9KevrC9D2FsPC4FpFBpe9wh1V57x6DkOg+ayMXjou91+R/Zqwxii82lo5kXnpyQbam8k2u4810ex2Cnf3nHUn6Doue2fQgyLnnxXQ0WkCZt8lFbyniOaymVei1eEdmbLb+NvNbGi21zKC1rg5XMCRoTNQWAoFyqqVmg6oNrt5oLgVCFBfRAkoCAhCMqQUGDKkqoVAef8AtIHrCcM++KA5lCTyUIUQRK4wnhVVAg0u2MMyr7w00IsR99VyuPodnOWCBzAn1ELtMVQN1y226EA9FUc5S2xPw8Y1OqyP8Vb+U/Jc8XEPcNTJt6K9plVG8btZnHME/wDiNI/F6tWjNWGxFydeNuAVVRvFFburhcLU96nQdPNjf7LHq7uYN/8AIZw9wxppHJameaLX8rKLyv7PitzMIZgVGcoIgLW4jcQOPcxIEgNLXUgAQNJy8euq2jMdUHxnwmVk0dqvm4aepF1UaevuViAwMp1aDWtHEPk8zMHUknzVeD3Qyj8So19TQuFw0cmgtXQ1tuOGrW/NYjts3/8AGz/l/dQ3Wqobk0ge9Wef6QAf+q2OH3dwzTMOef8AUTOvQ/sg/bDuAYP0yfmsartqr+cjwAH0TS3K3tuMJsujTuyg0Hnl/sAsupi8urw0cswH/W65P+Oe7VxPiSVfhwX2aJ53GqI31TaTQbS49BHzKxX4+o8w2G+Fz6q6ls8GAZ9QJNitxhNkx7ojl98UGqw2AuCbnnc3PC63uDwfMffNbHCbGJ0BJ16dYC3OG2blRWBgsLpZbtmFaYAFhpKto4XosunRhQV06ULIDU7Wp2hAjAePyTCeVk9lLoK3UmzJaCUwY38o9LKwNRCBBT+wjCdBACUJRJSoMGAgXIdoEM4QHMmCrDuisagMoORAUIQYeKdZaPaWEfUBDRqNfFdMWBDs0HnTtzDc8T53m/30Cwau61adB4j52+9F6l2aU0RyV2jyZmw6wtlPAdPKdLrGxuy6rCe6T5T9NV687CjkqX7PB1A9Lps08aOGcRpyufVOMIQCTpzPT7K9afsOmfhHoqK+7tNwgtH3dNjx57oKDHyV6bjtxKLrhpB6Ex6StJX9n7h7j3DxAIVHCY6v1WJTxMnn9yu6Hs0rP96ofJoaPnK22yPZrTpOzEl54BxOXrbig81fTqEAim88O61xm/TW/wBE1LYeKqOuOzHEu97/AGr3KjsItIIgQ3KAPdyjpCyHbHaTmcAT4BTY8pwG6lwTLgIs42zDU/ut/hN3dABA6CAu+p7IYNGyshmDAtHoiuXwmwYiwt9wtxhdmBnCVtm4aNLeitp4ccZ9VBhUaQGlvUrJZS6eqygwck0IKRSKbs1bCor4gMLGn+Y7KOU5S6/k0oLWCE8oQgWoDmRlLCmXqgNlLIZeqGVA1kIQyqZeqCEBCAoW9UMnVBrMidrU8qQgARRUIRERQUaioVE5aoDyCBbogJwiECQoGI9oJg/YRB6IDCMdE1ggXD71QA0vBFtLoEZRlAMnRTL0RRAQLlRy9E2YKZigkHwQzI+KZAskohiIRQAsQypiCogWUT1+il0JKAZfFMR4qSgUDeaCCEoGUQzKSgiKWVJRBQspKiKwVEGohEEFGEGpiipA4pgGhIxRupQXEhAlKVAgKkolK1AykIhBBCgaYOvBEJ0ADUQVCoEBlNHVKiEDIpVCgZBQIoAiSlQKBw5TMqyo1BZmUlAqU0BlGVEiBiokKKAkJYTKFAEMyKBQRRByiD//2Q=="/>
          <p:cNvSpPr>
            <a:spLocks noChangeAspect="1" noChangeArrowheads="1"/>
          </p:cNvSpPr>
          <p:nvPr/>
        </p:nvSpPr>
        <p:spPr bwMode="auto">
          <a:xfrm>
            <a:off x="2889251" y="2252662"/>
            <a:ext cx="58197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ISEhUUEhIVFBUSFRQUFRUUFBQUDxUQFBQXFhUUFBUYHCggGBolHBQUITEhJSkrLy4uFx8zODMsNygtLisBCgoKDg0OGhAQFywlHBwsLCwtKy4sLCwsLCwsLCwsLC0sLCwsLCwsLCwsLCwsLCwsLCwsLSwsLCwsLCwsLDcsLf/AABEIAKkBKwMBIgACEQEDEQH/xAAcAAACAgMBAQAAAAAAAAAAAAABAgADBAUGBwj/xAA+EAABAwIDBQUGBAQGAwEAAAABAAIRAyEEEjEFBkFRYRMicYGRBzJCobHwI1KCwRRDctEVU2KSorIz4fEk/8QAGQEBAQEBAQEAAAAAAAAAAAAAAAECAwQF/8QAIREBAQACAgMAAwEBAAAAAAAAAAECERIxAyFBBFFhEzL/2gAMAwEAAhEDEQA/APXpRQBRRDEpVAUwRSlqgp9U6IQBrYTAqKAIHAQIRCKCp9IEzyVwQTBBJRAUUQQBFRGEAJUDlIUhAZUlBRAVFIUhAFEShKCKKShmQFFLnTSgiISohA0oShKMoJKiBeEGvQRBqYJXIA58JO1Vjb6hHKgwJTAoQiAiDCMJZRlFOGpoVbSnQMAghCZBAU4ASBFA5CTNdMEUEuiErngAkmALkmwA5krzjev2ospk0sEG1H6dqb0geVNo989dPFS5Sduvi8OflusY9LCi8D2ft+viK3/7MZWy8WCWyZ93KIDR4Cfqu3oU8NUaOzAto5jnMqD9QId80xvLpry+DLxXWT0VAlea43H4rDR2OP10o4oCqCOjx3wPVDD+1A0XdnjaLZES+gdAeOQkyP1T0S3XbM8OV/59vSyEhmVjbN2pSxFMVKLw9juI4HkRqD0KymlVyNmThVgodogctQ7NEFAoJkQypiUMyBX9EjqsKxj0xgoEpum6ZRElAEITKIKxR6pm04TIygBKgUlCUBJSyoEC5BiSigAiEALUOz6pi5EPQIKXVWtZHFL2ihegsUlJcoimUD5kM6nZ9UwYEC5lLqwNWHtvGdhh6tUXNOm5zQdC+O43zdA80HjPtf3wrVK7sHRdlo0+7Vy+9VqCC4E/labRzBXmLMQadQFkGPezCWkcQfRbLa7nOqOM5nExPxOe43d1k3WE/BGSG3IGjQS4E6zHjxUsn1vK/J1FNetUNQ1A9wcTm48OAHIaQV2m628+ZrmvcKVVgkO+FwAuQOY/L6LlHUIj4TFxJk8ZIWJVZoRE3i41HH75JJ+jHOz18d+3G4d9Tt69V1Sp/lARmizZeYDW9OCbdvF4etiXudRbTqPOamJLmWF4Btm46ei4ihiZAJ1Fj4cTb1WypuLHseNWuDh6rOnq/wBLx1u+5qPXN0MV2e0uzaQGYmi4kcDXpGQfHIXL0sELxncSK+0aLib0e0eI5uYWR/yXtAatvHRVXY3lXBSUQhUITqQgDBCZCQigVwUAUhMUAQKJKUlAVISFEIGQJUDU2VBUXIgqwgKIEATZEUMyDW9oiHFWBoTIKYJTtp9U6VzTwQNlATiEGzxTIBnQFU8kQ4IgoGHVGEqh1QOFzW/tc/wkC2eowGdIGZ9/NgXSyuB9r222YahRzyS+o4tDdSW0yL9O+PVFk3fTwTauMitUdeznEc5FhbhrK7zY+HbhcLS7UVO8Mx7NriJPeJeQPqvMtoVJLnD4iHeRM/Ve34LHsLGtI4D6Ll5b07/j4XK3XxrqbcPi6LiW5mt/O2HDwm4XBbXwVMP7NhnUgmA6BqHH4uN/Bei4zGQC0Mc24FhaOfgq8ZSpupHu3Igg8DFlzwz413z8Fyn9ea7IwDamJZRc7IKhLZAkggF2nWCF31LD4fC90NzPp2zvgugCxHAWjQcVxeN/DDarZDqVRpieDHSQTx04rot85/iGuGlWkxwjiRLT8g31Xot1Nxx8GPLLhl1Nt57K6gdtS3+XWf5At/che4ALxr2GbPnEYmuf5bG0W+NR+Z3p2TfVexlTG7m2PPhMc9QyhKXNC5bezfelg2xTaK9W/ca8AN6uP7K2yduUlvTpqgPBVhjjqvN90PayK9cUcUxtLtHZab2yGh5sGVAdJOh5r00lVCto9U4aAgAUciCFyrLirHAIjwQVwUwEapyoEADpUhQuUQAlCSmyowgVSE8ITCAQpCmZRBgyooAmlBAUyUIoCoAoAmhAQ1HKgFCgNkA8IFqoxoc2m91Nud7WuLWkwHOAkNnqbIMk1QASTAAkk2AA4kr549sW8rMdimNoODqNBpY109x9VxGd7Tpls0A9CdLrF2ztraWPJbWrNFJxMMns6OUGwDWyXD+qT1WqxuxAxveqAu4Bo7vrKnbtjjxvftzNemYnp8/sL0TC4p76TH0iD3c0HQkNkA+dlxbMPDDzY+/9JA+/NZ27m1uxf2L703zlPFs6jw1WPJjuOv4+f+eVxy+t9i9s4xvvdmTyAt4Rr81l4XF4hzC6qwMMHuzNuB6eCGGFJpzBzTxky53qSsLa22AZDb8Laeq4336keyWYXla02PxgNF35s7gfmdP1Lo6lZ1SnQmSW0gCT/Sz+x9FwziagyAXc/UD7lbytjnikabGlxcMsyAQ3LEDxIXpnp86Tncv667cX2hM2dRdT/hnVTUquqOqCo1ouA1rQCOTfmusoe2nCOpOLqVSnWGjHQ5h652/SAvAX0303w4Fp4hwIvxkLNp4M1QSwiR8J1/SeKSammMsrnna9M3g38r1WOaalnXhvcYOkC/qVw2O2iS4OkyLzxPQrSh7md0tII1nrxCqdUJ1K48Lv27c5J1pdjcUXPls5jERrm4R1X1FsfedvZUxVDswpsDyACC7KJ+a8a3A3Ma+mzF1DmzEupsHutymA53M62XcYxzKTC+o4Na0SSenLmu0mo8+WW7t6LT25QP8AMA8ZBTHa9DjVYPEwvn7Gb4VnvIw7AxgNnVPeI55eCo/xatXble8vZx+Fk/pu7w0UyzmK44ZZdPTt5fazRoPLMPSFct95xqBrNbxAJPiul3O3sZj6YPZupVIzFjrgtmMzHCzhboei8IfiaOVzSxthDYYCDwg8vFdd7L8XWpV2UAR2b/xGyZLWQSYPKeB0lZw8nJvPx8fr2stUARzISujkZSUhKmYIGzIEpC5KXILZQJVcFHKghchmVgaEYCDBhRTMpKBgU0qslQuQPmUzqouSygyJULlRKiC/Oh2qqCxNq7Uo4am6rWeGtaCb6mODRxJ0AQeE79UnYTGVqQs0VDVp3t2Vb8QAdAXOb+lc9Try6cpcLTEkeqy95ts1sfXfiKzMkwymyIy0WyWt/wBXvOM8STwhYOA2m+kDTAaWyXAOEm9zeearc93bJwLRUdVluUNAMm7QC102XO4t2Ugt1abHp9wuiqbWDmmWNBmm6Gz3g13eEHpK0GOdne88ySOUTZRrK7ja4atmAdEg/VDEPc7utEA6notXsao/OGNuDr0HErpKb2Ummo74RPUzoB1JWeLPLc0XC0aWHezOO81rnhvowT/ucfJZ2NDH5TRYS85s0AkuPAwFypL6xc+SXXe7UnKBx6BbjAV3ClGXvwdJkh0CJ6KZbsev8bjhffcaDatSazzOhA9ABCmFrljgW8PnzB8Vk7cptzCG95rZqEcXOdIkdGkLXuBaYcIsD5FbePKXHJ2+3KFAiiWtc6nXZ2jXy3M0GxZ1c12vlzXK7S2W9h7vfDzDXAQTJ0I4FdFu3jW1cP2D8p7J7nsBOWaT2k1AHcCHNDr/AJytlR2M7EMqMpd7IbyQHQRLH+Oo8ipr27es8P7G6o740cBhGYam0VKlOkGlzT+EKsXJPG86LgcRtd73OdVd2rn2LnjMW/0Xhq1zyQXNdq0kdQRqCqCb8votPMzQ7MdJtrew0kn0Wbs/apYcriC0nWLgn9lpHVdQbK3C0X1XCnTaXPeYa0an75qZYzKarWOVxu46DauIY0BzHZpgkN5kaeIXYezllRmZxI74BDhwIuWg8v7KnY24dGnSivL6r7ktcQxpjRv912OytnBkMY0Se60DRrdCfRZxw4tZ+Tk9DwOJLqbHHi0HzhXZ1ThWNawN/KAPQK9jxGi0wAko5Cna9MgSANU7fBIX3iLRr15J2ulAVW4CU8JIj74IHAUhU1Kp4CUwf9wgwsyUvVdOmeMq3swgUvUBKsDQrEFDU8IuKiBfBV4nFMpiajg0fM+A4rD25tduGpF5ubBreJJIHoJnyXBbRr1a4c5tRpqHQ1JDW+Q5cldDebf38p0BqGcs3eqO/pYPqV5Pvnvica0N/EAa/NJcJdYgWFgLyr8TuXinuL31ab3HjndJ9W2S4HdOtSc4uw7akgNaS9rmtn3nZZuY0smll1XItxpEAm2kkE256xKevUDTYteCLEcv2XR4vYZ07Cq2OVMFv/tc1WwwbILXt4guY5jfCD9fqs6rtMpvlIWg9ua9hB4qvFNa1w8NQbarFqmHaxzEyOXDgleNfv71TpLrLdZOz8zagye8TbkB8U9IWVtMWEvBM+6JFuaowOIbTa4j3iIHLL/9WPmvmN+ZVZl1dNlsnGtoyXMmQADMECTPr5qUdrvDz2YkEwxpALr2AEQsrB7PpPph7pdPkB5LFxWJp4eo002yYPvaAzYiPD5qSajWd5XcZO1tk1WUnVnu75gvAmO8QI6wCuaW+rbedVtUMtJBLRIBAMwOSy24PBOGbJVA6O70cwCku2c8OMl202xsUadQH8wcw/qaR+66LZe16lGqHMcQDAePhcybgjpMg8CsSvgsIxnaUn1HRwcWR5QE+7uzqtcyyi94ym4BayYt3zb5qXt18dkwu/qnfWh2eMfAgPDag/Vr8w5a04CqWdp2VQ0yYDwxxZPR0L1Clumx7218c5tSo1oa2k2exABJGcG7jJNtOhW+z6R3QNALC2ngtvLXmGxNwMXiAHVAMPT/AD1R+IW9KevrC9D2FsPC4FpFBpe9wh1V57x6DkOg+ayMXjou91+R/Zqwxii82lo5kXnpyQbam8k2u4810ex2Cnf3nHUn6Doue2fQgyLnnxXQ0WkCZt8lFbyniOaymVei1eEdmbLb+NvNbGi21zKC1rg5XMCRoTNQWAoFyqqVmg6oNrt5oLgVCFBfRAkoCAhCMqQUGDKkqoVAef8AtIHrCcM++KA5lCTyUIUQRK4wnhVVAg0u2MMyr7w00IsR99VyuPodnOWCBzAn1ELtMVQN1y226EA9FUc5S2xPw8Y1OqyP8Vb+U/Jc8XEPcNTJt6K9plVG8btZnHME/wDiNI/F6tWjNWGxFydeNuAVVRvFFburhcLU96nQdPNjf7LHq7uYN/8AIZw9wxppHJameaLX8rKLyv7PitzMIZgVGcoIgLW4jcQOPcxIEgNLXUgAQNJy8euq2jMdUHxnwmVk0dqvm4aepF1UaevuViAwMp1aDWtHEPk8zMHUknzVeD3Qyj8So19TQuFw0cmgtXQ1tuOGrW/NYjts3/8AGz/l/dQ3Wqobk0ge9Wef6QAf+q2OH3dwzTMOef8AUTOvQ/sg/bDuAYP0yfmsartqr+cjwAH0TS3K3tuMJsujTuyg0Hnl/sAsupi8urw0cswH/W65P+Oe7VxPiSVfhwX2aJ53GqI31TaTQbS49BHzKxX4+o8w2G+Fz6q6ls8GAZ9QJNitxhNkx7ojl98UGqw2AuCbnnc3PC63uDwfMffNbHCbGJ0BJ16dYC3OG2blRWBgsLpZbtmFaYAFhpKto4XosunRhQV06ULIDU7Wp2hAjAePyTCeVk9lLoK3UmzJaCUwY38o9LKwNRCBBT+wjCdBACUJRJSoMGAgXIdoEM4QHMmCrDuisagMoORAUIQYeKdZaPaWEfUBDRqNfFdMWBDs0HnTtzDc8T53m/30Cwau61adB4j52+9F6l2aU0RyV2jyZmw6wtlPAdPKdLrGxuy6rCe6T5T9NV687CjkqX7PB1A9Lps08aOGcRpyufVOMIQCTpzPT7K9afsOmfhHoqK+7tNwgtH3dNjx57oKDHyV6bjtxKLrhpB6Ex6StJX9n7h7j3DxAIVHCY6v1WJTxMnn9yu6Hs0rP96ofJoaPnK22yPZrTpOzEl54BxOXrbig81fTqEAim88O61xm/TW/wBE1LYeKqOuOzHEu97/AGr3KjsItIIgQ3KAPdyjpCyHbHaTmcAT4BTY8pwG6lwTLgIs42zDU/ut/hN3dABA6CAu+p7IYNGyshmDAtHoiuXwmwYiwt9wtxhdmBnCVtm4aNLeitp4ccZ9VBhUaQGlvUrJZS6eqygwck0IKRSKbs1bCor4gMLGn+Y7KOU5S6/k0oLWCE8oQgWoDmRlLCmXqgNlLIZeqGVA1kIQyqZeqCEBCAoW9UMnVBrMidrU8qQgARRUIRERQUaioVE5aoDyCBbogJwiECQoGI9oJg/YRB6IDCMdE1ggXD71QA0vBFtLoEZRlAMnRTL0RRAQLlRy9E2YKZigkHwQzI+KZAskohiIRQAsQypiCogWUT1+il0JKAZfFMR4qSgUDeaCCEoGUQzKSgiKWVJRBQspKiKwVEGohEEFGEGpiipA4pgGhIxRupQXEhAlKVAgKkolK1AykIhBBCgaYOvBEJ0ADUQVCoEBlNHVKiEDIpVCgZBQIoAiSlQKBw5TMqyo1BZmUlAqU0BlGVEiBiokKKAkJYTKFAEMyKBQRRByi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43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2432</Words>
  <Application>Microsoft Office PowerPoint</Application>
  <PresentationFormat>Widescreen</PresentationFormat>
  <Paragraphs>635</Paragraphs>
  <Slides>68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Albertus Medium</vt:lpstr>
      <vt:lpstr>Arial</vt:lpstr>
      <vt:lpstr>Calibri</vt:lpstr>
      <vt:lpstr>Century Gothic</vt:lpstr>
      <vt:lpstr>H-MotiLekha LicensAAgrawala</vt:lpstr>
      <vt:lpstr>Stencil</vt:lpstr>
      <vt:lpstr>SV Surya</vt:lpstr>
      <vt:lpstr>Times New Roman</vt:lpstr>
      <vt:lpstr>Wingdings 3</vt:lpstr>
      <vt:lpstr>Wisp</vt:lpstr>
      <vt:lpstr>Information Dynamics A Fresh Look at Information Its Properties and Implications</vt:lpstr>
      <vt:lpstr>Collaborators</vt:lpstr>
      <vt:lpstr>PowerPoint Presentation</vt:lpstr>
      <vt:lpstr>What Information does this picture carry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Information does this sequence carry ?</vt:lpstr>
      <vt:lpstr>What is the basic nature  of Information?</vt:lpstr>
      <vt:lpstr>What is Information ?</vt:lpstr>
      <vt:lpstr>Information</vt:lpstr>
      <vt:lpstr>Information and Representation</vt:lpstr>
      <vt:lpstr>Information versus its Representation</vt:lpstr>
      <vt:lpstr>Perceived Reality</vt:lpstr>
      <vt:lpstr>Perceived Reality</vt:lpstr>
      <vt:lpstr>Models</vt:lpstr>
      <vt:lpstr>Perceived Reality</vt:lpstr>
      <vt:lpstr>What is Information ?</vt:lpstr>
      <vt:lpstr>Information and Representation</vt:lpstr>
      <vt:lpstr>What is Information ?</vt:lpstr>
      <vt:lpstr>Information and Representation</vt:lpstr>
      <vt:lpstr>What Is Information ?</vt:lpstr>
      <vt:lpstr>Nature of Information</vt:lpstr>
      <vt:lpstr>Information Representation</vt:lpstr>
      <vt:lpstr>Information Representation</vt:lpstr>
      <vt:lpstr>Information Representation</vt:lpstr>
      <vt:lpstr>Multi-step Processing</vt:lpstr>
      <vt:lpstr>Explicit and Implicit Information</vt:lpstr>
      <vt:lpstr>Meta-Information</vt:lpstr>
      <vt:lpstr>What can we do with information</vt:lpstr>
      <vt:lpstr>Storage of information</vt:lpstr>
      <vt:lpstr>Movement of information</vt:lpstr>
      <vt:lpstr>Information movement infrastructure</vt:lpstr>
      <vt:lpstr>Implications of Information Movement</vt:lpstr>
      <vt:lpstr>Information Uncertainty Principle-1</vt:lpstr>
      <vt:lpstr>Information Uncertainty Principle - 2</vt:lpstr>
      <vt:lpstr>Value of Information</vt:lpstr>
      <vt:lpstr>Value of Information</vt:lpstr>
      <vt:lpstr>Information Fusion</vt:lpstr>
      <vt:lpstr>Capture of Information</vt:lpstr>
      <vt:lpstr>Action</vt:lpstr>
      <vt:lpstr>Action</vt:lpstr>
      <vt:lpstr>Three Levels</vt:lpstr>
      <vt:lpstr>Types of Actions</vt:lpstr>
      <vt:lpstr>Trigger</vt:lpstr>
      <vt:lpstr> Large Complex System</vt:lpstr>
      <vt:lpstr>Coordination: A Distributed System</vt:lpstr>
      <vt:lpstr>Role of Time</vt:lpstr>
      <vt:lpstr>Consistency</vt:lpstr>
      <vt:lpstr>Awareness</vt:lpstr>
      <vt:lpstr>Levels of Abstraction</vt:lpstr>
      <vt:lpstr>Planning</vt:lpstr>
      <vt:lpstr>Example – Mutual Exclusion Problem</vt:lpstr>
      <vt:lpstr>Mutual Exclusion Problem</vt:lpstr>
      <vt:lpstr>Example - Security</vt:lpstr>
      <vt:lpstr>Example – Link State Routing</vt:lpstr>
      <vt:lpstr>Information-centric Design</vt:lpstr>
      <vt:lpstr>Rover Technology</vt:lpstr>
      <vt:lpstr>Uses of Information Dynamics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Dynamics A Fresh Look at Information Its Properties and Implications</dc:title>
  <dc:creator>Agrawala, Ashok</dc:creator>
  <cp:lastModifiedBy>Agrawala, Ashok</cp:lastModifiedBy>
  <cp:revision>11</cp:revision>
  <cp:lastPrinted>2018-01-30T15:52:48Z</cp:lastPrinted>
  <dcterms:created xsi:type="dcterms:W3CDTF">2016-02-01T15:40:20Z</dcterms:created>
  <dcterms:modified xsi:type="dcterms:W3CDTF">2018-01-30T17:02:24Z</dcterms:modified>
</cp:coreProperties>
</file>