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handoutMasterIdLst>
    <p:handoutMasterId r:id="rId17"/>
  </p:handoutMasterIdLst>
  <p:sldIdLst>
    <p:sldId id="262" r:id="rId2"/>
    <p:sldId id="271" r:id="rId3"/>
    <p:sldId id="272" r:id="rId4"/>
    <p:sldId id="265" r:id="rId5"/>
    <p:sldId id="266" r:id="rId6"/>
    <p:sldId id="267" r:id="rId7"/>
    <p:sldId id="264" r:id="rId8"/>
    <p:sldId id="268" r:id="rId9"/>
    <p:sldId id="273" r:id="rId10"/>
    <p:sldId id="263" r:id="rId11"/>
    <p:sldId id="270" r:id="rId12"/>
    <p:sldId id="274" r:id="rId13"/>
    <p:sldId id="275" r:id="rId14"/>
    <p:sldId id="276" r:id="rId15"/>
  </p:sldIdLst>
  <p:sldSz cx="9144000" cy="5143500" type="screen16x9"/>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63" d="100"/>
          <a:sy n="163" d="100"/>
        </p:scale>
        <p:origin x="156" y="26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EEABEEA7-EA8E-4AF4-ADC6-A1CDB10BF3EE}" type="datetimeFigureOut">
              <a:rPr lang="en-US" smtClean="0"/>
              <a:t>2/6/2018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A7326841-3978-46E0-B588-BAE066C4F1A6}" type="slidenum">
              <a:rPr lang="en-US" smtClean="0"/>
              <a:t>‹#›</a:t>
            </a:fld>
            <a:endParaRPr lang="en-US"/>
          </a:p>
        </p:txBody>
      </p:sp>
    </p:spTree>
    <p:extLst>
      <p:ext uri="{BB962C8B-B14F-4D97-AF65-F5344CB8AC3E}">
        <p14:creationId xmlns:p14="http://schemas.microsoft.com/office/powerpoint/2010/main" val="38692355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406400" y="696913"/>
            <a:ext cx="6199188"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00514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spcBef>
                <a:spcPts val="0"/>
              </a:spcBef>
              <a:buNone/>
              <a:defRPr sz="1000">
                <a:solidFill>
                  <a:schemeClr val="dk2"/>
                </a:solidFill>
              </a:defRPr>
            </a:lvl1pPr>
            <a:lvl2pPr lvl="1" algn="r">
              <a:spcBef>
                <a:spcPts val="0"/>
              </a:spcBef>
              <a:buNone/>
              <a:defRPr sz="1000">
                <a:solidFill>
                  <a:schemeClr val="dk2"/>
                </a:solidFill>
              </a:defRPr>
            </a:lvl2pPr>
            <a:lvl3pPr lvl="2" algn="r">
              <a:spcBef>
                <a:spcPts val="0"/>
              </a:spcBef>
              <a:buNone/>
              <a:defRPr sz="1000">
                <a:solidFill>
                  <a:schemeClr val="dk2"/>
                </a:solidFill>
              </a:defRPr>
            </a:lvl3pPr>
            <a:lvl4pPr lvl="3" algn="r">
              <a:spcBef>
                <a:spcPts val="0"/>
              </a:spcBef>
              <a:buNone/>
              <a:defRPr sz="1000">
                <a:solidFill>
                  <a:schemeClr val="dk2"/>
                </a:solidFill>
              </a:defRPr>
            </a:lvl4pPr>
            <a:lvl5pPr lvl="4" algn="r">
              <a:spcBef>
                <a:spcPts val="0"/>
              </a:spcBef>
              <a:buNone/>
              <a:defRPr sz="1000">
                <a:solidFill>
                  <a:schemeClr val="dk2"/>
                </a:solidFill>
              </a:defRPr>
            </a:lvl5pPr>
            <a:lvl6pPr lvl="5" algn="r">
              <a:spcBef>
                <a:spcPts val="0"/>
              </a:spcBef>
              <a:buNone/>
              <a:defRPr sz="1000">
                <a:solidFill>
                  <a:schemeClr val="dk2"/>
                </a:solidFill>
              </a:defRPr>
            </a:lvl6pPr>
            <a:lvl7pPr lvl="6" algn="r">
              <a:spcBef>
                <a:spcPts val="0"/>
              </a:spcBef>
              <a:buNone/>
              <a:defRPr sz="1000">
                <a:solidFill>
                  <a:schemeClr val="dk2"/>
                </a:solidFill>
              </a:defRPr>
            </a:lvl7pPr>
            <a:lvl8pPr lvl="7" algn="r">
              <a:spcBef>
                <a:spcPts val="0"/>
              </a:spcBef>
              <a:buNone/>
              <a:defRPr sz="1000">
                <a:solidFill>
                  <a:schemeClr val="dk2"/>
                </a:solidFill>
              </a:defRPr>
            </a:lvl8pPr>
            <a:lvl9pPr lvl="8" algn="r">
              <a:spcBef>
                <a:spcPts val="0"/>
              </a:spcBef>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Project 1 – Twitter Slang Term Extraction</a:t>
            </a:r>
            <a:endParaRPr lang="en-US" dirty="0"/>
          </a:p>
        </p:txBody>
      </p:sp>
      <p:sp>
        <p:nvSpPr>
          <p:cNvPr id="4" name="Text Placeholder 3"/>
          <p:cNvSpPr>
            <a:spLocks noGrp="1"/>
          </p:cNvSpPr>
          <p:nvPr>
            <p:ph type="body" idx="1"/>
          </p:nvPr>
        </p:nvSpPr>
        <p:spPr/>
        <p:txBody>
          <a:bodyPr/>
          <a:lstStyle/>
          <a:p>
            <a:endParaRPr lang="en-US"/>
          </a:p>
        </p:txBody>
      </p:sp>
      <p:sp>
        <p:nvSpPr>
          <p:cNvPr id="5" name="Text Placeholder 4"/>
          <p:cNvSpPr>
            <a:spLocks noGrp="1"/>
          </p:cNvSpPr>
          <p:nvPr>
            <p:ph type="body" idx="2"/>
          </p:nvPr>
        </p:nvSpPr>
        <p:spPr/>
        <p:txBody>
          <a:bodyPr/>
          <a:lstStyle/>
          <a:p>
            <a:endParaRPr lang="en-US"/>
          </a:p>
        </p:txBody>
      </p:sp>
    </p:spTree>
    <p:extLst>
      <p:ext uri="{BB962C8B-B14F-4D97-AF65-F5344CB8AC3E}">
        <p14:creationId xmlns:p14="http://schemas.microsoft.com/office/powerpoint/2010/main" val="16512626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 10  User/Consumer Behavior</a:t>
            </a:r>
            <a:endParaRPr lang="en-US" dirty="0"/>
          </a:p>
        </p:txBody>
      </p:sp>
      <p:sp>
        <p:nvSpPr>
          <p:cNvPr id="3" name="Text Placeholder 2"/>
          <p:cNvSpPr>
            <a:spLocks noGrp="1"/>
          </p:cNvSpPr>
          <p:nvPr>
            <p:ph type="body" idx="1"/>
          </p:nvPr>
        </p:nvSpPr>
        <p:spPr/>
        <p:txBody>
          <a:bodyPr/>
          <a:lstStyle/>
          <a:p>
            <a:r>
              <a:rPr lang="en-US" dirty="0" smtClean="0"/>
              <a:t>Characterization of user behavior</a:t>
            </a:r>
          </a:p>
          <a:p>
            <a:pPr lvl="1"/>
            <a:r>
              <a:rPr lang="en-US" dirty="0" smtClean="0"/>
              <a:t>Level  </a:t>
            </a:r>
            <a:endParaRPr lang="en-US" dirty="0"/>
          </a:p>
        </p:txBody>
      </p:sp>
      <p:sp>
        <p:nvSpPr>
          <p:cNvPr id="4" name="Text Placeholder 3"/>
          <p:cNvSpPr>
            <a:spLocks noGrp="1"/>
          </p:cNvSpPr>
          <p:nvPr>
            <p:ph type="body" idx="2"/>
          </p:nvPr>
        </p:nvSpPr>
        <p:spPr/>
        <p:txBody>
          <a:bodyPr/>
          <a:lstStyle/>
          <a:p>
            <a:r>
              <a:rPr lang="en-US" dirty="0" smtClean="0"/>
              <a:t>Data Sets</a:t>
            </a:r>
          </a:p>
          <a:p>
            <a:pPr lvl="1"/>
            <a:endParaRPr lang="en-US" dirty="0"/>
          </a:p>
        </p:txBody>
      </p:sp>
    </p:spTree>
    <p:extLst>
      <p:ext uri="{BB962C8B-B14F-4D97-AF65-F5344CB8AC3E}">
        <p14:creationId xmlns:p14="http://schemas.microsoft.com/office/powerpoint/2010/main" val="3519899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Behavior</a:t>
            </a:r>
            <a:endParaRPr lang="en-US" dirty="0"/>
          </a:p>
        </p:txBody>
      </p:sp>
      <p:sp>
        <p:nvSpPr>
          <p:cNvPr id="3" name="Text Placeholder 2"/>
          <p:cNvSpPr>
            <a:spLocks noGrp="1"/>
          </p:cNvSpPr>
          <p:nvPr>
            <p:ph type="body" idx="1"/>
          </p:nvPr>
        </p:nvSpPr>
        <p:spPr/>
        <p:txBody>
          <a:bodyPr/>
          <a:lstStyle/>
          <a:p>
            <a:r>
              <a:rPr lang="en-US" dirty="0" smtClean="0"/>
              <a:t>Typical Interaction Model</a:t>
            </a:r>
          </a:p>
          <a:p>
            <a:pPr lvl="1"/>
            <a:r>
              <a:rPr lang="en-US" dirty="0" smtClean="0"/>
              <a:t>Command – Response </a:t>
            </a:r>
            <a:endParaRPr lang="en-US" dirty="0"/>
          </a:p>
        </p:txBody>
      </p:sp>
      <p:cxnSp>
        <p:nvCxnSpPr>
          <p:cNvPr id="6" name="Straight Connector 5"/>
          <p:cNvCxnSpPr/>
          <p:nvPr/>
        </p:nvCxnSpPr>
        <p:spPr>
          <a:xfrm>
            <a:off x="1582615" y="2948353"/>
            <a:ext cx="6764216"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916723" y="2749061"/>
            <a:ext cx="967154" cy="1934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Command</a:t>
            </a:r>
            <a:endParaRPr lang="en-US" sz="1200" dirty="0">
              <a:solidFill>
                <a:schemeClr val="tx1"/>
              </a:solidFill>
            </a:endParaRPr>
          </a:p>
        </p:txBody>
      </p:sp>
      <p:sp>
        <p:nvSpPr>
          <p:cNvPr id="8" name="Rectangle 7"/>
          <p:cNvSpPr/>
          <p:nvPr/>
        </p:nvSpPr>
        <p:spPr>
          <a:xfrm>
            <a:off x="3344446" y="2749060"/>
            <a:ext cx="967154" cy="193431"/>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Response</a:t>
            </a:r>
            <a:endParaRPr lang="en-US" sz="1200" dirty="0"/>
          </a:p>
        </p:txBody>
      </p:sp>
      <p:sp>
        <p:nvSpPr>
          <p:cNvPr id="10" name="Rectangle 9"/>
          <p:cNvSpPr/>
          <p:nvPr/>
        </p:nvSpPr>
        <p:spPr>
          <a:xfrm>
            <a:off x="5565369" y="2749061"/>
            <a:ext cx="967154" cy="1934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Command</a:t>
            </a:r>
            <a:endParaRPr lang="en-US" sz="1200" dirty="0">
              <a:solidFill>
                <a:schemeClr val="tx1"/>
              </a:solidFill>
            </a:endParaRPr>
          </a:p>
        </p:txBody>
      </p:sp>
      <p:sp>
        <p:nvSpPr>
          <p:cNvPr id="11" name="Rectangle 10"/>
          <p:cNvSpPr/>
          <p:nvPr/>
        </p:nvSpPr>
        <p:spPr>
          <a:xfrm>
            <a:off x="6993092" y="2749060"/>
            <a:ext cx="967154" cy="193431"/>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Response</a:t>
            </a:r>
            <a:endParaRPr lang="en-US" sz="1200" dirty="0"/>
          </a:p>
        </p:txBody>
      </p:sp>
      <p:cxnSp>
        <p:nvCxnSpPr>
          <p:cNvPr id="13" name="Straight Connector 12"/>
          <p:cNvCxnSpPr/>
          <p:nvPr/>
        </p:nvCxnSpPr>
        <p:spPr>
          <a:xfrm>
            <a:off x="2883877" y="2927845"/>
            <a:ext cx="0" cy="659423"/>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346948" y="2945419"/>
            <a:ext cx="0" cy="659423"/>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565369" y="2927845"/>
            <a:ext cx="0" cy="659423"/>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323323" y="2942491"/>
            <a:ext cx="0" cy="659423"/>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508739" y="3625350"/>
            <a:ext cx="1079142" cy="246221"/>
          </a:xfrm>
          <a:prstGeom prst="rect">
            <a:avLst/>
          </a:prstGeom>
          <a:noFill/>
        </p:spPr>
        <p:txBody>
          <a:bodyPr wrap="none" rtlCol="0">
            <a:spAutoFit/>
          </a:bodyPr>
          <a:lstStyle/>
          <a:p>
            <a:r>
              <a:rPr lang="en-US" sz="1000" dirty="0" smtClean="0"/>
              <a:t>Response Time</a:t>
            </a:r>
            <a:endParaRPr lang="en-US" sz="1000" dirty="0"/>
          </a:p>
        </p:txBody>
      </p:sp>
      <p:sp>
        <p:nvSpPr>
          <p:cNvPr id="18" name="TextBox 17"/>
          <p:cNvSpPr txBox="1"/>
          <p:nvPr/>
        </p:nvSpPr>
        <p:spPr>
          <a:xfrm>
            <a:off x="4502202" y="3285355"/>
            <a:ext cx="817853" cy="246221"/>
          </a:xfrm>
          <a:prstGeom prst="rect">
            <a:avLst/>
          </a:prstGeom>
          <a:noFill/>
        </p:spPr>
        <p:txBody>
          <a:bodyPr wrap="none" rtlCol="0">
            <a:spAutoFit/>
          </a:bodyPr>
          <a:lstStyle/>
          <a:p>
            <a:r>
              <a:rPr lang="en-US" sz="1000" dirty="0" smtClean="0"/>
              <a:t>Think Time</a:t>
            </a:r>
            <a:endParaRPr lang="en-US" sz="1000" dirty="0"/>
          </a:p>
        </p:txBody>
      </p:sp>
      <p:sp>
        <p:nvSpPr>
          <p:cNvPr id="19" name="TextBox 18"/>
          <p:cNvSpPr txBox="1"/>
          <p:nvPr/>
        </p:nvSpPr>
        <p:spPr>
          <a:xfrm>
            <a:off x="2104903" y="3285353"/>
            <a:ext cx="787395" cy="246221"/>
          </a:xfrm>
          <a:prstGeom prst="rect">
            <a:avLst/>
          </a:prstGeom>
          <a:noFill/>
        </p:spPr>
        <p:txBody>
          <a:bodyPr wrap="none" rtlCol="0">
            <a:spAutoFit/>
          </a:bodyPr>
          <a:lstStyle/>
          <a:p>
            <a:r>
              <a:rPr lang="en-US" sz="1000" dirty="0" smtClean="0"/>
              <a:t>Input Time</a:t>
            </a:r>
            <a:endParaRPr lang="en-US" sz="1000" dirty="0"/>
          </a:p>
        </p:txBody>
      </p:sp>
      <p:sp>
        <p:nvSpPr>
          <p:cNvPr id="20" name="TextBox 19"/>
          <p:cNvSpPr txBox="1"/>
          <p:nvPr/>
        </p:nvSpPr>
        <p:spPr>
          <a:xfrm>
            <a:off x="3346262" y="3286817"/>
            <a:ext cx="886781" cy="246221"/>
          </a:xfrm>
          <a:prstGeom prst="rect">
            <a:avLst/>
          </a:prstGeom>
          <a:noFill/>
        </p:spPr>
        <p:txBody>
          <a:bodyPr wrap="none" rtlCol="0">
            <a:spAutoFit/>
          </a:bodyPr>
          <a:lstStyle/>
          <a:p>
            <a:r>
              <a:rPr lang="en-US" sz="1000" dirty="0" smtClean="0"/>
              <a:t>Output Time</a:t>
            </a:r>
            <a:endParaRPr lang="en-US" sz="1000" dirty="0"/>
          </a:p>
        </p:txBody>
      </p:sp>
      <p:cxnSp>
        <p:nvCxnSpPr>
          <p:cNvPr id="21" name="Straight Connector 20"/>
          <p:cNvCxnSpPr/>
          <p:nvPr/>
        </p:nvCxnSpPr>
        <p:spPr>
          <a:xfrm>
            <a:off x="1916723" y="2902882"/>
            <a:ext cx="0" cy="659423"/>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538394" y="2942491"/>
            <a:ext cx="0" cy="65942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8927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Behavior</a:t>
            </a:r>
            <a:endParaRPr lang="en-US" dirty="0"/>
          </a:p>
        </p:txBody>
      </p:sp>
      <p:sp>
        <p:nvSpPr>
          <p:cNvPr id="3" name="Text Placeholder 2"/>
          <p:cNvSpPr>
            <a:spLocks noGrp="1"/>
          </p:cNvSpPr>
          <p:nvPr>
            <p:ph type="body" idx="1"/>
          </p:nvPr>
        </p:nvSpPr>
        <p:spPr/>
        <p:txBody>
          <a:bodyPr/>
          <a:lstStyle/>
          <a:p>
            <a:r>
              <a:rPr lang="en-US" dirty="0" smtClean="0"/>
              <a:t>Typical Interaction Model</a:t>
            </a:r>
          </a:p>
          <a:p>
            <a:pPr lvl="1"/>
            <a:r>
              <a:rPr lang="en-US" dirty="0" smtClean="0"/>
              <a:t>Command – Response </a:t>
            </a:r>
          </a:p>
          <a:p>
            <a:pPr lvl="1"/>
            <a:r>
              <a:rPr lang="en-US" dirty="0" smtClean="0"/>
              <a:t>Interleaving</a:t>
            </a:r>
            <a:endParaRPr lang="en-US" dirty="0"/>
          </a:p>
        </p:txBody>
      </p:sp>
      <p:cxnSp>
        <p:nvCxnSpPr>
          <p:cNvPr id="6" name="Straight Connector 5"/>
          <p:cNvCxnSpPr/>
          <p:nvPr/>
        </p:nvCxnSpPr>
        <p:spPr>
          <a:xfrm>
            <a:off x="1582615" y="2948353"/>
            <a:ext cx="6764216"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916723" y="2749061"/>
            <a:ext cx="967154" cy="1934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Command</a:t>
            </a:r>
            <a:endParaRPr lang="en-US" sz="1200" dirty="0">
              <a:solidFill>
                <a:schemeClr val="tx1"/>
              </a:solidFill>
            </a:endParaRPr>
          </a:p>
        </p:txBody>
      </p:sp>
      <p:sp>
        <p:nvSpPr>
          <p:cNvPr id="8" name="Rectangle 7"/>
          <p:cNvSpPr/>
          <p:nvPr/>
        </p:nvSpPr>
        <p:spPr>
          <a:xfrm>
            <a:off x="3344446" y="2749060"/>
            <a:ext cx="967154" cy="193431"/>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Response</a:t>
            </a:r>
            <a:endParaRPr lang="en-US" sz="1200" dirty="0"/>
          </a:p>
        </p:txBody>
      </p:sp>
      <p:sp>
        <p:nvSpPr>
          <p:cNvPr id="10" name="Rectangle 9"/>
          <p:cNvSpPr/>
          <p:nvPr/>
        </p:nvSpPr>
        <p:spPr>
          <a:xfrm>
            <a:off x="5565369" y="2749061"/>
            <a:ext cx="967154" cy="1934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Command</a:t>
            </a:r>
            <a:endParaRPr lang="en-US" sz="1200" dirty="0">
              <a:solidFill>
                <a:schemeClr val="tx1"/>
              </a:solidFill>
            </a:endParaRPr>
          </a:p>
        </p:txBody>
      </p:sp>
      <p:sp>
        <p:nvSpPr>
          <p:cNvPr id="11" name="Rectangle 10"/>
          <p:cNvSpPr/>
          <p:nvPr/>
        </p:nvSpPr>
        <p:spPr>
          <a:xfrm>
            <a:off x="6993092" y="2749060"/>
            <a:ext cx="967154" cy="193431"/>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Response</a:t>
            </a:r>
            <a:endParaRPr lang="en-US" sz="1200" dirty="0"/>
          </a:p>
        </p:txBody>
      </p:sp>
      <p:cxnSp>
        <p:nvCxnSpPr>
          <p:cNvPr id="13" name="Straight Connector 12"/>
          <p:cNvCxnSpPr/>
          <p:nvPr/>
        </p:nvCxnSpPr>
        <p:spPr>
          <a:xfrm>
            <a:off x="2883877" y="2927845"/>
            <a:ext cx="0" cy="659423"/>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346948" y="2945419"/>
            <a:ext cx="0" cy="659423"/>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565369" y="2927845"/>
            <a:ext cx="0" cy="659423"/>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323323" y="2942491"/>
            <a:ext cx="0" cy="659423"/>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508739" y="3625350"/>
            <a:ext cx="1079142" cy="246221"/>
          </a:xfrm>
          <a:prstGeom prst="rect">
            <a:avLst/>
          </a:prstGeom>
          <a:noFill/>
        </p:spPr>
        <p:txBody>
          <a:bodyPr wrap="none" rtlCol="0">
            <a:spAutoFit/>
          </a:bodyPr>
          <a:lstStyle/>
          <a:p>
            <a:r>
              <a:rPr lang="en-US" sz="1000" dirty="0" smtClean="0"/>
              <a:t>Response Time</a:t>
            </a:r>
            <a:endParaRPr lang="en-US" sz="1000" dirty="0"/>
          </a:p>
        </p:txBody>
      </p:sp>
      <p:sp>
        <p:nvSpPr>
          <p:cNvPr id="18" name="TextBox 17"/>
          <p:cNvSpPr txBox="1"/>
          <p:nvPr/>
        </p:nvSpPr>
        <p:spPr>
          <a:xfrm>
            <a:off x="4502202" y="3285355"/>
            <a:ext cx="817853" cy="246221"/>
          </a:xfrm>
          <a:prstGeom prst="rect">
            <a:avLst/>
          </a:prstGeom>
          <a:noFill/>
        </p:spPr>
        <p:txBody>
          <a:bodyPr wrap="none" rtlCol="0">
            <a:spAutoFit/>
          </a:bodyPr>
          <a:lstStyle/>
          <a:p>
            <a:r>
              <a:rPr lang="en-US" sz="1000" dirty="0" smtClean="0"/>
              <a:t>Think Time</a:t>
            </a:r>
            <a:endParaRPr lang="en-US" sz="1000" dirty="0"/>
          </a:p>
        </p:txBody>
      </p:sp>
      <p:sp>
        <p:nvSpPr>
          <p:cNvPr id="19" name="TextBox 18"/>
          <p:cNvSpPr txBox="1"/>
          <p:nvPr/>
        </p:nvSpPr>
        <p:spPr>
          <a:xfrm>
            <a:off x="2104903" y="3285353"/>
            <a:ext cx="787395" cy="246221"/>
          </a:xfrm>
          <a:prstGeom prst="rect">
            <a:avLst/>
          </a:prstGeom>
          <a:noFill/>
        </p:spPr>
        <p:txBody>
          <a:bodyPr wrap="none" rtlCol="0">
            <a:spAutoFit/>
          </a:bodyPr>
          <a:lstStyle/>
          <a:p>
            <a:r>
              <a:rPr lang="en-US" sz="1000" dirty="0" smtClean="0"/>
              <a:t>Input Time</a:t>
            </a:r>
            <a:endParaRPr lang="en-US" sz="1000" dirty="0"/>
          </a:p>
        </p:txBody>
      </p:sp>
      <p:sp>
        <p:nvSpPr>
          <p:cNvPr id="20" name="TextBox 19"/>
          <p:cNvSpPr txBox="1"/>
          <p:nvPr/>
        </p:nvSpPr>
        <p:spPr>
          <a:xfrm>
            <a:off x="3346262" y="3286817"/>
            <a:ext cx="886781" cy="246221"/>
          </a:xfrm>
          <a:prstGeom prst="rect">
            <a:avLst/>
          </a:prstGeom>
          <a:noFill/>
        </p:spPr>
        <p:txBody>
          <a:bodyPr wrap="none" rtlCol="0">
            <a:spAutoFit/>
          </a:bodyPr>
          <a:lstStyle/>
          <a:p>
            <a:r>
              <a:rPr lang="en-US" sz="1000" dirty="0" smtClean="0"/>
              <a:t>Output Time</a:t>
            </a:r>
            <a:endParaRPr lang="en-US" sz="1000" dirty="0"/>
          </a:p>
        </p:txBody>
      </p:sp>
      <p:cxnSp>
        <p:nvCxnSpPr>
          <p:cNvPr id="21" name="Straight Connector 20"/>
          <p:cNvCxnSpPr/>
          <p:nvPr/>
        </p:nvCxnSpPr>
        <p:spPr>
          <a:xfrm>
            <a:off x="1916723" y="2902882"/>
            <a:ext cx="0" cy="659423"/>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538394" y="2942491"/>
            <a:ext cx="0" cy="659423"/>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863969" y="3286816"/>
            <a:ext cx="6764216"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2531666" y="3081668"/>
            <a:ext cx="467249" cy="1934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25" name="Rectangle 24"/>
          <p:cNvSpPr/>
          <p:nvPr/>
        </p:nvSpPr>
        <p:spPr>
          <a:xfrm>
            <a:off x="3625800" y="3087523"/>
            <a:ext cx="1326172" cy="193431"/>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Response</a:t>
            </a:r>
            <a:endParaRPr lang="en-US" sz="1200" dirty="0"/>
          </a:p>
        </p:txBody>
      </p:sp>
      <p:sp>
        <p:nvSpPr>
          <p:cNvPr id="26" name="Rectangle 25"/>
          <p:cNvSpPr/>
          <p:nvPr/>
        </p:nvSpPr>
        <p:spPr>
          <a:xfrm>
            <a:off x="5875593" y="3094847"/>
            <a:ext cx="208104" cy="1934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27" name="Rectangle 26"/>
          <p:cNvSpPr/>
          <p:nvPr/>
        </p:nvSpPr>
        <p:spPr>
          <a:xfrm>
            <a:off x="6623538" y="3087523"/>
            <a:ext cx="1618062" cy="193431"/>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Response</a:t>
            </a:r>
            <a:endParaRPr lang="en-US" sz="1200" dirty="0"/>
          </a:p>
        </p:txBody>
      </p:sp>
    </p:spTree>
    <p:extLst>
      <p:ext uri="{BB962C8B-B14F-4D97-AF65-F5344CB8AC3E}">
        <p14:creationId xmlns:p14="http://schemas.microsoft.com/office/powerpoint/2010/main" val="2688896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Behavior</a:t>
            </a:r>
            <a:endParaRPr lang="en-US" dirty="0"/>
          </a:p>
        </p:txBody>
      </p:sp>
      <p:sp>
        <p:nvSpPr>
          <p:cNvPr id="3" name="Text Placeholder 2"/>
          <p:cNvSpPr>
            <a:spLocks noGrp="1"/>
          </p:cNvSpPr>
          <p:nvPr>
            <p:ph type="body" idx="1"/>
          </p:nvPr>
        </p:nvSpPr>
        <p:spPr/>
        <p:txBody>
          <a:bodyPr/>
          <a:lstStyle/>
          <a:p>
            <a:r>
              <a:rPr lang="en-US" dirty="0" smtClean="0"/>
              <a:t>Commands</a:t>
            </a:r>
          </a:p>
          <a:p>
            <a:pPr lvl="1"/>
            <a:r>
              <a:rPr lang="en-US" dirty="0" smtClean="0"/>
              <a:t>Sequence</a:t>
            </a:r>
          </a:p>
          <a:p>
            <a:pPr lvl="2"/>
            <a:r>
              <a:rPr lang="en-US" dirty="0" smtClean="0"/>
              <a:t>Markovian Model?</a:t>
            </a:r>
          </a:p>
          <a:p>
            <a:pPr lvl="2"/>
            <a:r>
              <a:rPr lang="en-US" dirty="0" smtClean="0"/>
              <a:t>Linguistic Model?</a:t>
            </a:r>
          </a:p>
          <a:p>
            <a:pPr lvl="1"/>
            <a:r>
              <a:rPr lang="en-US" dirty="0" smtClean="0"/>
              <a:t>Depend on response?</a:t>
            </a:r>
            <a:endParaRPr lang="en-US" dirty="0"/>
          </a:p>
        </p:txBody>
      </p:sp>
      <p:sp>
        <p:nvSpPr>
          <p:cNvPr id="5" name="Text Placeholder 4"/>
          <p:cNvSpPr>
            <a:spLocks noGrp="1"/>
          </p:cNvSpPr>
          <p:nvPr>
            <p:ph type="body" idx="2"/>
          </p:nvPr>
        </p:nvSpPr>
        <p:spPr/>
        <p:txBody>
          <a:bodyPr/>
          <a:lstStyle/>
          <a:p>
            <a:r>
              <a:rPr lang="en-US" dirty="0" smtClean="0"/>
              <a:t>E-Commerce</a:t>
            </a:r>
          </a:p>
          <a:p>
            <a:r>
              <a:rPr lang="en-US" dirty="0" smtClean="0"/>
              <a:t>Social Media</a:t>
            </a:r>
          </a:p>
          <a:p>
            <a:r>
              <a:rPr lang="en-US" dirty="0" smtClean="0"/>
              <a:t>Streaming</a:t>
            </a:r>
          </a:p>
          <a:p>
            <a:pPr lvl="1"/>
            <a:r>
              <a:rPr lang="en-US" dirty="0" smtClean="0"/>
              <a:t>Audio</a:t>
            </a:r>
          </a:p>
          <a:p>
            <a:pPr lvl="1"/>
            <a:r>
              <a:rPr lang="en-US" dirty="0" smtClean="0"/>
              <a:t>Video</a:t>
            </a:r>
            <a:endParaRPr lang="en-US" dirty="0"/>
          </a:p>
        </p:txBody>
      </p:sp>
    </p:spTree>
    <p:extLst>
      <p:ext uri="{BB962C8B-B14F-4D97-AF65-F5344CB8AC3E}">
        <p14:creationId xmlns:p14="http://schemas.microsoft.com/office/powerpoint/2010/main" val="2771274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behavior</a:t>
            </a:r>
            <a:endParaRPr lang="en-US" dirty="0"/>
          </a:p>
        </p:txBody>
      </p:sp>
      <p:sp>
        <p:nvSpPr>
          <p:cNvPr id="3" name="Text Placeholder 2"/>
          <p:cNvSpPr>
            <a:spLocks noGrp="1"/>
          </p:cNvSpPr>
          <p:nvPr>
            <p:ph type="body" idx="1"/>
          </p:nvPr>
        </p:nvSpPr>
        <p:spPr/>
        <p:txBody>
          <a:bodyPr/>
          <a:lstStyle/>
          <a:p>
            <a:r>
              <a:rPr lang="en-US" dirty="0" smtClean="0"/>
              <a:t>Terms</a:t>
            </a:r>
          </a:p>
          <a:p>
            <a:pPr lvl="1"/>
            <a:r>
              <a:rPr lang="en-US" dirty="0" smtClean="0"/>
              <a:t>Interaction</a:t>
            </a:r>
          </a:p>
          <a:p>
            <a:pPr lvl="1"/>
            <a:r>
              <a:rPr lang="en-US" dirty="0" smtClean="0"/>
              <a:t>Activity</a:t>
            </a:r>
          </a:p>
          <a:p>
            <a:pPr lvl="1"/>
            <a:r>
              <a:rPr lang="en-US" dirty="0" smtClean="0"/>
              <a:t>Session</a:t>
            </a:r>
            <a:endParaRPr lang="en-US" dirty="0"/>
          </a:p>
        </p:txBody>
      </p:sp>
    </p:spTree>
    <p:extLst>
      <p:ext uri="{BB962C8B-B14F-4D97-AF65-F5344CB8AC3E}">
        <p14:creationId xmlns:p14="http://schemas.microsoft.com/office/powerpoint/2010/main" val="2550290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-2 </a:t>
            </a:r>
            <a:r>
              <a:rPr lang="en-US" dirty="0" err="1" smtClean="0"/>
              <a:t>Reddit</a:t>
            </a:r>
            <a:r>
              <a:rPr lang="en-US" dirty="0" smtClean="0"/>
              <a:t> Opinion Mining</a:t>
            </a:r>
            <a:endParaRPr lang="en-US" dirty="0"/>
          </a:p>
        </p:txBody>
      </p:sp>
      <p:sp>
        <p:nvSpPr>
          <p:cNvPr id="3" name="Text Placeholder 2"/>
          <p:cNvSpPr>
            <a:spLocks noGrp="1"/>
          </p:cNvSpPr>
          <p:nvPr>
            <p:ph type="body" idx="1"/>
          </p:nvPr>
        </p:nvSpPr>
        <p:spPr/>
        <p:txBody>
          <a:bodyPr/>
          <a:lstStyle/>
          <a:p>
            <a:r>
              <a:rPr lang="en-US" dirty="0" smtClean="0"/>
              <a:t>Use </a:t>
            </a:r>
            <a:r>
              <a:rPr lang="en-US" dirty="0" err="1" smtClean="0"/>
              <a:t>reddit</a:t>
            </a:r>
            <a:r>
              <a:rPr lang="en-US" dirty="0" smtClean="0"/>
              <a:t> </a:t>
            </a:r>
            <a:r>
              <a:rPr lang="en-US" dirty="0"/>
              <a:t>as a source of opinion and public discussion around the opioid epidemic</a:t>
            </a:r>
            <a:endParaRPr lang="en-US" dirty="0"/>
          </a:p>
        </p:txBody>
      </p:sp>
      <p:sp>
        <p:nvSpPr>
          <p:cNvPr id="4" name="Text Placeholder 3"/>
          <p:cNvSpPr>
            <a:spLocks noGrp="1"/>
          </p:cNvSpPr>
          <p:nvPr>
            <p:ph type="body" idx="2"/>
          </p:nvPr>
        </p:nvSpPr>
        <p:spPr/>
        <p:txBody>
          <a:bodyPr/>
          <a:lstStyle/>
          <a:p>
            <a:r>
              <a:rPr lang="en-US" dirty="0"/>
              <a:t>M</a:t>
            </a:r>
            <a:r>
              <a:rPr lang="en-US" dirty="0" smtClean="0"/>
              <a:t>anually </a:t>
            </a:r>
            <a:r>
              <a:rPr lang="en-US" dirty="0"/>
              <a:t>compiled list of </a:t>
            </a:r>
            <a:r>
              <a:rPr lang="en-US" dirty="0" err="1"/>
              <a:t>subreddits</a:t>
            </a:r>
            <a:r>
              <a:rPr lang="en-US" dirty="0"/>
              <a:t> corresponding to many of the fifty states, as </a:t>
            </a:r>
            <a:r>
              <a:rPr lang="en-US" dirty="0" smtClean="0"/>
              <a:t>well as </a:t>
            </a:r>
            <a:r>
              <a:rPr lang="en-US" dirty="0"/>
              <a:t>many of the more populous US cities (more than 100,000 per the last census</a:t>
            </a:r>
            <a:endParaRPr lang="en-US" dirty="0"/>
          </a:p>
        </p:txBody>
      </p:sp>
    </p:spTree>
    <p:extLst>
      <p:ext uri="{BB962C8B-B14F-4D97-AF65-F5344CB8AC3E}">
        <p14:creationId xmlns:p14="http://schemas.microsoft.com/office/powerpoint/2010/main" val="3022736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3 Healthcare Data </a:t>
            </a:r>
            <a:endParaRPr lang="en-US" dirty="0"/>
          </a:p>
        </p:txBody>
      </p:sp>
      <p:sp>
        <p:nvSpPr>
          <p:cNvPr id="3" name="Text Placeholder 2"/>
          <p:cNvSpPr>
            <a:spLocks noGrp="1"/>
          </p:cNvSpPr>
          <p:nvPr>
            <p:ph type="body" idx="1"/>
          </p:nvPr>
        </p:nvSpPr>
        <p:spPr/>
        <p:txBody>
          <a:bodyPr/>
          <a:lstStyle/>
          <a:p>
            <a:r>
              <a:rPr lang="en-US" dirty="0" smtClean="0"/>
              <a:t>Prescriptions</a:t>
            </a:r>
          </a:p>
          <a:p>
            <a:r>
              <a:rPr lang="en-US" dirty="0" err="1" smtClean="0"/>
              <a:t>Nonprescriptions</a:t>
            </a:r>
            <a:endParaRPr lang="en-US" dirty="0" smtClean="0"/>
          </a:p>
          <a:p>
            <a:endParaRPr lang="en-US" dirty="0"/>
          </a:p>
          <a:p>
            <a:endParaRPr lang="en-US" dirty="0" smtClean="0"/>
          </a:p>
          <a:p>
            <a:endParaRPr lang="en-US" dirty="0"/>
          </a:p>
          <a:p>
            <a:endParaRPr lang="en-US" dirty="0" smtClean="0"/>
          </a:p>
          <a:p>
            <a:endParaRPr lang="en-US" dirty="0"/>
          </a:p>
          <a:p>
            <a:r>
              <a:rPr lang="en-US" dirty="0" smtClean="0"/>
              <a:t>Machine learning</a:t>
            </a:r>
          </a:p>
          <a:p>
            <a:r>
              <a:rPr lang="en-US" dirty="0" smtClean="0"/>
              <a:t>Data Analytics</a:t>
            </a:r>
            <a:endParaRPr lang="en-US" dirty="0"/>
          </a:p>
        </p:txBody>
      </p:sp>
    </p:spTree>
    <p:extLst>
      <p:ext uri="{BB962C8B-B14F-4D97-AF65-F5344CB8AC3E}">
        <p14:creationId xmlns:p14="http://schemas.microsoft.com/office/powerpoint/2010/main" val="601038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 4 Location in Mojo Environment</a:t>
            </a:r>
            <a:endParaRPr lang="en-US" dirty="0"/>
          </a:p>
        </p:txBody>
      </p:sp>
      <p:sp>
        <p:nvSpPr>
          <p:cNvPr id="3" name="Text Placeholder 2"/>
          <p:cNvSpPr>
            <a:spLocks noGrp="1"/>
          </p:cNvSpPr>
          <p:nvPr>
            <p:ph type="body" idx="1"/>
          </p:nvPr>
        </p:nvSpPr>
        <p:spPr/>
        <p:txBody>
          <a:bodyPr/>
          <a:lstStyle/>
          <a:p>
            <a:r>
              <a:rPr lang="en-US" dirty="0" smtClean="0"/>
              <a:t>Mojo APs monitor the RSSI for all devices connected to the network – as well as those that are not connected to Mojo network</a:t>
            </a:r>
          </a:p>
          <a:p>
            <a:r>
              <a:rPr lang="en-US" dirty="0" smtClean="0"/>
              <a:t>The RSSI values can be extracted using an API we have access to</a:t>
            </a:r>
          </a:p>
          <a:p>
            <a:r>
              <a:rPr lang="en-US" dirty="0" smtClean="0"/>
              <a:t>Goal – </a:t>
            </a:r>
          </a:p>
          <a:p>
            <a:pPr lvl="1"/>
            <a:r>
              <a:rPr lang="en-US" dirty="0" smtClean="0"/>
              <a:t>determine the location of all devices continuously</a:t>
            </a:r>
          </a:p>
          <a:p>
            <a:pPr lvl="1"/>
            <a:r>
              <a:rPr lang="en-US" dirty="0" smtClean="0"/>
              <a:t>Display the locations on demand</a:t>
            </a:r>
            <a:endParaRPr lang="en-US" dirty="0"/>
          </a:p>
        </p:txBody>
      </p:sp>
      <p:sp>
        <p:nvSpPr>
          <p:cNvPr id="4" name="Text Placeholder 3"/>
          <p:cNvSpPr>
            <a:spLocks noGrp="1"/>
          </p:cNvSpPr>
          <p:nvPr>
            <p:ph type="body" idx="2"/>
          </p:nvPr>
        </p:nvSpPr>
        <p:spPr/>
        <p:txBody>
          <a:bodyPr/>
          <a:lstStyle/>
          <a:p>
            <a:r>
              <a:rPr lang="en-US" dirty="0" smtClean="0"/>
              <a:t>Access to Mojo API</a:t>
            </a:r>
            <a:endParaRPr lang="en-US" dirty="0"/>
          </a:p>
        </p:txBody>
      </p:sp>
    </p:spTree>
    <p:extLst>
      <p:ext uri="{BB962C8B-B14F-4D97-AF65-F5344CB8AC3E}">
        <p14:creationId xmlns:p14="http://schemas.microsoft.com/office/powerpoint/2010/main" val="1308289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5 – Augmented reality for </a:t>
            </a:r>
            <a:r>
              <a:rPr lang="en-US" dirty="0" err="1" smtClean="0"/>
              <a:t>Wifi</a:t>
            </a:r>
            <a:endParaRPr lang="en-US" dirty="0"/>
          </a:p>
        </p:txBody>
      </p:sp>
      <p:sp>
        <p:nvSpPr>
          <p:cNvPr id="3" name="Text Placeholder 2"/>
          <p:cNvSpPr>
            <a:spLocks noGrp="1"/>
          </p:cNvSpPr>
          <p:nvPr>
            <p:ph type="body" idx="1"/>
          </p:nvPr>
        </p:nvSpPr>
        <p:spPr/>
        <p:txBody>
          <a:bodyPr/>
          <a:lstStyle/>
          <a:p>
            <a:r>
              <a:rPr lang="en-US" dirty="0" smtClean="0"/>
              <a:t>Mojo APs can give a device its location on demand</a:t>
            </a:r>
          </a:p>
          <a:p>
            <a:r>
              <a:rPr lang="en-US" dirty="0" smtClean="0"/>
              <a:t>Goal – Based on its location, provide augmented reality system in which additional information about the </a:t>
            </a:r>
            <a:r>
              <a:rPr lang="en-US" dirty="0" err="1" smtClean="0"/>
              <a:t>WiFi</a:t>
            </a:r>
            <a:r>
              <a:rPr lang="en-US" dirty="0" smtClean="0"/>
              <a:t> is displayed, such as the location of APs, their current load, etc.</a:t>
            </a:r>
            <a:endParaRPr lang="en-US" dirty="0"/>
          </a:p>
        </p:txBody>
      </p:sp>
      <p:sp>
        <p:nvSpPr>
          <p:cNvPr id="4" name="Text Placeholder 3"/>
          <p:cNvSpPr>
            <a:spLocks noGrp="1"/>
          </p:cNvSpPr>
          <p:nvPr>
            <p:ph type="body" idx="2"/>
          </p:nvPr>
        </p:nvSpPr>
        <p:spPr/>
        <p:txBody>
          <a:bodyPr/>
          <a:lstStyle/>
          <a:p>
            <a:r>
              <a:rPr lang="en-US" dirty="0" smtClean="0"/>
              <a:t>Augmented Reality headsets</a:t>
            </a:r>
            <a:endParaRPr lang="en-US" dirty="0"/>
          </a:p>
        </p:txBody>
      </p:sp>
    </p:spTree>
    <p:extLst>
      <p:ext uri="{BB962C8B-B14F-4D97-AF65-F5344CB8AC3E}">
        <p14:creationId xmlns:p14="http://schemas.microsoft.com/office/powerpoint/2010/main" val="3919770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6 Uses of Continuous Location Tracking</a:t>
            </a:r>
            <a:endParaRPr lang="en-US" dirty="0"/>
          </a:p>
        </p:txBody>
      </p:sp>
      <p:sp>
        <p:nvSpPr>
          <p:cNvPr id="3" name="Text Placeholder 2"/>
          <p:cNvSpPr>
            <a:spLocks noGrp="1"/>
          </p:cNvSpPr>
          <p:nvPr>
            <p:ph type="body" idx="1"/>
          </p:nvPr>
        </p:nvSpPr>
        <p:spPr/>
        <p:txBody>
          <a:bodyPr/>
          <a:lstStyle/>
          <a:p>
            <a:r>
              <a:rPr lang="en-US" dirty="0" smtClean="0"/>
              <a:t>Locus system as used for SPH project can track the location of the user(s) continuously</a:t>
            </a:r>
          </a:p>
          <a:p>
            <a:r>
              <a:rPr lang="en-US" dirty="0" smtClean="0"/>
              <a:t>Goal – design an app that makes use of this capability for the benefit of the user.</a:t>
            </a:r>
            <a:endParaRPr lang="en-US" dirty="0"/>
          </a:p>
        </p:txBody>
      </p:sp>
      <p:sp>
        <p:nvSpPr>
          <p:cNvPr id="4" name="Text Placeholder 3"/>
          <p:cNvSpPr>
            <a:spLocks noGrp="1"/>
          </p:cNvSpPr>
          <p:nvPr>
            <p:ph type="body" idx="2"/>
          </p:nvPr>
        </p:nvSpPr>
        <p:spPr/>
        <p:txBody>
          <a:bodyPr/>
          <a:lstStyle/>
          <a:p>
            <a:r>
              <a:rPr lang="en-US" dirty="0" smtClean="0"/>
              <a:t>Locus App Source Code</a:t>
            </a:r>
            <a:endParaRPr lang="en-US" dirty="0"/>
          </a:p>
        </p:txBody>
      </p:sp>
    </p:spTree>
    <p:extLst>
      <p:ext uri="{BB962C8B-B14F-4D97-AF65-F5344CB8AC3E}">
        <p14:creationId xmlns:p14="http://schemas.microsoft.com/office/powerpoint/2010/main" val="4241975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7 – Building Energy Management</a:t>
            </a:r>
            <a:endParaRPr lang="en-US" dirty="0"/>
          </a:p>
        </p:txBody>
      </p:sp>
      <p:sp>
        <p:nvSpPr>
          <p:cNvPr id="3" name="Text Placeholder 2"/>
          <p:cNvSpPr>
            <a:spLocks noGrp="1"/>
          </p:cNvSpPr>
          <p:nvPr>
            <p:ph type="body" idx="1"/>
          </p:nvPr>
        </p:nvSpPr>
        <p:spPr/>
        <p:txBody>
          <a:bodyPr/>
          <a:lstStyle/>
          <a:p>
            <a:pPr marL="139700" indent="0">
              <a:buNone/>
            </a:pPr>
            <a:r>
              <a:rPr lang="en-US" dirty="0" smtClean="0"/>
              <a:t>New Building Energy Management systems provide detailed information about the use of energy in the building. Many have a number of sub-meters to localize the usage.</a:t>
            </a:r>
            <a:endParaRPr lang="en-US" dirty="0"/>
          </a:p>
          <a:p>
            <a:pPr marL="139700" indent="0">
              <a:buNone/>
            </a:pPr>
            <a:r>
              <a:rPr lang="en-US" dirty="0" smtClean="0"/>
              <a:t>A common use of such monitoring has been to manage the bills received from the utility company and to make sure they are correct. </a:t>
            </a:r>
          </a:p>
          <a:p>
            <a:pPr marL="139700" indent="0">
              <a:buNone/>
            </a:pPr>
            <a:endParaRPr lang="en-US" dirty="0"/>
          </a:p>
          <a:p>
            <a:pPr marL="139700" indent="0">
              <a:buNone/>
            </a:pPr>
            <a:r>
              <a:rPr lang="en-US" dirty="0" smtClean="0"/>
              <a:t>Given the detailed historic information what else can be derived?</a:t>
            </a:r>
            <a:endParaRPr lang="en-US" dirty="0"/>
          </a:p>
        </p:txBody>
      </p:sp>
      <p:sp>
        <p:nvSpPr>
          <p:cNvPr id="4" name="Text Placeholder 3"/>
          <p:cNvSpPr>
            <a:spLocks noGrp="1"/>
          </p:cNvSpPr>
          <p:nvPr>
            <p:ph type="body" idx="2"/>
          </p:nvPr>
        </p:nvSpPr>
        <p:spPr/>
        <p:txBody>
          <a:bodyPr/>
          <a:lstStyle/>
          <a:p>
            <a:r>
              <a:rPr lang="en-US" dirty="0" err="1" smtClean="0"/>
              <a:t>DataSet</a:t>
            </a:r>
            <a:endParaRPr lang="en-US" dirty="0" smtClean="0"/>
          </a:p>
          <a:p>
            <a:pPr lvl="1"/>
            <a:r>
              <a:rPr lang="en-US" dirty="0" smtClean="0"/>
              <a:t>Capitol Building Historic</a:t>
            </a:r>
            <a:endParaRPr lang="en-US" dirty="0"/>
          </a:p>
        </p:txBody>
      </p:sp>
    </p:spTree>
    <p:extLst>
      <p:ext uri="{BB962C8B-B14F-4D97-AF65-F5344CB8AC3E}">
        <p14:creationId xmlns:p14="http://schemas.microsoft.com/office/powerpoint/2010/main" val="1828283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445024"/>
            <a:ext cx="8520600" cy="1055529"/>
          </a:xfrm>
        </p:spPr>
        <p:txBody>
          <a:bodyPr/>
          <a:lstStyle/>
          <a:p>
            <a:r>
              <a:rPr lang="en-US" dirty="0" smtClean="0"/>
              <a:t>Project 8 – </a:t>
            </a:r>
            <a:r>
              <a:rPr lang="en-GB" dirty="0"/>
              <a:t>Fraud detection in web and mobile app advertising</a:t>
            </a:r>
            <a:r>
              <a:rPr lang="en-US" dirty="0"/>
              <a:t/>
            </a:r>
            <a:br>
              <a:rPr lang="en-US" dirty="0"/>
            </a:br>
            <a:endParaRPr lang="en-US" dirty="0"/>
          </a:p>
        </p:txBody>
      </p:sp>
      <p:sp>
        <p:nvSpPr>
          <p:cNvPr id="3" name="Text Placeholder 2"/>
          <p:cNvSpPr>
            <a:spLocks noGrp="1"/>
          </p:cNvSpPr>
          <p:nvPr>
            <p:ph type="body" idx="1"/>
          </p:nvPr>
        </p:nvSpPr>
        <p:spPr>
          <a:xfrm>
            <a:off x="311700" y="1263844"/>
            <a:ext cx="4406838" cy="3416400"/>
          </a:xfrm>
        </p:spPr>
        <p:txBody>
          <a:bodyPr/>
          <a:lstStyle/>
          <a:p>
            <a:pPr marL="139700" indent="0">
              <a:buNone/>
            </a:pPr>
            <a:r>
              <a:rPr lang="en-GB" sz="1200" dirty="0"/>
              <a:t>Summary : When advertisers spend money on digital advertising, there are a lot of fraudulent activity to generate fake views, clicks, impressions as well as app installs. An advertiser feels that genuine people are looking at ads and engaging with the campaign. In actuality, the campaign is being viewed by bots and engagement is </a:t>
            </a:r>
            <a:r>
              <a:rPr lang="en-GB" sz="1200" dirty="0" smtClean="0"/>
              <a:t>faked.</a:t>
            </a:r>
            <a:r>
              <a:rPr lang="en-US" sz="1200" dirty="0"/>
              <a:t> </a:t>
            </a:r>
            <a:r>
              <a:rPr lang="en-GB" sz="1200" dirty="0" smtClean="0"/>
              <a:t>Digital </a:t>
            </a:r>
            <a:r>
              <a:rPr lang="en-GB" sz="1200" dirty="0"/>
              <a:t>ad fraud is a billion $ problem. </a:t>
            </a:r>
            <a:endParaRPr lang="en-GB" sz="1200" dirty="0" smtClean="0"/>
          </a:p>
          <a:p>
            <a:pPr marL="139700" indent="0">
              <a:buNone/>
            </a:pPr>
            <a:r>
              <a:rPr lang="en-US" sz="1200" dirty="0"/>
              <a:t>Mobile App:</a:t>
            </a:r>
            <a:r>
              <a:rPr lang="en-GB" sz="1200" dirty="0"/>
              <a:t>Identifying potential fraudulent transactions by fraud patterns </a:t>
            </a:r>
          </a:p>
          <a:p>
            <a:pPr marL="139700" indent="0">
              <a:buNone/>
            </a:pPr>
            <a:r>
              <a:rPr lang="en-GB" sz="1200" dirty="0"/>
              <a:t>We have multiple datasets about an app installs (</a:t>
            </a:r>
            <a:r>
              <a:rPr lang="en-GB" sz="1200" dirty="0" err="1"/>
              <a:t>eg</a:t>
            </a:r>
            <a:r>
              <a:rPr lang="en-GB" sz="1200" dirty="0"/>
              <a:t> device make, model, operator, timestamps, IP addresses, user-agents, location </a:t>
            </a:r>
            <a:r>
              <a:rPr lang="en-GB" sz="1200" dirty="0" err="1"/>
              <a:t>etc</a:t>
            </a:r>
            <a:r>
              <a:rPr lang="en-GB" sz="1200" dirty="0"/>
              <a:t>) which can be used to generate patterns of frauds. Also, one issue is that fraudsters keep jumping behind different Ad networks to hide themselves. Detecting similar behaviour across different </a:t>
            </a:r>
            <a:r>
              <a:rPr lang="en-GB" sz="1200" dirty="0" err="1"/>
              <a:t>AdNetworks</a:t>
            </a:r>
            <a:r>
              <a:rPr lang="en-GB" sz="1200" dirty="0"/>
              <a:t> will help identify potential common fraudsters who are dividing their fraud among multiple </a:t>
            </a:r>
            <a:r>
              <a:rPr lang="en-GB" sz="1200" dirty="0" err="1"/>
              <a:t>AdNetworks</a:t>
            </a:r>
            <a:r>
              <a:rPr lang="en-GB" sz="1200" dirty="0"/>
              <a:t>. </a:t>
            </a:r>
            <a:endParaRPr lang="en-US" sz="1200" dirty="0"/>
          </a:p>
          <a:p>
            <a:pPr marL="139700" indent="0">
              <a:buNone/>
            </a:pPr>
            <a:endParaRPr lang="en-US" sz="1200" dirty="0"/>
          </a:p>
          <a:p>
            <a:pPr marL="139700" indent="0">
              <a:buNone/>
            </a:pPr>
            <a:endParaRPr lang="en-US" sz="1200" dirty="0"/>
          </a:p>
        </p:txBody>
      </p:sp>
      <p:sp>
        <p:nvSpPr>
          <p:cNvPr id="4" name="Text Placeholder 3"/>
          <p:cNvSpPr>
            <a:spLocks noGrp="1"/>
          </p:cNvSpPr>
          <p:nvPr>
            <p:ph type="body" idx="2"/>
          </p:nvPr>
        </p:nvSpPr>
        <p:spPr>
          <a:xfrm>
            <a:off x="4460631" y="1310736"/>
            <a:ext cx="4594408" cy="3416400"/>
          </a:xfrm>
        </p:spPr>
        <p:txBody>
          <a:bodyPr/>
          <a:lstStyle/>
          <a:p>
            <a:pPr marL="139700" lvl="0" indent="0">
              <a:buNone/>
            </a:pPr>
            <a:r>
              <a:rPr lang="en-GB" sz="1100" dirty="0" smtClean="0"/>
              <a:t>Web </a:t>
            </a:r>
            <a:r>
              <a:rPr lang="en-GB" sz="1100" dirty="0"/>
              <a:t>: We run a fingerprint </a:t>
            </a:r>
            <a:r>
              <a:rPr lang="en-GB" sz="1100" dirty="0" err="1"/>
              <a:t>javascript</a:t>
            </a:r>
            <a:r>
              <a:rPr lang="en-GB" sz="1100" dirty="0"/>
              <a:t> which identifies and tries to fingerprint a unique user (without depending on a cookie). Multiple datasets about a user and his device (</a:t>
            </a:r>
            <a:r>
              <a:rPr lang="en-GB" sz="1100" dirty="0" err="1"/>
              <a:t>eg</a:t>
            </a:r>
            <a:r>
              <a:rPr lang="en-GB" sz="1100" dirty="0"/>
              <a:t> IP Address, OS, browser, fonts supported, Extensions installed, java version, languages, timestamps, </a:t>
            </a:r>
            <a:r>
              <a:rPr lang="en-GB" sz="1100" dirty="0" err="1"/>
              <a:t>timezone</a:t>
            </a:r>
            <a:r>
              <a:rPr lang="en-GB" sz="1100" dirty="0"/>
              <a:t> </a:t>
            </a:r>
            <a:r>
              <a:rPr lang="en-GB" sz="1100" dirty="0" err="1"/>
              <a:t>etc</a:t>
            </a:r>
            <a:r>
              <a:rPr lang="en-GB" sz="1100" dirty="0"/>
              <a:t>) is collected by the script. Using ML, understanding the repetitive patterns of a web user can identify duplicates and frauds. Two areas are important : </a:t>
            </a:r>
            <a:endParaRPr lang="en-US" sz="1100" dirty="0"/>
          </a:p>
          <a:p>
            <a:pPr lvl="1"/>
            <a:r>
              <a:rPr lang="en-GB" sz="1100" dirty="0"/>
              <a:t>User Fraud : In this case, end-customers carry out fraud to take benefit of coupons or referral programs by repeatedly making fake accounts via bot</a:t>
            </a:r>
            <a:endParaRPr lang="en-US" sz="1100" dirty="0"/>
          </a:p>
          <a:p>
            <a:pPr lvl="1"/>
            <a:r>
              <a:rPr lang="en-GB" sz="1100" dirty="0"/>
              <a:t>Publisher fraud : where publishers generate fake visits, views into a website by bots</a:t>
            </a:r>
            <a:endParaRPr lang="en-US" sz="1100" dirty="0"/>
          </a:p>
          <a:p>
            <a:pPr marL="139700" indent="0">
              <a:buNone/>
            </a:pPr>
            <a:endParaRPr lang="en-US" sz="1100" dirty="0"/>
          </a:p>
        </p:txBody>
      </p:sp>
    </p:spTree>
    <p:extLst>
      <p:ext uri="{BB962C8B-B14F-4D97-AF65-F5344CB8AC3E}">
        <p14:creationId xmlns:p14="http://schemas.microsoft.com/office/powerpoint/2010/main" val="936825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9 - </a:t>
            </a:r>
            <a:r>
              <a:rPr lang="en-GB" dirty="0"/>
              <a:t>YouTube </a:t>
            </a:r>
            <a:r>
              <a:rPr lang="en-GB" dirty="0" smtClean="0"/>
              <a:t>Safety </a:t>
            </a:r>
            <a:r>
              <a:rPr lang="en-GB" dirty="0"/>
              <a:t>and </a:t>
            </a:r>
            <a:r>
              <a:rPr lang="en-GB" dirty="0" smtClean="0"/>
              <a:t>Recommendation</a:t>
            </a:r>
            <a:endParaRPr lang="en-US" dirty="0"/>
          </a:p>
        </p:txBody>
      </p:sp>
      <p:sp>
        <p:nvSpPr>
          <p:cNvPr id="3" name="Text Placeholder 2"/>
          <p:cNvSpPr>
            <a:spLocks noGrp="1"/>
          </p:cNvSpPr>
          <p:nvPr>
            <p:ph type="body" idx="1"/>
          </p:nvPr>
        </p:nvSpPr>
        <p:spPr/>
        <p:txBody>
          <a:bodyPr/>
          <a:lstStyle/>
          <a:p>
            <a:pPr marL="139700" indent="0">
              <a:buNone/>
            </a:pPr>
            <a:r>
              <a:rPr lang="en-GB" sz="1200" dirty="0" err="1"/>
              <a:t>Youtube</a:t>
            </a:r>
            <a:r>
              <a:rPr lang="en-GB" sz="1200" dirty="0"/>
              <a:t> has faced a lot of heat due to it running advertisers ads on non-brand-safe videos. </a:t>
            </a:r>
            <a:r>
              <a:rPr lang="en-GB" sz="1200" dirty="0" err="1"/>
              <a:t>Eg</a:t>
            </a:r>
            <a:r>
              <a:rPr lang="en-GB" sz="1200" dirty="0"/>
              <a:t>, no brand wants its ads to be running on a video showcasing violence and hatred. </a:t>
            </a:r>
            <a:r>
              <a:rPr lang="en-GB" sz="1200" dirty="0" err="1"/>
              <a:t>Youtube</a:t>
            </a:r>
            <a:r>
              <a:rPr lang="en-GB" sz="1200" dirty="0"/>
              <a:t> has released APIs by which different aggregators can collect information on different videos and understand brand-safe and brand-alike channels. This needs to be linked to potential channels which advertisers will find their audience.</a:t>
            </a:r>
            <a:endParaRPr lang="en-US" sz="1200" dirty="0"/>
          </a:p>
        </p:txBody>
      </p:sp>
      <p:sp>
        <p:nvSpPr>
          <p:cNvPr id="4" name="Text Placeholder 3"/>
          <p:cNvSpPr>
            <a:spLocks noGrp="1"/>
          </p:cNvSpPr>
          <p:nvPr>
            <p:ph type="body" idx="2"/>
          </p:nvPr>
        </p:nvSpPr>
        <p:spPr/>
        <p:txBody>
          <a:bodyPr/>
          <a:lstStyle/>
          <a:p>
            <a:r>
              <a:rPr lang="en-GB" dirty="0"/>
              <a:t>Problem Statement : </a:t>
            </a:r>
            <a:endParaRPr lang="en-US" dirty="0"/>
          </a:p>
          <a:p>
            <a:pPr lvl="1"/>
            <a:r>
              <a:rPr lang="en-GB" dirty="0"/>
              <a:t>Provide </a:t>
            </a:r>
            <a:r>
              <a:rPr lang="en-GB" dirty="0" smtClean="0"/>
              <a:t>a </a:t>
            </a:r>
            <a:r>
              <a:rPr lang="en-GB" dirty="0"/>
              <a:t>regular list of channels on </a:t>
            </a:r>
            <a:r>
              <a:rPr lang="en-GB" dirty="0" err="1"/>
              <a:t>youtube</a:t>
            </a:r>
            <a:r>
              <a:rPr lang="en-GB" dirty="0"/>
              <a:t> where the brand is “safe”</a:t>
            </a:r>
            <a:endParaRPr lang="en-US" dirty="0"/>
          </a:p>
          <a:p>
            <a:pPr lvl="1"/>
            <a:r>
              <a:rPr lang="en-GB" dirty="0"/>
              <a:t>Provide </a:t>
            </a:r>
            <a:r>
              <a:rPr lang="en-GB" dirty="0" smtClean="0"/>
              <a:t>a </a:t>
            </a:r>
            <a:r>
              <a:rPr lang="en-GB" dirty="0"/>
              <a:t>list of channels on </a:t>
            </a:r>
            <a:r>
              <a:rPr lang="en-GB" dirty="0" err="1"/>
              <a:t>youtube</a:t>
            </a:r>
            <a:r>
              <a:rPr lang="en-GB" dirty="0"/>
              <a:t> where it is most likely to find </a:t>
            </a:r>
            <a:r>
              <a:rPr lang="en-GB" dirty="0" smtClean="0"/>
              <a:t>relevant </a:t>
            </a:r>
            <a:r>
              <a:rPr lang="en-GB" dirty="0"/>
              <a:t>audience and “look-alikes”</a:t>
            </a:r>
            <a:endParaRPr lang="en-US" dirty="0"/>
          </a:p>
          <a:p>
            <a:pPr marL="139700" indent="0">
              <a:buNone/>
            </a:pPr>
            <a:endParaRPr lang="en-US" dirty="0"/>
          </a:p>
        </p:txBody>
      </p:sp>
    </p:spTree>
    <p:extLst>
      <p:ext uri="{BB962C8B-B14F-4D97-AF65-F5344CB8AC3E}">
        <p14:creationId xmlns:p14="http://schemas.microsoft.com/office/powerpoint/2010/main" val="2976051868"/>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TotalTime>
  <Words>791</Words>
  <Application>Microsoft Office PowerPoint</Application>
  <PresentationFormat>On-screen Show (16:9)</PresentationFormat>
  <Paragraphs>93</Paragraphs>
  <Slides>14</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14</vt:i4>
      </vt:variant>
    </vt:vector>
  </HeadingPairs>
  <TitlesOfParts>
    <vt:vector size="16" baseType="lpstr">
      <vt:lpstr>Arial</vt:lpstr>
      <vt:lpstr>Simple Light</vt:lpstr>
      <vt:lpstr>Project 1 – Twitter Slang Term Extraction</vt:lpstr>
      <vt:lpstr>Project -2 Reddit Opinion Mining</vt:lpstr>
      <vt:lpstr>Project 3 Healthcare Data </vt:lpstr>
      <vt:lpstr>Project – 4 Location in Mojo Environment</vt:lpstr>
      <vt:lpstr>Project 5 – Augmented reality for Wifi</vt:lpstr>
      <vt:lpstr>Project 6 Uses of Continuous Location Tracking</vt:lpstr>
      <vt:lpstr>Project 7 – Building Energy Management</vt:lpstr>
      <vt:lpstr>Project 8 – Fraud detection in web and mobile app advertising </vt:lpstr>
      <vt:lpstr>Project 9 - YouTube Safety and Recommendation</vt:lpstr>
      <vt:lpstr>Project – 10  User/Consumer Behavior</vt:lpstr>
      <vt:lpstr>User Behavior</vt:lpstr>
      <vt:lpstr>User Behavior</vt:lpstr>
      <vt:lpstr>User Behavior</vt:lpstr>
      <vt:lpstr>User behavior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Agrawala, Ashok</dc:creator>
  <cp:lastModifiedBy>Agrawala, Ashok</cp:lastModifiedBy>
  <cp:revision>13</cp:revision>
  <cp:lastPrinted>2018-02-06T16:34:29Z</cp:lastPrinted>
  <dcterms:modified xsi:type="dcterms:W3CDTF">2018-02-06T17:54:57Z</dcterms:modified>
</cp:coreProperties>
</file>