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notesMasterIdLst>
    <p:notesMasterId r:id="rId21"/>
  </p:notesMasterIdLst>
  <p:handoutMasterIdLst>
    <p:handoutMasterId r:id="rId22"/>
  </p:handoutMasterIdLst>
  <p:sldIdLst>
    <p:sldId id="297" r:id="rId3"/>
    <p:sldId id="299" r:id="rId4"/>
    <p:sldId id="304" r:id="rId5"/>
    <p:sldId id="314" r:id="rId6"/>
    <p:sldId id="315" r:id="rId7"/>
    <p:sldId id="316" r:id="rId8"/>
    <p:sldId id="306" r:id="rId9"/>
    <p:sldId id="303" r:id="rId10"/>
    <p:sldId id="309" r:id="rId11"/>
    <p:sldId id="317" r:id="rId12"/>
    <p:sldId id="313" r:id="rId13"/>
    <p:sldId id="308" r:id="rId14"/>
    <p:sldId id="320" r:id="rId15"/>
    <p:sldId id="319" r:id="rId16"/>
    <p:sldId id="307" r:id="rId17"/>
    <p:sldId id="310" r:id="rId18"/>
    <p:sldId id="312" r:id="rId19"/>
    <p:sldId id="311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89">
          <p15:clr>
            <a:srgbClr val="A4A3A4"/>
          </p15:clr>
        </p15:guide>
        <p15:guide id="2" pos="4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6714" autoAdjust="0"/>
  </p:normalViewPr>
  <p:slideViewPr>
    <p:cSldViewPr snapToGrid="0">
      <p:cViewPr varScale="1">
        <p:scale>
          <a:sx n="179" d="100"/>
          <a:sy n="179" d="100"/>
        </p:scale>
        <p:origin x="408" y="150"/>
      </p:cViewPr>
      <p:guideLst>
        <p:guide orient="horz" pos="789"/>
        <p:guide pos="4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67585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38" tIns="43969" rIns="87938" bIns="4396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67586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735" y="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38" tIns="43969" rIns="87938" bIns="4396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67587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0660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38" tIns="43969" rIns="87938" bIns="4396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7589" name="Slide Number Placeholder 67588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735" y="8830660"/>
            <a:ext cx="3038145" cy="46420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87938" tIns="43969" rIns="87938" bIns="4396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8A855623-DCED-4E5D-9311-6CA263906B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02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017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929760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43" name="Rectangle 50178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29760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44" name="Rectangle 5017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Notes Placeholder 5018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5" y="4416098"/>
            <a:ext cx="5607712" cy="41824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6" name="Rectangle 5018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60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929760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0183" name="Slide Number Placeholder 5018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830660"/>
            <a:ext cx="3038145" cy="46420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29760" eaLnBrk="1" hangingPunct="1">
              <a:defRPr sz="1300">
                <a:latin typeface="Times New Roman" pitchFamily="18" charset="0"/>
              </a:defRPr>
            </a:lvl1pPr>
          </a:lstStyle>
          <a:p>
            <a:fld id="{048DFA81-0638-4983-AB53-0B2C09D32E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868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2466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1BF03-EC36-459C-8EE7-51AD3C840F34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18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56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96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735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07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15791"/>
            <a:ext cx="5607050" cy="418338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44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04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280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15791"/>
            <a:ext cx="5607050" cy="418338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32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80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57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80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2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710E9-B4B4-4020-A12C-ACB0FA9411B5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EB1FB-9AFD-432C-BEC6-8EDA6DE5F9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F0D310-8C84-4698-A563-57BA4EFDE03E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904EF-2969-4BEA-A3EE-AEA62ECEEE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FC2FA4-D79A-4FC4-A054-6238587B1973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080C9-BA94-4E56-90D3-2235F2002E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9699DB-0FBF-4B20-AEE3-57BE57530C25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81CA6-E1DB-4E0F-9C40-4DBB44312A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63B11E-C3AA-4E0A-9335-073913C00ACF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38E3D-0A98-4A46-B200-62173E7D80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577C91-D686-4A16-9493-FF1AAECA6538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24B43-831F-4D0E-9257-5027E6CA44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625F63-C839-41CA-9D5F-E282574349B5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88444-A49F-4ADA-93FF-16D614E15A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E95B5E-D829-4D63-B64D-FF8B20E30573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F6560-9B72-4DC3-8E93-AC175E0D90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2520BA-97B0-4DA2-9495-602963C0D4EF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638EF-AA70-4CF5-AC7F-FCC397C751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41BA89-0C13-4EB1-9D9D-A93D79F74783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4B18D-FF3B-4B89-9A53-6C3EF8BA13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632740-27F9-478D-8AE7-EF1FD8F0B3F1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8918-EA6F-4B96-8963-060063C8F4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D85D64-B8A9-4415-A7CF-89809910CAFC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E5ACC-4FA2-4095-B15A-35A4F16BFD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88FF0-122E-4177-9B69-29D5C938A919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3DE52-DCC3-47CC-84AE-BE40C5325F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E41EA9-1198-4439-9E0D-8B53CBCC9DFA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BA1F8-8F73-4058-88F5-8FFEE48DD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2DC458-8384-4F60-8306-BC17F4E96C55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A9261-8521-4657-AE8F-C8AC4326E3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AB4546-BB17-4592-9008-2D850404F06A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EE17D-35A6-499E-A736-A2A91F5B3C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6DD865-989A-4906-BB53-C6DB61A0E375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BDC4C-DEAB-4FD7-B417-542F84154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F9381E-69A0-4DC4-8C37-A4CE070878AB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7FC89-7FE4-4017-BBEA-AA86954080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000884-1CAF-493D-AA63-3C65662567EA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A54BB-72C9-4979-B389-1171C23DF6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E950A77-79E7-4505-AEBD-77A518DDC4C5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0788267-731E-450B-A5F8-764C82C24E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hdr="0"/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8001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12573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7145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21717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D874905-E5E4-451B-A0AD-2614D73C00F1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EEBE8AA-8AF2-44A0-84FC-2CD806D8F9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hf hdr="0"/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8001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12573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7145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21717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54273"/>
          <p:cNvSpPr>
            <a:spLocks noGrp="1" noChangeArrowheads="1"/>
          </p:cNvSpPr>
          <p:nvPr>
            <p:ph type="title"/>
          </p:nvPr>
        </p:nvSpPr>
        <p:spPr>
          <a:xfrm>
            <a:off x="1685713" y="492352"/>
            <a:ext cx="5624732" cy="694466"/>
          </a:xfrm>
          <a:ln w="12700" cap="flat" algn="ctr">
            <a:miter lim="800000"/>
            <a:headEnd type="none" w="med" len="med"/>
            <a:tailEnd type="none" w="med" len="med"/>
          </a:ln>
        </p:spPr>
        <p:txBody>
          <a:bodyPr wrap="none" lIns="63398" tIns="25359" rIns="63398" bIns="25359" anchor="t">
            <a:spAutoFit/>
          </a:bodyPr>
          <a:lstStyle/>
          <a:p>
            <a:pPr marL="0" indent="0" defTabSz="914400" eaLnBrk="1" hangingPunct="1">
              <a:lnSpc>
                <a:spcPct val="95000"/>
              </a:lnSpc>
            </a:pPr>
            <a:r>
              <a:rPr lang="en-US" dirty="0" smtClean="0"/>
              <a:t>CSMC 818G/CMSC 498Z</a:t>
            </a:r>
          </a:p>
        </p:txBody>
      </p:sp>
      <p:sp>
        <p:nvSpPr>
          <p:cNvPr id="54275" name="Text Placeholder 54274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008312"/>
          </a:xfrm>
          <a:ln w="12700" cap="flat" algn="ctr">
            <a:miter lim="800000"/>
            <a:headEnd type="none" w="med" len="med"/>
            <a:tailEnd type="none" w="med" len="med"/>
          </a:ln>
        </p:spPr>
        <p:txBody>
          <a:bodyPr lIns="71324" tIns="28529" rIns="71324" bIns="28529">
            <a:spAutoFit/>
          </a:bodyPr>
          <a:lstStyle/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r>
              <a:rPr lang="en-US" sz="3300" dirty="0" smtClean="0">
                <a:solidFill>
                  <a:schemeClr val="tx2"/>
                </a:solidFill>
              </a:rPr>
              <a:t>Information-Centric Design of </a:t>
            </a: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r>
              <a:rPr lang="en-US" sz="3300" dirty="0" smtClean="0">
                <a:solidFill>
                  <a:schemeClr val="tx2"/>
                </a:solidFill>
              </a:rPr>
              <a:t>Context-Aware Systems</a:t>
            </a: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Using Information Technology to Improve the Quality of Life</a:t>
            </a: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r>
              <a:rPr lang="en-US" sz="3300" dirty="0" smtClean="0">
                <a:solidFill>
                  <a:schemeClr val="tx2"/>
                </a:solidFill>
              </a:rPr>
              <a:t>Prof. Ashok K Agrawala</a:t>
            </a: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endParaRPr lang="en-US" sz="2100" dirty="0" smtClean="0"/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r>
              <a:rPr lang="en-US" sz="2100" dirty="0" smtClean="0">
                <a:solidFill>
                  <a:srgbClr val="000000"/>
                </a:solidFill>
              </a:rPr>
              <a:t>© 2018   Ashok Agrawala</a:t>
            </a: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endParaRPr lang="en-US" sz="2100" dirty="0" smtClean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CC93-8E13-454D-8F3A-E06B24962A9C}" type="datetime3">
              <a:rPr lang="en-US" smtClean="0"/>
              <a:pPr/>
              <a:t>25 January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CMSC818G Set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3277-E134-4C16-909C-D99F43DCD8AA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Rover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926" y="1600200"/>
            <a:ext cx="5338147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D64-B8A9-4415-A7CF-89809910CAFC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40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it mean to you?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B9-F2AA-4CCA-B8E3-BD5FF2ECD4D9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Individual</a:t>
            </a:r>
          </a:p>
          <a:p>
            <a:pPr lvl="1"/>
            <a:r>
              <a:rPr lang="en-US" dirty="0" smtClean="0"/>
              <a:t>Family</a:t>
            </a:r>
          </a:p>
          <a:p>
            <a:pPr lvl="1"/>
            <a:r>
              <a:rPr lang="en-US" dirty="0" smtClean="0"/>
              <a:t>Social Groups</a:t>
            </a:r>
          </a:p>
          <a:p>
            <a:pPr lvl="1"/>
            <a:r>
              <a:rPr lang="en-US" dirty="0" smtClean="0"/>
              <a:t>Friends Circle</a:t>
            </a:r>
          </a:p>
          <a:p>
            <a:pPr lvl="1"/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 smtClean="0"/>
              <a:t>Organization</a:t>
            </a:r>
          </a:p>
          <a:p>
            <a:pPr lvl="1"/>
            <a:r>
              <a:rPr lang="en-US" dirty="0" smtClean="0"/>
              <a:t>International - UN</a:t>
            </a:r>
          </a:p>
          <a:p>
            <a:pPr lvl="1"/>
            <a:r>
              <a:rPr lang="en-US" dirty="0" smtClean="0"/>
              <a:t>Corporation</a:t>
            </a:r>
          </a:p>
          <a:p>
            <a:pPr lvl="1"/>
            <a:r>
              <a:rPr lang="en-US" dirty="0" smtClean="0"/>
              <a:t>Government</a:t>
            </a:r>
          </a:p>
          <a:p>
            <a:pPr lvl="1"/>
            <a:r>
              <a:rPr lang="en-US" dirty="0" smtClean="0"/>
              <a:t>Non-profit</a:t>
            </a:r>
          </a:p>
          <a:p>
            <a:pPr lvl="1"/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D41E-F5D5-4431-9B47-FF7E240419AB}" type="datetime3">
              <a:rPr lang="en-US" smtClean="0"/>
              <a:pPr/>
              <a:t>25 January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A1F8-8F73-4058-88F5-8FFEE48DD20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CMSC818G Students</a:t>
            </a:r>
          </a:p>
          <a:p>
            <a:r>
              <a:rPr lang="en-US" sz="2400" dirty="0" smtClean="0"/>
              <a:t>Signup – Available shortly</a:t>
            </a:r>
          </a:p>
          <a:p>
            <a:r>
              <a:rPr lang="en-US" sz="2400" dirty="0" smtClean="0"/>
              <a:t>Augment the reading list by adding 2-5 recent papers</a:t>
            </a:r>
          </a:p>
          <a:p>
            <a:r>
              <a:rPr lang="en-US" sz="2400" dirty="0" smtClean="0"/>
              <a:t>Make slides available for posting on the web</a:t>
            </a:r>
          </a:p>
          <a:p>
            <a:r>
              <a:rPr lang="en-US" sz="2400" dirty="0" smtClean="0"/>
              <a:t>A write up on the topic </a:t>
            </a:r>
          </a:p>
          <a:p>
            <a:pPr lvl="1"/>
            <a:r>
              <a:rPr lang="en-US" sz="2000" dirty="0" smtClean="0"/>
              <a:t>Presenter</a:t>
            </a:r>
          </a:p>
          <a:p>
            <a:pPr lvl="1"/>
            <a:r>
              <a:rPr lang="en-US" sz="2000" dirty="0" smtClean="0"/>
              <a:t>Others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EA9-1198-4439-9E0D-8B53CBCC9DFA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A1F8-8F73-4058-88F5-8FFEE48DD20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84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Organize the group</a:t>
            </a:r>
          </a:p>
          <a:p>
            <a:pPr lvl="1"/>
            <a:r>
              <a:rPr lang="en-US" dirty="0" smtClean="0"/>
              <a:t>Lead/Coordinator</a:t>
            </a:r>
          </a:p>
          <a:p>
            <a:r>
              <a:rPr lang="en-US" dirty="0" smtClean="0"/>
              <a:t>Select a topic</a:t>
            </a:r>
          </a:p>
          <a:p>
            <a:pPr lvl="1"/>
            <a:r>
              <a:rPr lang="en-US" dirty="0" smtClean="0"/>
              <a:t>Prepare Brief Description </a:t>
            </a:r>
          </a:p>
          <a:p>
            <a:pPr lvl="2"/>
            <a:r>
              <a:rPr lang="en-US" dirty="0" smtClean="0"/>
              <a:t>Purpose</a:t>
            </a:r>
          </a:p>
          <a:p>
            <a:pPr lvl="2"/>
            <a:r>
              <a:rPr lang="en-US" dirty="0" smtClean="0"/>
              <a:t>Who are the users</a:t>
            </a:r>
          </a:p>
          <a:p>
            <a:pPr lvl="2"/>
            <a:r>
              <a:rPr lang="en-US" dirty="0" smtClean="0"/>
              <a:t>What impact it will have</a:t>
            </a:r>
          </a:p>
          <a:p>
            <a:pPr lvl="2"/>
            <a:r>
              <a:rPr lang="en-US" dirty="0" smtClean="0"/>
              <a:t>Working title of the paper</a:t>
            </a:r>
          </a:p>
          <a:p>
            <a:r>
              <a:rPr lang="en-US" dirty="0" smtClean="0"/>
              <a:t>Project Plan</a:t>
            </a:r>
          </a:p>
          <a:p>
            <a:pPr lvl="1"/>
            <a:r>
              <a:rPr lang="en-US" dirty="0" smtClean="0"/>
              <a:t>Roles</a:t>
            </a:r>
          </a:p>
          <a:p>
            <a:pPr lvl="1"/>
            <a:r>
              <a:rPr lang="en-US" dirty="0" smtClean="0"/>
              <a:t>Timeline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Resources Required</a:t>
            </a:r>
          </a:p>
          <a:p>
            <a:pPr lvl="1"/>
            <a:r>
              <a:rPr lang="en-US" dirty="0" smtClean="0"/>
              <a:t>Computing</a:t>
            </a:r>
          </a:p>
          <a:p>
            <a:pPr lvl="1"/>
            <a:r>
              <a:rPr lang="en-US" dirty="0" smtClean="0"/>
              <a:t>Datasets</a:t>
            </a:r>
          </a:p>
          <a:p>
            <a:pPr lvl="1"/>
            <a:r>
              <a:rPr lang="en-US" dirty="0" smtClean="0"/>
              <a:t>Sensors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Interim Reports</a:t>
            </a:r>
          </a:p>
          <a:p>
            <a:r>
              <a:rPr lang="en-US" dirty="0" smtClean="0"/>
              <a:t>Final Report</a:t>
            </a:r>
          </a:p>
          <a:p>
            <a:r>
              <a:rPr lang="en-US" dirty="0" smtClean="0"/>
              <a:t>Paper 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32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topics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41E5-1B56-4C5A-B638-7CBD955303A0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Basic Notions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Fundamental Nature</a:t>
            </a:r>
          </a:p>
          <a:p>
            <a:pPr lvl="1"/>
            <a:r>
              <a:rPr lang="en-US" dirty="0" smtClean="0"/>
              <a:t>Implications</a:t>
            </a:r>
          </a:p>
          <a:p>
            <a:r>
              <a:rPr lang="en-US" dirty="0" smtClean="0"/>
              <a:t>Interrelationships</a:t>
            </a:r>
          </a:p>
          <a:p>
            <a:r>
              <a:rPr lang="en-US" dirty="0" smtClean="0"/>
              <a:t>Context</a:t>
            </a:r>
          </a:p>
          <a:p>
            <a:r>
              <a:rPr lang="en-US" dirty="0" smtClean="0"/>
              <a:t>Models</a:t>
            </a:r>
          </a:p>
          <a:p>
            <a:r>
              <a:rPr lang="en-US" dirty="0" smtClean="0"/>
              <a:t>Limitations of Physical representations of information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BAA6D-EE2E-4D7C-A51C-C004E81D4313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A1F8-8F73-4058-88F5-8FFEE48DD20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Technological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Processing</a:t>
            </a:r>
          </a:p>
          <a:p>
            <a:r>
              <a:rPr lang="en-US" dirty="0" smtClean="0"/>
              <a:t>Storage</a:t>
            </a:r>
          </a:p>
          <a:p>
            <a:r>
              <a:rPr lang="en-US" dirty="0" smtClean="0"/>
              <a:t>Human Interaction</a:t>
            </a:r>
          </a:p>
          <a:p>
            <a:r>
              <a:rPr lang="en-US" dirty="0" smtClean="0"/>
              <a:t>Communications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 Inputs</a:t>
            </a:r>
          </a:p>
          <a:p>
            <a:pPr lvl="1"/>
            <a:r>
              <a:rPr lang="en-US" dirty="0" smtClean="0"/>
              <a:t>Sensors</a:t>
            </a:r>
          </a:p>
          <a:p>
            <a:r>
              <a:rPr lang="en-US" dirty="0" smtClean="0"/>
              <a:t>Outputs</a:t>
            </a:r>
          </a:p>
          <a:p>
            <a:pPr lvl="1"/>
            <a:r>
              <a:rPr lang="en-US" dirty="0" smtClean="0"/>
              <a:t>Actuations</a:t>
            </a:r>
          </a:p>
          <a:p>
            <a:pPr lvl="1"/>
            <a:r>
              <a:rPr lang="en-US" dirty="0" smtClean="0"/>
              <a:t>Commands</a:t>
            </a:r>
          </a:p>
          <a:p>
            <a:pPr lvl="1"/>
            <a:r>
              <a:rPr lang="en-US" dirty="0" smtClean="0"/>
              <a:t>Messages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75BA-C201-41AD-A70E-2DD56523070D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reading a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lvl="1">
              <a:buNone/>
            </a:pPr>
            <a:r>
              <a:rPr lang="en-US" dirty="0" smtClean="0"/>
              <a:t>Standard paper questions:</a:t>
            </a:r>
          </a:p>
          <a:p>
            <a:pPr lvl="2"/>
            <a:r>
              <a:rPr lang="en-US" dirty="0" smtClean="0"/>
              <a:t>What is the claim of the paper?</a:t>
            </a:r>
          </a:p>
          <a:p>
            <a:pPr lvl="2"/>
            <a:r>
              <a:rPr lang="en-US" dirty="0" smtClean="0"/>
              <a:t>What is the key idea of the paper?</a:t>
            </a:r>
          </a:p>
          <a:p>
            <a:pPr lvl="2"/>
            <a:r>
              <a:rPr lang="en-US" dirty="0" smtClean="0"/>
              <a:t>What are the strengths and weaknesses of the paper?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lvl="1">
              <a:buNone/>
            </a:pPr>
            <a:r>
              <a:rPr lang="en-US" dirty="0" smtClean="0"/>
              <a:t>Information-Centric  questions:</a:t>
            </a:r>
          </a:p>
          <a:p>
            <a:pPr lvl="2"/>
            <a:r>
              <a:rPr lang="en-US" dirty="0" smtClean="0"/>
              <a:t>What is the purpose of the ‘information’ they are capturing?</a:t>
            </a:r>
          </a:p>
          <a:p>
            <a:pPr lvl="2"/>
            <a:r>
              <a:rPr lang="en-US" dirty="0" smtClean="0"/>
              <a:t>What ‘information’ are they capturing?</a:t>
            </a:r>
          </a:p>
          <a:p>
            <a:pPr lvl="2"/>
            <a:r>
              <a:rPr lang="en-US" dirty="0" smtClean="0"/>
              <a:t>How are they capturing the ‘information’?</a:t>
            </a:r>
          </a:p>
          <a:p>
            <a:pPr lvl="2"/>
            <a:r>
              <a:rPr lang="en-US" dirty="0" smtClean="0"/>
              <a:t>How are they storing the ‘information’?</a:t>
            </a:r>
          </a:p>
          <a:p>
            <a:pPr lvl="2"/>
            <a:r>
              <a:rPr lang="en-US" dirty="0" smtClean="0"/>
              <a:t>What ‘contextual information’ are they capturing?</a:t>
            </a:r>
          </a:p>
          <a:p>
            <a:pPr lvl="2"/>
            <a:r>
              <a:rPr lang="en-US" dirty="0" smtClean="0"/>
              <a:t>Is the ‘information’ being captured sufficient or useful for the purpose?</a:t>
            </a:r>
          </a:p>
          <a:p>
            <a:pPr lvl="2"/>
            <a:r>
              <a:rPr lang="en-US" dirty="0" smtClean="0"/>
              <a:t>What additional ‘information’ could or should be captured?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D9FC-CBE2-4176-AE16-C72450DD45BC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CMSC818G Set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A1F8-8F73-4058-88F5-8FFEE48DD202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this Course About</a:t>
            </a:r>
            <a:endParaRPr lang="en-US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103536"/>
            <a:ext cx="8229600" cy="912988"/>
          </a:xfrm>
          <a:noFill/>
          <a:ln/>
        </p:spPr>
        <p:txBody>
          <a:bodyPr lIns="63398" tIns="25359" rIns="63398" bIns="25359">
            <a:spAutoFit/>
          </a:bodyPr>
          <a:lstStyle/>
          <a:p>
            <a:pPr algn="ctr">
              <a:buNone/>
            </a:pPr>
            <a:r>
              <a:rPr lang="en-US" sz="2800" dirty="0" smtClean="0"/>
              <a:t>Improving the quality of life using information technology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D36D-28AF-485D-A5B3-6096E237D2F4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CMSC 818G</a:t>
            </a:r>
          </a:p>
          <a:p>
            <a:pPr lvl="1"/>
            <a:r>
              <a:rPr lang="en-US" dirty="0" smtClean="0"/>
              <a:t>22 registered</a:t>
            </a:r>
          </a:p>
          <a:p>
            <a:r>
              <a:rPr lang="en-US" dirty="0" smtClean="0"/>
              <a:t>CMSC 498Z</a:t>
            </a:r>
          </a:p>
          <a:p>
            <a:pPr lvl="1"/>
            <a:r>
              <a:rPr lang="en-US" dirty="0" smtClean="0"/>
              <a:t>3 Registered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– Coordinator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4AFE-531D-47A0-AEFE-B241E16686F3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CMSC818G Set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Information Dynamics</a:t>
            </a:r>
          </a:p>
          <a:p>
            <a:r>
              <a:rPr lang="en-US" dirty="0" smtClean="0"/>
              <a:t>Context and Context Aware Computing</a:t>
            </a:r>
          </a:p>
          <a:p>
            <a:r>
              <a:rPr lang="en-US" dirty="0" smtClean="0"/>
              <a:t>Location –Determination and Use</a:t>
            </a:r>
          </a:p>
          <a:p>
            <a:r>
              <a:rPr lang="en-US" dirty="0" smtClean="0"/>
              <a:t>Activity Recognition </a:t>
            </a:r>
          </a:p>
          <a:p>
            <a:r>
              <a:rPr lang="en-US" dirty="0" smtClean="0"/>
              <a:t>Context Modeling and Reasoning</a:t>
            </a:r>
          </a:p>
          <a:p>
            <a:r>
              <a:rPr lang="en-US" dirty="0" smtClean="0"/>
              <a:t>Learning from Context</a:t>
            </a:r>
          </a:p>
          <a:p>
            <a:r>
              <a:rPr lang="en-US" dirty="0" smtClean="0"/>
              <a:t>Context-Aware Systems and Middleware</a:t>
            </a:r>
          </a:p>
          <a:p>
            <a:r>
              <a:rPr lang="en-US" dirty="0" smtClean="0"/>
              <a:t>Proactive Computing</a:t>
            </a:r>
          </a:p>
          <a:p>
            <a:r>
              <a:rPr lang="en-US" dirty="0" smtClean="0"/>
              <a:t>Other issues – Security, Privacy,…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D64-B8A9-4415-A7CF-89809910CAFC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38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Class Presentation and Write-up</a:t>
            </a:r>
          </a:p>
          <a:p>
            <a:pPr lvl="1"/>
            <a:r>
              <a:rPr lang="en-US" dirty="0" smtClean="0"/>
              <a:t>Will assign a topic for each class and each student has to pick a topic, present and prepare a 4-5 page summary write up to be distributed to the class before presentation</a:t>
            </a:r>
          </a:p>
          <a:p>
            <a:r>
              <a:rPr lang="en-US" dirty="0" smtClean="0"/>
              <a:t>Class participation and discussions</a:t>
            </a:r>
          </a:p>
          <a:p>
            <a:r>
              <a:rPr lang="en-US" dirty="0" smtClean="0"/>
              <a:t>Project</a:t>
            </a:r>
          </a:p>
          <a:p>
            <a:r>
              <a:rPr lang="en-US" dirty="0" smtClean="0"/>
              <a:t>Midterm</a:t>
            </a:r>
          </a:p>
          <a:p>
            <a:r>
              <a:rPr lang="en-US" dirty="0" smtClean="0"/>
              <a:t>Final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D64-B8A9-4415-A7CF-89809910CAFC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0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Teams of 2 /3</a:t>
            </a:r>
          </a:p>
          <a:p>
            <a:r>
              <a:rPr lang="en-US" dirty="0" smtClean="0"/>
              <a:t>Projects </a:t>
            </a:r>
          </a:p>
          <a:p>
            <a:r>
              <a:rPr lang="en-US" dirty="0" smtClean="0"/>
              <a:t>Conference Quality paper</a:t>
            </a:r>
          </a:p>
          <a:p>
            <a:r>
              <a:rPr lang="en-US" dirty="0" smtClean="0"/>
              <a:t>Regular updates to be provided in class </a:t>
            </a:r>
          </a:p>
          <a:p>
            <a:r>
              <a:rPr lang="en-US" dirty="0" smtClean="0"/>
              <a:t>Significant part of the grade.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D64-B8A9-4415-A7CF-89809910CAFC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97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Lectures</a:t>
            </a:r>
          </a:p>
          <a:p>
            <a:pPr lvl="1"/>
            <a:r>
              <a:rPr lang="en-US" dirty="0" smtClean="0"/>
              <a:t>Focused presentation on a topic</a:t>
            </a:r>
          </a:p>
          <a:p>
            <a:pPr lvl="2"/>
            <a:r>
              <a:rPr lang="en-US" dirty="0" smtClean="0"/>
              <a:t>Slides posted on the web</a:t>
            </a:r>
          </a:p>
          <a:p>
            <a:pPr lvl="2"/>
            <a:r>
              <a:rPr lang="en-US" dirty="0" smtClean="0"/>
              <a:t>Write up </a:t>
            </a:r>
            <a:r>
              <a:rPr lang="en-US" dirty="0" smtClean="0"/>
              <a:t>to be distributed before presentation.</a:t>
            </a:r>
          </a:p>
          <a:p>
            <a:pPr lvl="3"/>
            <a:r>
              <a:rPr lang="en-US" dirty="0" smtClean="0"/>
              <a:t>Annotate by adding your notes to catch the major points that may come up in discussions after the presentation.</a:t>
            </a:r>
          </a:p>
          <a:p>
            <a:r>
              <a:rPr lang="en-US" dirty="0" smtClean="0"/>
              <a:t>Proof of Concept Demonstrations/Projects</a:t>
            </a:r>
          </a:p>
          <a:p>
            <a:pPr lvl="2"/>
            <a:r>
              <a:rPr lang="en-US" dirty="0" err="1" smtClean="0"/>
              <a:t>MojoNetwork</a:t>
            </a:r>
            <a:endParaRPr lang="en-US" dirty="0" smtClean="0"/>
          </a:p>
          <a:p>
            <a:pPr lvl="2"/>
            <a:r>
              <a:rPr lang="en-US" dirty="0" smtClean="0"/>
              <a:t>CAADS</a:t>
            </a:r>
          </a:p>
          <a:p>
            <a:pPr lvl="2"/>
            <a:r>
              <a:rPr lang="en-US" dirty="0" smtClean="0"/>
              <a:t>ROVER </a:t>
            </a:r>
            <a:r>
              <a:rPr lang="en-US" dirty="0"/>
              <a:t>II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4177-DEBD-41B1-8527-1E67D76B665A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7221" y="484736"/>
            <a:ext cx="2305235" cy="5378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</a:t>
            </a:r>
          </a:p>
          <a:p>
            <a:pPr lvl="1"/>
            <a:r>
              <a:rPr lang="en-US" dirty="0" smtClean="0"/>
              <a:t>Class participation</a:t>
            </a:r>
          </a:p>
          <a:p>
            <a:pPr lvl="1"/>
            <a:r>
              <a:rPr lang="en-US" dirty="0" smtClean="0"/>
              <a:t>Weekly activities</a:t>
            </a:r>
          </a:p>
          <a:p>
            <a:pPr lvl="1"/>
            <a:r>
              <a:rPr lang="en-US" dirty="0" smtClean="0"/>
              <a:t>Papers/Presentations/ Projects</a:t>
            </a:r>
          </a:p>
          <a:p>
            <a:pPr lvl="1"/>
            <a:r>
              <a:rPr lang="en-US" dirty="0" smtClean="0"/>
              <a:t>Exams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2CBD-E66F-4A7F-BB0B-E4479B807C48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CMSC818G Set 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Class</a:t>
            </a:r>
          </a:p>
          <a:p>
            <a:r>
              <a:rPr lang="en-US" dirty="0" smtClean="0"/>
              <a:t>Through “Piazza”</a:t>
            </a:r>
          </a:p>
          <a:p>
            <a:r>
              <a:rPr lang="en-US" dirty="0" smtClean="0"/>
              <a:t>Papers</a:t>
            </a:r>
          </a:p>
          <a:p>
            <a:r>
              <a:rPr lang="en-US" dirty="0" smtClean="0"/>
              <a:t>Web postings</a:t>
            </a:r>
          </a:p>
          <a:p>
            <a:r>
              <a:rPr lang="en-US" dirty="0" smtClean="0"/>
              <a:t>Individualized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6FF5-60AC-432C-A954-134F1F71B9C4}" type="datetime3">
              <a:rPr lang="en-US" smtClean="0"/>
              <a:pPr/>
              <a:t>25 January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CMSC818G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8182</TotalTime>
  <Words>566</Words>
  <Application>Microsoft Office PowerPoint</Application>
  <PresentationFormat>On-screen Show (4:3)</PresentationFormat>
  <Paragraphs>202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Helvetica</vt:lpstr>
      <vt:lpstr>Times New Roman</vt:lpstr>
      <vt:lpstr>Office Theme</vt:lpstr>
      <vt:lpstr>Custom Design</vt:lpstr>
      <vt:lpstr>CSMC 818G/CMSC 498Z</vt:lpstr>
      <vt:lpstr>What is this Course About</vt:lpstr>
      <vt:lpstr>Participants</vt:lpstr>
      <vt:lpstr>Topics to be Covered</vt:lpstr>
      <vt:lpstr>Workload</vt:lpstr>
      <vt:lpstr>Project</vt:lpstr>
      <vt:lpstr>Methodology</vt:lpstr>
      <vt:lpstr>Grading</vt:lpstr>
      <vt:lpstr>Interactions</vt:lpstr>
      <vt:lpstr>Rover</vt:lpstr>
      <vt:lpstr>Quality of Life</vt:lpstr>
      <vt:lpstr>Perspective</vt:lpstr>
      <vt:lpstr>Class Presentations</vt:lpstr>
      <vt:lpstr>Project Steps</vt:lpstr>
      <vt:lpstr>Project topics</vt:lpstr>
      <vt:lpstr>Some Basic Notions</vt:lpstr>
      <vt:lpstr>Technological aspects</vt:lpstr>
      <vt:lpstr>When reading a paper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1.01</dc:title>
  <dc:creator>Ashok K. Agrawala</dc:creator>
  <cp:lastModifiedBy>Agrawala, Ashok</cp:lastModifiedBy>
  <cp:revision>295</cp:revision>
  <cp:lastPrinted>2017-01-26T18:49:32Z</cp:lastPrinted>
  <dcterms:created xsi:type="dcterms:W3CDTF">2004-10-07T18:29:30Z</dcterms:created>
  <dcterms:modified xsi:type="dcterms:W3CDTF">2018-01-25T15:53:18Z</dcterms:modified>
</cp:coreProperties>
</file>