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7.xml"/><Relationship Id="rId22" Type="http://schemas.openxmlformats.org/officeDocument/2006/relationships/font" Target="fonts/Lato-boldItalic.fntdata"/><Relationship Id="rId10" Type="http://schemas.openxmlformats.org/officeDocument/2006/relationships/slide" Target="slides/slide6.xml"/><Relationship Id="rId21" Type="http://schemas.openxmlformats.org/officeDocument/2006/relationships/font" Target="fonts/Lato-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Montserrat-regular.fntdata"/><Relationship Id="rId14" Type="http://schemas.openxmlformats.org/officeDocument/2006/relationships/slide" Target="slides/slide10.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slide" Target="slides/slide1.xml"/><Relationship Id="rId19" Type="http://schemas.openxmlformats.org/officeDocument/2006/relationships/font" Target="fonts/Lato-regular.fntdata"/><Relationship Id="rId6" Type="http://schemas.openxmlformats.org/officeDocument/2006/relationships/slide" Target="slides/slide2.xml"/><Relationship Id="rId18" Type="http://schemas.openxmlformats.org/officeDocument/2006/relationships/font" Target="fonts/Montserrat-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6" name="Shape 1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8" name="Shape 1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1" name="Shape 11"/>
          <p:cNvGrpSpPr/>
          <p:nvPr/>
        </p:nvGrpSpPr>
        <p:grpSpPr>
          <a:xfrm>
            <a:off x="0" y="490"/>
            <a:ext cx="5153705" cy="5134399"/>
            <a:chOff x="0" y="75"/>
            <a:chExt cx="5153705" cy="5152950"/>
          </a:xfrm>
        </p:grpSpPr>
        <p:sp>
          <p:nvSpPr>
            <p:cNvPr id="12" name="Shape 1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Shape 13"/>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 name="Shape 14"/>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 name="Shape 15"/>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6" name="Shape 16"/>
          <p:cNvSpPr txBox="1"/>
          <p:nvPr>
            <p:ph type="ctrTitle"/>
          </p:nvPr>
        </p:nvSpPr>
        <p:spPr>
          <a:xfrm>
            <a:off x="3537150" y="1578400"/>
            <a:ext cx="5017500" cy="1578900"/>
          </a:xfrm>
          <a:prstGeom prst="rect">
            <a:avLst/>
          </a:prstGeom>
        </p:spPr>
        <p:txBody>
          <a:bodyPr anchorCtr="0" anchor="t"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Shape 17"/>
          <p:cNvSpPr txBox="1"/>
          <p:nvPr>
            <p:ph idx="1" type="subTitle"/>
          </p:nvPr>
        </p:nvSpPr>
        <p:spPr>
          <a:xfrm>
            <a:off x="5083950" y="3924925"/>
            <a:ext cx="34707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Shape 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Shape 106"/>
          <p:cNvGrpSpPr/>
          <p:nvPr/>
        </p:nvGrpSpPr>
        <p:grpSpPr>
          <a:xfrm>
            <a:off x="4406400" y="0"/>
            <a:ext cx="4737600" cy="5143065"/>
            <a:chOff x="4406400" y="0"/>
            <a:chExt cx="4737600" cy="5143065"/>
          </a:xfrm>
        </p:grpSpPr>
        <p:sp>
          <p:nvSpPr>
            <p:cNvPr id="107" name="Shape 107"/>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8" name="Shape 108"/>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0" name="Shape 110"/>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1" name="Shape 1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2" name="Shape 112"/>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3" name="Shape 11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5" name="Shape 115"/>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6" name="Shape 116"/>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7" name="Shape 117"/>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9" name="Shape 119"/>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0" name="Shape 120"/>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1" name="Shape 12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2" name="Shape 122"/>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3" name="Shape 12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4" name="Shape 124"/>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25" name="Shape 125"/>
          <p:cNvSpPr txBox="1"/>
          <p:nvPr>
            <p:ph type="title"/>
          </p:nvPr>
        </p:nvSpPr>
        <p:spPr>
          <a:xfrm>
            <a:off x="823850" y="1284675"/>
            <a:ext cx="4776000" cy="1300800"/>
          </a:xfrm>
          <a:prstGeom prst="rect">
            <a:avLst/>
          </a:prstGeom>
        </p:spPr>
        <p:txBody>
          <a:bodyPr anchorCtr="0" anchor="t" bIns="91425" lIns="91425" spcFirstLastPara="1" rIns="91425" wrap="square" tIns="91425"/>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p:txBody>
      </p:sp>
      <p:sp>
        <p:nvSpPr>
          <p:cNvPr id="126" name="Shape 126"/>
          <p:cNvSpPr txBox="1"/>
          <p:nvPr>
            <p:ph idx="1" type="body"/>
          </p:nvPr>
        </p:nvSpPr>
        <p:spPr>
          <a:xfrm>
            <a:off x="823850" y="2643124"/>
            <a:ext cx="4776000" cy="1218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grpSp>
        <p:nvGrpSpPr>
          <p:cNvPr id="20" name="Shape 20"/>
          <p:cNvGrpSpPr/>
          <p:nvPr/>
        </p:nvGrpSpPr>
        <p:grpSpPr>
          <a:xfrm>
            <a:off x="4406400" y="0"/>
            <a:ext cx="4737600" cy="5143065"/>
            <a:chOff x="4406400" y="0"/>
            <a:chExt cx="4737600" cy="5143065"/>
          </a:xfrm>
        </p:grpSpPr>
        <p:sp>
          <p:nvSpPr>
            <p:cNvPr id="21" name="Shape 2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 name="Shape 2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 name="Shape 24"/>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 name="Shape 25"/>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 name="Shape 26"/>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 name="Shape 27"/>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 name="Shape 28"/>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 name="Shape 29"/>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0" name="Shape 30"/>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 name="Shape 3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 name="Shape 32"/>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 name="Shape 3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 name="Shape 34"/>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 name="Shape 35"/>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 name="Shape 36"/>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 name="Shape 38"/>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9" name="Shape 39"/>
          <p:cNvSpPr txBox="1"/>
          <p:nvPr>
            <p:ph type="title"/>
          </p:nvPr>
        </p:nvSpPr>
        <p:spPr>
          <a:xfrm>
            <a:off x="823850" y="2053000"/>
            <a:ext cx="4587000" cy="11487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1" name="Shape 41"/>
        <p:cNvGrpSpPr/>
        <p:nvPr/>
      </p:nvGrpSpPr>
      <p:grpSpPr>
        <a:xfrm>
          <a:off x="0" y="0"/>
          <a:ext cx="0" cy="0"/>
          <a:chOff x="0" y="0"/>
          <a:chExt cx="0" cy="0"/>
        </a:xfrm>
      </p:grpSpPr>
      <p:grpSp>
        <p:nvGrpSpPr>
          <p:cNvPr id="42" name="Shape 42"/>
          <p:cNvGrpSpPr/>
          <p:nvPr/>
        </p:nvGrpSpPr>
        <p:grpSpPr>
          <a:xfrm>
            <a:off x="0" y="381001"/>
            <a:ext cx="1037850" cy="1016287"/>
            <a:chOff x="0" y="381001"/>
            <a:chExt cx="1037850" cy="1016287"/>
          </a:xfrm>
        </p:grpSpPr>
        <p:sp>
          <p:nvSpPr>
            <p:cNvPr id="43" name="Shape 4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 name="Shape 4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5" name="Shape 45"/>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Shape 46"/>
          <p:cNvSpPr txBox="1"/>
          <p:nvPr>
            <p:ph idx="1" type="body"/>
          </p:nvPr>
        </p:nvSpPr>
        <p:spPr>
          <a:xfrm>
            <a:off x="1297500" y="1567550"/>
            <a:ext cx="70389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Shape 49"/>
          <p:cNvGrpSpPr/>
          <p:nvPr/>
        </p:nvGrpSpPr>
        <p:grpSpPr>
          <a:xfrm>
            <a:off x="0" y="381001"/>
            <a:ext cx="1037850" cy="1016287"/>
            <a:chOff x="0" y="381001"/>
            <a:chExt cx="1037850" cy="1016287"/>
          </a:xfrm>
        </p:grpSpPr>
        <p:sp>
          <p:nvSpPr>
            <p:cNvPr id="50" name="Shape 50"/>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 name="Shape 51"/>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2" name="Shape 52"/>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Shape 53"/>
          <p:cNvSpPr txBox="1"/>
          <p:nvPr>
            <p:ph idx="1" type="body"/>
          </p:nvPr>
        </p:nvSpPr>
        <p:spPr>
          <a:xfrm>
            <a:off x="1297500"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Shape 54"/>
          <p:cNvSpPr txBox="1"/>
          <p:nvPr>
            <p:ph idx="2" type="body"/>
          </p:nvPr>
        </p:nvSpPr>
        <p:spPr>
          <a:xfrm>
            <a:off x="4933221"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Shape 57"/>
          <p:cNvGrpSpPr/>
          <p:nvPr/>
        </p:nvGrpSpPr>
        <p:grpSpPr>
          <a:xfrm>
            <a:off x="0" y="381001"/>
            <a:ext cx="1037850" cy="1016287"/>
            <a:chOff x="0" y="381001"/>
            <a:chExt cx="1037850" cy="1016287"/>
          </a:xfrm>
        </p:grpSpPr>
        <p:sp>
          <p:nvSpPr>
            <p:cNvPr id="58" name="Shape 58"/>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Shape 5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0" name="Shape 60"/>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Shape 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Shape 63"/>
          <p:cNvGrpSpPr/>
          <p:nvPr/>
        </p:nvGrpSpPr>
        <p:grpSpPr>
          <a:xfrm>
            <a:off x="0" y="381001"/>
            <a:ext cx="1037850" cy="1016287"/>
            <a:chOff x="0" y="381001"/>
            <a:chExt cx="1037850" cy="1016287"/>
          </a:xfrm>
        </p:grpSpPr>
        <p:sp>
          <p:nvSpPr>
            <p:cNvPr id="64" name="Shape 6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 name="Shape 6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6" name="Shape 66"/>
          <p:cNvSpPr txBox="1"/>
          <p:nvPr>
            <p:ph type="title"/>
          </p:nvPr>
        </p:nvSpPr>
        <p:spPr>
          <a:xfrm>
            <a:off x="1297500" y="393750"/>
            <a:ext cx="3798900" cy="1493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Shape 67"/>
          <p:cNvSpPr txBox="1"/>
          <p:nvPr>
            <p:ph idx="1" type="body"/>
          </p:nvPr>
        </p:nvSpPr>
        <p:spPr>
          <a:xfrm>
            <a:off x="1297500" y="1972550"/>
            <a:ext cx="3798900" cy="2415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Shape 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Shape 70"/>
          <p:cNvGrpSpPr/>
          <p:nvPr/>
        </p:nvGrpSpPr>
        <p:grpSpPr>
          <a:xfrm>
            <a:off x="4406400" y="0"/>
            <a:ext cx="4737600" cy="5143500"/>
            <a:chOff x="4406400" y="0"/>
            <a:chExt cx="4737600" cy="5143500"/>
          </a:xfrm>
        </p:grpSpPr>
        <p:sp>
          <p:nvSpPr>
            <p:cNvPr id="71" name="Shape 71"/>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Shape 72"/>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 name="Shape 73"/>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Shape 74"/>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 name="Shape 75"/>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 name="Shape 76"/>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7" name="Shape 77"/>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8" name="Shape 7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9" name="Shape 79"/>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0" name="Shape 80"/>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1" name="Shape 81"/>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2" name="Shape 82"/>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3" name="Shape 83"/>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4" name="Shape 84"/>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5" name="Shape 85"/>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6" name="Shape 86"/>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7" name="Shape 87"/>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8" name="Shape 8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89" name="Shape 89"/>
          <p:cNvSpPr txBox="1"/>
          <p:nvPr>
            <p:ph type="title"/>
          </p:nvPr>
        </p:nvSpPr>
        <p:spPr>
          <a:xfrm>
            <a:off x="823850" y="866775"/>
            <a:ext cx="4587000" cy="35211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Shape 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Shape 92"/>
          <p:cNvGrpSpPr/>
          <p:nvPr/>
        </p:nvGrpSpPr>
        <p:grpSpPr>
          <a:xfrm>
            <a:off x="0" y="381001"/>
            <a:ext cx="1037850" cy="1016287"/>
            <a:chOff x="0" y="381001"/>
            <a:chExt cx="1037850" cy="1016287"/>
          </a:xfrm>
        </p:grpSpPr>
        <p:sp>
          <p:nvSpPr>
            <p:cNvPr id="93" name="Shape 9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4" name="Shape 9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95" name="Shape 95"/>
          <p:cNvSpPr txBox="1"/>
          <p:nvPr>
            <p:ph type="title"/>
          </p:nvPr>
        </p:nvSpPr>
        <p:spPr>
          <a:xfrm>
            <a:off x="1297500" y="1658325"/>
            <a:ext cx="3036300" cy="17517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Shape 96"/>
          <p:cNvSpPr txBox="1"/>
          <p:nvPr>
            <p:ph idx="1" type="subTitle"/>
          </p:nvPr>
        </p:nvSpPr>
        <p:spPr>
          <a:xfrm>
            <a:off x="1297500" y="3538000"/>
            <a:ext cx="30363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Shape 97"/>
          <p:cNvSpPr txBox="1"/>
          <p:nvPr>
            <p:ph idx="2" type="body"/>
          </p:nvPr>
        </p:nvSpPr>
        <p:spPr>
          <a:xfrm>
            <a:off x="4648200" y="1696600"/>
            <a:ext cx="3676800" cy="234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Shape 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Shape 100"/>
          <p:cNvGrpSpPr/>
          <p:nvPr/>
        </p:nvGrpSpPr>
        <p:grpSpPr>
          <a:xfrm>
            <a:off x="0" y="4128572"/>
            <a:ext cx="698925" cy="684657"/>
            <a:chOff x="0" y="3785672"/>
            <a:chExt cx="698925" cy="684657"/>
          </a:xfrm>
        </p:grpSpPr>
        <p:sp>
          <p:nvSpPr>
            <p:cNvPr id="101" name="Shape 101"/>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2" name="Shape 102"/>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03" name="Shape 103"/>
          <p:cNvSpPr txBox="1"/>
          <p:nvPr>
            <p:ph idx="1" type="body"/>
          </p:nvPr>
        </p:nvSpPr>
        <p:spPr>
          <a:xfrm>
            <a:off x="812725" y="4305375"/>
            <a:ext cx="6936000" cy="523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4" name="Shape 1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chemeClr val="dk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spcBef>
                <a:spcPts val="0"/>
              </a:spcBef>
              <a:buNone/>
              <a:defRPr sz="1000">
                <a:solidFill>
                  <a:schemeClr val="lt1"/>
                </a:solidFill>
                <a:latin typeface="Lato"/>
                <a:ea typeface="Lato"/>
                <a:cs typeface="Lato"/>
                <a:sym typeface="Lato"/>
              </a:defRPr>
            </a:lvl1pPr>
            <a:lvl2pPr lvl="1" algn="r">
              <a:spcBef>
                <a:spcPts val="0"/>
              </a:spcBef>
              <a:buNone/>
              <a:defRPr sz="1000">
                <a:solidFill>
                  <a:schemeClr val="lt1"/>
                </a:solidFill>
                <a:latin typeface="Lato"/>
                <a:ea typeface="Lato"/>
                <a:cs typeface="Lato"/>
                <a:sym typeface="Lato"/>
              </a:defRPr>
            </a:lvl2pPr>
            <a:lvl3pPr lvl="2" algn="r">
              <a:spcBef>
                <a:spcPts val="0"/>
              </a:spcBef>
              <a:buNone/>
              <a:defRPr sz="1000">
                <a:solidFill>
                  <a:schemeClr val="lt1"/>
                </a:solidFill>
                <a:latin typeface="Lato"/>
                <a:ea typeface="Lato"/>
                <a:cs typeface="Lato"/>
                <a:sym typeface="Lato"/>
              </a:defRPr>
            </a:lvl3pPr>
            <a:lvl4pPr lvl="3" algn="r">
              <a:spcBef>
                <a:spcPts val="0"/>
              </a:spcBef>
              <a:buNone/>
              <a:defRPr sz="1000">
                <a:solidFill>
                  <a:schemeClr val="lt1"/>
                </a:solidFill>
                <a:latin typeface="Lato"/>
                <a:ea typeface="Lato"/>
                <a:cs typeface="Lato"/>
                <a:sym typeface="Lato"/>
              </a:defRPr>
            </a:lvl4pPr>
            <a:lvl5pPr lvl="4" algn="r">
              <a:spcBef>
                <a:spcPts val="0"/>
              </a:spcBef>
              <a:buNone/>
              <a:defRPr sz="1000">
                <a:solidFill>
                  <a:schemeClr val="lt1"/>
                </a:solidFill>
                <a:latin typeface="Lato"/>
                <a:ea typeface="Lato"/>
                <a:cs typeface="Lato"/>
                <a:sym typeface="Lato"/>
              </a:defRPr>
            </a:lvl5pPr>
            <a:lvl6pPr lvl="5" algn="r">
              <a:spcBef>
                <a:spcPts val="0"/>
              </a:spcBef>
              <a:buNone/>
              <a:defRPr sz="1000">
                <a:solidFill>
                  <a:schemeClr val="lt1"/>
                </a:solidFill>
                <a:latin typeface="Lato"/>
                <a:ea typeface="Lato"/>
                <a:cs typeface="Lato"/>
                <a:sym typeface="Lato"/>
              </a:defRPr>
            </a:lvl6pPr>
            <a:lvl7pPr lvl="6" algn="r">
              <a:spcBef>
                <a:spcPts val="0"/>
              </a:spcBef>
              <a:buNone/>
              <a:defRPr sz="1000">
                <a:solidFill>
                  <a:schemeClr val="lt1"/>
                </a:solidFill>
                <a:latin typeface="Lato"/>
                <a:ea typeface="Lato"/>
                <a:cs typeface="Lato"/>
                <a:sym typeface="Lato"/>
              </a:defRPr>
            </a:lvl7pPr>
            <a:lvl8pPr lvl="7" algn="r">
              <a:spcBef>
                <a:spcPts val="0"/>
              </a:spcBef>
              <a:buNone/>
              <a:defRPr sz="1000">
                <a:solidFill>
                  <a:schemeClr val="lt1"/>
                </a:solidFill>
                <a:latin typeface="Lato"/>
                <a:ea typeface="Lato"/>
                <a:cs typeface="Lato"/>
                <a:sym typeface="Lato"/>
              </a:defRPr>
            </a:lvl8pPr>
            <a:lvl9pPr lvl="8" algn="r">
              <a:spcBef>
                <a:spcPts val="0"/>
              </a:spcBef>
              <a:buNone/>
              <a:defRPr sz="1000">
                <a:solidFill>
                  <a:schemeClr val="lt1"/>
                </a:solidFill>
                <a:latin typeface="Lato"/>
                <a:ea typeface="Lato"/>
                <a:cs typeface="Lato"/>
                <a:sym typeface="La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www.researchgate.net/post/To_what_extent_we_can_differentiate_between_context-awareness_and_situation-awarenes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3600"/>
              <a:t>Situation Awareness</a:t>
            </a:r>
            <a:endParaRPr sz="3600"/>
          </a:p>
        </p:txBody>
      </p:sp>
      <p:sp>
        <p:nvSpPr>
          <p:cNvPr id="135" name="Shape 135"/>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Kanishka Ganguly - CMSC 818G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Citations and References</a:t>
            </a:r>
            <a:endParaRPr/>
          </a:p>
        </p:txBody>
      </p:sp>
      <p:sp>
        <p:nvSpPr>
          <p:cNvPr id="189" name="Shape 189"/>
          <p:cNvSpPr txBox="1"/>
          <p:nvPr>
            <p:ph idx="1" type="body"/>
          </p:nvPr>
        </p:nvSpPr>
        <p:spPr>
          <a:xfrm>
            <a:off x="1297500" y="1186550"/>
            <a:ext cx="3403200" cy="2911200"/>
          </a:xfrm>
          <a:prstGeom prst="rect">
            <a:avLst/>
          </a:prstGeom>
        </p:spPr>
        <p:txBody>
          <a:bodyPr anchorCtr="0" anchor="t" bIns="91425" lIns="91425" spcFirstLastPara="1" rIns="91425" wrap="square" tIns="91425">
            <a:noAutofit/>
          </a:bodyPr>
          <a:lstStyle/>
          <a:p>
            <a:pPr indent="-279400" lvl="0" marL="457200" rtl="0">
              <a:lnSpc>
                <a:spcPct val="115000"/>
              </a:lnSpc>
              <a:spcBef>
                <a:spcPts val="0"/>
              </a:spcBef>
              <a:spcAft>
                <a:spcPts val="0"/>
              </a:spcAft>
              <a:buSzPts val="800"/>
              <a:buChar char="●"/>
            </a:pPr>
            <a:r>
              <a:rPr lang="en" sz="800"/>
              <a:t>Abowd, G. D., Dey, A. K., Brown, P. J., Davies, N., Smith, M., &amp; Steggles, P. (1999). </a:t>
            </a:r>
            <a:r>
              <a:rPr i="1" lang="en" sz="800"/>
              <a:t>Towards a Better Understanding of Context and Context-Awareness.</a:t>
            </a:r>
            <a:r>
              <a:rPr lang="en" sz="800"/>
              <a:t> Handheld and Ubiquitous Computing Lecture Notes in Computer Science, 304-307</a:t>
            </a:r>
            <a:endParaRPr sz="800"/>
          </a:p>
          <a:p>
            <a:pPr indent="-279400" lvl="0" marL="457200" rtl="0">
              <a:lnSpc>
                <a:spcPct val="115000"/>
              </a:lnSpc>
              <a:spcBef>
                <a:spcPts val="0"/>
              </a:spcBef>
              <a:spcAft>
                <a:spcPts val="0"/>
              </a:spcAft>
              <a:buSzPts val="800"/>
              <a:buChar char="●"/>
            </a:pPr>
            <a:r>
              <a:rPr lang="en" sz="800"/>
              <a:t>Baumgartner, N., Gottesheim, W., Mitsch, S., Retschitzegger, W., &amp; Schwinger, W. (2010). </a:t>
            </a:r>
            <a:r>
              <a:rPr i="1" lang="en" sz="800"/>
              <a:t>BeAware!—Situation awareness, the ontology-driven way</a:t>
            </a:r>
            <a:r>
              <a:rPr lang="en" sz="800"/>
              <a:t>. Data &amp; Knowledge Engineering, 69(11), 1181-1193</a:t>
            </a:r>
            <a:endParaRPr sz="800"/>
          </a:p>
          <a:p>
            <a:pPr indent="-279400" lvl="0" marL="457200" rtl="0">
              <a:lnSpc>
                <a:spcPct val="115000"/>
              </a:lnSpc>
              <a:spcBef>
                <a:spcPts val="0"/>
              </a:spcBef>
              <a:spcAft>
                <a:spcPts val="0"/>
              </a:spcAft>
              <a:buSzPts val="800"/>
              <a:buChar char="●"/>
            </a:pPr>
            <a:r>
              <a:rPr lang="en" sz="800"/>
              <a:t>Jameson, A. (2001). </a:t>
            </a:r>
            <a:r>
              <a:rPr i="1" lang="en" sz="800"/>
              <a:t>Modelling both the Context and the User</a:t>
            </a:r>
            <a:r>
              <a:rPr lang="en" sz="800"/>
              <a:t>. Personal and Ubiquitous Computing, 5(1), 29-33.</a:t>
            </a:r>
            <a:endParaRPr sz="800"/>
          </a:p>
          <a:p>
            <a:pPr indent="-279400" lvl="0" marL="457200" rtl="0">
              <a:lnSpc>
                <a:spcPct val="115000"/>
              </a:lnSpc>
              <a:spcBef>
                <a:spcPts val="0"/>
              </a:spcBef>
              <a:spcAft>
                <a:spcPts val="0"/>
              </a:spcAft>
              <a:buSzPts val="800"/>
              <a:buChar char="●"/>
            </a:pPr>
            <a:r>
              <a:rPr lang="en" sz="800"/>
              <a:t>Brdiczka, O., Crowley, J. L., &amp; Reignier, P. (n.d.). </a:t>
            </a:r>
            <a:r>
              <a:rPr i="1" lang="en" sz="800"/>
              <a:t>Learning Situation Models for Providing Context-Aware Services</a:t>
            </a:r>
            <a:r>
              <a:rPr lang="en" sz="800"/>
              <a:t>. Universal Access in Human-Computer Interaction. Ambient Interaction Lecture Notes in Computer Science, 23-32.</a:t>
            </a:r>
            <a:endParaRPr sz="800"/>
          </a:p>
          <a:p>
            <a:pPr indent="-279400" lvl="0" marL="457200" rtl="0">
              <a:lnSpc>
                <a:spcPct val="115000"/>
              </a:lnSpc>
              <a:spcBef>
                <a:spcPts val="0"/>
              </a:spcBef>
              <a:spcAft>
                <a:spcPts val="0"/>
              </a:spcAft>
              <a:buSzPts val="800"/>
              <a:buChar char="●"/>
            </a:pPr>
            <a:r>
              <a:rPr lang="en" sz="800"/>
              <a:t>Yu-Hong Feng, Teck-Hou Teng, Ah-Hwee Tan. (2009). </a:t>
            </a:r>
            <a:r>
              <a:rPr i="1" lang="en" sz="800"/>
              <a:t>Modelling situation awareness for Context-aware Decision Support</a:t>
            </a:r>
            <a:r>
              <a:rPr lang="en" sz="800"/>
              <a:t>. Expert Systems with Applications, 36(1), 455-463.</a:t>
            </a:r>
            <a:endParaRPr sz="800"/>
          </a:p>
          <a:p>
            <a:pPr indent="-279400" lvl="0" marL="457200" rtl="0">
              <a:lnSpc>
                <a:spcPct val="115000"/>
              </a:lnSpc>
              <a:spcBef>
                <a:spcPts val="0"/>
              </a:spcBef>
              <a:spcAft>
                <a:spcPts val="0"/>
              </a:spcAft>
              <a:buSzPts val="800"/>
              <a:buChar char="●"/>
            </a:pPr>
            <a:r>
              <a:rPr lang="en" sz="800"/>
              <a:t>C. Perera, A. Zaslavsky, P. Christen and D. Georgakopoulos. (2014). </a:t>
            </a:r>
            <a:r>
              <a:rPr i="1" lang="en" sz="800"/>
              <a:t>Context Aware Computing for The Internet of Things: A Survey.</a:t>
            </a:r>
            <a:r>
              <a:rPr lang="en" sz="800"/>
              <a:t> IEEE Communications Surveys &amp; Tutorials, 16(1). 414-454.</a:t>
            </a:r>
            <a:endParaRPr sz="800"/>
          </a:p>
          <a:p>
            <a:pPr indent="-279400" lvl="0" marL="457200">
              <a:lnSpc>
                <a:spcPct val="115000"/>
              </a:lnSpc>
              <a:spcBef>
                <a:spcPts val="0"/>
              </a:spcBef>
              <a:spcAft>
                <a:spcPts val="0"/>
              </a:spcAft>
              <a:buSzPts val="800"/>
              <a:buChar char="●"/>
            </a:pPr>
            <a:r>
              <a:rPr lang="en" sz="800"/>
              <a:t>Meissen, U., Pfennigschmidt, S., Voisard, A., &amp; Wahnfried, T. (2004). </a:t>
            </a:r>
            <a:r>
              <a:rPr i="1" lang="en" sz="800"/>
              <a:t>Context- and Situation-Awareness in Information Logistics</a:t>
            </a:r>
            <a:r>
              <a:rPr lang="en" sz="800"/>
              <a:t>. Current Trends in Database Technology - EDBT 2004 Workshops Lecture Notes in Computer Science, 335-344.</a:t>
            </a:r>
            <a:endParaRPr sz="800"/>
          </a:p>
        </p:txBody>
      </p:sp>
      <p:sp>
        <p:nvSpPr>
          <p:cNvPr id="190" name="Shape 190"/>
          <p:cNvSpPr txBox="1"/>
          <p:nvPr>
            <p:ph idx="2" type="body"/>
          </p:nvPr>
        </p:nvSpPr>
        <p:spPr>
          <a:xfrm>
            <a:off x="4933221" y="1186550"/>
            <a:ext cx="3403200" cy="2911200"/>
          </a:xfrm>
          <a:prstGeom prst="rect">
            <a:avLst/>
          </a:prstGeom>
        </p:spPr>
        <p:txBody>
          <a:bodyPr anchorCtr="0" anchor="t" bIns="91425" lIns="91425" spcFirstLastPara="1" rIns="91425" wrap="square" tIns="91425">
            <a:noAutofit/>
          </a:bodyPr>
          <a:lstStyle/>
          <a:p>
            <a:pPr indent="-279400" lvl="0" marL="457200" rtl="0">
              <a:spcBef>
                <a:spcPts val="0"/>
              </a:spcBef>
              <a:spcAft>
                <a:spcPts val="0"/>
              </a:spcAft>
              <a:buSzPts val="800"/>
              <a:buChar char="●"/>
            </a:pPr>
            <a:r>
              <a:rPr lang="en" sz="800"/>
              <a:t>Anagnostopoulos, C., Ntarladimas, Y., &amp; Hadjiefthymiades, S. (n.d.). </a:t>
            </a:r>
            <a:r>
              <a:rPr i="1" lang="en" sz="800"/>
              <a:t>Situation Awareness: Dealing with Vague Context</a:t>
            </a:r>
            <a:r>
              <a:rPr lang="en" sz="800"/>
              <a:t>. 2006 ACS/IEEE International Conference on Pervasive Services</a:t>
            </a:r>
            <a:endParaRPr sz="800"/>
          </a:p>
          <a:p>
            <a:pPr indent="-279400" lvl="0" marL="457200" rtl="0">
              <a:spcBef>
                <a:spcPts val="0"/>
              </a:spcBef>
              <a:spcAft>
                <a:spcPts val="0"/>
              </a:spcAft>
              <a:buSzPts val="800"/>
              <a:buChar char="●"/>
            </a:pPr>
            <a:r>
              <a:rPr lang="en" sz="800"/>
              <a:t>Janiesch, C. (2010). </a:t>
            </a:r>
            <a:r>
              <a:rPr i="1" lang="en" sz="800"/>
              <a:t>Situation Vs. Context: Considerations on the Level of Detail in Modelling Method Adaptation</a:t>
            </a:r>
            <a:r>
              <a:rPr lang="en" sz="800"/>
              <a:t>. 2010 43rd Hawaii International Conference on System Sciences.</a:t>
            </a:r>
            <a:endParaRPr sz="800"/>
          </a:p>
          <a:p>
            <a:pPr indent="-279400" lvl="0" marL="457200" rtl="0">
              <a:spcBef>
                <a:spcPts val="0"/>
              </a:spcBef>
              <a:spcAft>
                <a:spcPts val="0"/>
              </a:spcAft>
              <a:buSzPts val="800"/>
              <a:buChar char="●"/>
            </a:pPr>
            <a:r>
              <a:rPr lang="en" sz="800"/>
              <a:t>Baumgartner, Norbert &amp; Retschitzegger, Werner &amp; Schwinger, Wieland. (2008). </a:t>
            </a:r>
            <a:r>
              <a:rPr i="1" lang="en" sz="800"/>
              <a:t>Application Scenarios of Ontology-Driven Situation Awareness Systems - Exemplified for the Road Traffic Management Domain</a:t>
            </a:r>
            <a:r>
              <a:rPr lang="en" sz="800"/>
              <a:t>. 174. 77-87.</a:t>
            </a:r>
            <a:endParaRPr sz="800"/>
          </a:p>
          <a:p>
            <a:pPr indent="-279400" lvl="0" marL="457200" rtl="0">
              <a:spcBef>
                <a:spcPts val="0"/>
              </a:spcBef>
              <a:spcAft>
                <a:spcPts val="0"/>
              </a:spcAft>
              <a:buSzPts val="800"/>
              <a:buChar char="●"/>
            </a:pPr>
            <a:r>
              <a:rPr lang="en" sz="800"/>
              <a:t>Mehra, P. (2012). </a:t>
            </a:r>
            <a:r>
              <a:rPr i="1" lang="en" sz="800"/>
              <a:t>Context-Aware Computing: Beyond Search and Location-Based Services</a:t>
            </a:r>
            <a:r>
              <a:rPr lang="en" sz="800"/>
              <a:t>. IEEE Internet Computing, 16(2), 12-16.</a:t>
            </a:r>
            <a:endParaRPr sz="800"/>
          </a:p>
          <a:p>
            <a:pPr indent="-279400" lvl="0" marL="457200" rtl="0">
              <a:spcBef>
                <a:spcPts val="0"/>
              </a:spcBef>
              <a:spcAft>
                <a:spcPts val="0"/>
              </a:spcAft>
              <a:buSzPts val="800"/>
              <a:buChar char="●"/>
            </a:pPr>
            <a:r>
              <a:rPr lang="en" sz="800" u="sng">
                <a:solidFill>
                  <a:schemeClr val="hlink"/>
                </a:solidFill>
                <a:hlinkClick r:id="rId3"/>
              </a:rPr>
              <a:t>https://www.researchgate.net/post/To_what_extent_we_can_differentiate_between_context-awareness_and_situation-awareness</a:t>
            </a:r>
            <a:endParaRPr sz="800"/>
          </a:p>
          <a:p>
            <a:pPr indent="-279400" lvl="0" marL="457200" rtl="0">
              <a:spcBef>
                <a:spcPts val="0"/>
              </a:spcBef>
              <a:spcAft>
                <a:spcPts val="0"/>
              </a:spcAft>
              <a:buSzPts val="800"/>
              <a:buChar char="●"/>
            </a:pPr>
            <a:r>
              <a:rPr lang="en" sz="800"/>
              <a:t>Endsley, M. R. (1988). </a:t>
            </a:r>
            <a:r>
              <a:rPr i="1" lang="en" sz="800"/>
              <a:t>Design and evaluation for situation awareness enhancement</a:t>
            </a:r>
            <a:r>
              <a:rPr lang="en" sz="800"/>
              <a:t>. In Proceedings of the human factors society 32nd annual meeting, Santa Monica, CA (Vol. 1, pp. 97–101). </a:t>
            </a:r>
            <a:endParaRPr sz="800"/>
          </a:p>
          <a:p>
            <a:pPr indent="-279400" lvl="0" marL="457200" rtl="0">
              <a:spcBef>
                <a:spcPts val="0"/>
              </a:spcBef>
              <a:spcAft>
                <a:spcPts val="0"/>
              </a:spcAft>
              <a:buSzPts val="800"/>
              <a:buChar char="●"/>
            </a:pPr>
            <a:r>
              <a:rPr lang="en" sz="800"/>
              <a:t>Endsley, M. R. (1995). </a:t>
            </a:r>
            <a:r>
              <a:rPr i="1" lang="en" sz="800"/>
              <a:t>Toward a theory of situational awareness in dynamic systems</a:t>
            </a:r>
            <a:r>
              <a:rPr lang="en" sz="800"/>
              <a:t>. Human Factors, 37, 32–64.</a:t>
            </a:r>
            <a:endParaRPr sz="800"/>
          </a:p>
          <a:p>
            <a:pPr indent="-279400" lvl="0" marL="457200" rtl="0">
              <a:spcBef>
                <a:spcPts val="0"/>
              </a:spcBef>
              <a:spcAft>
                <a:spcPts val="0"/>
              </a:spcAft>
              <a:buSzPts val="800"/>
              <a:buChar char="●"/>
            </a:pPr>
            <a:r>
              <a:rPr lang="en" sz="800"/>
              <a:t>Dourish, Paul. (2004). </a:t>
            </a:r>
            <a:r>
              <a:rPr i="1" lang="en" sz="800"/>
              <a:t>What we talk about when we talk about context</a:t>
            </a:r>
            <a:r>
              <a:rPr lang="en" sz="800"/>
              <a:t>. Personal and Ubiquitous Computing, 8(1). 19-30.</a:t>
            </a:r>
            <a:endParaRPr sz="800"/>
          </a:p>
          <a:p>
            <a:pPr indent="-279400" lvl="0" marL="457200" rtl="0">
              <a:spcBef>
                <a:spcPts val="0"/>
              </a:spcBef>
              <a:spcAft>
                <a:spcPts val="0"/>
              </a:spcAft>
              <a:buSzPts val="800"/>
              <a:buChar char="●"/>
            </a:pPr>
            <a:r>
              <a:rPr lang="en" sz="800"/>
              <a:t>https://medium.com/netflix-techblog/artwork-personalization-c589f074ad76</a:t>
            </a:r>
            <a:endParaRPr sz="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Context and Context Awareness</a:t>
            </a:r>
            <a:endParaRPr/>
          </a:p>
        </p:txBody>
      </p:sp>
      <p:sp>
        <p:nvSpPr>
          <p:cNvPr id="141" name="Shape 141"/>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Char char="●"/>
            </a:pPr>
            <a:r>
              <a:rPr lang="en"/>
              <a:t>Definitions accepted by research community proposed by Dey and Abowd, 1999.</a:t>
            </a:r>
            <a:endParaRPr/>
          </a:p>
          <a:p>
            <a:pPr indent="-311150" lvl="0" marL="457200" rtl="0">
              <a:spcBef>
                <a:spcPts val="0"/>
              </a:spcBef>
              <a:spcAft>
                <a:spcPts val="0"/>
              </a:spcAft>
              <a:buSzPts val="1300"/>
              <a:buChar char="●"/>
            </a:pPr>
            <a:r>
              <a:rPr lang="en"/>
              <a:t>Verbal or written communication is usually not very efficient. </a:t>
            </a:r>
            <a:endParaRPr/>
          </a:p>
          <a:p>
            <a:pPr indent="-298450" lvl="1" marL="914400" rtl="0">
              <a:spcBef>
                <a:spcPts val="0"/>
              </a:spcBef>
              <a:spcAft>
                <a:spcPts val="0"/>
              </a:spcAft>
              <a:buSzPts val="1100"/>
              <a:buChar char="○"/>
            </a:pPr>
            <a:r>
              <a:rPr lang="en"/>
              <a:t>Humans use implicit situational information, i.e. </a:t>
            </a:r>
            <a:r>
              <a:rPr i="1" lang="en"/>
              <a:t>context, </a:t>
            </a:r>
            <a:r>
              <a:rPr lang="en"/>
              <a:t>to increase “conversational bandwidth”</a:t>
            </a:r>
            <a:endParaRPr/>
          </a:p>
          <a:p>
            <a:pPr indent="-298450" lvl="1" marL="914400" rtl="0">
              <a:spcBef>
                <a:spcPts val="0"/>
              </a:spcBef>
              <a:spcAft>
                <a:spcPts val="0"/>
              </a:spcAft>
              <a:buSzPts val="1100"/>
              <a:buChar char="○"/>
            </a:pPr>
            <a:r>
              <a:rPr lang="en"/>
              <a:t>Shaped by societal factors, nature and nurture. Consequently, the reason why translation is so hard to achieve.</a:t>
            </a:r>
            <a:endParaRPr/>
          </a:p>
          <a:p>
            <a:pPr indent="-311150" lvl="0" marL="457200" rtl="0">
              <a:spcBef>
                <a:spcPts val="0"/>
              </a:spcBef>
              <a:spcAft>
                <a:spcPts val="0"/>
              </a:spcAft>
              <a:buSzPts val="1300"/>
              <a:buChar char="●"/>
            </a:pPr>
            <a:r>
              <a:rPr lang="en"/>
              <a:t>Mismatch between context and context-awareness in humans and computers, cannot take full advantage of context. Allowing access to context will allow richer human-computer interactions.</a:t>
            </a:r>
            <a:endParaRPr/>
          </a:p>
          <a:p>
            <a:pPr indent="-311150" lvl="0" marL="457200" rtl="0">
              <a:spcBef>
                <a:spcPts val="0"/>
              </a:spcBef>
              <a:spcAft>
                <a:spcPts val="0"/>
              </a:spcAft>
              <a:buSzPts val="1300"/>
              <a:buChar char="●"/>
            </a:pPr>
            <a:r>
              <a:rPr lang="en"/>
              <a:t>How to provide said context?</a:t>
            </a:r>
            <a:endParaRPr/>
          </a:p>
          <a:p>
            <a:pPr indent="-298450" lvl="1" marL="914400" rtl="0">
              <a:spcBef>
                <a:spcPts val="0"/>
              </a:spcBef>
              <a:spcAft>
                <a:spcPts val="0"/>
              </a:spcAft>
              <a:buSzPts val="1100"/>
              <a:buChar char="○"/>
            </a:pPr>
            <a:r>
              <a:rPr lang="en"/>
              <a:t>Explicitly provide relevant context for given situation, which defeats the purpose of ease of use. Human may not know what is relevant, tedious and difficult.</a:t>
            </a:r>
            <a:endParaRPr/>
          </a:p>
          <a:p>
            <a:pPr indent="-298450" lvl="1" marL="914400" rtl="0">
              <a:spcBef>
                <a:spcPts val="0"/>
              </a:spcBef>
              <a:spcAft>
                <a:spcPts val="0"/>
              </a:spcAft>
              <a:buSzPts val="1100"/>
              <a:buChar char="○"/>
            </a:pPr>
            <a:r>
              <a:rPr lang="en"/>
              <a:t>Automate the process, collect information and allow designer to use what is necessary for good context-aware dialogues.</a:t>
            </a:r>
            <a:endParaRPr/>
          </a:p>
          <a:p>
            <a:pPr indent="-311150" lvl="0" marL="457200" rtl="0">
              <a:spcBef>
                <a:spcPts val="0"/>
              </a:spcBef>
              <a:spcAft>
                <a:spcPts val="0"/>
              </a:spcAft>
              <a:buSzPts val="1300"/>
              <a:buChar char="●"/>
            </a:pPr>
            <a:r>
              <a:rPr lang="en"/>
              <a:t>Context is defined as  </a:t>
            </a:r>
            <a:r>
              <a:rPr i="1" lang="en"/>
              <a:t>any information that can be used to characterize the situation of an entity. An entity is a person, place, or object that is considered relevant to the interaction between a user and an application, including the user and applications themselves.</a:t>
            </a:r>
            <a:endParaRPr i="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Context and Context Awareness</a:t>
            </a:r>
            <a:endParaRPr/>
          </a:p>
        </p:txBody>
      </p:sp>
      <p:sp>
        <p:nvSpPr>
          <p:cNvPr id="147" name="Shape 147"/>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Char char="●"/>
            </a:pPr>
            <a:r>
              <a:rPr lang="en"/>
              <a:t>Understanding context allows designer to design context-aware applications for a scenario.</a:t>
            </a:r>
            <a:endParaRPr/>
          </a:p>
          <a:p>
            <a:pPr indent="-298450" lvl="1" marL="914400" rtl="0">
              <a:spcBef>
                <a:spcPts val="0"/>
              </a:spcBef>
              <a:spcAft>
                <a:spcPts val="0"/>
              </a:spcAft>
              <a:buSzPts val="1100"/>
              <a:buChar char="○"/>
            </a:pPr>
            <a:r>
              <a:rPr lang="en"/>
              <a:t>If an application, for example, depends on a user inputting data, then presence of other individuals in the room is </a:t>
            </a:r>
            <a:r>
              <a:rPr i="1" lang="en"/>
              <a:t>not </a:t>
            </a:r>
            <a:r>
              <a:rPr lang="en"/>
              <a:t>context. The user’s location, on the other hand, can be called context since it characterizes the user’s situation.</a:t>
            </a:r>
            <a:endParaRPr/>
          </a:p>
          <a:p>
            <a:pPr indent="-311150" lvl="0" marL="457200" rtl="0">
              <a:spcBef>
                <a:spcPts val="0"/>
              </a:spcBef>
              <a:spcAft>
                <a:spcPts val="0"/>
              </a:spcAft>
              <a:buSzPts val="1300"/>
              <a:buChar char="●"/>
            </a:pPr>
            <a:r>
              <a:rPr lang="en"/>
              <a:t>Context-aware applications try to answer </a:t>
            </a:r>
            <a:r>
              <a:rPr i="1" lang="en"/>
              <a:t>what, where, when </a:t>
            </a:r>
            <a:r>
              <a:rPr lang="en"/>
              <a:t>and</a:t>
            </a:r>
            <a:r>
              <a:rPr i="1" lang="en"/>
              <a:t> who, </a:t>
            </a:r>
            <a:r>
              <a:rPr lang="en"/>
              <a:t>to determine </a:t>
            </a:r>
            <a:r>
              <a:rPr i="1" lang="en"/>
              <a:t>why</a:t>
            </a:r>
            <a:r>
              <a:rPr lang="en"/>
              <a:t> a particular situation may be occurring.</a:t>
            </a:r>
            <a:endParaRPr/>
          </a:p>
          <a:p>
            <a:pPr indent="-298450" lvl="1" marL="914400" rtl="0">
              <a:spcBef>
                <a:spcPts val="0"/>
              </a:spcBef>
              <a:spcAft>
                <a:spcPts val="0"/>
              </a:spcAft>
              <a:buSzPts val="1100"/>
              <a:buChar char="○"/>
            </a:pPr>
            <a:r>
              <a:rPr b="1" lang="en"/>
              <a:t>Location</a:t>
            </a:r>
            <a:r>
              <a:rPr lang="en"/>
              <a:t>, </a:t>
            </a:r>
            <a:r>
              <a:rPr b="1" lang="en"/>
              <a:t>identity</a:t>
            </a:r>
            <a:r>
              <a:rPr lang="en"/>
              <a:t>, </a:t>
            </a:r>
            <a:r>
              <a:rPr b="1" lang="en"/>
              <a:t>activity</a:t>
            </a:r>
            <a:r>
              <a:rPr lang="en"/>
              <a:t>, and </a:t>
            </a:r>
            <a:r>
              <a:rPr b="1" lang="en"/>
              <a:t>time </a:t>
            </a:r>
            <a:r>
              <a:rPr lang="en"/>
              <a:t>are important context categories which allows asking and answering aforementioned questions.</a:t>
            </a:r>
            <a:endParaRPr/>
          </a:p>
          <a:p>
            <a:pPr indent="-311150" lvl="0" marL="457200" rtl="0">
              <a:spcBef>
                <a:spcPts val="0"/>
              </a:spcBef>
              <a:spcAft>
                <a:spcPts val="0"/>
              </a:spcAft>
              <a:buSzPts val="1300"/>
              <a:buChar char="●"/>
            </a:pPr>
            <a:r>
              <a:rPr lang="en"/>
              <a:t>Can be a two-tiered system, primary (explicit) and secondary (inferred)</a:t>
            </a:r>
            <a:endParaRPr/>
          </a:p>
          <a:p>
            <a:pPr indent="-298450" lvl="1" marL="914400" rtl="0">
              <a:spcBef>
                <a:spcPts val="0"/>
              </a:spcBef>
              <a:spcAft>
                <a:spcPts val="0"/>
              </a:spcAft>
              <a:buSzPts val="1100"/>
              <a:buChar char="○"/>
            </a:pPr>
            <a:r>
              <a:rPr lang="en"/>
              <a:t>For instance, weather applications require both </a:t>
            </a:r>
            <a:r>
              <a:rPr b="1" lang="en"/>
              <a:t>location </a:t>
            </a:r>
            <a:r>
              <a:rPr lang="en"/>
              <a:t>and </a:t>
            </a:r>
            <a:r>
              <a:rPr b="1" lang="en"/>
              <a:t>time</a:t>
            </a:r>
            <a:r>
              <a:rPr lang="en"/>
              <a:t> in order to predict and present accurate forecasts, primary context.</a:t>
            </a:r>
            <a:endParaRPr/>
          </a:p>
          <a:p>
            <a:pPr indent="-298450" lvl="1" marL="914400" rtl="0">
              <a:spcBef>
                <a:spcPts val="0"/>
              </a:spcBef>
              <a:spcAft>
                <a:spcPts val="0"/>
              </a:spcAft>
              <a:buSzPts val="1100"/>
              <a:buChar char="○"/>
            </a:pPr>
            <a:r>
              <a:rPr lang="en"/>
              <a:t>However, phone number of user is secondary, can be obtained from </a:t>
            </a:r>
            <a:r>
              <a:rPr b="1" lang="en"/>
              <a:t>identity </a:t>
            </a:r>
            <a:r>
              <a:rPr lang="en"/>
              <a:t>lookup of directory.</a:t>
            </a:r>
            <a:endParaRPr/>
          </a:p>
          <a:p>
            <a:pPr indent="-311150" lvl="0" marL="457200" rtl="0">
              <a:spcBef>
                <a:spcPts val="0"/>
              </a:spcBef>
              <a:spcAft>
                <a:spcPts val="0"/>
              </a:spcAft>
              <a:buSzPts val="1300"/>
              <a:buChar char="●"/>
            </a:pPr>
            <a:r>
              <a:rPr lang="en"/>
              <a:t>A system is context-aware if </a:t>
            </a:r>
            <a:r>
              <a:rPr i="1" lang="en"/>
              <a:t>it uses context to provide relevant information and/or services to the user, where relevancy depends on the user’s task.</a:t>
            </a:r>
            <a:endParaRPr i="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Context Categorization</a:t>
            </a:r>
            <a:endParaRPr/>
          </a:p>
        </p:txBody>
      </p:sp>
      <p:sp>
        <p:nvSpPr>
          <p:cNvPr id="153" name="Shape 153"/>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Char char="●"/>
            </a:pPr>
            <a:r>
              <a:rPr i="1" lang="en"/>
              <a:t>Presentation </a:t>
            </a:r>
            <a:r>
              <a:rPr lang="en"/>
              <a:t>of information and services to user</a:t>
            </a:r>
            <a:endParaRPr/>
          </a:p>
          <a:p>
            <a:pPr indent="-298450" lvl="1" marL="914400" rtl="0">
              <a:spcBef>
                <a:spcPts val="0"/>
              </a:spcBef>
              <a:spcAft>
                <a:spcPts val="0"/>
              </a:spcAft>
              <a:buSzPts val="1100"/>
              <a:buChar char="○"/>
            </a:pPr>
            <a:r>
              <a:rPr lang="en"/>
              <a:t>At a supermarket, user takes out phone and is shown his shopping list.</a:t>
            </a:r>
            <a:endParaRPr/>
          </a:p>
          <a:p>
            <a:pPr indent="-311150" lvl="0" marL="457200" rtl="0">
              <a:spcBef>
                <a:spcPts val="0"/>
              </a:spcBef>
              <a:spcAft>
                <a:spcPts val="0"/>
              </a:spcAft>
              <a:buSzPts val="1300"/>
              <a:buChar char="●"/>
            </a:pPr>
            <a:r>
              <a:rPr i="1" lang="en"/>
              <a:t>Execution </a:t>
            </a:r>
            <a:r>
              <a:rPr lang="en"/>
              <a:t>of a service</a:t>
            </a:r>
            <a:endParaRPr/>
          </a:p>
          <a:p>
            <a:pPr indent="-298450" lvl="1" marL="914400" rtl="0">
              <a:spcBef>
                <a:spcPts val="0"/>
              </a:spcBef>
              <a:spcAft>
                <a:spcPts val="0"/>
              </a:spcAft>
              <a:buSzPts val="1100"/>
              <a:buChar char="○"/>
            </a:pPr>
            <a:r>
              <a:rPr lang="en"/>
              <a:t>User starts driving home from work, smart thermostat turns on the heating or the coffee machine.</a:t>
            </a:r>
            <a:endParaRPr/>
          </a:p>
          <a:p>
            <a:pPr indent="-311150" lvl="0" marL="457200" rtl="0">
              <a:spcBef>
                <a:spcPts val="0"/>
              </a:spcBef>
              <a:spcAft>
                <a:spcPts val="0"/>
              </a:spcAft>
              <a:buSzPts val="1300"/>
              <a:buChar char="●"/>
            </a:pPr>
            <a:r>
              <a:rPr i="1" lang="en"/>
              <a:t>Tagging </a:t>
            </a:r>
            <a:r>
              <a:rPr lang="en"/>
              <a:t>of context for later retrieval</a:t>
            </a:r>
            <a:endParaRPr/>
          </a:p>
          <a:p>
            <a:pPr indent="-298450" lvl="1" marL="914400" rtl="0">
              <a:spcBef>
                <a:spcPts val="0"/>
              </a:spcBef>
              <a:spcAft>
                <a:spcPts val="0"/>
              </a:spcAft>
              <a:buSzPts val="1100"/>
              <a:buChar char="○"/>
            </a:pPr>
            <a:r>
              <a:rPr lang="en"/>
              <a:t>Sensor data is “annotated” based on user feedback, for learning and better predictions later.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Shape 15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Situation and Situation Awareness </a:t>
            </a:r>
            <a:endParaRPr/>
          </a:p>
        </p:txBody>
      </p:sp>
      <p:sp>
        <p:nvSpPr>
          <p:cNvPr id="159" name="Shape 159"/>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Char char="●"/>
            </a:pPr>
            <a:r>
              <a:rPr lang="en"/>
              <a:t>Situation can be seen can be defined as a course of events that slowly develop to form more sophisticated relations between entities, or even other situations, such that it is possible to make predictions about the current situation or upcoming ones.</a:t>
            </a:r>
            <a:endParaRPr/>
          </a:p>
          <a:p>
            <a:pPr indent="-298450" lvl="1" marL="914400" rtl="0">
              <a:spcBef>
                <a:spcPts val="0"/>
              </a:spcBef>
              <a:spcAft>
                <a:spcPts val="0"/>
              </a:spcAft>
              <a:buSzPts val="1100"/>
              <a:buChar char="○"/>
            </a:pPr>
            <a:r>
              <a:rPr lang="en"/>
              <a:t>More formally, Endsley proposed </a:t>
            </a:r>
            <a:r>
              <a:rPr i="1" lang="en"/>
              <a:t>the perception of the elements in the environment within a volume of time and space, the comprehension of their meaning and the projection of their status in the near future</a:t>
            </a:r>
            <a:endParaRPr i="1"/>
          </a:p>
          <a:p>
            <a:pPr indent="-311150" lvl="0" marL="457200" rtl="0">
              <a:spcBef>
                <a:spcPts val="0"/>
              </a:spcBef>
              <a:spcAft>
                <a:spcPts val="0"/>
              </a:spcAft>
              <a:buSzPts val="1300"/>
              <a:buChar char="●"/>
            </a:pPr>
            <a:r>
              <a:rPr lang="en"/>
              <a:t>Situation awareness can be thought of as “how is the context, and the consequent information, relevant to the user’s current situation?”</a:t>
            </a:r>
            <a:endParaRPr/>
          </a:p>
          <a:p>
            <a:pPr indent="-298450" lvl="1" marL="914400" rtl="0">
              <a:spcBef>
                <a:spcPts val="0"/>
              </a:spcBef>
              <a:spcAft>
                <a:spcPts val="0"/>
              </a:spcAft>
              <a:buSzPts val="1100"/>
              <a:buChar char="○"/>
            </a:pPr>
            <a:r>
              <a:rPr lang="en"/>
              <a:t>So, situation is “global, total state of the universe”, while context is a “subset of relevant real world parameters”.</a:t>
            </a:r>
            <a:endParaRPr/>
          </a:p>
          <a:p>
            <a:pPr indent="-311150" lvl="0" marL="457200" rtl="0">
              <a:spcBef>
                <a:spcPts val="0"/>
              </a:spcBef>
              <a:spcAft>
                <a:spcPts val="0"/>
              </a:spcAft>
              <a:buSzPts val="1300"/>
              <a:buChar char="●"/>
            </a:pPr>
            <a:r>
              <a:rPr lang="en"/>
              <a:t>Two ways to handle situations:</a:t>
            </a:r>
            <a:endParaRPr/>
          </a:p>
          <a:p>
            <a:pPr indent="-298450" lvl="1" marL="914400" rtl="0">
              <a:spcBef>
                <a:spcPts val="0"/>
              </a:spcBef>
              <a:spcAft>
                <a:spcPts val="0"/>
              </a:spcAft>
              <a:buSzPts val="1100"/>
              <a:buChar char="○"/>
            </a:pPr>
            <a:r>
              <a:rPr lang="en"/>
              <a:t>Analyze past and present situations, with available context information</a:t>
            </a:r>
            <a:endParaRPr/>
          </a:p>
          <a:p>
            <a:pPr indent="-298450" lvl="1" marL="914400" rtl="0">
              <a:spcBef>
                <a:spcPts val="0"/>
              </a:spcBef>
              <a:spcAft>
                <a:spcPts val="0"/>
              </a:spcAft>
              <a:buSzPts val="1100"/>
              <a:buChar char="○"/>
            </a:pPr>
            <a:r>
              <a:rPr lang="en"/>
              <a:t>“Construct” situations based on assumed characteristics, when no context available</a:t>
            </a:r>
            <a:endParaRPr/>
          </a:p>
          <a:p>
            <a:pPr indent="-298450" lvl="1" marL="914400" rtl="0">
              <a:spcBef>
                <a:spcPts val="0"/>
              </a:spcBef>
              <a:spcAft>
                <a:spcPts val="0"/>
              </a:spcAft>
              <a:buSzPts val="1100"/>
              <a:buChar char="○"/>
            </a:pPr>
            <a:r>
              <a:rPr lang="en"/>
              <a:t>+ Create some typical situations, see if current situation meets expectations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Linking Situation and Context</a:t>
            </a:r>
            <a:endParaRPr/>
          </a:p>
        </p:txBody>
      </p:sp>
      <p:sp>
        <p:nvSpPr>
          <p:cNvPr id="165" name="Shape 165"/>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marR="0" rtl="0" algn="l">
              <a:lnSpc>
                <a:spcPct val="115000"/>
              </a:lnSpc>
              <a:spcBef>
                <a:spcPts val="0"/>
              </a:spcBef>
              <a:spcAft>
                <a:spcPts val="0"/>
              </a:spcAft>
              <a:buClr>
                <a:schemeClr val="lt1"/>
              </a:buClr>
              <a:buSzPts val="1300"/>
              <a:buFont typeface="Lato"/>
              <a:buChar char="●"/>
            </a:pPr>
            <a:r>
              <a:rPr lang="en"/>
              <a:t>Very similar, often confused/misunderstood. Can introduce concept of </a:t>
            </a:r>
            <a:r>
              <a:rPr i="1" lang="en"/>
              <a:t>situational context</a:t>
            </a:r>
            <a:r>
              <a:rPr lang="en"/>
              <a:t>.</a:t>
            </a:r>
            <a:endParaRPr/>
          </a:p>
          <a:p>
            <a:pPr indent="-311150" lvl="0" marL="457200" marR="0" rtl="0" algn="l">
              <a:lnSpc>
                <a:spcPct val="115000"/>
              </a:lnSpc>
              <a:spcBef>
                <a:spcPts val="0"/>
              </a:spcBef>
              <a:spcAft>
                <a:spcPts val="0"/>
              </a:spcAft>
              <a:buSzPts val="1300"/>
              <a:buChar char="●"/>
            </a:pPr>
            <a:r>
              <a:rPr lang="en"/>
              <a:t>We can combine contextual information, like user identity, location, time, agenda, etc. and infer the situation from that.</a:t>
            </a:r>
            <a:endParaRPr/>
          </a:p>
          <a:p>
            <a:pPr indent="-298450" lvl="1" marL="914400" marR="0" rtl="0" algn="l">
              <a:lnSpc>
                <a:spcPct val="115000"/>
              </a:lnSpc>
              <a:spcBef>
                <a:spcPts val="0"/>
              </a:spcBef>
              <a:spcAft>
                <a:spcPts val="0"/>
              </a:spcAft>
              <a:buSzPts val="1100"/>
              <a:buChar char="○"/>
            </a:pPr>
            <a:r>
              <a:rPr lang="en"/>
              <a:t>If a person is identified as X, driving down Route 1 at 8 AM and has a meeting scheduled at 9 AM, then he is most likely going to work, and wants to avoid traffic and maybe take toll routes. So Google Maps can show correct routing information.</a:t>
            </a:r>
            <a:endParaRPr/>
          </a:p>
          <a:p>
            <a:pPr indent="-311150" lvl="0" marL="457200" marR="0" rtl="0" algn="l">
              <a:lnSpc>
                <a:spcPct val="115000"/>
              </a:lnSpc>
              <a:spcBef>
                <a:spcPts val="0"/>
              </a:spcBef>
              <a:spcAft>
                <a:spcPts val="0"/>
              </a:spcAft>
              <a:buSzPts val="1300"/>
              <a:buChar char="●"/>
            </a:pPr>
            <a:r>
              <a:rPr lang="en"/>
              <a:t>If a user is in the kitchen, he is most likely talking about a fruit and not his computer.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Shape 170"/>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Ubiquitous Computing</a:t>
            </a:r>
            <a:endParaRPr/>
          </a:p>
        </p:txBody>
      </p:sp>
      <p:sp>
        <p:nvSpPr>
          <p:cNvPr id="171" name="Shape 171"/>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Char char="●"/>
            </a:pPr>
            <a:r>
              <a:rPr i="1" lang="en"/>
              <a:t>The most profound technologies are those that disappear. They weave themselves into the fabric of everyday life until they are undistinguishable from it.</a:t>
            </a:r>
            <a:endParaRPr i="1"/>
          </a:p>
          <a:p>
            <a:pPr indent="-298450" lvl="1" marL="914400" rtl="0">
              <a:spcBef>
                <a:spcPts val="0"/>
              </a:spcBef>
              <a:spcAft>
                <a:spcPts val="0"/>
              </a:spcAft>
              <a:buSzPts val="1100"/>
              <a:buChar char="○"/>
            </a:pPr>
            <a:r>
              <a:rPr lang="en"/>
              <a:t>Mark Weiser, Chief Technologist at Xerox PARC</a:t>
            </a:r>
            <a:endParaRPr/>
          </a:p>
          <a:p>
            <a:pPr indent="-311150" lvl="0" marL="457200" rtl="0">
              <a:spcBef>
                <a:spcPts val="0"/>
              </a:spcBef>
              <a:spcAft>
                <a:spcPts val="0"/>
              </a:spcAft>
              <a:buSzPts val="1300"/>
              <a:buChar char="●"/>
            </a:pPr>
            <a:r>
              <a:rPr lang="en"/>
              <a:t>Most computing today rarely happens in front of a desktop computer, instead we deal with “computationally-enhanced” devices, including pen and paper, and books.</a:t>
            </a:r>
            <a:endParaRPr/>
          </a:p>
          <a:p>
            <a:pPr indent="-298450" lvl="1" marL="914400" rtl="0">
              <a:spcBef>
                <a:spcPts val="0"/>
              </a:spcBef>
              <a:spcAft>
                <a:spcPts val="0"/>
              </a:spcAft>
              <a:buSzPts val="1100"/>
              <a:buChar char="○"/>
            </a:pPr>
            <a:r>
              <a:rPr lang="en"/>
              <a:t>So, seamless human-computer interaction, both in form and function, becomes an issue.</a:t>
            </a:r>
            <a:endParaRPr/>
          </a:p>
          <a:p>
            <a:pPr indent="-311150" lvl="0" marL="457200" rtl="0">
              <a:spcBef>
                <a:spcPts val="0"/>
              </a:spcBef>
              <a:spcAft>
                <a:spcPts val="0"/>
              </a:spcAft>
              <a:buSzPts val="1300"/>
              <a:buChar char="●"/>
            </a:pPr>
            <a:r>
              <a:rPr lang="en"/>
              <a:t>Why is “context” so important, then? Mainly because once we “remove” computing away from the desktop, it becomes crucial to “track” where it went. No longer predictable.</a:t>
            </a:r>
            <a:endParaRPr/>
          </a:p>
          <a:p>
            <a:pPr indent="-311150" lvl="0" marL="457200" rtl="0">
              <a:spcBef>
                <a:spcPts val="0"/>
              </a:spcBef>
              <a:spcAft>
                <a:spcPts val="0"/>
              </a:spcAft>
              <a:buSzPts val="1300"/>
              <a:buChar char="●"/>
            </a:pPr>
            <a:r>
              <a:rPr lang="en"/>
              <a:t>Context is a term used in two seemingly unrelated fields, technical design and social science. Translation between the two connotations is the challenge.</a:t>
            </a:r>
            <a:endParaRPr/>
          </a:p>
          <a:p>
            <a:pPr indent="-311150" lvl="0" marL="457200" rtl="0">
              <a:spcBef>
                <a:spcPts val="0"/>
              </a:spcBef>
              <a:spcAft>
                <a:spcPts val="0"/>
              </a:spcAft>
              <a:buSzPts val="1300"/>
              <a:buChar char="●"/>
            </a:pPr>
            <a:r>
              <a:rPr lang="en"/>
              <a:t>The social science aspect dictates the technical design and vice versa.</a:t>
            </a:r>
            <a:endParaRPr/>
          </a:p>
          <a:p>
            <a:pPr indent="-298450" lvl="1" marL="914400" rtl="0">
              <a:spcBef>
                <a:spcPts val="0"/>
              </a:spcBef>
              <a:spcAft>
                <a:spcPts val="0"/>
              </a:spcAft>
              <a:buSzPts val="1100"/>
              <a:buChar char="○"/>
            </a:pPr>
            <a:r>
              <a:rPr lang="en"/>
              <a:t>For instance, the design of mobile phones has been inspired by “skeuomorphic” design, while societal norms have changed due to widespread use of the device.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Why do I care?</a:t>
            </a:r>
            <a:endParaRPr/>
          </a:p>
        </p:txBody>
      </p:sp>
      <p:sp>
        <p:nvSpPr>
          <p:cNvPr id="177" name="Shape 177"/>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marR="0" rtl="0" algn="l">
              <a:lnSpc>
                <a:spcPct val="115000"/>
              </a:lnSpc>
              <a:spcBef>
                <a:spcPts val="0"/>
              </a:spcBef>
              <a:spcAft>
                <a:spcPts val="0"/>
              </a:spcAft>
              <a:buClr>
                <a:schemeClr val="lt1"/>
              </a:buClr>
              <a:buSzPts val="1300"/>
              <a:buFont typeface="Lato"/>
              <a:buChar char="●"/>
            </a:pPr>
            <a:r>
              <a:rPr lang="en"/>
              <a:t>Information explosion in last decade, consumption is impossible without “treatment” by context- and situation-aware computing techniques.</a:t>
            </a:r>
            <a:endParaRPr/>
          </a:p>
          <a:p>
            <a:pPr indent="-311150" lvl="0" marL="457200" marR="0" rtl="0" algn="l">
              <a:lnSpc>
                <a:spcPct val="115000"/>
              </a:lnSpc>
              <a:spcBef>
                <a:spcPts val="0"/>
              </a:spcBef>
              <a:spcAft>
                <a:spcPts val="0"/>
              </a:spcAft>
              <a:buSzPts val="1300"/>
              <a:buChar char="●"/>
            </a:pPr>
            <a:r>
              <a:rPr lang="en"/>
              <a:t>When provided with data, to utilize it completely, it is important to keep in mind the context and the situation, and adapt accordingly.</a:t>
            </a:r>
            <a:endParaRPr/>
          </a:p>
          <a:p>
            <a:pPr indent="-311150" lvl="0" marL="457200" marR="0" rtl="0" algn="l">
              <a:lnSpc>
                <a:spcPct val="115000"/>
              </a:lnSpc>
              <a:spcBef>
                <a:spcPts val="0"/>
              </a:spcBef>
              <a:spcAft>
                <a:spcPts val="0"/>
              </a:spcAft>
              <a:buSzPts val="1300"/>
              <a:buChar char="●"/>
            </a:pPr>
            <a:r>
              <a:rPr lang="en"/>
              <a:t>Can be life-saving, in certain applications, such as emergency services or medical scenarios.</a:t>
            </a:r>
            <a:endParaRPr/>
          </a:p>
          <a:p>
            <a:pPr indent="-298450" lvl="1" marL="914400" marR="0" rtl="0" algn="l">
              <a:lnSpc>
                <a:spcPct val="115000"/>
              </a:lnSpc>
              <a:spcBef>
                <a:spcPts val="0"/>
              </a:spcBef>
              <a:spcAft>
                <a:spcPts val="0"/>
              </a:spcAft>
              <a:buSzPts val="1100"/>
              <a:buChar char="○"/>
            </a:pPr>
            <a:r>
              <a:rPr lang="en"/>
              <a:t>Automatic and immediate, relevant medical history can be crucial to an accident victim’s chances of survival.</a:t>
            </a:r>
            <a:endParaRPr/>
          </a:p>
          <a:p>
            <a:pPr indent="-311150" lvl="0" marL="457200" marR="0" rtl="0" algn="l">
              <a:lnSpc>
                <a:spcPct val="115000"/>
              </a:lnSpc>
              <a:spcBef>
                <a:spcPts val="0"/>
              </a:spcBef>
              <a:spcAft>
                <a:spcPts val="0"/>
              </a:spcAft>
              <a:buSzPts val="1300"/>
              <a:buChar char="●"/>
            </a:pPr>
            <a:r>
              <a:rPr lang="en"/>
              <a:t>Already around you, whether evident or not.</a:t>
            </a:r>
            <a:endParaRPr/>
          </a:p>
          <a:p>
            <a:pPr indent="-298450" lvl="1" marL="914400" marR="0" rtl="0" algn="l">
              <a:lnSpc>
                <a:spcPct val="115000"/>
              </a:lnSpc>
              <a:spcBef>
                <a:spcPts val="0"/>
              </a:spcBef>
              <a:spcAft>
                <a:spcPts val="0"/>
              </a:spcAft>
              <a:buSzPts val="1100"/>
              <a:buChar char="○"/>
            </a:pPr>
            <a:r>
              <a:rPr lang="en"/>
              <a:t>Google’s “parking assistant”</a:t>
            </a:r>
            <a:endParaRPr/>
          </a:p>
          <a:p>
            <a:pPr indent="-298450" lvl="1" marL="914400" marR="0" rtl="0" algn="l">
              <a:lnSpc>
                <a:spcPct val="115000"/>
              </a:lnSpc>
              <a:spcBef>
                <a:spcPts val="0"/>
              </a:spcBef>
              <a:spcAft>
                <a:spcPts val="0"/>
              </a:spcAft>
              <a:buSzPts val="1100"/>
              <a:buChar char="○"/>
            </a:pPr>
            <a:r>
              <a:rPr lang="en"/>
              <a:t>Web searches based on context</a:t>
            </a:r>
            <a:endParaRPr/>
          </a:p>
          <a:p>
            <a:pPr indent="-298450" lvl="1" marL="914400" marR="0" rtl="0" algn="l">
              <a:lnSpc>
                <a:spcPct val="115000"/>
              </a:lnSpc>
              <a:spcBef>
                <a:spcPts val="0"/>
              </a:spcBef>
              <a:spcAft>
                <a:spcPts val="0"/>
              </a:spcAft>
              <a:buSzPts val="1100"/>
              <a:buChar char="○"/>
            </a:pPr>
            <a:r>
              <a:rPr lang="en"/>
              <a:t>Amazon’s advertisements and product prediction</a:t>
            </a:r>
            <a:endParaRPr/>
          </a:p>
          <a:p>
            <a:pPr indent="-298450" lvl="1" marL="914400" marR="0" rtl="0" algn="l">
              <a:lnSpc>
                <a:spcPct val="115000"/>
              </a:lnSpc>
              <a:spcBef>
                <a:spcPts val="0"/>
              </a:spcBef>
              <a:spcAft>
                <a:spcPts val="0"/>
              </a:spcAft>
              <a:buSzPts val="1100"/>
              <a:buChar char="○"/>
            </a:pPr>
            <a:r>
              <a:rPr lang="en"/>
              <a:t>Netflix cover art selection algorithm</a:t>
            </a:r>
            <a:endParaRPr/>
          </a:p>
          <a:p>
            <a:pPr indent="-311150" lvl="0" marL="457200" marR="0" rtl="0" algn="l">
              <a:lnSpc>
                <a:spcPct val="115000"/>
              </a:lnSpc>
              <a:spcBef>
                <a:spcPts val="0"/>
              </a:spcBef>
              <a:spcAft>
                <a:spcPts val="0"/>
              </a:spcAft>
              <a:buSzPts val="1300"/>
              <a:buChar char="●"/>
            </a:pPr>
            <a:r>
              <a:rPr lang="en"/>
              <a:t>Internet-of-Things is a huge industry where situation awareness becomes critical.</a:t>
            </a:r>
            <a:endParaRPr/>
          </a:p>
          <a:p>
            <a:pPr indent="-298450" lvl="1" marL="914400" marR="0" rtl="0" algn="l">
              <a:lnSpc>
                <a:spcPct val="115000"/>
              </a:lnSpc>
              <a:spcBef>
                <a:spcPts val="0"/>
              </a:spcBef>
              <a:spcAft>
                <a:spcPts val="0"/>
              </a:spcAft>
              <a:buSzPts val="1100"/>
              <a:buChar char="○"/>
            </a:pPr>
            <a:r>
              <a:rPr lang="en"/>
              <a:t>Smart appliances</a:t>
            </a:r>
            <a:endParaRPr/>
          </a:p>
          <a:p>
            <a:pPr indent="-311150" lvl="0" marL="457200" marR="0" rtl="0" algn="l">
              <a:lnSpc>
                <a:spcPct val="115000"/>
              </a:lnSpc>
              <a:spcBef>
                <a:spcPts val="0"/>
              </a:spcBef>
              <a:spcAft>
                <a:spcPts val="0"/>
              </a:spcAft>
              <a:buSzPts val="1300"/>
              <a:buChar char="●"/>
            </a:pPr>
            <a:r>
              <a:rPr lang="en"/>
              <a:t>Future applications might involve automatic advertisements in self-driving cars, based on driving habits.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Personal Concerns</a:t>
            </a:r>
            <a:endParaRPr/>
          </a:p>
        </p:txBody>
      </p:sp>
      <p:sp>
        <p:nvSpPr>
          <p:cNvPr id="183" name="Shape 183"/>
          <p:cNvSpPr txBox="1"/>
          <p:nvPr>
            <p:ph idx="1" type="body"/>
          </p:nvPr>
        </p:nvSpPr>
        <p:spPr>
          <a:xfrm>
            <a:off x="1297500" y="1116150"/>
            <a:ext cx="7038900" cy="2911200"/>
          </a:xfrm>
          <a:prstGeom prst="rect">
            <a:avLst/>
          </a:prstGeom>
        </p:spPr>
        <p:txBody>
          <a:bodyPr anchorCtr="0" anchor="t" bIns="91425" lIns="91425" spcFirstLastPara="1" rIns="91425" wrap="square" tIns="91425">
            <a:noAutofit/>
          </a:bodyPr>
          <a:lstStyle/>
          <a:p>
            <a:pPr indent="-311150" lvl="0" marL="457200" marR="0" rtl="0" algn="l">
              <a:lnSpc>
                <a:spcPct val="115000"/>
              </a:lnSpc>
              <a:spcBef>
                <a:spcPts val="0"/>
              </a:spcBef>
              <a:spcAft>
                <a:spcPts val="0"/>
              </a:spcAft>
              <a:buSzPts val="1300"/>
              <a:buChar char="●"/>
            </a:pPr>
            <a:r>
              <a:rPr lang="en"/>
              <a:t>Privacy concerns</a:t>
            </a:r>
            <a:endParaRPr/>
          </a:p>
          <a:p>
            <a:pPr indent="-311150" lvl="0" marL="457200" marR="0" rtl="0" algn="l">
              <a:lnSpc>
                <a:spcPct val="115000"/>
              </a:lnSpc>
              <a:spcBef>
                <a:spcPts val="0"/>
              </a:spcBef>
              <a:spcAft>
                <a:spcPts val="0"/>
              </a:spcAft>
              <a:buSzPts val="1300"/>
              <a:buChar char="●"/>
            </a:pPr>
            <a:r>
              <a:rPr lang="en"/>
              <a:t>You are the product</a:t>
            </a:r>
            <a:endParaRPr/>
          </a:p>
          <a:p>
            <a:pPr indent="-311150" lvl="0" marL="457200" marR="0" rtl="0" algn="l">
              <a:lnSpc>
                <a:spcPct val="115000"/>
              </a:lnSpc>
              <a:spcBef>
                <a:spcPts val="0"/>
              </a:spcBef>
              <a:spcAft>
                <a:spcPts val="0"/>
              </a:spcAft>
              <a:buSzPts val="1300"/>
              <a:buChar char="●"/>
            </a:pPr>
            <a:r>
              <a:rPr lang="en"/>
              <a:t>Differential privacy</a:t>
            </a:r>
            <a:endParaRPr/>
          </a:p>
          <a:p>
            <a:pPr indent="-311150" lvl="0" marL="457200" marR="0" rtl="0" algn="l">
              <a:lnSpc>
                <a:spcPct val="115000"/>
              </a:lnSpc>
              <a:spcBef>
                <a:spcPts val="0"/>
              </a:spcBef>
              <a:spcAft>
                <a:spcPts val="0"/>
              </a:spcAft>
              <a:buSzPts val="1300"/>
              <a:buChar char="●"/>
            </a:pPr>
            <a:r>
              <a:rPr lang="en"/>
              <a:t>Quality of life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