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3"/>
  </p:notesMasterIdLst>
  <p:handoutMasterIdLst>
    <p:handoutMasterId r:id="rId44"/>
  </p:handoutMasterIdLst>
  <p:sldIdLst>
    <p:sldId id="256" r:id="rId2"/>
    <p:sldId id="416" r:id="rId3"/>
    <p:sldId id="408" r:id="rId4"/>
    <p:sldId id="446" r:id="rId5"/>
    <p:sldId id="464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437" r:id="rId21"/>
    <p:sldId id="438" r:id="rId22"/>
    <p:sldId id="439" r:id="rId23"/>
    <p:sldId id="440" r:id="rId24"/>
    <p:sldId id="441" r:id="rId25"/>
    <p:sldId id="442" r:id="rId26"/>
    <p:sldId id="443" r:id="rId27"/>
    <p:sldId id="444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3" r:id="rId36"/>
    <p:sldId id="465" r:id="rId37"/>
    <p:sldId id="466" r:id="rId38"/>
    <p:sldId id="467" r:id="rId39"/>
    <p:sldId id="468" r:id="rId40"/>
    <p:sldId id="445" r:id="rId41"/>
    <p:sldId id="422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95" autoAdjust="0"/>
    <p:restoredTop sz="92277" autoAdjust="0"/>
  </p:normalViewPr>
  <p:slideViewPr>
    <p:cSldViewPr snapToGrid="0" snapToObjects="1">
      <p:cViewPr varScale="1">
        <p:scale>
          <a:sx n="99" d="100"/>
          <a:sy n="99" d="100"/>
        </p:scale>
        <p:origin x="3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9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1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9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91D9D-1B6F-EA4D-9268-1347CFC961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66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#11 – 03/01/2018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9:30am – 10:45am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Example matching #2</a:t>
            </a: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898370"/>
              </p:ext>
            </p:extLst>
          </p:nvPr>
        </p:nvGraphicFramePr>
        <p:xfrm>
          <a:off x="457200" y="15240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/>
          <p:cNvGraphicFramePr>
            <a:graphicFrameLocks/>
          </p:cNvGraphicFramePr>
          <p:nvPr>
            <p:extLst/>
          </p:nvPr>
        </p:nvGraphicFramePr>
        <p:xfrm>
          <a:off x="457200" y="32766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457200" y="5029200"/>
            <a:ext cx="82296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What about this matching?</a:t>
            </a:r>
          </a:p>
        </p:txBody>
      </p:sp>
    </p:spTree>
    <p:extLst>
      <p:ext uri="{BB962C8B-B14F-4D97-AF65-F5344CB8AC3E}">
        <p14:creationId xmlns:p14="http://schemas.microsoft.com/office/powerpoint/2010/main" val="126506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Example matching #2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936139"/>
              </p:ext>
            </p:extLst>
          </p:nvPr>
        </p:nvGraphicFramePr>
        <p:xfrm>
          <a:off x="457200" y="15240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457200" y="32766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57200" y="5029200"/>
            <a:ext cx="82296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Yes!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Fergie</a:t>
            </a:r>
            <a:r>
              <a:rPr lang="en-US" sz="2800" dirty="0"/>
              <a:t> and Charles are unhappy, but helpless.)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6474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a stable solution to the marriage problem always exist?</a:t>
            </a:r>
          </a:p>
          <a:p>
            <a:r>
              <a:rPr lang="en-US" dirty="0"/>
              <a:t>Can we compute such a solution efficiently?</a:t>
            </a:r>
          </a:p>
          <a:p>
            <a:r>
              <a:rPr lang="en-US" dirty="0"/>
              <a:t>Can we compute </a:t>
            </a:r>
            <a:r>
              <a:rPr lang="en-US" b="1" dirty="0"/>
              <a:t>the best </a:t>
            </a:r>
            <a:r>
              <a:rPr lang="en-US" dirty="0"/>
              <a:t>stable solution efficiently?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questions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05200" y="3886200"/>
            <a:ext cx="5181600" cy="2971800"/>
            <a:chOff x="3505200" y="3886200"/>
            <a:chExt cx="5181600" cy="2971800"/>
          </a:xfrm>
        </p:grpSpPr>
        <p:sp>
          <p:nvSpPr>
            <p:cNvPr id="9" name="Cloud Callout 8"/>
            <p:cNvSpPr/>
            <p:nvPr/>
          </p:nvSpPr>
          <p:spPr>
            <a:xfrm flipH="1">
              <a:off x="3505200" y="3886200"/>
              <a:ext cx="2286000" cy="762000"/>
            </a:xfrm>
            <a:prstGeom prst="cloudCallou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Hmm …</a:t>
              </a:r>
            </a:p>
          </p:txBody>
        </p:sp>
        <p:pic>
          <p:nvPicPr>
            <p:cNvPr id="4" name="Picture 3" descr="lloyd_shapley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1" t="23155"/>
            <a:stretch/>
          </p:blipFill>
          <p:spPr>
            <a:xfrm>
              <a:off x="5166360" y="4275681"/>
              <a:ext cx="1543006" cy="219456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Picture 5" descr="david_gal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360" y="4267200"/>
              <a:ext cx="1463040" cy="219456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5105400" y="64886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Lloyd Shapley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10400" y="64886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David Gale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76400" y="4648200"/>
            <a:ext cx="2133600" cy="2035454"/>
            <a:chOff x="1676400" y="4648200"/>
            <a:chExt cx="2133600" cy="2035454"/>
          </a:xfrm>
        </p:grpSpPr>
        <p:pic>
          <p:nvPicPr>
            <p:cNvPr id="11" name="Picture 10" descr="nobe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6400" y="5334000"/>
              <a:ext cx="1371600" cy="1349654"/>
            </a:xfrm>
            <a:prstGeom prst="rect">
              <a:avLst/>
            </a:prstGeom>
          </p:spPr>
        </p:pic>
        <p:sp>
          <p:nvSpPr>
            <p:cNvPr id="12" name="Cloud Callout 11"/>
            <p:cNvSpPr/>
            <p:nvPr/>
          </p:nvSpPr>
          <p:spPr>
            <a:xfrm>
              <a:off x="2209800" y="4648200"/>
              <a:ext cx="1600200" cy="685800"/>
            </a:xfrm>
            <a:prstGeom prst="cloudCallou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Hmm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47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Gale-Shapley [1962]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Everyone is unmatched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While some man </a:t>
            </a:r>
            <a:r>
              <a:rPr lang="en-US" i="1" dirty="0"/>
              <a:t>m</a:t>
            </a:r>
            <a:r>
              <a:rPr lang="en-US" dirty="0"/>
              <a:t> is unmatched:</a:t>
            </a:r>
          </a:p>
          <a:p>
            <a:pPr marL="914400" lvl="1" indent="-514350"/>
            <a:r>
              <a:rPr lang="en-US" i="1" dirty="0"/>
              <a:t>w</a:t>
            </a:r>
            <a:r>
              <a:rPr lang="en-US" dirty="0"/>
              <a:t> :=	</a:t>
            </a:r>
            <a:r>
              <a:rPr lang="en-US" i="1" dirty="0"/>
              <a:t>m</a:t>
            </a:r>
            <a:r>
              <a:rPr lang="en-US" dirty="0"/>
              <a:t>’s most-preferred woman</a:t>
            </a:r>
            <a:br>
              <a:rPr lang="en-US" dirty="0"/>
            </a:br>
            <a:r>
              <a:rPr lang="en-US" dirty="0"/>
              <a:t>	to whom he has not proposed yet</a:t>
            </a:r>
          </a:p>
          <a:p>
            <a:pPr marL="914400" lvl="1" indent="-514350"/>
            <a:r>
              <a:rPr lang="en-US" dirty="0"/>
              <a:t>If </a:t>
            </a:r>
            <a:r>
              <a:rPr lang="en-US" i="1" dirty="0"/>
              <a:t>w</a:t>
            </a:r>
            <a:r>
              <a:rPr lang="en-US" dirty="0"/>
              <a:t> is also unmatched:</a:t>
            </a:r>
          </a:p>
          <a:p>
            <a:pPr marL="1314450" lvl="2" indent="-514350"/>
            <a:r>
              <a:rPr lang="en-US" i="1" dirty="0"/>
              <a:t>w </a:t>
            </a:r>
            <a:r>
              <a:rPr lang="en-US" dirty="0"/>
              <a:t>and </a:t>
            </a:r>
            <a:r>
              <a:rPr lang="en-US" i="1" dirty="0"/>
              <a:t>m</a:t>
            </a:r>
            <a:r>
              <a:rPr lang="en-US" dirty="0"/>
              <a:t> are engaged</a:t>
            </a:r>
          </a:p>
          <a:p>
            <a:pPr marL="914400" lvl="1" indent="-514350"/>
            <a:r>
              <a:rPr lang="en-US" dirty="0"/>
              <a:t>Else if </a:t>
            </a:r>
            <a:r>
              <a:rPr lang="en-US" i="1" dirty="0"/>
              <a:t>w</a:t>
            </a:r>
            <a:r>
              <a:rPr lang="en-US" dirty="0"/>
              <a:t> prefers </a:t>
            </a:r>
            <a:r>
              <a:rPr lang="en-US" i="1" dirty="0"/>
              <a:t>m</a:t>
            </a:r>
            <a:r>
              <a:rPr lang="en-US" dirty="0"/>
              <a:t> to her current match </a:t>
            </a:r>
            <a:r>
              <a:rPr lang="en-US" i="1" dirty="0"/>
              <a:t>m’</a:t>
            </a:r>
            <a:endParaRPr lang="en-US" dirty="0"/>
          </a:p>
          <a:p>
            <a:pPr marL="1314450" lvl="2" indent="-514350"/>
            <a:r>
              <a:rPr lang="en-US" i="1" dirty="0"/>
              <a:t>w</a:t>
            </a:r>
            <a:r>
              <a:rPr lang="en-US" dirty="0"/>
              <a:t> and m are engaged, </a:t>
            </a:r>
            <a:r>
              <a:rPr lang="en-US" i="1" dirty="0"/>
              <a:t>m’</a:t>
            </a:r>
            <a:r>
              <a:rPr lang="en-US" dirty="0"/>
              <a:t> is unmatched</a:t>
            </a:r>
          </a:p>
          <a:p>
            <a:pPr marL="914400" lvl="1" indent="-514350"/>
            <a:r>
              <a:rPr lang="en-US" dirty="0"/>
              <a:t>Else:</a:t>
            </a:r>
            <a:r>
              <a:rPr lang="en-US" i="1" dirty="0"/>
              <a:t> w </a:t>
            </a:r>
            <a:r>
              <a:rPr lang="en-US" dirty="0"/>
              <a:t>rejects</a:t>
            </a:r>
            <a:r>
              <a:rPr lang="en-US" i="1" dirty="0"/>
              <a:t> 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matched pairs</a:t>
            </a:r>
          </a:p>
        </p:txBody>
      </p:sp>
    </p:spTree>
    <p:extLst>
      <p:ext uri="{BB962C8B-B14F-4D97-AF65-F5344CB8AC3E}">
        <p14:creationId xmlns:p14="http://schemas.microsoft.com/office/powerpoint/2010/main" val="4905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228600"/>
            <a:ext cx="8534400" cy="1828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Claim</a:t>
            </a:r>
            <a:endParaRPr lang="en-US" sz="3200" b="1" dirty="0"/>
          </a:p>
          <a:p>
            <a:pPr algn="ctr"/>
            <a:r>
              <a:rPr lang="en-US" sz="3200" dirty="0"/>
              <a:t>GS terminates in polynomial time (at most n</a:t>
            </a:r>
            <a:r>
              <a:rPr lang="en-US" sz="3200" baseline="30000" dirty="0"/>
              <a:t>2</a:t>
            </a:r>
            <a:r>
              <a:rPr lang="en-US" sz="3200" dirty="0"/>
              <a:t> iterations of the outer loop)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" y="2362200"/>
            <a:ext cx="8534400" cy="426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Proof: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Each iteration, one man proposes to someone to whom he has never proposed before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/>
              <a:t>n</a:t>
            </a:r>
            <a:r>
              <a:rPr lang="en-US" sz="3200" dirty="0"/>
              <a:t> men, </a:t>
            </a:r>
            <a:r>
              <a:rPr lang="en-US" sz="3200" i="1" dirty="0"/>
              <a:t>n</a:t>
            </a:r>
            <a:r>
              <a:rPr lang="en-US" sz="3200" dirty="0"/>
              <a:t> women </a:t>
            </a:r>
            <a:r>
              <a:rPr lang="en-US" sz="3200" dirty="0">
                <a:sym typeface="Wingdings"/>
              </a:rPr>
              <a:t> </a:t>
            </a:r>
            <a:r>
              <a:rPr lang="en-US" sz="3200" i="1" dirty="0" err="1">
                <a:sym typeface="Wingdings"/>
              </a:rPr>
              <a:t>n</a:t>
            </a:r>
            <a:r>
              <a:rPr lang="en-US" sz="3200" dirty="0" err="1">
                <a:latin typeface="ＭＳ ゴシック"/>
                <a:ea typeface="ＭＳ ゴシック"/>
                <a:cs typeface="ＭＳ ゴシック"/>
                <a:sym typeface="Wingdings"/>
              </a:rPr>
              <a:t>×</a:t>
            </a:r>
            <a:r>
              <a:rPr lang="en-US" sz="3200" i="1" dirty="0" err="1">
                <a:ea typeface="ＭＳ ゴシック"/>
                <a:cs typeface="ＭＳ ゴシック"/>
                <a:sym typeface="Wingdings"/>
              </a:rPr>
              <a:t>n</a:t>
            </a:r>
            <a:r>
              <a:rPr lang="en-US" sz="3200" i="1" dirty="0">
                <a:ea typeface="ＭＳ ゴシック"/>
                <a:cs typeface="ＭＳ ゴシック"/>
                <a:sym typeface="Wingdings"/>
              </a:rPr>
              <a:t> </a:t>
            </a:r>
            <a:r>
              <a:rPr lang="en-US" sz="3200" dirty="0">
                <a:ea typeface="ＭＳ ゴシック"/>
                <a:cs typeface="ＭＳ ゴシック"/>
                <a:sym typeface="Wingdings"/>
              </a:rPr>
              <a:t>possible events</a:t>
            </a:r>
          </a:p>
          <a:p>
            <a:br>
              <a:rPr lang="en-US" sz="3200" dirty="0">
                <a:ea typeface="ＭＳ ゴシック"/>
                <a:cs typeface="ＭＳ ゴシック"/>
                <a:sym typeface="Wingdings"/>
              </a:rPr>
            </a:br>
            <a:r>
              <a:rPr lang="en-US" sz="3200" dirty="0">
                <a:ea typeface="ＭＳ ゴシック"/>
                <a:cs typeface="ＭＳ ゴシック"/>
                <a:sym typeface="Wingdings"/>
              </a:rPr>
              <a:t>(Can tighten a bit to </a:t>
            </a:r>
            <a:r>
              <a:rPr lang="en-US" sz="3200" i="1" dirty="0">
                <a:ea typeface="ＭＳ ゴシック"/>
                <a:cs typeface="ＭＳ ゴシック"/>
                <a:sym typeface="Wingdings"/>
              </a:rPr>
              <a:t>n</a:t>
            </a:r>
            <a:r>
              <a:rPr lang="en-US" sz="3200" dirty="0">
                <a:ea typeface="ＭＳ ゴシック"/>
                <a:cs typeface="ＭＳ ゴシック"/>
                <a:sym typeface="Wingdings"/>
              </a:rPr>
              <a:t>(</a:t>
            </a:r>
            <a:r>
              <a:rPr lang="en-US" sz="3200" i="1" dirty="0">
                <a:ea typeface="ＭＳ ゴシック"/>
                <a:cs typeface="ＭＳ ゴシック"/>
                <a:sym typeface="Wingdings"/>
              </a:rPr>
              <a:t>n </a:t>
            </a:r>
            <a:r>
              <a:rPr lang="en-US" sz="3200" dirty="0">
                <a:ea typeface="ＭＳ ゴシック"/>
                <a:cs typeface="ＭＳ ゴシック"/>
                <a:sym typeface="Wingdings"/>
              </a:rPr>
              <a:t>- 1) + 1 iterations.)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5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Claim</a:t>
            </a:r>
            <a:endParaRPr lang="en-US" sz="3200" b="1" dirty="0"/>
          </a:p>
          <a:p>
            <a:pPr algn="ctr"/>
            <a:r>
              <a:rPr lang="en-US" sz="3200" dirty="0"/>
              <a:t>GS results in a perfect matching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1905000"/>
            <a:ext cx="8534400" cy="472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Proof by contradiction: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Suppose BWOC that </a:t>
            </a:r>
            <a:r>
              <a:rPr lang="en-US" sz="2800" i="1" dirty="0"/>
              <a:t>m </a:t>
            </a:r>
            <a:r>
              <a:rPr lang="en-US" sz="2800" dirty="0"/>
              <a:t>is unmatched at termination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/>
              <a:t>n </a:t>
            </a:r>
            <a:r>
              <a:rPr lang="en-US" sz="2800" dirty="0"/>
              <a:t>men, </a:t>
            </a:r>
            <a:r>
              <a:rPr lang="en-US" sz="2800" i="1" dirty="0"/>
              <a:t>n </a:t>
            </a:r>
            <a:r>
              <a:rPr lang="en-US" sz="2800" dirty="0"/>
              <a:t>women </a:t>
            </a:r>
            <a:r>
              <a:rPr lang="en-US" sz="2800" dirty="0">
                <a:sym typeface="Wingdings"/>
              </a:rPr>
              <a:t> </a:t>
            </a:r>
            <a:r>
              <a:rPr lang="en-US" sz="2800" i="1" dirty="0">
                <a:sym typeface="Wingdings"/>
              </a:rPr>
              <a:t>w</a:t>
            </a:r>
            <a:r>
              <a:rPr lang="en-US" sz="2800" dirty="0">
                <a:sym typeface="Wingdings"/>
              </a:rPr>
              <a:t> is unmatched, too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ym typeface="Wingdings"/>
              </a:rPr>
              <a:t>Once a woman is matched, she is never unmatched; she only swaps partners.  Thus, nobody proposed to </a:t>
            </a:r>
            <a:r>
              <a:rPr lang="en-US" sz="2800" i="1" dirty="0">
                <a:sym typeface="Wingdings"/>
              </a:rPr>
              <a:t>w</a:t>
            </a:r>
            <a:endParaRPr lang="en-US" sz="2800" dirty="0">
              <a:sym typeface="Wingdings"/>
            </a:endParaRPr>
          </a:p>
          <a:p>
            <a:pPr marL="457200" indent="-457200">
              <a:buFont typeface="Arial"/>
              <a:buChar char="•"/>
            </a:pPr>
            <a:r>
              <a:rPr lang="en-US" sz="2800" i="1" dirty="0"/>
              <a:t>m</a:t>
            </a:r>
            <a:r>
              <a:rPr lang="en-US" sz="2800" dirty="0"/>
              <a:t> proposed to everyone (by def. of GS):  &gt;&lt;</a:t>
            </a:r>
            <a:endParaRPr lang="en-US" sz="3200" i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355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Claim</a:t>
            </a:r>
            <a:endParaRPr lang="en-US" sz="3200" b="1" dirty="0"/>
          </a:p>
          <a:p>
            <a:pPr algn="ctr"/>
            <a:r>
              <a:rPr lang="en-US" sz="3200" dirty="0"/>
              <a:t>GS results in a stable matching (i.e., there are no blocking pairs)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Proof by contradiction (1):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Assume </a:t>
            </a:r>
            <a:r>
              <a:rPr lang="en-US" sz="3200" i="1" dirty="0"/>
              <a:t>m</a:t>
            </a:r>
            <a:r>
              <a:rPr lang="en-US" sz="3200" dirty="0"/>
              <a:t> and </a:t>
            </a:r>
            <a:r>
              <a:rPr lang="en-US" sz="3200" i="1" dirty="0"/>
              <a:t>w</a:t>
            </a:r>
            <a:r>
              <a:rPr lang="en-US" sz="3200" dirty="0"/>
              <a:t> form a blocking pair</a:t>
            </a:r>
          </a:p>
          <a:p>
            <a:endParaRPr lang="en-US" sz="3200" i="1" dirty="0"/>
          </a:p>
          <a:p>
            <a:r>
              <a:rPr lang="en-US" sz="3200" dirty="0"/>
              <a:t>Case #1: </a:t>
            </a:r>
            <a:r>
              <a:rPr lang="en-US" sz="3200" i="1" dirty="0"/>
              <a:t>m </a:t>
            </a:r>
            <a:r>
              <a:rPr lang="en-US" sz="3200" dirty="0"/>
              <a:t>never proposed to </a:t>
            </a:r>
            <a:r>
              <a:rPr lang="en-US" sz="3200" i="1" dirty="0"/>
              <a:t>w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GS: men propose in order of preferences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/>
              <a:t>m</a:t>
            </a:r>
            <a:r>
              <a:rPr lang="en-US" sz="3200" dirty="0"/>
              <a:t> prefers current partner </a:t>
            </a:r>
            <a:r>
              <a:rPr lang="en-US" sz="3200" i="1" dirty="0"/>
              <a:t>w’ </a:t>
            </a:r>
            <a:r>
              <a:rPr lang="en-US" sz="3200" dirty="0"/>
              <a:t>&gt; </a:t>
            </a:r>
            <a:r>
              <a:rPr lang="en-US" sz="3200" i="1" dirty="0"/>
              <a:t>w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ym typeface="Wingdings"/>
              </a:rPr>
              <a:t> </a:t>
            </a:r>
            <a:r>
              <a:rPr lang="en-US" sz="3200" i="1" dirty="0">
                <a:sym typeface="Wingdings"/>
              </a:rPr>
              <a:t>m </a:t>
            </a:r>
            <a:r>
              <a:rPr lang="en-US" sz="3200" dirty="0">
                <a:sym typeface="Wingdings"/>
              </a:rPr>
              <a:t>and </a:t>
            </a:r>
            <a:r>
              <a:rPr lang="en-US" sz="3200" i="1" dirty="0">
                <a:sym typeface="Wingdings"/>
              </a:rPr>
              <a:t>w</a:t>
            </a:r>
            <a:r>
              <a:rPr lang="en-US" sz="3200" dirty="0">
                <a:sym typeface="Wingdings"/>
              </a:rPr>
              <a:t> are not blocking</a:t>
            </a:r>
            <a:endParaRPr lang="en-US" sz="3200" i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83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Claim</a:t>
            </a:r>
            <a:endParaRPr lang="en-US" sz="3200" b="1" dirty="0"/>
          </a:p>
          <a:p>
            <a:pPr algn="ctr"/>
            <a:r>
              <a:rPr lang="en-US" sz="3200" dirty="0"/>
              <a:t>GS results in a stable matching (i.e., there are no blocking pairs)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Proof by contradiction (2):</a:t>
            </a:r>
            <a:endParaRPr lang="en-US" sz="3200" i="1" dirty="0"/>
          </a:p>
          <a:p>
            <a:r>
              <a:rPr lang="en-US" sz="3200" dirty="0"/>
              <a:t>Case #2:</a:t>
            </a:r>
            <a:r>
              <a:rPr lang="en-US" sz="3200" i="1" dirty="0"/>
              <a:t> m </a:t>
            </a:r>
            <a:r>
              <a:rPr lang="en-US" sz="3200" dirty="0"/>
              <a:t>proposed to </a:t>
            </a:r>
            <a:r>
              <a:rPr lang="en-US" sz="3200" i="1" dirty="0"/>
              <a:t>w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i="1" dirty="0"/>
              <a:t>w</a:t>
            </a:r>
            <a:r>
              <a:rPr lang="en-US" sz="3200" dirty="0"/>
              <a:t> rejected </a:t>
            </a:r>
            <a:r>
              <a:rPr lang="en-US" sz="3200" i="1" dirty="0"/>
              <a:t>m</a:t>
            </a:r>
            <a:r>
              <a:rPr lang="en-US" sz="3200" dirty="0"/>
              <a:t> at some point</a:t>
            </a:r>
            <a:endParaRPr lang="en-US" sz="3200" i="1" dirty="0"/>
          </a:p>
          <a:p>
            <a:pPr marL="457200" indent="-457200">
              <a:buFont typeface="Arial"/>
              <a:buChar char="•"/>
            </a:pPr>
            <a:r>
              <a:rPr lang="en-US" sz="3200" i="1" dirty="0"/>
              <a:t>GS: </a:t>
            </a:r>
            <a:r>
              <a:rPr lang="en-US" sz="3200" dirty="0"/>
              <a:t>women only reject for better partners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/>
              <a:t>w</a:t>
            </a:r>
            <a:r>
              <a:rPr lang="en-US" sz="3200" dirty="0"/>
              <a:t> prefers current partner </a:t>
            </a:r>
            <a:r>
              <a:rPr lang="en-US" sz="3200" i="1" dirty="0"/>
              <a:t>m’ </a:t>
            </a:r>
            <a:r>
              <a:rPr lang="en-US" sz="3200" dirty="0"/>
              <a:t>&gt;</a:t>
            </a:r>
            <a:r>
              <a:rPr lang="en-US" sz="3200" i="1" dirty="0"/>
              <a:t> m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ym typeface="Wingdings"/>
              </a:rPr>
              <a:t> </a:t>
            </a:r>
            <a:r>
              <a:rPr lang="en-US" sz="3200" i="1" dirty="0">
                <a:sym typeface="Wingdings"/>
              </a:rPr>
              <a:t>m </a:t>
            </a:r>
            <a:r>
              <a:rPr lang="en-US" sz="3200" dirty="0">
                <a:sym typeface="Wingdings"/>
              </a:rPr>
              <a:t>and </a:t>
            </a:r>
            <a:r>
              <a:rPr lang="en-US" sz="3200" i="1" dirty="0">
                <a:sym typeface="Wingdings"/>
              </a:rPr>
              <a:t>w</a:t>
            </a:r>
            <a:r>
              <a:rPr lang="en-US" sz="3200" dirty="0">
                <a:sym typeface="Wingdings"/>
              </a:rPr>
              <a:t> are not blocking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Case #1 and #2 exhaust space.  &gt;&lt;</a:t>
            </a:r>
          </a:p>
        </p:txBody>
      </p:sp>
    </p:spTree>
    <p:extLst>
      <p:ext uri="{BB962C8B-B14F-4D97-AF65-F5344CB8AC3E}">
        <p14:creationId xmlns:p14="http://schemas.microsoft.com/office/powerpoint/2010/main" val="7228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a stable solution to the marriage problem always exist?</a:t>
            </a:r>
          </a:p>
          <a:p>
            <a:br>
              <a:rPr lang="en-US" dirty="0"/>
            </a:br>
            <a:r>
              <a:rPr lang="en-US" dirty="0"/>
              <a:t>Can we compute such a solution efficiently?</a:t>
            </a:r>
          </a:p>
          <a:p>
            <a:br>
              <a:rPr lang="en-US" dirty="0"/>
            </a:br>
            <a:r>
              <a:rPr lang="en-US" dirty="0"/>
              <a:t>Can we compute </a:t>
            </a:r>
            <a:r>
              <a:rPr lang="en-US" b="1" dirty="0"/>
              <a:t>the best </a:t>
            </a:r>
            <a:r>
              <a:rPr lang="en-US" dirty="0"/>
              <a:t>stable solution efficiently?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34200" cy="1371600"/>
          </a:xfrm>
        </p:spPr>
        <p:txBody>
          <a:bodyPr/>
          <a:lstStyle/>
          <a:p>
            <a:r>
              <a:rPr lang="en-US" dirty="0"/>
              <a:t>Recap: Some questions</a:t>
            </a:r>
          </a:p>
        </p:txBody>
      </p:sp>
      <p:pic>
        <p:nvPicPr>
          <p:cNvPr id="5" name="Picture 4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1676400"/>
            <a:ext cx="914400" cy="914400"/>
          </a:xfrm>
          <a:prstGeom prst="rect">
            <a:avLst/>
          </a:prstGeom>
        </p:spPr>
      </p:pic>
      <p:pic>
        <p:nvPicPr>
          <p:cNvPr id="11" name="Picture 10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247900"/>
            <a:ext cx="914400" cy="9144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21083000" flipH="1">
            <a:off x="3522684" y="3718221"/>
            <a:ext cx="381000" cy="10668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4991100"/>
            <a:ext cx="73152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We’ll look at a specific notion of “the best” – optimality with respect to one side of the market</a:t>
            </a:r>
          </a:p>
        </p:txBody>
      </p:sp>
    </p:spTree>
    <p:extLst>
      <p:ext uri="{BB962C8B-B14F-4D97-AF65-F5344CB8AC3E}">
        <p14:creationId xmlns:p14="http://schemas.microsoft.com/office/powerpoint/2010/main" val="12524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48550" cy="1371600"/>
          </a:xfrm>
        </p:spPr>
        <p:txBody>
          <a:bodyPr>
            <a:normAutofit/>
          </a:bodyPr>
          <a:lstStyle/>
          <a:p>
            <a:r>
              <a:rPr lang="en-US" dirty="0"/>
              <a:t>(Wo)Man optimality/</a:t>
            </a:r>
            <a:r>
              <a:rPr lang="en-US" dirty="0" err="1"/>
              <a:t>pessimality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</a:t>
            </a:r>
            <a:r>
              <a:rPr lang="en-US" i="1" dirty="0">
                <a:latin typeface="Apple Chancery"/>
                <a:cs typeface="Apple Chancery"/>
              </a:rPr>
              <a:t>S</a:t>
            </a:r>
            <a:r>
              <a:rPr lang="en-US" dirty="0"/>
              <a:t> be the set of stable matchings</a:t>
            </a:r>
          </a:p>
          <a:p>
            <a:r>
              <a:rPr lang="en-US" i="1" dirty="0"/>
              <a:t>m</a:t>
            </a:r>
            <a:r>
              <a:rPr lang="en-US" dirty="0"/>
              <a:t> is a </a:t>
            </a:r>
            <a:r>
              <a:rPr lang="en-US" b="1" dirty="0">
                <a:solidFill>
                  <a:schemeClr val="tx2"/>
                </a:solidFill>
              </a:rPr>
              <a:t>valid partner</a:t>
            </a:r>
            <a:r>
              <a:rPr lang="en-US" dirty="0"/>
              <a:t> of </a:t>
            </a:r>
            <a:r>
              <a:rPr lang="en-US" i="1" dirty="0"/>
              <a:t>w</a:t>
            </a:r>
            <a:r>
              <a:rPr lang="en-US" dirty="0"/>
              <a:t> if there exists some stable matching </a:t>
            </a:r>
            <a:r>
              <a:rPr lang="en-US" i="1" dirty="0"/>
              <a:t>S</a:t>
            </a:r>
            <a:r>
              <a:rPr lang="en-US" dirty="0"/>
              <a:t> in </a:t>
            </a:r>
            <a:r>
              <a:rPr lang="en-US" i="1" dirty="0">
                <a:latin typeface="Apple Chancery"/>
                <a:cs typeface="Apple Chancery"/>
              </a:rPr>
              <a:t>S</a:t>
            </a:r>
            <a:r>
              <a:rPr lang="en-US" dirty="0"/>
              <a:t>  where they are paired</a:t>
            </a:r>
            <a:endParaRPr lang="en-US" i="1" dirty="0"/>
          </a:p>
          <a:p>
            <a:r>
              <a:rPr lang="en-US" dirty="0"/>
              <a:t>A matching is </a:t>
            </a:r>
            <a:r>
              <a:rPr lang="en-US" b="1" dirty="0">
                <a:solidFill>
                  <a:schemeClr val="tx2"/>
                </a:solidFill>
              </a:rPr>
              <a:t>man optimal</a:t>
            </a:r>
            <a:r>
              <a:rPr lang="en-US" b="1" dirty="0"/>
              <a:t> (resp. woman optimal)</a:t>
            </a:r>
            <a:r>
              <a:rPr lang="en-US" dirty="0"/>
              <a:t> if each man (resp. woman) receives their </a:t>
            </a:r>
            <a:r>
              <a:rPr lang="en-US" i="1" dirty="0"/>
              <a:t>best</a:t>
            </a:r>
            <a:r>
              <a:rPr lang="en-US" dirty="0"/>
              <a:t> valid partner</a:t>
            </a:r>
          </a:p>
          <a:p>
            <a:pPr lvl="1"/>
            <a:r>
              <a:rPr lang="en-US" dirty="0"/>
              <a:t>Is this a perfect matching?  Stable?</a:t>
            </a:r>
          </a:p>
          <a:p>
            <a:r>
              <a:rPr lang="en-US" dirty="0"/>
              <a:t>A matching is </a:t>
            </a:r>
            <a:r>
              <a:rPr lang="en-US" b="1" dirty="0">
                <a:solidFill>
                  <a:schemeClr val="tx2"/>
                </a:solidFill>
              </a:rPr>
              <a:t>man </a:t>
            </a:r>
            <a:r>
              <a:rPr lang="en-US" b="1" dirty="0" err="1">
                <a:solidFill>
                  <a:schemeClr val="tx2"/>
                </a:solidFill>
              </a:rPr>
              <a:t>pessimal</a:t>
            </a:r>
            <a:r>
              <a:rPr lang="en-US" dirty="0"/>
              <a:t> (resp. woman </a:t>
            </a:r>
            <a:r>
              <a:rPr lang="en-US" dirty="0" err="1"/>
              <a:t>pessimal</a:t>
            </a:r>
            <a:r>
              <a:rPr lang="en-US" dirty="0"/>
              <a:t>) if each man (resp. woman) receives their </a:t>
            </a:r>
            <a:r>
              <a:rPr lang="en-US" i="1" dirty="0"/>
              <a:t>worst</a:t>
            </a:r>
            <a:r>
              <a:rPr lang="en-US" dirty="0"/>
              <a:t> valid partner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18696"/>
            <a:ext cx="9144001" cy="7886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Let’s talk about projects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3" y="3267893"/>
            <a:ext cx="3875314" cy="290648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1724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Claim</a:t>
            </a:r>
            <a:endParaRPr lang="en-US" sz="3200" b="1" dirty="0"/>
          </a:p>
          <a:p>
            <a:pPr algn="ctr"/>
            <a:r>
              <a:rPr lang="en-US" sz="3200" dirty="0"/>
              <a:t>GS – with the man proposing – results in a man-optimal matching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Proof by contradiction (1):</a:t>
            </a:r>
            <a:endParaRPr lang="en-US" sz="3200" i="1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Men propose in order </a:t>
            </a:r>
            <a:r>
              <a:rPr lang="en-US" sz="2800" dirty="0">
                <a:sym typeface="Wingdings"/>
              </a:rPr>
              <a:t> at least one man was rejected by a valid partner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Let</a:t>
            </a:r>
            <a:r>
              <a:rPr lang="en-US" sz="2800" i="1" dirty="0"/>
              <a:t> m</a:t>
            </a:r>
            <a:r>
              <a:rPr lang="en-US" sz="2800" dirty="0"/>
              <a:t> and </a:t>
            </a:r>
            <a:r>
              <a:rPr lang="en-US" sz="2800" i="1" dirty="0"/>
              <a:t>w</a:t>
            </a:r>
            <a:r>
              <a:rPr lang="en-US" sz="2800" dirty="0"/>
              <a:t> be the first such reject in </a:t>
            </a:r>
            <a:r>
              <a:rPr lang="en-US" sz="2800" i="1" dirty="0"/>
              <a:t>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This happens because </a:t>
            </a:r>
            <a:r>
              <a:rPr lang="en-US" sz="2800" i="1" dirty="0"/>
              <a:t>w</a:t>
            </a:r>
            <a:r>
              <a:rPr lang="en-US" sz="2800" dirty="0"/>
              <a:t> chose some </a:t>
            </a:r>
            <a:r>
              <a:rPr lang="en-US" sz="2800" i="1" dirty="0"/>
              <a:t>m’ </a:t>
            </a:r>
            <a:r>
              <a:rPr lang="en-US" sz="2800" dirty="0"/>
              <a:t>&gt;</a:t>
            </a:r>
            <a:r>
              <a:rPr lang="en-US" sz="2800" i="1" dirty="0"/>
              <a:t> m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Let </a:t>
            </a:r>
            <a:r>
              <a:rPr lang="en-US" sz="2800" i="1" dirty="0"/>
              <a:t>S’</a:t>
            </a:r>
            <a:r>
              <a:rPr lang="en-US" sz="2800" dirty="0"/>
              <a:t> be a stable matching with </a:t>
            </a:r>
            <a:r>
              <a:rPr lang="en-US" sz="2800" i="1" dirty="0"/>
              <a:t>m</a:t>
            </a:r>
            <a:r>
              <a:rPr lang="en-US" sz="2800" dirty="0"/>
              <a:t>, </a:t>
            </a:r>
            <a:r>
              <a:rPr lang="en-US" sz="2800" i="1" dirty="0"/>
              <a:t>w</a:t>
            </a:r>
            <a:r>
              <a:rPr lang="en-US" sz="2800" dirty="0"/>
              <a:t> paired</a:t>
            </a:r>
          </a:p>
          <a:p>
            <a:pPr lvl="1"/>
            <a:r>
              <a:rPr lang="en-US" sz="2800" i="1" dirty="0"/>
              <a:t>	</a:t>
            </a:r>
            <a:r>
              <a:rPr lang="en-US" sz="2800" dirty="0"/>
              <a:t>(</a:t>
            </a:r>
            <a:r>
              <a:rPr lang="en-US" sz="2800" i="1" dirty="0"/>
              <a:t>S’</a:t>
            </a:r>
            <a:r>
              <a:rPr lang="en-US" sz="2800" dirty="0"/>
              <a:t> exists by def. of valid)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88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Claim</a:t>
            </a:r>
            <a:endParaRPr lang="en-US" sz="3200" b="1" dirty="0"/>
          </a:p>
          <a:p>
            <a:pPr algn="ctr"/>
            <a:r>
              <a:rPr lang="en-US" sz="3200" dirty="0"/>
              <a:t>GS – with the man proposing – results in a man-optimal matching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Proof by contradiction (2):</a:t>
            </a:r>
            <a:endParaRPr lang="en-US" sz="3200" i="1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Let </a:t>
            </a:r>
            <a:r>
              <a:rPr lang="en-US" sz="3200" i="1" dirty="0"/>
              <a:t>w’</a:t>
            </a:r>
            <a:r>
              <a:rPr lang="en-US" sz="3200" dirty="0"/>
              <a:t> be partner of </a:t>
            </a:r>
            <a:r>
              <a:rPr lang="en-US" sz="3200" i="1" dirty="0"/>
              <a:t>m’</a:t>
            </a:r>
            <a:r>
              <a:rPr lang="en-US" sz="3200" dirty="0"/>
              <a:t> in </a:t>
            </a:r>
            <a:r>
              <a:rPr lang="en-US" sz="3200" i="1" dirty="0"/>
              <a:t>S’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/>
              <a:t>m’</a:t>
            </a:r>
            <a:r>
              <a:rPr lang="en-US" sz="3200" dirty="0"/>
              <a:t> was not rejected by valid woman in </a:t>
            </a:r>
            <a:r>
              <a:rPr lang="en-US" sz="3200" i="1" dirty="0"/>
              <a:t>S</a:t>
            </a:r>
            <a:r>
              <a:rPr lang="en-US" sz="3200" dirty="0"/>
              <a:t> before </a:t>
            </a:r>
            <a:r>
              <a:rPr lang="en-US" sz="3200" i="1" dirty="0"/>
              <a:t>m</a:t>
            </a:r>
            <a:r>
              <a:rPr lang="en-US" sz="3200" dirty="0"/>
              <a:t> was rejected by </a:t>
            </a:r>
            <a:r>
              <a:rPr lang="en-US" sz="3200" i="1" dirty="0"/>
              <a:t>w</a:t>
            </a:r>
            <a:r>
              <a:rPr lang="en-US" sz="3200" dirty="0"/>
              <a:t> (by </a:t>
            </a:r>
            <a:r>
              <a:rPr lang="en-US" sz="3200" dirty="0" err="1"/>
              <a:t>assump</a:t>
            </a:r>
            <a:r>
              <a:rPr lang="en-US" sz="3200" dirty="0"/>
              <a:t>.)</a:t>
            </a:r>
          </a:p>
          <a:p>
            <a:r>
              <a:rPr lang="en-US" sz="3200" i="1" dirty="0"/>
              <a:t>	</a:t>
            </a:r>
            <a:r>
              <a:rPr lang="en-US" sz="3200" dirty="0">
                <a:sym typeface="Wingdings"/>
              </a:rPr>
              <a:t> </a:t>
            </a:r>
            <a:r>
              <a:rPr lang="en-US" sz="3200" i="1" dirty="0">
                <a:sym typeface="Wingdings"/>
              </a:rPr>
              <a:t>m’ prefers w to w’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Know </a:t>
            </a:r>
            <a:r>
              <a:rPr lang="en-US" sz="3200" i="1" dirty="0"/>
              <a:t>w </a:t>
            </a:r>
            <a:r>
              <a:rPr lang="en-US" sz="3200" dirty="0"/>
              <a:t>prefers</a:t>
            </a:r>
            <a:r>
              <a:rPr lang="en-US" sz="3200" i="1" dirty="0"/>
              <a:t> m’ </a:t>
            </a:r>
            <a:r>
              <a:rPr lang="en-US" sz="3200" dirty="0"/>
              <a:t>over </a:t>
            </a:r>
            <a:r>
              <a:rPr lang="en-US" sz="3200" i="1" dirty="0"/>
              <a:t>m</a:t>
            </a:r>
            <a:r>
              <a:rPr lang="en-US" sz="3200" dirty="0"/>
              <a:t>, her partner in S’</a:t>
            </a:r>
          </a:p>
          <a:p>
            <a:r>
              <a:rPr lang="en-US" sz="3200" i="1" dirty="0"/>
              <a:t>	</a:t>
            </a:r>
            <a:r>
              <a:rPr lang="en-US" sz="3200" dirty="0">
                <a:sym typeface="Wingdings"/>
              </a:rPr>
              <a:t> </a:t>
            </a:r>
            <a:r>
              <a:rPr lang="en-US" sz="3200" i="1" dirty="0">
                <a:sym typeface="Wingdings"/>
              </a:rPr>
              <a:t>m’</a:t>
            </a:r>
            <a:r>
              <a:rPr lang="en-US" sz="3200" dirty="0">
                <a:sym typeface="Wingdings"/>
              </a:rPr>
              <a:t> and </a:t>
            </a:r>
            <a:r>
              <a:rPr lang="en-US" sz="3200" i="1" dirty="0">
                <a:sym typeface="Wingdings"/>
              </a:rPr>
              <a:t>w</a:t>
            </a:r>
            <a:r>
              <a:rPr lang="en-US" sz="3200" dirty="0">
                <a:sym typeface="Wingdings"/>
              </a:rPr>
              <a:t> form a blocking pair in </a:t>
            </a:r>
            <a:r>
              <a:rPr lang="en-US" sz="3200" i="1" dirty="0">
                <a:sym typeface="Wingdings"/>
              </a:rPr>
              <a:t>S’</a:t>
            </a:r>
            <a:r>
              <a:rPr lang="en-US" sz="3200" dirty="0">
                <a:sym typeface="Wingdings"/>
              </a:rPr>
              <a:t> &gt;&lt;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51660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a stable solution to the marriage problem always exist?</a:t>
            </a:r>
          </a:p>
          <a:p>
            <a:endParaRPr lang="en-US" dirty="0"/>
          </a:p>
          <a:p>
            <a:r>
              <a:rPr lang="en-US" dirty="0"/>
              <a:t>Can we compute such a solution efficiently?</a:t>
            </a:r>
          </a:p>
          <a:p>
            <a:endParaRPr lang="en-US" dirty="0"/>
          </a:p>
          <a:p>
            <a:r>
              <a:rPr lang="en-US" dirty="0"/>
              <a:t>Can we compute </a:t>
            </a:r>
            <a:r>
              <a:rPr lang="en-US" b="1" dirty="0"/>
              <a:t>the best </a:t>
            </a:r>
            <a:r>
              <a:rPr lang="en-US" dirty="0"/>
              <a:t>stable solution efficiently?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Some questions</a:t>
            </a:r>
          </a:p>
        </p:txBody>
      </p:sp>
      <p:pic>
        <p:nvPicPr>
          <p:cNvPr id="5" name="Picture 4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447800"/>
            <a:ext cx="914400" cy="914400"/>
          </a:xfrm>
          <a:prstGeom prst="rect">
            <a:avLst/>
          </a:prstGeom>
        </p:spPr>
      </p:pic>
      <p:pic>
        <p:nvPicPr>
          <p:cNvPr id="11" name="Picture 10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348240"/>
            <a:ext cx="914400" cy="914400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517000">
            <a:off x="4113234" y="3908721"/>
            <a:ext cx="381000" cy="10668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5181600"/>
            <a:ext cx="7315200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For one side of the market.  What about the other side?</a:t>
            </a:r>
          </a:p>
        </p:txBody>
      </p:sp>
      <p:pic>
        <p:nvPicPr>
          <p:cNvPr id="8" name="Picture 7" descr="check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68" y="3262640"/>
            <a:ext cx="914400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97868" y="319662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632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4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228600"/>
            <a:ext cx="85344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Claim</a:t>
            </a:r>
            <a:endParaRPr lang="en-US" sz="3200" b="1" dirty="0"/>
          </a:p>
          <a:p>
            <a:pPr algn="ctr"/>
            <a:r>
              <a:rPr lang="en-US" sz="3200" dirty="0"/>
              <a:t>GS – with the man proposing – results in a woman-</a:t>
            </a:r>
            <a:r>
              <a:rPr lang="en-US" sz="3200" dirty="0" err="1"/>
              <a:t>pessimal</a:t>
            </a:r>
            <a:r>
              <a:rPr lang="en-US" sz="3200" dirty="0"/>
              <a:t> matching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286000"/>
            <a:ext cx="8534400" cy="4343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/>
              <a:t>Proof by contradiction:</a:t>
            </a:r>
            <a:endParaRPr lang="en-US" sz="3200" i="1" dirty="0"/>
          </a:p>
          <a:p>
            <a:pPr marL="457200" indent="-457200">
              <a:buFont typeface="Arial"/>
              <a:buChar char="•"/>
            </a:pPr>
            <a:r>
              <a:rPr lang="en-US" sz="2800" i="1" dirty="0"/>
              <a:t>m</a:t>
            </a:r>
            <a:r>
              <a:rPr lang="en-US" sz="2800" dirty="0"/>
              <a:t> and </a:t>
            </a:r>
            <a:r>
              <a:rPr lang="en-US" sz="2800" i="1" dirty="0"/>
              <a:t>w </a:t>
            </a:r>
            <a:r>
              <a:rPr lang="en-US" sz="2800" dirty="0"/>
              <a:t>matched in </a:t>
            </a:r>
            <a:r>
              <a:rPr lang="en-US" sz="2800" i="1" dirty="0"/>
              <a:t>S</a:t>
            </a:r>
            <a:r>
              <a:rPr lang="en-US" sz="2800" dirty="0"/>
              <a:t>, </a:t>
            </a:r>
            <a:r>
              <a:rPr lang="en-US" sz="2800" i="1" dirty="0"/>
              <a:t>m</a:t>
            </a:r>
            <a:r>
              <a:rPr lang="en-US" sz="2800" dirty="0"/>
              <a:t> is not worst valid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ym typeface="Wingdings"/>
              </a:rPr>
              <a:t> </a:t>
            </a:r>
            <a:r>
              <a:rPr lang="en-US" sz="2800" dirty="0"/>
              <a:t>exists stable </a:t>
            </a:r>
            <a:r>
              <a:rPr lang="en-US" sz="2800" i="1" dirty="0"/>
              <a:t>S’</a:t>
            </a:r>
            <a:r>
              <a:rPr lang="en-US" sz="2800" dirty="0"/>
              <a:t> with </a:t>
            </a:r>
            <a:r>
              <a:rPr lang="en-US" sz="2800" i="1" dirty="0"/>
              <a:t>w</a:t>
            </a:r>
            <a:r>
              <a:rPr lang="en-US" sz="2800" dirty="0"/>
              <a:t> paired to </a:t>
            </a:r>
            <a:r>
              <a:rPr lang="en-US" sz="2800" i="1" dirty="0"/>
              <a:t>m’ &lt; 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Let </a:t>
            </a:r>
            <a:r>
              <a:rPr lang="en-US" sz="2800" i="1" dirty="0"/>
              <a:t>w’</a:t>
            </a:r>
            <a:r>
              <a:rPr lang="en-US" sz="2800" dirty="0"/>
              <a:t> be partner of </a:t>
            </a:r>
            <a:r>
              <a:rPr lang="en-US" sz="2800" i="1" dirty="0"/>
              <a:t>m</a:t>
            </a:r>
            <a:r>
              <a:rPr lang="en-US" sz="2800" dirty="0"/>
              <a:t> in </a:t>
            </a:r>
            <a:r>
              <a:rPr lang="en-US" sz="2800" i="1" dirty="0"/>
              <a:t>S’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i="1" dirty="0"/>
              <a:t>m</a:t>
            </a:r>
            <a:r>
              <a:rPr lang="en-US" sz="2800" dirty="0"/>
              <a:t> prefers to </a:t>
            </a:r>
            <a:r>
              <a:rPr lang="en-US" sz="2800" i="1" dirty="0"/>
              <a:t>w</a:t>
            </a:r>
            <a:r>
              <a:rPr lang="en-US" sz="2800" dirty="0"/>
              <a:t> to </a:t>
            </a:r>
            <a:r>
              <a:rPr lang="en-US" sz="2800" i="1" dirty="0"/>
              <a:t>w’</a:t>
            </a:r>
            <a:r>
              <a:rPr lang="en-US" sz="2800" dirty="0"/>
              <a:t> (by man-optimality)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>
                <a:sym typeface="Wingdings"/>
              </a:rPr>
              <a:t> m </a:t>
            </a:r>
            <a:r>
              <a:rPr lang="en-US" sz="2800" dirty="0">
                <a:sym typeface="Wingdings"/>
              </a:rPr>
              <a:t>and </a:t>
            </a:r>
            <a:r>
              <a:rPr lang="en-US" sz="2800" i="1" dirty="0">
                <a:sym typeface="Wingdings"/>
              </a:rPr>
              <a:t>w</a:t>
            </a:r>
            <a:r>
              <a:rPr lang="en-US" sz="2800" dirty="0">
                <a:sym typeface="Wingdings"/>
              </a:rPr>
              <a:t> form blocking pair in </a:t>
            </a:r>
            <a:r>
              <a:rPr lang="en-US" sz="2800" i="1" dirty="0">
                <a:sym typeface="Wingdings"/>
              </a:rPr>
              <a:t>S’</a:t>
            </a:r>
            <a:r>
              <a:rPr lang="en-US" sz="2800" dirty="0">
                <a:sym typeface="Wingdings"/>
              </a:rPr>
              <a:t>  &gt;&lt;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828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Incentive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28800"/>
          </a:xfrm>
        </p:spPr>
        <p:txBody>
          <a:bodyPr>
            <a:normAutofit/>
          </a:bodyPr>
          <a:lstStyle/>
          <a:p>
            <a:r>
              <a:rPr lang="en-US" dirty="0"/>
              <a:t>Can either side benefit by misreporting?</a:t>
            </a:r>
          </a:p>
          <a:p>
            <a:pPr lvl="1"/>
            <a:r>
              <a:rPr lang="en-US" dirty="0"/>
              <a:t>(Slight extension for rest of talk: participants can mark possible matches as unacceptable – a form of preference list truncation)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2895600"/>
            <a:ext cx="82296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Any algorithm that yields woman- (man-)optimal matching</a:t>
            </a:r>
            <a:br>
              <a:rPr lang="en-US" sz="3600" dirty="0"/>
            </a:br>
            <a:r>
              <a:rPr lang="en-US" sz="3600" dirty="0">
                <a:sym typeface="Wingdings"/>
              </a:rPr>
              <a:t></a:t>
            </a:r>
            <a:br>
              <a:rPr lang="en-US" sz="3600" dirty="0">
                <a:sym typeface="Wingdings"/>
              </a:rPr>
            </a:br>
            <a:r>
              <a:rPr lang="en-US" sz="3600" dirty="0">
                <a:sym typeface="Wingdings"/>
              </a:rPr>
              <a:t>truthful revelation by women (men) is dominant strategy [Roth 1982]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7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0" y="2458720"/>
          <a:ext cx="34290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495800" y="2458720"/>
          <a:ext cx="39624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57200" y="228600"/>
            <a:ext cx="8229600" cy="1600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In GS with men proposing, women can benefit by misreporting preferences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3352800"/>
          <a:ext cx="34290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495800" y="3352800"/>
          <a:ext cx="39624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114300" y="4191000"/>
            <a:ext cx="891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90800" y="1981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Truthful reporting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0" y="42672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reporting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7200" y="4724400"/>
          <a:ext cx="34290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495800" y="4724400"/>
          <a:ext cx="39624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Webdings"/>
                          <a:ea typeface="Webdings"/>
                          <a:cs typeface="Webdings"/>
                          <a:sym typeface="Webdings"/>
                        </a:rPr>
                        <a:t>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57200" y="5638800"/>
          <a:ext cx="34290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495800" y="5638800"/>
          <a:ext cx="3962400" cy="74168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Diane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Webdings"/>
                          <a:ea typeface="Webdings"/>
                          <a:cs typeface="Webdings"/>
                          <a:sym typeface="Webdings"/>
                        </a:rPr>
                        <a:t>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Emily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Albert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Bradley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1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1790700"/>
            <a:ext cx="8534400" cy="327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Claim</a:t>
            </a:r>
            <a:endParaRPr lang="en-US" sz="3200" b="1" dirty="0"/>
          </a:p>
          <a:p>
            <a:pPr algn="ctr"/>
            <a:r>
              <a:rPr lang="en-US" sz="3200" dirty="0"/>
              <a:t>There is </a:t>
            </a:r>
            <a:r>
              <a:rPr lang="en-US" sz="3200" b="1" dirty="0"/>
              <a:t>no</a:t>
            </a:r>
            <a:r>
              <a:rPr lang="en-US" sz="3200" dirty="0"/>
              <a:t> matching mechanism that: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is strategy proof (for both sides); 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always results in a stable outcome (given revealed preferences)</a:t>
            </a:r>
          </a:p>
        </p:txBody>
      </p:sp>
    </p:spTree>
    <p:extLst>
      <p:ext uri="{BB962C8B-B14F-4D97-AF65-F5344CB8AC3E}">
        <p14:creationId xmlns:p14="http://schemas.microsoft.com/office/powerpoint/2010/main" val="1977272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Extensions to stable marriage</a:t>
            </a:r>
          </a:p>
        </p:txBody>
      </p:sp>
    </p:spTree>
    <p:extLst>
      <p:ext uri="{BB962C8B-B14F-4D97-AF65-F5344CB8AC3E}">
        <p14:creationId xmlns:p14="http://schemas.microsoft.com/office/powerpoint/2010/main" val="1860987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20050" cy="1371600"/>
          </a:xfrm>
        </p:spPr>
        <p:txBody>
          <a:bodyPr>
            <a:normAutofit/>
          </a:bodyPr>
          <a:lstStyle/>
          <a:p>
            <a:r>
              <a:rPr lang="en-US" dirty="0"/>
              <a:t>Imbalance </a:t>
            </a:r>
            <a:r>
              <a:rPr lang="en-US" sz="1800" dirty="0"/>
              <a:t>[</a:t>
            </a:r>
            <a:r>
              <a:rPr lang="en-US" sz="1800" dirty="0" err="1"/>
              <a:t>Ashlagi</a:t>
            </a:r>
            <a:r>
              <a:rPr lang="en-US" sz="1800" dirty="0"/>
              <a:t> et al. 2013]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/>
          <a:lstStyle/>
          <a:p>
            <a:r>
              <a:rPr lang="en-US" dirty="0"/>
              <a:t>What if we have </a:t>
            </a:r>
            <a:r>
              <a:rPr lang="en-US" i="1" dirty="0"/>
              <a:t>n </a:t>
            </a:r>
            <a:r>
              <a:rPr lang="en-US" dirty="0"/>
              <a:t>men and </a:t>
            </a:r>
            <a:r>
              <a:rPr lang="en-US" i="1" dirty="0"/>
              <a:t>n’</a:t>
            </a:r>
            <a:r>
              <a:rPr lang="en-US" dirty="0"/>
              <a:t> ≠ </a:t>
            </a:r>
            <a:r>
              <a:rPr lang="en-US" i="1" dirty="0"/>
              <a:t>n </a:t>
            </a:r>
            <a:r>
              <a:rPr lang="en-US" dirty="0"/>
              <a:t>women?</a:t>
            </a:r>
          </a:p>
          <a:p>
            <a:r>
              <a:rPr lang="en-US" dirty="0"/>
              <a:t>How does this affect participants?  Core size?</a:t>
            </a:r>
          </a:p>
        </p:txBody>
      </p:sp>
      <p:pic>
        <p:nvPicPr>
          <p:cNvPr id="6" name="Picture 5" descr="ashlagi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7" y="2457450"/>
            <a:ext cx="48768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029200" y="3009900"/>
            <a:ext cx="3962400" cy="31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Being on short side of market: good!</a:t>
            </a:r>
          </a:p>
          <a:p>
            <a:r>
              <a:rPr lang="en-US" sz="2400" dirty="0" err="1"/>
              <a:t>W.h.p</a:t>
            </a:r>
            <a:r>
              <a:rPr lang="en-US" sz="2400" dirty="0"/>
              <a:t>., short side get rank ~</a:t>
            </a:r>
            <a:r>
              <a:rPr lang="en-US" sz="2400" i="1" dirty="0"/>
              <a:t>log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</a:t>
            </a:r>
          </a:p>
          <a:p>
            <a:r>
              <a:rPr lang="en-US" sz="2400" i="1" dirty="0"/>
              <a:t>…</a:t>
            </a:r>
            <a:r>
              <a:rPr lang="en-US" sz="2400" dirty="0"/>
              <a:t> long side gets</a:t>
            </a:r>
            <a:br>
              <a:rPr lang="en-US" sz="2400" dirty="0"/>
            </a:br>
            <a:r>
              <a:rPr lang="en-US" sz="2400" dirty="0"/>
              <a:t>rank ~random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5791884"/>
            <a:ext cx="453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# women held constant at n’ = 40</a:t>
            </a:r>
          </a:p>
        </p:txBody>
      </p:sp>
    </p:spTree>
    <p:extLst>
      <p:ext uri="{BB962C8B-B14F-4D97-AF65-F5344CB8AC3E}">
        <p14:creationId xmlns:p14="http://schemas.microsoft.com/office/powerpoint/2010/main" val="21416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15100" cy="1371600"/>
          </a:xfrm>
        </p:spPr>
        <p:txBody>
          <a:bodyPr/>
          <a:lstStyle/>
          <a:p>
            <a:r>
              <a:rPr lang="en-US" dirty="0"/>
              <a:t>Imbalance </a:t>
            </a:r>
            <a:r>
              <a:rPr lang="en-US" sz="2000" dirty="0"/>
              <a:t>[</a:t>
            </a:r>
            <a:r>
              <a:rPr lang="en-US" sz="2000" dirty="0" err="1"/>
              <a:t>Ashlagi</a:t>
            </a:r>
            <a:r>
              <a:rPr lang="en-US" sz="2000" dirty="0"/>
              <a:t> et al. 2013]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/>
          <a:lstStyle/>
          <a:p>
            <a:r>
              <a:rPr lang="en-US" dirty="0"/>
              <a:t>Not many stable </a:t>
            </a:r>
            <a:r>
              <a:rPr lang="en-US" dirty="0" err="1"/>
              <a:t>matchings</a:t>
            </a:r>
            <a:r>
              <a:rPr lang="en-US" dirty="0"/>
              <a:t> with even small imbalances in the market</a:t>
            </a:r>
          </a:p>
        </p:txBody>
      </p:sp>
      <p:pic>
        <p:nvPicPr>
          <p:cNvPr id="5" name="Picture 4" descr="ashlagi_graph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17800"/>
            <a:ext cx="6235700" cy="398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460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14302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This class:</a:t>
            </a:r>
            <a:br>
              <a:rPr lang="en-US" dirty="0"/>
            </a:br>
            <a:r>
              <a:rPr lang="en-US" dirty="0"/>
              <a:t>Matching &amp; Not the NRMP</a:t>
            </a:r>
            <a:br>
              <a:rPr lang="en-US" dirty="0"/>
            </a:b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(See: Lecture #9 of Fall 2016 by Candice Schumann)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438900" cy="1371600"/>
          </a:xfrm>
        </p:spPr>
        <p:txBody>
          <a:bodyPr/>
          <a:lstStyle/>
          <a:p>
            <a:r>
              <a:rPr lang="en-US" dirty="0"/>
              <a:t>Imbalance </a:t>
            </a:r>
            <a:r>
              <a:rPr lang="en-US" sz="2000" dirty="0"/>
              <a:t>[</a:t>
            </a:r>
            <a:r>
              <a:rPr lang="en-US" sz="2000" dirty="0" err="1"/>
              <a:t>Ashlagi</a:t>
            </a:r>
            <a:r>
              <a:rPr lang="en-US" sz="2000" dirty="0"/>
              <a:t> et al. 2013]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“Rural hospital theorem” [Roth 1986]:</a:t>
            </a:r>
          </a:p>
          <a:p>
            <a:pPr lvl="1"/>
            <a:r>
              <a:rPr lang="en-US" dirty="0"/>
              <a:t>The set of residents and hospitals that are unmatched is </a:t>
            </a:r>
            <a:r>
              <a:rPr lang="en-US" b="1" dirty="0"/>
              <a:t>the same </a:t>
            </a:r>
            <a:r>
              <a:rPr lang="en-US" dirty="0"/>
              <a:t>for all stable </a:t>
            </a:r>
            <a:r>
              <a:rPr lang="en-US" dirty="0" err="1"/>
              <a:t>matchings</a:t>
            </a:r>
            <a:endParaRPr lang="en-US" dirty="0"/>
          </a:p>
          <a:p>
            <a:r>
              <a:rPr lang="en-US" dirty="0"/>
              <a:t>Assume </a:t>
            </a:r>
            <a:r>
              <a:rPr lang="en-US" i="1" dirty="0"/>
              <a:t>n</a:t>
            </a:r>
            <a:r>
              <a:rPr lang="en-US" dirty="0"/>
              <a:t> men, </a:t>
            </a:r>
            <a:r>
              <a:rPr lang="en-US" i="1" dirty="0"/>
              <a:t>n+1</a:t>
            </a:r>
            <a:r>
              <a:rPr lang="en-US" dirty="0"/>
              <a:t> women</a:t>
            </a:r>
          </a:p>
          <a:p>
            <a:pPr lvl="1"/>
            <a:r>
              <a:rPr lang="en-US" dirty="0"/>
              <a:t>One woman </a:t>
            </a:r>
            <a:r>
              <a:rPr lang="en-US" i="1" dirty="0"/>
              <a:t>w</a:t>
            </a:r>
            <a:r>
              <a:rPr lang="en-US" dirty="0"/>
              <a:t> unmatched in all stable </a:t>
            </a:r>
            <a:r>
              <a:rPr lang="en-US" dirty="0" err="1"/>
              <a:t>matchings</a:t>
            </a:r>
            <a:endParaRPr lang="en-US" dirty="0"/>
          </a:p>
          <a:p>
            <a:pPr lvl="1"/>
            <a:r>
              <a:rPr lang="en-US" dirty="0">
                <a:sym typeface="Wingdings"/>
              </a:rPr>
              <a:t> Drop </a:t>
            </a:r>
            <a:r>
              <a:rPr lang="en-US" i="1" dirty="0">
                <a:sym typeface="Wingdings"/>
              </a:rPr>
              <a:t>w</a:t>
            </a:r>
            <a:r>
              <a:rPr lang="en-US" dirty="0">
                <a:sym typeface="Wingdings"/>
              </a:rPr>
              <a:t>, same stable </a:t>
            </a:r>
            <a:r>
              <a:rPr lang="en-US" dirty="0" err="1">
                <a:sym typeface="Wingdings"/>
              </a:rPr>
              <a:t>matchings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Take stable </a:t>
            </a:r>
            <a:r>
              <a:rPr lang="en-US" dirty="0" err="1">
                <a:sym typeface="Wingdings"/>
              </a:rPr>
              <a:t>matchings</a:t>
            </a:r>
            <a:r>
              <a:rPr lang="en-US" dirty="0">
                <a:sym typeface="Wingdings"/>
              </a:rPr>
              <a:t> with 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 women</a:t>
            </a:r>
          </a:p>
          <a:p>
            <a:pPr lvl="1"/>
            <a:r>
              <a:rPr lang="en-US" dirty="0">
                <a:sym typeface="Wingdings"/>
              </a:rPr>
              <a:t>Stay stable if we add in </a:t>
            </a:r>
            <a:r>
              <a:rPr lang="en-US" i="1" dirty="0">
                <a:sym typeface="Wingdings"/>
              </a:rPr>
              <a:t>w</a:t>
            </a:r>
            <a:r>
              <a:rPr lang="en-US" dirty="0">
                <a:sym typeface="Wingdings"/>
              </a:rPr>
              <a:t> </a:t>
            </a:r>
            <a:r>
              <a:rPr lang="en-US" b="1" dirty="0">
                <a:sym typeface="Wingdings"/>
              </a:rPr>
              <a:t>if</a:t>
            </a:r>
            <a:r>
              <a:rPr lang="en-US" dirty="0">
                <a:sym typeface="Wingdings"/>
              </a:rPr>
              <a:t> no men prefer </a:t>
            </a:r>
            <a:r>
              <a:rPr lang="en-US" i="1" dirty="0">
                <a:sym typeface="Wingdings"/>
              </a:rPr>
              <a:t>w</a:t>
            </a:r>
            <a:r>
              <a:rPr lang="en-US" dirty="0">
                <a:sym typeface="Wingdings"/>
              </a:rPr>
              <a:t> to their current match</a:t>
            </a:r>
          </a:p>
          <a:p>
            <a:pPr lvl="1"/>
            <a:r>
              <a:rPr lang="en-US" dirty="0">
                <a:sym typeface="Wingdings"/>
              </a:rPr>
              <a:t> average rank of men’s matches is low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73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67650" cy="1371600"/>
          </a:xfrm>
        </p:spPr>
        <p:txBody>
          <a:bodyPr>
            <a:normAutofit/>
          </a:bodyPr>
          <a:lstStyle/>
          <a:p>
            <a:r>
              <a:rPr lang="en-US" dirty="0"/>
              <a:t>Online arrival </a:t>
            </a:r>
            <a:r>
              <a:rPr lang="en-US" sz="2000" dirty="0"/>
              <a:t>[</a:t>
            </a:r>
            <a:r>
              <a:rPr lang="en-US" sz="2000" dirty="0" err="1"/>
              <a:t>Khuller</a:t>
            </a:r>
            <a:r>
              <a:rPr lang="en-US" sz="2000" dirty="0"/>
              <a:t> et al. 1993]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preferences, men arrive over time, once matched nobody can switch</a:t>
            </a:r>
          </a:p>
          <a:p>
            <a:r>
              <a:rPr lang="en-US" b="1" dirty="0"/>
              <a:t>Algorithm</a:t>
            </a:r>
            <a:r>
              <a:rPr lang="en-US" dirty="0"/>
              <a:t>: match </a:t>
            </a:r>
            <a:r>
              <a:rPr lang="en-US" i="1" dirty="0"/>
              <a:t>m </a:t>
            </a:r>
            <a:r>
              <a:rPr lang="en-US" dirty="0"/>
              <a:t>to highest-ranked free </a:t>
            </a:r>
            <a:r>
              <a:rPr lang="en-US" i="1" dirty="0"/>
              <a:t>w</a:t>
            </a:r>
          </a:p>
          <a:p>
            <a:pPr lvl="1"/>
            <a:r>
              <a:rPr lang="en-US" dirty="0"/>
              <a:t>On average,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 err="1"/>
              <a:t>nlog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)) unstable pairs</a:t>
            </a:r>
          </a:p>
          <a:p>
            <a:r>
              <a:rPr lang="en-US" dirty="0"/>
              <a:t>No deterministic </a:t>
            </a:r>
            <a:r>
              <a:rPr lang="en-US" b="1" dirty="0"/>
              <a:t>or randomized</a:t>
            </a:r>
            <a:r>
              <a:rPr lang="en-US" dirty="0"/>
              <a:t> algorithm can do better than </a:t>
            </a:r>
            <a:r>
              <a:rPr lang="en-US" dirty="0" err="1"/>
              <a:t>Ω</a:t>
            </a:r>
            <a:r>
              <a:rPr lang="en-US" dirty="0"/>
              <a:t>(n</a:t>
            </a:r>
            <a:r>
              <a:rPr lang="en-US" baseline="30000" dirty="0"/>
              <a:t>2</a:t>
            </a:r>
            <a:r>
              <a:rPr lang="en-US" dirty="0"/>
              <a:t>) unstable pairs!</a:t>
            </a:r>
          </a:p>
          <a:p>
            <a:pPr lvl="1"/>
            <a:r>
              <a:rPr lang="en-US" dirty="0"/>
              <a:t>Not better with randomization </a:t>
            </a:r>
            <a:r>
              <a:rPr lang="en-US" dirty="0">
                <a:sym typeface="Wingdings"/>
              </a:rPr>
              <a:t>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Incomplete </a:t>
            </a:r>
            <a:r>
              <a:rPr lang="en-US" dirty="0" err="1"/>
              <a:t>prefs</a:t>
            </a:r>
            <a:r>
              <a:rPr lang="en-US" dirty="0"/>
              <a:t> </a:t>
            </a:r>
            <a:r>
              <a:rPr lang="en-US" sz="1800" dirty="0"/>
              <a:t>[</a:t>
            </a:r>
            <a:r>
              <a:rPr lang="en-US" sz="1800" dirty="0" err="1"/>
              <a:t>Manlove</a:t>
            </a:r>
            <a:r>
              <a:rPr lang="en-US" sz="1800" dirty="0"/>
              <a:t> et al. 2002]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Before: complete + strict preferences</a:t>
            </a:r>
          </a:p>
          <a:p>
            <a:pPr lvl="1"/>
            <a:r>
              <a:rPr lang="en-US" dirty="0"/>
              <a:t>Easy to compute, lots of nice properties</a:t>
            </a:r>
          </a:p>
          <a:p>
            <a:r>
              <a:rPr lang="en-US" dirty="0"/>
              <a:t>Incomplete preferences</a:t>
            </a:r>
          </a:p>
          <a:p>
            <a:pPr lvl="1"/>
            <a:r>
              <a:rPr lang="en-US" dirty="0"/>
              <a:t>May exist: stable </a:t>
            </a:r>
            <a:r>
              <a:rPr lang="en-US" dirty="0" err="1"/>
              <a:t>matchings</a:t>
            </a:r>
            <a:r>
              <a:rPr lang="en-US" dirty="0"/>
              <a:t> of </a:t>
            </a:r>
            <a:r>
              <a:rPr lang="en-US" b="1" dirty="0"/>
              <a:t>different sizes</a:t>
            </a:r>
          </a:p>
          <a:p>
            <a:r>
              <a:rPr lang="en-US" dirty="0"/>
              <a:t>Everything becomes hard!</a:t>
            </a:r>
          </a:p>
          <a:p>
            <a:pPr lvl="1"/>
            <a:r>
              <a:rPr lang="en-US" dirty="0"/>
              <a:t>Finding max or min cardinality stable matching</a:t>
            </a:r>
          </a:p>
          <a:p>
            <a:pPr lvl="1"/>
            <a:r>
              <a:rPr lang="en-US" dirty="0"/>
              <a:t>Determining if &lt;</a:t>
            </a:r>
            <a:r>
              <a:rPr lang="en-US" i="1" dirty="0" err="1"/>
              <a:t>m</a:t>
            </a:r>
            <a:r>
              <a:rPr lang="en-US" dirty="0" err="1"/>
              <a:t>,</a:t>
            </a:r>
            <a:r>
              <a:rPr lang="en-US" i="1" dirty="0" err="1"/>
              <a:t>w</a:t>
            </a:r>
            <a:r>
              <a:rPr lang="en-US" dirty="0"/>
              <a:t>&gt; are stable</a:t>
            </a:r>
          </a:p>
          <a:p>
            <a:pPr lvl="1"/>
            <a:r>
              <a:rPr lang="en-US" dirty="0"/>
              <a:t>Finding/approx. finding “egalitarian” matching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60276" cy="1371600"/>
          </a:xfrm>
        </p:spPr>
        <p:txBody>
          <a:bodyPr/>
          <a:lstStyle/>
          <a:p>
            <a:r>
              <a:rPr lang="en-US"/>
              <a:t>Non-bipartite graph 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Matching is defined on general graphs:</a:t>
            </a:r>
          </a:p>
          <a:p>
            <a:pPr lvl="1"/>
            <a:r>
              <a:rPr lang="en-US" dirty="0"/>
              <a:t>“Set of edges, each vertex included at most once”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(Finally, no more “men” or “women” …)</a:t>
            </a:r>
          </a:p>
          <a:p>
            <a:r>
              <a:rPr lang="en-US" dirty="0"/>
              <a:t>The stable roommates problem is stable marriage generalized to any graph</a:t>
            </a:r>
          </a:p>
          <a:p>
            <a:r>
              <a:rPr lang="en-US" dirty="0"/>
              <a:t>Each vertex ranks all n-1 other vertices</a:t>
            </a:r>
          </a:p>
          <a:p>
            <a:pPr lvl="1"/>
            <a:r>
              <a:rPr lang="en-US" dirty="0"/>
              <a:t>(Variations with/without truncation)</a:t>
            </a:r>
          </a:p>
          <a:p>
            <a:r>
              <a:rPr lang="en-US" dirty="0"/>
              <a:t>Same notion of stability</a:t>
            </a:r>
          </a:p>
        </p:txBody>
      </p:sp>
    </p:spTree>
    <p:extLst>
      <p:ext uri="{BB962C8B-B14F-4D97-AF65-F5344CB8AC3E}">
        <p14:creationId xmlns:p14="http://schemas.microsoft.com/office/powerpoint/2010/main" val="72346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Is this different than stable marriage?</a:t>
            </a:r>
          </a:p>
        </p:txBody>
      </p:sp>
      <p:graphicFrame>
        <p:nvGraphicFramePr>
          <p:cNvPr id="21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545080"/>
          <a:ext cx="8229600" cy="18288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Alana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Cynthia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Dracula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Cynthia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Dracula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Cynthia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Dracula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Dracula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F7F7F"/>
                          </a:solidFill>
                        </a:rPr>
                        <a:t>(Anyone)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F7F7F"/>
                          </a:solidFill>
                        </a:rPr>
                        <a:t>(Anyone)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F7F7F"/>
                          </a:solidFill>
                        </a:rPr>
                        <a:t>(Anyone)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Picture 26" descr="emoticon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19" y="3923916"/>
            <a:ext cx="457200" cy="457200"/>
          </a:xfrm>
          <a:prstGeom prst="rect">
            <a:avLst/>
          </a:prstGeom>
        </p:spPr>
      </p:pic>
      <p:pic>
        <p:nvPicPr>
          <p:cNvPr id="29" name="Picture 28" descr="emotico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7800"/>
            <a:ext cx="1104181" cy="914400"/>
          </a:xfrm>
          <a:prstGeom prst="rect">
            <a:avLst/>
          </a:prstGeom>
        </p:spPr>
      </p:pic>
      <p:pic>
        <p:nvPicPr>
          <p:cNvPr id="30" name="Picture 29" descr="emoticon_3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00" b="98400" l="2000" r="97600">
                        <a14:foregroundMark x1="42000" y1="30100" x2="42000" y2="30100"/>
                        <a14:foregroundMark x1="61600" y1="28900" x2="61600" y2="28900"/>
                        <a14:foregroundMark x1="26300" y1="40400" x2="40600" y2="26900"/>
                        <a14:foregroundMark x1="45300" y1="43700" x2="40800" y2="30500"/>
                        <a14:foregroundMark x1="56800" y1="45100" x2="58600" y2="28500"/>
                        <a14:foregroundMark x1="77800" y1="43300" x2="66500" y2="30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47800"/>
            <a:ext cx="914400" cy="914400"/>
          </a:xfrm>
          <a:prstGeom prst="rect">
            <a:avLst/>
          </a:prstGeom>
        </p:spPr>
      </p:pic>
      <p:pic>
        <p:nvPicPr>
          <p:cNvPr id="31" name="Picture 30" descr="emoticon_2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00" b="98000" l="1600" r="98400">
                        <a14:foregroundMark x1="17400" y1="35000" x2="28500" y2="26100"/>
                        <a14:foregroundMark x1="34600" y1="34600" x2="22900" y2="27900"/>
                        <a14:foregroundMark x1="30500" y1="49500" x2="34200" y2="42100"/>
                        <a14:foregroundMark x1="34000" y1="35400" x2="34000" y2="4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914400" cy="9144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43400" y="1600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&gt;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00800" y="1600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&gt;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7200" y="4724400"/>
            <a:ext cx="8229600" cy="19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No stable matching exists!</a:t>
            </a:r>
          </a:p>
          <a:p>
            <a:pPr algn="ctr"/>
            <a:r>
              <a:rPr lang="en-US" sz="3200" dirty="0"/>
              <a:t>Anyone paired with Dracula (</a:t>
            </a:r>
            <a:r>
              <a:rPr lang="en-US" sz="3200" dirty="0" err="1"/>
              <a:t>i</a:t>
            </a:r>
            <a:r>
              <a:rPr lang="en-US" sz="3200" dirty="0"/>
              <a:t>) prefers some other </a:t>
            </a:r>
            <a:r>
              <a:rPr lang="en-US" sz="3200" i="1" dirty="0"/>
              <a:t>v </a:t>
            </a:r>
            <a:r>
              <a:rPr lang="en-US" sz="3200" dirty="0"/>
              <a:t>and (ii) is preferred by that </a:t>
            </a:r>
            <a:r>
              <a:rPr lang="en-US" sz="3200" i="1" dirty="0"/>
              <a:t>v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-744093" y="59135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Hopeless?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build an algorithm that:</a:t>
            </a:r>
          </a:p>
          <a:p>
            <a:pPr lvl="1"/>
            <a:r>
              <a:rPr lang="en-US" dirty="0"/>
              <a:t>Finds a stable matching; or</a:t>
            </a:r>
          </a:p>
          <a:p>
            <a:pPr lvl="1"/>
            <a:r>
              <a:rPr lang="en-US" dirty="0"/>
              <a:t>Reports nonexistence</a:t>
            </a:r>
          </a:p>
          <a:p>
            <a:pPr marL="0" indent="0">
              <a:buNone/>
            </a:pPr>
            <a:r>
              <a:rPr lang="en-US" dirty="0"/>
              <a:t>… In polynomial time?</a:t>
            </a:r>
            <a:br>
              <a:rPr lang="en-US" dirty="0"/>
            </a:br>
            <a:endParaRPr lang="en-US" dirty="0"/>
          </a:p>
          <a:p>
            <a:r>
              <a:rPr lang="en-US" dirty="0"/>
              <a:t>Yes! [Irving 1985]</a:t>
            </a:r>
          </a:p>
          <a:p>
            <a:pPr lvl="1"/>
            <a:r>
              <a:rPr lang="en-US" dirty="0"/>
              <a:t>Builds on Gale-Shapley ideas and</a:t>
            </a:r>
            <a:br>
              <a:rPr lang="en-US" dirty="0"/>
            </a:br>
            <a:r>
              <a:rPr lang="en-US" dirty="0"/>
              <a:t>work by </a:t>
            </a:r>
            <a:r>
              <a:rPr lang="en-US" dirty="0" err="1"/>
              <a:t>McVitie</a:t>
            </a:r>
            <a:r>
              <a:rPr lang="en-US" dirty="0"/>
              <a:t> and Wilson [1971]</a:t>
            </a:r>
          </a:p>
        </p:txBody>
      </p:sp>
      <p:sp>
        <p:nvSpPr>
          <p:cNvPr id="5" name="Cloud Callout 4"/>
          <p:cNvSpPr/>
          <p:nvPr/>
        </p:nvSpPr>
        <p:spPr>
          <a:xfrm flipH="1">
            <a:off x="5314950" y="2133600"/>
            <a:ext cx="1981200" cy="106680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Hmm …</a:t>
            </a:r>
          </a:p>
        </p:txBody>
      </p:sp>
      <p:pic>
        <p:nvPicPr>
          <p:cNvPr id="4" name="Picture 3" descr="knu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2667000"/>
            <a:ext cx="1884578" cy="2194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305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Irving’s algorithm: Phase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Run a deferred acceptance-type algorithm</a:t>
            </a:r>
          </a:p>
          <a:p>
            <a:r>
              <a:rPr lang="en-US" dirty="0"/>
              <a:t>If at least one person is unmatched: nonexistence</a:t>
            </a:r>
          </a:p>
          <a:p>
            <a:r>
              <a:rPr lang="en-US" dirty="0"/>
              <a:t>Else: create a reduced set of preferences</a:t>
            </a:r>
          </a:p>
          <a:p>
            <a:pPr lvl="2"/>
            <a:r>
              <a:rPr lang="en-US" i="1" dirty="0"/>
              <a:t>a </a:t>
            </a:r>
            <a:r>
              <a:rPr lang="en-US" dirty="0"/>
              <a:t>holds proposal from </a:t>
            </a:r>
            <a:r>
              <a:rPr lang="en-US" i="1" dirty="0"/>
              <a:t>b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a </a:t>
            </a:r>
            <a:r>
              <a:rPr lang="en-US" dirty="0">
                <a:sym typeface="Wingdings"/>
              </a:rPr>
              <a:t>truncates all </a:t>
            </a:r>
            <a:r>
              <a:rPr lang="en-US" i="1" dirty="0">
                <a:sym typeface="Wingdings"/>
              </a:rPr>
              <a:t>x</a:t>
            </a:r>
            <a:r>
              <a:rPr lang="en-US" dirty="0">
                <a:sym typeface="Wingdings"/>
              </a:rPr>
              <a:t> after </a:t>
            </a:r>
            <a:r>
              <a:rPr lang="en-US" i="1" dirty="0">
                <a:sym typeface="Wingdings"/>
              </a:rPr>
              <a:t>b</a:t>
            </a:r>
          </a:p>
          <a:p>
            <a:pPr lvl="2"/>
            <a:r>
              <a:rPr lang="en-US" dirty="0">
                <a:sym typeface="Wingdings"/>
              </a:rPr>
              <a:t>Remove </a:t>
            </a:r>
            <a:r>
              <a:rPr lang="en-US" i="1" dirty="0">
                <a:sym typeface="Wingdings"/>
              </a:rPr>
              <a:t>a</a:t>
            </a:r>
            <a:r>
              <a:rPr lang="en-US" dirty="0">
                <a:sym typeface="Wingdings"/>
              </a:rPr>
              <a:t> from </a:t>
            </a:r>
            <a:r>
              <a:rPr lang="en-US" i="1" dirty="0">
                <a:sym typeface="Wingdings"/>
              </a:rPr>
              <a:t>x</a:t>
            </a:r>
            <a:r>
              <a:rPr lang="en-US" dirty="0">
                <a:sym typeface="Wingdings"/>
              </a:rPr>
              <a:t>’s preferences</a:t>
            </a:r>
          </a:p>
          <a:p>
            <a:pPr lvl="2"/>
            <a:r>
              <a:rPr lang="en-US" dirty="0">
                <a:sym typeface="Wingdings"/>
              </a:rPr>
              <a:t>Note: </a:t>
            </a:r>
            <a:r>
              <a:rPr lang="en-US" i="1" dirty="0">
                <a:sym typeface="Wingdings"/>
              </a:rPr>
              <a:t>a</a:t>
            </a:r>
            <a:r>
              <a:rPr lang="en-US" dirty="0">
                <a:sym typeface="Wingdings"/>
              </a:rPr>
              <a:t> is at the top of </a:t>
            </a:r>
            <a:r>
              <a:rPr lang="en-US" i="1" dirty="0">
                <a:sym typeface="Wingdings"/>
              </a:rPr>
              <a:t>b</a:t>
            </a:r>
            <a:r>
              <a:rPr lang="en-US" dirty="0">
                <a:sym typeface="Wingdings"/>
              </a:rPr>
              <a:t>’s list</a:t>
            </a:r>
          </a:p>
          <a:p>
            <a:r>
              <a:rPr lang="en-US" dirty="0">
                <a:sym typeface="Wingdings"/>
              </a:rPr>
              <a:t>If any truncated list is empty: nonexistence</a:t>
            </a:r>
          </a:p>
          <a:p>
            <a:r>
              <a:rPr lang="en-US" dirty="0">
                <a:sym typeface="Wingdings"/>
              </a:rPr>
              <a:t>Else: this is a “stable table” – continue to Phase 2</a:t>
            </a:r>
          </a:p>
          <a:p>
            <a:pPr lvl="3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005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1" dirty="0"/>
              <a:t>a</a:t>
            </a:r>
            <a:r>
              <a:rPr lang="en-US" dirty="0"/>
              <a:t> is first on </a:t>
            </a:r>
            <a:r>
              <a:rPr lang="en-US" i="1" dirty="0"/>
              <a:t>b</a:t>
            </a:r>
            <a:r>
              <a:rPr lang="en-US" dirty="0"/>
              <a:t>’s list </a:t>
            </a:r>
            <a:r>
              <a:rPr lang="en-US" dirty="0" err="1"/>
              <a:t>iff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dirty="0"/>
              <a:t> is last on </a:t>
            </a:r>
            <a:r>
              <a:rPr lang="en-US" i="1" dirty="0"/>
              <a:t>a</a:t>
            </a:r>
            <a:r>
              <a:rPr lang="en-US" dirty="0"/>
              <a:t>’s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/>
              <a:t>a</a:t>
            </a:r>
            <a:r>
              <a:rPr lang="en-US" dirty="0"/>
              <a:t> is not on </a:t>
            </a:r>
            <a:r>
              <a:rPr lang="en-US" i="1" dirty="0"/>
              <a:t>b</a:t>
            </a:r>
            <a:r>
              <a:rPr lang="en-US" dirty="0"/>
              <a:t>’s list </a:t>
            </a:r>
            <a:r>
              <a:rPr lang="en-US" dirty="0" err="1"/>
              <a:t>iff</a:t>
            </a:r>
            <a:endParaRPr lang="en-US" dirty="0"/>
          </a:p>
          <a:p>
            <a:pPr marL="914400" lvl="1" indent="-514350"/>
            <a:r>
              <a:rPr lang="en-US" i="1" dirty="0"/>
              <a:t>b</a:t>
            </a:r>
            <a:r>
              <a:rPr lang="en-US" dirty="0"/>
              <a:t> is not on </a:t>
            </a:r>
            <a:r>
              <a:rPr lang="en-US" i="1" dirty="0"/>
              <a:t>a</a:t>
            </a:r>
            <a:r>
              <a:rPr lang="en-US" dirty="0"/>
              <a:t>’s list</a:t>
            </a:r>
          </a:p>
          <a:p>
            <a:pPr marL="914400" lvl="1" indent="-514350"/>
            <a:r>
              <a:rPr lang="en-US" i="1" dirty="0"/>
              <a:t>a</a:t>
            </a:r>
            <a:r>
              <a:rPr lang="en-US" dirty="0"/>
              <a:t> prefers last element on list to </a:t>
            </a:r>
            <a:r>
              <a:rPr lang="en-US" i="1" dirty="0"/>
              <a:t>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reduced list is empty</a:t>
            </a:r>
          </a:p>
          <a:p>
            <a:r>
              <a:rPr lang="en-US" dirty="0"/>
              <a:t>Note 1: stable table with all lists length 1 is a stable matching</a:t>
            </a:r>
          </a:p>
          <a:p>
            <a:r>
              <a:rPr lang="en-US" dirty="0"/>
              <a:t>Note 2: any stable </a:t>
            </a:r>
            <a:r>
              <a:rPr lang="en-US" b="1" dirty="0" err="1"/>
              <a:t>subtable</a:t>
            </a:r>
            <a:r>
              <a:rPr lang="en-US" dirty="0"/>
              <a:t> of a stable table can be obtained via </a:t>
            </a:r>
            <a:r>
              <a:rPr lang="en-US" b="1" dirty="0"/>
              <a:t>rotation eliminations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tables</a:t>
            </a:r>
          </a:p>
        </p:txBody>
      </p:sp>
    </p:spTree>
    <p:extLst>
      <p:ext uri="{BB962C8B-B14F-4D97-AF65-F5344CB8AC3E}">
        <p14:creationId xmlns:p14="http://schemas.microsoft.com/office/powerpoint/2010/main" val="40335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r>
              <a:rPr lang="en-US" dirty="0"/>
              <a:t>Stable table has length 1 lists: return matching</a:t>
            </a:r>
          </a:p>
          <a:p>
            <a:r>
              <a:rPr lang="en-US" dirty="0"/>
              <a:t>Identify a </a:t>
            </a:r>
            <a:r>
              <a:rPr lang="en-US" b="1" dirty="0"/>
              <a:t>rotation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Eliminate it:</a:t>
            </a:r>
          </a:p>
          <a:p>
            <a:pPr lvl="1"/>
            <a:r>
              <a:rPr lang="en-US" i="1" dirty="0"/>
              <a:t>a</a:t>
            </a:r>
            <a:r>
              <a:rPr lang="en-US" i="1" baseline="-25000" dirty="0"/>
              <a:t>0</a:t>
            </a:r>
            <a:r>
              <a:rPr lang="en-US" dirty="0"/>
              <a:t> rejects </a:t>
            </a:r>
            <a:r>
              <a:rPr lang="en-US" i="1" dirty="0"/>
              <a:t>b</a:t>
            </a:r>
            <a:r>
              <a:rPr lang="en-US" i="1" baseline="-25000" dirty="0"/>
              <a:t>0</a:t>
            </a:r>
            <a:r>
              <a:rPr lang="en-US" dirty="0"/>
              <a:t>, proposes to </a:t>
            </a:r>
            <a:r>
              <a:rPr lang="en-US" i="1" dirty="0"/>
              <a:t>b</a:t>
            </a:r>
            <a:r>
              <a:rPr lang="en-US" i="1" baseline="-25000" dirty="0"/>
              <a:t>1</a:t>
            </a:r>
            <a:r>
              <a:rPr lang="en-US" dirty="0"/>
              <a:t> (who accepts), etc.</a:t>
            </a:r>
          </a:p>
          <a:p>
            <a:r>
              <a:rPr lang="en-US" dirty="0"/>
              <a:t>If any list becomes empty: nonexistence</a:t>
            </a:r>
          </a:p>
          <a:p>
            <a:r>
              <a:rPr lang="en-US" dirty="0"/>
              <a:t>If the </a:t>
            </a:r>
            <a:r>
              <a:rPr lang="en-US" dirty="0" err="1"/>
              <a:t>subtable</a:t>
            </a:r>
            <a:r>
              <a:rPr lang="en-US" dirty="0"/>
              <a:t> hits length 1 lists: return matching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Irving’s algorithm: Phase 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10" y="2448058"/>
            <a:ext cx="8915400" cy="1371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(</a:t>
            </a:r>
            <a:r>
              <a:rPr lang="en-US" sz="2400" i="1" dirty="0"/>
              <a:t>a</a:t>
            </a:r>
            <a:r>
              <a:rPr lang="en-US" sz="2400" i="1" baseline="-25000" dirty="0"/>
              <a:t>0</a:t>
            </a:r>
            <a:r>
              <a:rPr lang="en-US" sz="2400" dirty="0"/>
              <a:t>,</a:t>
            </a:r>
            <a:r>
              <a:rPr lang="en-US" sz="2400" i="1" dirty="0"/>
              <a:t>b</a:t>
            </a:r>
            <a:r>
              <a:rPr lang="en-US" sz="2400" i="1" baseline="-25000" dirty="0"/>
              <a:t>0</a:t>
            </a:r>
            <a:r>
              <a:rPr lang="en-US" sz="2400" dirty="0"/>
              <a:t>),(</a:t>
            </a:r>
            <a:r>
              <a:rPr lang="en-US" sz="2400" i="1" dirty="0"/>
              <a:t>a</a:t>
            </a:r>
            <a:r>
              <a:rPr lang="en-US" sz="2400" i="1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b</a:t>
            </a:r>
            <a:r>
              <a:rPr lang="en-US" sz="2400" i="1" baseline="-25000" dirty="0"/>
              <a:t>1</a:t>
            </a:r>
            <a:r>
              <a:rPr lang="en-US" sz="2400" dirty="0"/>
              <a:t>),…,(</a:t>
            </a:r>
            <a:r>
              <a:rPr lang="en-US" sz="2400" i="1" dirty="0"/>
              <a:t>a</a:t>
            </a:r>
            <a:r>
              <a:rPr lang="en-US" sz="2400" i="1" baseline="-25000" dirty="0"/>
              <a:t>k-1</a:t>
            </a:r>
            <a:r>
              <a:rPr lang="en-US" sz="2400" dirty="0"/>
              <a:t>,</a:t>
            </a:r>
            <a:r>
              <a:rPr lang="en-US" sz="2400" i="1" dirty="0"/>
              <a:t>b</a:t>
            </a:r>
            <a:r>
              <a:rPr lang="en-US" sz="2400" i="1" baseline="-25000" dirty="0"/>
              <a:t>k-1</a:t>
            </a:r>
            <a:r>
              <a:rPr lang="en-US" sz="2400" dirty="0"/>
              <a:t>) such that: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/>
              <a:t>b</a:t>
            </a:r>
            <a:r>
              <a:rPr lang="en-US" sz="2400" i="1" baseline="-25000" dirty="0"/>
              <a:t>i</a:t>
            </a:r>
            <a:r>
              <a:rPr lang="en-US" sz="2400" dirty="0"/>
              <a:t> is first on </a:t>
            </a:r>
            <a:r>
              <a:rPr lang="en-US" sz="2400" dirty="0" err="1"/>
              <a:t>a</a:t>
            </a:r>
            <a:r>
              <a:rPr lang="en-US" sz="2400" baseline="-25000" dirty="0" err="1"/>
              <a:t>i</a:t>
            </a:r>
            <a:r>
              <a:rPr lang="en-US" sz="2400" dirty="0" err="1"/>
              <a:t>’s</a:t>
            </a:r>
            <a:r>
              <a:rPr lang="en-US" sz="2400" dirty="0"/>
              <a:t> reduced list</a:t>
            </a:r>
          </a:p>
          <a:p>
            <a:pPr marL="342900" indent="-342900">
              <a:buFont typeface="Arial"/>
              <a:buChar char="•"/>
            </a:pPr>
            <a:r>
              <a:rPr lang="en-US" sz="2400" i="1" dirty="0"/>
              <a:t>b</a:t>
            </a:r>
            <a:r>
              <a:rPr lang="en-US" sz="2400" i="1" baseline="-25000" dirty="0"/>
              <a:t>i+1</a:t>
            </a:r>
            <a:r>
              <a:rPr lang="en-US" sz="2400" dirty="0"/>
              <a:t> is second on </a:t>
            </a:r>
            <a:r>
              <a:rPr lang="en-US" sz="2400" dirty="0" err="1"/>
              <a:t>a</a:t>
            </a:r>
            <a:r>
              <a:rPr lang="en-US" sz="2400" baseline="-25000" dirty="0" err="1"/>
              <a:t>i</a:t>
            </a:r>
            <a:r>
              <a:rPr lang="en-US" sz="2400" dirty="0" err="1"/>
              <a:t>’s</a:t>
            </a:r>
            <a:r>
              <a:rPr lang="en-US" sz="2400" dirty="0"/>
              <a:t> reduced list (</a:t>
            </a:r>
            <a:r>
              <a:rPr lang="en-US" sz="2400" i="1" dirty="0"/>
              <a:t>i+1</a:t>
            </a:r>
            <a:r>
              <a:rPr lang="en-US" sz="2400" dirty="0"/>
              <a:t> is mod </a:t>
            </a:r>
            <a:r>
              <a:rPr lang="en-US" sz="2400" i="1" dirty="0"/>
              <a:t>k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926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81000"/>
            <a:ext cx="8534400" cy="2743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Claim</a:t>
            </a:r>
            <a:endParaRPr lang="en-US" sz="3200" b="1" dirty="0"/>
          </a:p>
          <a:p>
            <a:pPr algn="ctr"/>
            <a:r>
              <a:rPr lang="en-US" sz="3200" dirty="0"/>
              <a:t>Irving’s algorithm for the stable roommates problem terminates in polynomial time – specifically O(</a:t>
            </a:r>
            <a:r>
              <a:rPr lang="en-US" sz="3200" i="1" dirty="0"/>
              <a:t>n</a:t>
            </a:r>
            <a:r>
              <a:rPr lang="en-US" sz="3200" baseline="30000" dirty="0"/>
              <a:t>2</a:t>
            </a:r>
            <a:r>
              <a:rPr lang="en-US" sz="3200" dirty="0"/>
              <a:t>).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3200400"/>
          </a:xfrm>
        </p:spPr>
        <p:txBody>
          <a:bodyPr>
            <a:normAutofit/>
          </a:bodyPr>
          <a:lstStyle/>
          <a:p>
            <a:r>
              <a:rPr lang="en-US" dirty="0"/>
              <a:t>This requires some data structure considerations</a:t>
            </a:r>
          </a:p>
          <a:p>
            <a:pPr lvl="1"/>
            <a:r>
              <a:rPr lang="en-US" dirty="0"/>
              <a:t>Naïve implementation of rotations is ~O(n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160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this lecture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Stable marriage problem</a:t>
            </a:r>
          </a:p>
          <a:p>
            <a:pPr lvl="1"/>
            <a:r>
              <a:rPr lang="en-US" dirty="0"/>
              <a:t>Bipartite, one vertex to one vertex</a:t>
            </a:r>
            <a:br>
              <a:rPr lang="en-US" dirty="0"/>
            </a:br>
            <a:endParaRPr lang="en-US" dirty="0"/>
          </a:p>
          <a:p>
            <a:r>
              <a:rPr lang="en-US" dirty="0"/>
              <a:t>Stable roommates problem</a:t>
            </a:r>
          </a:p>
          <a:p>
            <a:pPr lvl="1"/>
            <a:r>
              <a:rPr lang="en-US" dirty="0"/>
              <a:t>Not bipartite, one vertex to one vertex 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Hospitals/Residents problem</a:t>
            </a:r>
          </a:p>
          <a:p>
            <a:pPr lvl="1"/>
            <a:r>
              <a:rPr lang="en-US" dirty="0"/>
              <a:t>Bipartite, one vertex to many vertices</a:t>
            </a:r>
          </a:p>
          <a:p>
            <a:endParaRPr lang="en-US" dirty="0"/>
          </a:p>
        </p:txBody>
      </p:sp>
      <p:pic>
        <p:nvPicPr>
          <p:cNvPr id="3" name="Picture 2" descr="sketchp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730321"/>
            <a:ext cx="756903" cy="1005840"/>
          </a:xfrm>
          <a:prstGeom prst="rect">
            <a:avLst/>
          </a:prstGeom>
        </p:spPr>
      </p:pic>
      <p:pic>
        <p:nvPicPr>
          <p:cNvPr id="6" name="Picture 5" descr="davi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587372"/>
            <a:ext cx="782320" cy="1005840"/>
          </a:xfrm>
          <a:prstGeom prst="rect">
            <a:avLst/>
          </a:prstGeom>
        </p:spPr>
      </p:pic>
      <p:pic>
        <p:nvPicPr>
          <p:cNvPr id="7" name="Picture 6" descr="davi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901389"/>
            <a:ext cx="78232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7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31487" cy="1371600"/>
          </a:xfrm>
        </p:spPr>
        <p:txBody>
          <a:bodyPr/>
          <a:lstStyle/>
          <a:p>
            <a:r>
              <a:rPr lang="en-US" dirty="0"/>
              <a:t>One-to-many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hospitals/residents problem</a:t>
            </a:r>
            <a:r>
              <a:rPr lang="en-US" dirty="0"/>
              <a:t> (aka college/students problem aka admissions problem):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Strict preference rankings from each side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side (hospitals) can accept </a:t>
            </a:r>
            <a:r>
              <a:rPr lang="en-US" b="0" i="1" dirty="0"/>
              <a:t>q &gt; </a:t>
            </a:r>
            <a:r>
              <a:rPr lang="en-US" b="0" dirty="0"/>
              <a:t>1 residents</a:t>
            </a:r>
          </a:p>
          <a:p>
            <a:r>
              <a:rPr lang="en-US" dirty="0"/>
              <a:t>Also introduced in [Gale and Shapley 1962]</a:t>
            </a:r>
          </a:p>
          <a:p>
            <a:r>
              <a:rPr lang="en-US" dirty="0"/>
              <a:t>Has seen lots of traction in the real world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the National Resident Matching Program (NRMP)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5/1 – will talk about school choice</a:t>
            </a:r>
          </a:p>
        </p:txBody>
      </p:sp>
    </p:spTree>
    <p:extLst>
      <p:ext uri="{BB962C8B-B14F-4D97-AF65-F5344CB8AC3E}">
        <p14:creationId xmlns:p14="http://schemas.microsoft.com/office/powerpoint/2010/main" val="16651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64343"/>
            <a:ext cx="8989454" cy="26023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Next Class:</a:t>
            </a:r>
            <a:br>
              <a:rPr lang="en-US" dirty="0"/>
            </a:b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real-world Matching: Organ Exchange</a:t>
            </a:r>
            <a:endParaRPr lang="en-US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117771" cy="1371600"/>
          </a:xfrm>
        </p:spPr>
        <p:txBody>
          <a:bodyPr/>
          <a:lstStyle/>
          <a:p>
            <a:r>
              <a:rPr lang="en-US" dirty="0"/>
              <a:t>Matching without incentives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>
            <a:normAutofit/>
          </a:bodyPr>
          <a:lstStyle/>
          <a:p>
            <a:r>
              <a:rPr lang="en-US" dirty="0"/>
              <a:t>Given a graph G = (V, E), a </a:t>
            </a:r>
            <a:r>
              <a:rPr lang="en-US" dirty="0">
                <a:solidFill>
                  <a:schemeClr val="tx2"/>
                </a:solidFill>
              </a:rPr>
              <a:t>matching</a:t>
            </a:r>
            <a:r>
              <a:rPr lang="en-US" dirty="0"/>
              <a:t> is any set of pairwise non-adjacent edges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two edges share the same vertex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Classical combinatorial optimization problem</a:t>
            </a:r>
          </a:p>
          <a:p>
            <a:r>
              <a:rPr lang="en-US" dirty="0"/>
              <a:t>Bipartite matching: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Bipartite graph G = (U, V, E)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Max cardinality/weight matching found easily – O(VE) and better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E.g., through network flow, Hungarian algorithm,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Matching in general graphs: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Also PTIME via Edmond’s algorithm – O(V</a:t>
            </a:r>
            <a:r>
              <a:rPr lang="en-US" b="0" baseline="30000" dirty="0"/>
              <a:t>2</a:t>
            </a:r>
            <a:r>
              <a:rPr lang="en-US" b="0" dirty="0"/>
              <a:t>E) and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6183086" y="2293257"/>
            <a:ext cx="1702479" cy="1190171"/>
            <a:chOff x="6183086" y="2293257"/>
            <a:chExt cx="1702479" cy="1190171"/>
          </a:xfrm>
        </p:grpSpPr>
        <p:cxnSp>
          <p:nvCxnSpPr>
            <p:cNvPr id="11" name="Straight Connector 10"/>
            <p:cNvCxnSpPr>
              <a:stCxn id="5" idx="4"/>
              <a:endCxn id="6" idx="1"/>
            </p:cNvCxnSpPr>
            <p:nvPr/>
          </p:nvCxnSpPr>
          <p:spPr>
            <a:xfrm>
              <a:off x="6306458" y="2540000"/>
              <a:ext cx="304647" cy="60944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5" idx="6"/>
              <a:endCxn id="7" idx="1"/>
            </p:cNvCxnSpPr>
            <p:nvPr/>
          </p:nvCxnSpPr>
          <p:spPr>
            <a:xfrm>
              <a:off x="6429829" y="2416629"/>
              <a:ext cx="551392" cy="11596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2"/>
              <a:endCxn id="6" idx="7"/>
            </p:cNvCxnSpPr>
            <p:nvPr/>
          </p:nvCxnSpPr>
          <p:spPr>
            <a:xfrm flipH="1">
              <a:off x="6785578" y="2782070"/>
              <a:ext cx="798136" cy="3673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5"/>
              <a:endCxn id="8" idx="2"/>
            </p:cNvCxnSpPr>
            <p:nvPr/>
          </p:nvCxnSpPr>
          <p:spPr>
            <a:xfrm>
              <a:off x="6785578" y="3323922"/>
              <a:ext cx="853244" cy="3613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9" idx="4"/>
              <a:endCxn id="8" idx="0"/>
            </p:cNvCxnSpPr>
            <p:nvPr/>
          </p:nvCxnSpPr>
          <p:spPr>
            <a:xfrm>
              <a:off x="7707086" y="2905441"/>
              <a:ext cx="55108" cy="3312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7" idx="5"/>
              <a:endCxn id="8" idx="1"/>
            </p:cNvCxnSpPr>
            <p:nvPr/>
          </p:nvCxnSpPr>
          <p:spPr>
            <a:xfrm>
              <a:off x="7155694" y="2707065"/>
              <a:ext cx="519263" cy="5657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6183086" y="2293257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574970" y="3113314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945086" y="2496457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638822" y="3236685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583714" y="2658698"/>
              <a:ext cx="246743" cy="2467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68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marriage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bipartite graph with equal sides: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men and </a:t>
            </a:r>
            <a:r>
              <a:rPr lang="en-US" i="1" dirty="0"/>
              <a:t>n</a:t>
            </a:r>
            <a:r>
              <a:rPr lang="en-US" dirty="0"/>
              <a:t> women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    (old school terminology 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  <a:sym typeface="Wingdings"/>
              </a:rPr>
              <a:t>)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/>
              <a:t>Each man has a strict, complete preference ordering over women, and vice versa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Want</a:t>
            </a:r>
            <a:r>
              <a:rPr lang="en-US" dirty="0"/>
              <a:t>:	a </a:t>
            </a:r>
            <a:r>
              <a:rPr lang="en-US" b="1" dirty="0"/>
              <a:t>stable</a:t>
            </a:r>
            <a:r>
              <a:rPr lang="en-US" dirty="0"/>
              <a:t> matching</a:t>
            </a:r>
            <a:br>
              <a:rPr lang="en-US" dirty="0"/>
            </a:br>
            <a:r>
              <a:rPr lang="en-US" dirty="0"/>
              <a:t>				</a:t>
            </a:r>
          </a:p>
        </p:txBody>
      </p:sp>
      <p:pic>
        <p:nvPicPr>
          <p:cNvPr id="4" name="Picture 3" descr="Fiddler-On-The-Roof-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114800"/>
            <a:ext cx="2514600" cy="256908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4800" y="4324350"/>
            <a:ext cx="57912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Stable matching: </a:t>
            </a:r>
            <a:r>
              <a:rPr lang="en-US" sz="2800" dirty="0"/>
              <a:t>No unmatched man and woman both prefer each other to their current spouses</a:t>
            </a:r>
          </a:p>
        </p:txBody>
      </p:sp>
    </p:spTree>
    <p:extLst>
      <p:ext uri="{BB962C8B-B14F-4D97-AF65-F5344CB8AC3E}">
        <p14:creationId xmlns:p14="http://schemas.microsoft.com/office/powerpoint/2010/main" val="16245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preference profiles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54508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 descr="emoticon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7800"/>
            <a:ext cx="1104181" cy="914400"/>
          </a:xfrm>
          <a:prstGeom prst="rect">
            <a:avLst/>
          </a:prstGeom>
        </p:spPr>
      </p:pic>
      <p:pic>
        <p:nvPicPr>
          <p:cNvPr id="6" name="Picture 5" descr="emoticon_3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0" b="98400" l="2000" r="97600">
                        <a14:foregroundMark x1="42000" y1="30100" x2="42000" y2="30100"/>
                        <a14:foregroundMark x1="61600" y1="28900" x2="61600" y2="28900"/>
                        <a14:foregroundMark x1="26300" y1="40400" x2="40600" y2="26900"/>
                        <a14:foregroundMark x1="45300" y1="43700" x2="40800" y2="30500"/>
                        <a14:foregroundMark x1="56800" y1="45100" x2="58600" y2="28500"/>
                        <a14:foregroundMark x1="77800" y1="43300" x2="66500" y2="30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47800"/>
            <a:ext cx="914400" cy="914400"/>
          </a:xfrm>
          <a:prstGeom prst="rect">
            <a:avLst/>
          </a:prstGeom>
        </p:spPr>
      </p:pic>
      <p:pic>
        <p:nvPicPr>
          <p:cNvPr id="7" name="Picture 6" descr="emoticon_2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0" b="98000" l="1600" r="98400">
                        <a14:foregroundMark x1="17400" y1="35000" x2="28500" y2="26100"/>
                        <a14:foregroundMark x1="34600" y1="34600" x2="22900" y2="27900"/>
                        <a14:foregroundMark x1="30500" y1="49500" x2="34200" y2="42100"/>
                        <a14:foregroundMark x1="34000" y1="35400" x2="34000" y2="4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914400" cy="914400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457200" y="44958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43400" y="1600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&gt;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16002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178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19950" cy="1371600"/>
          </a:xfrm>
        </p:spPr>
        <p:txBody>
          <a:bodyPr/>
          <a:lstStyle/>
          <a:p>
            <a:r>
              <a:rPr lang="en-US" dirty="0"/>
              <a:t>Example matching #1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509299"/>
              </p:ext>
            </p:extLst>
          </p:nvPr>
        </p:nvGraphicFramePr>
        <p:xfrm>
          <a:off x="457200" y="15240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457200" y="32766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57200" y="5029200"/>
            <a:ext cx="82296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Is this a </a:t>
            </a:r>
            <a:r>
              <a:rPr lang="en-US" sz="4000" b="1" dirty="0"/>
              <a:t>stable matching?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30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91350" cy="1371600"/>
          </a:xfrm>
        </p:spPr>
        <p:txBody>
          <a:bodyPr/>
          <a:lstStyle/>
          <a:p>
            <a:r>
              <a:rPr lang="en-US" dirty="0"/>
              <a:t>Example matching #1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518883"/>
              </p:ext>
            </p:extLst>
          </p:nvPr>
        </p:nvGraphicFramePr>
        <p:xfrm>
          <a:off x="457200" y="15240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1896597"/>
              </p:ext>
            </p:extLst>
          </p:nvPr>
        </p:nvGraphicFramePr>
        <p:xfrm>
          <a:off x="457200" y="3276600"/>
          <a:ext cx="8229600" cy="13716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Diane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Emily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Fergie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Albert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Bradley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Charles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57200" y="5029200"/>
            <a:ext cx="82296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No.</a:t>
            </a:r>
          </a:p>
          <a:p>
            <a:pPr algn="ctr"/>
            <a:r>
              <a:rPr lang="en-US" sz="3600" dirty="0"/>
              <a:t>Albert and Emily form a </a:t>
            </a:r>
            <a:r>
              <a:rPr lang="en-US" sz="3600" b="1" dirty="0"/>
              <a:t>blocking pair.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5583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11700</TotalTime>
  <Words>1952</Words>
  <Application>Microsoft Macintosh PowerPoint</Application>
  <PresentationFormat>On-screen Show (4:3)</PresentationFormat>
  <Paragraphs>441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ＭＳ ゴシック</vt:lpstr>
      <vt:lpstr>Apple Chancery</vt:lpstr>
      <vt:lpstr>Arial</vt:lpstr>
      <vt:lpstr>Arial Black</vt:lpstr>
      <vt:lpstr>Calibri</vt:lpstr>
      <vt:lpstr>Webdings</vt:lpstr>
      <vt:lpstr>Wingdings</vt:lpstr>
      <vt:lpstr>Essential</vt:lpstr>
      <vt:lpstr>Applied Mechanism Design For Social Good</vt:lpstr>
      <vt:lpstr>Let’s talk about projects</vt:lpstr>
      <vt:lpstr>This class: Matching &amp; Not the NRMP (See: Lecture #9 of Fall 2016 by Candice Schumann)</vt:lpstr>
      <vt:lpstr>Overview of this lecture</vt:lpstr>
      <vt:lpstr>Matching without incentives</vt:lpstr>
      <vt:lpstr>Stable marriage problem</vt:lpstr>
      <vt:lpstr>Example preference profiles</vt:lpstr>
      <vt:lpstr>Example matching #1</vt:lpstr>
      <vt:lpstr>Example matching #1</vt:lpstr>
      <vt:lpstr>Example matching #2</vt:lpstr>
      <vt:lpstr>Example matching #2</vt:lpstr>
      <vt:lpstr>Some questions</vt:lpstr>
      <vt:lpstr>Gale-Shapley [1962]</vt:lpstr>
      <vt:lpstr>PowerPoint Presentation</vt:lpstr>
      <vt:lpstr>PowerPoint Presentation</vt:lpstr>
      <vt:lpstr>PowerPoint Presentation</vt:lpstr>
      <vt:lpstr>PowerPoint Presentation</vt:lpstr>
      <vt:lpstr>Recap: Some questions</vt:lpstr>
      <vt:lpstr>(Wo)Man optimality/pessimality</vt:lpstr>
      <vt:lpstr>PowerPoint Presentation</vt:lpstr>
      <vt:lpstr>PowerPoint Presentation</vt:lpstr>
      <vt:lpstr>Recap: Some questions</vt:lpstr>
      <vt:lpstr>PowerPoint Presentation</vt:lpstr>
      <vt:lpstr>Incentive issues</vt:lpstr>
      <vt:lpstr>PowerPoint Presentation</vt:lpstr>
      <vt:lpstr>PowerPoint Presentation</vt:lpstr>
      <vt:lpstr>Extensions to stable marriage</vt:lpstr>
      <vt:lpstr>Imbalance [Ashlagi et al. 2013]</vt:lpstr>
      <vt:lpstr>Imbalance [Ashlagi et al. 2013]</vt:lpstr>
      <vt:lpstr>Imbalance [Ashlagi et al. 2013]</vt:lpstr>
      <vt:lpstr>Online arrival [Khuller et al. 1993]</vt:lpstr>
      <vt:lpstr>Incomplete prefs [Manlove et al. 2002]</vt:lpstr>
      <vt:lpstr>Non-bipartite graph …?</vt:lpstr>
      <vt:lpstr>Is this different than stable marriage?</vt:lpstr>
      <vt:lpstr>Hopeless?</vt:lpstr>
      <vt:lpstr>Irving’s algorithm: Phase 1</vt:lpstr>
      <vt:lpstr>Stable tables</vt:lpstr>
      <vt:lpstr>Irving’s algorithm: Phase 2</vt:lpstr>
      <vt:lpstr>PowerPoint Presentation</vt:lpstr>
      <vt:lpstr>One-to-many matching</vt:lpstr>
      <vt:lpstr>Next Class: real-world Matching: Organ Exchange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1456</cp:revision>
  <cp:lastPrinted>2018-02-28T22:43:58Z</cp:lastPrinted>
  <dcterms:created xsi:type="dcterms:W3CDTF">2013-03-05T15:39:19Z</dcterms:created>
  <dcterms:modified xsi:type="dcterms:W3CDTF">2018-02-28T22:47:09Z</dcterms:modified>
</cp:coreProperties>
</file>