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8" r:id="rId1"/>
  </p:sldMasterIdLst>
  <p:notesMasterIdLst>
    <p:notesMasterId r:id="rId15"/>
  </p:notesMasterIdLst>
  <p:sldIdLst>
    <p:sldId id="256" r:id="rId2"/>
    <p:sldId id="260" r:id="rId3"/>
    <p:sldId id="280" r:id="rId4"/>
    <p:sldId id="281" r:id="rId5"/>
    <p:sldId id="282" r:id="rId6"/>
    <p:sldId id="283" r:id="rId7"/>
    <p:sldId id="284" r:id="rId8"/>
    <p:sldId id="285" r:id="rId9"/>
    <p:sldId id="287" r:id="rId10"/>
    <p:sldId id="288" r:id="rId11"/>
    <p:sldId id="290" r:id="rId12"/>
    <p:sldId id="289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5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D06F2-99E7-1F43-A1F8-BBB1387EB607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194FB-DFF5-D949-99B6-EAD1421A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58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March 14,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March 14,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Finding long chains in kidney exchange using the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traveling salesman problem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Ross Anderson, </a:t>
            </a:r>
            <a:r>
              <a:rPr lang="en-US" dirty="0" err="1"/>
              <a:t>Itai</a:t>
            </a:r>
            <a:r>
              <a:rPr lang="en-US" dirty="0"/>
              <a:t> </a:t>
            </a:r>
            <a:r>
              <a:rPr lang="en-US" dirty="0" err="1"/>
              <a:t>Ashlagi</a:t>
            </a:r>
            <a:r>
              <a:rPr lang="en-US" dirty="0"/>
              <a:t>, David </a:t>
            </a:r>
            <a:r>
              <a:rPr lang="en-US" dirty="0" err="1"/>
              <a:t>Gamarnik</a:t>
            </a:r>
            <a:endParaRPr lang="en-US" dirty="0"/>
          </a:p>
          <a:p>
            <a:r>
              <a:rPr lang="en-US" dirty="0"/>
              <a:t>and Alvin E. Roth</a:t>
            </a:r>
          </a:p>
          <a:p>
            <a:r>
              <a:rPr lang="en-US" dirty="0"/>
              <a:t>(Presented by Alireza Farhadi)</a:t>
            </a:r>
          </a:p>
        </p:txBody>
      </p:sp>
    </p:spTree>
    <p:extLst>
      <p:ext uri="{BB962C8B-B14F-4D97-AF65-F5344CB8AC3E}">
        <p14:creationId xmlns:p14="http://schemas.microsoft.com/office/powerpoint/2010/main" val="3584466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TSP-Based IP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Every chain begins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(altruistic donors)</a:t>
                </a:r>
              </a:p>
              <a:p>
                <a:endParaRPr lang="en-US" dirty="0"/>
              </a:p>
              <a:p>
                <a:r>
                  <a:rPr lang="en-US" dirty="0"/>
                  <a:t>For every vertex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, and a partitioning of vertices into sets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In-flow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must be at least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Number of constraints is exponential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C58D0BE-CC79-464A-99B9-49FD3D32122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36"/>
          <a:stretch/>
        </p:blipFill>
        <p:spPr>
          <a:xfrm>
            <a:off x="874411" y="3906183"/>
            <a:ext cx="6996825" cy="79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639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violated Constraints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Violated constraints can be found using the max flow-min cut problem.</a:t>
                </a:r>
              </a:p>
              <a:p>
                <a:endParaRPr lang="en-US" dirty="0"/>
              </a:p>
              <a:p>
                <a:r>
                  <a:rPr lang="en-US" dirty="0"/>
                  <a:t>We add a source vertex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to our graph and connect it to the vertices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to get a new graph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acc>
                      </m:e>
                    </m:d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∪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∪</m:t>
                    </m:r>
                    <m:d>
                      <m:dPr>
                        <m:begChr m:val="{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   1        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For every vertex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, we solve the max flow-min cut problem with the source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and the sink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875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1703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TSP-IP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133DBB-999F-4365-B5B1-47EDF91431E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748" y="1308095"/>
            <a:ext cx="4630503" cy="523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63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37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8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5147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Kidney Exchange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donors and patients, maximize the total number of transplants performed</a:t>
            </a:r>
          </a:p>
          <a:p>
            <a:endParaRPr lang="en-US" dirty="0"/>
          </a:p>
          <a:p>
            <a:r>
              <a:rPr lang="en-US" dirty="0"/>
              <a:t>Two types of donors</a:t>
            </a:r>
          </a:p>
          <a:p>
            <a:pPr lvl="1"/>
            <a:r>
              <a:rPr lang="en-US" dirty="0"/>
              <a:t>Altruistic donors: willing to donate their kidney without asking for anything</a:t>
            </a:r>
          </a:p>
          <a:p>
            <a:pPr lvl="1"/>
            <a:r>
              <a:rPr lang="en-US" dirty="0"/>
              <a:t>Patient-donor pairs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00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Kidney Exchange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Cycles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Chains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7D325E-264B-4DAD-9F0A-0D19464E862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819" y="1884290"/>
            <a:ext cx="3278361" cy="14752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C70041-157A-4E43-83CE-7CB7CB22AFB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587" y="4038600"/>
            <a:ext cx="6466823" cy="98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55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Kidney Exchange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 exchange cycles, all the surgeries must be performed simultaneously</a:t>
                </a:r>
              </a:p>
              <a:p>
                <a:pPr lvl="1"/>
                <a:r>
                  <a:rPr lang="en-US" dirty="0"/>
                  <a:t>Very complicated for the large cycles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Each cycle </a:t>
                </a:r>
                <a:r>
                  <a:rPr lang="en-US"/>
                  <a:t>can have </a:t>
                </a:r>
                <a:r>
                  <a:rPr lang="en-US" dirty="0"/>
                  <a:t>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nodes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3707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</m:oMath>
                </a14:m>
                <a:r>
                  <a:rPr lang="en-US" dirty="0"/>
                  <a:t> : a directed weighted graph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: maximum length of cycles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: altruistic donors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: patient-donor pairs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251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IP Formulation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1A1915A5-338F-453E-BADB-C87AA938D6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77758" y="1600200"/>
                <a:ext cx="3558011" cy="4876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 </a:t>
                </a:r>
                <a:r>
                  <a:rPr lang="en-US" dirty="0">
                    <a:latin typeface="Cambria Math" panose="02040503050406030204" pitchFamily="18" charset="0"/>
                  </a:rPr>
                  <a:t>: decision variable for each edge</a:t>
                </a:r>
                <a:endParaRPr lang="en-US" i="1" dirty="0">
                  <a:latin typeface="Cambria Math" panose="020405030504060302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dirty="0"/>
                  <a:t> : in-flow of vertex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bSup>
                  </m:oMath>
                </a14:m>
                <a:r>
                  <a:rPr lang="en-US" dirty="0"/>
                  <a:t> : out-flow of vertex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: set of all cycles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: all the cycles with the length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1A1915A5-338F-453E-BADB-C87AA938D6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77758" y="1600200"/>
                <a:ext cx="3558011" cy="4876800"/>
              </a:xfrm>
              <a:blipFill>
                <a:blip r:embed="rId2"/>
                <a:stretch>
                  <a:fillRect l="-1541" t="-1000" r="-3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3C7A760-1B42-4F3F-8512-5E51AF8130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5015572" cy="475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42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IP Formulation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Number of constraints is exponential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Eliminate all the constraints for the cycles</a:t>
                </a:r>
              </a:p>
              <a:p>
                <a:pPr lvl="1"/>
                <a:r>
                  <a:rPr lang="en-US" dirty="0"/>
                  <a:t>Add violated constraints and resolve the IP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DEED596-1CD7-40FE-8F09-99CEF106A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286" y="2019480"/>
            <a:ext cx="6171428" cy="86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46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TSP-Based IP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Using different decision variables for cycles and chains</a:t>
                </a:r>
              </a:p>
              <a:p>
                <a:r>
                  <a:rPr lang="en-US" dirty="0"/>
                  <a:t>Finding chains is similar to prize-collecting TSP.</a:t>
                </a:r>
              </a:p>
              <a:p>
                <a:pPr lvl="1"/>
                <a:r>
                  <a:rPr lang="en-US" dirty="0"/>
                  <a:t>PC-TSP: visit each city (patient-donor pair) exactly once, but with the additional option to pay some penalty to skip a city (penalized for leaving pairs unmatched)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We add a decision variable for every cycle of length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67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87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TSP-Based IP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1A1915A5-338F-453E-BADB-C87AA938D6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77758" y="1600200"/>
                <a:ext cx="3558011" cy="4876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 </a:t>
                </a:r>
                <a:r>
                  <a:rPr lang="en-US" dirty="0">
                    <a:latin typeface="Cambria Math" panose="02040503050406030204" pitchFamily="18" charset="0"/>
                  </a:rPr>
                  <a:t>: decision variable for the cycles of length at most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1A1915A5-338F-453E-BADB-C87AA938D6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77758" y="1600200"/>
                <a:ext cx="3558011" cy="4876800"/>
              </a:xfrm>
              <a:blipFill>
                <a:blip r:embed="rId2"/>
                <a:stretch>
                  <a:fillRect l="-1541" t="-1000" r="-3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3C7A760-1B42-4F3F-8512-5E51AF8130C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16449"/>
            <a:ext cx="5015572" cy="392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430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1312</TotalTime>
  <Words>402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Clarity</vt:lpstr>
      <vt:lpstr>Finding long chains in kidney exchange using the traveling salesman problem</vt:lpstr>
      <vt:lpstr>Kidney Exchange Problem</vt:lpstr>
      <vt:lpstr>Kidney Exchange Problem</vt:lpstr>
      <vt:lpstr>Kidney Exchange Problem</vt:lpstr>
      <vt:lpstr>Formal Definition</vt:lpstr>
      <vt:lpstr>Recursive IP Formulation</vt:lpstr>
      <vt:lpstr>Recursive IP Formulation</vt:lpstr>
      <vt:lpstr>TSP-Based IP</vt:lpstr>
      <vt:lpstr>TSP-Based IP</vt:lpstr>
      <vt:lpstr>TSP-Based IP</vt:lpstr>
      <vt:lpstr>Finding violated Constraints</vt:lpstr>
      <vt:lpstr>Performance of TSP-IP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Redesign of the Matching Market for American Physicians</dc:title>
  <dc:creator>Candice Schumann</dc:creator>
  <cp:lastModifiedBy>alireza farhadi</cp:lastModifiedBy>
  <cp:revision>49</cp:revision>
  <dcterms:created xsi:type="dcterms:W3CDTF">2016-09-20T15:45:08Z</dcterms:created>
  <dcterms:modified xsi:type="dcterms:W3CDTF">2018-03-15T02:32:16Z</dcterms:modified>
</cp:coreProperties>
</file>