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4"/>
  </p:notesMasterIdLst>
  <p:handoutMasterIdLst>
    <p:handoutMasterId r:id="rId55"/>
  </p:handoutMasterIdLst>
  <p:sldIdLst>
    <p:sldId id="256" r:id="rId2"/>
    <p:sldId id="408" r:id="rId3"/>
    <p:sldId id="427" r:id="rId4"/>
    <p:sldId id="429" r:id="rId5"/>
    <p:sldId id="428" r:id="rId6"/>
    <p:sldId id="430" r:id="rId7"/>
    <p:sldId id="475" r:id="rId8"/>
    <p:sldId id="476" r:id="rId9"/>
    <p:sldId id="477" r:id="rId10"/>
    <p:sldId id="478" r:id="rId11"/>
    <p:sldId id="451" r:id="rId12"/>
    <p:sldId id="431" r:id="rId13"/>
    <p:sldId id="449" r:id="rId14"/>
    <p:sldId id="446" r:id="rId15"/>
    <p:sldId id="432" r:id="rId16"/>
    <p:sldId id="453" r:id="rId17"/>
    <p:sldId id="454" r:id="rId18"/>
    <p:sldId id="450" r:id="rId19"/>
    <p:sldId id="452" r:id="rId20"/>
    <p:sldId id="433" r:id="rId21"/>
    <p:sldId id="455" r:id="rId22"/>
    <p:sldId id="456" r:id="rId23"/>
    <p:sldId id="434" r:id="rId24"/>
    <p:sldId id="435" r:id="rId25"/>
    <p:sldId id="437" r:id="rId26"/>
    <p:sldId id="438" r:id="rId27"/>
    <p:sldId id="447" r:id="rId28"/>
    <p:sldId id="448" r:id="rId29"/>
    <p:sldId id="439" r:id="rId30"/>
    <p:sldId id="440" r:id="rId31"/>
    <p:sldId id="441" r:id="rId32"/>
    <p:sldId id="442" r:id="rId33"/>
    <p:sldId id="443" r:id="rId34"/>
    <p:sldId id="444" r:id="rId35"/>
    <p:sldId id="474" r:id="rId36"/>
    <p:sldId id="457" r:id="rId37"/>
    <p:sldId id="458" r:id="rId38"/>
    <p:sldId id="459" r:id="rId39"/>
    <p:sldId id="460" r:id="rId40"/>
    <p:sldId id="461" r:id="rId41"/>
    <p:sldId id="462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4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017" autoAdjust="0"/>
    <p:restoredTop sz="92277" autoAdjust="0"/>
  </p:normalViewPr>
  <p:slideViewPr>
    <p:cSldViewPr snapToGrid="0" snapToObjects="1">
      <p:cViewPr varScale="1">
        <p:scale>
          <a:sx n="94" d="100"/>
          <a:sy n="94" d="100"/>
        </p:scale>
        <p:origin x="192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8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07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5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flow into V, then</a:t>
            </a:r>
            <a:r>
              <a:rPr lang="en-US" baseline="0" dirty="0"/>
              <a:t> for every way V can be cut off from NDDs, there must be at least as much flow over that cut.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/>
              <a:t>Even with only 1000 patients, there are 3M cycles.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56C48-04CC-4207-A47D-F4F1968C75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98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CG-TSP,</a:t>
            </a:r>
            <a:r>
              <a:rPr lang="en-US" baseline="0" dirty="0"/>
              <a:t> BP-DFS, and others timed out, while our models</a:t>
            </a:r>
            <a:br>
              <a:rPr lang="en-US" baseline="0" dirty="0"/>
            </a:br>
            <a:r>
              <a:rPr lang="en-US" baseline="0" dirty="0"/>
              <a:t>* Can still clear these exchange</a:t>
            </a:r>
          </a:p>
          <a:p>
            <a:r>
              <a:rPr lang="en-US" baseline="0" dirty="0"/>
              <a:t>* Scale more gracefully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3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CMSC828M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CMSC828M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#13 – 3/8/2018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perfect cycle cover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M</a:t>
            </a:r>
            <a:r>
              <a:rPr lang="en-US" dirty="0">
                <a:sym typeface="Wingdings"/>
              </a:rPr>
              <a:t> is a perfect 3D matching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Construction only has 3-cycles and </a:t>
            </a:r>
            <a:r>
              <a:rPr lang="en-US" i="1" dirty="0">
                <a:sym typeface="Wingdings"/>
              </a:rPr>
              <a:t>L</a:t>
            </a:r>
            <a:r>
              <a:rPr lang="en-US" dirty="0">
                <a:sym typeface="Wingdings"/>
              </a:rPr>
              <a:t>-cycles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Short cycles (i.e., 3-cycles) are disjoint from the rest of the graph by construction</a:t>
            </a:r>
          </a:p>
          <a:p>
            <a:r>
              <a:rPr lang="en-US" dirty="0">
                <a:sym typeface="Wingdings"/>
              </a:rPr>
              <a:t>Thus, given a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perfect cover </a:t>
            </a:r>
            <a:r>
              <a:rPr lang="en-US" dirty="0">
                <a:sym typeface="Wingdings"/>
              </a:rPr>
              <a:t>(by assumption):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Widgets either contribute according to </a:t>
            </a:r>
            <a:r>
              <a:rPr lang="en-US" dirty="0" err="1">
                <a:sym typeface="Wingdings"/>
              </a:rPr>
              <a:t>t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>
                <a:sym typeface="Wingdings"/>
              </a:rPr>
              <a:t> in M </a:t>
            </a:r>
            <a:r>
              <a:rPr lang="is-IS" dirty="0">
                <a:sym typeface="Wingdings"/>
              </a:rPr>
              <a:t>…</a:t>
            </a:r>
            <a:endParaRPr lang="en-US" dirty="0"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is-IS" dirty="0">
                <a:sym typeface="Wingdings"/>
              </a:rPr>
              <a:t>… or t</a:t>
            </a:r>
            <a:r>
              <a:rPr lang="is-IS" baseline="-25000" dirty="0">
                <a:sym typeface="Wingdings"/>
              </a:rPr>
              <a:t>i</a:t>
            </a:r>
            <a:r>
              <a:rPr lang="is-IS" dirty="0">
                <a:sym typeface="Wingdings"/>
              </a:rPr>
              <a:t> not in M.</a:t>
            </a:r>
          </a:p>
          <a:p>
            <a:r>
              <a:rPr lang="is-IS" dirty="0">
                <a:sym typeface="Wingdings"/>
              </a:rPr>
              <a:t>Thus there is a perfect matching in the original 3D matching instance.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8981440" cy="813118"/>
          </a:xfrm>
        </p:spPr>
        <p:txBody>
          <a:bodyPr/>
          <a:lstStyle/>
          <a:p>
            <a:pPr algn="ctr"/>
            <a:r>
              <a:rPr lang="en-US" dirty="0"/>
              <a:t>Hopeless </a:t>
            </a:r>
            <a:r>
              <a:rPr lang="is-IS" dirty="0"/>
              <a:t>…?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3738880"/>
            <a:ext cx="2453640" cy="24536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2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/>
              <a:t>Basic Approach #1:</a:t>
            </a:r>
            <a:br>
              <a:rPr lang="en-US" dirty="0"/>
            </a:br>
            <a:r>
              <a:rPr lang="en-US" dirty="0"/>
              <a:t>The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/>
              <a:t>Binary variable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dirty="0"/>
              <a:t> for each edge from </a:t>
            </a:r>
            <a:r>
              <a:rPr lang="en-US" b="0" i="1" dirty="0" err="1"/>
              <a:t>i</a:t>
            </a:r>
            <a:r>
              <a:rPr lang="en-US" b="0" dirty="0"/>
              <a:t> to </a:t>
            </a:r>
            <a:r>
              <a:rPr lang="en-US" b="0" i="1" dirty="0"/>
              <a:t>j</a:t>
            </a:r>
          </a:p>
          <a:p>
            <a:pPr marL="0" indent="0">
              <a:buNone/>
            </a:pPr>
            <a:r>
              <a:rPr lang="en-US" b="1" dirty="0"/>
              <a:t>Maximize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w</a:t>
            </a:r>
            <a:r>
              <a:rPr lang="en-US" b="0" baseline="-25000" dirty="0" err="1"/>
              <a:t>ij</a:t>
            </a:r>
            <a:r>
              <a:rPr lang="en-US" b="0" baseline="-2500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= 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ji</a:t>
            </a:r>
            <a:r>
              <a:rPr lang="en-US" b="0" i="1" dirty="0"/>
              <a:t>			</a:t>
            </a:r>
            <a:r>
              <a:rPr lang="en-US" b="0" dirty="0"/>
              <a:t>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≤ 1				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/>
              <a:t>Σ</a:t>
            </a:r>
            <a:r>
              <a:rPr lang="en-US" b="0" baseline="-25000" dirty="0"/>
              <a:t>1≤k≤L </a:t>
            </a:r>
            <a:r>
              <a:rPr lang="en-US" b="0" dirty="0"/>
              <a:t>x</a:t>
            </a:r>
            <a:r>
              <a:rPr lang="en-US" b="0" baseline="-25000" dirty="0"/>
              <a:t>i(k)</a:t>
            </a:r>
            <a:r>
              <a:rPr lang="en-US" b="0" baseline="-25000" dirty="0" err="1"/>
              <a:t>i</a:t>
            </a:r>
            <a:r>
              <a:rPr lang="en-US" b="0" baseline="-25000" dirty="0"/>
              <a:t>(k+1)</a:t>
            </a:r>
            <a:r>
              <a:rPr lang="en-US" b="0" dirty="0"/>
              <a:t> ≤ L-1		for paths </a:t>
            </a:r>
            <a:r>
              <a:rPr lang="en-US" b="0" dirty="0" err="1"/>
              <a:t>i</a:t>
            </a:r>
            <a:r>
              <a:rPr lang="en-US" b="0" dirty="0"/>
              <a:t>(1)…</a:t>
            </a:r>
            <a:r>
              <a:rPr lang="en-US" b="0" dirty="0" err="1"/>
              <a:t>i</a:t>
            </a:r>
            <a:r>
              <a:rPr lang="en-US" b="0" dirty="0"/>
              <a:t>(L+1)</a:t>
            </a:r>
          </a:p>
          <a:p>
            <a:pPr marL="0" indent="0">
              <a:buNone/>
            </a:pPr>
            <a:r>
              <a:rPr lang="en-US" b="0" i="1" dirty="0"/>
              <a:t>	 </a:t>
            </a:r>
            <a:r>
              <a:rPr lang="en-US" sz="2000" b="0" i="1" dirty="0"/>
              <a:t>(</a:t>
            </a:r>
            <a:r>
              <a:rPr lang="en-US" sz="1600" b="0" i="1" dirty="0"/>
              <a:t>no path of length L that doesn’t end where it started – cycle cap)</a:t>
            </a:r>
            <a:endParaRPr lang="en-US" b="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89564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[Abraham et al. 2007]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19200" y="3042919"/>
            <a:ext cx="4713515" cy="1376682"/>
            <a:chOff x="1219200" y="3042919"/>
            <a:chExt cx="4713515" cy="1376682"/>
          </a:xfrm>
        </p:grpSpPr>
        <p:sp>
          <p:nvSpPr>
            <p:cNvPr id="12" name="Oval 11"/>
            <p:cNvSpPr/>
            <p:nvPr/>
          </p:nvSpPr>
          <p:spPr>
            <a:xfrm>
              <a:off x="1219200" y="3853543"/>
              <a:ext cx="1719943" cy="56605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253343" y="3287486"/>
              <a:ext cx="1915886" cy="566057"/>
            </a:xfrm>
            <a:prstGeom prst="line">
              <a:avLst/>
            </a:prstGeom>
            <a:ln w="28575">
              <a:solidFill>
                <a:schemeClr val="tx2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69229" y="3042919"/>
              <a:ext cx="17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Flow constraint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of the art for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Builds on the prize-collecting traveling salesperson problem</a:t>
            </a:r>
            <a:r>
              <a:rPr lang="en-US" sz="1600" dirty="0"/>
              <a:t> [</a:t>
            </a:r>
            <a:r>
              <a:rPr lang="en-US" sz="1600" dirty="0" err="1"/>
              <a:t>Balas</a:t>
            </a:r>
            <a:r>
              <a:rPr lang="en-US" sz="1600" dirty="0"/>
              <a:t> Networks-89]</a:t>
            </a:r>
            <a:endParaRPr lang="en-US" dirty="0"/>
          </a:p>
          <a:p>
            <a:pPr lvl="1"/>
            <a:r>
              <a:rPr lang="en-US" dirty="0"/>
              <a:t>PC-TSP: visit each city (patient-donor pair) exactly once, but with the additional option to pay some penalty to skip a city (penalized for leaving pairs unmatched)</a:t>
            </a:r>
          </a:p>
          <a:p>
            <a:r>
              <a:rPr lang="en-US" dirty="0"/>
              <a:t>They maintain decision variables for all cycles of length at most </a:t>
            </a:r>
            <a:r>
              <a:rPr lang="en-US" i="1" dirty="0"/>
              <a:t>L</a:t>
            </a:r>
            <a:r>
              <a:rPr lang="en-US" dirty="0"/>
              <a:t>, but build chains in the final solution from decision variables associated with individual edges</a:t>
            </a:r>
          </a:p>
          <a:p>
            <a:r>
              <a:rPr lang="en-US" dirty="0"/>
              <a:t>Then, an exponential number of constraints could be required to prevent the solver from including chains of length greater than </a:t>
            </a:r>
            <a:r>
              <a:rPr lang="en-US" i="1" dirty="0"/>
              <a:t>K</a:t>
            </a:r>
            <a:r>
              <a:rPr lang="en-US" dirty="0"/>
              <a:t>; these are generated incrementally until optimality is proved.</a:t>
            </a:r>
          </a:p>
          <a:p>
            <a:pPr lvl="1"/>
            <a:r>
              <a:rPr lang="en-US" dirty="0"/>
              <a:t>Leverage cut generation from PC-TSP literature to provide stronger (i.e. tighter) IP formulation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4736" y="1317421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[Anderson et al. PNAS-2015]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8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69629" cy="1371600"/>
          </a:xfrm>
        </p:spPr>
        <p:txBody>
          <a:bodyPr/>
          <a:lstStyle/>
          <a:p>
            <a:r>
              <a:rPr lang="en-US" dirty="0"/>
              <a:t>Best Edge Formulation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503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[Anderson et al. 2015]</a:t>
            </a:r>
          </a:p>
        </p:txBody>
      </p:sp>
      <p:sp>
        <p:nvSpPr>
          <p:cNvPr id="7" name="Oval 6"/>
          <p:cNvSpPr/>
          <p:nvPr/>
        </p:nvSpPr>
        <p:spPr>
          <a:xfrm>
            <a:off x="979714" y="1937657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738991" y="3265396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824591" y="4582884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6753678" y="3945919"/>
            <a:ext cx="914400" cy="914400"/>
          </a:xfrm>
          <a:prstGeom prst="ellips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Oval 11"/>
          <p:cNvSpPr/>
          <p:nvPr/>
        </p:nvSpPr>
        <p:spPr>
          <a:xfrm>
            <a:off x="4961270" y="52212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27359" y="27274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143250" y="4582885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43250" y="213920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2" idx="6"/>
            <a:endCxn id="11" idx="3"/>
          </p:cNvCxnSpPr>
          <p:nvPr/>
        </p:nvCxnSpPr>
        <p:spPr>
          <a:xfrm flipV="1">
            <a:off x="5875670" y="4726408"/>
            <a:ext cx="1011919" cy="95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6"/>
            <a:endCxn id="15" idx="3"/>
          </p:cNvCxnSpPr>
          <p:nvPr/>
        </p:nvCxnSpPr>
        <p:spPr>
          <a:xfrm flipV="1">
            <a:off x="2653391" y="2919690"/>
            <a:ext cx="623770" cy="802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13" idx="3"/>
          </p:cNvCxnSpPr>
          <p:nvPr/>
        </p:nvCxnSpPr>
        <p:spPr>
          <a:xfrm flipV="1">
            <a:off x="2653391" y="3507930"/>
            <a:ext cx="2307879" cy="21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6"/>
            <a:endCxn id="14" idx="1"/>
          </p:cNvCxnSpPr>
          <p:nvPr/>
        </p:nvCxnSpPr>
        <p:spPr>
          <a:xfrm>
            <a:off x="2653391" y="3722596"/>
            <a:ext cx="623770" cy="994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6"/>
            <a:endCxn id="14" idx="2"/>
          </p:cNvCxnSpPr>
          <p:nvPr/>
        </p:nvCxnSpPr>
        <p:spPr>
          <a:xfrm>
            <a:off x="1738991" y="5040084"/>
            <a:ext cx="140425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6"/>
            <a:endCxn id="15" idx="2"/>
          </p:cNvCxnSpPr>
          <p:nvPr/>
        </p:nvCxnSpPr>
        <p:spPr>
          <a:xfrm>
            <a:off x="1894114" y="2394857"/>
            <a:ext cx="1249136" cy="20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5"/>
            <a:endCxn id="11" idx="1"/>
          </p:cNvCxnSpPr>
          <p:nvPr/>
        </p:nvCxnSpPr>
        <p:spPr>
          <a:xfrm>
            <a:off x="5607848" y="3507930"/>
            <a:ext cx="1279741" cy="5719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  <a:endCxn id="13" idx="2"/>
          </p:cNvCxnSpPr>
          <p:nvPr/>
        </p:nvCxnSpPr>
        <p:spPr>
          <a:xfrm>
            <a:off x="4057650" y="2596401"/>
            <a:ext cx="769709" cy="58824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4"/>
            <a:endCxn id="12" idx="0"/>
          </p:cNvCxnSpPr>
          <p:nvPr/>
        </p:nvCxnSpPr>
        <p:spPr>
          <a:xfrm>
            <a:off x="5284559" y="3641841"/>
            <a:ext cx="133911" cy="15794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2" idx="3"/>
            <a:endCxn id="14" idx="6"/>
          </p:cNvCxnSpPr>
          <p:nvPr/>
        </p:nvCxnSpPr>
        <p:spPr>
          <a:xfrm flipH="1" flipV="1">
            <a:off x="4057650" y="5040085"/>
            <a:ext cx="1037531" cy="961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75670" y="1880380"/>
            <a:ext cx="311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If: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into </a:t>
            </a:r>
            <a:r>
              <a:rPr lang="en-US" i="1" dirty="0"/>
              <a:t>v</a:t>
            </a:r>
            <a:r>
              <a:rPr lang="en-US" dirty="0"/>
              <a:t> from a chain</a:t>
            </a:r>
          </a:p>
          <a:p>
            <a:r>
              <a:rPr lang="en-US" b="1" dirty="0"/>
              <a:t>Then:</a:t>
            </a:r>
            <a:r>
              <a:rPr lang="en-US" dirty="0"/>
              <a:t> at least as much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across cuts from {A}</a:t>
            </a:r>
            <a:endParaRPr lang="en-US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6139543" y="2919690"/>
            <a:ext cx="686197" cy="3215951"/>
            <a:chOff x="6139543" y="2919690"/>
            <a:chExt cx="686197" cy="321595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139543" y="2919690"/>
              <a:ext cx="511628" cy="321595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97196" y="31846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C1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06539" y="3265396"/>
            <a:ext cx="1499093" cy="2925463"/>
            <a:chOff x="4506539" y="3265396"/>
            <a:chExt cx="1499093" cy="2925463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4506539" y="3265396"/>
              <a:ext cx="1499093" cy="29254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741687" y="48054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04903" y="223306"/>
            <a:ext cx="5478957" cy="5123404"/>
            <a:chOff x="4204903" y="223306"/>
            <a:chExt cx="5478957" cy="5123404"/>
          </a:xfrm>
        </p:grpSpPr>
        <p:sp>
          <p:nvSpPr>
            <p:cNvPr id="67" name="Arc 66"/>
            <p:cNvSpPr/>
            <p:nvPr/>
          </p:nvSpPr>
          <p:spPr>
            <a:xfrm rot="10196566">
              <a:off x="4456977" y="223306"/>
              <a:ext cx="5226883" cy="5123404"/>
            </a:xfrm>
            <a:prstGeom prst="arc">
              <a:avLst>
                <a:gd name="adj1" fmla="val 16297703"/>
                <a:gd name="adj2" fmla="val 1799717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4903" y="1823990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C3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370311" y="5415243"/>
            <a:ext cx="15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/>
              <a:t>…</a:t>
            </a:r>
            <a:endParaRPr lang="en-US" sz="3600" b="1" dirty="0"/>
          </a:p>
        </p:txBody>
      </p:sp>
      <p:grpSp>
        <p:nvGrpSpPr>
          <p:cNvPr id="76" name="Group 75"/>
          <p:cNvGrpSpPr/>
          <p:nvPr/>
        </p:nvGrpSpPr>
        <p:grpSpPr>
          <a:xfrm>
            <a:off x="2587797" y="1834876"/>
            <a:ext cx="628544" cy="4300765"/>
            <a:chOff x="2587797" y="1834876"/>
            <a:chExt cx="628544" cy="4300765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653391" y="1880380"/>
              <a:ext cx="311885" cy="425526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587797" y="1834876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Ck</a:t>
              </a:r>
              <a:endParaRPr lang="en-US" sz="1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/>
              <a:t>Binary variable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dirty="0"/>
              <a:t> for each feasible cycle or chain </a:t>
            </a:r>
            <a:r>
              <a:rPr lang="en-US" sz="2400" b="0" i="1" dirty="0"/>
              <a:t>c</a:t>
            </a:r>
          </a:p>
          <a:p>
            <a:pPr marL="0" indent="0">
              <a:buNone/>
            </a:pPr>
            <a:r>
              <a:rPr lang="en-US" sz="2400" dirty="0"/>
              <a:t>Maximize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i="1" dirty="0"/>
              <a:t>u</a:t>
            </a:r>
            <a:r>
              <a:rPr lang="en-US" sz="2400" b="0" dirty="0"/>
              <a:t>(</a:t>
            </a:r>
            <a:r>
              <a:rPr lang="en-US" sz="2400" b="0" i="1" dirty="0"/>
              <a:t>M</a:t>
            </a:r>
            <a:r>
              <a:rPr lang="en-US" sz="2400" b="0" dirty="0"/>
              <a:t>) = </a:t>
            </a:r>
            <a:r>
              <a:rPr lang="en-US" sz="2400" b="0" dirty="0" err="1"/>
              <a:t>Σ</a:t>
            </a:r>
            <a:r>
              <a:rPr lang="en-US" sz="2400" b="0" dirty="0"/>
              <a:t> </a:t>
            </a:r>
            <a:r>
              <a:rPr lang="en-US" sz="2400" b="0" i="1" dirty="0" err="1"/>
              <a:t>w</a:t>
            </a:r>
            <a:r>
              <a:rPr lang="en-US" sz="2400" b="0" i="1" baseline="-25000" dirty="0" err="1"/>
              <a:t>c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</a:p>
          <a:p>
            <a:pPr marL="0" indent="0">
              <a:buNone/>
            </a:pPr>
            <a:r>
              <a:rPr lang="en-US" sz="2400" dirty="0"/>
              <a:t>Subject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dirty="0" err="1"/>
              <a:t>Σ</a:t>
            </a:r>
            <a:r>
              <a:rPr lang="en-US" sz="2400" b="0" i="1" baseline="-25000" dirty="0" err="1"/>
              <a:t>c</a:t>
            </a:r>
            <a:r>
              <a:rPr lang="en-US" sz="2400" b="0" baseline="-25000" dirty="0"/>
              <a:t> : </a:t>
            </a:r>
            <a:r>
              <a:rPr lang="en-US" sz="2400" b="0" i="1" baseline="-25000" dirty="0" err="1"/>
              <a:t>i</a:t>
            </a:r>
            <a:r>
              <a:rPr lang="en-US" sz="2400" b="0" baseline="-25000" dirty="0"/>
              <a:t> in </a:t>
            </a:r>
            <a:r>
              <a:rPr lang="en-US" sz="2400" b="0" i="1" baseline="-25000" dirty="0"/>
              <a:t>c</a:t>
            </a:r>
            <a:r>
              <a:rPr lang="en-US" sz="2400" b="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i="1" dirty="0"/>
              <a:t> </a:t>
            </a:r>
            <a:r>
              <a:rPr lang="en-US" sz="2400" b="0" dirty="0"/>
              <a:t>≤ 1	for each vertex </a:t>
            </a:r>
            <a:r>
              <a:rPr lang="en-US" sz="2400" b="0" i="1" dirty="0" err="1"/>
              <a:t>i</a:t>
            </a:r>
            <a:endParaRPr lang="en-US" sz="2400" b="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403" y="1355841"/>
            <a:ext cx="187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2004, 2005,</a:t>
            </a:r>
          </a:p>
          <a:p>
            <a:r>
              <a:rPr lang="en-US" sz="1200" dirty="0"/>
              <a:t> Abraham et al. 2007]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>
            <a:normAutofit/>
          </a:bodyPr>
          <a:lstStyle/>
          <a:p>
            <a:r>
              <a:rPr lang="en-US" dirty="0"/>
              <a:t>Basic Approach #2:</a:t>
            </a:r>
            <a:br>
              <a:rPr lang="en-US" dirty="0"/>
            </a:br>
            <a:r>
              <a:rPr lang="en-US" dirty="0"/>
              <a:t>The Cycle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Cycle Formulation IP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Too large</a:t>
            </a:r>
            <a:r>
              <a:rPr lang="en-US" dirty="0"/>
              <a:t> to write down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dirty="0"/>
              <a:t>O</a:t>
            </a:r>
            <a:r>
              <a:rPr lang="en-US" b="0" dirty="0"/>
              <a:t>(max{ |</a:t>
            </a:r>
            <a:r>
              <a:rPr lang="en-US" b="0" i="1" dirty="0"/>
              <a:t>P</a:t>
            </a:r>
            <a:r>
              <a:rPr lang="en-US" b="0" dirty="0"/>
              <a:t>|</a:t>
            </a:r>
            <a:r>
              <a:rPr lang="en-US" b="0" i="1" baseline="30000" dirty="0"/>
              <a:t>L</a:t>
            </a:r>
            <a:r>
              <a:rPr lang="en-US" b="0" dirty="0"/>
              <a:t>, |</a:t>
            </a:r>
            <a:r>
              <a:rPr lang="en-US" b="0" i="1" dirty="0"/>
              <a:t>A</a:t>
            </a:r>
            <a:r>
              <a:rPr lang="en-US" b="0" dirty="0"/>
              <a:t>||</a:t>
            </a:r>
            <a:r>
              <a:rPr lang="en-US" b="0" i="1" dirty="0"/>
              <a:t>P</a:t>
            </a:r>
            <a:r>
              <a:rPr lang="en-US" b="0" dirty="0"/>
              <a:t>|</a:t>
            </a:r>
            <a:r>
              <a:rPr lang="en-US" b="0" i="1" baseline="30000" dirty="0"/>
              <a:t>K-1</a:t>
            </a:r>
            <a:r>
              <a:rPr lang="en-US" b="0" i="1" dirty="0"/>
              <a:t> </a:t>
            </a:r>
            <a:r>
              <a:rPr lang="en-US" b="0" dirty="0"/>
              <a:t>})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|A| = 5, |V|=300, </a:t>
            </a:r>
            <a:r>
              <a:rPr lang="en-US" b="0" i="1" dirty="0"/>
              <a:t>L</a:t>
            </a:r>
            <a:r>
              <a:rPr lang="en-US" b="0" dirty="0"/>
              <a:t>=3, </a:t>
            </a:r>
            <a:r>
              <a:rPr lang="en-US" b="0" i="1" dirty="0"/>
              <a:t>K</a:t>
            </a:r>
            <a:r>
              <a:rPr lang="en-US" b="0" dirty="0"/>
              <a:t>=20 </a:t>
            </a:r>
            <a:r>
              <a:rPr lang="is-IS" b="0" dirty="0"/>
              <a:t>… </a:t>
            </a:r>
            <a:r>
              <a:rPr lang="en-US" b="0" dirty="0"/>
              <a:t>|</a:t>
            </a:r>
            <a:r>
              <a:rPr lang="en-US" b="0" i="1" dirty="0"/>
              <a:t>A</a:t>
            </a:r>
            <a:r>
              <a:rPr lang="en-US" b="0" dirty="0"/>
              <a:t>||</a:t>
            </a:r>
            <a:r>
              <a:rPr lang="en-US" b="0" i="1" dirty="0"/>
              <a:t>P</a:t>
            </a:r>
            <a:r>
              <a:rPr lang="en-US" b="0" dirty="0"/>
              <a:t>|</a:t>
            </a:r>
            <a:r>
              <a:rPr lang="en-US" b="0" i="1" baseline="30000" dirty="0"/>
              <a:t>K-1</a:t>
            </a:r>
            <a:r>
              <a:rPr lang="is-IS" b="0" dirty="0"/>
              <a:t> </a:t>
            </a:r>
            <a:r>
              <a:rPr lang="en-US" b="0" dirty="0"/>
              <a:t>≈ 5 x 10</a:t>
            </a:r>
            <a:r>
              <a:rPr lang="en-US" b="0" baseline="30000" dirty="0"/>
              <a:t>47</a:t>
            </a:r>
            <a:endParaRPr lang="en-US" b="0" dirty="0"/>
          </a:p>
          <a:p>
            <a:r>
              <a:rPr lang="en-US" dirty="0"/>
              <a:t>Approach: </a:t>
            </a:r>
            <a:r>
              <a:rPr lang="en-US" dirty="0">
                <a:solidFill>
                  <a:schemeClr val="tx2"/>
                </a:solidFill>
              </a:rPr>
              <a:t>branch-and-price</a:t>
            </a:r>
            <a:r>
              <a:rPr lang="en-US" dirty="0"/>
              <a:t> </a:t>
            </a:r>
            <a:r>
              <a:rPr lang="en-US" sz="1200" b="0" dirty="0"/>
              <a:t>[Barnhart et al. 1998]</a:t>
            </a:r>
            <a:r>
              <a:rPr lang="en-US" sz="2100" b="0" dirty="0"/>
              <a:t>:</a:t>
            </a:r>
            <a:endParaRPr lang="en-US" sz="210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Branch: select fractional column and fix its value to 1 and 0 respectively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Fathom the search node if no better than incumbent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Solve LP relaxation using column generation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230614" y="3689672"/>
            <a:ext cx="1141862" cy="1415959"/>
            <a:chOff x="5074784" y="3000935"/>
            <a:chExt cx="1522482" cy="1887945"/>
          </a:xfrm>
        </p:grpSpPr>
        <p:sp>
          <p:nvSpPr>
            <p:cNvPr id="8" name="TextBox 7"/>
            <p:cNvSpPr txBox="1"/>
            <p:nvPr/>
          </p:nvSpPr>
          <p:spPr>
            <a:xfrm>
              <a:off x="5791201" y="3000935"/>
              <a:ext cx="4236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x</a:t>
              </a:r>
              <a:r>
                <a:rPr lang="en-US" sz="1350" i="1" baseline="-25000" dirty="0">
                  <a:latin typeface="+mj-lt"/>
                </a:rPr>
                <a:t>7</a:t>
              </a:r>
              <a:endParaRPr lang="en-US" sz="1350" i="1" baseline="-250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5562600" y="34290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43600" y="34290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181600" y="41148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562600" y="41148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414174" y="3745468"/>
              <a:ext cx="4236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x</a:t>
              </a:r>
              <a:r>
                <a:rPr lang="en-US" sz="1350" i="1" baseline="-25000" dirty="0">
                  <a:latin typeface="+mj-lt"/>
                </a:rPr>
                <a:t>4</a:t>
              </a:r>
              <a:endParaRPr lang="en-US" sz="1350" i="1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78294" y="33528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68226" y="33528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7294" y="40386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5001" y="40386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5071577" y="4483324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5400000">
              <a:off x="5815185" y="4485564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5400000">
              <a:off x="6193950" y="3795291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6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6804991" cy="1371600"/>
          </a:xfrm>
        </p:spPr>
        <p:txBody>
          <a:bodyPr/>
          <a:lstStyle/>
          <a:p>
            <a:r>
              <a:rPr lang="en-US"/>
              <a:t>Column generation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Master LP </a:t>
            </a:r>
            <a:r>
              <a:rPr lang="en-US" i="1" dirty="0"/>
              <a:t>P</a:t>
            </a:r>
            <a:r>
              <a:rPr lang="en-US" dirty="0"/>
              <a:t> has too many variables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Won’t fit in memory, and/or would take too long to solve</a:t>
            </a:r>
          </a:p>
          <a:p>
            <a:r>
              <a:rPr lang="en-US" dirty="0"/>
              <a:t>Begin with restricted LP </a:t>
            </a:r>
            <a:r>
              <a:rPr lang="en-US" i="1" dirty="0"/>
              <a:t>P</a:t>
            </a:r>
            <a:r>
              <a:rPr lang="en-US" dirty="0"/>
              <a:t>’, which contains only a small subset of the variables (i.e., cycles)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OPT(</a:t>
            </a:r>
            <a:r>
              <a:rPr lang="en-US" b="0" i="1" dirty="0"/>
              <a:t>P</a:t>
            </a:r>
            <a:r>
              <a:rPr lang="en-US" b="0" dirty="0"/>
              <a:t>’) ≤ OPT(</a:t>
            </a:r>
            <a:r>
              <a:rPr lang="en-US" b="0" i="1" dirty="0"/>
              <a:t>P</a:t>
            </a:r>
            <a:r>
              <a:rPr lang="en-US" b="0" dirty="0"/>
              <a:t>)</a:t>
            </a:r>
          </a:p>
          <a:p>
            <a:r>
              <a:rPr lang="en-US" dirty="0"/>
              <a:t>Solve </a:t>
            </a:r>
            <a:r>
              <a:rPr lang="en-US" i="1" dirty="0"/>
              <a:t>P</a:t>
            </a:r>
            <a:r>
              <a:rPr lang="en-US" dirty="0"/>
              <a:t>’ and, if necessary, add more variables to it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do this intelligently by solving the </a:t>
            </a:r>
            <a:r>
              <a:rPr lang="en-US" b="0" dirty="0">
                <a:solidFill>
                  <a:schemeClr val="tx2"/>
                </a:solidFill>
              </a:rPr>
              <a:t>pricing problem</a:t>
            </a:r>
          </a:p>
          <a:p>
            <a:r>
              <a:rPr lang="en-US" dirty="0"/>
              <a:t>Repeat until OPT(</a:t>
            </a:r>
            <a:r>
              <a:rPr lang="en-US" i="1" dirty="0"/>
              <a:t>P</a:t>
            </a:r>
            <a:r>
              <a:rPr lang="en-US" dirty="0"/>
              <a:t>’) = OPT(</a:t>
            </a:r>
            <a:r>
              <a:rPr lang="en-US" i="1" dirty="0"/>
              <a:t>P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1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DFS to solve pricing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Pricing problem:</a:t>
            </a:r>
          </a:p>
          <a:p>
            <a:pPr lvl="1"/>
            <a:r>
              <a:rPr lang="en-US" dirty="0"/>
              <a:t>Optimal dual solution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to reduced model</a:t>
            </a:r>
          </a:p>
          <a:p>
            <a:pPr lvl="1"/>
            <a:r>
              <a:rPr lang="en-US" dirty="0"/>
              <a:t>Find non-basic variables with </a:t>
            </a:r>
            <a:r>
              <a:rPr lang="en-US" b="1" dirty="0">
                <a:solidFill>
                  <a:schemeClr val="tx2"/>
                </a:solidFill>
              </a:rPr>
              <a:t>positive price</a:t>
            </a:r>
            <a:r>
              <a:rPr lang="en-US" dirty="0"/>
              <a:t> (for a maximization problem)</a:t>
            </a:r>
          </a:p>
          <a:p>
            <a:pPr lvl="2"/>
            <a:r>
              <a:rPr lang="en-US" dirty="0"/>
              <a:t>0 &lt; weight of cycle – sum of duals in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of constituent vertices</a:t>
            </a:r>
          </a:p>
          <a:p>
            <a:pPr lvl="2"/>
            <a:r>
              <a:rPr lang="en-US" dirty="0"/>
              <a:t>Positive price for cycle </a:t>
            </a:r>
            <a:r>
              <a:rPr lang="en-US" dirty="0">
                <a:sym typeface="Wingdings"/>
              </a:rPr>
              <a:t> dual constraint is violated</a:t>
            </a:r>
          </a:p>
          <a:p>
            <a:pPr lvl="2"/>
            <a:r>
              <a:rPr lang="en-US" dirty="0">
                <a:sym typeface="Wingdings"/>
              </a:rPr>
              <a:t>No positive price cycles  no dual constraints violated</a:t>
            </a:r>
            <a:endParaRPr lang="en-US" dirty="0"/>
          </a:p>
          <a:p>
            <a:r>
              <a:rPr lang="en-US" dirty="0"/>
              <a:t>First approach </a:t>
            </a:r>
            <a:r>
              <a:rPr lang="en-US" sz="1600" dirty="0"/>
              <a:t>[Abraham et al. EC-2007]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explicitly </a:t>
            </a:r>
            <a:r>
              <a:rPr lang="en-US" dirty="0"/>
              <a:t>prices all feasible cycles and chains through a DFS</a:t>
            </a:r>
          </a:p>
          <a:p>
            <a:pPr lvl="1"/>
            <a:r>
              <a:rPr lang="en-US" dirty="0"/>
              <a:t>Can speed this up in various ways, but proving </a:t>
            </a:r>
            <a:r>
              <a:rPr lang="en-US" b="1" dirty="0"/>
              <a:t>no positive price cycles</a:t>
            </a:r>
            <a:r>
              <a:rPr lang="en-US" dirty="0"/>
              <a:t> </a:t>
            </a:r>
            <a:r>
              <a:rPr lang="en-US" b="1" dirty="0"/>
              <a:t>exist </a:t>
            </a:r>
            <a:r>
              <a:rPr lang="en-US" dirty="0"/>
              <a:t>still takes a long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296" y="1330682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[Abraham et al. EC-07]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pricing of cycles &amp; Chains is NP-hard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5667"/>
          </a:xfrm>
        </p:spPr>
        <p:txBody>
          <a:bodyPr/>
          <a:lstStyle/>
          <a:p>
            <a:r>
              <a:rPr lang="en-US" dirty="0"/>
              <a:t>Reduce from Hamiltonian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62939" y="1123786"/>
            <a:ext cx="311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Plaut</a:t>
            </a:r>
            <a:r>
              <a:rPr lang="en-US" sz="1400" dirty="0"/>
              <a:t> et al. arXiv:1606.00117]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581891" y="1676902"/>
            <a:ext cx="7701060" cy="9636407"/>
            <a:chOff x="581891" y="1676902"/>
            <a:chExt cx="7701060" cy="9636407"/>
          </a:xfrm>
        </p:grpSpPr>
        <p:pic>
          <p:nvPicPr>
            <p:cNvPr id="6" name="Picture 5" descr="chainFig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36" y="1676902"/>
              <a:ext cx="7446315" cy="9636407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>
              <a:off x="1662545" y="4558145"/>
              <a:ext cx="360219" cy="1246910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1891" y="4858434"/>
              <a:ext cx="1080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graph </a:t>
              </a:r>
              <a:r>
                <a:rPr lang="en-US" i="1" dirty="0"/>
                <a:t>G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2861" b="16338"/>
          <a:stretch/>
        </p:blipFill>
        <p:spPr>
          <a:xfrm>
            <a:off x="6610668" y="1896533"/>
            <a:ext cx="2092007" cy="2048934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6850766" y="1901848"/>
            <a:ext cx="1584977" cy="1929416"/>
            <a:chOff x="6850766" y="1901848"/>
            <a:chExt cx="1584977" cy="1929416"/>
          </a:xfrm>
        </p:grpSpPr>
        <p:sp>
          <p:nvSpPr>
            <p:cNvPr id="12" name="Oval 11"/>
            <p:cNvSpPr/>
            <p:nvPr/>
          </p:nvSpPr>
          <p:spPr>
            <a:xfrm>
              <a:off x="6850766" y="277884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68214" y="362924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976191" y="362924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233725" y="2775887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555662" y="3287197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284556" y="308923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26768" y="3078914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558588" y="1901848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405025" y="278113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709792" y="278113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052784" y="2887218"/>
              <a:ext cx="352241" cy="22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0"/>
              <a:endCxn id="19" idx="4"/>
            </p:cNvCxnSpPr>
            <p:nvPr/>
          </p:nvCxnSpPr>
          <p:spPr>
            <a:xfrm flipV="1">
              <a:off x="7506034" y="2103866"/>
              <a:ext cx="153563" cy="6772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9" idx="4"/>
              <a:endCxn id="21" idx="0"/>
            </p:cNvCxnSpPr>
            <p:nvPr/>
          </p:nvCxnSpPr>
          <p:spPr>
            <a:xfrm>
              <a:off x="7659597" y="2103866"/>
              <a:ext cx="151204" cy="6772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1" idx="6"/>
              <a:endCxn id="15" idx="2"/>
            </p:cNvCxnSpPr>
            <p:nvPr/>
          </p:nvCxnSpPr>
          <p:spPr>
            <a:xfrm flipV="1">
              <a:off x="7911810" y="2876896"/>
              <a:ext cx="321915" cy="524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7"/>
              <a:endCxn id="15" idx="3"/>
            </p:cNvCxnSpPr>
            <p:nvPr/>
          </p:nvCxnSpPr>
          <p:spPr>
            <a:xfrm flipV="1">
              <a:off x="7999201" y="2948320"/>
              <a:ext cx="264109" cy="16017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8" idx="4"/>
            </p:cNvCxnSpPr>
            <p:nvPr/>
          </p:nvCxnSpPr>
          <p:spPr>
            <a:xfrm flipH="1" flipV="1">
              <a:off x="7927777" y="3280932"/>
              <a:ext cx="149423" cy="34831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2" idx="5"/>
              <a:endCxn id="17" idx="1"/>
            </p:cNvCxnSpPr>
            <p:nvPr/>
          </p:nvCxnSpPr>
          <p:spPr>
            <a:xfrm>
              <a:off x="7023199" y="2951273"/>
              <a:ext cx="290942" cy="16754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3" idx="0"/>
              <a:endCxn id="17" idx="4"/>
            </p:cNvCxnSpPr>
            <p:nvPr/>
          </p:nvCxnSpPr>
          <p:spPr>
            <a:xfrm flipV="1">
              <a:off x="7269223" y="3291254"/>
              <a:ext cx="116342" cy="33799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3" idx="7"/>
              <a:endCxn id="16" idx="3"/>
            </p:cNvCxnSpPr>
            <p:nvPr/>
          </p:nvCxnSpPr>
          <p:spPr>
            <a:xfrm flipV="1">
              <a:off x="7340647" y="3459630"/>
              <a:ext cx="244600" cy="19920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6" idx="5"/>
              <a:endCxn id="14" idx="1"/>
            </p:cNvCxnSpPr>
            <p:nvPr/>
          </p:nvCxnSpPr>
          <p:spPr>
            <a:xfrm>
              <a:off x="7728095" y="3459630"/>
              <a:ext cx="277681" cy="19920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20" idx="4"/>
              <a:endCxn id="17" idx="7"/>
            </p:cNvCxnSpPr>
            <p:nvPr/>
          </p:nvCxnSpPr>
          <p:spPr>
            <a:xfrm flipH="1">
              <a:off x="7456989" y="2983148"/>
              <a:ext cx="49045" cy="1356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16" idx="1"/>
              <a:endCxn id="17" idx="5"/>
            </p:cNvCxnSpPr>
            <p:nvPr/>
          </p:nvCxnSpPr>
          <p:spPr>
            <a:xfrm flipH="1" flipV="1">
              <a:off x="7456989" y="3261669"/>
              <a:ext cx="128258" cy="5511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20" idx="6"/>
              <a:endCxn id="21" idx="2"/>
            </p:cNvCxnSpPr>
            <p:nvPr/>
          </p:nvCxnSpPr>
          <p:spPr>
            <a:xfrm>
              <a:off x="7607043" y="2882139"/>
              <a:ext cx="102749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21" idx="4"/>
              <a:endCxn id="18" idx="1"/>
            </p:cNvCxnSpPr>
            <p:nvPr/>
          </p:nvCxnSpPr>
          <p:spPr>
            <a:xfrm>
              <a:off x="7810801" y="2983148"/>
              <a:ext cx="45552" cy="125351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8" idx="3"/>
              <a:endCxn id="16" idx="7"/>
            </p:cNvCxnSpPr>
            <p:nvPr/>
          </p:nvCxnSpPr>
          <p:spPr>
            <a:xfrm flipH="1">
              <a:off x="7728095" y="3251347"/>
              <a:ext cx="128258" cy="6543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21" idx="3"/>
              <a:endCxn id="16" idx="0"/>
            </p:cNvCxnSpPr>
            <p:nvPr/>
          </p:nvCxnSpPr>
          <p:spPr>
            <a:xfrm flipH="1">
              <a:off x="7656671" y="2953563"/>
              <a:ext cx="82706" cy="333634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20" idx="5"/>
            </p:cNvCxnSpPr>
            <p:nvPr/>
          </p:nvCxnSpPr>
          <p:spPr>
            <a:xfrm>
              <a:off x="7577458" y="2953563"/>
              <a:ext cx="79213" cy="308106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18" idx="2"/>
              <a:endCxn id="17" idx="6"/>
            </p:cNvCxnSpPr>
            <p:nvPr/>
          </p:nvCxnSpPr>
          <p:spPr>
            <a:xfrm flipH="1">
              <a:off x="7486574" y="3179923"/>
              <a:ext cx="340194" cy="1032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21" idx="3"/>
              <a:endCxn id="17" idx="6"/>
            </p:cNvCxnSpPr>
            <p:nvPr/>
          </p:nvCxnSpPr>
          <p:spPr>
            <a:xfrm flipH="1">
              <a:off x="7486574" y="2953563"/>
              <a:ext cx="252803" cy="23668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8" idx="2"/>
              <a:endCxn id="20" idx="5"/>
            </p:cNvCxnSpPr>
            <p:nvPr/>
          </p:nvCxnSpPr>
          <p:spPr>
            <a:xfrm flipH="1" flipV="1">
              <a:off x="7577458" y="2953563"/>
              <a:ext cx="249310" cy="22636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75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This class:</a:t>
            </a:r>
            <a:br>
              <a:rPr lang="en-US" dirty="0"/>
            </a:br>
            <a:r>
              <a:rPr lang="en-US" dirty="0"/>
              <a:t>Batch Clearing of </a:t>
            </a:r>
            <a:br>
              <a:rPr lang="en-US" dirty="0"/>
            </a:br>
            <a:r>
              <a:rPr lang="en-US" dirty="0"/>
              <a:t>Organ Exchanges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Tradeoffs in number of variables, constraints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constraints vs.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|)</a:t>
            </a:r>
            <a:r>
              <a:rPr lang="en-US" dirty="0"/>
              <a:t> for IP #2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</a:t>
            </a:r>
            <a:r>
              <a:rPr lang="en-US" i="1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)</a:t>
            </a:r>
            <a:r>
              <a:rPr lang="en-US" dirty="0"/>
              <a:t> variables vs.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V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for IP #2</a:t>
            </a:r>
          </a:p>
          <a:p>
            <a:r>
              <a:rPr lang="en-US" dirty="0"/>
              <a:t>IP #2’s relaxation is weakly tighter than #1’s.  Quick intuition in one direction: </a:t>
            </a:r>
          </a:p>
          <a:p>
            <a:pPr lvl="1"/>
            <a:r>
              <a:rPr lang="en-US" dirty="0"/>
              <a:t>Take a length L+1 cycle.  #2’s LP relaxation is 0.</a:t>
            </a:r>
          </a:p>
          <a:p>
            <a:pPr lvl="1"/>
            <a:r>
              <a:rPr lang="en-US" dirty="0"/>
              <a:t>#1’s LP relaxation is (</a:t>
            </a:r>
            <a:r>
              <a:rPr lang="en-US" i="1" dirty="0"/>
              <a:t>L</a:t>
            </a:r>
            <a:r>
              <a:rPr lang="en-US" dirty="0"/>
              <a:t>+1)/2     – with ½ on each edge</a:t>
            </a:r>
          </a:p>
          <a:p>
            <a:r>
              <a:rPr lang="en-US" dirty="0"/>
              <a:t>Recent work focuses on balancing tight LP relaxations and model size </a:t>
            </a:r>
            <a:r>
              <a:rPr lang="en-US" sz="1400" b="0" dirty="0"/>
              <a:t>[</a:t>
            </a:r>
            <a:r>
              <a:rPr lang="en-US" sz="1400" b="0" dirty="0" err="1"/>
              <a:t>Constantino</a:t>
            </a:r>
            <a:r>
              <a:rPr lang="en-US" sz="1400" b="0" dirty="0"/>
              <a:t> et al. 2013, </a:t>
            </a:r>
            <a:r>
              <a:rPr lang="en-US" sz="1400" b="0" dirty="0" err="1"/>
              <a:t>Glorie</a:t>
            </a:r>
            <a:r>
              <a:rPr lang="en-US" sz="1400" b="0" dirty="0"/>
              <a:t> et al. 2014, </a:t>
            </a:r>
            <a:r>
              <a:rPr lang="en-US" sz="1400" b="0" dirty="0" err="1"/>
              <a:t>Klimentova</a:t>
            </a:r>
            <a:r>
              <a:rPr lang="en-US" sz="1400" b="0" dirty="0"/>
              <a:t> et al. 2014, </a:t>
            </a:r>
            <a:r>
              <a:rPr lang="en-US" sz="1400" b="0" dirty="0" err="1"/>
              <a:t>Alvelos</a:t>
            </a:r>
            <a:r>
              <a:rPr lang="en-US" sz="1400" b="0" dirty="0"/>
              <a:t> et al. 2015, Anderson et al. 2015, </a:t>
            </a:r>
            <a:r>
              <a:rPr lang="en-US" sz="1400" b="0" dirty="0" err="1"/>
              <a:t>Mak-Hau</a:t>
            </a:r>
            <a:r>
              <a:rPr lang="en-US" sz="1400" b="0" dirty="0"/>
              <a:t> 2015, </a:t>
            </a:r>
            <a:r>
              <a:rPr lang="en-US" sz="1400" b="0" dirty="0" err="1"/>
              <a:t>Manlove&amp;O’Malley</a:t>
            </a:r>
            <a:r>
              <a:rPr lang="en-US" sz="1400" b="0" dirty="0"/>
              <a:t> 2015, </a:t>
            </a:r>
            <a:r>
              <a:rPr lang="en-US" sz="1400" b="0" dirty="0" err="1"/>
              <a:t>Plaut</a:t>
            </a:r>
            <a:r>
              <a:rPr lang="en-US" sz="1400" b="0" dirty="0"/>
              <a:t> et al. 2016, </a:t>
            </a:r>
            <a:r>
              <a:rPr lang="is-IS" sz="1400" b="0" dirty="0"/>
              <a:t>…]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Newest work: compact formulations, some with tightest relaxations known, all amenable to failure-aware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Compact formulations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models: exponential #constraints (CG methods) </a:t>
            </a:r>
            <a:br>
              <a:rPr lang="en-US" dirty="0"/>
            </a:br>
            <a:r>
              <a:rPr lang="en-US" dirty="0"/>
              <a:t>			     or #variables (B&amp;P methods)</a:t>
            </a:r>
          </a:p>
          <a:p>
            <a:r>
              <a:rPr lang="en-US" dirty="0"/>
              <a:t>Let F be upper bound on #cycles in a final matching</a:t>
            </a:r>
          </a:p>
          <a:p>
            <a:r>
              <a:rPr lang="en-US" dirty="0"/>
              <a:t>Create F copies of compatibility graph</a:t>
            </a:r>
          </a:p>
          <a:p>
            <a:r>
              <a:rPr lang="en-US" dirty="0"/>
              <a:t>Search for a single cycle or chain in each copy</a:t>
            </a:r>
          </a:p>
          <a:p>
            <a:pPr lvl="1"/>
            <a:r>
              <a:rPr lang="en-US" dirty="0"/>
              <a:t>(Keep cycles/chains disjoint across graphs)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6" y="4280131"/>
            <a:ext cx="9144000" cy="2814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8134" y="1122362"/>
            <a:ext cx="272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Constantino</a:t>
            </a:r>
            <a:r>
              <a:rPr lang="en-US" sz="1400" dirty="0"/>
              <a:t> et al. EJOR-14]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6830"/>
            <a:ext cx="7620000" cy="1991170"/>
          </a:xfrm>
        </p:spPr>
        <p:txBody>
          <a:bodyPr>
            <a:normAutofit/>
          </a:bodyPr>
          <a:lstStyle/>
          <a:p>
            <a:r>
              <a:rPr lang="en-US" dirty="0"/>
              <a:t>1A: max edge weights over all graph copies</a:t>
            </a:r>
          </a:p>
          <a:p>
            <a:r>
              <a:rPr lang="en-US" dirty="0"/>
              <a:t>1B: give a kidney </a:t>
            </a:r>
            <a:r>
              <a:rPr lang="en-US" dirty="0">
                <a:sym typeface="Wingdings"/>
              </a:rPr>
              <a:t>&lt;-</a:t>
            </a:r>
            <a:r>
              <a:rPr lang="en-US" dirty="0"/>
              <a:t>&gt; get a kidney within that copy</a:t>
            </a:r>
          </a:p>
          <a:p>
            <a:r>
              <a:rPr lang="en-US" dirty="0"/>
              <a:t>1C: only use a vertex once</a:t>
            </a:r>
          </a:p>
          <a:p>
            <a:r>
              <a:rPr lang="en-US" dirty="0"/>
              <a:t>1D: cycle cap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3879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31" y="1808238"/>
            <a:ext cx="6787416" cy="2927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7199" y="184139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07199" y="241803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7198" y="307767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07197" y="3747523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7196" y="4387599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13" y="1378532"/>
            <a:ext cx="4066232" cy="356975"/>
          </a:xfrm>
          <a:prstGeom prst="rect">
            <a:avLst/>
          </a:prstGeom>
        </p:spPr>
      </p:pic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49996" cy="946582"/>
          </a:xfrm>
        </p:spPr>
        <p:txBody>
          <a:bodyPr>
            <a:normAutofit/>
          </a:bodyPr>
          <a:lstStyle/>
          <a:p>
            <a:r>
              <a:rPr lang="en-US" dirty="0"/>
              <a:t>Compact formulations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01456" y="5899280"/>
            <a:ext cx="3880883" cy="72301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Polynomial #constraints and #variables!</a:t>
            </a:r>
          </a:p>
        </p:txBody>
      </p:sp>
    </p:spTree>
    <p:extLst>
      <p:ext uri="{BB962C8B-B14F-4D97-AF65-F5344CB8AC3E}">
        <p14:creationId xmlns:p14="http://schemas.microsoft.com/office/powerpoint/2010/main" val="3638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  <p:bldP spid="12" grpId="0"/>
      <p:bldP spid="1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PIEF: A compact model for cycles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91144"/>
          </a:xfrm>
        </p:spPr>
        <p:txBody>
          <a:bodyPr/>
          <a:lstStyle/>
          <a:p>
            <a:r>
              <a:rPr lang="en-US" dirty="0"/>
              <a:t>Builds on Extended Edge Formulation of </a:t>
            </a:r>
            <a:r>
              <a:rPr lang="en-US" dirty="0" err="1"/>
              <a:t>Constantino</a:t>
            </a:r>
            <a:r>
              <a:rPr lang="en-US" dirty="0"/>
              <a:t> et al.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O(|</a:t>
            </a:r>
            <a:r>
              <a:rPr lang="en-US" i="1" dirty="0"/>
              <a:t>V</a:t>
            </a:r>
            <a:r>
              <a:rPr lang="en-US" dirty="0"/>
              <a:t>|) copies of graph, 1 binary variable per edge per copy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Enforce at most one </a:t>
            </a:r>
            <a:r>
              <a:rPr lang="en-US" dirty="0">
                <a:solidFill>
                  <a:schemeClr val="tx2"/>
                </a:solidFill>
              </a:rPr>
              <a:t>cycle</a:t>
            </a:r>
            <a:r>
              <a:rPr lang="en-US" dirty="0"/>
              <a:t> per graph copy used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Track </a:t>
            </a:r>
            <a:r>
              <a:rPr lang="en-US" dirty="0">
                <a:solidFill>
                  <a:schemeClr val="tx2"/>
                </a:solidFill>
              </a:rPr>
              <a:t>positions</a:t>
            </a:r>
            <a:r>
              <a:rPr lang="en-US" dirty="0"/>
              <a:t> of edges in cycles for LP tightness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8141" y="3769249"/>
            <a:ext cx="8310400" cy="1492624"/>
            <a:chOff x="188141" y="4087909"/>
            <a:chExt cx="8310400" cy="1492624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The tightest known non-compact LP relaxation</a:t>
              </a:r>
              <a:br>
                <a:rPr lang="en-US" sz="2400" dirty="0"/>
              </a:br>
              <a:r>
                <a:rPr lang="en-US" sz="2400" i="1" dirty="0"/>
                <a:t>Z</a:t>
              </a:r>
              <a:r>
                <a:rPr lang="en-US" sz="2400" baseline="-25000" dirty="0"/>
                <a:t>CF</a:t>
              </a:r>
              <a:r>
                <a:rPr lang="en-US" sz="2400" dirty="0"/>
                <a:t> = </a:t>
              </a:r>
              <a:r>
                <a:rPr lang="en-US" sz="2400" i="1" dirty="0"/>
                <a:t>Z</a:t>
              </a:r>
              <a:r>
                <a:rPr lang="en-US" sz="2400" baseline="-25000" dirty="0"/>
                <a:t>PIEF</a:t>
              </a:r>
              <a:br>
                <a:rPr lang="en-US" sz="2400" dirty="0"/>
              </a:br>
              <a:r>
                <a:rPr lang="en-US" sz="2400" dirty="0"/>
                <a:t>(disallowing chains)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536138"/>
            <a:ext cx="7620000" cy="189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(EC-16 paper also presents </a:t>
            </a:r>
            <a:r>
              <a:rPr lang="en-US" dirty="0">
                <a:solidFill>
                  <a:schemeClr val="tx2"/>
                </a:solidFill>
              </a:rPr>
              <a:t>HPIEF</a:t>
            </a:r>
            <a:r>
              <a:rPr lang="en-US" dirty="0"/>
              <a:t>, which is a compact formulation for cycles and chains, but with weaker </a:t>
            </a:r>
            <a:r>
              <a:rPr lang="en-US" i="1" dirty="0"/>
              <a:t>Z</a:t>
            </a:r>
            <a:r>
              <a:rPr lang="en-US" baseline="-25000" dirty="0"/>
              <a:t>HPIEF</a:t>
            </a:r>
            <a:r>
              <a:rPr lang="en-US" dirty="0"/>
              <a:t>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</a:t>
            </a:r>
            <a:r>
              <a:rPr lang="en-US" sz="1400" dirty="0" err="1"/>
              <a:t>Manlove</a:t>
            </a:r>
            <a:r>
              <a:rPr lang="en-US" sz="1400" dirty="0"/>
              <a:t> </a:t>
            </a:r>
            <a:r>
              <a:rPr lang="en-US" sz="1400" dirty="0" err="1"/>
              <a:t>Plaut</a:t>
            </a:r>
            <a:r>
              <a:rPr lang="en-US" sz="1400" dirty="0"/>
              <a:t> </a:t>
            </a:r>
            <a:r>
              <a:rPr lang="en-US" sz="1400" dirty="0" err="1"/>
              <a:t>Sandholm</a:t>
            </a:r>
            <a:r>
              <a:rPr lang="en-US" sz="1400" dirty="0"/>
              <a:t> Trimble EC-16]</a:t>
            </a:r>
          </a:p>
        </p:txBody>
      </p:sp>
    </p:spTree>
    <p:extLst>
      <p:ext uri="{BB962C8B-B14F-4D97-AF65-F5344CB8AC3E}">
        <p14:creationId xmlns:p14="http://schemas.microsoft.com/office/powerpoint/2010/main" val="26183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PICEF: Position-Indexed Chain-Edge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36540"/>
          </a:xfrm>
        </p:spPr>
        <p:txBody>
          <a:bodyPr/>
          <a:lstStyle/>
          <a:p>
            <a:r>
              <a:rPr lang="en-US" dirty="0"/>
              <a:t>In practice, cycle cap </a:t>
            </a:r>
            <a:r>
              <a:rPr lang="en-US" i="1" dirty="0"/>
              <a:t>L</a:t>
            </a:r>
            <a:r>
              <a:rPr lang="en-US" dirty="0"/>
              <a:t> is small and chain cap </a:t>
            </a:r>
            <a:r>
              <a:rPr lang="en-US" i="1" dirty="0"/>
              <a:t>K</a:t>
            </a:r>
            <a:r>
              <a:rPr lang="en-US" dirty="0"/>
              <a:t> is large</a:t>
            </a:r>
          </a:p>
          <a:p>
            <a:r>
              <a:rPr lang="en-US" dirty="0"/>
              <a:t>Idea: enumerate all cycles but not all chains </a:t>
            </a:r>
            <a:r>
              <a:rPr lang="en-US" sz="1400" dirty="0"/>
              <a:t>[Anderson et al. 2015]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That work required O(|</a:t>
            </a:r>
            <a:r>
              <a:rPr lang="en-US" i="1" dirty="0"/>
              <a:t>V</a:t>
            </a:r>
            <a:r>
              <a:rPr lang="en-US" dirty="0"/>
              <a:t>|</a:t>
            </a:r>
            <a:r>
              <a:rPr lang="en-US" i="1" baseline="30000" dirty="0"/>
              <a:t>K</a:t>
            </a:r>
            <a:r>
              <a:rPr lang="en-US" dirty="0"/>
              <a:t>) </a:t>
            </a:r>
            <a:r>
              <a:rPr lang="en-US" dirty="0">
                <a:solidFill>
                  <a:schemeClr val="tx2"/>
                </a:solidFill>
              </a:rPr>
              <a:t>constraints</a:t>
            </a:r>
            <a:r>
              <a:rPr lang="en-US" dirty="0"/>
              <a:t> in the worst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This work requires O(</a:t>
            </a:r>
            <a:r>
              <a:rPr lang="en-US" i="1" dirty="0"/>
              <a:t>K</a:t>
            </a:r>
            <a:r>
              <a:rPr lang="en-US" dirty="0"/>
              <a:t>|</a:t>
            </a:r>
            <a:r>
              <a:rPr lang="en-US" i="1" dirty="0"/>
              <a:t>V</a:t>
            </a:r>
            <a:r>
              <a:rPr lang="en-US" dirty="0"/>
              <a:t>|) = O(|</a:t>
            </a:r>
            <a:r>
              <a:rPr lang="en-US" i="1" dirty="0"/>
              <a:t>V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) constraints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8141" y="3589140"/>
            <a:ext cx="8310400" cy="1808140"/>
            <a:chOff x="188141" y="4087909"/>
            <a:chExt cx="8310400" cy="180814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80814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Track not just </a:t>
              </a:r>
              <a:r>
                <a:rPr lang="en-US" sz="2400" b="1" dirty="0">
                  <a:solidFill>
                    <a:schemeClr val="tx2"/>
                  </a:solidFill>
                </a:rPr>
                <a:t>if</a:t>
              </a:r>
              <a:r>
                <a:rPr lang="en-US" sz="2400" b="1" dirty="0">
                  <a:solidFill>
                    <a:schemeClr val="tx1"/>
                  </a:solidFill>
                </a:rPr>
                <a:t> an edge is used in a chain, but </a:t>
              </a:r>
              <a:r>
                <a:rPr lang="en-US" sz="2400" b="1" dirty="0">
                  <a:solidFill>
                    <a:schemeClr val="tx2"/>
                  </a:solidFill>
                </a:rPr>
                <a:t>where</a:t>
              </a:r>
              <a:r>
                <a:rPr lang="en-US" sz="2400" b="1" dirty="0">
                  <a:solidFill>
                    <a:schemeClr val="tx1"/>
                  </a:solidFill>
                </a:rPr>
                <a:t> in a chain an edge is used.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141" y="4141723"/>
              <a:ext cx="3339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MAIN</a:t>
              </a:r>
            </a:p>
            <a:p>
              <a:pPr algn="ctr"/>
              <a:endParaRPr lang="en-US" sz="1200" b="1" dirty="0"/>
            </a:p>
            <a:p>
              <a:pPr algn="ctr"/>
              <a:r>
                <a:rPr lang="en-US" sz="1200" b="1" dirty="0"/>
                <a:t>IDEA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574605"/>
            <a:ext cx="7620000" cy="18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edge 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in graph:	</a:t>
            </a:r>
            <a:r>
              <a:rPr lang="en-US" i="1" dirty="0"/>
              <a:t>K</a:t>
            </a:r>
            <a:r>
              <a:rPr lang="en-US" dirty="0"/>
              <a:t>’(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=	{1}		if </a:t>
            </a:r>
            <a:r>
              <a:rPr lang="en-US" i="1" dirty="0" err="1"/>
              <a:t>i</a:t>
            </a:r>
            <a:r>
              <a:rPr lang="en-US" dirty="0"/>
              <a:t> is an altruist</a:t>
            </a:r>
          </a:p>
          <a:p>
            <a:r>
              <a:rPr lang="en-US" dirty="0"/>
              <a:t>			</a:t>
            </a:r>
            <a:r>
              <a:rPr lang="en-US" i="1" dirty="0"/>
              <a:t>K</a:t>
            </a:r>
            <a:r>
              <a:rPr lang="en-US" dirty="0"/>
              <a:t>’(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=	{2, </a:t>
            </a:r>
            <a:r>
              <a:rPr lang="is-IS" dirty="0"/>
              <a:t>…, </a:t>
            </a:r>
            <a:r>
              <a:rPr lang="is-IS" i="1" dirty="0"/>
              <a:t>K</a:t>
            </a:r>
            <a:r>
              <a:rPr lang="is-IS" dirty="0"/>
              <a:t>} 	if </a:t>
            </a:r>
            <a:r>
              <a:rPr lang="is-IS" i="1" dirty="0"/>
              <a:t>i</a:t>
            </a:r>
            <a:r>
              <a:rPr lang="is-IS" dirty="0"/>
              <a:t> is a pair</a:t>
            </a:r>
            <a:r>
              <a:rPr lang="en-US" dirty="0"/>
              <a:t>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et al. EC-16]</a:t>
            </a:r>
          </a:p>
        </p:txBody>
      </p:sp>
    </p:spTree>
    <p:extLst>
      <p:ext uri="{BB962C8B-B14F-4D97-AF65-F5344CB8AC3E}">
        <p14:creationId xmlns:p14="http://schemas.microsoft.com/office/powerpoint/2010/main" val="53991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PICEF: Position-Indexed Chain-Edge Formulation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395855" cy="4373563"/>
          </a:xfrm>
        </p:spPr>
        <p:txBody>
          <a:bodyPr/>
          <a:lstStyle/>
          <a:p>
            <a:r>
              <a:rPr lang="en-US" dirty="0"/>
              <a:t>Maximize</a:t>
            </a:r>
          </a:p>
          <a:p>
            <a:r>
              <a:rPr lang="en-US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in E</a:t>
            </a:r>
            <a:r>
              <a:rPr lang="en-US" b="0" dirty="0"/>
              <a:t> </a:t>
            </a:r>
            <a:r>
              <a:rPr lang="en-US" b="0" dirty="0" err="1"/>
              <a:t>Σ</a:t>
            </a:r>
            <a:r>
              <a:rPr lang="en-US" b="0" i="1" baseline="-25000" dirty="0" err="1"/>
              <a:t>k</a:t>
            </a:r>
            <a:r>
              <a:rPr lang="en-US" b="0" baseline="-25000" dirty="0"/>
              <a:t> in </a:t>
            </a:r>
            <a:r>
              <a:rPr lang="en-US" b="0" i="1" baseline="-25000" dirty="0"/>
              <a:t>K</a:t>
            </a:r>
            <a:r>
              <a:rPr lang="en-US" b="0" baseline="-25000" dirty="0"/>
              <a:t>’(</a:t>
            </a:r>
            <a:r>
              <a:rPr lang="en-US" b="0" i="1" baseline="-25000" dirty="0" err="1"/>
              <a:t>i,j</a:t>
            </a:r>
            <a:r>
              <a:rPr lang="en-US" b="0" baseline="-25000" dirty="0"/>
              <a:t>)</a:t>
            </a:r>
            <a:r>
              <a:rPr lang="en-US" b="0" dirty="0"/>
              <a:t> </a:t>
            </a:r>
            <a:r>
              <a:rPr lang="en-US" b="0" i="1" dirty="0" err="1"/>
              <a:t>w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</a:t>
            </a:r>
            <a:r>
              <a:rPr lang="en-US" b="0" i="1" dirty="0" err="1"/>
              <a:t>y</a:t>
            </a:r>
            <a:r>
              <a:rPr lang="en-US" b="0" i="1" baseline="-25000" dirty="0" err="1"/>
              <a:t>ijk</a:t>
            </a:r>
            <a:r>
              <a:rPr lang="en-US" b="0" i="1" baseline="-25000" dirty="0"/>
              <a:t> </a:t>
            </a:r>
            <a:r>
              <a:rPr lang="en-US" b="0" i="1" dirty="0"/>
              <a:t>+ </a:t>
            </a:r>
            <a:r>
              <a:rPr lang="en-US" b="0" dirty="0" err="1"/>
              <a:t>Σ</a:t>
            </a:r>
            <a:r>
              <a:rPr lang="en-US" b="0" i="1" baseline="-25000" dirty="0" err="1"/>
              <a:t>c</a:t>
            </a:r>
            <a:r>
              <a:rPr lang="en-US" b="0" baseline="-25000" dirty="0"/>
              <a:t> in </a:t>
            </a:r>
            <a:r>
              <a:rPr lang="en-US" b="0" i="1" baseline="-25000" dirty="0"/>
              <a:t>C</a:t>
            </a:r>
            <a:r>
              <a:rPr lang="en-US" b="0" dirty="0"/>
              <a:t> </a:t>
            </a:r>
            <a:r>
              <a:rPr lang="en-US" b="0" i="1" dirty="0" err="1"/>
              <a:t>w</a:t>
            </a:r>
            <a:r>
              <a:rPr lang="en-US" b="0" i="1" baseline="-25000" dirty="0" err="1"/>
              <a:t>c</a:t>
            </a:r>
            <a:r>
              <a:rPr lang="en-US" b="0" dirty="0"/>
              <a:t> </a:t>
            </a:r>
            <a:r>
              <a:rPr lang="en-US" b="0" i="1" dirty="0" err="1"/>
              <a:t>z</a:t>
            </a:r>
            <a:r>
              <a:rPr lang="en-US" b="0" i="1" baseline="-25000" dirty="0" err="1"/>
              <a:t>c</a:t>
            </a:r>
            <a:endParaRPr lang="en-US" b="0" i="1" baseline="-25000" dirty="0"/>
          </a:p>
          <a:p>
            <a:r>
              <a:rPr lang="en-US" dirty="0"/>
              <a:t>Subject to</a:t>
            </a:r>
          </a:p>
          <a:p>
            <a:pPr algn="r"/>
            <a:r>
              <a:rPr lang="en-US" dirty="0"/>
              <a:t>	</a:t>
            </a:r>
            <a:r>
              <a:rPr lang="en-US" b="0" dirty="0"/>
              <a:t>		</a:t>
            </a:r>
            <a:r>
              <a:rPr lang="en-US" b="0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0" dirty="0"/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57200" y="3066699"/>
          <a:ext cx="8257311" cy="1135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114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’(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i,j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+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: 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64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US" b="1" i="1" baseline="0" dirty="0">
                          <a:solidFill>
                            <a:schemeClr val="tx1"/>
                          </a:solidFill>
                        </a:rPr>
                        <a:t> pair can be in at most one chain or cycle</a:t>
                      </a: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57200" y="4118133"/>
          <a:ext cx="8257311" cy="94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577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ij1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Altruists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18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 altruist can trigger at most one</a:t>
                      </a:r>
                      <a:r>
                        <a:rPr lang="en-US" b="1" i="1" baseline="0" dirty="0">
                          <a:solidFill>
                            <a:schemeClr val="tx1"/>
                          </a:solidFill>
                        </a:rPr>
                        <a:t> chain via outgoing edge at position </a:t>
                      </a:r>
                      <a:r>
                        <a:rPr lang="en-US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200" y="5221635"/>
          <a:ext cx="8257311" cy="1413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6581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ijk+1</a:t>
                      </a:r>
                      <a:r>
                        <a:rPr lang="en-US"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-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j:ji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⌃ k in K’(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j,i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jik</a:t>
                      </a:r>
                      <a:r>
                        <a:rPr lang="en-US"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≤ 0 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every </a:t>
                      </a:r>
                      <a:r>
                        <a:rPr lang="en-US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and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{1, </a:t>
                      </a:r>
                      <a:r>
                        <a:rPr lang="is-I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…, </a:t>
                      </a:r>
                      <a:r>
                        <a:rPr lang="is-IS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is-I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-1}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58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 pair can be have an outgoing edge at position k+</a:t>
                      </a:r>
                      <a:r>
                        <a:rPr lang="en-US" b="1" i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 in a chain </a:t>
                      </a:r>
                      <a:r>
                        <a:rPr lang="en-US" b="1" i="1" dirty="0" err="1">
                          <a:solidFill>
                            <a:schemeClr val="tx1"/>
                          </a:solidFill>
                        </a:rPr>
                        <a:t>iff</a:t>
                      </a: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 it has an incoming edge at position k in a chain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/>
              <a:t>Dickerson et al. </a:t>
            </a:r>
            <a:r>
              <a:rPr lang="en-US" sz="1400" dirty="0"/>
              <a:t>EC-16]</a:t>
            </a:r>
          </a:p>
        </p:txBody>
      </p:sp>
    </p:spTree>
    <p:extLst>
      <p:ext uri="{BB962C8B-B14F-4D97-AF65-F5344CB8AC3E}">
        <p14:creationId xmlns:p14="http://schemas.microsoft.com/office/powerpoint/2010/main" val="3291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What if there are Still too many Variables?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particularly dense graphs or if, in the future, longer cycle caps are allowed, PICEF may need too many cycle variables</a:t>
            </a:r>
          </a:p>
          <a:p>
            <a:r>
              <a:rPr lang="en-US" dirty="0"/>
              <a:t>Solve via branch and price by storing only a subset of columns in memory, then solving pricing 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Search for variables with positive price, bring into model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Previously: that search is exponential in chain cap </a:t>
            </a:r>
            <a:r>
              <a:rPr lang="en-US" sz="1400" b="0" dirty="0"/>
              <a:t>[Abraham et al. 2007, </a:t>
            </a:r>
            <a:r>
              <a:rPr lang="en-US" sz="1400" b="0" dirty="0" err="1"/>
              <a:t>Glorie</a:t>
            </a:r>
            <a:r>
              <a:rPr lang="en-US" sz="1400" b="0" dirty="0"/>
              <a:t> et al. 2014, </a:t>
            </a:r>
            <a:r>
              <a:rPr lang="en-US" sz="1400" b="0" dirty="0" err="1"/>
              <a:t>Plaut</a:t>
            </a:r>
            <a:r>
              <a:rPr lang="en-US" sz="1400" b="0" dirty="0"/>
              <a:t> et al. 2016]</a:t>
            </a:r>
            <a:endParaRPr lang="en-US" sz="1600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General: pricing chains &amp; cycle is </a:t>
            </a:r>
            <a:r>
              <a:rPr lang="en-US" b="0" dirty="0">
                <a:solidFill>
                  <a:schemeClr val="tx2"/>
                </a:solidFill>
              </a:rPr>
              <a:t>NP-hard</a:t>
            </a:r>
            <a:r>
              <a:rPr lang="en-US" b="0" dirty="0"/>
              <a:t> </a:t>
            </a:r>
            <a:r>
              <a:rPr lang="en-US" sz="1400" b="0" dirty="0"/>
              <a:t>[arXiv:1606.00117]</a:t>
            </a:r>
            <a:endParaRPr lang="en-US" sz="1600" b="0" dirty="0"/>
          </a:p>
          <a:p>
            <a:r>
              <a:rPr lang="en-US" dirty="0"/>
              <a:t>But we only need to price cycles, not chains!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2000" y="5227071"/>
            <a:ext cx="8310400" cy="1438809"/>
            <a:chOff x="188141" y="4087909"/>
            <a:chExt cx="8310400" cy="1438809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4087909"/>
              <a:ext cx="8041341" cy="14388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PICEF is the first branch-and-price-based model with provably correct polynomial-time pricing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PRICING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/>
              <a:t>Dickerson et al. EC-16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51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Polynomial-TIME Cycle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48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Solve a structured problem that </a:t>
            </a:r>
            <a:r>
              <a:rPr lang="en-US" dirty="0">
                <a:solidFill>
                  <a:schemeClr val="tx2"/>
                </a:solidFill>
              </a:rPr>
              <a:t>implicitly</a:t>
            </a:r>
            <a:r>
              <a:rPr lang="en-US" dirty="0"/>
              <a:t> prices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Variable = </a:t>
            </a:r>
            <a:r>
              <a:rPr lang="en-US" b="0" i="1" dirty="0"/>
              <a:t>x</a:t>
            </a:r>
            <a:r>
              <a:rPr lang="en-US" b="0" i="1" baseline="-25000" dirty="0"/>
              <a:t>c</a:t>
            </a:r>
            <a:r>
              <a:rPr lang="en-US" b="0" dirty="0"/>
              <a:t> for cycle (not chain) </a:t>
            </a:r>
            <a:r>
              <a:rPr lang="en-US" b="0" i="1" dirty="0"/>
              <a:t>c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Price of </a:t>
            </a:r>
            <a:r>
              <a:rPr lang="en-US" b="0" i="1" dirty="0"/>
              <a:t>x</a:t>
            </a:r>
            <a:r>
              <a:rPr lang="en-US" b="0" i="1" baseline="-25000" dirty="0"/>
              <a:t>c</a:t>
            </a:r>
            <a:r>
              <a:rPr lang="en-US" b="0" dirty="0"/>
              <a:t> =  </a:t>
            </a:r>
            <a:r>
              <a:rPr lang="en-US" b="0" i="1" dirty="0" err="1"/>
              <a:t>w</a:t>
            </a:r>
            <a:r>
              <a:rPr lang="en-US" b="0" i="1" baseline="-25000" dirty="0" err="1"/>
              <a:t>c</a:t>
            </a:r>
            <a:r>
              <a:rPr lang="en-US" b="0" dirty="0"/>
              <a:t> – </a:t>
            </a:r>
            <a:r>
              <a:rPr lang="en-US" b="0" dirty="0" err="1"/>
              <a:t>Σ</a:t>
            </a:r>
            <a:r>
              <a:rPr lang="en-US" b="0" i="1" baseline="-25000" dirty="0" err="1"/>
              <a:t>v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i="1" dirty="0"/>
              <a:t>   </a:t>
            </a:r>
          </a:p>
          <a:p>
            <a:r>
              <a:rPr lang="en-US" dirty="0"/>
              <a:t>Example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Price: (</a:t>
            </a:r>
            <a:r>
              <a:rPr lang="en-US" b="0" i="1" dirty="0"/>
              <a:t>2+3+2</a:t>
            </a:r>
            <a:r>
              <a:rPr lang="en-US" b="0" dirty="0"/>
              <a:t>) – (</a:t>
            </a:r>
            <a:r>
              <a:rPr lang="en-US" b="0" i="1" dirty="0"/>
              <a:t>δ</a:t>
            </a:r>
            <a:r>
              <a:rPr lang="en-US" b="0" i="1" baseline="-25000" dirty="0"/>
              <a:t>P1</a:t>
            </a:r>
            <a:r>
              <a:rPr lang="en-US" b="0" i="1" dirty="0"/>
              <a:t>+δ</a:t>
            </a:r>
            <a:r>
              <a:rPr lang="en-US" b="0" i="1" baseline="-25000" dirty="0"/>
              <a:t>P2</a:t>
            </a:r>
            <a:r>
              <a:rPr lang="en-US" b="0" i="1" dirty="0"/>
              <a:t>+δ</a:t>
            </a:r>
            <a:r>
              <a:rPr lang="en-US" b="0" i="1" baseline="-25000" dirty="0"/>
              <a:t>P3</a:t>
            </a:r>
            <a:r>
              <a:rPr lang="en-US" b="0" dirty="0"/>
              <a:t>)</a:t>
            </a:r>
            <a:r>
              <a:rPr lang="en-US" b="0" i="1" dirty="0"/>
              <a:t> </a:t>
            </a:r>
            <a:endParaRPr lang="en-US" b="0" dirty="0"/>
          </a:p>
          <a:p>
            <a:endParaRPr lang="en-US" dirty="0"/>
          </a:p>
          <a:p>
            <a:r>
              <a:rPr lang="en-US" b="0" i="1" dirty="0"/>
              <a:t>=    </a:t>
            </a:r>
            <a:r>
              <a:rPr lang="en-US" b="0" dirty="0" err="1"/>
              <a:t>Σ</a:t>
            </a:r>
            <a:r>
              <a:rPr lang="en-US" b="0" i="1" baseline="-25000" dirty="0" err="1"/>
              <a:t>e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/>
              <a:t>w</a:t>
            </a:r>
            <a:r>
              <a:rPr lang="en-US" b="0" i="1" baseline="-25000" dirty="0"/>
              <a:t>e</a:t>
            </a:r>
            <a:r>
              <a:rPr lang="en-US" b="0" dirty="0"/>
              <a:t> – </a:t>
            </a:r>
            <a:r>
              <a:rPr lang="en-US" b="0" dirty="0" err="1"/>
              <a:t>Σ</a:t>
            </a:r>
            <a:r>
              <a:rPr lang="en-US" b="0" i="1" baseline="-25000" dirty="0" err="1"/>
              <a:t>v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i="1" dirty="0"/>
              <a:t>   </a:t>
            </a:r>
            <a:br>
              <a:rPr lang="en-US" b="0" i="1" dirty="0"/>
            </a:br>
            <a:r>
              <a:rPr lang="en-US" b="0" i="1" dirty="0"/>
              <a:t>=</a:t>
            </a:r>
            <a:r>
              <a:rPr lang="en-US" b="0" dirty="0"/>
              <a:t>    </a:t>
            </a:r>
            <a:r>
              <a:rPr lang="en-US" b="0" dirty="0" err="1"/>
              <a:t>Σ</a:t>
            </a:r>
            <a:r>
              <a:rPr lang="en-US" b="0" i="1" baseline="-25000" dirty="0"/>
              <a:t>(</a:t>
            </a:r>
            <a:r>
              <a:rPr lang="en-US" b="0" i="1" baseline="-25000" dirty="0" err="1"/>
              <a:t>u,v</a:t>
            </a:r>
            <a:r>
              <a:rPr lang="en-US" b="0" i="1" baseline="-25000" dirty="0"/>
              <a:t>) in c</a:t>
            </a:r>
            <a:r>
              <a:rPr lang="en-US" b="0" dirty="0"/>
              <a:t> [</a:t>
            </a:r>
            <a:r>
              <a:rPr lang="en-US" b="0" i="1" dirty="0"/>
              <a:t>w</a:t>
            </a:r>
            <a:r>
              <a:rPr lang="en-US" b="0" i="1" baseline="-25000" dirty="0"/>
              <a:t>(</a:t>
            </a:r>
            <a:r>
              <a:rPr lang="en-US" b="0" i="1" baseline="-25000" dirty="0" err="1"/>
              <a:t>u,v</a:t>
            </a:r>
            <a:r>
              <a:rPr lang="en-US" b="0" i="1" baseline="-25000" dirty="0"/>
              <a:t>)</a:t>
            </a:r>
            <a:r>
              <a:rPr lang="en-US" b="0" dirty="0"/>
              <a:t> –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dirty="0"/>
              <a:t>]</a:t>
            </a:r>
            <a:r>
              <a:rPr lang="en-US" dirty="0"/>
              <a:t> 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Idea: Take </a:t>
            </a:r>
            <a:r>
              <a:rPr lang="en-US" i="1" dirty="0"/>
              <a:t>G</a:t>
            </a:r>
            <a:r>
              <a:rPr lang="en-US" dirty="0"/>
              <a:t>, create </a:t>
            </a:r>
            <a:r>
              <a:rPr lang="en-US" i="1" dirty="0"/>
              <a:t>G’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all edges </a:t>
            </a:r>
            <a:r>
              <a:rPr lang="en-US" i="1" dirty="0"/>
              <a:t>e</a:t>
            </a:r>
            <a:r>
              <a:rPr lang="en-US" dirty="0"/>
              <a:t> =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are reweighted </a:t>
            </a:r>
            <a:r>
              <a:rPr lang="en-US" i="1" dirty="0"/>
              <a:t>r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=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</a:t>
            </a:r>
            <a:r>
              <a:rPr lang="en-US" dirty="0"/>
              <a:t>– 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Positive price cycles in </a:t>
            </a:r>
            <a:r>
              <a:rPr lang="en-US" i="1" dirty="0">
                <a:solidFill>
                  <a:schemeClr val="tx2"/>
                </a:solidFill>
              </a:rPr>
              <a:t>G</a:t>
            </a:r>
            <a:r>
              <a:rPr lang="en-US" dirty="0">
                <a:solidFill>
                  <a:schemeClr val="tx2"/>
                </a:solidFill>
              </a:rPr>
              <a:t> = negative weight cycles in </a:t>
            </a:r>
            <a:r>
              <a:rPr lang="en-US" i="1" dirty="0">
                <a:solidFill>
                  <a:schemeClr val="tx2"/>
                </a:solidFill>
              </a:rPr>
              <a:t>G’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42262" y="2396588"/>
            <a:ext cx="2453739" cy="2197057"/>
            <a:chOff x="4535674" y="2590556"/>
            <a:chExt cx="2453739" cy="2197057"/>
          </a:xfrm>
        </p:grpSpPr>
        <p:sp>
          <p:nvSpPr>
            <p:cNvPr id="7" name="Oval 6"/>
            <p:cNvSpPr/>
            <p:nvPr/>
          </p:nvSpPr>
          <p:spPr>
            <a:xfrm>
              <a:off x="5282715" y="2590556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P1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535674" y="3871668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075013" y="387321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P3</a:t>
              </a:r>
            </a:p>
          </p:txBody>
        </p:sp>
        <p:cxnSp>
          <p:nvCxnSpPr>
            <p:cNvPr id="12" name="Straight Arrow Connector 11"/>
            <p:cNvCxnSpPr>
              <a:stCxn id="7" idx="3"/>
              <a:endCxn id="10" idx="0"/>
            </p:cNvCxnSpPr>
            <p:nvPr/>
          </p:nvCxnSpPr>
          <p:spPr>
            <a:xfrm flipH="1">
              <a:off x="4992874" y="3371045"/>
              <a:ext cx="423752" cy="50062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6"/>
            </p:cNvCxnSpPr>
            <p:nvPr/>
          </p:nvCxnSpPr>
          <p:spPr>
            <a:xfrm>
              <a:off x="5450074" y="4328868"/>
              <a:ext cx="624939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1" idx="0"/>
              <a:endCxn id="7" idx="5"/>
            </p:cNvCxnSpPr>
            <p:nvPr/>
          </p:nvCxnSpPr>
          <p:spPr>
            <a:xfrm flipH="1" flipV="1">
              <a:off x="6063204" y="3371045"/>
              <a:ext cx="469009" cy="50216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962778" y="3320291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86500" y="3320291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01951" y="3988116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853954" y="391768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w</a:t>
            </a:r>
            <a:r>
              <a:rPr lang="en-US" i="1" baseline="-25000" dirty="0" err="1"/>
              <a:t>c</a:t>
            </a:r>
            <a:endParaRPr lang="en-US" dirty="0"/>
          </a:p>
        </p:txBody>
      </p:sp>
      <p:sp>
        <p:nvSpPr>
          <p:cNvPr id="41" name="Left Brace 40"/>
          <p:cNvSpPr/>
          <p:nvPr/>
        </p:nvSpPr>
        <p:spPr>
          <a:xfrm rot="16200000">
            <a:off x="2004405" y="3545535"/>
            <a:ext cx="91828" cy="7933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Glorie</a:t>
            </a:r>
            <a:r>
              <a:rPr lang="en-US" sz="1400" dirty="0"/>
              <a:t> et al. MSOM-2014, </a:t>
            </a:r>
            <a:r>
              <a:rPr lang="en-US" sz="1400" dirty="0" err="1"/>
              <a:t>Plaut</a:t>
            </a:r>
            <a:r>
              <a:rPr lang="en-US" sz="1400" dirty="0"/>
              <a:t> et al. AAAI-2016]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3745" cy="1371600"/>
          </a:xfrm>
        </p:spPr>
        <p:txBody>
          <a:bodyPr>
            <a:normAutofit/>
          </a:bodyPr>
          <a:lstStyle/>
          <a:p>
            <a:r>
              <a:rPr lang="en-US"/>
              <a:t>Adapted Bellman-Ford Pricing for cycles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Bellman-Ford finds shortest paths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Undefined in graphs with negative weight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Adapt B-F to prevent internal looping </a:t>
            </a:r>
            <a:r>
              <a:rPr lang="en-US" dirty="0">
                <a:solidFill>
                  <a:schemeClr val="tx2"/>
                </a:solidFill>
              </a:rPr>
              <a:t>during the traversal</a:t>
            </a:r>
          </a:p>
          <a:p>
            <a:pPr lvl="1"/>
            <a:r>
              <a:rPr lang="en-US" i="1" dirty="0"/>
              <a:t>Shortest</a:t>
            </a:r>
            <a:r>
              <a:rPr lang="en-US" dirty="0"/>
              <a:t> path is NP-hard (reduce from Hamiltonian path):</a:t>
            </a:r>
          </a:p>
          <a:p>
            <a:pPr lvl="2"/>
            <a:r>
              <a:rPr lang="en-US" dirty="0"/>
              <a:t>Set edge weights to -1, given edge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, ask if shortest path from </a:t>
            </a:r>
            <a:r>
              <a:rPr lang="en-US" i="1" dirty="0"/>
              <a:t>u</a:t>
            </a:r>
            <a:r>
              <a:rPr lang="en-US" dirty="0"/>
              <a:t> to </a:t>
            </a:r>
            <a:r>
              <a:rPr lang="en-US" i="1" dirty="0"/>
              <a:t>v </a:t>
            </a:r>
            <a:r>
              <a:rPr lang="en-US" dirty="0"/>
              <a:t>is weight </a:t>
            </a:r>
            <a:r>
              <a:rPr lang="en-US" i="1" dirty="0"/>
              <a:t>1</a:t>
            </a:r>
            <a:r>
              <a:rPr lang="en-US" dirty="0"/>
              <a:t>-|</a:t>
            </a:r>
            <a:r>
              <a:rPr lang="en-US" i="1" dirty="0"/>
              <a:t>V</a:t>
            </a:r>
            <a:r>
              <a:rPr lang="en-US" dirty="0"/>
              <a:t>| </a:t>
            </a:r>
            <a:r>
              <a:rPr lang="en-US" dirty="0">
                <a:sym typeface="Wingdings"/>
              </a:rPr>
              <a:t> visits each vertex exactly once</a:t>
            </a:r>
          </a:p>
          <a:p>
            <a:pPr lvl="1"/>
            <a:r>
              <a:rPr lang="en-US" dirty="0">
                <a:sym typeface="Wingdings"/>
              </a:rPr>
              <a:t>We only need </a:t>
            </a:r>
            <a:r>
              <a:rPr lang="en-US" i="1" dirty="0">
                <a:sym typeface="Wingdings"/>
              </a:rPr>
              <a:t>some </a:t>
            </a:r>
            <a:r>
              <a:rPr lang="en-US" dirty="0">
                <a:sym typeface="Wingdings"/>
              </a:rPr>
              <a:t>short path (or proof that no negative cycle exists)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Now pricing runs in time </a:t>
            </a:r>
            <a:r>
              <a:rPr lang="en-US" i="1" dirty="0">
                <a:sym typeface="Wingdings"/>
              </a:rPr>
              <a:t>O</a:t>
            </a:r>
            <a:r>
              <a:rPr lang="en-US" dirty="0">
                <a:sym typeface="Wingdings"/>
              </a:rPr>
              <a:t>(|</a:t>
            </a:r>
            <a:r>
              <a:rPr lang="en-US" i="1" dirty="0">
                <a:sym typeface="Wingdings"/>
              </a:rPr>
              <a:t>V</a:t>
            </a:r>
            <a:r>
              <a:rPr lang="en-US" dirty="0">
                <a:sym typeface="Wingdings"/>
              </a:rPr>
              <a:t>||</a:t>
            </a:r>
            <a:r>
              <a:rPr lang="en-US" i="1" dirty="0">
                <a:sym typeface="Wingdings"/>
              </a:rPr>
              <a:t>E</a:t>
            </a:r>
            <a:r>
              <a:rPr lang="en-US" dirty="0">
                <a:sym typeface="Wingdings"/>
              </a:rPr>
              <a:t>|</a:t>
            </a:r>
            <a:r>
              <a:rPr lang="en-US" i="1" dirty="0">
                <a:sym typeface="Wingdings"/>
              </a:rPr>
              <a:t>L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Glorie</a:t>
            </a:r>
            <a:r>
              <a:rPr lang="en-US" sz="1400" dirty="0"/>
              <a:t> et al. MSOM-2014, </a:t>
            </a:r>
            <a:r>
              <a:rPr lang="en-US" sz="1400" dirty="0" err="1"/>
              <a:t>Plaut</a:t>
            </a:r>
            <a:r>
              <a:rPr lang="en-US" sz="1400" dirty="0"/>
              <a:t> et al. AAAI-2016]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Failure-aware Kidney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79055" cy="4373563"/>
          </a:xfrm>
        </p:spPr>
        <p:txBody>
          <a:bodyPr/>
          <a:lstStyle/>
          <a:p>
            <a:r>
              <a:rPr lang="en-US" dirty="0"/>
              <a:t>In practice, not all edges exist; lots of recent work</a:t>
            </a:r>
            <a:r>
              <a:rPr lang="en-US" sz="1600" dirty="0"/>
              <a:t> </a:t>
            </a:r>
            <a:r>
              <a:rPr lang="en-US" sz="1100" b="0" dirty="0"/>
              <a:t>[Li et al. 2011, Dickerson et al. 2013, Blum et al. 2013, Anderson et al. 2015, Blum et al. 2015, </a:t>
            </a:r>
            <a:r>
              <a:rPr lang="en-US" sz="1100" b="0" dirty="0" err="1"/>
              <a:t>Glorie</a:t>
            </a:r>
            <a:r>
              <a:rPr lang="en-US" sz="1100" b="0" dirty="0"/>
              <a:t> et al. 2016, </a:t>
            </a:r>
            <a:r>
              <a:rPr lang="en-US" sz="1100" b="0" dirty="0" err="1"/>
              <a:t>Pedroso&amp;Ikeda</a:t>
            </a:r>
            <a:r>
              <a:rPr lang="en-US" sz="1100" b="0" dirty="0"/>
              <a:t> 2016, </a:t>
            </a:r>
            <a:r>
              <a:rPr lang="en-US" sz="1100" b="0" dirty="0" err="1"/>
              <a:t>Assadi</a:t>
            </a:r>
            <a:r>
              <a:rPr lang="en-US" sz="1100" b="0" dirty="0"/>
              <a:t> et al. 201</a:t>
            </a:r>
            <a:r>
              <a:rPr lang="is-IS" sz="1100" b="0" dirty="0"/>
              <a:t>6</a:t>
            </a:r>
            <a:r>
              <a:rPr lang="en-US" sz="1100" b="0" dirty="0"/>
              <a:t>]</a:t>
            </a:r>
          </a:p>
          <a:p>
            <a:r>
              <a:rPr lang="en-US" dirty="0"/>
              <a:t>One approach: associate a success probability </a:t>
            </a:r>
            <a:r>
              <a:rPr lang="en-US" i="1" dirty="0"/>
              <a:t>p </a:t>
            </a:r>
            <a:r>
              <a:rPr lang="en-US" dirty="0"/>
              <a:t>with each edge, maximize expected size of remaining matching after independent edge failures </a:t>
            </a:r>
            <a:r>
              <a:rPr lang="en-US" sz="1200" b="0" dirty="0"/>
              <a:t>[Dickerson et al. 2013]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Cycles succeed only if all edges succeed</a:t>
            </a:r>
          </a:p>
          <a:p>
            <a:pPr lvl="1"/>
            <a:r>
              <a:rPr lang="en-US" dirty="0"/>
              <a:t>Chains succeed </a:t>
            </a:r>
            <a:r>
              <a:rPr lang="en-US" dirty="0">
                <a:solidFill>
                  <a:schemeClr val="tx2"/>
                </a:solidFill>
              </a:rPr>
              <a:t>up to first edge failure</a:t>
            </a:r>
          </a:p>
          <a:p>
            <a:r>
              <a:rPr lang="en-US" dirty="0"/>
              <a:t>Earlier compact formulations cannot be adapted to this model due to expected utility of edge changing based on position</a:t>
            </a:r>
          </a:p>
          <a:p>
            <a:r>
              <a:rPr lang="en-US" dirty="0"/>
              <a:t>Minor adjustment to PICEF’s objective function:</a:t>
            </a:r>
          </a:p>
        </p:txBody>
      </p:sp>
      <p:sp>
        <p:nvSpPr>
          <p:cNvPr id="7" name="Rectangle 6"/>
          <p:cNvSpPr/>
          <p:nvPr/>
        </p:nvSpPr>
        <p:spPr>
          <a:xfrm>
            <a:off x="992904" y="5308661"/>
            <a:ext cx="6939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u</a:t>
            </a:r>
            <a:r>
              <a:rPr lang="en-US" sz="2000" i="1" baseline="-25000" dirty="0"/>
              <a:t>p</a:t>
            </a:r>
            <a:r>
              <a:rPr lang="en-US" sz="2000" dirty="0"/>
              <a:t>(</a:t>
            </a:r>
            <a:r>
              <a:rPr lang="en-US" sz="2000" i="1" dirty="0"/>
              <a:t>M</a:t>
            </a:r>
            <a:r>
              <a:rPr lang="en-US" sz="2000" dirty="0"/>
              <a:t>) = </a:t>
            </a:r>
            <a:r>
              <a:rPr lang="en-US" sz="2000" dirty="0" err="1"/>
              <a:t>Σ</a:t>
            </a:r>
            <a:r>
              <a:rPr lang="en-US" sz="2000" i="1" baseline="-25000" dirty="0" err="1"/>
              <a:t>ij</a:t>
            </a:r>
            <a:r>
              <a:rPr lang="en-US" sz="2000" i="1" baseline="-25000" dirty="0"/>
              <a:t> in E</a:t>
            </a:r>
            <a:r>
              <a:rPr lang="en-US" sz="2000" dirty="0"/>
              <a:t> </a:t>
            </a:r>
            <a:r>
              <a:rPr lang="en-US" sz="2000" dirty="0" err="1"/>
              <a:t>Σ</a:t>
            </a:r>
            <a:r>
              <a:rPr lang="en-US" sz="2000" i="1" baseline="-25000" dirty="0" err="1"/>
              <a:t>k</a:t>
            </a:r>
            <a:r>
              <a:rPr lang="en-US" sz="2000" baseline="-25000" dirty="0"/>
              <a:t> in </a:t>
            </a:r>
            <a:r>
              <a:rPr lang="en-US" sz="2000" i="1" baseline="-25000" dirty="0"/>
              <a:t>K</a:t>
            </a:r>
            <a:r>
              <a:rPr lang="en-US" sz="2000" baseline="-25000" dirty="0"/>
              <a:t>’(</a:t>
            </a:r>
            <a:r>
              <a:rPr lang="en-US" sz="2000" i="1" baseline="-25000" dirty="0" err="1"/>
              <a:t>i,j</a:t>
            </a:r>
            <a:r>
              <a:rPr lang="en-US" sz="2000" baseline="-25000" dirty="0"/>
              <a:t>)</a:t>
            </a:r>
            <a:r>
              <a:rPr lang="en-US" sz="2000" dirty="0"/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p</a:t>
            </a:r>
            <a:r>
              <a:rPr lang="en-US" sz="2000" i="1" baseline="30000" dirty="0" err="1">
                <a:solidFill>
                  <a:schemeClr val="tx2"/>
                </a:solidFill>
              </a:rPr>
              <a:t>k</a:t>
            </a:r>
            <a:r>
              <a:rPr lang="en-US" sz="2000" baseline="30000" dirty="0"/>
              <a:t> </a:t>
            </a:r>
            <a:r>
              <a:rPr lang="en-US" sz="2000" i="1" dirty="0" err="1"/>
              <a:t>w</a:t>
            </a:r>
            <a:r>
              <a:rPr lang="en-US" sz="2000" i="1" baseline="30000" dirty="0" err="1"/>
              <a:t>ij</a:t>
            </a:r>
            <a:r>
              <a:rPr lang="en-US" sz="2000" i="1" baseline="-25000" dirty="0"/>
              <a:t> </a:t>
            </a:r>
            <a:r>
              <a:rPr lang="en-US" sz="2000" i="1" dirty="0" err="1"/>
              <a:t>y</a:t>
            </a:r>
            <a:r>
              <a:rPr lang="en-US" sz="2000" i="1" baseline="-25000" dirty="0" err="1"/>
              <a:t>ijk</a:t>
            </a:r>
            <a:r>
              <a:rPr lang="en-US" sz="2000" i="1" baseline="-25000" dirty="0"/>
              <a:t> </a:t>
            </a:r>
            <a:r>
              <a:rPr lang="en-US" sz="2000" i="1" dirty="0"/>
              <a:t>+ </a:t>
            </a:r>
            <a:r>
              <a:rPr lang="en-US" sz="2000" dirty="0" err="1"/>
              <a:t>Σ</a:t>
            </a:r>
            <a:r>
              <a:rPr lang="en-US" sz="2000" i="1" baseline="-25000" dirty="0" err="1"/>
              <a:t>c</a:t>
            </a:r>
            <a:r>
              <a:rPr lang="en-US" sz="2000" baseline="-25000" dirty="0"/>
              <a:t> in </a:t>
            </a:r>
            <a:r>
              <a:rPr lang="en-US" sz="2000" i="1" baseline="-25000" dirty="0"/>
              <a:t>C</a:t>
            </a:r>
            <a:r>
              <a:rPr lang="en-US" sz="2000" dirty="0"/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p</a:t>
            </a:r>
            <a:r>
              <a:rPr lang="en-US" sz="2000" baseline="30000" dirty="0" err="1">
                <a:solidFill>
                  <a:schemeClr val="tx2"/>
                </a:solidFill>
              </a:rPr>
              <a:t>|</a:t>
            </a:r>
            <a:r>
              <a:rPr lang="en-US" sz="2000" i="1" baseline="30000" dirty="0" err="1">
                <a:solidFill>
                  <a:schemeClr val="tx2"/>
                </a:solidFill>
              </a:rPr>
              <a:t>c</a:t>
            </a:r>
            <a:r>
              <a:rPr lang="en-US" sz="2000" baseline="30000" dirty="0">
                <a:solidFill>
                  <a:schemeClr val="tx2"/>
                </a:solidFill>
              </a:rPr>
              <a:t>|</a:t>
            </a:r>
            <a:r>
              <a:rPr lang="en-US" sz="2000" dirty="0"/>
              <a:t>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c</a:t>
            </a:r>
            <a:r>
              <a:rPr lang="en-US" sz="2000" dirty="0"/>
              <a:t> </a:t>
            </a:r>
            <a:r>
              <a:rPr lang="en-US" sz="2000" i="1" dirty="0" err="1"/>
              <a:t>z</a:t>
            </a:r>
            <a:r>
              <a:rPr lang="en-US" sz="2000" i="1" baseline="-25000" dirty="0" err="1"/>
              <a:t>c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5855" y="5778046"/>
            <a:ext cx="8310400" cy="957109"/>
            <a:chOff x="188141" y="4569609"/>
            <a:chExt cx="8310400" cy="957109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4569609"/>
              <a:ext cx="8041341" cy="9571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Can also adapt Bellman-Ford to give a failure-aware polynomial time pricing algorithm for cycles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141" y="4724997"/>
              <a:ext cx="333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B&amp;P</a:t>
              </a:r>
              <a:endParaRPr lang="en-US" sz="1200" b="1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et al. EC-13, EC-16]</a:t>
            </a:r>
          </a:p>
        </p:txBody>
      </p:sp>
      <p:sp>
        <p:nvSpPr>
          <p:cNvPr id="6" name="Explosion 2 5"/>
          <p:cNvSpPr/>
          <p:nvPr/>
        </p:nvSpPr>
        <p:spPr>
          <a:xfrm>
            <a:off x="5988653" y="50799"/>
            <a:ext cx="2963334" cy="1759954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More on uncertainty next lecture!</a:t>
            </a:r>
          </a:p>
        </p:txBody>
      </p:sp>
    </p:spTree>
    <p:extLst>
      <p:ext uri="{BB962C8B-B14F-4D97-AF65-F5344CB8AC3E}">
        <p14:creationId xmlns:p14="http://schemas.microsoft.com/office/powerpoint/2010/main" val="11746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/>
              <a:t>The clearing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clearing problem</a:t>
            </a:r>
            <a:r>
              <a:rPr lang="en-US" dirty="0"/>
              <a:t> is to find 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chains (maybe with a cap </a:t>
            </a:r>
            <a:r>
              <a:rPr lang="en-US" i="1" dirty="0"/>
              <a:t>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This class: only consider </a:t>
            </a:r>
            <a:r>
              <a:rPr lang="en-US" dirty="0">
                <a:solidFill>
                  <a:schemeClr val="tx2"/>
                </a:solidFill>
              </a:rPr>
              <a:t>static</a:t>
            </a:r>
            <a:r>
              <a:rPr lang="en-US" dirty="0"/>
              <a:t> matching in the present</a:t>
            </a:r>
          </a:p>
          <a:p>
            <a:pPr lvl="1"/>
            <a:r>
              <a:rPr lang="en-US" dirty="0"/>
              <a:t>Next class: more general </a:t>
            </a:r>
            <a:r>
              <a:rPr lang="en-US" dirty="0">
                <a:solidFill>
                  <a:schemeClr val="tx2"/>
                </a:solidFill>
              </a:rPr>
              <a:t>dynamic</a:t>
            </a:r>
            <a:r>
              <a:rPr lang="en-US" dirty="0"/>
              <a:t> matching over time</a:t>
            </a:r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659217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</a:t>
            </a:r>
            <a:r>
              <a:rPr lang="en-US"/>
              <a:t>do All These </a:t>
            </a:r>
            <a:r>
              <a:rPr lang="en-US" dirty="0"/>
              <a:t>models perform in </a:t>
            </a:r>
            <a:r>
              <a:rPr lang="en-US" dirty="0" err="1"/>
              <a:t>PRactice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Test on real and simulated match runs from:</a:t>
            </a:r>
          </a:p>
          <a:p>
            <a:pPr lvl="1"/>
            <a:r>
              <a:rPr lang="en-US" sz="2400" dirty="0"/>
              <a:t>US UNOS exchange: 143+ transplant centers</a:t>
            </a:r>
          </a:p>
          <a:p>
            <a:pPr lvl="1"/>
            <a:r>
              <a:rPr lang="en-US" sz="2400" dirty="0"/>
              <a:t>UK NLDKSS: 20 transplant centers</a:t>
            </a:r>
          </a:p>
          <a:p>
            <a:r>
              <a:rPr lang="en-US" sz="2400" dirty="0"/>
              <a:t>Following are tests against actual code for:</a:t>
            </a:r>
          </a:p>
          <a:p>
            <a:pPr lvl="1"/>
            <a:r>
              <a:rPr lang="en-US" sz="2400" dirty="0" err="1"/>
              <a:t>BnP</a:t>
            </a:r>
            <a:r>
              <a:rPr lang="en-US" sz="2400" dirty="0"/>
              <a:t>-DFS </a:t>
            </a:r>
            <a:r>
              <a:rPr lang="en-US" sz="1600" dirty="0"/>
              <a:t>[Abraham et al. EC-07]</a:t>
            </a:r>
            <a:endParaRPr lang="en-US" sz="2400" dirty="0"/>
          </a:p>
          <a:p>
            <a:pPr lvl="1"/>
            <a:r>
              <a:rPr lang="en-US" sz="2400" dirty="0" err="1"/>
              <a:t>BnP</a:t>
            </a:r>
            <a:r>
              <a:rPr lang="en-US" sz="2400" dirty="0"/>
              <a:t>-Poly </a:t>
            </a:r>
            <a:r>
              <a:rPr lang="en-US" sz="1600" dirty="0"/>
              <a:t>[</a:t>
            </a:r>
            <a:r>
              <a:rPr lang="en-US" sz="1600" dirty="0" err="1"/>
              <a:t>Glorie</a:t>
            </a:r>
            <a:r>
              <a:rPr lang="en-US" sz="1600" dirty="0"/>
              <a:t> et al. MSOM-14, </a:t>
            </a:r>
            <a:r>
              <a:rPr lang="en-US" sz="1600" dirty="0" err="1"/>
              <a:t>Plaut</a:t>
            </a:r>
            <a:r>
              <a:rPr lang="en-US" sz="1600" dirty="0"/>
              <a:t> et al. AAAI-16]</a:t>
            </a:r>
            <a:endParaRPr lang="en-US" sz="2400" dirty="0"/>
          </a:p>
          <a:p>
            <a:pPr lvl="1"/>
            <a:r>
              <a:rPr lang="en-US" sz="2400" dirty="0"/>
              <a:t>CG-TSP </a:t>
            </a:r>
            <a:r>
              <a:rPr lang="en-US" sz="1600" dirty="0"/>
              <a:t>[Anderson et al. PNAS-15]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4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871" y="2406061"/>
            <a:ext cx="6738257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Real Match Runs</a:t>
            </a:r>
            <a:br>
              <a:rPr lang="en-US" dirty="0"/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UNOS &amp; NLDKSS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70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9687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999687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109" y="1286113"/>
            <a:ext cx="439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UNOS: 286 match runs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128611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NLDKSS: 17 match runs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871" y="2406061"/>
            <a:ext cx="6738257" cy="1371600"/>
          </a:xfrm>
        </p:spPr>
        <p:txBody>
          <a:bodyPr/>
          <a:lstStyle/>
          <a:p>
            <a:pPr algn="ctr"/>
            <a:r>
              <a:rPr lang="en-US" dirty="0"/>
              <a:t>Generated Data</a:t>
            </a:r>
            <a:br>
              <a:rPr lang="en-US" dirty="0"/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|=700, Increasing %Altruists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2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3720" y="301914"/>
            <a:ext cx="8664870" cy="5611095"/>
            <a:chOff x="-10975" y="1119335"/>
            <a:chExt cx="8664870" cy="56110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20" y="1119335"/>
              <a:ext cx="3657600" cy="2743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295" y="1119335"/>
              <a:ext cx="3657600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20" y="3978276"/>
              <a:ext cx="3657600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295" y="3987230"/>
              <a:ext cx="3657600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5" y="1315750"/>
              <a:ext cx="750460" cy="21715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5" y="4167907"/>
              <a:ext cx="750460" cy="21715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587" y="1315750"/>
              <a:ext cx="750460" cy="21715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587" y="4167907"/>
              <a:ext cx="750460" cy="217154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64180" y="6023844"/>
            <a:ext cx="779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Solvers that are not shown timed out (within one-hour period).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8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 Life Always so (NP-)Hard?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6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One Simple Assumption Complexity Theory Hates!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40275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Observation: real graphs are constructed from a few thousand if statements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If the patient and donor have compatible blood types </a:t>
            </a:r>
            <a:r>
              <a:rPr lang="is-IS" dirty="0"/>
              <a:t>…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and if they are compatible on 61 tissue type features ...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and if their insurances match, and ages match, and ...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then draw a directed edge; otherwise, don’t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Hypothesis: real graphs can be represented by a </a:t>
            </a:r>
            <a:r>
              <a:rPr lang="en-US" dirty="0">
                <a:solidFill>
                  <a:schemeClr val="tx2"/>
                </a:solidFill>
              </a:rPr>
              <a:t>small</a:t>
            </a:r>
            <a:r>
              <a:rPr lang="en-US" dirty="0"/>
              <a:t> constant number of bits per vertex</a:t>
            </a:r>
            <a:r>
              <a:rPr lang="en-US" dirty="0">
                <a:solidFill>
                  <a:schemeClr val="accent1"/>
                </a:solidFill>
              </a:rPr>
              <a:t> – we’ll test later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8141" y="4087909"/>
            <a:ext cx="8310400" cy="1492624"/>
            <a:chOff x="188141" y="4087909"/>
            <a:chExt cx="8310400" cy="1492624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Given a constant number of if statements and a constant cycle cap, the clearing problem is in </a:t>
              </a:r>
              <a:r>
                <a:rPr lang="en-US" sz="2400" b="1" dirty="0"/>
                <a:t>polynomial time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1326" y="1371921"/>
            <a:ext cx="542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</a:t>
            </a:r>
            <a:r>
              <a:rPr lang="en-US" sz="1400" dirty="0" err="1"/>
              <a:t>Kazachkov</a:t>
            </a:r>
            <a:r>
              <a:rPr lang="en-US" sz="1400" dirty="0"/>
              <a:t> </a:t>
            </a:r>
            <a:r>
              <a:rPr lang="en-US" sz="1400" dirty="0" err="1"/>
              <a:t>Procaccia</a:t>
            </a:r>
            <a:r>
              <a:rPr lang="en-US" sz="1400" dirty="0"/>
              <a:t> </a:t>
            </a:r>
            <a:r>
              <a:rPr lang="en-US" sz="1400" dirty="0" err="1"/>
              <a:t>Sandholm</a:t>
            </a:r>
            <a:r>
              <a:rPr lang="en-US" sz="1400" dirty="0"/>
              <a:t> </a:t>
            </a:r>
            <a:r>
              <a:rPr lang="en-US" sz="1400" dirty="0" err="1"/>
              <a:t>arxiv</a:t>
            </a:r>
            <a:r>
              <a:rPr lang="en-US" sz="1400" dirty="0"/>
              <a:t>:</a:t>
            </a:r>
            <a:r>
              <a:rPr lang="is-IS" sz="1400" dirty="0"/>
              <a:t>1605.07728]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47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model For kidney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Graph </a:t>
            </a:r>
            <a:r>
              <a:rPr lang="en-US" i="1" dirty="0"/>
              <a:t>G</a:t>
            </a:r>
            <a:r>
              <a:rPr lang="en-US" dirty="0"/>
              <a:t> = (</a:t>
            </a:r>
            <a:r>
              <a:rPr lang="en-US" i="1" dirty="0"/>
              <a:t>V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dirty="0"/>
              <a:t>) with patient-donor pair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 in </a:t>
            </a:r>
            <a:r>
              <a:rPr lang="en-US" i="1" dirty="0"/>
              <a:t>V </a:t>
            </a:r>
            <a:r>
              <a:rPr lang="en-US" dirty="0"/>
              <a:t>with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Attribute vectors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such that the </a:t>
            </a:r>
            <a:r>
              <a:rPr lang="en-US" i="1" dirty="0" err="1"/>
              <a:t>q</a:t>
            </a:r>
            <a:r>
              <a:rPr lang="en-US" dirty="0" err="1"/>
              <a:t>th</a:t>
            </a:r>
            <a:r>
              <a:rPr lang="en-US" dirty="0"/>
              <a:t> element of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 (resp.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) takes on one of a fixed number of types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E.g., </a:t>
            </a:r>
            <a:r>
              <a:rPr lang="en-US" i="1" dirty="0" err="1"/>
              <a:t>d</a:t>
            </a:r>
            <a:r>
              <a:rPr lang="en-US" i="1" baseline="-25000" dirty="0" err="1"/>
              <a:t>i</a:t>
            </a:r>
            <a:r>
              <a:rPr lang="en-US" i="1" baseline="30000" dirty="0" err="1"/>
              <a:t>q</a:t>
            </a:r>
            <a:r>
              <a:rPr lang="en-US" dirty="0"/>
              <a:t> or </a:t>
            </a:r>
            <a:r>
              <a:rPr lang="en-US" i="1" dirty="0" err="1"/>
              <a:t>p</a:t>
            </a:r>
            <a:r>
              <a:rPr lang="en-US" i="1" baseline="-25000" dirty="0" err="1"/>
              <a:t>i</a:t>
            </a:r>
            <a:r>
              <a:rPr lang="en-US" i="1" baseline="30000" dirty="0" err="1"/>
              <a:t>q</a:t>
            </a:r>
            <a:r>
              <a:rPr lang="en-US" dirty="0"/>
              <a:t> takes a blood type in {O, A, B, AB}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Call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the set of all possible “types” of </a:t>
            </a:r>
            <a:r>
              <a:rPr lang="en-US" i="1" dirty="0"/>
              <a:t>d</a:t>
            </a:r>
            <a:r>
              <a:rPr lang="en-US" dirty="0"/>
              <a:t> and </a:t>
            </a:r>
            <a:r>
              <a:rPr lang="en-US" i="1" dirty="0"/>
              <a:t>p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Then, given compatibility function </a:t>
            </a:r>
            <a:r>
              <a:rPr lang="en-US" i="1" dirty="0"/>
              <a:t>f</a:t>
            </a:r>
            <a:r>
              <a:rPr lang="en-US" dirty="0"/>
              <a:t> :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x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{0,1} that uniquely determines if an edge between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i</a:t>
            </a:r>
            <a:r>
              <a:rPr lang="en-US" dirty="0">
                <a:sym typeface="Wingdings"/>
              </a:rPr>
              <a:t> and </a:t>
            </a:r>
            <a:r>
              <a:rPr lang="en-US" i="1" dirty="0" err="1">
                <a:sym typeface="Wingdings"/>
              </a:rPr>
              <a:t>p</a:t>
            </a:r>
            <a:r>
              <a:rPr lang="en-US" i="1" baseline="-25000" dirty="0" err="1">
                <a:sym typeface="Wingdings"/>
              </a:rPr>
              <a:t>j</a:t>
            </a:r>
            <a:r>
              <a:rPr lang="en-US" dirty="0">
                <a:sym typeface="Wingdings"/>
              </a:rPr>
              <a:t> exists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We can create any compatibility graph (for large </a:t>
            </a:r>
            <a:r>
              <a:rPr lang="en-US">
                <a:sym typeface="Wingdings"/>
              </a:rPr>
              <a:t>enough vectors </a:t>
            </a:r>
            <a:r>
              <a:rPr lang="en-US" dirty="0">
                <a:sym typeface="Wingdings"/>
              </a:rPr>
              <a:t>in </a:t>
            </a:r>
            <a:r>
              <a:rPr lang="en-US" i="1" dirty="0">
                <a:sym typeface="Wingdings"/>
              </a:rPr>
              <a:t>D</a:t>
            </a:r>
            <a:r>
              <a:rPr lang="en-US" dirty="0">
                <a:sym typeface="Wingdings"/>
              </a:rPr>
              <a:t> and </a:t>
            </a:r>
            <a:r>
              <a:rPr lang="en-US" i="1" dirty="0">
                <a:sym typeface="Wingdings"/>
              </a:rPr>
              <a:t>P</a:t>
            </a:r>
            <a:r>
              <a:rPr lang="en-US" dirty="0">
                <a:sym typeface="Wingdings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(Altruists are patient-donor pairs where the “patient” is compatible with all donors  chains are now cycles)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1326" y="1371921"/>
            <a:ext cx="542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et al. </a:t>
            </a:r>
            <a:r>
              <a:rPr lang="en-US" sz="1400" dirty="0" err="1"/>
              <a:t>arxiv</a:t>
            </a:r>
            <a:r>
              <a:rPr lang="en-US" sz="1400" dirty="0"/>
              <a:t>:</a:t>
            </a:r>
            <a:r>
              <a:rPr lang="is-IS" sz="1400" dirty="0"/>
              <a:t>1605.07728]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65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23129"/>
            <a:ext cx="7620000" cy="2603034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Let f(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err="1"/>
              <a:t>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’) = 1 if there is a directed edge from a donor with type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to a patient with type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For all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/>
              <a:t>= ( &lt;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/>
              <a:t>1,p</a:t>
            </a:r>
            <a:r>
              <a:rPr lang="en-US" dirty="0"/>
              <a:t>,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/>
              <a:t>1,d</a:t>
            </a:r>
            <a:r>
              <a:rPr lang="en-US" dirty="0"/>
              <a:t>&gt; </a:t>
            </a:r>
            <a:r>
              <a:rPr lang="is-IS" dirty="0"/>
              <a:t>…, &lt;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i="1" baseline="-25000" dirty="0"/>
              <a:t>r</a:t>
            </a:r>
            <a:r>
              <a:rPr lang="is-IS" baseline="-25000" dirty="0"/>
              <a:t>,p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,q</a:t>
            </a:r>
            <a:r>
              <a:rPr lang="is-IS" i="1" baseline="-25000" dirty="0"/>
              <a:t>r</a:t>
            </a:r>
            <a:r>
              <a:rPr lang="is-IS" baseline="-25000" dirty="0"/>
              <a:t>,d</a:t>
            </a:r>
            <a:r>
              <a:rPr lang="is-IS" dirty="0"/>
              <a:t>&gt;) in </a:t>
            </a:r>
            <a:r>
              <a:rPr lang="is-I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baseline="30000" dirty="0"/>
              <a:t>2</a:t>
            </a:r>
            <a:r>
              <a:rPr lang="is-IS" i="1" baseline="30000" dirty="0"/>
              <a:t>r</a:t>
            </a:r>
            <a:r>
              <a:rPr lang="is-IS" dirty="0"/>
              <a:t> let</a:t>
            </a:r>
            <a:br>
              <a:rPr lang="is-IS" dirty="0"/>
            </a:br>
            <a:r>
              <a:rPr lang="is-IS" dirty="0"/>
              <a:t>	f</a:t>
            </a:r>
            <a:r>
              <a:rPr lang="is-IS" baseline="-25000" dirty="0"/>
              <a:t>C</a:t>
            </a:r>
            <a:r>
              <a:rPr lang="is-IS" dirty="0"/>
              <a:t>(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dirty="0"/>
              <a:t>) = 1 if</a:t>
            </a:r>
            <a:r>
              <a:rPr lang="en-US" dirty="0"/>
              <a:t> f(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>
                <a:ea typeface="Symbol" charset="2"/>
                <a:cs typeface="Symbol" charset="2"/>
              </a:rPr>
              <a:t>t</a:t>
            </a:r>
            <a:r>
              <a:rPr lang="en-US" baseline="-25000" dirty="0">
                <a:ea typeface="Symbol" charset="2"/>
                <a:cs typeface="Symbol" charset="2"/>
              </a:rPr>
              <a:t>,d</a:t>
            </a:r>
            <a:r>
              <a:rPr lang="en-US" dirty="0"/>
              <a:t>,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>
                <a:ea typeface="Symbol" charset="2"/>
                <a:cs typeface="Symbol" charset="2"/>
              </a:rPr>
              <a:t>t</a:t>
            </a:r>
            <a:r>
              <a:rPr lang="en-US" baseline="-25000" dirty="0">
                <a:ea typeface="Symbol" charset="2"/>
                <a:cs typeface="Symbol" charset="2"/>
              </a:rPr>
              <a:t>+1,p</a:t>
            </a:r>
            <a:r>
              <a:rPr lang="en-US" dirty="0"/>
              <a:t>) = 1 and f(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>
                <a:ea typeface="Symbol" charset="2"/>
                <a:cs typeface="Symbol" charset="2"/>
              </a:rPr>
              <a:t>r</a:t>
            </a:r>
            <a:r>
              <a:rPr lang="en-US" baseline="-25000" dirty="0">
                <a:ea typeface="Symbol" charset="2"/>
                <a:cs typeface="Symbol" charset="2"/>
              </a:rPr>
              <a:t>,d</a:t>
            </a:r>
            <a:r>
              <a:rPr lang="en-US" dirty="0"/>
              <a:t>,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>
                <a:ea typeface="Symbol" charset="2"/>
                <a:cs typeface="Symbol" charset="2"/>
              </a:rPr>
              <a:t>1,p</a:t>
            </a:r>
            <a:r>
              <a:rPr lang="en-US" dirty="0"/>
              <a:t>) = 1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Given cycle cap </a:t>
            </a:r>
            <a:r>
              <a:rPr lang="en-US" i="1" dirty="0"/>
              <a:t>L</a:t>
            </a:r>
            <a:r>
              <a:rPr lang="en-US" dirty="0"/>
              <a:t>, define</a:t>
            </a:r>
            <a:br>
              <a:rPr lang="en-US" dirty="0"/>
            </a:br>
            <a:r>
              <a:rPr lang="en-US" dirty="0"/>
              <a:t>	T(</a:t>
            </a:r>
            <a:r>
              <a:rPr lang="en-US" i="1" dirty="0"/>
              <a:t>L</a:t>
            </a:r>
            <a:r>
              <a:rPr lang="en-US" dirty="0"/>
              <a:t>) = {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30000" dirty="0"/>
              <a:t>2</a:t>
            </a:r>
            <a:r>
              <a:rPr lang="en-US" i="1" baseline="30000" dirty="0"/>
              <a:t>r</a:t>
            </a:r>
            <a:r>
              <a:rPr lang="en-US" dirty="0"/>
              <a:t> : </a:t>
            </a:r>
            <a:r>
              <a:rPr lang="en-US" i="1" dirty="0"/>
              <a:t>r</a:t>
            </a:r>
            <a:r>
              <a:rPr lang="en-US" dirty="0"/>
              <a:t> ≤ </a:t>
            </a:r>
            <a:r>
              <a:rPr lang="en-US" i="1" dirty="0"/>
              <a:t>L</a:t>
            </a:r>
            <a:r>
              <a:rPr lang="en-US" dirty="0"/>
              <a:t> and </a:t>
            </a:r>
            <a:r>
              <a:rPr lang="is-IS" dirty="0"/>
              <a:t>f</a:t>
            </a:r>
            <a:r>
              <a:rPr lang="is-IS" baseline="-25000" dirty="0"/>
              <a:t>C</a:t>
            </a:r>
            <a:r>
              <a:rPr lang="is-IS" dirty="0"/>
              <a:t>(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dirty="0"/>
              <a:t>) = 1 }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3215" y="1524318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Given constant </a:t>
              </a:r>
              <a:r>
                <a:rPr lang="en-US" sz="2800" i="1" dirty="0"/>
                <a:t>L</a:t>
              </a:r>
              <a:r>
                <a:rPr lang="en-US" sz="2800" dirty="0"/>
                <a:t> and |</a:t>
              </a:r>
              <a:r>
                <a:rPr lang="en-US" sz="2800" dirty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800" dirty="0"/>
                <a:t>|, </a:t>
              </a:r>
              <a:br>
                <a:rPr lang="en-US" sz="2800" dirty="0"/>
              </a:br>
              <a:r>
                <a:rPr lang="en-US" sz="2800" dirty="0"/>
                <a:t>the clearing problem is in polynomial time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9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T(</a:t>
            </a:r>
            <a:r>
              <a:rPr lang="en-US" i="1" dirty="0"/>
              <a:t>L</a:t>
            </a:r>
            <a:r>
              <a:rPr lang="en-US" dirty="0"/>
              <a:t>) is all vectors of types that create feasible cycles of length up to </a:t>
            </a:r>
            <a:r>
              <a:rPr lang="en-US" i="1" dirty="0"/>
              <a:t>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case: </a:t>
            </a:r>
            <a:r>
              <a:rPr lang="en-US" i="1" dirty="0"/>
              <a:t>L </a:t>
            </a:r>
            <a:r>
              <a:rPr lang="en-US" dirty="0"/>
              <a:t>=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610590"/>
          </a:xfrm>
        </p:spPr>
        <p:txBody>
          <a:bodyPr>
            <a:normAutofit/>
          </a:bodyPr>
          <a:lstStyle/>
          <a:p>
            <a:r>
              <a:rPr lang="en-US" dirty="0"/>
              <a:t>PTIME: translate to maximum matching on undirected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57200" y="2565070"/>
            <a:ext cx="3663539" cy="1899071"/>
            <a:chOff x="457200" y="2565070"/>
            <a:chExt cx="3663539" cy="1899071"/>
          </a:xfrm>
        </p:grpSpPr>
        <p:sp>
          <p:nvSpPr>
            <p:cNvPr id="5" name="Oval 4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11" name="Curved Connector 10"/>
            <p:cNvCxnSpPr>
              <a:stCxn id="5" idx="7"/>
              <a:endCxn id="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7" idx="7"/>
              <a:endCxn id="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6" idx="7"/>
              <a:endCxn id="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7" idx="3"/>
              <a:endCxn id="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6" idx="3"/>
              <a:endCxn id="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8" idx="3"/>
              <a:endCxn id="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8" idx="4"/>
              <a:endCxn id="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9" idx="2"/>
              <a:endCxn id="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36" name="Curved Connector 35"/>
            <p:cNvCxnSpPr>
              <a:stCxn id="9" idx="2"/>
              <a:endCxn id="35" idx="6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7200" y="4156364"/>
              <a:ext cx="3663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(Six pairs, no altruists.)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73881" y="3944656"/>
            <a:ext cx="211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???????????????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648201" y="2565070"/>
            <a:ext cx="3663539" cy="1484416"/>
            <a:chOff x="457200" y="2565070"/>
            <a:chExt cx="3663539" cy="1484416"/>
          </a:xfrm>
        </p:grpSpPr>
        <p:sp>
          <p:nvSpPr>
            <p:cNvPr id="43" name="Oval 42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48" name="Curved Connector 47"/>
            <p:cNvCxnSpPr>
              <a:stCxn id="45" idx="7"/>
              <a:endCxn id="4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>
              <a:stCxn id="47" idx="7"/>
              <a:endCxn id="4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>
              <a:stCxn id="46" idx="7"/>
              <a:endCxn id="4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47" idx="3"/>
              <a:endCxn id="4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>
              <a:stCxn id="46" idx="3"/>
              <a:endCxn id="4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48" idx="3"/>
              <a:endCxn id="4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48" idx="4"/>
              <a:endCxn id="4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57" name="Curved Connector 56"/>
            <p:cNvCxnSpPr>
              <a:stCxn id="49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9" idx="2"/>
              <a:endCxn id="4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63549" y="5058707"/>
            <a:ext cx="3663539" cy="1484416"/>
            <a:chOff x="463549" y="5058707"/>
            <a:chExt cx="3663539" cy="1484416"/>
          </a:xfrm>
        </p:grpSpPr>
        <p:sp>
          <p:nvSpPr>
            <p:cNvPr id="82" name="Oval 81"/>
            <p:cNvSpPr/>
            <p:nvPr/>
          </p:nvSpPr>
          <p:spPr>
            <a:xfrm>
              <a:off x="463549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2573399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85" name="Oval 84"/>
            <p:cNvSpPr/>
            <p:nvPr/>
          </p:nvSpPr>
          <p:spPr>
            <a:xfrm>
              <a:off x="1518474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3628324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2045936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463549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13" name="Straight Connector 12"/>
            <p:cNvCxnSpPr>
              <a:stCxn id="82" idx="6"/>
              <a:endCxn id="85" idx="2"/>
            </p:cNvCxnSpPr>
            <p:nvPr/>
          </p:nvCxnSpPr>
          <p:spPr>
            <a:xfrm>
              <a:off x="962313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85" idx="6"/>
              <a:endCxn id="84" idx="2"/>
            </p:cNvCxnSpPr>
            <p:nvPr/>
          </p:nvCxnSpPr>
          <p:spPr>
            <a:xfrm>
              <a:off x="2017238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87" idx="2"/>
            </p:cNvCxnSpPr>
            <p:nvPr/>
          </p:nvCxnSpPr>
          <p:spPr>
            <a:xfrm>
              <a:off x="3065814" y="5308089"/>
              <a:ext cx="56251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4648201" y="5058707"/>
            <a:ext cx="3663539" cy="1484416"/>
            <a:chOff x="463549" y="5058707"/>
            <a:chExt cx="3663539" cy="1484416"/>
          </a:xfrm>
        </p:grpSpPr>
        <p:sp>
          <p:nvSpPr>
            <p:cNvPr id="113" name="Oval 112"/>
            <p:cNvSpPr/>
            <p:nvPr/>
          </p:nvSpPr>
          <p:spPr>
            <a:xfrm>
              <a:off x="463549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2573399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518474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121" name="Oval 120"/>
            <p:cNvSpPr/>
            <p:nvPr/>
          </p:nvSpPr>
          <p:spPr>
            <a:xfrm>
              <a:off x="3628324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2045936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sp>
          <p:nvSpPr>
            <p:cNvPr id="131" name="Oval 130"/>
            <p:cNvSpPr/>
            <p:nvPr/>
          </p:nvSpPr>
          <p:spPr>
            <a:xfrm>
              <a:off x="463549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962313" y="5308089"/>
              <a:ext cx="556161" cy="0"/>
            </a:xfrm>
            <a:prstGeom prst="lin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2017238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065814" y="5308089"/>
              <a:ext cx="562510" cy="0"/>
            </a:xfrm>
            <a:prstGeom prst="lin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Down Arrow 20"/>
          <p:cNvSpPr/>
          <p:nvPr/>
        </p:nvSpPr>
        <p:spPr>
          <a:xfrm>
            <a:off x="2039587" y="4528200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410635" y="2201328"/>
            <a:ext cx="0" cy="4524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Down Arrow 134"/>
          <p:cNvSpPr/>
          <p:nvPr/>
        </p:nvSpPr>
        <p:spPr>
          <a:xfrm>
            <a:off x="6230588" y="4528199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0" grpId="1"/>
      <p:bldP spid="21" grpId="0" animBg="1"/>
      <p:bldP spid="1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/>
              <a:t>Each set {</a:t>
            </a:r>
            <a:r>
              <a:rPr lang="en-US" sz="1800" i="1" dirty="0" err="1"/>
              <a:t>m</a:t>
            </a:r>
            <a:r>
              <a:rPr lang="en-US" sz="1800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dirty="0">
                <a:ea typeface="Symbol" charset="2"/>
                <a:cs typeface="Symbol" charset="2"/>
              </a:rPr>
              <a:t>}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800" dirty="0"/>
              <a:t>says we have </a:t>
            </a:r>
            <a:r>
              <a:rPr lang="en-US" sz="1800" i="1" dirty="0"/>
              <a:t>m</a:t>
            </a:r>
            <a:r>
              <a:rPr lang="en-US" sz="1800" i="1" baseline="-25000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1</a:t>
            </a:r>
            <a:r>
              <a:rPr lang="en-US" sz="1800" dirty="0"/>
              <a:t> cycles of type </a:t>
            </a:r>
            <a:r>
              <a:rPr lang="en-US" sz="18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1</a:t>
            </a:r>
            <a:r>
              <a:rPr lang="en-US" sz="1800" dirty="0"/>
              <a:t>, </a:t>
            </a:r>
            <a:r>
              <a:rPr lang="en-US" sz="1800" i="1" dirty="0"/>
              <a:t>m</a:t>
            </a:r>
            <a:r>
              <a:rPr lang="en-US" sz="1800" i="1" baseline="-25000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2</a:t>
            </a:r>
            <a:r>
              <a:rPr lang="en-US" sz="1800" dirty="0"/>
              <a:t> cycles of </a:t>
            </a:r>
            <a:r>
              <a:rPr lang="en-US" sz="18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2</a:t>
            </a:r>
            <a:r>
              <a:rPr lang="en-US" sz="1800" dirty="0"/>
              <a:t>, </a:t>
            </a:r>
            <a:r>
              <a:rPr lang="is-IS" sz="1800" dirty="0"/>
              <a:t>…, </a:t>
            </a:r>
            <a:r>
              <a:rPr lang="en-US" sz="1800" i="1" dirty="0" err="1"/>
              <a:t>m</a:t>
            </a:r>
            <a:r>
              <a:rPr lang="en-US" sz="1800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i="1" baseline="-25000" dirty="0" err="1">
                <a:ea typeface="Symbol" charset="2"/>
                <a:cs typeface="Symbol" charset="2"/>
              </a:rPr>
              <a:t>|T</a:t>
            </a:r>
            <a:r>
              <a:rPr lang="en-US" sz="1800" i="1" baseline="-25000" dirty="0">
                <a:ea typeface="Symbol" charset="2"/>
                <a:cs typeface="Symbol" charset="2"/>
              </a:rPr>
              <a:t>(L)|</a:t>
            </a:r>
            <a:r>
              <a:rPr lang="en-US" sz="1800" dirty="0"/>
              <a:t> cycles of </a:t>
            </a:r>
            <a:r>
              <a:rPr lang="en-US" sz="1800" i="1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i="1" baseline="-25000" dirty="0" err="1"/>
              <a:t>|T</a:t>
            </a:r>
            <a:r>
              <a:rPr lang="en-US" sz="1800" i="1" baseline="-25000" dirty="0"/>
              <a:t>(L)|</a:t>
            </a:r>
            <a:r>
              <a:rPr lang="en-US" sz="1800" dirty="0"/>
              <a:t>,</a:t>
            </a:r>
            <a:r>
              <a:rPr lang="is-IS" sz="1800" dirty="0"/>
              <a:t> constrained to at most </a:t>
            </a:r>
            <a:r>
              <a:rPr lang="is-IS" sz="1800" i="1" dirty="0"/>
              <a:t>n</a:t>
            </a:r>
            <a:r>
              <a:rPr lang="is-IS" sz="1800" dirty="0"/>
              <a:t> cycles total</a:t>
            </a:r>
            <a:endParaRPr lang="en-US" sz="18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8"/>
            <a:ext cx="7373155" cy="999084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230" y="4511999"/>
            <a:ext cx="7373155" cy="1614163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59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Check to see if this collection is a legal cycle cover – just check that each type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isn’t used too many times in </a:t>
            </a:r>
            <a:r>
              <a:rPr lang="en-US" i="1" dirty="0" err="1"/>
              <a:t>m</a:t>
            </a:r>
            <a:r>
              <a:rPr lang="en-US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endParaRPr lang="en-US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7"/>
            <a:ext cx="7373155" cy="1835143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230" y="5576341"/>
            <a:ext cx="7373155" cy="549821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38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Return the legal cycle cover such that the sum over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of </a:t>
            </a:r>
            <a:r>
              <a:rPr lang="en-US" i="1" dirty="0" err="1"/>
              <a:t>m</a:t>
            </a:r>
            <a:r>
              <a:rPr lang="en-US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is maximized – aka the largest legal cycle cover</a:t>
            </a:r>
            <a:endParaRPr lang="en-US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7"/>
            <a:ext cx="7373155" cy="2958574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48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Flipping attributes is also easy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The human body tries to reject transplanted organs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Before transplantation, can </a:t>
            </a:r>
            <a:r>
              <a:rPr lang="en-US" dirty="0" err="1"/>
              <a:t>immunnosupress</a:t>
            </a:r>
            <a:r>
              <a:rPr lang="en-US" dirty="0"/>
              <a:t> some “bad” traits of the patient to increase transplant opportunity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Takes a toll on the patient’s health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Suppose we can </a:t>
            </a:r>
            <a:r>
              <a:rPr lang="en-US" dirty="0">
                <a:solidFill>
                  <a:schemeClr val="tx2"/>
                </a:solidFill>
              </a:rPr>
              <a:t>pay some cost </a:t>
            </a:r>
            <a:r>
              <a:rPr lang="en-US" dirty="0"/>
              <a:t>to change attributes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For all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, let</a:t>
            </a:r>
            <a:br>
              <a:rPr lang="en-US" dirty="0"/>
            </a:br>
            <a:r>
              <a:rPr lang="en-US" dirty="0"/>
              <a:t>	c :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x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Q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R be cost of flipping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Flip-and-Cover: maximize match size minus cost of flips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4850761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Given constant </a:t>
              </a:r>
              <a:r>
                <a:rPr lang="en-US" sz="2800" i="1" dirty="0"/>
                <a:t>L</a:t>
              </a:r>
              <a:r>
                <a:rPr lang="en-US" sz="2800" dirty="0"/>
                <a:t> and |</a:t>
              </a:r>
              <a:r>
                <a:rPr lang="en-US" sz="2800" dirty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800" dirty="0"/>
                <a:t>|, </a:t>
              </a:r>
              <a:br>
                <a:rPr lang="en-US" sz="2800" dirty="0"/>
              </a:br>
              <a:r>
                <a:rPr lang="en-US" sz="2800" dirty="0"/>
                <a:t>the Flip-and-Cover problem is in polynomial time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0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/>
              <a:t>Concrete Instantiation: 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Associate with each patient and donor a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dirty="0">
                <a:solidFill>
                  <a:schemeClr val="tx2"/>
                </a:solidFill>
              </a:rPr>
              <a:t>bit</a:t>
            </a:r>
            <a:r>
              <a:rPr lang="en-US" dirty="0"/>
              <a:t> vector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Count “conflict bits” that overlap at same position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If more than threshold </a:t>
            </a:r>
            <a:r>
              <a:rPr lang="en-US" i="1" dirty="0"/>
              <a:t>t</a:t>
            </a:r>
            <a:r>
              <a:rPr lang="en-US" dirty="0"/>
              <a:t> conflict bits, don’t draw an edge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Example: </a:t>
            </a:r>
            <a:r>
              <a:rPr lang="en-US" i="1" dirty="0"/>
              <a:t>k</a:t>
            </a:r>
            <a:r>
              <a:rPr lang="en-US" dirty="0"/>
              <a:t> = 2, blood containing antigens A and B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= 2</a:t>
            </a:r>
            <a:r>
              <a:rPr lang="en-US" baseline="30000" dirty="0"/>
              <a:t>{ has-A, has-B }</a:t>
            </a:r>
            <a:r>
              <a:rPr lang="en-US" dirty="0"/>
              <a:t> x 2</a:t>
            </a:r>
            <a:r>
              <a:rPr lang="en-US" baseline="30000" dirty="0"/>
              <a:t>{ no-A, no-B } </a:t>
            </a:r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Draw edge if &lt;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j</a:t>
            </a:r>
            <a:r>
              <a:rPr lang="en-US" dirty="0"/>
              <a:t>&gt; ≤ </a:t>
            </a:r>
            <a:r>
              <a:rPr lang="en-US" i="1" dirty="0"/>
              <a:t>t</a:t>
            </a:r>
            <a:r>
              <a:rPr lang="en-US" dirty="0"/>
              <a:t>; do not draw edge otherwise</a:t>
            </a:r>
          </a:p>
          <a:p>
            <a:pPr marL="342900" indent="-342900">
              <a:buFont typeface="Arial" charset="0"/>
              <a:buChar char="•"/>
            </a:pP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879601" y="3812382"/>
            <a:ext cx="1134534" cy="855485"/>
            <a:chOff x="1879601" y="3812382"/>
            <a:chExt cx="1134534" cy="855485"/>
          </a:xfrm>
        </p:grpSpPr>
        <p:sp>
          <p:nvSpPr>
            <p:cNvPr id="6" name="Left Brace 5"/>
            <p:cNvSpPr/>
            <p:nvPr/>
          </p:nvSpPr>
          <p:spPr>
            <a:xfrm rot="16200000">
              <a:off x="2319868" y="3372115"/>
              <a:ext cx="254000" cy="11345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9601" y="4144647"/>
              <a:ext cx="1134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Donor blood type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37466" y="3812382"/>
            <a:ext cx="1134534" cy="855485"/>
            <a:chOff x="2032001" y="3964782"/>
            <a:chExt cx="1134534" cy="855485"/>
          </a:xfrm>
        </p:grpSpPr>
        <p:sp>
          <p:nvSpPr>
            <p:cNvPr id="8" name="Left Brace 7"/>
            <p:cNvSpPr/>
            <p:nvPr/>
          </p:nvSpPr>
          <p:spPr>
            <a:xfrm rot="16200000">
              <a:off x="2472268" y="3524515"/>
              <a:ext cx="254000" cy="11345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32001" y="4297047"/>
              <a:ext cx="1134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Patient blood type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16008" y="3352318"/>
            <a:ext cx="3393340" cy="663265"/>
            <a:chOff x="5316008" y="3352318"/>
            <a:chExt cx="3393340" cy="663265"/>
          </a:xfrm>
        </p:grpSpPr>
        <p:sp>
          <p:nvSpPr>
            <p:cNvPr id="11" name="TextBox 10"/>
            <p:cNvSpPr txBox="1"/>
            <p:nvPr/>
          </p:nvSpPr>
          <p:spPr>
            <a:xfrm>
              <a:off x="5316008" y="3369252"/>
              <a:ext cx="338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Donor type A =	[ 1, 0 ]</a:t>
              </a:r>
            </a:p>
            <a:p>
              <a:r>
                <a:rPr lang="en-US" dirty="0"/>
                <a:t>Patient type AB =	[ 0, 0 ]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3016" y="3352318"/>
              <a:ext cx="646332" cy="64633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316008" y="3989125"/>
            <a:ext cx="3458794" cy="777240"/>
            <a:chOff x="5316008" y="3989125"/>
            <a:chExt cx="3458794" cy="7772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7562" y="3989125"/>
              <a:ext cx="777240" cy="7772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16008" y="4059980"/>
              <a:ext cx="338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Donor type A =	[ </a:t>
              </a:r>
              <a:r>
                <a:rPr lang="en-US" dirty="0">
                  <a:solidFill>
                    <a:schemeClr val="tx2"/>
                  </a:solidFill>
                </a:rPr>
                <a:t>1</a:t>
              </a:r>
              <a:r>
                <a:rPr lang="en-US" dirty="0"/>
                <a:t>, 0 ]</a:t>
              </a:r>
            </a:p>
            <a:p>
              <a:r>
                <a:rPr lang="en-US" dirty="0"/>
                <a:t>Patient type O =	[ </a:t>
              </a:r>
              <a:r>
                <a:rPr lang="en-US" dirty="0">
                  <a:solidFill>
                    <a:schemeClr val="tx2"/>
                  </a:solidFill>
                </a:rPr>
                <a:t>1</a:t>
              </a:r>
              <a:r>
                <a:rPr lang="en-US" dirty="0"/>
                <a:t>, 1 ]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3216" y="5242451"/>
            <a:ext cx="8460926" cy="1168400"/>
            <a:chOff x="123216" y="5592410"/>
            <a:chExt cx="8460926" cy="1168400"/>
          </a:xfrm>
        </p:grpSpPr>
        <p:sp>
          <p:nvSpPr>
            <p:cNvPr id="19" name="Rounded Rectangle 18"/>
            <p:cNvSpPr/>
            <p:nvPr/>
          </p:nvSpPr>
          <p:spPr>
            <a:xfrm>
              <a:off x="457200" y="5592410"/>
              <a:ext cx="8126942" cy="1168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Related to </a:t>
              </a:r>
              <a:r>
                <a:rPr lang="en-US" sz="2400" b="1" dirty="0">
                  <a:solidFill>
                    <a:schemeClr val="tx1"/>
                  </a:solidFill>
                </a:rPr>
                <a:t>intersection graphs</a:t>
              </a:r>
              <a:r>
                <a:rPr lang="en-US" sz="2400" dirty="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Each vertex has a set; draw edge between vertices </a:t>
              </a:r>
              <a:r>
                <a:rPr lang="en-US" sz="2400" dirty="0" err="1">
                  <a:solidFill>
                    <a:schemeClr val="tx1"/>
                  </a:solidFill>
                </a:rPr>
                <a:t>iff</a:t>
              </a:r>
              <a:r>
                <a:rPr lang="en-US" sz="2400" dirty="0">
                  <a:solidFill>
                    <a:schemeClr val="tx1"/>
                  </a:solidFill>
                </a:rPr>
                <a:t> sets intersect (by at least </a:t>
              </a:r>
              <a:r>
                <a:rPr lang="en-US" sz="2400" i="1" dirty="0">
                  <a:solidFill>
                    <a:schemeClr val="tx1"/>
                  </a:solidFill>
                </a:rPr>
                <a:t>p</a:t>
              </a:r>
              <a:r>
                <a:rPr lang="en-US" sz="2400" dirty="0">
                  <a:solidFill>
                    <a:schemeClr val="tx1"/>
                  </a:solidFill>
                </a:rPr>
                <a:t> elements)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216" y="5668778"/>
              <a:ext cx="333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AS 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7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Upper Bound: Sometimes You need Lots of bits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1769660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For any </a:t>
              </a:r>
              <a:r>
                <a:rPr lang="en-US" sz="2800" i="1" dirty="0"/>
                <a:t>n</a:t>
              </a:r>
              <a:r>
                <a:rPr lang="en-US" sz="2800" dirty="0"/>
                <a:t> &gt; 2, there exists a graph on </a:t>
              </a:r>
              <a:r>
                <a:rPr lang="en-US" sz="2800" i="1" dirty="0"/>
                <a:t>n</a:t>
              </a:r>
              <a:r>
                <a:rPr lang="en-US" sz="2800" dirty="0"/>
                <a:t> vertices that is not (</a:t>
              </a:r>
              <a:r>
                <a:rPr lang="en-US" sz="2800" i="1" dirty="0"/>
                <a:t>k</a:t>
              </a:r>
              <a:r>
                <a:rPr lang="en-US" sz="2800" dirty="0"/>
                <a:t>,0)-representable for all </a:t>
              </a:r>
              <a:r>
                <a:rPr lang="en-US" sz="2800" i="1" dirty="0"/>
                <a:t>k</a:t>
              </a:r>
              <a:r>
                <a:rPr lang="en-US" sz="2800" dirty="0"/>
                <a:t> &lt; </a:t>
              </a:r>
              <a:r>
                <a:rPr lang="en-US" sz="2800" i="1" dirty="0"/>
                <a:t>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10" name="Content Placeholder 8"/>
          <p:cNvSpPr>
            <a:spLocks noGrp="1"/>
          </p:cNvSpPr>
          <p:nvPr>
            <p:ph idx="1"/>
          </p:nvPr>
        </p:nvSpPr>
        <p:spPr>
          <a:xfrm>
            <a:off x="457200" y="3452486"/>
            <a:ext cx="5700792" cy="2986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each vertex </a:t>
            </a:r>
            <a:r>
              <a:rPr lang="en-US" i="1" dirty="0" err="1"/>
              <a:t>i</a:t>
            </a:r>
            <a:r>
              <a:rPr lang="en-US" dirty="0"/>
              <a:t>, draw edge to each vertex except vertices </a:t>
            </a:r>
            <a:r>
              <a:rPr lang="en-US" i="1" dirty="0"/>
              <a:t>i</a:t>
            </a:r>
            <a:r>
              <a:rPr lang="en-US" dirty="0"/>
              <a:t>-1 and </a:t>
            </a:r>
            <a:r>
              <a:rPr lang="en-US" i="1" dirty="0" err="1"/>
              <a:t>i</a:t>
            </a:r>
            <a:endParaRPr lang="en-US" i="1" dirty="0"/>
          </a:p>
          <a:p>
            <a:r>
              <a:rPr lang="en-US" dirty="0"/>
              <a:t>BWOC assume (</a:t>
            </a:r>
            <a:r>
              <a:rPr lang="en-US" i="1" dirty="0"/>
              <a:t>k</a:t>
            </a:r>
            <a:r>
              <a:rPr lang="en-US" dirty="0"/>
              <a:t>,0)-representable, </a:t>
            </a:r>
            <a:r>
              <a:rPr lang="en-US" i="1" dirty="0"/>
              <a:t>k </a:t>
            </a:r>
            <a:r>
              <a:rPr lang="en-US" dirty="0"/>
              <a:t>&lt; </a:t>
            </a:r>
            <a:r>
              <a:rPr lang="en-US" i="1" dirty="0"/>
              <a:t>n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Consider vertex 1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(1, </a:t>
            </a:r>
            <a:r>
              <a:rPr lang="en-US" i="1" dirty="0"/>
              <a:t>n</a:t>
            </a:r>
            <a:r>
              <a:rPr lang="en-US" dirty="0"/>
              <a:t>) not in </a:t>
            </a:r>
            <a:r>
              <a:rPr lang="en-US" i="1" dirty="0"/>
              <a:t>E</a:t>
            </a:r>
            <a:r>
              <a:rPr lang="en-US" dirty="0"/>
              <a:t>; (1, </a:t>
            </a:r>
            <a:r>
              <a:rPr lang="en-US" i="1" dirty="0" err="1"/>
              <a:t>i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 otherwise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Then there is a conflict bit between vertex 1 and </a:t>
            </a:r>
            <a:r>
              <a:rPr lang="en-US" i="1" dirty="0"/>
              <a:t>n</a:t>
            </a:r>
            <a:r>
              <a:rPr lang="en-US" dirty="0"/>
              <a:t> that is not “turned on” anywhere else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Do for </a:t>
            </a:r>
            <a:r>
              <a:rPr lang="en-US" i="1" dirty="0"/>
              <a:t>n</a:t>
            </a:r>
            <a:r>
              <a:rPr lang="en-US" dirty="0"/>
              <a:t> vertices </a:t>
            </a:r>
            <a:r>
              <a:rPr lang="en-US" dirty="0">
                <a:sym typeface="Wingdings"/>
              </a:rPr>
              <a:t> require </a:t>
            </a:r>
            <a:r>
              <a:rPr lang="en-US" i="1" dirty="0">
                <a:sym typeface="Wingdings"/>
              </a:rPr>
              <a:t>k</a:t>
            </a:r>
            <a:r>
              <a:rPr lang="en-US" dirty="0">
                <a:sym typeface="Wingdings"/>
              </a:rPr>
              <a:t> ≥ </a:t>
            </a:r>
            <a:r>
              <a:rPr lang="en-US" i="1" dirty="0">
                <a:sym typeface="Wingdings"/>
              </a:rPr>
              <a:t>n</a:t>
            </a: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6316131" y="3759197"/>
            <a:ext cx="2387602" cy="2296217"/>
            <a:chOff x="6316131" y="3759197"/>
            <a:chExt cx="2387602" cy="2296217"/>
          </a:xfrm>
        </p:grpSpPr>
        <p:sp>
          <p:nvSpPr>
            <p:cNvPr id="11" name="Oval 10"/>
            <p:cNvSpPr/>
            <p:nvPr/>
          </p:nvSpPr>
          <p:spPr>
            <a:xfrm>
              <a:off x="6739465" y="3759197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857065" y="375919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316131" y="469563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280399" y="469563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739465" y="5632079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857065" y="5632080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cxnSp>
          <p:nvCxnSpPr>
            <p:cNvPr id="18" name="Straight Arrow Connector 17"/>
            <p:cNvCxnSpPr>
              <a:stCxn id="13" idx="0"/>
              <a:endCxn id="11" idx="3"/>
            </p:cNvCxnSpPr>
            <p:nvPr/>
          </p:nvCxnSpPr>
          <p:spPr>
            <a:xfrm flipV="1">
              <a:off x="6527798" y="4120535"/>
              <a:ext cx="273663" cy="5751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3" idx="7"/>
              <a:endCxn id="12" idx="3"/>
            </p:cNvCxnSpPr>
            <p:nvPr/>
          </p:nvCxnSpPr>
          <p:spPr>
            <a:xfrm flipV="1">
              <a:off x="6677469" y="4120536"/>
              <a:ext cx="1241592" cy="63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1" idx="6"/>
              <a:endCxn id="12" idx="2"/>
            </p:cNvCxnSpPr>
            <p:nvPr/>
          </p:nvCxnSpPr>
          <p:spPr>
            <a:xfrm>
              <a:off x="7162799" y="3970864"/>
              <a:ext cx="6942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6"/>
              <a:endCxn id="14" idx="2"/>
            </p:cNvCxnSpPr>
            <p:nvPr/>
          </p:nvCxnSpPr>
          <p:spPr>
            <a:xfrm>
              <a:off x="6739465" y="4907305"/>
              <a:ext cx="1540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5"/>
              <a:endCxn id="16" idx="1"/>
            </p:cNvCxnSpPr>
            <p:nvPr/>
          </p:nvCxnSpPr>
          <p:spPr>
            <a:xfrm>
              <a:off x="6677469" y="5056976"/>
              <a:ext cx="1241592" cy="637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1" idx="5"/>
              <a:endCxn id="14" idx="1"/>
            </p:cNvCxnSpPr>
            <p:nvPr/>
          </p:nvCxnSpPr>
          <p:spPr>
            <a:xfrm>
              <a:off x="7100803" y="4120535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1" idx="5"/>
              <a:endCxn id="16" idx="1"/>
            </p:cNvCxnSpPr>
            <p:nvPr/>
          </p:nvCxnSpPr>
          <p:spPr>
            <a:xfrm>
              <a:off x="7100803" y="4120535"/>
              <a:ext cx="818258" cy="1573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1" idx="4"/>
              <a:endCxn id="15" idx="0"/>
            </p:cNvCxnSpPr>
            <p:nvPr/>
          </p:nvCxnSpPr>
          <p:spPr>
            <a:xfrm>
              <a:off x="6951132" y="4182531"/>
              <a:ext cx="0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2" idx="5"/>
              <a:endCxn id="14" idx="0"/>
            </p:cNvCxnSpPr>
            <p:nvPr/>
          </p:nvCxnSpPr>
          <p:spPr>
            <a:xfrm>
              <a:off x="8218403" y="4120536"/>
              <a:ext cx="273663" cy="575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16" idx="0"/>
            </p:cNvCxnSpPr>
            <p:nvPr/>
          </p:nvCxnSpPr>
          <p:spPr>
            <a:xfrm flipH="1">
              <a:off x="8068732" y="4182530"/>
              <a:ext cx="21307" cy="1449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2" idx="3"/>
              <a:endCxn id="15" idx="7"/>
            </p:cNvCxnSpPr>
            <p:nvPr/>
          </p:nvCxnSpPr>
          <p:spPr>
            <a:xfrm flipH="1">
              <a:off x="7100803" y="4120536"/>
              <a:ext cx="818258" cy="157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12" idx="3"/>
              <a:endCxn id="13" idx="7"/>
            </p:cNvCxnSpPr>
            <p:nvPr/>
          </p:nvCxnSpPr>
          <p:spPr>
            <a:xfrm flipH="1">
              <a:off x="6677469" y="4120536"/>
              <a:ext cx="1241592" cy="63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14" idx="4"/>
              <a:endCxn id="16" idx="7"/>
            </p:cNvCxnSpPr>
            <p:nvPr/>
          </p:nvCxnSpPr>
          <p:spPr>
            <a:xfrm flipH="1">
              <a:off x="8218403" y="5118972"/>
              <a:ext cx="273663" cy="5751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14" idx="3"/>
              <a:endCxn id="15" idx="7"/>
            </p:cNvCxnSpPr>
            <p:nvPr/>
          </p:nvCxnSpPr>
          <p:spPr>
            <a:xfrm flipH="1">
              <a:off x="7100803" y="5056976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4" idx="2"/>
              <a:endCxn id="13" idx="6"/>
            </p:cNvCxnSpPr>
            <p:nvPr/>
          </p:nvCxnSpPr>
          <p:spPr>
            <a:xfrm flipH="1">
              <a:off x="6739465" y="4907305"/>
              <a:ext cx="1540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4" idx="1"/>
              <a:endCxn id="11" idx="5"/>
            </p:cNvCxnSpPr>
            <p:nvPr/>
          </p:nvCxnSpPr>
          <p:spPr>
            <a:xfrm flipH="1" flipV="1">
              <a:off x="7100803" y="4120535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16" idx="2"/>
              <a:endCxn id="15" idx="6"/>
            </p:cNvCxnSpPr>
            <p:nvPr/>
          </p:nvCxnSpPr>
          <p:spPr>
            <a:xfrm flipH="1" flipV="1">
              <a:off x="7162799" y="5843746"/>
              <a:ext cx="6942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16" idx="1"/>
              <a:endCxn id="13" idx="5"/>
            </p:cNvCxnSpPr>
            <p:nvPr/>
          </p:nvCxnSpPr>
          <p:spPr>
            <a:xfrm flipH="1" flipV="1">
              <a:off x="6677469" y="5056976"/>
              <a:ext cx="1241592" cy="637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16" idx="1"/>
              <a:endCxn id="11" idx="5"/>
            </p:cNvCxnSpPr>
            <p:nvPr/>
          </p:nvCxnSpPr>
          <p:spPr>
            <a:xfrm flipH="1" flipV="1">
              <a:off x="7100803" y="4120535"/>
              <a:ext cx="818258" cy="1573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8077200" y="4182531"/>
              <a:ext cx="12839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15" idx="1"/>
              <a:endCxn id="13" idx="4"/>
            </p:cNvCxnSpPr>
            <p:nvPr/>
          </p:nvCxnSpPr>
          <p:spPr>
            <a:xfrm flipH="1" flipV="1">
              <a:off x="6527798" y="5118972"/>
              <a:ext cx="273663" cy="5751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15" idx="0"/>
              <a:endCxn id="11" idx="4"/>
            </p:cNvCxnSpPr>
            <p:nvPr/>
          </p:nvCxnSpPr>
          <p:spPr>
            <a:xfrm flipV="1">
              <a:off x="6951132" y="4182531"/>
              <a:ext cx="0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15" idx="7"/>
              <a:endCxn id="12" idx="3"/>
            </p:cNvCxnSpPr>
            <p:nvPr/>
          </p:nvCxnSpPr>
          <p:spPr>
            <a:xfrm flipV="1">
              <a:off x="7100803" y="4120536"/>
              <a:ext cx="818258" cy="157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15" idx="7"/>
              <a:endCxn id="14" idx="3"/>
            </p:cNvCxnSpPr>
            <p:nvPr/>
          </p:nvCxnSpPr>
          <p:spPr>
            <a:xfrm flipV="1">
              <a:off x="7100803" y="5056976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0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Hardness: How many Bits do I Need For This Graph?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4411260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The (</a:t>
              </a:r>
              <a:r>
                <a:rPr lang="en-US" sz="2800" i="1" dirty="0" err="1"/>
                <a:t>k</a:t>
              </a:r>
              <a:r>
                <a:rPr lang="en-US" sz="2800" dirty="0" err="1"/>
                <a:t>,</a:t>
              </a:r>
              <a:r>
                <a:rPr lang="en-US" sz="2800" i="1" dirty="0" err="1"/>
                <a:t>t</a:t>
              </a:r>
              <a:r>
                <a:rPr lang="en-US" sz="2800" dirty="0"/>
                <a:t>)-representation problem is NP-complete</a:t>
              </a:r>
            </a:p>
            <a:p>
              <a:pPr algn="ctr"/>
              <a:r>
                <a:rPr lang="en-US" i="1" dirty="0"/>
                <a:t>(proof via reduction from 3SAT)</a:t>
              </a:r>
              <a:endParaRPr lang="en-US" sz="2800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604845"/>
          </a:xfrm>
        </p:spPr>
        <p:txBody>
          <a:bodyPr>
            <a:normAutofit/>
          </a:bodyPr>
          <a:lstStyle/>
          <a:p>
            <a:r>
              <a:rPr lang="en-US" dirty="0"/>
              <a:t>Given:	an input graph </a:t>
            </a:r>
            <a:r>
              <a:rPr lang="en-US" i="1" dirty="0"/>
              <a:t>G</a:t>
            </a:r>
            <a:r>
              <a:rPr lang="en-US" dirty="0"/>
              <a:t> = (</a:t>
            </a:r>
            <a:r>
              <a:rPr lang="en-US" i="1" dirty="0"/>
              <a:t>V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subset </a:t>
            </a:r>
            <a:r>
              <a:rPr lang="en-US" i="1" dirty="0"/>
              <a:t>F</a:t>
            </a:r>
            <a:r>
              <a:rPr lang="en-US" dirty="0"/>
              <a:t> </a:t>
            </a:r>
            <a:r>
              <a:rPr lang="en-US"/>
              <a:t>of C(</a:t>
            </a:r>
            <a:r>
              <a:rPr lang="en-US" i="1"/>
              <a:t>V</a:t>
            </a:r>
            <a:r>
              <a:rPr lang="en-US" dirty="0"/>
              <a:t>, 2)</a:t>
            </a:r>
          </a:p>
          <a:p>
            <a:r>
              <a:rPr lang="en-US" dirty="0"/>
              <a:t>	fixed positive </a:t>
            </a:r>
            <a:r>
              <a:rPr lang="en-US" i="1" dirty="0"/>
              <a:t>k</a:t>
            </a:r>
            <a:r>
              <a:rPr lang="en-US" dirty="0"/>
              <a:t>, nonnegative </a:t>
            </a:r>
            <a:r>
              <a:rPr lang="en-US" i="1" dirty="0"/>
              <a:t>t</a:t>
            </a:r>
            <a:endParaRPr lang="en-US" dirty="0"/>
          </a:p>
          <a:p>
            <a:r>
              <a:rPr lang="en-US" dirty="0"/>
              <a:t>Does there exist:</a:t>
            </a:r>
          </a:p>
          <a:p>
            <a:r>
              <a:rPr lang="en-US" dirty="0"/>
              <a:t>	</a:t>
            </a:r>
            <a:r>
              <a:rPr lang="en-US" i="1" dirty="0"/>
              <a:t>k</a:t>
            </a:r>
            <a:r>
              <a:rPr lang="en-US" dirty="0"/>
              <a:t>-length bit vectors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for all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 in </a:t>
            </a:r>
            <a:r>
              <a:rPr lang="en-US" i="1" dirty="0"/>
              <a:t>V</a:t>
            </a:r>
          </a:p>
          <a:p>
            <a:r>
              <a:rPr lang="en-US" dirty="0"/>
              <a:t>	such that for 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in </a:t>
            </a:r>
            <a:r>
              <a:rPr lang="en-US" i="1" dirty="0"/>
              <a:t>F</a:t>
            </a:r>
            <a:r>
              <a:rPr lang="en-US" dirty="0"/>
              <a:t>, also 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&lt;</a:t>
            </a:r>
            <a:r>
              <a:rPr lang="en-US" i="1" dirty="0" err="1"/>
              <a:t>d</a:t>
            </a:r>
            <a:r>
              <a:rPr lang="en-US" i="1" baseline="-25000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p</a:t>
            </a:r>
            <a:r>
              <a:rPr lang="en-US" i="1" baseline="-25000" dirty="0" err="1"/>
              <a:t>j</a:t>
            </a:r>
            <a:r>
              <a:rPr lang="en-US" dirty="0"/>
              <a:t>&gt; ≤ </a:t>
            </a:r>
            <a:r>
              <a:rPr lang="en-US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087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0318" cy="1371600"/>
          </a:xfrm>
        </p:spPr>
        <p:txBody>
          <a:bodyPr>
            <a:noAutofit/>
          </a:bodyPr>
          <a:lstStyle/>
          <a:p>
            <a:r>
              <a:rPr lang="en-US" dirty="0"/>
              <a:t>Computing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 err="1"/>
              <a:t>k</a:t>
            </a:r>
            <a:r>
              <a:rPr lang="en-US" dirty="0" err="1"/>
              <a:t>,</a:t>
            </a:r>
            <a:r>
              <a:rPr lang="en-US" i="1" dirty="0" err="1"/>
              <a:t>t</a:t>
            </a:r>
            <a:r>
              <a:rPr lang="en-US" dirty="0"/>
              <a:t>)-Representations: QCP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0977"/>
            <a:ext cx="7620000" cy="166174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err="1"/>
              <a:t>Quadratically</a:t>
            </a:r>
            <a:r>
              <a:rPr lang="en-US" dirty="0"/>
              <a:t>-constrained discrete feasibility program: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Constraint matrix not positive semi-definite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non-convex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State-of-the-art nonlinear solvers (e.g., </a:t>
            </a:r>
            <a:r>
              <a:rPr lang="en-US" dirty="0" err="1"/>
              <a:t>Bonmin</a:t>
            </a:r>
            <a:r>
              <a:rPr lang="en-US" dirty="0"/>
              <a:t>) fail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853455"/>
            <a:ext cx="8013700" cy="2209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4592" y="5561708"/>
            <a:ext cx="1550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Bonami</a:t>
            </a:r>
            <a:r>
              <a:rPr lang="en-US" sz="1200" dirty="0"/>
              <a:t> et al. 2008]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853455"/>
            <a:ext cx="8245475" cy="14141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For each vertex, give k bits to the patient and k bits to the donor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647188"/>
            <a:ext cx="8245475" cy="14160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If an edge exists in the graph, assert the source donor vector and sink patient vector overlap by at most </a:t>
            </a:r>
            <a:r>
              <a:rPr lang="en-US" i="1" dirty="0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8800" y="1853455"/>
            <a:ext cx="8013700" cy="795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If an edge does not exist, make sure the overlap is greater than 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975" y="3261632"/>
            <a:ext cx="8013700" cy="8016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8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  <p:bldP spid="8" grpId="1" animBg="1"/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88306" cy="1371600"/>
          </a:xfrm>
        </p:spPr>
        <p:txBody>
          <a:bodyPr>
            <a:normAutofit/>
          </a:bodyPr>
          <a:lstStyle/>
          <a:p>
            <a:r>
              <a:rPr lang="en-US" dirty="0"/>
              <a:t>Computing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 err="1"/>
              <a:t>k</a:t>
            </a:r>
            <a:r>
              <a:rPr lang="en-US" dirty="0" err="1"/>
              <a:t>,</a:t>
            </a:r>
            <a:r>
              <a:rPr lang="en-US" i="1" dirty="0" err="1"/>
              <a:t>t</a:t>
            </a:r>
            <a:r>
              <a:rPr lang="en-US" dirty="0"/>
              <a:t>)-Representations: 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240142"/>
            <a:ext cx="7933765" cy="1445438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Integer program minimizes number of “conflict edges”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CPLEX struggles to find non-trivial solutions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CPLEX cannot find feasible solution (when forcing all 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i="1" baseline="-25000" dirty="0" err="1"/>
              <a:t>ij</a:t>
            </a:r>
            <a:r>
              <a:rPr lang="en-US" dirty="0"/>
              <a:t> = 0)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5" y="1650145"/>
            <a:ext cx="7247965" cy="35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53083" cy="1371600"/>
          </a:xfrm>
        </p:spPr>
        <p:txBody>
          <a:bodyPr>
            <a:normAutofit/>
          </a:bodyPr>
          <a:lstStyle/>
          <a:p>
            <a:r>
              <a:rPr lang="en-US" dirty="0"/>
              <a:t>Computing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k</a:t>
            </a:r>
            <a:r>
              <a:rPr lang="en-US" dirty="0"/>
              <a:t>,</a:t>
            </a:r>
            <a:r>
              <a:rPr lang="en-US" i="1" dirty="0"/>
              <a:t>0</a:t>
            </a:r>
            <a:r>
              <a:rPr lang="en-US"/>
              <a:t>)-Representations: SAT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0977"/>
            <a:ext cx="7620000" cy="1661740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When </a:t>
            </a:r>
            <a:r>
              <a:rPr lang="en-US" i="1" dirty="0"/>
              <a:t>t </a:t>
            </a:r>
            <a:r>
              <a:rPr lang="en-US" dirty="0"/>
              <a:t>= 0, can use a compact SAT formulation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Interesting because it closely mimics real life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We can solve small- and medium-sized graphs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Use </a:t>
            </a:r>
            <a:r>
              <a:rPr lang="en-US" dirty="0" err="1"/>
              <a:t>Lingeling</a:t>
            </a:r>
            <a:r>
              <a:rPr lang="en-US" dirty="0"/>
              <a:t>, a good parallel SAT solver </a:t>
            </a:r>
            <a:r>
              <a:rPr lang="en-US" sz="1400" dirty="0"/>
              <a:t>[</a:t>
            </a:r>
            <a:r>
              <a:rPr lang="en-US" sz="1400" dirty="0" err="1"/>
              <a:t>Biere</a:t>
            </a:r>
            <a:r>
              <a:rPr lang="en-US" sz="1400" dirty="0"/>
              <a:t> 2014]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6" y="1774640"/>
            <a:ext cx="8476129" cy="2296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546" y="2675965"/>
            <a:ext cx="8476129" cy="13948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Specific case of </a:t>
            </a:r>
            <a:r>
              <a:rPr lang="en-US" i="1" dirty="0">
                <a:solidFill>
                  <a:schemeClr val="tx2"/>
                </a:solidFill>
              </a:rPr>
              <a:t>t </a:t>
            </a:r>
            <a:r>
              <a:rPr lang="en-US" dirty="0">
                <a:solidFill>
                  <a:schemeClr val="tx2"/>
                </a:solidFill>
              </a:rPr>
              <a:t>= 0: if an edge exists, allow no overlap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071" y="1479176"/>
            <a:ext cx="8339605" cy="11967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Specific case of 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 = 0: if an edge does not exist, force any overlap</a:t>
            </a:r>
          </a:p>
        </p:txBody>
      </p:sp>
    </p:spTree>
    <p:extLst>
      <p:ext uri="{BB962C8B-B14F-4D97-AF65-F5344CB8AC3E}">
        <p14:creationId xmlns:p14="http://schemas.microsoft.com/office/powerpoint/2010/main" val="5807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case: </a:t>
            </a:r>
            <a:r>
              <a:rPr lang="en-US" i="1" dirty="0"/>
              <a:t>L </a:t>
            </a:r>
            <a:r>
              <a:rPr lang="en-US" dirty="0"/>
              <a:t>= ∞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610590"/>
          </a:xfrm>
        </p:spPr>
        <p:txBody>
          <a:bodyPr/>
          <a:lstStyle/>
          <a:p>
            <a:r>
              <a:rPr lang="en-US" dirty="0"/>
              <a:t>PTIME via formulation as maximum weight perfect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57200" y="2565070"/>
            <a:ext cx="3663539" cy="1899071"/>
            <a:chOff x="457200" y="2565070"/>
            <a:chExt cx="3663539" cy="1899071"/>
          </a:xfrm>
        </p:grpSpPr>
        <p:sp>
          <p:nvSpPr>
            <p:cNvPr id="5" name="Oval 4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11" name="Curved Connector 10"/>
            <p:cNvCxnSpPr>
              <a:stCxn id="5" idx="7"/>
              <a:endCxn id="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7" idx="7"/>
              <a:endCxn id="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6" idx="7"/>
              <a:endCxn id="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7" idx="3"/>
              <a:endCxn id="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6" idx="3"/>
              <a:endCxn id="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8" idx="3"/>
              <a:endCxn id="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8" idx="4"/>
              <a:endCxn id="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9" idx="2"/>
              <a:endCxn id="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36" name="Curved Connector 35"/>
            <p:cNvCxnSpPr>
              <a:stCxn id="9" idx="2"/>
              <a:endCxn id="35" idx="6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7200" y="4156364"/>
              <a:ext cx="3663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(Six pairs, no altruists.)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73881" y="3944656"/>
            <a:ext cx="211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???????????????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648201" y="2565070"/>
            <a:ext cx="3663539" cy="1484416"/>
            <a:chOff x="457200" y="2565070"/>
            <a:chExt cx="3663539" cy="1484416"/>
          </a:xfrm>
        </p:grpSpPr>
        <p:sp>
          <p:nvSpPr>
            <p:cNvPr id="43" name="Oval 42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48" name="Curved Connector 47"/>
            <p:cNvCxnSpPr>
              <a:stCxn id="45" idx="7"/>
              <a:endCxn id="4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>
              <a:stCxn id="47" idx="7"/>
              <a:endCxn id="4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>
              <a:stCxn id="46" idx="7"/>
              <a:endCxn id="4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47" idx="3"/>
              <a:endCxn id="4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>
              <a:stCxn id="46" idx="3"/>
              <a:endCxn id="4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48" idx="3"/>
              <a:endCxn id="4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48" idx="4"/>
              <a:endCxn id="4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57" name="Curved Connector 56"/>
            <p:cNvCxnSpPr>
              <a:stCxn id="49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9" idx="2"/>
              <a:endCxn id="4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533780" y="5306464"/>
            <a:ext cx="4112241" cy="775502"/>
            <a:chOff x="2533780" y="5306464"/>
            <a:chExt cx="4112241" cy="775502"/>
          </a:xfrm>
        </p:grpSpPr>
        <p:cxnSp>
          <p:nvCxnSpPr>
            <p:cNvPr id="73" name="Straight Connector 72"/>
            <p:cNvCxnSpPr>
              <a:stCxn id="60" idx="4"/>
              <a:endCxn id="66" idx="0"/>
            </p:cNvCxnSpPr>
            <p:nvPr/>
          </p:nvCxnSpPr>
          <p:spPr>
            <a:xfrm flipH="1">
              <a:off x="2533780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4"/>
              <a:endCxn id="67" idx="0"/>
            </p:cNvCxnSpPr>
            <p:nvPr/>
          </p:nvCxnSpPr>
          <p:spPr>
            <a:xfrm flipH="1">
              <a:off x="3355314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2" idx="4"/>
              <a:endCxn id="68" idx="0"/>
            </p:cNvCxnSpPr>
            <p:nvPr/>
          </p:nvCxnSpPr>
          <p:spPr>
            <a:xfrm flipH="1">
              <a:off x="4176848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63" idx="4"/>
              <a:endCxn id="69" idx="0"/>
            </p:cNvCxnSpPr>
            <p:nvPr/>
          </p:nvCxnSpPr>
          <p:spPr>
            <a:xfrm flipH="1">
              <a:off x="4998382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64" idx="4"/>
              <a:endCxn id="70" idx="0"/>
            </p:cNvCxnSpPr>
            <p:nvPr/>
          </p:nvCxnSpPr>
          <p:spPr>
            <a:xfrm flipH="1">
              <a:off x="5819916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5" idx="4"/>
              <a:endCxn id="71" idx="0"/>
            </p:cNvCxnSpPr>
            <p:nvPr/>
          </p:nvCxnSpPr>
          <p:spPr>
            <a:xfrm flipH="1">
              <a:off x="6641450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2710120" y="5233422"/>
            <a:ext cx="3754990" cy="921586"/>
            <a:chOff x="2710120" y="5233422"/>
            <a:chExt cx="3754990" cy="921586"/>
          </a:xfrm>
        </p:grpSpPr>
        <p:cxnSp>
          <p:nvCxnSpPr>
            <p:cNvPr id="90" name="Straight Connector 89"/>
            <p:cNvCxnSpPr>
              <a:stCxn id="60" idx="5"/>
              <a:endCxn id="67" idx="1"/>
            </p:cNvCxnSpPr>
            <p:nvPr/>
          </p:nvCxnSpPr>
          <p:spPr>
            <a:xfrm>
              <a:off x="2714691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61" idx="3"/>
              <a:endCxn id="66" idx="7"/>
            </p:cNvCxnSpPr>
            <p:nvPr/>
          </p:nvCxnSpPr>
          <p:spPr>
            <a:xfrm flipH="1">
              <a:off x="2710120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1" idx="5"/>
              <a:endCxn id="68" idx="1"/>
            </p:cNvCxnSpPr>
            <p:nvPr/>
          </p:nvCxnSpPr>
          <p:spPr>
            <a:xfrm>
              <a:off x="3536225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2" idx="3"/>
              <a:endCxn id="67" idx="7"/>
            </p:cNvCxnSpPr>
            <p:nvPr/>
          </p:nvCxnSpPr>
          <p:spPr>
            <a:xfrm flipH="1">
              <a:off x="3531654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62" idx="5"/>
              <a:endCxn id="69" idx="1"/>
            </p:cNvCxnSpPr>
            <p:nvPr/>
          </p:nvCxnSpPr>
          <p:spPr>
            <a:xfrm>
              <a:off x="4357759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63" idx="3"/>
              <a:endCxn id="68" idx="7"/>
            </p:cNvCxnSpPr>
            <p:nvPr/>
          </p:nvCxnSpPr>
          <p:spPr>
            <a:xfrm flipH="1">
              <a:off x="4353188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63" idx="5"/>
              <a:endCxn id="70" idx="1"/>
            </p:cNvCxnSpPr>
            <p:nvPr/>
          </p:nvCxnSpPr>
          <p:spPr>
            <a:xfrm>
              <a:off x="5179293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64" idx="3"/>
              <a:endCxn id="66" idx="7"/>
            </p:cNvCxnSpPr>
            <p:nvPr/>
          </p:nvCxnSpPr>
          <p:spPr>
            <a:xfrm flipH="1">
              <a:off x="2710120" y="5233422"/>
              <a:ext cx="2938027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64" idx="5"/>
              <a:endCxn id="71" idx="1"/>
            </p:cNvCxnSpPr>
            <p:nvPr/>
          </p:nvCxnSpPr>
          <p:spPr>
            <a:xfrm>
              <a:off x="6000827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850016" y="4807700"/>
            <a:ext cx="6045387" cy="498764"/>
            <a:chOff x="850016" y="4807700"/>
            <a:chExt cx="6045387" cy="498764"/>
          </a:xfrm>
        </p:grpSpPr>
        <p:sp>
          <p:nvSpPr>
            <p:cNvPr id="60" name="Oval 59"/>
            <p:cNvSpPr/>
            <p:nvPr/>
          </p:nvSpPr>
          <p:spPr>
            <a:xfrm>
              <a:off x="2288969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</a:t>
              </a:r>
              <a:r>
                <a:rPr lang="en-US" sz="1400" baseline="-25000"/>
                <a:t>1</a:t>
              </a:r>
              <a:endParaRPr lang="en-US" sz="1400" baseline="-25000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3110503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3932037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4753571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4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5575105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5</a:t>
              </a:r>
            </a:p>
          </p:txBody>
        </p:sp>
        <p:sp>
          <p:nvSpPr>
            <p:cNvPr id="65" name="Oval 64"/>
            <p:cNvSpPr/>
            <p:nvPr/>
          </p:nvSpPr>
          <p:spPr>
            <a:xfrm>
              <a:off x="6396639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6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50016" y="4884637"/>
              <a:ext cx="1333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/>
                <a:t>Donors: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22526" y="6081966"/>
            <a:ext cx="6068306" cy="498764"/>
            <a:chOff x="822526" y="6081966"/>
            <a:chExt cx="6068306" cy="498764"/>
          </a:xfrm>
        </p:grpSpPr>
        <p:sp>
          <p:nvSpPr>
            <p:cNvPr id="66" name="Oval 65"/>
            <p:cNvSpPr/>
            <p:nvPr/>
          </p:nvSpPr>
          <p:spPr>
            <a:xfrm>
              <a:off x="2284398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67" name="Oval 66"/>
            <p:cNvSpPr/>
            <p:nvPr/>
          </p:nvSpPr>
          <p:spPr>
            <a:xfrm>
              <a:off x="3105932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3927466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4749000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4</a:t>
              </a:r>
            </a:p>
          </p:txBody>
        </p:sp>
        <p:sp>
          <p:nvSpPr>
            <p:cNvPr id="70" name="Oval 69"/>
            <p:cNvSpPr/>
            <p:nvPr/>
          </p:nvSpPr>
          <p:spPr>
            <a:xfrm>
              <a:off x="5570534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5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6392068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22526" y="6153682"/>
              <a:ext cx="1333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/>
                <a:t>Patients:</a:t>
              </a: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7190122" y="5109599"/>
            <a:ext cx="1695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Edge weights: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7521358" y="5458379"/>
            <a:ext cx="1247971" cy="338554"/>
            <a:chOff x="7521358" y="5458379"/>
            <a:chExt cx="1247971" cy="338554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7521358" y="5655600"/>
              <a:ext cx="496513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049493" y="5458379"/>
              <a:ext cx="719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= 0 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7521358" y="5809494"/>
            <a:ext cx="1249821" cy="338554"/>
            <a:chOff x="7521358" y="5809494"/>
            <a:chExt cx="1249821" cy="338554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521358" y="5983941"/>
              <a:ext cx="49651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8051343" y="5809494"/>
              <a:ext cx="719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= w</a:t>
              </a:r>
              <a:r>
                <a:rPr lang="en-US" sz="1600" baseline="-25000" dirty="0"/>
                <a:t>e</a:t>
              </a:r>
              <a:r>
                <a:rPr lang="en-US" sz="1600" dirty="0"/>
                <a:t> </a:t>
              </a:r>
            </a:p>
          </p:txBody>
        </p:sp>
      </p:grpSp>
      <p:cxnSp>
        <p:nvCxnSpPr>
          <p:cNvPr id="131" name="Straight Connector 130"/>
          <p:cNvCxnSpPr/>
          <p:nvPr/>
        </p:nvCxnSpPr>
        <p:spPr>
          <a:xfrm>
            <a:off x="4410635" y="2201328"/>
            <a:ext cx="0" cy="2262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0" grpId="1"/>
      <p:bldP spid="1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80" y="1376084"/>
            <a:ext cx="5635167" cy="4373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199" y="152718"/>
            <a:ext cx="8417860" cy="1044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Can we represent real graphs with a small number of bits?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906073" y="5631273"/>
            <a:ext cx="5602310" cy="841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Bigger real-world graphs (UNOS 2010 – 2012)</a:t>
            </a:r>
          </a:p>
        </p:txBody>
      </p:sp>
      <p:sp>
        <p:nvSpPr>
          <p:cNvPr id="19" name="TextBox 18"/>
          <p:cNvSpPr txBox="1"/>
          <p:nvPr/>
        </p:nvSpPr>
        <p:spPr>
          <a:xfrm rot="19749757">
            <a:off x="3523129" y="2474262"/>
            <a:ext cx="229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Theory: </a:t>
            </a:r>
            <a:r>
              <a:rPr lang="en-US" i="1" dirty="0">
                <a:solidFill>
                  <a:schemeClr val="tx2"/>
                </a:solidFill>
              </a:rPr>
              <a:t>k</a:t>
            </a:r>
            <a:r>
              <a:rPr lang="en-US" dirty="0">
                <a:solidFill>
                  <a:schemeClr val="tx2"/>
                </a:solidFill>
              </a:rPr>
              <a:t> = |</a:t>
            </a:r>
            <a:r>
              <a:rPr lang="en-US" i="1" dirty="0">
                <a:solidFill>
                  <a:schemeClr val="tx2"/>
                </a:solidFill>
              </a:rPr>
              <a:t>V</a:t>
            </a:r>
            <a:r>
              <a:rPr lang="en-US" dirty="0">
                <a:solidFill>
                  <a:schemeClr val="tx2"/>
                </a:solidFill>
              </a:rPr>
              <a:t>|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997388" y="2124635"/>
            <a:ext cx="2500244" cy="3333861"/>
            <a:chOff x="5997388" y="2124635"/>
            <a:chExt cx="2500244" cy="333386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997388" y="4464424"/>
              <a:ext cx="0" cy="45720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5997388" y="2124635"/>
              <a:ext cx="2500244" cy="3333861"/>
              <a:chOff x="5997388" y="2124635"/>
              <a:chExt cx="2500244" cy="3333861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5997388" y="2124635"/>
                <a:ext cx="0" cy="2339789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051176" y="3173505"/>
                <a:ext cx="18153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Proved SAT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5997388" y="4935170"/>
                <a:ext cx="0" cy="2286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051175" y="5001296"/>
                <a:ext cx="1828800" cy="457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Proved UNSAT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82279" y="4478895"/>
                <a:ext cx="18153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Unknown (?)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16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12523" cy="645772"/>
          </a:xfrm>
        </p:spPr>
        <p:txBody>
          <a:bodyPr>
            <a:normAutofit fontScale="90000"/>
          </a:bodyPr>
          <a:lstStyle/>
          <a:p>
            <a:r>
              <a:rPr lang="en-US" dirty="0"/>
              <a:t>Relaxing the threshold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87" y="1082899"/>
            <a:ext cx="5870626" cy="4373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1906073" y="5456462"/>
            <a:ext cx="5602310" cy="841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Loosen bit threshold </a:t>
            </a:r>
            <a:r>
              <a:rPr lang="en-US" i="1"/>
              <a:t>t </a:t>
            </a:r>
            <a:r>
              <a:rPr lang="en-US"/>
              <a:t>on real UNOS graphs 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92439" y="1961002"/>
            <a:ext cx="3194117" cy="2996588"/>
            <a:chOff x="2292439" y="1961002"/>
            <a:chExt cx="3194117" cy="2996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258355" y="1961002"/>
              <a:ext cx="0" cy="243069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292439" y="4391696"/>
              <a:ext cx="965916" cy="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58355" y="4391696"/>
              <a:ext cx="0" cy="565894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248296" y="2998478"/>
              <a:ext cx="22382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3x pairs matched!</a:t>
              </a:r>
            </a:p>
            <a:p>
              <a:r>
                <a:rPr lang="en-US" sz="1200" i="1" dirty="0">
                  <a:solidFill>
                    <a:schemeClr val="tx2"/>
                  </a:solidFill>
                </a:rPr>
                <a:t>(1-bit overlap allowed)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58355" y="1288474"/>
            <a:ext cx="5591572" cy="3669116"/>
            <a:chOff x="3258355" y="1288474"/>
            <a:chExt cx="5591572" cy="3669116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123709" y="1961002"/>
              <a:ext cx="0" cy="2996588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258355" y="1961002"/>
              <a:ext cx="2865354" cy="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123709" y="1288474"/>
              <a:ext cx="0" cy="67252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147154" y="1440072"/>
              <a:ext cx="230518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Everyone matched!*</a:t>
              </a:r>
            </a:p>
            <a:p>
              <a:r>
                <a:rPr lang="en-US" sz="1200" i="1" dirty="0">
                  <a:solidFill>
                    <a:schemeClr val="tx2"/>
                  </a:solidFill>
                </a:rPr>
                <a:t>(4-bit overlap allowed)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89794" y="3614136"/>
              <a:ext cx="166013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*all bits created equal, and not actually flipping bits – just relaxing global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3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dirty="0"/>
              <a:t>Dynamic Optimization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89333" cy="1371600"/>
          </a:xfrm>
        </p:spPr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NP-hard via reduction from </a:t>
            </a:r>
            <a:r>
              <a:rPr lang="en-US" dirty="0">
                <a:solidFill>
                  <a:schemeClr val="tx2"/>
                </a:solidFill>
              </a:rPr>
              <a:t>3D-matching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Given disjoint sets X, Y, Z of size </a:t>
            </a:r>
            <a:r>
              <a:rPr lang="en-US" i="1" dirty="0"/>
              <a:t>q</a:t>
            </a:r>
            <a:r>
              <a:rPr lang="en-US" dirty="0"/>
              <a:t> </a:t>
            </a:r>
            <a:r>
              <a:rPr lang="is-IS" dirty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a</a:t>
            </a:r>
            <a:r>
              <a:rPr lang="is-IS" dirty="0"/>
              <a:t>nd a set of triples T</a:t>
            </a:r>
            <a:r>
              <a:rPr lang="is-IS" b="0" dirty="0"/>
              <a:t> </a:t>
            </a:r>
            <a:r>
              <a:rPr lang="is-IS" dirty="0"/>
              <a:t>⊆ X x Y x Z ...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i</a:t>
            </a:r>
            <a:r>
              <a:rPr lang="is-IS" dirty="0"/>
              <a:t>s there a disjoint subset M ⊆ T of size </a:t>
            </a:r>
            <a:r>
              <a:rPr lang="is-IS" i="1" dirty="0"/>
              <a:t>q</a:t>
            </a:r>
            <a:r>
              <a:rPr lang="is-IS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015065" y="4114800"/>
            <a:ext cx="3048001" cy="1774295"/>
            <a:chOff x="2015065" y="4114800"/>
            <a:chExt cx="3048001" cy="1774295"/>
          </a:xfrm>
        </p:grpSpPr>
        <p:sp>
          <p:nvSpPr>
            <p:cNvPr id="5" name="Oval 4"/>
            <p:cNvSpPr/>
            <p:nvPr/>
          </p:nvSpPr>
          <p:spPr>
            <a:xfrm>
              <a:off x="2015067" y="411480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015066" y="4815681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015065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352800" y="4138346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352799" y="481568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352799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690533" y="4138346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690532" y="481568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690532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52534" y="4183060"/>
            <a:ext cx="172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 = {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(1,1,1)</a:t>
            </a:r>
            <a:r>
              <a:rPr lang="en-US" dirty="0"/>
              <a:t>,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(2,3,2)</a:t>
            </a:r>
            <a:r>
              <a:rPr lang="en-US" dirty="0"/>
              <a:t>,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(1,2,1)</a:t>
            </a:r>
            <a:r>
              <a:rPr lang="en-US" dirty="0"/>
              <a:t>,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(3,2,3)</a:t>
            </a:r>
            <a:r>
              <a:rPr lang="en-US" dirty="0"/>
              <a:t>,</a:t>
            </a:r>
          </a:p>
          <a:p>
            <a:pPr algn="ctr"/>
            <a:r>
              <a:rPr lang="en-US" dirty="0"/>
              <a:t>}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387600" y="4301067"/>
            <a:ext cx="2302933" cy="23546"/>
            <a:chOff x="2387600" y="4301067"/>
            <a:chExt cx="2302933" cy="23546"/>
          </a:xfrm>
        </p:grpSpPr>
        <p:cxnSp>
          <p:nvCxnSpPr>
            <p:cNvPr id="16" name="Straight Connector 15"/>
            <p:cNvCxnSpPr>
              <a:stCxn id="5" idx="6"/>
              <a:endCxn id="8" idx="2"/>
            </p:cNvCxnSpPr>
            <p:nvPr/>
          </p:nvCxnSpPr>
          <p:spPr>
            <a:xfrm>
              <a:off x="2387600" y="4301067"/>
              <a:ext cx="965200" cy="235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1" idx="2"/>
            </p:cNvCxnSpPr>
            <p:nvPr/>
          </p:nvCxnSpPr>
          <p:spPr>
            <a:xfrm>
              <a:off x="3725332" y="4324613"/>
              <a:ext cx="96520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387599" y="5001947"/>
            <a:ext cx="2302933" cy="700882"/>
            <a:chOff x="2387599" y="5001947"/>
            <a:chExt cx="2302933" cy="700882"/>
          </a:xfrm>
        </p:grpSpPr>
        <p:cxnSp>
          <p:nvCxnSpPr>
            <p:cNvPr id="20" name="Straight Connector 19"/>
            <p:cNvCxnSpPr>
              <a:stCxn id="6" idx="6"/>
              <a:endCxn id="10" idx="2"/>
            </p:cNvCxnSpPr>
            <p:nvPr/>
          </p:nvCxnSpPr>
          <p:spPr>
            <a:xfrm>
              <a:off x="2387599" y="5001948"/>
              <a:ext cx="965200" cy="70088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0" idx="6"/>
              <a:endCxn id="12" idx="2"/>
            </p:cNvCxnSpPr>
            <p:nvPr/>
          </p:nvCxnSpPr>
          <p:spPr>
            <a:xfrm flipV="1">
              <a:off x="3725332" y="5001947"/>
              <a:ext cx="965200" cy="70088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387598" y="5001947"/>
            <a:ext cx="2302934" cy="700882"/>
            <a:chOff x="2387598" y="5001947"/>
            <a:chExt cx="2302934" cy="700882"/>
          </a:xfrm>
        </p:grpSpPr>
        <p:cxnSp>
          <p:nvCxnSpPr>
            <p:cNvPr id="26" name="Straight Connector 25"/>
            <p:cNvCxnSpPr>
              <a:stCxn id="7" idx="6"/>
              <a:endCxn id="9" idx="2"/>
            </p:cNvCxnSpPr>
            <p:nvPr/>
          </p:nvCxnSpPr>
          <p:spPr>
            <a:xfrm flipV="1">
              <a:off x="2387598" y="5001947"/>
              <a:ext cx="965201" cy="70088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9" idx="6"/>
              <a:endCxn id="13" idx="2"/>
            </p:cNvCxnSpPr>
            <p:nvPr/>
          </p:nvCxnSpPr>
          <p:spPr>
            <a:xfrm>
              <a:off x="3725332" y="5001947"/>
              <a:ext cx="965200" cy="70088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387600" y="4301067"/>
            <a:ext cx="2302933" cy="700880"/>
            <a:chOff x="2387600" y="4301067"/>
            <a:chExt cx="2302933" cy="700880"/>
          </a:xfrm>
        </p:grpSpPr>
        <p:cxnSp>
          <p:nvCxnSpPr>
            <p:cNvPr id="32" name="Straight Connector 31"/>
            <p:cNvCxnSpPr>
              <a:stCxn id="5" idx="6"/>
              <a:endCxn id="9" idx="2"/>
            </p:cNvCxnSpPr>
            <p:nvPr/>
          </p:nvCxnSpPr>
          <p:spPr>
            <a:xfrm>
              <a:off x="2387600" y="4301067"/>
              <a:ext cx="965199" cy="70088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9" idx="6"/>
              <a:endCxn id="11" idx="2"/>
            </p:cNvCxnSpPr>
            <p:nvPr/>
          </p:nvCxnSpPr>
          <p:spPr>
            <a:xfrm flipV="1">
              <a:off x="3725332" y="4324613"/>
              <a:ext cx="965201" cy="677334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081867" y="6126163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??????????????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905052" y="4443147"/>
            <a:ext cx="304802" cy="1224212"/>
            <a:chOff x="6905052" y="4443147"/>
            <a:chExt cx="304802" cy="122421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052" y="4443147"/>
              <a:ext cx="304801" cy="304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053" y="4764882"/>
              <a:ext cx="304801" cy="304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052" y="5362558"/>
              <a:ext cx="304801" cy="304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3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9899"/>
            <a:ext cx="7620000" cy="4373563"/>
          </a:xfrm>
        </p:spPr>
        <p:txBody>
          <a:bodyPr/>
          <a:lstStyle/>
          <a:p>
            <a:r>
              <a:rPr lang="en-US" dirty="0"/>
              <a:t>Construct a </a:t>
            </a:r>
            <a:r>
              <a:rPr lang="en-US" dirty="0">
                <a:solidFill>
                  <a:schemeClr val="tx2"/>
                </a:solidFill>
              </a:rPr>
              <a:t>gadget</a:t>
            </a:r>
            <a:r>
              <a:rPr lang="en-US" dirty="0"/>
              <a:t> for each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= {</a:t>
            </a:r>
            <a:r>
              <a:rPr lang="en-US" i="1" dirty="0" err="1"/>
              <a:t>x</a:t>
            </a:r>
            <a:r>
              <a:rPr lang="en-US" i="1" baseline="-25000" dirty="0" err="1"/>
              <a:t>a</a:t>
            </a:r>
            <a:r>
              <a:rPr lang="en-US" dirty="0"/>
              <a:t>, </a:t>
            </a:r>
            <a:r>
              <a:rPr lang="en-US" i="1" dirty="0" err="1"/>
              <a:t>y</a:t>
            </a:r>
            <a:r>
              <a:rPr lang="en-US" i="1" baseline="-25000" dirty="0" err="1"/>
              <a:t>b</a:t>
            </a:r>
            <a:r>
              <a:rPr lang="en-US" dirty="0"/>
              <a:t>, </a:t>
            </a:r>
            <a:r>
              <a:rPr lang="en-US" i="1" dirty="0" err="1"/>
              <a:t>z</a:t>
            </a:r>
            <a:r>
              <a:rPr lang="en-US" i="1" baseline="-25000" dirty="0" err="1"/>
              <a:t>c</a:t>
            </a:r>
            <a:r>
              <a:rPr lang="en-US" dirty="0"/>
              <a:t>} in </a:t>
            </a:r>
            <a:r>
              <a:rPr lang="en-US" i="1" dirty="0"/>
              <a:t>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Gadgets intersect </a:t>
            </a:r>
            <a:r>
              <a:rPr lang="en-US" dirty="0">
                <a:solidFill>
                  <a:schemeClr val="tx2"/>
                </a:solidFill>
              </a:rPr>
              <a:t>only</a:t>
            </a:r>
            <a:r>
              <a:rPr lang="en-US" dirty="0"/>
              <a:t> on vertices in X</a:t>
            </a:r>
            <a:r>
              <a:rPr lang="is-IS" dirty="0"/>
              <a:t> ⋃</a:t>
            </a:r>
            <a:r>
              <a:rPr lang="en-US" dirty="0"/>
              <a:t> Y</a:t>
            </a:r>
            <a:r>
              <a:rPr lang="is-IS" dirty="0"/>
              <a:t>  ⋃</a:t>
            </a:r>
            <a:r>
              <a:rPr lang="en-US" dirty="0"/>
              <a:t> Z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355604" y="3115731"/>
            <a:ext cx="7780858" cy="2828239"/>
            <a:chOff x="355604" y="3115731"/>
            <a:chExt cx="7780858" cy="2828239"/>
          </a:xfrm>
        </p:grpSpPr>
        <p:sp>
          <p:nvSpPr>
            <p:cNvPr id="6" name="Oval 5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cxnSp>
          <p:nvCxnSpPr>
            <p:cNvPr id="14" name="Straight Arrow Connector 13"/>
            <p:cNvCxnSpPr>
              <a:stCxn id="6" idx="6"/>
              <a:endCxn id="9" idx="2"/>
            </p:cNvCxnSpPr>
            <p:nvPr/>
          </p:nvCxnSpPr>
          <p:spPr>
            <a:xfrm flipV="1">
              <a:off x="2387600" y="3412066"/>
              <a:ext cx="148590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6"/>
              <a:endCxn id="10" idx="2"/>
            </p:cNvCxnSpPr>
            <p:nvPr/>
          </p:nvCxnSpPr>
          <p:spPr>
            <a:xfrm>
              <a:off x="4466167" y="3412066"/>
              <a:ext cx="14858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10" idx="0"/>
              <a:endCxn id="6" idx="0"/>
            </p:cNvCxnSpPr>
            <p:nvPr/>
          </p:nvCxnSpPr>
          <p:spPr>
            <a:xfrm rot="16200000" flipH="1" flipV="1">
              <a:off x="4169833" y="1037165"/>
              <a:ext cx="1" cy="4157133"/>
            </a:xfrm>
            <a:prstGeom prst="curvedConnector3">
              <a:avLst>
                <a:gd name="adj1" fmla="val -228600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1168402" y="535130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endParaRPr lang="en-US" baseline="30000" dirty="0"/>
            </a:p>
          </p:txBody>
        </p:sp>
        <p:cxnSp>
          <p:nvCxnSpPr>
            <p:cNvPr id="25" name="Straight Arrow Connector 24"/>
            <p:cNvCxnSpPr>
              <a:stCxn id="21" idx="6"/>
              <a:endCxn id="22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2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23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4"/>
              <a:endCxn id="24" idx="7"/>
            </p:cNvCxnSpPr>
            <p:nvPr/>
          </p:nvCxnSpPr>
          <p:spPr>
            <a:xfrm flipH="1">
              <a:off x="1674275" y="4529348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4" idx="1"/>
              <a:endCxn id="21" idx="4"/>
            </p:cNvCxnSpPr>
            <p:nvPr/>
          </p:nvCxnSpPr>
          <p:spPr>
            <a:xfrm flipH="1" flipV="1">
              <a:off x="651938" y="4532048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3860798" y="535130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endParaRPr lang="en-US" baseline="300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4366671" y="4529348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3344334" y="4532048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6553193" y="535130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endParaRPr lang="en-US" baseline="30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7059066" y="4529347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6036729" y="4532047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6" idx="2"/>
              <a:endCxn id="21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9" idx="2"/>
              <a:endCxn id="40" idx="0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0" idx="2"/>
              <a:endCxn id="49" idx="0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23" idx="0"/>
              <a:endCxn id="6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42" idx="0"/>
              <a:endCxn id="9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1" idx="0"/>
              <a:endCxn id="10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5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/>
          <a:lstStyle/>
          <a:p>
            <a:r>
              <a:rPr lang="en-US" dirty="0"/>
              <a:t>M is perfect matching </a:t>
            </a:r>
            <a:r>
              <a:rPr lang="en-US" dirty="0">
                <a:sym typeface="Wingdings"/>
              </a:rPr>
              <a:t> construction has perfect cycle cover.</a:t>
            </a:r>
          </a:p>
          <a:p>
            <a:r>
              <a:rPr lang="en-US" dirty="0">
                <a:sym typeface="Wingdings"/>
              </a:rPr>
              <a:t>For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in </a:t>
            </a:r>
            <a:r>
              <a:rPr lang="en-US" i="1" dirty="0"/>
              <a:t>T: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794933" y="3115731"/>
            <a:ext cx="4749800" cy="592669"/>
            <a:chOff x="1794933" y="3115731"/>
            <a:chExt cx="4749800" cy="592669"/>
          </a:xfrm>
          <a:solidFill>
            <a:schemeClr val="accent3"/>
          </a:solidFill>
        </p:grpSpPr>
        <p:sp>
          <p:nvSpPr>
            <p:cNvPr id="7" name="Oval 6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cxnSp>
          <p:nvCxnSpPr>
            <p:cNvPr id="10" name="Straight Arrow Connector 9"/>
            <p:cNvCxnSpPr>
              <a:stCxn id="10" idx="6"/>
              <a:endCxn id="13" idx="2"/>
            </p:cNvCxnSpPr>
            <p:nvPr/>
          </p:nvCxnSpPr>
          <p:spPr>
            <a:xfrm flipV="1">
              <a:off x="2387600" y="3412066"/>
              <a:ext cx="1485900" cy="1"/>
            </a:xfrm>
            <a:prstGeom prst="straightConnector1">
              <a:avLst/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3" idx="6"/>
              <a:endCxn id="14" idx="2"/>
            </p:cNvCxnSpPr>
            <p:nvPr/>
          </p:nvCxnSpPr>
          <p:spPr>
            <a:xfrm>
              <a:off x="4466167" y="3412066"/>
              <a:ext cx="1485899" cy="0"/>
            </a:xfrm>
            <a:prstGeom prst="straightConnector1">
              <a:avLst/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14" idx="0"/>
              <a:endCxn id="10" idx="0"/>
            </p:cNvCxnSpPr>
            <p:nvPr/>
          </p:nvCxnSpPr>
          <p:spPr>
            <a:xfrm rot="16200000" flipH="1" flipV="1">
              <a:off x="4169833" y="1037165"/>
              <a:ext cx="1" cy="4157133"/>
            </a:xfrm>
            <a:prstGeom prst="curvedConnector3">
              <a:avLst>
                <a:gd name="adj1" fmla="val -22860000000"/>
              </a:avLst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55604" y="3936680"/>
            <a:ext cx="7780858" cy="2007290"/>
            <a:chOff x="355604" y="3936680"/>
            <a:chExt cx="7780858" cy="2007290"/>
          </a:xfrm>
          <a:solidFill>
            <a:schemeClr val="tx2"/>
          </a:solidFill>
        </p:grpSpPr>
        <p:sp>
          <p:nvSpPr>
            <p:cNvPr id="13" name="Oval 12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168402" y="535130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endParaRPr lang="en-US" baseline="30000" dirty="0"/>
            </a:p>
          </p:txBody>
        </p:sp>
        <p:cxnSp>
          <p:nvCxnSpPr>
            <p:cNvPr id="17" name="Straight Arrow Connector 16"/>
            <p:cNvCxnSpPr>
              <a:stCxn id="25" idx="6"/>
              <a:endCxn id="26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6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27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27" idx="4"/>
              <a:endCxn id="28" idx="7"/>
            </p:cNvCxnSpPr>
            <p:nvPr/>
          </p:nvCxnSpPr>
          <p:spPr>
            <a:xfrm flipH="1">
              <a:off x="1674275" y="4529348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8" idx="1"/>
              <a:endCxn id="25" idx="4"/>
            </p:cNvCxnSpPr>
            <p:nvPr/>
          </p:nvCxnSpPr>
          <p:spPr>
            <a:xfrm flipH="1" flipV="1">
              <a:off x="651938" y="4532048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860798" y="535130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endParaRPr lang="en-US" baseline="30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4366671" y="4529348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3344334" y="4532048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6553193" y="535130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endParaRPr lang="en-US" baseline="300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7059066" y="4529347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6036729" y="4532047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>
            <a:stCxn id="10" idx="2"/>
            <a:endCxn id="25" idx="0"/>
          </p:cNvCxnSpPr>
          <p:nvPr/>
        </p:nvCxnSpPr>
        <p:spPr>
          <a:xfrm flipH="1">
            <a:off x="651938" y="3412067"/>
            <a:ext cx="1142995" cy="527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44" idx="0"/>
          </p:cNvCxnSpPr>
          <p:nvPr/>
        </p:nvCxnSpPr>
        <p:spPr>
          <a:xfrm flipH="1">
            <a:off x="3344334" y="3412066"/>
            <a:ext cx="529166" cy="527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4" idx="2"/>
          </p:cNvCxnSpPr>
          <p:nvPr/>
        </p:nvCxnSpPr>
        <p:spPr>
          <a:xfrm>
            <a:off x="5952066" y="3412066"/>
            <a:ext cx="84663" cy="527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0"/>
            <a:endCxn id="10" idx="5"/>
          </p:cNvCxnSpPr>
          <p:nvPr/>
        </p:nvCxnSpPr>
        <p:spPr>
          <a:xfrm flipH="1" flipV="1">
            <a:off x="2300806" y="3621606"/>
            <a:ext cx="154532" cy="315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3" idx="5"/>
          </p:cNvCxnSpPr>
          <p:nvPr/>
        </p:nvCxnSpPr>
        <p:spPr>
          <a:xfrm flipH="1" flipV="1">
            <a:off x="4379373" y="3621605"/>
            <a:ext cx="768361" cy="315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14" idx="5"/>
          </p:cNvCxnSpPr>
          <p:nvPr/>
        </p:nvCxnSpPr>
        <p:spPr>
          <a:xfrm flipH="1" flipV="1">
            <a:off x="6457939" y="3621605"/>
            <a:ext cx="1382190" cy="315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/>
          <a:lstStyle/>
          <a:p>
            <a:r>
              <a:rPr lang="en-US" dirty="0"/>
              <a:t>M is perfect matching </a:t>
            </a:r>
            <a:r>
              <a:rPr lang="en-US" dirty="0">
                <a:sym typeface="Wingdings"/>
              </a:rPr>
              <a:t> construction has perfect cycle cover.</a:t>
            </a:r>
          </a:p>
          <a:p>
            <a:r>
              <a:rPr lang="en-US" dirty="0">
                <a:sym typeface="Wingdings"/>
              </a:rPr>
              <a:t>For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not in </a:t>
            </a:r>
            <a:r>
              <a:rPr lang="en-US" i="1" dirty="0"/>
              <a:t>T: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cxnSp>
        <p:nvCxnSpPr>
          <p:cNvPr id="10" name="Straight Arrow Connector 9"/>
          <p:cNvCxnSpPr>
            <a:stCxn id="10" idx="6"/>
            <a:endCxn id="13" idx="2"/>
          </p:cNvCxnSpPr>
          <p:nvPr/>
        </p:nvCxnSpPr>
        <p:spPr>
          <a:xfrm flipV="1">
            <a:off x="2387600" y="3412066"/>
            <a:ext cx="1485900" cy="1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3" idx="6"/>
            <a:endCxn id="14" idx="2"/>
          </p:cNvCxnSpPr>
          <p:nvPr/>
        </p:nvCxnSpPr>
        <p:spPr>
          <a:xfrm>
            <a:off x="4466167" y="3412066"/>
            <a:ext cx="1485899" cy="0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14" idx="0"/>
            <a:endCxn id="10" idx="0"/>
          </p:cNvCxnSpPr>
          <p:nvPr/>
        </p:nvCxnSpPr>
        <p:spPr>
          <a:xfrm rot="16200000" flipH="1" flipV="1">
            <a:off x="4169833" y="1037165"/>
            <a:ext cx="1" cy="4157133"/>
          </a:xfrm>
          <a:prstGeom prst="curvedConnector3">
            <a:avLst>
              <a:gd name="adj1" fmla="val -22860000000"/>
            </a:avLst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168402" y="5351303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x</a:t>
            </a:r>
            <a:r>
              <a:rPr lang="en-US" baseline="-25000" dirty="0" err="1"/>
              <a:t>a</a:t>
            </a:r>
            <a:endParaRPr lang="en-US" baseline="30000" dirty="0"/>
          </a:p>
        </p:txBody>
      </p:sp>
      <p:cxnSp>
        <p:nvCxnSpPr>
          <p:cNvPr id="20" name="Straight Arrow Connector 19"/>
          <p:cNvCxnSpPr>
            <a:stCxn id="27" idx="4"/>
            <a:endCxn id="28" idx="7"/>
          </p:cNvCxnSpPr>
          <p:nvPr/>
        </p:nvCxnSpPr>
        <p:spPr>
          <a:xfrm flipH="1">
            <a:off x="1674275" y="4529348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8" idx="1"/>
            <a:endCxn id="25" idx="4"/>
          </p:cNvCxnSpPr>
          <p:nvPr/>
        </p:nvCxnSpPr>
        <p:spPr>
          <a:xfrm flipH="1" flipV="1">
            <a:off x="651938" y="4532048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860798" y="5351303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baseline="-25000" dirty="0" err="1"/>
              <a:t>b</a:t>
            </a:r>
            <a:endParaRPr lang="en-US" baseline="30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366671" y="4529348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344334" y="4532048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553193" y="5351302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</a:t>
            </a:r>
            <a:r>
              <a:rPr lang="en-US" baseline="-25000" dirty="0" err="1"/>
              <a:t>c</a:t>
            </a:r>
            <a:endParaRPr lang="en-US" baseline="300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059066" y="4529347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036729" y="4532047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55604" y="3115733"/>
            <a:ext cx="2396067" cy="1416315"/>
            <a:chOff x="355604" y="3115733"/>
            <a:chExt cx="2396067" cy="1416315"/>
          </a:xfrm>
          <a:solidFill>
            <a:schemeClr val="tx2"/>
          </a:solidFill>
        </p:grpSpPr>
        <p:sp>
          <p:nvSpPr>
            <p:cNvPr id="7" name="Oval 6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cxnSp>
          <p:nvCxnSpPr>
            <p:cNvPr id="17" name="Straight Arrow Connector 16"/>
            <p:cNvCxnSpPr>
              <a:stCxn id="25" idx="6"/>
              <a:endCxn id="26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6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27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0" idx="2"/>
              <a:endCxn id="25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0"/>
              <a:endCxn id="10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048000" y="3115732"/>
            <a:ext cx="2396067" cy="1416316"/>
            <a:chOff x="3048000" y="3115732"/>
            <a:chExt cx="2396067" cy="1416316"/>
          </a:xfrm>
          <a:solidFill>
            <a:schemeClr val="tx2"/>
          </a:solidFill>
        </p:grpSpPr>
        <p:sp>
          <p:nvSpPr>
            <p:cNvPr id="8" name="Oval 7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13" idx="2"/>
              <a:endCxn id="44" idx="0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13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740395" y="3115732"/>
            <a:ext cx="2396067" cy="1416315"/>
            <a:chOff x="5740395" y="3115732"/>
            <a:chExt cx="2396067" cy="1416315"/>
          </a:xfrm>
          <a:solidFill>
            <a:schemeClr val="tx2"/>
          </a:solidFill>
        </p:grpSpPr>
        <p:sp>
          <p:nvSpPr>
            <p:cNvPr id="9" name="Oval 8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4" idx="2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14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42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25" grpId="0" animBg="1"/>
      <p:bldP spid="3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12540</TotalTime>
  <Words>3404</Words>
  <Application>Microsoft Macintosh PowerPoint</Application>
  <PresentationFormat>On-screen Show (4:3)</PresentationFormat>
  <Paragraphs>559</Paragraphs>
  <Slides>52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Arial Black</vt:lpstr>
      <vt:lpstr>Calibri</vt:lpstr>
      <vt:lpstr>Symbol</vt:lpstr>
      <vt:lpstr>Wingdings</vt:lpstr>
      <vt:lpstr>Essential</vt:lpstr>
      <vt:lpstr>Applied Mechanism Design For Social Good</vt:lpstr>
      <vt:lpstr>This class: Batch Clearing of  Organ Exchanges</vt:lpstr>
      <vt:lpstr>The clearing problem</vt:lpstr>
      <vt:lpstr>Special case: L = 2</vt:lpstr>
      <vt:lpstr>Special case: L = ∞</vt:lpstr>
      <vt:lpstr>General Case: L = ?</vt:lpstr>
      <vt:lpstr>General Case: L = ?</vt:lpstr>
      <vt:lpstr>General case: L = ?</vt:lpstr>
      <vt:lpstr>General case: L = ?</vt:lpstr>
      <vt:lpstr>General Case: L = ?</vt:lpstr>
      <vt:lpstr>Hopeless …?</vt:lpstr>
      <vt:lpstr>Basic Approach #1: The Edge formulation</vt:lpstr>
      <vt:lpstr>State of the art for edge formulation</vt:lpstr>
      <vt:lpstr>Best Edge Formulation</vt:lpstr>
      <vt:lpstr>Basic Approach #2: The Cycle Formulation</vt:lpstr>
      <vt:lpstr>Solving the Cycle Formulation IP</vt:lpstr>
      <vt:lpstr>Column generation</vt:lpstr>
      <vt:lpstr>DFS to solve pricing problem</vt:lpstr>
      <vt:lpstr>General pricing of cycles &amp; Chains is NP-hard</vt:lpstr>
      <vt:lpstr>Comparison</vt:lpstr>
      <vt:lpstr>Compact formulations</vt:lpstr>
      <vt:lpstr>Compact formulations</vt:lpstr>
      <vt:lpstr>PIEF: A compact model for cycles only</vt:lpstr>
      <vt:lpstr>PICEF: Position-Indexed Chain-Edge Formulation</vt:lpstr>
      <vt:lpstr>PICEF: Position-Indexed Chain-Edge Formulation</vt:lpstr>
      <vt:lpstr>What if there are Still too many Variables?</vt:lpstr>
      <vt:lpstr>Polynomial-TIME Cycle Pricing</vt:lpstr>
      <vt:lpstr>Adapted Bellman-Ford Pricing for cycles only</vt:lpstr>
      <vt:lpstr>Failure-aware Kidney Exchange</vt:lpstr>
      <vt:lpstr>How do All These models perform in PRactice?</vt:lpstr>
      <vt:lpstr>Real Match Runs UNOS &amp; NLDKSS</vt:lpstr>
      <vt:lpstr>PowerPoint Presentation</vt:lpstr>
      <vt:lpstr>Generated Data |P|=700, Increasing %Altruists</vt:lpstr>
      <vt:lpstr>PowerPoint Presentation</vt:lpstr>
      <vt:lpstr>Is Life Always so (NP-)Hard?</vt:lpstr>
      <vt:lpstr>One Simple Assumption Complexity Theory Hates!</vt:lpstr>
      <vt:lpstr>A New model For kidney Exchange</vt:lpstr>
      <vt:lpstr>Clearing is now in polynomial time</vt:lpstr>
      <vt:lpstr>Clearing is now in polynomial time</vt:lpstr>
      <vt:lpstr>Clearing is now in polynomial time</vt:lpstr>
      <vt:lpstr>Clearing is now in polynomial time</vt:lpstr>
      <vt:lpstr>Clearing is now in polynomial time</vt:lpstr>
      <vt:lpstr>Flipping attributes is also easy </vt:lpstr>
      <vt:lpstr>A Concrete Instantiation: Thresholding</vt:lpstr>
      <vt:lpstr>Upper Bound: Sometimes You need Lots of bits</vt:lpstr>
      <vt:lpstr>Hardness: How many Bits do I Need For This Graph?</vt:lpstr>
      <vt:lpstr>Computing  (k,t)-Representations: QCP</vt:lpstr>
      <vt:lpstr>Computing  (k,t)-Representations: IP</vt:lpstr>
      <vt:lpstr>Computing  (k,0)-Representations: SAT</vt:lpstr>
      <vt:lpstr>PowerPoint Presentation</vt:lpstr>
      <vt:lpstr>Relaxing the threshold</vt:lpstr>
      <vt:lpstr>Next Class: Dynamic Optimization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1681</cp:revision>
  <cp:lastPrinted>2016-10-04T05:24:31Z</cp:lastPrinted>
  <dcterms:created xsi:type="dcterms:W3CDTF">2013-03-05T15:39:19Z</dcterms:created>
  <dcterms:modified xsi:type="dcterms:W3CDTF">2018-03-13T04:07:16Z</dcterms:modified>
</cp:coreProperties>
</file>