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A18C8B1-A782-4114-A133-DF388285338B}">
  <a:tblStyle styleId="{AA18C8B1-A782-4114-A133-DF388285338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maxlife is attempting to maximize the aggregate life of the kidney after transplant, not the life of the recipient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75% not marked as failed could be (i) the recipient is alive with the kidney still or (ii) the recipient died but not because of the kidney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Median survival for perfect match: 5808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Median survival for imprefect match: 4300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Proportional Hazard models: type of survival model which relates time that passes until event occurs to some covariates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proportional models, hazard rates (number of hazards per unit time) are affected by covariates in a multiplicative fashion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H(t) = instantaneous risk of graft failure at time 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H_o(t) = baseline hazard rae at time t with all covariates set to 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 = learned parameters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 = available features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</a:t>
            </a:r>
            <a:r>
              <a:rPr lang="en-US"/>
              <a:t>We set the relevant entrance and exit probabilities based on the real UNOS kidney exchange data”, I believe this is the figure they used.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Cycle utility: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First term: original utility, sum of edge utilities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Second term: Probability of all edges succeeding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Chain utility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First Term: For each possible failure point in the chain, add the probability we fail there times the utility up to that point times all previous edges succeeding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Second term: discounted Utility if all edges succeed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compare max card total vs marginalized: in all cases marginalized matches take a hit if we don’t consider fairness!  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Similarly for maxlife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MaxCard-Fair gives more and more matches to marginalized groups while total matches does not increase by as much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MaxCard and MaxLife: Very similar, maxlife appears to just favor longer lasting kidneys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MaxCard and MaxLife underperform for marginalized transplants relative to baseline (myopic)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MaxCard-Fair - as beta increases, more marginalized transplants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“The UNOS priority points take into account the following factors: do the donor and patient have zero antigen mismatch in tissue type, sensitization of the patient, prior organ donor status, pediatric status, wait time, geographic proximity, and other antibody specificities.”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— Receiving a transplant from the deceased donor waiting list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— Receiving a transplant from another exchange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— Patient or donor becoming too ill for surgery or expiring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— An altruistic patient “running out of patience” and donating elsewhere, or not at all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— A donor in a chain reneging (i.e., backing out after his patient received a kidney)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— Pregnancy or sickness changing a patient or donor’s antigen incompatibilities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hyperlink" Target="https://optn.transplant.hrsa.gov/media/1827/kpd_report.pdf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hyperlink" Target="https://www.cs.cmu.edu/~sandholm/failure-aware%20kidney%20exchange.ec13.pdf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cs.cmu.edu/~sandholm/dynamicMatchingViaWeightedMyopia.aaai12.pdf%5Cnhttp://dl.acm.org/citation.cfm?id=2900728.2900918" TargetMode="External"/><Relationship Id="rId4" Type="http://schemas.openxmlformats.org/officeDocument/2006/relationships/hyperlink" Target="http://kuznets.fas.harvard.edu/~aroth/papers/Nonsimultaneous%20Chains%20AJT%202011.pdf" TargetMode="External"/><Relationship Id="rId5" Type="http://schemas.openxmlformats.org/officeDocument/2006/relationships/hyperlink" Target="https://doi.org/10.1145/2482540.248259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156599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FutureMatch: Combining Human Value Judgments and Machine Learning to Match in Dynamic Environments</a:t>
            </a:r>
            <a:endParaRPr/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4150774"/>
            <a:ext cx="6400800" cy="2260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By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Dickerson and Tuomas Sandholm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 by Ashton Webster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 Functions: MaxLife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How long does the Kidney survive in its new host?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Available data: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75,264 living donor transplant events between 11/1/1987 and 6/30/2013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25% are failed, 75% are not marked as failed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H</a:t>
            </a:r>
            <a:r>
              <a:rPr lang="en-US"/>
              <a:t>uman Leukocyte Antigen (HLA) test results (tissue types) for patient and donors</a:t>
            </a:r>
            <a:endParaRPr/>
          </a:p>
          <a:p>
            <a:pPr indent="0" lvl="0" marL="45720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12" y="349362"/>
            <a:ext cx="8216626" cy="61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MaxLife: How long does a Kidney last?</a:t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 a Cox Proportional Hazards Regression:</a:t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Features (X):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recipient age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donor age - recipient age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recipient and donor HLA profile (3 components each: HLA-A, HLA-B, HLA-DR)</a:t>
            </a:r>
            <a:endParaRPr/>
          </a:p>
          <a:p>
            <a: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donor and recipient blood type compatibility</a:t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75" y="2504596"/>
            <a:ext cx="8610476" cy="697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MaxLife: Modeling how long a Kidney Lasts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38"/>
            <a:ext cx="8839201" cy="3531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835775" y="5258950"/>
            <a:ext cx="77625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omitting HLA-B because it does not have a significant impact on hazard rate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Example: unit increase in HLA-DR mismatch feature will result in a 1.087 * baseline hazard rate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MaxLife: Using the learned model to get edge weights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4091125"/>
            <a:ext cx="8229600" cy="21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4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x</a:t>
            </a:r>
            <a:r>
              <a:rPr baseline="30000" lang="en-US" sz="3000"/>
              <a:t>e</a:t>
            </a:r>
            <a:r>
              <a:rPr lang="en-US" sz="3000"/>
              <a:t> is features for donor pair associated with edge e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</a:t>
            </a:r>
            <a:r>
              <a:rPr baseline="-25000" lang="en-US" sz="3000"/>
              <a:t>i </a:t>
            </a:r>
            <a:r>
              <a:rPr lang="en-US" sz="3000"/>
              <a:t>are learned Cox regression weights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Intuitively: lower risk edges have higher weights</a:t>
            </a:r>
            <a:endParaRPr sz="3000"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362981"/>
            <a:ext cx="8229601" cy="1043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Potentials?</a:t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How much do we expect this pair to contribute </a:t>
            </a:r>
            <a:r>
              <a:rPr i="1" lang="en-US"/>
              <a:t>in the future?</a:t>
            </a:r>
            <a:endParaRPr i="1"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Let ϴ be each blood type combination: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4 x 4 = 16 blood type pairings for pairs ({O-A, O-B, O-AB … AB-AB})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4 blood types for altruists ({O, A, B, AB})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For each type θϵϴ, determine potential P</a:t>
            </a:r>
            <a:r>
              <a:rPr baseline="-25000" lang="en-US"/>
              <a:t>θ </a:t>
            </a:r>
            <a:r>
              <a:rPr lang="en-US"/>
              <a:t> 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Potentials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Sequential Model-Based Algorithm Configuration (SMAC) used to derive potentials for each type [4]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Process: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Select Potentials (“parameters”)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Run simulation and calculate performance metric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Feed back performance metric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SMAC updates potentials accordingly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Repeat </a:t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Combining Edge Weights and Potentials</a:t>
            </a:r>
            <a:endParaRPr/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3312600"/>
            <a:ext cx="8229600" cy="28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𝑓</a:t>
            </a:r>
            <a:r>
              <a:rPr baseline="-25000" lang="en-US"/>
              <a:t>𝑤</a:t>
            </a:r>
            <a:r>
              <a:rPr lang="en-US"/>
              <a:t> (e) is updated edge weight 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𝑤(e) is original edge weight</a:t>
            </a:r>
            <a:endParaRPr/>
          </a:p>
          <a:p>
            <a: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</a:t>
            </a:r>
            <a:r>
              <a:rPr baseline="-25000" lang="en-US"/>
              <a:t>θd</a:t>
            </a:r>
            <a:r>
              <a:rPr lang="en-US"/>
              <a:t> and P</a:t>
            </a:r>
            <a:r>
              <a:rPr baseline="-25000" lang="en-US"/>
              <a:t>θp</a:t>
            </a:r>
            <a:r>
              <a:rPr lang="en-US"/>
              <a:t> are donor and patient potentials, respectively</a:t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75" y="2047099"/>
            <a:ext cx="8579199" cy="8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</a:t>
            </a:r>
            <a:r>
              <a:rPr lang="en-US"/>
              <a:t>: High Potential Pair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8" y="1543038"/>
            <a:ext cx="8549625" cy="513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High Potential Altruists </a:t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26969"/>
            <a:ext cx="8229601" cy="494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Background: Kidney Exchanges and Our Favorite Diagram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4858226"/>
            <a:ext cx="8229600" cy="1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Patient-Donor Pairs enter exchange</a:t>
            </a:r>
            <a:endParaRPr sz="3000"/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Edges represent compatibility</a:t>
            </a:r>
            <a:endParaRPr sz="3000"/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Only going to consider live transplants (not deceased) in this talk</a:t>
            </a:r>
            <a:endParaRPr sz="300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150" y="1570038"/>
            <a:ext cx="7187710" cy="313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75" y="1538000"/>
            <a:ext cx="4816250" cy="50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Realistic Dynamic Failure-Aware Model</a:t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5415425" y="1538000"/>
            <a:ext cx="3271500" cy="49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-US" sz="1700">
                <a:solidFill>
                  <a:srgbClr val="FFFFFF"/>
                </a:solidFill>
              </a:rPr>
              <a:t>Patient/Donor Pairs enter the pool due to self/family member diagnoses or altruism</a:t>
            </a:r>
            <a:endParaRPr sz="1700">
              <a:solidFill>
                <a:srgbClr val="FFFFFF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-US" sz="1700">
                <a:solidFill>
                  <a:srgbClr val="FFFFFF"/>
                </a:solidFill>
              </a:rPr>
              <a:t>Patients may be matched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-US" sz="1700">
                <a:solidFill>
                  <a:srgbClr val="FFFFFF"/>
                </a:solidFill>
              </a:rPr>
              <a:t>If matched, they may exit if they die, switch to another exchange, or successfully receive a kidney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-US" sz="1700">
                <a:solidFill>
                  <a:srgbClr val="FFFFFF"/>
                </a:solidFill>
              </a:rPr>
              <a:t>If matched, the may return if their matched partner exits</a:t>
            </a:r>
            <a:endParaRPr sz="1700">
              <a:solidFill>
                <a:srgbClr val="FFFFFF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-US" sz="1700">
                <a:solidFill>
                  <a:srgbClr val="FFFFFF"/>
                </a:solidFill>
              </a:rPr>
              <a:t>Unmatched patients return to the pool</a:t>
            </a:r>
            <a:endParaRPr sz="17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850" y="1709700"/>
            <a:ext cx="6614300" cy="46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Realistic Dynamic Model: Informing Transition Probabilities</a:t>
            </a: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244200" y="6484000"/>
            <a:ext cx="86556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00FFFF"/>
                </a:solidFill>
                <a:hlinkClick r:id="rId4"/>
              </a:rPr>
              <a:t>https://optn.transplant.hrsa.gov/media/1827/kpd_report.pdf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Edge Failure: Most Matches Fail</a:t>
            </a: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10038"/>
            <a:ext cx="8839200" cy="395592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1476000" y="6327000"/>
            <a:ext cx="6867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00FFFF"/>
                </a:solidFill>
                <a:hlinkClick r:id="rId4"/>
              </a:rPr>
              <a:t>https://www.cs.cmu.edu/~sandholm/failure-aware%20kidney%20exchange.ec13.pdf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Failure Aware Model: Modeling Edge Failure</a:t>
            </a:r>
            <a:endParaRPr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How can we make utility take into account edge failure?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Can’t just encode in edge weights: not independent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Updated cycle utility</a:t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Updated chain utility</a:t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-2340" r="2339" t="0"/>
          <a:stretch/>
        </p:blipFill>
        <p:spPr>
          <a:xfrm>
            <a:off x="1110550" y="4133675"/>
            <a:ext cx="7254923" cy="6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6652" y="5257450"/>
            <a:ext cx="6697702" cy="10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All models use edge weights learned for objective functions MaxCard, MaxCard-Fair, and MaxLife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24 time steps representing 1 week intervals of matching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Graphs randomly sampled from </a:t>
            </a:r>
            <a:r>
              <a:rPr i="1" lang="en-US"/>
              <a:t>real</a:t>
            </a:r>
            <a:r>
              <a:rPr lang="en-US"/>
              <a:t> UNOS data, 140 random graphs per configuration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Baseline: Deterministic (not failure aware) and myopic (no potentials)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FutureMatch: failure aware and potentials</a:t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75" y="1423250"/>
            <a:ext cx="8839200" cy="39166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423625" y="5877200"/>
            <a:ext cx="7922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Example (highlighted): In graphs of size 500, the median difference in number of matches for FutureMatch relative to the myopic, deterministic baseline is +3, and this is statistically significant.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4068275" y="2385200"/>
            <a:ext cx="889200" cy="1947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>
            <p:ph type="title"/>
          </p:nvPr>
        </p:nvSpPr>
        <p:spPr>
          <a:xfrm>
            <a:off x="755625" y="230524"/>
            <a:ext cx="7805100" cy="10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Median expected Gain/Loss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Marginalized Impact</a:t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500" y="1314600"/>
            <a:ext cx="7253001" cy="53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MaxLife Works</a:t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775" y="1417638"/>
            <a:ext cx="6402439" cy="513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	</a:t>
            </a:r>
            <a:endParaRPr/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Potentials and failure-aware modeling can be used to improve overall matches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Special weighting is required to avoid bias towards non-marginalized patients</a:t>
            </a:r>
            <a:endParaRPr/>
          </a:p>
          <a:p>
            <a: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Results are based on real data and attempt to mimic dynamic nature of matching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</a:rPr>
              <a:t>Unless otherwise indicated, all figures were taken from the paper or original work.</a:t>
            </a:r>
            <a:endParaRPr sz="1400">
              <a:solidFill>
                <a:srgbClr val="FFFFFF"/>
              </a:solidFill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Dickerson, J. P., Procaccia, A. D., &amp; Sandholm, T. (2012). Dynamic Matching via Weighted Myopia with Application to Kidney Exchange. </a:t>
            </a:r>
            <a:r>
              <a:rPr i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Proceedings of the Twenty-Sixth AAAI Conference on Artificial Intelligence</a:t>
            </a: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1340–1346. Retrieved from </a:t>
            </a:r>
            <a:r>
              <a:rPr lang="en-US" sz="1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https://www.cs.cmu.edu/~sandholm/dynamicMatchingViaWeightedMyopia.aaai12.pdf%5Cnhttp://dl.acm.org/citation.cfm?id=2900728.2900918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Ashlagi, Itai, Duncan S. Gilchrist, Alvin E. Roth, and Michael A. Rees. "</a:t>
            </a:r>
            <a:r>
              <a:rPr lang="en-US" sz="1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Nonsimultaneous Chains and Dominos in Kidney Paired Donation—Revisited (pdf)</a:t>
            </a: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." </a:t>
            </a:r>
            <a:r>
              <a:rPr i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American Journal of Transplantation</a:t>
            </a: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11, no. 5 (May 2011): 984–994.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Dickerson, J. P., Procaccia, A. D., &amp; Sandholm, T. (2013). Failure-aware kidney exchange. Proceedings of the 14th ACM Conference on Electronic Commerce, 1(212), 323–340. </a:t>
            </a:r>
            <a:r>
              <a:rPr lang="en-US" sz="1400" u="sng">
                <a:solidFill>
                  <a:srgbClr val="FFFFFF"/>
                </a:solidFill>
                <a:hlinkClick r:id="rId5"/>
              </a:rPr>
              <a:t>https://doi.org/10.1145/2482540.2482596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Hutter, F., Hoos, H. H., &amp; Leyton-Brown, K. (2011). Sequential Model - Based Optimization for General Algorithm Configuration. </a:t>
            </a:r>
            <a:r>
              <a:rPr i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Lecture Notes in Computer Science</a:t>
            </a: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507–223. https://doi.org/10.1007/978-3-642-25566-3_40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Background: State of the Art In Practice</a:t>
            </a:r>
            <a:r>
              <a:rPr baseline="30000" lang="en-US"/>
              <a:t>*</a:t>
            </a:r>
            <a:endParaRPr baseline="30000"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/>
              <a:t>Myopic matching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Current UNOS matching attempts to maximize matches weighted by priority points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Sensitization Priority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Current UNOS matching prioritizes matching for highly sensitized patients and patients under 18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377825" y="6346600"/>
            <a:ext cx="47973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* </a:t>
            </a:r>
            <a:r>
              <a:rPr lang="en-US">
                <a:solidFill>
                  <a:srgbClr val="FFFFFF"/>
                </a:solidFill>
              </a:rPr>
              <a:t>as of 2014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Background: State of the Art In Theory</a:t>
            </a:r>
            <a:r>
              <a:rPr baseline="30000" lang="en-US"/>
              <a:t>*</a:t>
            </a:r>
            <a:endParaRPr baseline="30000"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Potentials: </a:t>
            </a:r>
            <a:endParaRPr i="1"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Dickerson et al. [1]: Considering future value of edges in kidney exchanges can provide many benefits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Edge Failure and Failure Aware Models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Alshagi et al. [2]: Use reported failure rate for ADP data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Dickerson et al. [3]: Show that failure aware models outperform others</a:t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377825" y="6346600"/>
            <a:ext cx="47973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* as of 2014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Methodology overview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8-03-09 at 9.45.08 AM.png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38" y="1312927"/>
            <a:ext cx="8220119" cy="2311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515200" y="3816350"/>
            <a:ext cx="8229600" cy="27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526650" y="3896500"/>
            <a:ext cx="81975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Combine 3 main factors: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Edge weights - representing objective function values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Potentials - representing future value of pair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Edge Failure - Utility discounting based on probability of edge exiting the pool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Separating the Ends and the Means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Current discussion by experts often confounds the desired objectives (ends) and (means)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–"/>
            </a:pPr>
            <a:r>
              <a:rPr lang="en-US" sz="2400">
                <a:solidFill>
                  <a:srgbClr val="FFFFFF"/>
                </a:solidFill>
              </a:rPr>
              <a:t>Example: “We should seek to increase total matches by preferring matching highly sensitized matches, because highly sensitized patients will be difficult to match in the future”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Experts should only be discussing the Ends, model should handle the Means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–"/>
            </a:pPr>
            <a:r>
              <a:rPr lang="en-US" sz="2400">
                <a:solidFill>
                  <a:srgbClr val="FFFFFF"/>
                </a:solidFill>
              </a:rPr>
              <a:t>Ends roughly correspond to edge weights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–"/>
            </a:pPr>
            <a:r>
              <a:rPr lang="en-US" sz="2400">
                <a:solidFill>
                  <a:srgbClr val="FFFFFF"/>
                </a:solidFill>
              </a:rPr>
              <a:t>Means roughly correspond to potentials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Objective Functions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6" name="Shape 126"/>
          <p:cNvGraphicFramePr/>
          <p:nvPr/>
        </p:nvGraphicFramePr>
        <p:xfrm>
          <a:off x="457200" y="2091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{AA18C8B1-A782-4114-A133-DF388285338B}</a:tableStyleId>
              </a:tblPr>
              <a:tblGrid>
                <a:gridCol w="1641925"/>
                <a:gridCol w="3202250"/>
                <a:gridCol w="3385425"/>
              </a:tblGrid>
              <a:tr h="35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Deterministic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Failure Aware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862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MaxCard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Maximize the total number of patients</a:t>
                      </a:r>
                      <a:r>
                        <a:rPr lang="en-US" sz="1800"/>
                        <a:t> who are algorithmically matched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Maximize the</a:t>
                      </a:r>
                      <a:r>
                        <a:rPr lang="en-US" sz="1800"/>
                        <a:t> total number of patients who </a:t>
                      </a:r>
                      <a:r>
                        <a:rPr lang="en-US" sz="1800"/>
                        <a:t>receive transplants </a:t>
                      </a:r>
                      <a:r>
                        <a:rPr lang="en-US" sz="1800"/>
                        <a:t>in expectation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639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MaxCard-Fair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Maximize the total number of patients who</a:t>
                      </a:r>
                      <a:r>
                        <a:rPr lang="en-US" sz="1800"/>
                        <a:t> are algorithmically matched, where “marginalized” patients are weighted in the objective by some constant factor β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/>
                        <a:t>Maximize the total number of patients who receive transplants in expectation, where “marginalized” patients are weighted in the objective by some constant factor β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551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MaxLife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Maximize the total time algorithmically matched donor organs last in patients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Maximize the total time transplanted donor organs will last in patients in expectation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 Functions: MaxCard and MaxCard-Fair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11325" y="1611650"/>
            <a:ext cx="8229600" cy="50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MaxCard-Fair is a generalization of MaxCard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Think of MaxCard as MaxCard-Fair with no vertices receiving the β increase</a:t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V</a:t>
            </a:r>
            <a:r>
              <a:rPr baseline="-25000" lang="en-US"/>
              <a:t>p </a:t>
            </a:r>
            <a:r>
              <a:rPr lang="en-US"/>
              <a:t>⊆V represents preferred edges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β is positive (in this case in the set {1,2,3,4,5})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𝑤</a:t>
            </a:r>
            <a:r>
              <a:rPr baseline="-25000" lang="en-US"/>
              <a:t>e</a:t>
            </a:r>
            <a:r>
              <a:rPr lang="en-US"/>
              <a:t> is original edge weight</a:t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25" y="3356850"/>
            <a:ext cx="661035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500" y="1447926"/>
            <a:ext cx="4852999" cy="52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MaxCard-Fair: Preferred (Marginalized) Vertices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 Black 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