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42"/>
  </p:notesMasterIdLst>
  <p:handoutMasterIdLst>
    <p:handoutMasterId r:id="rId43"/>
  </p:handoutMasterIdLst>
  <p:sldIdLst>
    <p:sldId id="256" r:id="rId2"/>
    <p:sldId id="408" r:id="rId3"/>
    <p:sldId id="427" r:id="rId4"/>
    <p:sldId id="446" r:id="rId5"/>
    <p:sldId id="447" r:id="rId6"/>
    <p:sldId id="448" r:id="rId7"/>
    <p:sldId id="449" r:id="rId8"/>
    <p:sldId id="451" r:id="rId9"/>
    <p:sldId id="452" r:id="rId10"/>
    <p:sldId id="453" r:id="rId11"/>
    <p:sldId id="454" r:id="rId12"/>
    <p:sldId id="455" r:id="rId13"/>
    <p:sldId id="456" r:id="rId14"/>
    <p:sldId id="481" r:id="rId15"/>
    <p:sldId id="496" r:id="rId16"/>
    <p:sldId id="482" r:id="rId17"/>
    <p:sldId id="459" r:id="rId18"/>
    <p:sldId id="460" r:id="rId19"/>
    <p:sldId id="462" r:id="rId20"/>
    <p:sldId id="483" r:id="rId21"/>
    <p:sldId id="484" r:id="rId22"/>
    <p:sldId id="485" r:id="rId23"/>
    <p:sldId id="486" r:id="rId24"/>
    <p:sldId id="487" r:id="rId25"/>
    <p:sldId id="488" r:id="rId26"/>
    <p:sldId id="472" r:id="rId27"/>
    <p:sldId id="473" r:id="rId28"/>
    <p:sldId id="474" r:id="rId29"/>
    <p:sldId id="475" r:id="rId30"/>
    <p:sldId id="489" r:id="rId31"/>
    <p:sldId id="477" r:id="rId32"/>
    <p:sldId id="478" r:id="rId33"/>
    <p:sldId id="479" r:id="rId34"/>
    <p:sldId id="492" r:id="rId35"/>
    <p:sldId id="490" r:id="rId36"/>
    <p:sldId id="493" r:id="rId37"/>
    <p:sldId id="494" r:id="rId38"/>
    <p:sldId id="495" r:id="rId39"/>
    <p:sldId id="491" r:id="rId40"/>
    <p:sldId id="445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54" autoAdjust="0"/>
    <p:restoredTop sz="92277" autoAdjust="0"/>
  </p:normalViewPr>
  <p:slideViewPr>
    <p:cSldViewPr snapToGrid="0" snapToObjects="1">
      <p:cViewPr>
        <p:scale>
          <a:sx n="90" d="100"/>
          <a:sy n="90" d="100"/>
        </p:scale>
        <p:origin x="1144" y="3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3/13/18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3/13/18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0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15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68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85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5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04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86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NYU Stern IOMS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Applied Mechanism Design For Social Good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641234"/>
          </a:xfrm>
        </p:spPr>
        <p:txBody>
          <a:bodyPr/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#14 – 03/13/2018</a:t>
            </a:r>
          </a:p>
          <a:p>
            <a:endParaRPr lang="en-US" sz="1600" b="1" dirty="0"/>
          </a:p>
          <a:p>
            <a:r>
              <a:rPr lang="en-US" sz="1600" b="1" dirty="0"/>
              <a:t>CMSC828M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9:30am – 10:45am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In theory, we’re losing out on </a:t>
            </a:r>
            <a:r>
              <a:rPr lang="en-US" sz="3200" i="1" dirty="0"/>
              <a:t>expected actual transplants</a:t>
            </a:r>
            <a:r>
              <a:rPr lang="en-US" sz="3200" dirty="0"/>
              <a:t> by maximizing match cardinality.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 algn="r">
              <a:buNone/>
            </a:pPr>
            <a:r>
              <a:rPr lang="en-US" sz="3200" dirty="0"/>
              <a:t>… What about in practice?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2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7432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UNOS</a:t>
            </a:r>
          </a:p>
          <a:p>
            <a:pPr algn="ctr"/>
            <a:r>
              <a:rPr lang="en-US" sz="3600" dirty="0"/>
              <a:t>2010-2014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 descr="unos_unifor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8961120" cy="43426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 descr="unos_bimoda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8712"/>
            <a:ext cx="8961120" cy="4371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0901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this new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Real-world kidney exchanges are still small</a:t>
            </a:r>
          </a:p>
          <a:p>
            <a:pPr lvl="1"/>
            <a:r>
              <a:rPr lang="en-US" dirty="0"/>
              <a:t>Mostly around 300 donors and 300 patients</a:t>
            </a:r>
          </a:p>
          <a:p>
            <a:br>
              <a:rPr lang="en-US" i="1" dirty="0"/>
            </a:br>
            <a:br>
              <a:rPr lang="en-US" i="1" dirty="0"/>
            </a:br>
            <a:br>
              <a:rPr lang="en-US" i="1" dirty="0"/>
            </a:br>
            <a:br>
              <a:rPr lang="en-US" i="1" dirty="0"/>
            </a:br>
            <a:br>
              <a:rPr lang="en-US" i="1" dirty="0"/>
            </a:br>
            <a:r>
              <a:rPr lang="en-US" i="1" dirty="0"/>
              <a:t>Un</a:t>
            </a:r>
            <a:r>
              <a:rPr lang="en-US" dirty="0"/>
              <a:t>discounted clearing problem is NP-hard when cycle/chain cap </a:t>
            </a:r>
            <a:r>
              <a:rPr lang="en-US" i="1" dirty="0"/>
              <a:t>L ≥</a:t>
            </a:r>
            <a:r>
              <a:rPr lang="en-US" dirty="0"/>
              <a:t> 3 (reduction from 3D-matching last class)</a:t>
            </a:r>
            <a:endParaRPr lang="en-US" sz="1800" dirty="0"/>
          </a:p>
          <a:p>
            <a:pPr lvl="1"/>
            <a:r>
              <a:rPr lang="en-US" dirty="0"/>
              <a:t>Special case of our problem</a:t>
            </a:r>
          </a:p>
          <a:p>
            <a:pPr lvl="1"/>
            <a:r>
              <a:rPr lang="en-US" dirty="0"/>
              <a:t>(Set success rate q = 1 for all edges)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39091" y="2608978"/>
            <a:ext cx="8563584" cy="1384995"/>
            <a:chOff x="123216" y="4550357"/>
            <a:chExt cx="8563584" cy="1384995"/>
          </a:xfrm>
        </p:grpSpPr>
        <p:sp>
          <p:nvSpPr>
            <p:cNvPr id="6" name="Rounded Rectangle 5"/>
            <p:cNvSpPr/>
            <p:nvPr/>
          </p:nvSpPr>
          <p:spPr>
            <a:xfrm>
              <a:off x="457200" y="4653886"/>
              <a:ext cx="8229600" cy="117793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The restricted </a:t>
              </a:r>
              <a:r>
                <a:rPr lang="en-US" sz="2800" b="1" dirty="0"/>
                <a:t>discounted</a:t>
              </a:r>
              <a:r>
                <a:rPr lang="en-US" sz="2800" dirty="0"/>
                <a:t> maximum cycle cover problem is NP-hard. </a:t>
              </a:r>
              <a:endParaRPr lang="en-US" sz="2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3216" y="4550357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THEOREM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704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 can’t use the current solver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71768"/>
          </a:xfrm>
        </p:spPr>
        <p:txBody>
          <a:bodyPr/>
          <a:lstStyle/>
          <a:p>
            <a:r>
              <a:rPr lang="en-US" dirty="0"/>
              <a:t>Branch-and-bound IP solvers use upper and lower bounds to prune </a:t>
            </a:r>
            <a:r>
              <a:rPr lang="en-US" dirty="0" err="1"/>
              <a:t>subtrees</a:t>
            </a:r>
            <a:r>
              <a:rPr lang="en-US" dirty="0"/>
              <a:t> during search</a:t>
            </a:r>
          </a:p>
          <a:p>
            <a:r>
              <a:rPr lang="en-US" dirty="0"/>
              <a:t>Upper bound: cycle cover with no length cap</a:t>
            </a:r>
          </a:p>
          <a:p>
            <a:pPr marL="160020" indent="-342900">
              <a:buFont typeface="Arial" charset="0"/>
              <a:buChar char="•"/>
            </a:pPr>
            <a:r>
              <a:rPr lang="en-US" dirty="0"/>
              <a:t> </a:t>
            </a:r>
            <a:r>
              <a:rPr lang="en-US" b="0" dirty="0"/>
              <a:t>(Last class: PTIME through max weighted perfect matching)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indent="-182880"/>
            <a:r>
              <a:rPr lang="en-US" dirty="0"/>
              <a:t>But now it is better to use shorter cycles instead of longer cycles to cover the same set of vertices 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23216" y="3737988"/>
            <a:ext cx="3663539" cy="1484416"/>
            <a:chOff x="457200" y="2565070"/>
            <a:chExt cx="3663539" cy="1484416"/>
          </a:xfrm>
        </p:grpSpPr>
        <p:sp>
          <p:nvSpPr>
            <p:cNvPr id="9" name="Oval 8"/>
            <p:cNvSpPr/>
            <p:nvPr/>
          </p:nvSpPr>
          <p:spPr>
            <a:xfrm>
              <a:off x="457200" y="2565070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1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567050" y="2565070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3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1512125" y="2565070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2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3621975" y="2565070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4</a:t>
              </a:r>
              <a:endParaRPr lang="en-US" baseline="-25000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2039587" y="3550722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5</a:t>
              </a:r>
              <a:endParaRPr lang="en-US" baseline="-25000" dirty="0"/>
            </a:p>
          </p:txBody>
        </p:sp>
        <p:cxnSp>
          <p:nvCxnSpPr>
            <p:cNvPr id="14" name="Curved Connector 13"/>
            <p:cNvCxnSpPr>
              <a:stCxn id="11" idx="7"/>
              <a:endCxn id="13" idx="1"/>
            </p:cNvCxnSpPr>
            <p:nvPr/>
          </p:nvCxnSpPr>
          <p:spPr>
            <a:xfrm rot="5400000" flipH="1" flipV="1">
              <a:off x="1234044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Curved Connector 14"/>
            <p:cNvCxnSpPr>
              <a:stCxn id="13" idx="7"/>
              <a:endCxn id="12" idx="1"/>
            </p:cNvCxnSpPr>
            <p:nvPr/>
          </p:nvCxnSpPr>
          <p:spPr>
            <a:xfrm rot="5400000" flipH="1" flipV="1">
              <a:off x="2288969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Curved Connector 15"/>
            <p:cNvCxnSpPr>
              <a:stCxn id="12" idx="7"/>
              <a:endCxn id="14" idx="1"/>
            </p:cNvCxnSpPr>
            <p:nvPr/>
          </p:nvCxnSpPr>
          <p:spPr>
            <a:xfrm rot="5400000" flipH="1" flipV="1">
              <a:off x="3343894" y="228699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urved Connector 16"/>
            <p:cNvCxnSpPr>
              <a:stCxn id="13" idx="3"/>
              <a:endCxn id="11" idx="5"/>
            </p:cNvCxnSpPr>
            <p:nvPr/>
          </p:nvCxnSpPr>
          <p:spPr>
            <a:xfrm rot="5400000">
              <a:off x="1234045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urved Connector 17"/>
            <p:cNvCxnSpPr>
              <a:stCxn id="12" idx="3"/>
              <a:endCxn id="13" idx="5"/>
            </p:cNvCxnSpPr>
            <p:nvPr/>
          </p:nvCxnSpPr>
          <p:spPr>
            <a:xfrm rot="5400000">
              <a:off x="2288970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Curved Connector 18"/>
            <p:cNvCxnSpPr>
              <a:stCxn id="14" idx="3"/>
              <a:endCxn id="12" idx="5"/>
            </p:cNvCxnSpPr>
            <p:nvPr/>
          </p:nvCxnSpPr>
          <p:spPr>
            <a:xfrm rot="5400000">
              <a:off x="3343895" y="2639670"/>
              <a:ext cx="12700" cy="702245"/>
            </a:xfrm>
            <a:prstGeom prst="curvedConnector3">
              <a:avLst>
                <a:gd name="adj1" fmla="val 237513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Curved Connector 19"/>
            <p:cNvCxnSpPr>
              <a:stCxn id="14" idx="4"/>
              <a:endCxn id="15" idx="6"/>
            </p:cNvCxnSpPr>
            <p:nvPr/>
          </p:nvCxnSpPr>
          <p:spPr>
            <a:xfrm rot="5400000">
              <a:off x="2836719" y="2765466"/>
              <a:ext cx="736270" cy="1333006"/>
            </a:xfrm>
            <a:prstGeom prst="curvedConnector2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15" idx="2"/>
              <a:endCxn id="11" idx="4"/>
            </p:cNvCxnSpPr>
            <p:nvPr/>
          </p:nvCxnSpPr>
          <p:spPr>
            <a:xfrm rot="10800000">
              <a:off x="706583" y="3063834"/>
              <a:ext cx="1333005" cy="736270"/>
            </a:xfrm>
            <a:prstGeom prst="curvedConnector2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457200" y="3550722"/>
              <a:ext cx="498764" cy="4987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</a:t>
              </a:r>
              <a:r>
                <a:rPr lang="en-US" sz="1400" baseline="-25000" dirty="0"/>
                <a:t>6</a:t>
              </a:r>
              <a:endParaRPr lang="en-US" baseline="-25000" dirty="0"/>
            </a:p>
          </p:txBody>
        </p:sp>
        <p:cxnSp>
          <p:nvCxnSpPr>
            <p:cNvPr id="23" name="Curved Connector 22"/>
            <p:cNvCxnSpPr>
              <a:stCxn id="15" idx="2"/>
            </p:cNvCxnSpPr>
            <p:nvPr/>
          </p:nvCxnSpPr>
          <p:spPr>
            <a:xfrm rot="10800000">
              <a:off x="955965" y="3800104"/>
              <a:ext cx="1083623" cy="12700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4274232" y="3449374"/>
            <a:ext cx="4611005" cy="1773030"/>
            <a:chOff x="2083123" y="5039713"/>
            <a:chExt cx="4611005" cy="1773030"/>
          </a:xfrm>
        </p:grpSpPr>
        <p:grpSp>
          <p:nvGrpSpPr>
            <p:cNvPr id="24" name="Group 23"/>
            <p:cNvGrpSpPr/>
            <p:nvPr/>
          </p:nvGrpSpPr>
          <p:grpSpPr>
            <a:xfrm>
              <a:off x="2332505" y="5538477"/>
              <a:ext cx="4112241" cy="775502"/>
              <a:chOff x="2533780" y="5306464"/>
              <a:chExt cx="4112241" cy="775502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 flipH="1">
                <a:off x="2533780" y="5306464"/>
                <a:ext cx="4571" cy="775502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H="1">
                <a:off x="3355314" y="5306464"/>
                <a:ext cx="4571" cy="775502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>
                <a:off x="4176848" y="5306464"/>
                <a:ext cx="4571" cy="775502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>
                <a:off x="4998382" y="5306464"/>
                <a:ext cx="4571" cy="775502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5819916" y="5306464"/>
                <a:ext cx="4571" cy="775502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>
                <a:off x="6641450" y="5306464"/>
                <a:ext cx="4571" cy="775502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/>
            <p:cNvGrpSpPr/>
            <p:nvPr/>
          </p:nvGrpSpPr>
          <p:grpSpPr>
            <a:xfrm>
              <a:off x="2508845" y="5465435"/>
              <a:ext cx="3754990" cy="921586"/>
              <a:chOff x="2710120" y="5233422"/>
              <a:chExt cx="3754990" cy="921586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>
                <a:off x="2714691" y="5233422"/>
                <a:ext cx="464283" cy="9215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2710120" y="5233422"/>
                <a:ext cx="473425" cy="9215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3536225" y="5233422"/>
                <a:ext cx="464283" cy="9215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3531654" y="5233422"/>
                <a:ext cx="473425" cy="9215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4357759" y="5233422"/>
                <a:ext cx="464283" cy="9215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H="1">
                <a:off x="4353188" y="5233422"/>
                <a:ext cx="473425" cy="9215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5179293" y="5233422"/>
                <a:ext cx="464283" cy="9215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H="1">
                <a:off x="2710120" y="5233422"/>
                <a:ext cx="2938027" cy="9215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6000827" y="5233422"/>
                <a:ext cx="464283" cy="9215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/>
            <p:cNvGrpSpPr/>
            <p:nvPr/>
          </p:nvGrpSpPr>
          <p:grpSpPr>
            <a:xfrm>
              <a:off x="2087694" y="5039713"/>
              <a:ext cx="4606434" cy="498764"/>
              <a:chOff x="2288969" y="4807700"/>
              <a:chExt cx="4606434" cy="498764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2288969" y="4807700"/>
                <a:ext cx="498764" cy="49876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/>
                  <a:t>d</a:t>
                </a:r>
                <a:r>
                  <a:rPr lang="en-US" sz="1400" baseline="-25000"/>
                  <a:t>1</a:t>
                </a:r>
                <a:endParaRPr lang="en-US" sz="1400" baseline="-25000" dirty="0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3110503" y="4807700"/>
                <a:ext cx="498764" cy="49876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d</a:t>
                </a:r>
                <a:r>
                  <a:rPr lang="en-US" sz="1400" baseline="-25000" dirty="0"/>
                  <a:t>2</a:t>
                </a: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3932037" y="4807700"/>
                <a:ext cx="498764" cy="49876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d</a:t>
                </a:r>
                <a:r>
                  <a:rPr lang="en-US" sz="1400" baseline="-25000" dirty="0"/>
                  <a:t>3</a:t>
                </a: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4753571" y="4807700"/>
                <a:ext cx="498764" cy="49876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d</a:t>
                </a:r>
                <a:r>
                  <a:rPr lang="en-US" sz="1400" baseline="-25000" dirty="0"/>
                  <a:t>4</a:t>
                </a: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5575105" y="4807700"/>
                <a:ext cx="498764" cy="49876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d</a:t>
                </a:r>
                <a:r>
                  <a:rPr lang="en-US" sz="1400" baseline="-25000" dirty="0"/>
                  <a:t>5</a:t>
                </a: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6396639" y="4807700"/>
                <a:ext cx="498764" cy="49876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d</a:t>
                </a:r>
                <a:r>
                  <a:rPr lang="en-US" sz="1400" baseline="-25000" dirty="0"/>
                  <a:t>6</a:t>
                </a: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2083123" y="6313979"/>
              <a:ext cx="4606434" cy="498764"/>
              <a:chOff x="2284398" y="6081966"/>
              <a:chExt cx="4606434" cy="498764"/>
            </a:xfrm>
          </p:grpSpPr>
          <p:sp>
            <p:nvSpPr>
              <p:cNvPr id="50" name="Oval 49"/>
              <p:cNvSpPr/>
              <p:nvPr/>
            </p:nvSpPr>
            <p:spPr>
              <a:xfrm>
                <a:off x="2284398" y="6081966"/>
                <a:ext cx="498764" cy="498764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</a:t>
                </a:r>
                <a:r>
                  <a:rPr lang="en-US" sz="1400" baseline="-25000" dirty="0"/>
                  <a:t>1</a:t>
                </a: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3105932" y="6081966"/>
                <a:ext cx="498764" cy="498764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</a:t>
                </a:r>
                <a:r>
                  <a:rPr lang="en-US" sz="1400" baseline="-25000" dirty="0"/>
                  <a:t>2</a:t>
                </a:r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3927466" y="6081966"/>
                <a:ext cx="498764" cy="498764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</a:t>
                </a:r>
                <a:r>
                  <a:rPr lang="en-US" sz="1400" baseline="-25000" dirty="0"/>
                  <a:t>3</a:t>
                </a: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4749000" y="6081966"/>
                <a:ext cx="498764" cy="498764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</a:t>
                </a:r>
                <a:r>
                  <a:rPr lang="en-US" sz="1400" baseline="-25000" dirty="0"/>
                  <a:t>4</a:t>
                </a: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5570534" y="6081966"/>
                <a:ext cx="498764" cy="498764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</a:t>
                </a:r>
                <a:r>
                  <a:rPr lang="en-US" sz="1400" baseline="-25000" dirty="0"/>
                  <a:t>5</a:t>
                </a: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6392068" y="6081966"/>
                <a:ext cx="498764" cy="498764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p</a:t>
                </a:r>
                <a:r>
                  <a:rPr lang="en-US" sz="1400" baseline="-25000" dirty="0"/>
                  <a:t>6</a:t>
                </a:r>
              </a:p>
            </p:txBody>
          </p:sp>
        </p:grpSp>
      </p:grpSp>
      <p:sp>
        <p:nvSpPr>
          <p:cNvPr id="65" name="Down Arrow 64"/>
          <p:cNvSpPr/>
          <p:nvPr/>
        </p:nvSpPr>
        <p:spPr>
          <a:xfrm rot="16200000">
            <a:off x="3885673" y="4032693"/>
            <a:ext cx="498764" cy="466447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4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can’t use the  current solver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895918"/>
            <a:ext cx="8011551" cy="1766880"/>
          </a:xfrm>
        </p:spPr>
        <p:txBody>
          <a:bodyPr>
            <a:normAutofit/>
          </a:bodyPr>
          <a:lstStyle/>
          <a:p>
            <a:r>
              <a:rPr lang="en-US" dirty="0"/>
              <a:t>Reduce from 3D-matching, like last class.  Intuition: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3-cycles are better than L-cycles, for L&gt;3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Want the top (blue) vertices matched in 3-cycles, not L-cycles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We showed this happens </a:t>
            </a:r>
            <a:r>
              <a:rPr lang="en-US" dirty="0" err="1"/>
              <a:t>iff</a:t>
            </a:r>
            <a:r>
              <a:rPr lang="en-US" dirty="0"/>
              <a:t> there is a 3D-matching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39091" y="1420789"/>
            <a:ext cx="8563584" cy="1384995"/>
            <a:chOff x="123216" y="4550357"/>
            <a:chExt cx="8563584" cy="1384995"/>
          </a:xfrm>
        </p:grpSpPr>
        <p:sp>
          <p:nvSpPr>
            <p:cNvPr id="6" name="Rounded Rectangle 5"/>
            <p:cNvSpPr/>
            <p:nvPr/>
          </p:nvSpPr>
          <p:spPr>
            <a:xfrm>
              <a:off x="457200" y="4653886"/>
              <a:ext cx="8229600" cy="117793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The unrestricted </a:t>
              </a:r>
              <a:r>
                <a:rPr lang="en-US" sz="2800" b="1" dirty="0"/>
                <a:t>discounted</a:t>
              </a:r>
              <a:r>
                <a:rPr lang="en-US" sz="2800" dirty="0"/>
                <a:t> maximum cycle cover problem is NP-hard. </a:t>
              </a:r>
              <a:endParaRPr lang="en-US" sz="2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3216" y="4550357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THEOREM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2580561" y="5033347"/>
            <a:ext cx="4014628" cy="1459264"/>
            <a:chOff x="355604" y="3115731"/>
            <a:chExt cx="7780858" cy="2828239"/>
          </a:xfrm>
        </p:grpSpPr>
        <p:grpSp>
          <p:nvGrpSpPr>
            <p:cNvPr id="48" name="Group 47"/>
            <p:cNvGrpSpPr/>
            <p:nvPr/>
          </p:nvGrpSpPr>
          <p:grpSpPr>
            <a:xfrm>
              <a:off x="1794933" y="3115731"/>
              <a:ext cx="4749800" cy="592669"/>
              <a:chOff x="1794933" y="3115731"/>
              <a:chExt cx="4749800" cy="592669"/>
            </a:xfrm>
            <a:solidFill>
              <a:schemeClr val="accent3"/>
            </a:solidFill>
          </p:grpSpPr>
          <p:sp>
            <p:nvSpPr>
              <p:cNvPr id="49" name="Oval 48"/>
              <p:cNvSpPr/>
              <p:nvPr/>
            </p:nvSpPr>
            <p:spPr>
              <a:xfrm>
                <a:off x="1794933" y="3115733"/>
                <a:ext cx="592667" cy="592667"/>
              </a:xfrm>
              <a:prstGeom prst="ellipse">
                <a:avLst/>
              </a:prstGeom>
              <a:grpFill/>
              <a:ln>
                <a:solidFill>
                  <a:schemeClr val="accent3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30000" dirty="0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3873500" y="3115732"/>
                <a:ext cx="592667" cy="592667"/>
              </a:xfrm>
              <a:prstGeom prst="ellipse">
                <a:avLst/>
              </a:prstGeom>
              <a:grpFill/>
              <a:ln>
                <a:solidFill>
                  <a:schemeClr val="accent3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30000" dirty="0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5952066" y="3115732"/>
                <a:ext cx="592667" cy="592667"/>
              </a:xfrm>
              <a:prstGeom prst="ellipse">
                <a:avLst/>
              </a:prstGeom>
              <a:grpFill/>
              <a:ln>
                <a:solidFill>
                  <a:schemeClr val="accent3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30000" dirty="0"/>
              </a:p>
            </p:txBody>
          </p:sp>
          <p:cxnSp>
            <p:nvCxnSpPr>
              <p:cNvPr id="52" name="Straight Arrow Connector 51"/>
              <p:cNvCxnSpPr>
                <a:stCxn id="56" idx="6"/>
                <a:endCxn id="59" idx="2"/>
              </p:cNvCxnSpPr>
              <p:nvPr/>
            </p:nvCxnSpPr>
            <p:spPr>
              <a:xfrm flipV="1">
                <a:off x="2387600" y="3412066"/>
                <a:ext cx="1485900" cy="1"/>
              </a:xfrm>
              <a:prstGeom prst="straightConnector1">
                <a:avLst/>
              </a:prstGeom>
              <a:grpFill/>
              <a:ln>
                <a:solidFill>
                  <a:schemeClr val="accent3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>
                <a:stCxn id="59" idx="6"/>
                <a:endCxn id="60" idx="2"/>
              </p:cNvCxnSpPr>
              <p:nvPr/>
            </p:nvCxnSpPr>
            <p:spPr>
              <a:xfrm>
                <a:off x="4466167" y="3412066"/>
                <a:ext cx="1485899" cy="0"/>
              </a:xfrm>
              <a:prstGeom prst="straightConnector1">
                <a:avLst/>
              </a:prstGeom>
              <a:grpFill/>
              <a:ln>
                <a:solidFill>
                  <a:schemeClr val="accent3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Curved Connector 53"/>
              <p:cNvCxnSpPr>
                <a:stCxn id="60" idx="0"/>
                <a:endCxn id="56" idx="0"/>
              </p:cNvCxnSpPr>
              <p:nvPr/>
            </p:nvCxnSpPr>
            <p:spPr>
              <a:xfrm rot="16200000" flipH="1" flipV="1">
                <a:off x="4169833" y="1037165"/>
                <a:ext cx="1" cy="4157133"/>
              </a:xfrm>
              <a:prstGeom prst="curvedConnector3">
                <a:avLst>
                  <a:gd name="adj1" fmla="val -22860000000"/>
                </a:avLst>
              </a:prstGeom>
              <a:grpFill/>
              <a:ln>
                <a:solidFill>
                  <a:schemeClr val="accent3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/>
            <p:cNvGrpSpPr/>
            <p:nvPr/>
          </p:nvGrpSpPr>
          <p:grpSpPr>
            <a:xfrm>
              <a:off x="355604" y="3936680"/>
              <a:ext cx="7780858" cy="2007290"/>
              <a:chOff x="355604" y="3936680"/>
              <a:chExt cx="7780858" cy="2007290"/>
            </a:xfrm>
            <a:solidFill>
              <a:schemeClr val="tx2"/>
            </a:solidFill>
          </p:grpSpPr>
          <p:sp>
            <p:nvSpPr>
              <p:cNvPr id="56" name="Oval 55"/>
              <p:cNvSpPr/>
              <p:nvPr/>
            </p:nvSpPr>
            <p:spPr>
              <a:xfrm>
                <a:off x="355604" y="3939381"/>
                <a:ext cx="592667" cy="592667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30000" dirty="0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1168403" y="3936682"/>
                <a:ext cx="592667" cy="592667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30000" dirty="0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2159004" y="3936681"/>
                <a:ext cx="592667" cy="592667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30000" dirty="0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1168402" y="5351303"/>
                <a:ext cx="592667" cy="592667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30000" dirty="0"/>
              </a:p>
            </p:txBody>
          </p:sp>
          <p:cxnSp>
            <p:nvCxnSpPr>
              <p:cNvPr id="60" name="Straight Arrow Connector 59"/>
              <p:cNvCxnSpPr>
                <a:stCxn id="71" idx="6"/>
                <a:endCxn id="72" idx="2"/>
              </p:cNvCxnSpPr>
              <p:nvPr/>
            </p:nvCxnSpPr>
            <p:spPr>
              <a:xfrm flipV="1">
                <a:off x="948271" y="4233016"/>
                <a:ext cx="220132" cy="2699"/>
              </a:xfrm>
              <a:prstGeom prst="straightConnector1">
                <a:avLst/>
              </a:prstGeom>
              <a:grpFill/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>
                <a:stCxn id="72" idx="6"/>
              </p:cNvCxnSpPr>
              <p:nvPr/>
            </p:nvCxnSpPr>
            <p:spPr>
              <a:xfrm flipV="1">
                <a:off x="1761070" y="4231320"/>
                <a:ext cx="220132" cy="1696"/>
              </a:xfrm>
              <a:prstGeom prst="straightConnector1">
                <a:avLst/>
              </a:prstGeom>
              <a:grpFill/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>
                <a:endCxn id="73" idx="2"/>
              </p:cNvCxnSpPr>
              <p:nvPr/>
            </p:nvCxnSpPr>
            <p:spPr>
              <a:xfrm>
                <a:off x="2019305" y="4231321"/>
                <a:ext cx="139699" cy="1694"/>
              </a:xfrm>
              <a:prstGeom prst="straightConnector1">
                <a:avLst/>
              </a:prstGeom>
              <a:grpFill/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>
                <a:stCxn id="73" idx="4"/>
                <a:endCxn id="74" idx="7"/>
              </p:cNvCxnSpPr>
              <p:nvPr/>
            </p:nvCxnSpPr>
            <p:spPr>
              <a:xfrm flipH="1">
                <a:off x="1674275" y="4529348"/>
                <a:ext cx="781063" cy="908749"/>
              </a:xfrm>
              <a:prstGeom prst="straightConnector1">
                <a:avLst/>
              </a:prstGeom>
              <a:grpFill/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/>
              <p:cNvCxnSpPr>
                <a:stCxn id="74" idx="1"/>
                <a:endCxn id="71" idx="4"/>
              </p:cNvCxnSpPr>
              <p:nvPr/>
            </p:nvCxnSpPr>
            <p:spPr>
              <a:xfrm flipH="1" flipV="1">
                <a:off x="651938" y="4532048"/>
                <a:ext cx="603258" cy="906049"/>
              </a:xfrm>
              <a:prstGeom prst="straightConnector1">
                <a:avLst/>
              </a:prstGeom>
              <a:grpFill/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5" name="Oval 64"/>
              <p:cNvSpPr/>
              <p:nvPr/>
            </p:nvSpPr>
            <p:spPr>
              <a:xfrm>
                <a:off x="3048000" y="3939381"/>
                <a:ext cx="592667" cy="592667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30000" dirty="0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3860799" y="3936682"/>
                <a:ext cx="592667" cy="592667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30000" dirty="0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4851400" y="3936681"/>
                <a:ext cx="592667" cy="592667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30000" dirty="0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3860798" y="5351303"/>
                <a:ext cx="592667" cy="592667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30000" dirty="0"/>
              </a:p>
            </p:txBody>
          </p:sp>
          <p:cxnSp>
            <p:nvCxnSpPr>
              <p:cNvPr id="69" name="Straight Arrow Connector 68"/>
              <p:cNvCxnSpPr/>
              <p:nvPr/>
            </p:nvCxnSpPr>
            <p:spPr>
              <a:xfrm flipV="1">
                <a:off x="3640667" y="4233016"/>
                <a:ext cx="220132" cy="2699"/>
              </a:xfrm>
              <a:prstGeom prst="straightConnector1">
                <a:avLst/>
              </a:prstGeom>
              <a:grpFill/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/>
              <p:cNvCxnSpPr/>
              <p:nvPr/>
            </p:nvCxnSpPr>
            <p:spPr>
              <a:xfrm flipV="1">
                <a:off x="4453466" y="4231320"/>
                <a:ext cx="220132" cy="1696"/>
              </a:xfrm>
              <a:prstGeom prst="straightConnector1">
                <a:avLst/>
              </a:prstGeom>
              <a:grpFill/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/>
              <p:cNvCxnSpPr/>
              <p:nvPr/>
            </p:nvCxnSpPr>
            <p:spPr>
              <a:xfrm>
                <a:off x="4711701" y="4231321"/>
                <a:ext cx="139699" cy="1694"/>
              </a:xfrm>
              <a:prstGeom prst="straightConnector1">
                <a:avLst/>
              </a:prstGeom>
              <a:grpFill/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/>
              <p:cNvCxnSpPr/>
              <p:nvPr/>
            </p:nvCxnSpPr>
            <p:spPr>
              <a:xfrm flipH="1">
                <a:off x="4366671" y="4529348"/>
                <a:ext cx="781063" cy="908749"/>
              </a:xfrm>
              <a:prstGeom prst="straightConnector1">
                <a:avLst/>
              </a:prstGeom>
              <a:grpFill/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 flipH="1" flipV="1">
                <a:off x="3344334" y="4532048"/>
                <a:ext cx="603258" cy="906049"/>
              </a:xfrm>
              <a:prstGeom prst="straightConnector1">
                <a:avLst/>
              </a:prstGeom>
              <a:grpFill/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4" name="Oval 73"/>
              <p:cNvSpPr/>
              <p:nvPr/>
            </p:nvSpPr>
            <p:spPr>
              <a:xfrm>
                <a:off x="5740395" y="3939380"/>
                <a:ext cx="592667" cy="592667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30000" dirty="0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6553194" y="3936681"/>
                <a:ext cx="592667" cy="592667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30000" dirty="0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7543795" y="3936680"/>
                <a:ext cx="592667" cy="592667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30000" dirty="0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6553193" y="5351302"/>
                <a:ext cx="592667" cy="592667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30000" dirty="0"/>
              </a:p>
            </p:txBody>
          </p:sp>
          <p:cxnSp>
            <p:nvCxnSpPr>
              <p:cNvPr id="78" name="Straight Arrow Connector 77"/>
              <p:cNvCxnSpPr/>
              <p:nvPr/>
            </p:nvCxnSpPr>
            <p:spPr>
              <a:xfrm flipV="1">
                <a:off x="6333062" y="4233015"/>
                <a:ext cx="220132" cy="2699"/>
              </a:xfrm>
              <a:prstGeom prst="straightConnector1">
                <a:avLst/>
              </a:prstGeom>
              <a:grpFill/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 flipV="1">
                <a:off x="7145861" y="4231319"/>
                <a:ext cx="220132" cy="1696"/>
              </a:xfrm>
              <a:prstGeom prst="straightConnector1">
                <a:avLst/>
              </a:prstGeom>
              <a:grpFill/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/>
              <p:cNvCxnSpPr/>
              <p:nvPr/>
            </p:nvCxnSpPr>
            <p:spPr>
              <a:xfrm>
                <a:off x="7404096" y="4231320"/>
                <a:ext cx="139699" cy="1694"/>
              </a:xfrm>
              <a:prstGeom prst="straightConnector1">
                <a:avLst/>
              </a:prstGeom>
              <a:grpFill/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/>
              <p:cNvCxnSpPr/>
              <p:nvPr/>
            </p:nvCxnSpPr>
            <p:spPr>
              <a:xfrm flipH="1">
                <a:off x="7059066" y="4529347"/>
                <a:ext cx="781063" cy="908749"/>
              </a:xfrm>
              <a:prstGeom prst="straightConnector1">
                <a:avLst/>
              </a:prstGeom>
              <a:grpFill/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/>
              <p:cNvCxnSpPr/>
              <p:nvPr/>
            </p:nvCxnSpPr>
            <p:spPr>
              <a:xfrm flipH="1" flipV="1">
                <a:off x="6036729" y="4532047"/>
                <a:ext cx="603258" cy="906049"/>
              </a:xfrm>
              <a:prstGeom prst="straightConnector1">
                <a:avLst/>
              </a:prstGeom>
              <a:grpFill/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83" name="Straight Arrow Connector 82"/>
            <p:cNvCxnSpPr>
              <a:stCxn id="56" idx="2"/>
              <a:endCxn id="71" idx="0"/>
            </p:cNvCxnSpPr>
            <p:nvPr/>
          </p:nvCxnSpPr>
          <p:spPr>
            <a:xfrm flipH="1">
              <a:off x="651938" y="3412067"/>
              <a:ext cx="1142995" cy="52731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59" idx="2"/>
            </p:cNvCxnSpPr>
            <p:nvPr/>
          </p:nvCxnSpPr>
          <p:spPr>
            <a:xfrm flipH="1">
              <a:off x="3344334" y="3412066"/>
              <a:ext cx="529166" cy="52731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>
              <a:stCxn id="60" idx="2"/>
            </p:cNvCxnSpPr>
            <p:nvPr/>
          </p:nvCxnSpPr>
          <p:spPr>
            <a:xfrm>
              <a:off x="5952066" y="3412066"/>
              <a:ext cx="84663" cy="52731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>
              <a:stCxn id="73" idx="0"/>
              <a:endCxn id="56" idx="5"/>
            </p:cNvCxnSpPr>
            <p:nvPr/>
          </p:nvCxnSpPr>
          <p:spPr>
            <a:xfrm flipH="1" flipV="1">
              <a:off x="2300806" y="3621606"/>
              <a:ext cx="154532" cy="31507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>
              <a:endCxn id="59" idx="5"/>
            </p:cNvCxnSpPr>
            <p:nvPr/>
          </p:nvCxnSpPr>
          <p:spPr>
            <a:xfrm flipH="1" flipV="1">
              <a:off x="4379373" y="3621605"/>
              <a:ext cx="768361" cy="31507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>
              <a:endCxn id="60" idx="5"/>
            </p:cNvCxnSpPr>
            <p:nvPr/>
          </p:nvCxnSpPr>
          <p:spPr>
            <a:xfrm flipH="1" flipV="1">
              <a:off x="6457939" y="3621605"/>
              <a:ext cx="1382190" cy="31507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0" name="Explosion 2 89"/>
          <p:cNvSpPr/>
          <p:nvPr/>
        </p:nvSpPr>
        <p:spPr>
          <a:xfrm>
            <a:off x="7131029" y="70340"/>
            <a:ext cx="1754208" cy="1362831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B&amp;B upper bound</a:t>
            </a:r>
          </a:p>
        </p:txBody>
      </p:sp>
    </p:spTree>
    <p:extLst>
      <p:ext uri="{BB962C8B-B14F-4D97-AF65-F5344CB8AC3E}">
        <p14:creationId xmlns:p14="http://schemas.microsoft.com/office/powerpoint/2010/main" val="59745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can use parts of the current solver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95918"/>
            <a:ext cx="7620000" cy="1558345"/>
          </a:xfrm>
        </p:spPr>
        <p:txBody>
          <a:bodyPr/>
          <a:lstStyle/>
          <a:p>
            <a:r>
              <a:rPr lang="en-US" dirty="0"/>
              <a:t>For all 2-cyles between </a:t>
            </a:r>
            <a:r>
              <a:rPr lang="en-US" i="1" dirty="0"/>
              <a:t>u</a:t>
            </a:r>
            <a:r>
              <a:rPr lang="en-US" dirty="0"/>
              <a:t> and </a:t>
            </a:r>
            <a:r>
              <a:rPr lang="en-US" i="1" dirty="0"/>
              <a:t>v</a:t>
            </a:r>
            <a:r>
              <a:rPr lang="en-US" dirty="0"/>
              <a:t> in the original graph, set corresponding undirected edge weight in translated graph to:</a:t>
            </a:r>
          </a:p>
          <a:p>
            <a:pPr lvl="1"/>
            <a:r>
              <a:rPr lang="en-US" i="1" dirty="0"/>
              <a:t>w</a:t>
            </a:r>
            <a:r>
              <a:rPr lang="en-US" i="1" baseline="-25000" dirty="0"/>
              <a:t>e’</a:t>
            </a:r>
            <a:r>
              <a:rPr lang="en-US" i="1" dirty="0"/>
              <a:t> = q</a:t>
            </a:r>
            <a:r>
              <a:rPr lang="en-US" i="1" baseline="-25000" dirty="0"/>
              <a:t>(</a:t>
            </a:r>
            <a:r>
              <a:rPr lang="en-US" i="1" baseline="-25000" dirty="0" err="1"/>
              <a:t>u,v</a:t>
            </a:r>
            <a:r>
              <a:rPr lang="en-US" i="1" baseline="-25000" dirty="0"/>
              <a:t>)</a:t>
            </a:r>
            <a:r>
              <a:rPr lang="en-US" i="1" dirty="0"/>
              <a:t>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i="1" dirty="0"/>
              <a:t> q</a:t>
            </a:r>
            <a:r>
              <a:rPr lang="en-US" i="1" baseline="-25000" dirty="0"/>
              <a:t>(</a:t>
            </a:r>
            <a:r>
              <a:rPr lang="en-US" i="1" baseline="-25000" dirty="0" err="1"/>
              <a:t>v,u</a:t>
            </a:r>
            <a:r>
              <a:rPr lang="en-US" i="1" baseline="-25000" dirty="0"/>
              <a:t>)</a:t>
            </a:r>
            <a:r>
              <a:rPr lang="en-US" i="1" dirty="0"/>
              <a:t>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i="1" dirty="0">
                <a:sym typeface="Wingdings"/>
              </a:rPr>
              <a:t> </a:t>
            </a:r>
            <a:r>
              <a:rPr lang="en-US" dirty="0"/>
              <a:t>( </a:t>
            </a:r>
            <a:r>
              <a:rPr lang="en-US" i="1" dirty="0"/>
              <a:t>w</a:t>
            </a:r>
            <a:r>
              <a:rPr lang="en-US" i="1" baseline="-25000" dirty="0"/>
              <a:t>(</a:t>
            </a:r>
            <a:r>
              <a:rPr lang="en-US" i="1" baseline="-25000" dirty="0" err="1"/>
              <a:t>u,v</a:t>
            </a:r>
            <a:r>
              <a:rPr lang="en-US" i="1" baseline="-25000" dirty="0"/>
              <a:t>)</a:t>
            </a:r>
            <a:r>
              <a:rPr lang="en-US" dirty="0"/>
              <a:t> + </a:t>
            </a:r>
            <a:r>
              <a:rPr lang="en-US" i="1" dirty="0"/>
              <a:t>w</a:t>
            </a:r>
            <a:r>
              <a:rPr lang="en-US" i="1" baseline="-25000" dirty="0"/>
              <a:t>(</a:t>
            </a:r>
            <a:r>
              <a:rPr lang="en-US" i="1" baseline="-25000" dirty="0" err="1"/>
              <a:t>v,u</a:t>
            </a:r>
            <a:r>
              <a:rPr lang="en-US" i="1" baseline="-25000" dirty="0"/>
              <a:t>)</a:t>
            </a:r>
            <a:r>
              <a:rPr lang="en-US" dirty="0"/>
              <a:t> 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  <p:sp>
        <p:nvSpPr>
          <p:cNvPr id="5" name="Explosion 2 4"/>
          <p:cNvSpPr/>
          <p:nvPr/>
        </p:nvSpPr>
        <p:spPr>
          <a:xfrm>
            <a:off x="7131029" y="70340"/>
            <a:ext cx="1754208" cy="1362831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B&amp;B lower bound</a:t>
            </a:r>
          </a:p>
        </p:txBody>
      </p:sp>
      <p:sp>
        <p:nvSpPr>
          <p:cNvPr id="33" name="Down Arrow 32"/>
          <p:cNvSpPr/>
          <p:nvPr/>
        </p:nvSpPr>
        <p:spPr>
          <a:xfrm rot="16200000">
            <a:off x="4136370" y="5192092"/>
            <a:ext cx="498764" cy="466447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139091" y="1420789"/>
            <a:ext cx="8563584" cy="1384995"/>
            <a:chOff x="139091" y="1420789"/>
            <a:chExt cx="8563584" cy="1384995"/>
          </a:xfrm>
        </p:grpSpPr>
        <p:sp>
          <p:nvSpPr>
            <p:cNvPr id="34" name="Rounded Rectangle 33"/>
            <p:cNvSpPr/>
            <p:nvPr/>
          </p:nvSpPr>
          <p:spPr>
            <a:xfrm>
              <a:off x="473075" y="1524318"/>
              <a:ext cx="8229600" cy="117793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The restricted </a:t>
              </a:r>
              <a:r>
                <a:rPr lang="en-US" sz="2800" b="1" dirty="0"/>
                <a:t>discounted</a:t>
              </a:r>
              <a:r>
                <a:rPr lang="en-US" sz="2800" dirty="0"/>
                <a:t> maximum cycle cover problem is solvable in PTIME for </a:t>
              </a:r>
              <a:r>
                <a:rPr lang="en-US" sz="2800" i="1" dirty="0"/>
                <a:t>L</a:t>
              </a:r>
              <a:r>
                <a:rPr lang="en-US" sz="2800" dirty="0"/>
                <a:t>=2.</a:t>
              </a:r>
              <a:endParaRPr lang="en-US" sz="20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39091" y="1420789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THEOREM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57471" y="4130704"/>
            <a:ext cx="3663539" cy="2096854"/>
            <a:chOff x="257471" y="4412059"/>
            <a:chExt cx="3663539" cy="2096854"/>
          </a:xfrm>
        </p:grpSpPr>
        <p:grpSp>
          <p:nvGrpSpPr>
            <p:cNvPr id="6" name="Group 5"/>
            <p:cNvGrpSpPr/>
            <p:nvPr/>
          </p:nvGrpSpPr>
          <p:grpSpPr>
            <a:xfrm>
              <a:off x="257471" y="5024497"/>
              <a:ext cx="3663539" cy="1484416"/>
              <a:chOff x="457200" y="2565070"/>
              <a:chExt cx="3663539" cy="1484416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457200" y="2565070"/>
                <a:ext cx="498764" cy="49876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v</a:t>
                </a:r>
                <a:r>
                  <a:rPr lang="en-US" sz="1400" baseline="-25000" dirty="0"/>
                  <a:t>1</a:t>
                </a: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567050" y="2565070"/>
                <a:ext cx="498764" cy="49876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v</a:t>
                </a:r>
                <a:r>
                  <a:rPr lang="en-US" sz="1400" baseline="-25000" dirty="0"/>
                  <a:t>3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1512125" y="2565070"/>
                <a:ext cx="498764" cy="49876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v</a:t>
                </a:r>
                <a:r>
                  <a:rPr lang="en-US" sz="1400" baseline="-25000" dirty="0"/>
                  <a:t>2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3621975" y="2565070"/>
                <a:ext cx="498764" cy="49876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v</a:t>
                </a:r>
                <a:r>
                  <a:rPr lang="en-US" sz="1400" baseline="-25000" dirty="0"/>
                  <a:t>4</a:t>
                </a:r>
                <a:endParaRPr lang="en-US" baseline="-25000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039587" y="3550722"/>
                <a:ext cx="498764" cy="49876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v</a:t>
                </a:r>
                <a:r>
                  <a:rPr lang="en-US" sz="1400" baseline="-25000" dirty="0"/>
                  <a:t>5</a:t>
                </a:r>
                <a:endParaRPr lang="en-US" baseline="-25000" dirty="0"/>
              </a:p>
            </p:txBody>
          </p:sp>
          <p:cxnSp>
            <p:nvCxnSpPr>
              <p:cNvPr id="12" name="Curved Connector 11"/>
              <p:cNvCxnSpPr>
                <a:stCxn id="9" idx="7"/>
                <a:endCxn id="11" idx="1"/>
              </p:cNvCxnSpPr>
              <p:nvPr/>
            </p:nvCxnSpPr>
            <p:spPr>
              <a:xfrm rot="5400000" flipH="1" flipV="1">
                <a:off x="1234044" y="2286990"/>
                <a:ext cx="12700" cy="702245"/>
              </a:xfrm>
              <a:prstGeom prst="curvedConnector3">
                <a:avLst>
                  <a:gd name="adj1" fmla="val 2375134"/>
                </a:avLst>
              </a:prstGeom>
              <a:ln>
                <a:solidFill>
                  <a:schemeClr val="tx2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Curved Connector 12"/>
              <p:cNvCxnSpPr>
                <a:stCxn id="11" idx="7"/>
                <a:endCxn id="10" idx="1"/>
              </p:cNvCxnSpPr>
              <p:nvPr/>
            </p:nvCxnSpPr>
            <p:spPr>
              <a:xfrm rot="5400000" flipH="1" flipV="1">
                <a:off x="2288969" y="2286990"/>
                <a:ext cx="12700" cy="702245"/>
              </a:xfrm>
              <a:prstGeom prst="curvedConnector3">
                <a:avLst>
                  <a:gd name="adj1" fmla="val 2375134"/>
                </a:avLst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Curved Connector 13"/>
              <p:cNvCxnSpPr>
                <a:stCxn id="10" idx="7"/>
                <a:endCxn id="12" idx="1"/>
              </p:cNvCxnSpPr>
              <p:nvPr/>
            </p:nvCxnSpPr>
            <p:spPr>
              <a:xfrm rot="5400000" flipH="1" flipV="1">
                <a:off x="3343894" y="2286990"/>
                <a:ext cx="12700" cy="702245"/>
              </a:xfrm>
              <a:prstGeom prst="curvedConnector3">
                <a:avLst>
                  <a:gd name="adj1" fmla="val 2375134"/>
                </a:avLst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Curved Connector 14"/>
              <p:cNvCxnSpPr>
                <a:stCxn id="11" idx="3"/>
                <a:endCxn id="9" idx="5"/>
              </p:cNvCxnSpPr>
              <p:nvPr/>
            </p:nvCxnSpPr>
            <p:spPr>
              <a:xfrm rot="5400000">
                <a:off x="1234045" y="2639670"/>
                <a:ext cx="12700" cy="702245"/>
              </a:xfrm>
              <a:prstGeom prst="curvedConnector3">
                <a:avLst>
                  <a:gd name="adj1" fmla="val 2375134"/>
                </a:avLst>
              </a:prstGeom>
              <a:ln>
                <a:solidFill>
                  <a:schemeClr val="tx2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Curved Connector 15"/>
              <p:cNvCxnSpPr>
                <a:stCxn id="10" idx="3"/>
                <a:endCxn id="11" idx="5"/>
              </p:cNvCxnSpPr>
              <p:nvPr/>
            </p:nvCxnSpPr>
            <p:spPr>
              <a:xfrm rot="5400000">
                <a:off x="2288970" y="2639670"/>
                <a:ext cx="12700" cy="702245"/>
              </a:xfrm>
              <a:prstGeom prst="curvedConnector3">
                <a:avLst>
                  <a:gd name="adj1" fmla="val 2375134"/>
                </a:avLst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Curved Connector 16"/>
              <p:cNvCxnSpPr>
                <a:stCxn id="12" idx="3"/>
                <a:endCxn id="10" idx="5"/>
              </p:cNvCxnSpPr>
              <p:nvPr/>
            </p:nvCxnSpPr>
            <p:spPr>
              <a:xfrm rot="5400000">
                <a:off x="3343895" y="2639670"/>
                <a:ext cx="12700" cy="702245"/>
              </a:xfrm>
              <a:prstGeom prst="curvedConnector3">
                <a:avLst>
                  <a:gd name="adj1" fmla="val 2375134"/>
                </a:avLst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Curved Connector 17"/>
              <p:cNvCxnSpPr>
                <a:stCxn id="12" idx="4"/>
                <a:endCxn id="13" idx="6"/>
              </p:cNvCxnSpPr>
              <p:nvPr/>
            </p:nvCxnSpPr>
            <p:spPr>
              <a:xfrm rot="5400000">
                <a:off x="2836719" y="2765466"/>
                <a:ext cx="736270" cy="1333006"/>
              </a:xfrm>
              <a:prstGeom prst="curvedConnector2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Curved Connector 18"/>
              <p:cNvCxnSpPr>
                <a:stCxn id="13" idx="2"/>
                <a:endCxn id="9" idx="4"/>
              </p:cNvCxnSpPr>
              <p:nvPr/>
            </p:nvCxnSpPr>
            <p:spPr>
              <a:xfrm rot="10800000">
                <a:off x="706583" y="3063834"/>
                <a:ext cx="1333005" cy="736270"/>
              </a:xfrm>
              <a:prstGeom prst="curvedConnector2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" name="Oval 19"/>
              <p:cNvSpPr/>
              <p:nvPr/>
            </p:nvSpPr>
            <p:spPr>
              <a:xfrm>
                <a:off x="457200" y="3550722"/>
                <a:ext cx="498764" cy="49876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v</a:t>
                </a:r>
                <a:r>
                  <a:rPr lang="en-US" sz="1400" baseline="-25000" dirty="0"/>
                  <a:t>6</a:t>
                </a:r>
                <a:endParaRPr lang="en-US" baseline="-25000" dirty="0"/>
              </a:p>
            </p:txBody>
          </p:sp>
          <p:cxnSp>
            <p:nvCxnSpPr>
              <p:cNvPr id="21" name="Curved Connector 20"/>
              <p:cNvCxnSpPr>
                <a:stCxn id="13" idx="2"/>
              </p:cNvCxnSpPr>
              <p:nvPr/>
            </p:nvCxnSpPr>
            <p:spPr>
              <a:xfrm rot="10800000">
                <a:off x="955965" y="3800104"/>
                <a:ext cx="1083623" cy="12700"/>
              </a:xfrm>
              <a:prstGeom prst="curved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6" name="TextBox 35"/>
            <p:cNvSpPr txBox="1"/>
            <p:nvPr/>
          </p:nvSpPr>
          <p:spPr>
            <a:xfrm>
              <a:off x="756235" y="4412059"/>
              <a:ext cx="6355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q</a:t>
              </a:r>
              <a:r>
                <a:rPr lang="en-US" i="1" baseline="-25000" dirty="0"/>
                <a:t>1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22888" y="5291924"/>
              <a:ext cx="6355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q</a:t>
              </a:r>
              <a:r>
                <a:rPr lang="en-US" i="1" baseline="-25000" dirty="0"/>
                <a:t>2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869146" y="4453203"/>
            <a:ext cx="3663539" cy="1774355"/>
            <a:chOff x="4869146" y="4734558"/>
            <a:chExt cx="3663539" cy="1774355"/>
          </a:xfrm>
        </p:grpSpPr>
        <p:grpSp>
          <p:nvGrpSpPr>
            <p:cNvPr id="23" name="Group 22"/>
            <p:cNvGrpSpPr/>
            <p:nvPr/>
          </p:nvGrpSpPr>
          <p:grpSpPr>
            <a:xfrm>
              <a:off x="4869146" y="5024497"/>
              <a:ext cx="3663539" cy="1484416"/>
              <a:chOff x="463549" y="5058707"/>
              <a:chExt cx="3663539" cy="1484416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463549" y="5058707"/>
                <a:ext cx="498764" cy="49876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v</a:t>
                </a:r>
                <a:r>
                  <a:rPr lang="en-US" sz="1400" baseline="-25000" dirty="0"/>
                  <a:t>1</a:t>
                </a: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2573399" y="5058707"/>
                <a:ext cx="498764" cy="49876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v</a:t>
                </a:r>
                <a:r>
                  <a:rPr lang="en-US" sz="1400" baseline="-25000" dirty="0"/>
                  <a:t>3</a:t>
                </a: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518474" y="5058707"/>
                <a:ext cx="498764" cy="49876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v</a:t>
                </a:r>
                <a:r>
                  <a:rPr lang="en-US" sz="1400" baseline="-25000" dirty="0"/>
                  <a:t>2</a:t>
                </a: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628324" y="5058707"/>
                <a:ext cx="498764" cy="49876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v</a:t>
                </a:r>
                <a:r>
                  <a:rPr lang="en-US" sz="1400" baseline="-25000" dirty="0"/>
                  <a:t>4</a:t>
                </a:r>
                <a:endParaRPr lang="en-US" baseline="-25000" dirty="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2045936" y="6044359"/>
                <a:ext cx="498764" cy="49876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v</a:t>
                </a:r>
                <a:r>
                  <a:rPr lang="en-US" sz="1400" baseline="-25000" dirty="0"/>
                  <a:t>5</a:t>
                </a:r>
                <a:endParaRPr lang="en-US" baseline="-25000" dirty="0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463549" y="6044359"/>
                <a:ext cx="498764" cy="49876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v</a:t>
                </a:r>
                <a:r>
                  <a:rPr lang="en-US" sz="1400" baseline="-25000" dirty="0"/>
                  <a:t>6</a:t>
                </a:r>
                <a:endParaRPr lang="en-US" baseline="-25000" dirty="0"/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962313" y="5308089"/>
                <a:ext cx="556161" cy="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2017238" y="5308089"/>
                <a:ext cx="556161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3065814" y="5308089"/>
                <a:ext cx="56251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5185897" y="4734558"/>
              <a:ext cx="9201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</a:t>
              </a:r>
              <a:r>
                <a:rPr lang="en-US" i="1" dirty="0"/>
                <a:t>q</a:t>
              </a:r>
              <a:r>
                <a:rPr lang="en-US" i="1" baseline="-25000" dirty="0"/>
                <a:t>1</a:t>
              </a:r>
              <a:r>
                <a:rPr lang="en-US" i="1" dirty="0"/>
                <a:t>q</a:t>
              </a:r>
              <a:r>
                <a:rPr lang="en-US" i="1" baseline="-25000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760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1" y="2764969"/>
            <a:ext cx="8229600" cy="142686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55426" cy="1371600"/>
          </a:xfrm>
        </p:spPr>
        <p:txBody>
          <a:bodyPr>
            <a:normAutofit/>
          </a:bodyPr>
          <a:lstStyle/>
          <a:p>
            <a:r>
              <a:rPr lang="en-US"/>
              <a:t>Pricing: Considering </a:t>
            </a:r>
            <a:r>
              <a:rPr lang="en-US" dirty="0"/>
              <a:t>only “good” chains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511626" y="2972635"/>
            <a:ext cx="8001000" cy="104994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365170" y="4191835"/>
            <a:ext cx="1752600" cy="1055077"/>
            <a:chOff x="4495800" y="4114800"/>
            <a:chExt cx="1752600" cy="1055077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4953000" y="4114800"/>
              <a:ext cx="0" cy="69752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4495800" y="4572000"/>
              <a:ext cx="1752600" cy="5978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Donation to waitlist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536370" y="4191835"/>
            <a:ext cx="2667000" cy="2198077"/>
            <a:chOff x="2667000" y="4114800"/>
            <a:chExt cx="2667000" cy="2198077"/>
          </a:xfrm>
        </p:grpSpPr>
        <p:cxnSp>
          <p:nvCxnSpPr>
            <p:cNvPr id="10" name="Straight Arrow Connector 9"/>
            <p:cNvCxnSpPr/>
            <p:nvPr/>
          </p:nvCxnSpPr>
          <p:spPr>
            <a:xfrm flipV="1">
              <a:off x="4038600" y="4114800"/>
              <a:ext cx="0" cy="1600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2667000" y="5715000"/>
              <a:ext cx="2667000" cy="5978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Discounted utility of current chain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07570" y="4191835"/>
            <a:ext cx="2667000" cy="1066802"/>
            <a:chOff x="1600200" y="5410200"/>
            <a:chExt cx="2667000" cy="815790"/>
          </a:xfrm>
        </p:grpSpPr>
        <p:cxnSp>
          <p:nvCxnSpPr>
            <p:cNvPr id="16" name="Straight Arrow Connector 15"/>
            <p:cNvCxnSpPr/>
            <p:nvPr/>
          </p:nvCxnSpPr>
          <p:spPr>
            <a:xfrm flipV="1">
              <a:off x="2971800" y="5410200"/>
              <a:ext cx="0" cy="533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1600200" y="5768790"/>
              <a:ext cx="26670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Optimistic future value of infinite extension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660570" y="4191835"/>
            <a:ext cx="2667000" cy="2198077"/>
            <a:chOff x="2667000" y="4114800"/>
            <a:chExt cx="2667000" cy="2198077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4038600" y="4114800"/>
              <a:ext cx="0" cy="1600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2667000" y="5715000"/>
              <a:ext cx="2667000" cy="5978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Pessimistic sum of LP dual values in model</a:t>
              </a:r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381000" y="1524000"/>
            <a:ext cx="8229600" cy="11430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Given a chain </a:t>
            </a:r>
            <a:r>
              <a:rPr lang="en-US" sz="2000" i="1" dirty="0"/>
              <a:t>c</a:t>
            </a:r>
            <a:r>
              <a:rPr lang="en-US" sz="2000" dirty="0"/>
              <a:t>, any extension </a:t>
            </a:r>
            <a:r>
              <a:rPr lang="en-US" sz="2000" i="1" dirty="0"/>
              <a:t>c’</a:t>
            </a:r>
            <a:r>
              <a:rPr lang="en-US" sz="2000" dirty="0"/>
              <a:t> will not be needed in an optimal solution if the infinite extension has non-positive value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7016" y="1403002"/>
            <a:ext cx="333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THEOREM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5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Scalability experiments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28601" y="1466252"/>
          <a:ext cx="8686799" cy="4224883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1001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35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03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49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|V|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CPLEX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Ours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Ours without chain curtailing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127 / 128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 128 / 128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128 / 128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 125 / 128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 128 / 128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128 / 128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105 / 128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 128 / 128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125 / 128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75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 91 / 128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126 / 128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123 / 128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1 / 128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 121 / 128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121 / 128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150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114 / 128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95 / 128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 113 / 128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76 / 128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94 / 128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48 / 128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500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107 / 128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 / 128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700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115 / 128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900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38 / 128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4991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8600" y="59436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Runtime limited to 60 minutes; each instance given 8GB of RAM.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|V| represents #patient-donor pairs; additionally, 0.1|V| altruistic donors are present.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02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In theory and practice, we’re helping the </a:t>
            </a:r>
            <a:r>
              <a:rPr lang="en-US" sz="3200" i="1" dirty="0"/>
              <a:t>global</a:t>
            </a:r>
            <a:r>
              <a:rPr lang="en-US" sz="3200" dirty="0"/>
              <a:t> bottom line by considering post-match failure …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 algn="r">
              <a:buNone/>
            </a:pPr>
            <a:r>
              <a:rPr lang="en-US" sz="3200" dirty="0"/>
              <a:t>… But can this hurt some </a:t>
            </a:r>
            <a:r>
              <a:rPr lang="en-US" sz="3200" i="1" dirty="0"/>
              <a:t>individuals</a:t>
            </a:r>
            <a:r>
              <a:rPr lang="en-US" sz="3200" dirty="0"/>
              <a:t>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0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nos_sta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334" y="2819400"/>
            <a:ext cx="4997770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153422" cy="1371600"/>
          </a:xfrm>
        </p:spPr>
        <p:txBody>
          <a:bodyPr/>
          <a:lstStyle/>
          <a:p>
            <a:r>
              <a:rPr lang="en-US" dirty="0"/>
              <a:t>Sensitization at UNOS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7633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/>
              <a:t>Highly-sensitized patients: unlikely to be compatible with a random donor</a:t>
            </a:r>
            <a:endParaRPr lang="en-US" sz="24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676380"/>
            <a:ext cx="3505200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Deceased donor waitlist: 15%-20%</a:t>
            </a:r>
          </a:p>
          <a:p>
            <a:r>
              <a:rPr lang="en-US" sz="2000" dirty="0"/>
              <a:t>Kidney exchanges: </a:t>
            </a:r>
            <a:r>
              <a:rPr lang="en-US" sz="2000" b="1" dirty="0"/>
              <a:t>much </a:t>
            </a:r>
            <a:r>
              <a:rPr lang="en-US" sz="2000" dirty="0"/>
              <a:t>higher (60%+)</a:t>
            </a:r>
          </a:p>
        </p:txBody>
      </p:sp>
      <p:cxnSp>
        <p:nvCxnSpPr>
          <p:cNvPr id="7" name="Straight Arrow Connector 6"/>
          <p:cNvCxnSpPr>
            <a:stCxn id="9" idx="3"/>
          </p:cNvCxnSpPr>
          <p:nvPr/>
        </p:nvCxnSpPr>
        <p:spPr>
          <a:xfrm flipV="1">
            <a:off x="3581400" y="5714999"/>
            <a:ext cx="2786855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sp>
        <p:nvSpPr>
          <p:cNvPr id="9" name="Rounded Rectangle 8"/>
          <p:cNvSpPr/>
          <p:nvPr/>
        </p:nvSpPr>
        <p:spPr>
          <a:xfrm>
            <a:off x="533400" y="5943599"/>
            <a:ext cx="3048000" cy="45720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“Hard to match” patients</a:t>
            </a:r>
          </a:p>
        </p:txBody>
      </p:sp>
      <p:cxnSp>
        <p:nvCxnSpPr>
          <p:cNvPr id="13" name="Straight Arrow Connector 12"/>
          <p:cNvCxnSpPr>
            <a:stCxn id="14" idx="3"/>
          </p:cNvCxnSpPr>
          <p:nvPr/>
        </p:nvCxnSpPr>
        <p:spPr>
          <a:xfrm flipV="1">
            <a:off x="3581400" y="4515729"/>
            <a:ext cx="2786855" cy="8077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cxnSp>
      <p:sp>
        <p:nvSpPr>
          <p:cNvPr id="14" name="Rounded Rectangle 13"/>
          <p:cNvSpPr/>
          <p:nvPr/>
        </p:nvSpPr>
        <p:spPr>
          <a:xfrm>
            <a:off x="533400" y="5094846"/>
            <a:ext cx="3048000" cy="4572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“Easy to match” patients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0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9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57279"/>
            <a:ext cx="8989454" cy="234344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This class:</a:t>
            </a:r>
            <a:br>
              <a:rPr lang="en-US" dirty="0"/>
            </a:br>
            <a:r>
              <a:rPr lang="en-US" dirty="0"/>
              <a:t>Managing Short-term uncertainty in Exchanges</a:t>
            </a:r>
            <a:br>
              <a:rPr lang="en-US" dirty="0"/>
            </a:br>
            <a:r>
              <a:rPr lang="en-US" dirty="0"/>
              <a:t>(With </a:t>
            </a:r>
            <a:r>
              <a:rPr lang="en-US"/>
              <a:t>some fairness)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18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</a:t>
            </a:r>
            <a:br>
              <a:rPr lang="en-US" dirty="0"/>
            </a:br>
            <a:r>
              <a:rPr lang="en-US" dirty="0"/>
              <a:t>Price of fairness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Efficiency vs. fairness:</a:t>
            </a:r>
          </a:p>
          <a:p>
            <a:pPr marL="160020" indent="-342900">
              <a:buFont typeface="Arial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Utilitarian</a:t>
            </a:r>
            <a:r>
              <a:rPr lang="en-US" sz="2400" b="0" dirty="0"/>
              <a:t> objectives may favor certain classes at the expense of marginalizing others</a:t>
            </a:r>
          </a:p>
          <a:p>
            <a:pPr marL="160020" indent="-342900">
              <a:buFont typeface="Arial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Fair </a:t>
            </a:r>
            <a:r>
              <a:rPr lang="en-US" sz="2400" b="0" dirty="0"/>
              <a:t>objectives may sacrifice efficiency in the name of egalitarianism</a:t>
            </a:r>
            <a:br>
              <a:rPr lang="en-US" sz="2400" dirty="0"/>
            </a:br>
            <a:endParaRPr lang="en-US" sz="2400" dirty="0"/>
          </a:p>
          <a:p>
            <a:r>
              <a:rPr lang="en-US" sz="2400" b="1" dirty="0"/>
              <a:t>Price of fairness</a:t>
            </a:r>
            <a:r>
              <a:rPr lang="en-US" sz="2400" dirty="0"/>
              <a:t>: relative system efficiency loss under a fair allocation</a:t>
            </a:r>
            <a:endParaRPr lang="en-US" b="0" dirty="0"/>
          </a:p>
        </p:txBody>
      </p:sp>
      <p:sp>
        <p:nvSpPr>
          <p:cNvPr id="4" name="TextBox 3"/>
          <p:cNvSpPr txBox="1"/>
          <p:nvPr/>
        </p:nvSpPr>
        <p:spPr>
          <a:xfrm>
            <a:off x="3721278" y="4775849"/>
            <a:ext cx="3212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</a:t>
            </a:r>
            <a:r>
              <a:rPr lang="en-US" sz="1400" dirty="0" err="1"/>
              <a:t>Bertismas</a:t>
            </a:r>
            <a:r>
              <a:rPr lang="en-US" sz="1400" dirty="0"/>
              <a:t>, Farias, </a:t>
            </a:r>
            <a:r>
              <a:rPr lang="en-US" sz="1400" dirty="0" err="1"/>
              <a:t>Trichakis</a:t>
            </a:r>
            <a:r>
              <a:rPr lang="en-US" sz="1400" dirty="0"/>
              <a:t> 2011]</a:t>
            </a:r>
          </a:p>
          <a:p>
            <a:r>
              <a:rPr lang="en-US" sz="1400" dirty="0"/>
              <a:t>[</a:t>
            </a:r>
            <a:r>
              <a:rPr lang="en-US" sz="1400" dirty="0" err="1"/>
              <a:t>Caragiannis</a:t>
            </a:r>
            <a:r>
              <a:rPr lang="en-US" sz="1400" dirty="0"/>
              <a:t> et al. 2009]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3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Price of fairness </a:t>
            </a:r>
            <a:r>
              <a:rPr lang="en-US" b="1" dirty="0"/>
              <a:t>in kidney exchange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610" y="1913705"/>
            <a:ext cx="7901189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Want </a:t>
            </a:r>
            <a:r>
              <a:rPr lang="en-US" sz="2800" dirty="0"/>
              <a:t>a matching  </a:t>
            </a:r>
            <a:r>
              <a:rPr lang="en-US" sz="2800" i="1" dirty="0"/>
              <a:t>   </a:t>
            </a:r>
            <a:r>
              <a:rPr lang="en-US" sz="2800" baseline="30000" dirty="0"/>
              <a:t> </a:t>
            </a:r>
            <a:r>
              <a:rPr lang="en-US" sz="2800" dirty="0"/>
              <a:t>that maximizes</a:t>
            </a:r>
            <a:br>
              <a:rPr lang="en-US" sz="2800" dirty="0"/>
            </a:br>
            <a:r>
              <a:rPr lang="en-US" sz="2800" dirty="0"/>
              <a:t>utility function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85610" y="4091190"/>
            <a:ext cx="790119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chemeClr val="tx2"/>
                </a:solidFill>
              </a:rPr>
              <a:t>Price of fairness</a:t>
            </a:r>
            <a:r>
              <a:rPr lang="en-US" sz="2800" dirty="0"/>
              <a:t>: relative loss of match</a:t>
            </a:r>
            <a:r>
              <a:rPr lang="en-US" sz="2800" b="1" dirty="0"/>
              <a:t> efficiency</a:t>
            </a:r>
            <a:r>
              <a:rPr lang="en-US" sz="2800" i="1" dirty="0"/>
              <a:t> </a:t>
            </a:r>
            <a:r>
              <a:rPr lang="en-US" sz="2800" dirty="0"/>
              <a:t>due to </a:t>
            </a:r>
            <a:r>
              <a:rPr lang="en-US" sz="2800" b="1" dirty="0"/>
              <a:t>fair</a:t>
            </a:r>
            <a:r>
              <a:rPr lang="en-US" sz="2800" dirty="0"/>
              <a:t> utility function </a:t>
            </a:r>
            <a:r>
              <a:rPr lang="en-US" sz="2800" i="1" dirty="0"/>
              <a:t>   </a:t>
            </a:r>
            <a:r>
              <a:rPr lang="en-US" sz="28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365679" y="2383251"/>
                <a:ext cx="164827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𝑢</m:t>
                      </m:r>
                      <m:r>
                        <a:rPr lang="en-US" sz="2800" b="0" i="1" smtClean="0">
                          <a:latin typeface="Cambria Math" charset="0"/>
                        </a:rPr>
                        <m:t>: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ℳ</m:t>
                      </m:r>
                      <m:r>
                        <a:rPr lang="is-I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r>
                        <a:rPr lang="is-I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ℝ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5679" y="2383251"/>
                <a:ext cx="1648272" cy="43088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766570" y="3056581"/>
                <a:ext cx="3610860" cy="7303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3200" i="1">
                              <a:latin typeface="Cambria Math" charset="0"/>
                            </a:rPr>
                            <m:t>=</m:t>
                          </m:r>
                          <m:r>
                            <m:rPr>
                              <m:nor/>
                            </m:rPr>
                            <a:rPr lang="en-US" sz="3200" dirty="0"/>
                            <m:t> </m:t>
                          </m:r>
                          <m:limLow>
                            <m:limLow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latin typeface="Cambria Math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3200" b="0" i="1" smtClean="0">
                                  <a:latin typeface="Cambria Math" charset="0"/>
                                </a:rPr>
                                <m:t>𝑀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ℳ</m:t>
                              </m:r>
                            </m:lim>
                          </m:limLow>
                        </m:fName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𝑢</m:t>
                          </m:r>
                          <m:r>
                            <a:rPr lang="en-US" sz="3200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charset="0"/>
                            </a:rPr>
                            <m:t>𝑀</m:t>
                          </m:r>
                          <m:r>
                            <a:rPr lang="en-US" sz="3200" b="0" i="1" smtClean="0">
                              <a:latin typeface="Cambria Math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6570" y="3056581"/>
                <a:ext cx="3610860" cy="730328"/>
              </a:xfrm>
              <a:prstGeom prst="rect">
                <a:avLst/>
              </a:prstGeom>
              <a:blipFill rotWithShape="0">
                <a:blip r:embed="rId3"/>
                <a:stretch>
                  <a:fillRect b="-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793932" y="5165682"/>
                <a:ext cx="5556136" cy="10724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𝑃𝑂𝐹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ℳ</m:t>
                          </m:r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32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𝑢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𝑢</m:t>
                          </m:r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𝑢</m:t>
                          </m:r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3932" y="5165682"/>
                <a:ext cx="5556136" cy="107240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728433" y="1952364"/>
                <a:ext cx="56951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𝑀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8433" y="1952364"/>
                <a:ext cx="569515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536028" y="4561037"/>
                <a:ext cx="463460" cy="4653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028" y="4561037"/>
                <a:ext cx="463460" cy="46538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9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2" grpId="0"/>
      <p:bldP spid="14" grpId="0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378505" cy="1371600"/>
          </a:xfrm>
        </p:spPr>
        <p:txBody>
          <a:bodyPr/>
          <a:lstStyle/>
          <a:p>
            <a:r>
              <a:rPr lang="en-US" dirty="0"/>
              <a:t>From theory to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57600"/>
          </a:xfrm>
        </p:spPr>
        <p:txBody>
          <a:bodyPr>
            <a:normAutofit/>
          </a:bodyPr>
          <a:lstStyle/>
          <a:p>
            <a:r>
              <a:rPr lang="en-US" dirty="0"/>
              <a:t>Last class, we saw that the price of fairness is </a:t>
            </a:r>
            <a:r>
              <a:rPr lang="en-US" b="1" dirty="0"/>
              <a:t>low</a:t>
            </a:r>
            <a:r>
              <a:rPr lang="en-US" dirty="0"/>
              <a:t> in theory</a:t>
            </a:r>
            <a:endParaRPr lang="en-US" sz="1600" dirty="0"/>
          </a:p>
          <a:p>
            <a:endParaRPr lang="en-US" dirty="0"/>
          </a:p>
          <a:p>
            <a:r>
              <a:rPr lang="en-US" dirty="0"/>
              <a:t>Fairness criterion: </a:t>
            </a:r>
            <a:r>
              <a:rPr lang="en-US" dirty="0">
                <a:solidFill>
                  <a:schemeClr val="tx2"/>
                </a:solidFill>
              </a:rPr>
              <a:t>extremely</a:t>
            </a:r>
            <a:r>
              <a:rPr lang="en-US" i="1" dirty="0"/>
              <a:t> </a:t>
            </a:r>
            <a:r>
              <a:rPr lang="en-US" dirty="0"/>
              <a:t>strict.</a:t>
            </a:r>
          </a:p>
          <a:p>
            <a:r>
              <a:rPr lang="en-US" dirty="0"/>
              <a:t>Theoretical assumptions (standard):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Big, dense graphs (“</a:t>
            </a:r>
            <a:r>
              <a:rPr lang="en-US" b="0" i="1" dirty="0"/>
              <a:t>n</a:t>
            </a:r>
            <a:r>
              <a:rPr lang="en-US" b="0" dirty="0"/>
              <a:t> </a:t>
            </a:r>
            <a:r>
              <a:rPr lang="en-US" b="0" dirty="0">
                <a:sym typeface="Wingdings"/>
              </a:rPr>
              <a:t> ∞”)</a:t>
            </a:r>
            <a:endParaRPr lang="en-US" b="0" dirty="0"/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Cycles (no chains)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No post-match failures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Simplified patient-donor features</a:t>
            </a:r>
          </a:p>
          <a:p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914399" y="5562600"/>
            <a:ext cx="7815943" cy="838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What about the price of fairness </a:t>
            </a:r>
            <a:r>
              <a:rPr lang="en-US" sz="2800" b="1" i="1" dirty="0"/>
              <a:t>in practice</a:t>
            </a:r>
            <a:r>
              <a:rPr lang="en-US" sz="2800" b="1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65544" y="1964441"/>
                <a:ext cx="3612912" cy="5629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𝑃𝑂𝐹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ℳ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𝐻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≻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≤</m:t>
                      </m:r>
                      <m:f>
                        <m:fPr>
                          <m:type m:val="skw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33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544" y="1964441"/>
                <a:ext cx="3612912" cy="56297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5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Toward usable fairness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In healthcare, important to work within (or near to) the constraints of the </a:t>
            </a:r>
            <a:r>
              <a:rPr lang="en-US" sz="2400" b="1" dirty="0"/>
              <a:t>fielded system</a:t>
            </a:r>
          </a:p>
          <a:p>
            <a:pPr marL="160020" indent="-342900">
              <a:buFont typeface="Arial" charset="0"/>
              <a:buChar char="•"/>
            </a:pPr>
            <a:r>
              <a:rPr lang="en-US" sz="2400" b="0" dirty="0"/>
              <a:t>[Bertsimas, </a:t>
            </a:r>
            <a:r>
              <a:rPr lang="en-US" sz="2400" b="0" dirty="0" err="1"/>
              <a:t>Farias</a:t>
            </a:r>
            <a:r>
              <a:rPr lang="en-US" sz="2400" b="0" dirty="0"/>
              <a:t>, </a:t>
            </a:r>
            <a:r>
              <a:rPr lang="en-US" sz="2400" b="0" dirty="0" err="1"/>
              <a:t>Trichakis</a:t>
            </a:r>
            <a:r>
              <a:rPr lang="en-US" sz="2400" b="0" dirty="0"/>
              <a:t> 2013]</a:t>
            </a:r>
          </a:p>
          <a:p>
            <a:pPr marL="160020" indent="-342900">
              <a:buFont typeface="Arial" charset="0"/>
              <a:buChar char="•"/>
            </a:pPr>
            <a:r>
              <a:rPr lang="en-US" sz="2400" b="0" dirty="0"/>
              <a:t>Experience working with UNOS</a:t>
            </a:r>
          </a:p>
          <a:p>
            <a:endParaRPr lang="en-US" sz="2400" dirty="0"/>
          </a:p>
          <a:p>
            <a:r>
              <a:rPr lang="en-US" sz="2400" dirty="0"/>
              <a:t>We now present two (simple, intuitive) rules:</a:t>
            </a:r>
          </a:p>
          <a:p>
            <a:pPr marL="16002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2"/>
                </a:solidFill>
              </a:rPr>
              <a:t>Lexicographic</a:t>
            </a:r>
            <a:r>
              <a:rPr lang="en-US" sz="2400" dirty="0"/>
              <a:t>:</a:t>
            </a:r>
            <a:r>
              <a:rPr lang="en-US" sz="2400" b="0" dirty="0"/>
              <a:t> strict ordering over vertex types</a:t>
            </a:r>
          </a:p>
          <a:p>
            <a:pPr marL="160020" indent="-342900">
              <a:buFont typeface="Arial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Weighted</a:t>
            </a:r>
            <a:r>
              <a:rPr lang="en-US" sz="2400" dirty="0"/>
              <a:t>: </a:t>
            </a:r>
            <a:r>
              <a:rPr lang="en-US" sz="2400" b="0" dirty="0"/>
              <a:t>implementation of “priority points”</a:t>
            </a:r>
          </a:p>
          <a:p>
            <a:pPr marL="457200" lvl="1" indent="0"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27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759521" cy="1371600"/>
          </a:xfrm>
        </p:spPr>
        <p:txBody>
          <a:bodyPr/>
          <a:lstStyle/>
          <a:p>
            <a:r>
              <a:rPr lang="en-US" dirty="0"/>
              <a:t>Lexicographic fairness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93153"/>
            <a:ext cx="8229600" cy="34591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Matching-wide</a:t>
            </a:r>
            <a:r>
              <a:rPr lang="en-US" sz="2400" dirty="0"/>
              <a:t> constraint:</a:t>
            </a:r>
          </a:p>
          <a:p>
            <a:pPr marL="160020" indent="-342900">
              <a:buFont typeface="Arial" charset="0"/>
              <a:buChar char="•"/>
            </a:pPr>
            <a:r>
              <a:rPr lang="en-US" sz="2400" b="0" dirty="0"/>
              <a:t>Present-day branch-and-price IP solvers rely on an “easy” way to solve the pricing problem</a:t>
            </a:r>
          </a:p>
          <a:p>
            <a:pPr marL="160020" indent="-342900">
              <a:buFont typeface="Arial" charset="0"/>
              <a:buChar char="•"/>
            </a:pPr>
            <a:r>
              <a:rPr lang="en-US" sz="2400" b="0" dirty="0"/>
              <a:t>Lexicographic constraints </a:t>
            </a:r>
            <a:r>
              <a:rPr lang="en-US" sz="2400" b="0" dirty="0">
                <a:sym typeface="Wingdings"/>
              </a:rPr>
              <a:t> </a:t>
            </a:r>
            <a:br>
              <a:rPr lang="en-US" sz="2400" b="0" dirty="0">
                <a:sym typeface="Wingdings"/>
              </a:rPr>
            </a:br>
            <a:r>
              <a:rPr lang="en-US" sz="2400" b="0" dirty="0">
                <a:sym typeface="Wingdings"/>
              </a:rPr>
              <a:t>	pricing problem requires an IP solve, too!</a:t>
            </a:r>
          </a:p>
          <a:p>
            <a:r>
              <a:rPr lang="en-US" sz="2400" dirty="0">
                <a:sym typeface="Wingdings"/>
              </a:rPr>
              <a:t>Strong guarantee on match composition …</a:t>
            </a:r>
          </a:p>
          <a:p>
            <a:pPr marL="160020" indent="-342900">
              <a:buFont typeface="Arial" charset="0"/>
              <a:buChar char="•"/>
            </a:pPr>
            <a:r>
              <a:rPr lang="en-US" sz="2400" b="0" dirty="0">
                <a:sym typeface="Wingdings"/>
              </a:rPr>
              <a:t>… but harder to predict effect on economic efficiency</a:t>
            </a:r>
            <a:endParaRPr lang="en-US" sz="2400" b="0" dirty="0"/>
          </a:p>
        </p:txBody>
      </p:sp>
      <p:sp>
        <p:nvSpPr>
          <p:cNvPr id="4" name="Rounded Rectangle 3"/>
          <p:cNvSpPr/>
          <p:nvPr/>
        </p:nvSpPr>
        <p:spPr>
          <a:xfrm>
            <a:off x="685800" y="1614153"/>
            <a:ext cx="7772400" cy="1219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Find the best match that includes at least </a:t>
            </a:r>
            <a:r>
              <a:rPr lang="en-US" sz="2800" i="1" dirty="0"/>
              <a:t>α</a:t>
            </a:r>
            <a:r>
              <a:rPr lang="en-US" sz="2800" dirty="0"/>
              <a:t> fraction of highly-sensitized patients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8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Weighted fairness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18114"/>
            <a:ext cx="8229600" cy="2544763"/>
          </a:xfrm>
        </p:spPr>
        <p:txBody>
          <a:bodyPr>
            <a:normAutofit/>
          </a:bodyPr>
          <a:lstStyle/>
          <a:p>
            <a:r>
              <a:rPr lang="en-US" sz="2400" dirty="0"/>
              <a:t>Re-weighting is a preprocess </a:t>
            </a:r>
            <a:r>
              <a:rPr lang="en-US" sz="2400" dirty="0">
                <a:sym typeface="Wingdings"/>
              </a:rPr>
              <a:t> </a:t>
            </a:r>
          </a:p>
          <a:p>
            <a:r>
              <a:rPr lang="en-US" sz="2400" dirty="0">
                <a:sym typeface="Wingdings"/>
              </a:rPr>
              <a:t>	works with all present-day exchange solvers</a:t>
            </a:r>
          </a:p>
          <a:p>
            <a:endParaRPr lang="en-US" sz="2400" dirty="0"/>
          </a:p>
          <a:p>
            <a:r>
              <a:rPr lang="en-US" sz="2400" dirty="0"/>
              <a:t>Difficult to find a “good” β?</a:t>
            </a:r>
          </a:p>
          <a:p>
            <a:pPr marL="160020" indent="-342900">
              <a:buFont typeface="Arial" charset="0"/>
              <a:buChar char="•"/>
            </a:pPr>
            <a:r>
              <a:rPr lang="en-US" sz="2400" b="0" dirty="0"/>
              <a:t>Empirical exploration helps strike a balance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85800" y="1654628"/>
            <a:ext cx="7772400" cy="140765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Value matching a highly-sensitized patient at (1+β) that of a lowly-sensitized patient</a:t>
            </a:r>
            <a:r>
              <a:rPr lang="en-US" sz="2800"/>
              <a:t>, β&gt;0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3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Theory vs. “Practice”</a:t>
            </a:r>
            <a:br>
              <a:rPr lang="en-US" dirty="0"/>
            </a:br>
            <a:r>
              <a:rPr lang="en-US" sz="1800" i="1" dirty="0"/>
              <a:t>Lexicographic fairness</a:t>
            </a:r>
            <a:endParaRPr lang="en-US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869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Price of fairness: Generated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24400"/>
            <a:ext cx="8229600" cy="1828800"/>
          </a:xfrm>
        </p:spPr>
        <p:txBody>
          <a:bodyPr>
            <a:normAutofit/>
          </a:bodyPr>
          <a:lstStyle/>
          <a:p>
            <a:r>
              <a:rPr lang="en-US" dirty="0"/>
              <a:t>Average (</a:t>
            </a:r>
            <a:r>
              <a:rPr lang="en-US" dirty="0" err="1"/>
              <a:t>st.dev</a:t>
            </a:r>
            <a:r>
              <a:rPr lang="en-US" dirty="0"/>
              <a:t>.) % loss in efficiency for three families of random graphs, under the strict lexicographic rule.</a:t>
            </a:r>
          </a:p>
          <a:p>
            <a:r>
              <a:rPr lang="en-US" b="1" dirty="0"/>
              <a:t>Good</a:t>
            </a:r>
            <a:r>
              <a:rPr lang="en-US" dirty="0"/>
              <a:t>: aligns with the theory </a:t>
            </a:r>
          </a:p>
          <a:p>
            <a:r>
              <a:rPr lang="en-US" b="1" dirty="0"/>
              <a:t>Bad</a:t>
            </a:r>
            <a:r>
              <a:rPr lang="en-US" dirty="0"/>
              <a:t>: standard generated models aren’t realistic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57200" y="1573818"/>
          <a:ext cx="8229600" cy="2845782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03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102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553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Size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err="1">
                          <a:effectLst/>
                        </a:rPr>
                        <a:t>Saidman</a:t>
                      </a:r>
                      <a:r>
                        <a:rPr lang="en-US" sz="2000" u="none" strike="noStrike" dirty="0">
                          <a:effectLst/>
                        </a:rPr>
                        <a:t> (US)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Saidman (UNOS)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Heterogeneous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534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0.24% (1.98%)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0.00% (0.00%)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0.98% (5.27%) 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534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25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0.58% (1.90%)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 0.19% (1.75%)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0.00% (0.00%) 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534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50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 1.18% (2.34%)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1.96% (6.69%)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0.00% (0.00%) 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534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 1.46% (1.80%)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1.66% (3.64%)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0.00% (0.00%) 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534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1.20% (1.86%)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2.04% (2.51%)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0.00% (0.00%) 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5534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200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1.43% (2.08%)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1.55% (1.79%)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0.00% (0.00%) 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5534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250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0.80% (1.24%)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1.86% (1.63%)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0.00% (0.00%) 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5534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 0.72% (0.74%)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1.67% (0.82%)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 0.00% (0.00%) 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98" marR="11398" marT="11398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0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UNOS runs</a:t>
            </a:r>
            <a:br>
              <a:rPr lang="en-US" dirty="0"/>
            </a:br>
            <a:r>
              <a:rPr lang="en-US" sz="1800" i="1" dirty="0"/>
              <a:t>Lexicographic fairness, varying failure rates</a:t>
            </a:r>
            <a:endParaRPr lang="en-US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2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os_frac_loss_obj_nofai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4800"/>
            <a:ext cx="6375400" cy="535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 descr="unos_frac_loss_obj_consta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736600"/>
            <a:ext cx="6375400" cy="535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8" descr="unos_frac_loss_obj_bimoda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1193800"/>
            <a:ext cx="6375400" cy="535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5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743334" cy="919904"/>
          </a:xfrm>
        </p:spPr>
        <p:txBody>
          <a:bodyPr>
            <a:normAutofit/>
          </a:bodyPr>
          <a:lstStyle/>
          <a:p>
            <a:r>
              <a:rPr lang="en-US" sz="3200" dirty="0"/>
              <a:t>The clearing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14160"/>
            <a:ext cx="7620000" cy="162608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chemeClr val="tx2"/>
                </a:solidFill>
              </a:rPr>
              <a:t>clearing problem</a:t>
            </a:r>
            <a:r>
              <a:rPr lang="en-US" dirty="0"/>
              <a:t> is to find the “best” disjoint set of cycles of length at most </a:t>
            </a:r>
            <a:r>
              <a:rPr lang="en-US" i="1" dirty="0"/>
              <a:t>L</a:t>
            </a:r>
            <a:r>
              <a:rPr lang="en-US" dirty="0"/>
              <a:t>, and chains (maybe with a cap </a:t>
            </a:r>
            <a:r>
              <a:rPr lang="en-US" i="1" dirty="0"/>
              <a:t>K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Last class: only considered static deterministic matching</a:t>
            </a:r>
          </a:p>
          <a:p>
            <a:pPr lvl="1"/>
            <a:r>
              <a:rPr lang="en-US" dirty="0"/>
              <a:t>This class: matching under </a:t>
            </a:r>
            <a:r>
              <a:rPr lang="en-US" dirty="0">
                <a:solidFill>
                  <a:schemeClr val="tx2"/>
                </a:solidFill>
              </a:rPr>
              <a:t>short-term uncertainty</a:t>
            </a:r>
          </a:p>
          <a:p>
            <a:pPr lvl="1"/>
            <a:r>
              <a:rPr lang="en-US" dirty="0"/>
              <a:t>Next class: general long-term dynamic matching over time</a:t>
            </a:r>
          </a:p>
        </p:txBody>
      </p:sp>
      <p:pic>
        <p:nvPicPr>
          <p:cNvPr id="11" name="Picture 10" descr="Screen Shot 2015-12-03 at 11.59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6" y="1214567"/>
            <a:ext cx="8458161" cy="3477647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UNOS runs</a:t>
            </a:r>
            <a:br>
              <a:rPr lang="en-US" dirty="0"/>
            </a:br>
            <a:r>
              <a:rPr lang="en-US" sz="1800" i="1" dirty="0"/>
              <a:t>Weighted fairness, varying failure rates</a:t>
            </a:r>
            <a:endParaRPr lang="en-US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058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os_pareto_nofai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4800"/>
            <a:ext cx="6540500" cy="535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 descr="unos_pareto_consta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749300"/>
            <a:ext cx="6654800" cy="535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 descr="unos_pareto_bimoda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193800"/>
            <a:ext cx="6515100" cy="535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406640" cy="1371600"/>
          </a:xfrm>
        </p:spPr>
        <p:txBody>
          <a:bodyPr/>
          <a:lstStyle/>
          <a:p>
            <a:r>
              <a:rPr lang="en-US"/>
              <a:t>Contradictory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Earlier, we saw failure-aware matching results in tremendous gains in #expected transplants </a:t>
            </a:r>
          </a:p>
          <a:p>
            <a:r>
              <a:rPr lang="en-US" dirty="0"/>
              <a:t>Gain comes at a price – may further marginalize hard-to-match patients because:</a:t>
            </a:r>
          </a:p>
          <a:p>
            <a:pPr lvl="1"/>
            <a:r>
              <a:rPr lang="en-US" dirty="0"/>
              <a:t>Highly-sensitized patients tend to be matched in chains</a:t>
            </a:r>
          </a:p>
          <a:p>
            <a:pPr lvl="1"/>
            <a:r>
              <a:rPr lang="en-US" dirty="0"/>
              <a:t>Highly-sensitized patients may have higher failure rates (in APD data, not in UNOS data)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23076" b="22762"/>
          <a:stretch/>
        </p:blipFill>
        <p:spPr>
          <a:xfrm>
            <a:off x="196948" y="4418819"/>
            <a:ext cx="8342142" cy="229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4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12014"/>
            <a:ext cx="8229600" cy="7921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/>
              <a:t>UNOS </a:t>
            </a:r>
            <a:r>
              <a:rPr lang="en-US" dirty="0"/>
              <a:t>runs, weighted fairness, constant probability of failure (x-axis), increase in expected transplants over deterministic matching (y-axis)</a:t>
            </a:r>
          </a:p>
        </p:txBody>
      </p:sp>
      <p:pic>
        <p:nvPicPr>
          <p:cNvPr id="5" name="Picture 4" descr="unos_constant_individua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388" y="228600"/>
            <a:ext cx="6731000" cy="5346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Right Arrow 5"/>
          <p:cNvSpPr/>
          <p:nvPr/>
        </p:nvSpPr>
        <p:spPr>
          <a:xfrm rot="16200000">
            <a:off x="-584200" y="1626495"/>
            <a:ext cx="3505200" cy="99060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Beats efficient deterministic</a:t>
            </a:r>
          </a:p>
        </p:txBody>
      </p:sp>
      <p:sp>
        <p:nvSpPr>
          <p:cNvPr id="7" name="Right Arrow 6"/>
          <p:cNvSpPr/>
          <p:nvPr/>
        </p:nvSpPr>
        <p:spPr>
          <a:xfrm rot="5400000">
            <a:off x="292100" y="4255395"/>
            <a:ext cx="1752600" cy="990600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28838" y="2351314"/>
            <a:ext cx="2770441" cy="2632809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92786" y="620486"/>
            <a:ext cx="783772" cy="436363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3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12156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Can we be more proactive in this balancing act?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079090"/>
            <a:ext cx="3814366" cy="442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58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324125" cy="1371600"/>
          </a:xfrm>
        </p:spPr>
        <p:txBody>
          <a:bodyPr>
            <a:normAutofit/>
          </a:bodyPr>
          <a:lstStyle/>
          <a:p>
            <a:r>
              <a:rPr lang="en-US" sz="3200" dirty="0"/>
              <a:t>Pre-match edge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8985"/>
            <a:ext cx="7620000" cy="4079551"/>
          </a:xfrm>
        </p:spPr>
        <p:txBody>
          <a:bodyPr>
            <a:normAutofit/>
          </a:bodyPr>
          <a:lstStyle/>
          <a:p>
            <a:r>
              <a:rPr lang="en-US" dirty="0"/>
              <a:t>Idea: perform a </a:t>
            </a:r>
            <a:r>
              <a:rPr lang="en-US" dirty="0">
                <a:solidFill>
                  <a:schemeClr val="tx2"/>
                </a:solidFill>
              </a:rPr>
              <a:t>small amount</a:t>
            </a:r>
            <a:r>
              <a:rPr lang="en-US" dirty="0"/>
              <a:t> of costly testing before a match run to test for (non)existence of edges</a:t>
            </a:r>
          </a:p>
          <a:p>
            <a:pPr marL="342900" indent="-342900">
              <a:buFont typeface="Arial"/>
              <a:buChar char="•"/>
            </a:pPr>
            <a:r>
              <a:rPr lang="en-US" b="0" dirty="0"/>
              <a:t>E.g., more extensive medical testing, donor interviews, surgeon interviews, </a:t>
            </a:r>
            <a:r>
              <a:rPr lang="is-IS" b="0" dirty="0"/>
              <a:t>…</a:t>
            </a:r>
            <a:br>
              <a:rPr lang="is-IS" b="0" dirty="0"/>
            </a:br>
            <a:br>
              <a:rPr lang="en-US" b="0" dirty="0"/>
            </a:br>
            <a:endParaRPr lang="en-US" b="0" dirty="0"/>
          </a:p>
          <a:p>
            <a:r>
              <a:rPr lang="en-US" dirty="0"/>
              <a:t>Cast as a </a:t>
            </a:r>
            <a:r>
              <a:rPr lang="en-US" dirty="0">
                <a:solidFill>
                  <a:schemeClr val="tx2"/>
                </a:solidFill>
              </a:rPr>
              <a:t>stochastic matching</a:t>
            </a:r>
            <a:r>
              <a:rPr lang="en-US" dirty="0"/>
              <a:t> (or set packing) problem: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82292" y="4389121"/>
            <a:ext cx="8610600" cy="19354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Given a graph </a:t>
            </a:r>
            <a:r>
              <a:rPr lang="en-US" sz="2000" i="1" dirty="0"/>
              <a:t>G</a:t>
            </a:r>
            <a:r>
              <a:rPr lang="en-US" sz="2000" dirty="0"/>
              <a:t>(</a:t>
            </a:r>
            <a:r>
              <a:rPr lang="en-US" sz="2000" i="1" dirty="0"/>
              <a:t>V</a:t>
            </a:r>
            <a:r>
              <a:rPr lang="en-US" sz="2000" dirty="0"/>
              <a:t>,</a:t>
            </a:r>
            <a:r>
              <a:rPr lang="en-US" sz="2000" i="1" dirty="0"/>
              <a:t>E</a:t>
            </a:r>
            <a:r>
              <a:rPr lang="en-US" sz="2000" dirty="0"/>
              <a:t>), choose subset of edges S such that:</a:t>
            </a:r>
          </a:p>
          <a:p>
            <a:pPr algn="ctr"/>
            <a:endParaRPr lang="en-US" dirty="0"/>
          </a:p>
          <a:p>
            <a:pPr algn="ctr"/>
            <a:r>
              <a:rPr lang="en-US" sz="2800" dirty="0"/>
              <a:t>|M(</a:t>
            </a:r>
            <a:r>
              <a:rPr lang="en-US" sz="2800" i="1" dirty="0"/>
              <a:t>S</a:t>
            </a:r>
            <a:r>
              <a:rPr lang="en-US" sz="2800" dirty="0"/>
              <a:t>)| ≥ (1-</a:t>
            </a:r>
            <a:r>
              <a:rPr lang="en-US" sz="2800" i="1" dirty="0"/>
              <a:t>ε</a:t>
            </a:r>
            <a:r>
              <a:rPr lang="en-US" sz="2800" dirty="0"/>
              <a:t>) |M(</a:t>
            </a:r>
            <a:r>
              <a:rPr lang="en-US" sz="2800" i="1" dirty="0"/>
              <a:t>E</a:t>
            </a:r>
            <a:r>
              <a:rPr lang="en-US" sz="2800" dirty="0"/>
              <a:t>)| </a:t>
            </a:r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Need: “sparse” </a:t>
            </a:r>
            <a:r>
              <a:rPr lang="en-US" sz="2000" i="1" dirty="0"/>
              <a:t>S</a:t>
            </a:r>
            <a:r>
              <a:rPr lang="en-US" sz="2000" dirty="0"/>
              <a:t>, where every vertex has O(1) incident tested edges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8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267157" cy="1371600"/>
          </a:xfrm>
        </p:spPr>
        <p:txBody>
          <a:bodyPr>
            <a:normAutofit/>
          </a:bodyPr>
          <a:lstStyle/>
          <a:p>
            <a:r>
              <a:rPr lang="en-US" dirty="0"/>
              <a:t>General theoretical results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4800" y="2037472"/>
            <a:ext cx="8458200" cy="19050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Stochastic matching: </a:t>
            </a:r>
            <a:br>
              <a:rPr lang="en-US" b="1" dirty="0"/>
            </a:br>
            <a:r>
              <a:rPr lang="en-US" dirty="0"/>
              <a:t>(1-ε) approximation with </a:t>
            </a:r>
            <a:r>
              <a:rPr lang="en-US" dirty="0" err="1"/>
              <a:t>O</a:t>
            </a:r>
            <a:r>
              <a:rPr lang="en-US" baseline="-25000" dirty="0" err="1"/>
              <a:t>ε</a:t>
            </a:r>
            <a:r>
              <a:rPr lang="en-US" dirty="0"/>
              <a:t>(1) queries per vertex, in </a:t>
            </a:r>
            <a:r>
              <a:rPr lang="en-US" dirty="0" err="1"/>
              <a:t>O</a:t>
            </a:r>
            <a:r>
              <a:rPr lang="en-US" baseline="-25000" dirty="0" err="1"/>
              <a:t>ε</a:t>
            </a:r>
            <a:r>
              <a:rPr lang="en-US" dirty="0"/>
              <a:t>(1) rounds</a:t>
            </a:r>
          </a:p>
          <a:p>
            <a:pPr algn="ctr"/>
            <a:endParaRPr lang="en-US" dirty="0"/>
          </a:p>
          <a:p>
            <a:r>
              <a:rPr lang="en-US" b="1" dirty="0"/>
              <a:t>Stochastic k-set packing: </a:t>
            </a:r>
          </a:p>
          <a:p>
            <a:r>
              <a:rPr lang="en-US" dirty="0"/>
              <a:t>(2/k – </a:t>
            </a:r>
            <a:r>
              <a:rPr lang="en-US" dirty="0" err="1"/>
              <a:t>ε</a:t>
            </a:r>
            <a:r>
              <a:rPr lang="en-US" dirty="0"/>
              <a:t>) approximation with </a:t>
            </a:r>
            <a:r>
              <a:rPr lang="en-US" dirty="0" err="1"/>
              <a:t>O</a:t>
            </a:r>
            <a:r>
              <a:rPr lang="en-US" baseline="-25000" dirty="0" err="1"/>
              <a:t>ε</a:t>
            </a:r>
            <a:r>
              <a:rPr lang="en-US" dirty="0"/>
              <a:t>(1) queries per vertex, in </a:t>
            </a:r>
            <a:r>
              <a:rPr lang="en-US" dirty="0" err="1"/>
              <a:t>O</a:t>
            </a:r>
            <a:r>
              <a:rPr lang="en-US" baseline="-25000" dirty="0" err="1"/>
              <a:t>ε</a:t>
            </a:r>
            <a:r>
              <a:rPr lang="en-US" dirty="0"/>
              <a:t>(1) rounds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1504072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Adaptive</a:t>
            </a:r>
            <a:r>
              <a:rPr lang="en-US" sz="2000" dirty="0"/>
              <a:t>: select one edge per vertex per </a:t>
            </a:r>
            <a:r>
              <a:rPr lang="en-US" sz="2000" i="1" dirty="0"/>
              <a:t>round</a:t>
            </a:r>
            <a:r>
              <a:rPr lang="en-US" sz="2000" dirty="0"/>
              <a:t>, test, repeat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4114800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Non-adaptive</a:t>
            </a:r>
            <a:r>
              <a:rPr lang="en-US" sz="2000" dirty="0"/>
              <a:t>: select O(1) edges per vertex, test all at once</a:t>
            </a:r>
            <a:endParaRPr lang="en-US" sz="20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304800" y="4648200"/>
            <a:ext cx="8458200" cy="19050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Stochastic matching: </a:t>
            </a:r>
          </a:p>
          <a:p>
            <a:r>
              <a:rPr lang="en-US" dirty="0"/>
              <a:t>(0.5-ε) approximation with </a:t>
            </a:r>
            <a:r>
              <a:rPr lang="en-US" dirty="0" err="1"/>
              <a:t>O</a:t>
            </a:r>
            <a:r>
              <a:rPr lang="en-US" baseline="-25000" dirty="0" err="1"/>
              <a:t>ε</a:t>
            </a:r>
            <a:r>
              <a:rPr lang="en-US" dirty="0"/>
              <a:t>(1) queries per vertex, in 1 round</a:t>
            </a:r>
          </a:p>
          <a:p>
            <a:endParaRPr lang="en-US" dirty="0"/>
          </a:p>
          <a:p>
            <a:r>
              <a:rPr lang="en-US" b="1" dirty="0"/>
              <a:t>Stochastic k-set packing: </a:t>
            </a:r>
          </a:p>
          <a:p>
            <a:r>
              <a:rPr lang="en-US" dirty="0"/>
              <a:t>(2/k – </a:t>
            </a:r>
            <a:r>
              <a:rPr lang="en-US" dirty="0" err="1"/>
              <a:t>ε</a:t>
            </a:r>
            <a:r>
              <a:rPr lang="en-US" dirty="0"/>
              <a:t>)</a:t>
            </a:r>
            <a:r>
              <a:rPr lang="en-US" baseline="30000" dirty="0"/>
              <a:t>2</a:t>
            </a:r>
            <a:r>
              <a:rPr lang="en-US" dirty="0"/>
              <a:t> approximation with </a:t>
            </a:r>
            <a:r>
              <a:rPr lang="en-US" dirty="0" err="1"/>
              <a:t>O</a:t>
            </a:r>
            <a:r>
              <a:rPr lang="en-US" baseline="-25000" dirty="0" err="1"/>
              <a:t>ε</a:t>
            </a:r>
            <a:r>
              <a:rPr lang="en-US" dirty="0"/>
              <a:t>(1) queries per vertex, in 1 round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29184" y="2297474"/>
            <a:ext cx="333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THEOREM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29184" y="4908202"/>
            <a:ext cx="333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THEOREM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4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/>
              <a:t>Adaptive algorithm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33400" y="2830559"/>
          <a:ext cx="8184106" cy="3892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25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50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Base graph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Matching picked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Result</a:t>
                      </a:r>
                      <a:r>
                        <a:rPr lang="en-US" baseline="0" dirty="0"/>
                        <a:t> of queries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412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354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134081" y="3520996"/>
            <a:ext cx="2249425" cy="1371600"/>
            <a:chOff x="227390" y="2548353"/>
            <a:chExt cx="3124200" cy="1905000"/>
          </a:xfrm>
        </p:grpSpPr>
        <p:grpSp>
          <p:nvGrpSpPr>
            <p:cNvPr id="7" name="Group 6"/>
            <p:cNvGrpSpPr/>
            <p:nvPr/>
          </p:nvGrpSpPr>
          <p:grpSpPr>
            <a:xfrm>
              <a:off x="227390" y="2548353"/>
              <a:ext cx="3124200" cy="1905000"/>
              <a:chOff x="609600" y="2895600"/>
              <a:chExt cx="3124200" cy="190500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685800" y="2971800"/>
                <a:ext cx="2895600" cy="1779541"/>
                <a:chOff x="1447800" y="2971800"/>
                <a:chExt cx="4800600" cy="2819400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4648200" y="4191000"/>
                  <a:ext cx="1447800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>
                  <a:endCxn id="31" idx="5"/>
                </p:cNvCxnSpPr>
                <p:nvPr/>
              </p:nvCxnSpPr>
              <p:spPr>
                <a:xfrm flipH="1" flipV="1">
                  <a:off x="2797082" y="5311682"/>
                  <a:ext cx="1241518" cy="403318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2929016" y="3964681"/>
                  <a:ext cx="1678496" cy="217441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>
                  <a:stCxn id="33" idx="5"/>
                </p:cNvCxnSpPr>
                <p:nvPr/>
              </p:nvCxnSpPr>
              <p:spPr>
                <a:xfrm>
                  <a:off x="1577882" y="3940082"/>
                  <a:ext cx="1124630" cy="1272714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>
                  <a:endCxn id="30" idx="5"/>
                </p:cNvCxnSpPr>
                <p:nvPr/>
              </p:nvCxnSpPr>
              <p:spPr>
                <a:xfrm>
                  <a:off x="3810000" y="4419600"/>
                  <a:ext cx="1349282" cy="66348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>
                  <a:stCxn id="33" idx="7"/>
                  <a:endCxn id="36" idx="7"/>
                </p:cNvCxnSpPr>
                <p:nvPr/>
              </p:nvCxnSpPr>
              <p:spPr>
                <a:xfrm flipV="1">
                  <a:off x="1577882" y="3070318"/>
                  <a:ext cx="1219200" cy="76200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>
                  <a:stCxn id="29" idx="1"/>
                  <a:endCxn id="38" idx="0"/>
                </p:cNvCxnSpPr>
                <p:nvPr/>
              </p:nvCxnSpPr>
              <p:spPr>
                <a:xfrm>
                  <a:off x="5127718" y="3679918"/>
                  <a:ext cx="815882" cy="180648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>
                  <a:stCxn id="30" idx="7"/>
                  <a:endCxn id="37" idx="3"/>
                </p:cNvCxnSpPr>
                <p:nvPr/>
              </p:nvCxnSpPr>
              <p:spPr>
                <a:xfrm flipV="1">
                  <a:off x="5159282" y="3254282"/>
                  <a:ext cx="959036" cy="1721036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>
                  <a:stCxn id="34" idx="0"/>
                  <a:endCxn id="26" idx="6"/>
                </p:cNvCxnSpPr>
                <p:nvPr/>
              </p:nvCxnSpPr>
              <p:spPr>
                <a:xfrm flipV="1">
                  <a:off x="1676400" y="3962400"/>
                  <a:ext cx="1295400" cy="91440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>
                  <a:stCxn id="27" idx="0"/>
                  <a:endCxn id="31" idx="3"/>
                </p:cNvCxnSpPr>
                <p:nvPr/>
              </p:nvCxnSpPr>
              <p:spPr>
                <a:xfrm flipH="1">
                  <a:off x="2689318" y="3505200"/>
                  <a:ext cx="968282" cy="180648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 rot="21360000">
                  <a:off x="3657600" y="3519266"/>
                  <a:ext cx="1577881" cy="28248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 flipH="1">
                  <a:off x="3765844" y="3033935"/>
                  <a:ext cx="1143001" cy="1447799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>
                  <a:stCxn id="39" idx="0"/>
                  <a:endCxn id="40" idx="4"/>
                </p:cNvCxnSpPr>
                <p:nvPr/>
              </p:nvCxnSpPr>
              <p:spPr>
                <a:xfrm flipH="1">
                  <a:off x="4038600" y="4114800"/>
                  <a:ext cx="609600" cy="167640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>
                  <a:stCxn id="36" idx="1"/>
                  <a:endCxn id="27" idx="5"/>
                </p:cNvCxnSpPr>
                <p:nvPr/>
              </p:nvCxnSpPr>
              <p:spPr>
                <a:xfrm>
                  <a:off x="2689318" y="3070318"/>
                  <a:ext cx="1022164" cy="564964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>
                  <a:endCxn id="39" idx="7"/>
                </p:cNvCxnSpPr>
                <p:nvPr/>
              </p:nvCxnSpPr>
              <p:spPr>
                <a:xfrm flipH="1">
                  <a:off x="4702082" y="3117664"/>
                  <a:ext cx="174718" cy="1019454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Oval 25"/>
                <p:cNvSpPr/>
                <p:nvPr/>
              </p:nvSpPr>
              <p:spPr>
                <a:xfrm>
                  <a:off x="2819400" y="3886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3581400" y="3505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3733800" y="43434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5105400" y="36576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5029200" y="4953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2667000" y="51816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4800600" y="2971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1447800" y="3810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1600200" y="4876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6019800" y="4114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2667000" y="3048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6096000" y="3124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5867400" y="54864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4572000" y="4114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3962400" y="5638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Rectangle 9"/>
              <p:cNvSpPr/>
              <p:nvPr/>
            </p:nvSpPr>
            <p:spPr>
              <a:xfrm>
                <a:off x="609600" y="2895600"/>
                <a:ext cx="3124200" cy="1905000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 flipH="1" flipV="1">
              <a:off x="358430" y="3200400"/>
              <a:ext cx="91924" cy="67334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3702251" y="3509934"/>
            <a:ext cx="2249425" cy="1371600"/>
            <a:chOff x="609600" y="2895600"/>
            <a:chExt cx="3124200" cy="1905000"/>
          </a:xfrm>
        </p:grpSpPr>
        <p:grpSp>
          <p:nvGrpSpPr>
            <p:cNvPr id="42" name="Group 41"/>
            <p:cNvGrpSpPr/>
            <p:nvPr/>
          </p:nvGrpSpPr>
          <p:grpSpPr>
            <a:xfrm>
              <a:off x="685800" y="2971800"/>
              <a:ext cx="2895600" cy="1779541"/>
              <a:chOff x="1447800" y="2971800"/>
              <a:chExt cx="4800600" cy="2819400"/>
            </a:xfrm>
          </p:grpSpPr>
          <p:cxnSp>
            <p:nvCxnSpPr>
              <p:cNvPr id="44" name="Straight Connector 43"/>
              <p:cNvCxnSpPr>
                <a:stCxn id="58" idx="7"/>
                <a:endCxn id="61" idx="7"/>
              </p:cNvCxnSpPr>
              <p:nvPr/>
            </p:nvCxnSpPr>
            <p:spPr>
              <a:xfrm flipV="1">
                <a:off x="1577882" y="3070318"/>
                <a:ext cx="1219200" cy="76200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54" idx="1"/>
                <a:endCxn id="63" idx="0"/>
              </p:cNvCxnSpPr>
              <p:nvPr/>
            </p:nvCxnSpPr>
            <p:spPr>
              <a:xfrm>
                <a:off x="5127718" y="3679918"/>
                <a:ext cx="815882" cy="180648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>
                <a:stCxn id="55" idx="7"/>
                <a:endCxn id="62" idx="3"/>
              </p:cNvCxnSpPr>
              <p:nvPr/>
            </p:nvCxnSpPr>
            <p:spPr>
              <a:xfrm flipV="1">
                <a:off x="5159282" y="3254282"/>
                <a:ext cx="959036" cy="1721036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>
                <a:stCxn id="59" idx="7"/>
                <a:endCxn id="51" idx="6"/>
              </p:cNvCxnSpPr>
              <p:nvPr/>
            </p:nvCxnSpPr>
            <p:spPr>
              <a:xfrm flipV="1">
                <a:off x="1730280" y="3962400"/>
                <a:ext cx="1241521" cy="936719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>
                <a:stCxn id="52" idx="4"/>
                <a:endCxn id="56" idx="3"/>
              </p:cNvCxnSpPr>
              <p:nvPr/>
            </p:nvCxnSpPr>
            <p:spPr>
              <a:xfrm flipH="1">
                <a:off x="2689318" y="3657599"/>
                <a:ext cx="968281" cy="165408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>
                <a:off x="3765844" y="3033935"/>
                <a:ext cx="1143001" cy="1447799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>
                <a:stCxn id="64" idx="0"/>
                <a:endCxn id="65" idx="4"/>
              </p:cNvCxnSpPr>
              <p:nvPr/>
            </p:nvCxnSpPr>
            <p:spPr>
              <a:xfrm flipH="1">
                <a:off x="4038600" y="4114800"/>
                <a:ext cx="609600" cy="167640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Oval 50"/>
              <p:cNvSpPr/>
              <p:nvPr/>
            </p:nvSpPr>
            <p:spPr>
              <a:xfrm>
                <a:off x="2819400" y="38862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3581400" y="35052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3733800" y="43434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5105400" y="36576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029200" y="49530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2667000" y="51816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4800600" y="29718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1447800" y="38100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1600200" y="48768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6019800" y="41148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2667000" y="30480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6096000" y="31242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5867400" y="54864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4572000" y="41148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962400" y="56388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Rectangle 42"/>
            <p:cNvSpPr/>
            <p:nvPr/>
          </p:nvSpPr>
          <p:spPr>
            <a:xfrm>
              <a:off x="609600" y="2895600"/>
              <a:ext cx="3124200" cy="1905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552053" y="3992333"/>
            <a:ext cx="1018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1: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50161" y="5562534"/>
            <a:ext cx="1018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2:</a:t>
            </a:r>
          </a:p>
        </p:txBody>
      </p:sp>
      <p:grpSp>
        <p:nvGrpSpPr>
          <p:cNvPr id="72" name="Group 71"/>
          <p:cNvGrpSpPr>
            <a:grpSpLocks noChangeAspect="1"/>
          </p:cNvGrpSpPr>
          <p:nvPr/>
        </p:nvGrpSpPr>
        <p:grpSpPr>
          <a:xfrm>
            <a:off x="3699634" y="5215870"/>
            <a:ext cx="2249425" cy="1371600"/>
            <a:chOff x="227390" y="2548353"/>
            <a:chExt cx="3124200" cy="1905000"/>
          </a:xfrm>
        </p:grpSpPr>
        <p:grpSp>
          <p:nvGrpSpPr>
            <p:cNvPr id="73" name="Group 72"/>
            <p:cNvGrpSpPr/>
            <p:nvPr/>
          </p:nvGrpSpPr>
          <p:grpSpPr>
            <a:xfrm>
              <a:off x="227390" y="2548353"/>
              <a:ext cx="3124200" cy="1905000"/>
              <a:chOff x="609600" y="2895600"/>
              <a:chExt cx="3124200" cy="1905000"/>
            </a:xfrm>
          </p:grpSpPr>
          <p:grpSp>
            <p:nvGrpSpPr>
              <p:cNvPr id="75" name="Group 74"/>
              <p:cNvGrpSpPr/>
              <p:nvPr/>
            </p:nvGrpSpPr>
            <p:grpSpPr>
              <a:xfrm>
                <a:off x="685800" y="2971800"/>
                <a:ext cx="2895600" cy="1779541"/>
                <a:chOff x="1447800" y="2971800"/>
                <a:chExt cx="4800600" cy="2819400"/>
              </a:xfrm>
            </p:grpSpPr>
            <p:cxnSp>
              <p:nvCxnSpPr>
                <p:cNvPr id="77" name="Straight Connector 76"/>
                <p:cNvCxnSpPr>
                  <a:endCxn id="88" idx="5"/>
                </p:cNvCxnSpPr>
                <p:nvPr/>
              </p:nvCxnSpPr>
              <p:spPr>
                <a:xfrm flipH="1" flipV="1">
                  <a:off x="2797082" y="5311682"/>
                  <a:ext cx="1241518" cy="403318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2929016" y="3964681"/>
                  <a:ext cx="1678496" cy="217441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>
                  <a:stCxn id="86" idx="1"/>
                  <a:endCxn id="95" idx="0"/>
                </p:cNvCxnSpPr>
                <p:nvPr/>
              </p:nvCxnSpPr>
              <p:spPr>
                <a:xfrm>
                  <a:off x="5127718" y="3679918"/>
                  <a:ext cx="815882" cy="1806482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>
                  <a:stCxn id="87" idx="7"/>
                  <a:endCxn id="94" idx="3"/>
                </p:cNvCxnSpPr>
                <p:nvPr/>
              </p:nvCxnSpPr>
              <p:spPr>
                <a:xfrm flipV="1">
                  <a:off x="5159282" y="3254282"/>
                  <a:ext cx="959036" cy="1721036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 flipH="1">
                  <a:off x="3765844" y="3033935"/>
                  <a:ext cx="1143001" cy="1447799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>
                  <a:stCxn id="93" idx="1"/>
                  <a:endCxn id="84" idx="5"/>
                </p:cNvCxnSpPr>
                <p:nvPr/>
              </p:nvCxnSpPr>
              <p:spPr>
                <a:xfrm>
                  <a:off x="2689318" y="3070318"/>
                  <a:ext cx="1022164" cy="564964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3" name="Oval 82"/>
                <p:cNvSpPr/>
                <p:nvPr/>
              </p:nvSpPr>
              <p:spPr>
                <a:xfrm>
                  <a:off x="2819400" y="3886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Oval 83"/>
                <p:cNvSpPr/>
                <p:nvPr/>
              </p:nvSpPr>
              <p:spPr>
                <a:xfrm>
                  <a:off x="3581400" y="3505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3733800" y="43434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Oval 85"/>
                <p:cNvSpPr/>
                <p:nvPr/>
              </p:nvSpPr>
              <p:spPr>
                <a:xfrm>
                  <a:off x="5105400" y="36576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5029200" y="4953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2667000" y="51816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Oval 88"/>
                <p:cNvSpPr/>
                <p:nvPr/>
              </p:nvSpPr>
              <p:spPr>
                <a:xfrm>
                  <a:off x="4800600" y="2971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Oval 89"/>
                <p:cNvSpPr/>
                <p:nvPr/>
              </p:nvSpPr>
              <p:spPr>
                <a:xfrm>
                  <a:off x="1447800" y="3810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Oval 90"/>
                <p:cNvSpPr/>
                <p:nvPr/>
              </p:nvSpPr>
              <p:spPr>
                <a:xfrm>
                  <a:off x="1600200" y="4876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6019800" y="4114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Oval 92"/>
                <p:cNvSpPr/>
                <p:nvPr/>
              </p:nvSpPr>
              <p:spPr>
                <a:xfrm>
                  <a:off x="2667000" y="3048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>
                  <a:off x="6096000" y="3124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>
                  <a:off x="5867400" y="54864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>
                  <a:off x="4572000" y="4114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>
                  <a:off x="3962400" y="5638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6" name="Rectangle 75"/>
              <p:cNvSpPr/>
              <p:nvPr/>
            </p:nvSpPr>
            <p:spPr>
              <a:xfrm>
                <a:off x="609600" y="2895600"/>
                <a:ext cx="3124200" cy="1905000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4" name="Straight Connector 73"/>
            <p:cNvCxnSpPr/>
            <p:nvPr/>
          </p:nvCxnSpPr>
          <p:spPr>
            <a:xfrm flipH="1" flipV="1">
              <a:off x="358430" y="3200400"/>
              <a:ext cx="91924" cy="67334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/>
          <p:cNvGrpSpPr>
            <a:grpSpLocks noChangeAspect="1"/>
          </p:cNvGrpSpPr>
          <p:nvPr/>
        </p:nvGrpSpPr>
        <p:grpSpPr>
          <a:xfrm>
            <a:off x="1134081" y="5252046"/>
            <a:ext cx="2249425" cy="1371600"/>
            <a:chOff x="227390" y="2548353"/>
            <a:chExt cx="3124200" cy="1905000"/>
          </a:xfrm>
        </p:grpSpPr>
        <p:grpSp>
          <p:nvGrpSpPr>
            <p:cNvPr id="99" name="Group 98"/>
            <p:cNvGrpSpPr/>
            <p:nvPr/>
          </p:nvGrpSpPr>
          <p:grpSpPr>
            <a:xfrm>
              <a:off x="227390" y="2548353"/>
              <a:ext cx="3124200" cy="1905000"/>
              <a:chOff x="609600" y="2895600"/>
              <a:chExt cx="3124200" cy="1905000"/>
            </a:xfrm>
          </p:grpSpPr>
          <p:grpSp>
            <p:nvGrpSpPr>
              <p:cNvPr id="101" name="Group 100"/>
              <p:cNvGrpSpPr/>
              <p:nvPr/>
            </p:nvGrpSpPr>
            <p:grpSpPr>
              <a:xfrm>
                <a:off x="685800" y="2971800"/>
                <a:ext cx="2895600" cy="1779541"/>
                <a:chOff x="1447800" y="2971800"/>
                <a:chExt cx="4800600" cy="2819400"/>
              </a:xfrm>
            </p:grpSpPr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4648200" y="4191000"/>
                  <a:ext cx="1447800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>
                  <a:endCxn id="121" idx="5"/>
                </p:cNvCxnSpPr>
                <p:nvPr/>
              </p:nvCxnSpPr>
              <p:spPr>
                <a:xfrm flipH="1" flipV="1">
                  <a:off x="2797082" y="5311682"/>
                  <a:ext cx="1241518" cy="403318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>
                  <a:off x="2929016" y="3964681"/>
                  <a:ext cx="1678496" cy="217441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>
                  <a:stCxn id="123" idx="5"/>
                </p:cNvCxnSpPr>
                <p:nvPr/>
              </p:nvCxnSpPr>
              <p:spPr>
                <a:xfrm>
                  <a:off x="1577882" y="3940082"/>
                  <a:ext cx="1124630" cy="1272714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>
                  <a:endCxn id="120" idx="5"/>
                </p:cNvCxnSpPr>
                <p:nvPr/>
              </p:nvCxnSpPr>
              <p:spPr>
                <a:xfrm>
                  <a:off x="3810000" y="4419600"/>
                  <a:ext cx="1349282" cy="66348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>
                  <a:stCxn id="119" idx="1"/>
                  <a:endCxn id="128" idx="0"/>
                </p:cNvCxnSpPr>
                <p:nvPr/>
              </p:nvCxnSpPr>
              <p:spPr>
                <a:xfrm>
                  <a:off x="5127718" y="3679918"/>
                  <a:ext cx="815882" cy="180648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>
                  <a:stCxn id="120" idx="7"/>
                  <a:endCxn id="127" idx="3"/>
                </p:cNvCxnSpPr>
                <p:nvPr/>
              </p:nvCxnSpPr>
              <p:spPr>
                <a:xfrm flipV="1">
                  <a:off x="5159282" y="3254282"/>
                  <a:ext cx="959036" cy="1721036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>
                  <a:stCxn id="124" idx="0"/>
                  <a:endCxn id="116" idx="6"/>
                </p:cNvCxnSpPr>
                <p:nvPr/>
              </p:nvCxnSpPr>
              <p:spPr>
                <a:xfrm flipV="1">
                  <a:off x="1676400" y="3962400"/>
                  <a:ext cx="1295400" cy="91440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rot="21360000">
                  <a:off x="3657600" y="3519266"/>
                  <a:ext cx="1577881" cy="28248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765844" y="3033935"/>
                  <a:ext cx="1143001" cy="1447799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>
                  <a:stCxn id="129" idx="0"/>
                  <a:endCxn id="130" idx="4"/>
                </p:cNvCxnSpPr>
                <p:nvPr/>
              </p:nvCxnSpPr>
              <p:spPr>
                <a:xfrm flipH="1">
                  <a:off x="4038600" y="4114800"/>
                  <a:ext cx="609600" cy="167640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>
                  <a:stCxn id="126" idx="1"/>
                  <a:endCxn id="117" idx="5"/>
                </p:cNvCxnSpPr>
                <p:nvPr/>
              </p:nvCxnSpPr>
              <p:spPr>
                <a:xfrm>
                  <a:off x="2689318" y="3070318"/>
                  <a:ext cx="1022164" cy="564964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>
                  <a:endCxn id="129" idx="7"/>
                </p:cNvCxnSpPr>
                <p:nvPr/>
              </p:nvCxnSpPr>
              <p:spPr>
                <a:xfrm flipH="1">
                  <a:off x="4702082" y="3117664"/>
                  <a:ext cx="174718" cy="1019454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6" name="Oval 115"/>
                <p:cNvSpPr/>
                <p:nvPr/>
              </p:nvSpPr>
              <p:spPr>
                <a:xfrm>
                  <a:off x="2819400" y="3886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Oval 116"/>
                <p:cNvSpPr/>
                <p:nvPr/>
              </p:nvSpPr>
              <p:spPr>
                <a:xfrm>
                  <a:off x="3581400" y="3505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Oval 117"/>
                <p:cNvSpPr/>
                <p:nvPr/>
              </p:nvSpPr>
              <p:spPr>
                <a:xfrm>
                  <a:off x="3733800" y="43434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Oval 118"/>
                <p:cNvSpPr/>
                <p:nvPr/>
              </p:nvSpPr>
              <p:spPr>
                <a:xfrm>
                  <a:off x="5105400" y="36576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Oval 119"/>
                <p:cNvSpPr/>
                <p:nvPr/>
              </p:nvSpPr>
              <p:spPr>
                <a:xfrm>
                  <a:off x="5029200" y="4953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Oval 120"/>
                <p:cNvSpPr/>
                <p:nvPr/>
              </p:nvSpPr>
              <p:spPr>
                <a:xfrm>
                  <a:off x="2667000" y="51816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Oval 121"/>
                <p:cNvSpPr/>
                <p:nvPr/>
              </p:nvSpPr>
              <p:spPr>
                <a:xfrm>
                  <a:off x="4800600" y="2971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al 122"/>
                <p:cNvSpPr/>
                <p:nvPr/>
              </p:nvSpPr>
              <p:spPr>
                <a:xfrm>
                  <a:off x="1447800" y="3810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Oval 123"/>
                <p:cNvSpPr/>
                <p:nvPr/>
              </p:nvSpPr>
              <p:spPr>
                <a:xfrm>
                  <a:off x="1600200" y="4876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Oval 124"/>
                <p:cNvSpPr/>
                <p:nvPr/>
              </p:nvSpPr>
              <p:spPr>
                <a:xfrm>
                  <a:off x="6019800" y="4114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Oval 125"/>
                <p:cNvSpPr/>
                <p:nvPr/>
              </p:nvSpPr>
              <p:spPr>
                <a:xfrm>
                  <a:off x="2667000" y="3048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Oval 126"/>
                <p:cNvSpPr/>
                <p:nvPr/>
              </p:nvSpPr>
              <p:spPr>
                <a:xfrm>
                  <a:off x="6096000" y="3124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Oval 127"/>
                <p:cNvSpPr/>
                <p:nvPr/>
              </p:nvSpPr>
              <p:spPr>
                <a:xfrm>
                  <a:off x="5867400" y="54864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Oval 128"/>
                <p:cNvSpPr/>
                <p:nvPr/>
              </p:nvSpPr>
              <p:spPr>
                <a:xfrm>
                  <a:off x="4572000" y="4114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Oval 129"/>
                <p:cNvSpPr/>
                <p:nvPr/>
              </p:nvSpPr>
              <p:spPr>
                <a:xfrm>
                  <a:off x="3962400" y="5638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2" name="Rectangle 101"/>
              <p:cNvSpPr/>
              <p:nvPr/>
            </p:nvSpPr>
            <p:spPr>
              <a:xfrm>
                <a:off x="609600" y="2895600"/>
                <a:ext cx="3124200" cy="1905000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0" name="Straight Connector 99"/>
            <p:cNvCxnSpPr/>
            <p:nvPr/>
          </p:nvCxnSpPr>
          <p:spPr>
            <a:xfrm flipH="1" flipV="1">
              <a:off x="358430" y="3200400"/>
              <a:ext cx="91924" cy="67334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1" name="Straight Connector 130"/>
          <p:cNvCxnSpPr>
            <a:cxnSpLocks noChangeAspect="1"/>
          </p:cNvCxnSpPr>
          <p:nvPr/>
        </p:nvCxnSpPr>
        <p:spPr>
          <a:xfrm flipV="1">
            <a:off x="1254674" y="5372638"/>
            <a:ext cx="473233" cy="3095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>
            <a:cxnSpLocks noChangeAspect="1"/>
          </p:cNvCxnSpPr>
          <p:nvPr/>
        </p:nvCxnSpPr>
        <p:spPr>
          <a:xfrm flipH="1">
            <a:off x="1755112" y="5639530"/>
            <a:ext cx="371396" cy="663896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Group 132"/>
          <p:cNvGrpSpPr/>
          <p:nvPr/>
        </p:nvGrpSpPr>
        <p:grpSpPr>
          <a:xfrm>
            <a:off x="6279106" y="3509934"/>
            <a:ext cx="2249425" cy="1371600"/>
            <a:chOff x="609600" y="2895600"/>
            <a:chExt cx="3124200" cy="1905000"/>
          </a:xfrm>
        </p:grpSpPr>
        <p:grpSp>
          <p:nvGrpSpPr>
            <p:cNvPr id="134" name="Group 133"/>
            <p:cNvGrpSpPr/>
            <p:nvPr/>
          </p:nvGrpSpPr>
          <p:grpSpPr>
            <a:xfrm>
              <a:off x="685800" y="2971800"/>
              <a:ext cx="2895600" cy="1779541"/>
              <a:chOff x="1447800" y="2971800"/>
              <a:chExt cx="4800600" cy="2819400"/>
            </a:xfrm>
          </p:grpSpPr>
          <p:cxnSp>
            <p:nvCxnSpPr>
              <p:cNvPr id="136" name="Straight Connector 135"/>
              <p:cNvCxnSpPr>
                <a:stCxn id="150" idx="7"/>
                <a:endCxn id="153" idx="7"/>
              </p:cNvCxnSpPr>
              <p:nvPr/>
            </p:nvCxnSpPr>
            <p:spPr>
              <a:xfrm flipV="1">
                <a:off x="1577882" y="3070318"/>
                <a:ext cx="1219200" cy="76200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>
                <a:stCxn id="146" idx="1"/>
                <a:endCxn id="155" idx="0"/>
              </p:cNvCxnSpPr>
              <p:nvPr/>
            </p:nvCxnSpPr>
            <p:spPr>
              <a:xfrm>
                <a:off x="5127718" y="3679918"/>
                <a:ext cx="815882" cy="1806482"/>
              </a:xfrm>
              <a:prstGeom prst="line">
                <a:avLst/>
              </a:prstGeom>
              <a:ln w="28575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>
                <a:stCxn id="147" idx="7"/>
                <a:endCxn id="154" idx="3"/>
              </p:cNvCxnSpPr>
              <p:nvPr/>
            </p:nvCxnSpPr>
            <p:spPr>
              <a:xfrm flipV="1">
                <a:off x="5159282" y="3254282"/>
                <a:ext cx="959036" cy="1721036"/>
              </a:xfrm>
              <a:prstGeom prst="line">
                <a:avLst/>
              </a:prstGeom>
              <a:ln w="28575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>
                <a:stCxn id="151" idx="7"/>
                <a:endCxn id="143" idx="6"/>
              </p:cNvCxnSpPr>
              <p:nvPr/>
            </p:nvCxnSpPr>
            <p:spPr>
              <a:xfrm flipV="1">
                <a:off x="1730280" y="3962400"/>
                <a:ext cx="1241521" cy="936719"/>
              </a:xfrm>
              <a:prstGeom prst="line">
                <a:avLst/>
              </a:prstGeom>
              <a:ln w="28575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>
                <a:stCxn id="144" idx="4"/>
                <a:endCxn id="148" idx="3"/>
              </p:cNvCxnSpPr>
              <p:nvPr/>
            </p:nvCxnSpPr>
            <p:spPr>
              <a:xfrm flipH="1">
                <a:off x="2689318" y="3657599"/>
                <a:ext cx="968281" cy="1654082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 flipH="1">
                <a:off x="3765844" y="3033935"/>
                <a:ext cx="1143001" cy="1447799"/>
              </a:xfrm>
              <a:prstGeom prst="line">
                <a:avLst/>
              </a:prstGeom>
              <a:ln w="28575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>
                <a:stCxn id="156" idx="0"/>
                <a:endCxn id="157" idx="4"/>
              </p:cNvCxnSpPr>
              <p:nvPr/>
            </p:nvCxnSpPr>
            <p:spPr>
              <a:xfrm flipH="1">
                <a:off x="4038600" y="4114800"/>
                <a:ext cx="609600" cy="1676400"/>
              </a:xfrm>
              <a:prstGeom prst="line">
                <a:avLst/>
              </a:prstGeom>
              <a:ln w="28575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Oval 142"/>
              <p:cNvSpPr/>
              <p:nvPr/>
            </p:nvSpPr>
            <p:spPr>
              <a:xfrm>
                <a:off x="2819400" y="38862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3581400" y="35052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3733800" y="43434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5105400" y="36576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5029200" y="49530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2667000" y="51816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4800600" y="29718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1447800" y="38100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1600200" y="48768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6019800" y="41148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2667000" y="30480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6096000" y="31242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5867400" y="54864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4572000" y="41148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3962400" y="56388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5" name="Rectangle 134"/>
            <p:cNvSpPr/>
            <p:nvPr/>
          </p:nvSpPr>
          <p:spPr>
            <a:xfrm>
              <a:off x="609600" y="2895600"/>
              <a:ext cx="3124200" cy="1905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8" name="Group 157"/>
          <p:cNvGrpSpPr>
            <a:grpSpLocks noChangeAspect="1"/>
          </p:cNvGrpSpPr>
          <p:nvPr/>
        </p:nvGrpSpPr>
        <p:grpSpPr>
          <a:xfrm>
            <a:off x="6282808" y="5211358"/>
            <a:ext cx="2249425" cy="1371600"/>
            <a:chOff x="227390" y="2548353"/>
            <a:chExt cx="3124200" cy="1905000"/>
          </a:xfrm>
        </p:grpSpPr>
        <p:grpSp>
          <p:nvGrpSpPr>
            <p:cNvPr id="159" name="Group 158"/>
            <p:cNvGrpSpPr/>
            <p:nvPr/>
          </p:nvGrpSpPr>
          <p:grpSpPr>
            <a:xfrm>
              <a:off x="227390" y="2548353"/>
              <a:ext cx="3124200" cy="1905000"/>
              <a:chOff x="609600" y="2895600"/>
              <a:chExt cx="3124200" cy="1905000"/>
            </a:xfrm>
          </p:grpSpPr>
          <p:grpSp>
            <p:nvGrpSpPr>
              <p:cNvPr id="161" name="Group 160"/>
              <p:cNvGrpSpPr/>
              <p:nvPr/>
            </p:nvGrpSpPr>
            <p:grpSpPr>
              <a:xfrm>
                <a:off x="685800" y="2971800"/>
                <a:ext cx="2895600" cy="1779541"/>
                <a:chOff x="1447800" y="2971800"/>
                <a:chExt cx="4800600" cy="2819400"/>
              </a:xfrm>
            </p:grpSpPr>
            <p:cxnSp>
              <p:nvCxnSpPr>
                <p:cNvPr id="163" name="Straight Connector 162"/>
                <p:cNvCxnSpPr>
                  <a:endCxn id="174" idx="5"/>
                </p:cNvCxnSpPr>
                <p:nvPr/>
              </p:nvCxnSpPr>
              <p:spPr>
                <a:xfrm flipH="1" flipV="1">
                  <a:off x="2797082" y="5311682"/>
                  <a:ext cx="1241518" cy="403318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/>
                <p:cNvCxnSpPr/>
                <p:nvPr/>
              </p:nvCxnSpPr>
              <p:spPr>
                <a:xfrm>
                  <a:off x="2929016" y="3964681"/>
                  <a:ext cx="1678496" cy="217441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>
                  <a:stCxn id="172" idx="1"/>
                  <a:endCxn id="181" idx="0"/>
                </p:cNvCxnSpPr>
                <p:nvPr/>
              </p:nvCxnSpPr>
              <p:spPr>
                <a:xfrm>
                  <a:off x="5127718" y="3679918"/>
                  <a:ext cx="815882" cy="1806482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/>
                <p:cNvCxnSpPr>
                  <a:stCxn id="173" idx="7"/>
                  <a:endCxn id="180" idx="3"/>
                </p:cNvCxnSpPr>
                <p:nvPr/>
              </p:nvCxnSpPr>
              <p:spPr>
                <a:xfrm flipV="1">
                  <a:off x="5159282" y="3254282"/>
                  <a:ext cx="959036" cy="1721036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/>
                <p:cNvCxnSpPr/>
                <p:nvPr/>
              </p:nvCxnSpPr>
              <p:spPr>
                <a:xfrm flipH="1">
                  <a:off x="3765844" y="3033935"/>
                  <a:ext cx="1143001" cy="1447799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/>
                <p:cNvCxnSpPr>
                  <a:stCxn id="179" idx="1"/>
                  <a:endCxn id="170" idx="5"/>
                </p:cNvCxnSpPr>
                <p:nvPr/>
              </p:nvCxnSpPr>
              <p:spPr>
                <a:xfrm>
                  <a:off x="2689318" y="3070318"/>
                  <a:ext cx="1022164" cy="564964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9" name="Oval 168"/>
                <p:cNvSpPr/>
                <p:nvPr/>
              </p:nvSpPr>
              <p:spPr>
                <a:xfrm>
                  <a:off x="2819400" y="3886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Oval 169"/>
                <p:cNvSpPr/>
                <p:nvPr/>
              </p:nvSpPr>
              <p:spPr>
                <a:xfrm>
                  <a:off x="3581400" y="3505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Oval 170"/>
                <p:cNvSpPr/>
                <p:nvPr/>
              </p:nvSpPr>
              <p:spPr>
                <a:xfrm>
                  <a:off x="3733800" y="43434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" name="Oval 171"/>
                <p:cNvSpPr/>
                <p:nvPr/>
              </p:nvSpPr>
              <p:spPr>
                <a:xfrm>
                  <a:off x="5105400" y="36576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Oval 172"/>
                <p:cNvSpPr/>
                <p:nvPr/>
              </p:nvSpPr>
              <p:spPr>
                <a:xfrm>
                  <a:off x="5029200" y="4953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Oval 173"/>
                <p:cNvSpPr/>
                <p:nvPr/>
              </p:nvSpPr>
              <p:spPr>
                <a:xfrm>
                  <a:off x="2667000" y="51816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Oval 174"/>
                <p:cNvSpPr/>
                <p:nvPr/>
              </p:nvSpPr>
              <p:spPr>
                <a:xfrm>
                  <a:off x="4800600" y="2971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Oval 175"/>
                <p:cNvSpPr/>
                <p:nvPr/>
              </p:nvSpPr>
              <p:spPr>
                <a:xfrm>
                  <a:off x="1447800" y="3810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Oval 176"/>
                <p:cNvSpPr/>
                <p:nvPr/>
              </p:nvSpPr>
              <p:spPr>
                <a:xfrm>
                  <a:off x="1600200" y="4876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8" name="Oval 177"/>
                <p:cNvSpPr/>
                <p:nvPr/>
              </p:nvSpPr>
              <p:spPr>
                <a:xfrm>
                  <a:off x="6019800" y="4114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Oval 178"/>
                <p:cNvSpPr/>
                <p:nvPr/>
              </p:nvSpPr>
              <p:spPr>
                <a:xfrm>
                  <a:off x="2667000" y="3048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0" name="Oval 179"/>
                <p:cNvSpPr/>
                <p:nvPr/>
              </p:nvSpPr>
              <p:spPr>
                <a:xfrm>
                  <a:off x="6096000" y="3124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1" name="Oval 180"/>
                <p:cNvSpPr/>
                <p:nvPr/>
              </p:nvSpPr>
              <p:spPr>
                <a:xfrm>
                  <a:off x="5867400" y="54864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2" name="Oval 181"/>
                <p:cNvSpPr/>
                <p:nvPr/>
              </p:nvSpPr>
              <p:spPr>
                <a:xfrm>
                  <a:off x="4572000" y="4114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Oval 182"/>
                <p:cNvSpPr/>
                <p:nvPr/>
              </p:nvSpPr>
              <p:spPr>
                <a:xfrm>
                  <a:off x="3962400" y="5638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2" name="Rectangle 161"/>
              <p:cNvSpPr/>
              <p:nvPr/>
            </p:nvSpPr>
            <p:spPr>
              <a:xfrm>
                <a:off x="609600" y="2895600"/>
                <a:ext cx="3124200" cy="1905000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0" name="Straight Connector 159"/>
            <p:cNvCxnSpPr/>
            <p:nvPr/>
          </p:nvCxnSpPr>
          <p:spPr>
            <a:xfrm flipH="1" flipV="1">
              <a:off x="358430" y="3200400"/>
              <a:ext cx="91924" cy="673340"/>
            </a:xfrm>
            <a:prstGeom prst="line">
              <a:avLst/>
            </a:prstGeom>
            <a:ln w="28575">
              <a:solidFill>
                <a:srgbClr val="00B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" name="TextBox 183"/>
          <p:cNvSpPr txBox="1"/>
          <p:nvPr/>
        </p:nvSpPr>
        <p:spPr>
          <a:xfrm>
            <a:off x="6019800" y="2394079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Input Graph</a:t>
            </a:r>
          </a:p>
        </p:txBody>
      </p:sp>
      <p:grpSp>
        <p:nvGrpSpPr>
          <p:cNvPr id="185" name="Group 184"/>
          <p:cNvGrpSpPr>
            <a:grpSpLocks noChangeAspect="1"/>
          </p:cNvGrpSpPr>
          <p:nvPr/>
        </p:nvGrpSpPr>
        <p:grpSpPr>
          <a:xfrm>
            <a:off x="6074635" y="874544"/>
            <a:ext cx="2651012" cy="1616470"/>
            <a:chOff x="227390" y="2548353"/>
            <a:chExt cx="3124200" cy="1905000"/>
          </a:xfrm>
        </p:grpSpPr>
        <p:grpSp>
          <p:nvGrpSpPr>
            <p:cNvPr id="186" name="Group 185"/>
            <p:cNvGrpSpPr/>
            <p:nvPr/>
          </p:nvGrpSpPr>
          <p:grpSpPr>
            <a:xfrm>
              <a:off x="227390" y="2548353"/>
              <a:ext cx="3124200" cy="1905000"/>
              <a:chOff x="609600" y="2895600"/>
              <a:chExt cx="3124200" cy="1905000"/>
            </a:xfrm>
          </p:grpSpPr>
          <p:grpSp>
            <p:nvGrpSpPr>
              <p:cNvPr id="188" name="Group 187"/>
              <p:cNvGrpSpPr/>
              <p:nvPr/>
            </p:nvGrpSpPr>
            <p:grpSpPr>
              <a:xfrm>
                <a:off x="685800" y="2971800"/>
                <a:ext cx="2895600" cy="1779541"/>
                <a:chOff x="1447800" y="2971800"/>
                <a:chExt cx="4800600" cy="2819400"/>
              </a:xfrm>
            </p:grpSpPr>
            <p:cxnSp>
              <p:nvCxnSpPr>
                <p:cNvPr id="190" name="Straight Connector 189"/>
                <p:cNvCxnSpPr/>
                <p:nvPr/>
              </p:nvCxnSpPr>
              <p:spPr>
                <a:xfrm>
                  <a:off x="4648200" y="4191000"/>
                  <a:ext cx="1447800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>
                  <a:endCxn id="210" idx="5"/>
                </p:cNvCxnSpPr>
                <p:nvPr/>
              </p:nvCxnSpPr>
              <p:spPr>
                <a:xfrm flipH="1" flipV="1">
                  <a:off x="2797082" y="5311682"/>
                  <a:ext cx="1241518" cy="403318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/>
              </p:nvCxnSpPr>
              <p:spPr>
                <a:xfrm>
                  <a:off x="2929016" y="3964681"/>
                  <a:ext cx="1678496" cy="217441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>
                  <a:stCxn id="212" idx="5"/>
                </p:cNvCxnSpPr>
                <p:nvPr/>
              </p:nvCxnSpPr>
              <p:spPr>
                <a:xfrm>
                  <a:off x="1577882" y="3940082"/>
                  <a:ext cx="1124630" cy="1272714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>
                  <a:endCxn id="209" idx="5"/>
                </p:cNvCxnSpPr>
                <p:nvPr/>
              </p:nvCxnSpPr>
              <p:spPr>
                <a:xfrm>
                  <a:off x="3810000" y="4419600"/>
                  <a:ext cx="1349282" cy="66348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>
                  <a:stCxn id="212" idx="7"/>
                  <a:endCxn id="215" idx="7"/>
                </p:cNvCxnSpPr>
                <p:nvPr/>
              </p:nvCxnSpPr>
              <p:spPr>
                <a:xfrm flipV="1">
                  <a:off x="1577882" y="3070318"/>
                  <a:ext cx="1219200" cy="76200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>
                  <a:stCxn id="208" idx="1"/>
                  <a:endCxn id="217" idx="0"/>
                </p:cNvCxnSpPr>
                <p:nvPr/>
              </p:nvCxnSpPr>
              <p:spPr>
                <a:xfrm>
                  <a:off x="5127718" y="3679918"/>
                  <a:ext cx="815882" cy="180648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/>
                <p:cNvCxnSpPr>
                  <a:stCxn id="209" idx="7"/>
                  <a:endCxn id="216" idx="3"/>
                </p:cNvCxnSpPr>
                <p:nvPr/>
              </p:nvCxnSpPr>
              <p:spPr>
                <a:xfrm flipV="1">
                  <a:off x="5159282" y="3254282"/>
                  <a:ext cx="959036" cy="1721036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>
                  <a:stCxn id="213" idx="0"/>
                  <a:endCxn id="205" idx="6"/>
                </p:cNvCxnSpPr>
                <p:nvPr/>
              </p:nvCxnSpPr>
              <p:spPr>
                <a:xfrm flipV="1">
                  <a:off x="1676400" y="3962400"/>
                  <a:ext cx="1295400" cy="91440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/>
                <p:cNvCxnSpPr>
                  <a:stCxn id="206" idx="0"/>
                  <a:endCxn id="210" idx="3"/>
                </p:cNvCxnSpPr>
                <p:nvPr/>
              </p:nvCxnSpPr>
              <p:spPr>
                <a:xfrm flipH="1">
                  <a:off x="2689318" y="3505200"/>
                  <a:ext cx="968282" cy="180648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/>
              </p:nvCxnSpPr>
              <p:spPr>
                <a:xfrm rot="21360000">
                  <a:off x="3657600" y="3519266"/>
                  <a:ext cx="1577881" cy="28248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/>
                <p:cNvCxnSpPr/>
                <p:nvPr/>
              </p:nvCxnSpPr>
              <p:spPr>
                <a:xfrm flipH="1">
                  <a:off x="3765844" y="3033935"/>
                  <a:ext cx="1143001" cy="1447799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>
                  <a:stCxn id="218" idx="0"/>
                  <a:endCxn id="219" idx="4"/>
                </p:cNvCxnSpPr>
                <p:nvPr/>
              </p:nvCxnSpPr>
              <p:spPr>
                <a:xfrm flipH="1">
                  <a:off x="4038600" y="4114800"/>
                  <a:ext cx="609600" cy="167640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/>
                <p:cNvCxnSpPr>
                  <a:stCxn id="215" idx="1"/>
                  <a:endCxn id="206" idx="5"/>
                </p:cNvCxnSpPr>
                <p:nvPr/>
              </p:nvCxnSpPr>
              <p:spPr>
                <a:xfrm>
                  <a:off x="2689318" y="3070318"/>
                  <a:ext cx="1022164" cy="564964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>
                  <a:endCxn id="218" idx="7"/>
                </p:cNvCxnSpPr>
                <p:nvPr/>
              </p:nvCxnSpPr>
              <p:spPr>
                <a:xfrm flipH="1">
                  <a:off x="4702082" y="3117664"/>
                  <a:ext cx="174718" cy="1019454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5" name="Oval 204"/>
                <p:cNvSpPr/>
                <p:nvPr/>
              </p:nvSpPr>
              <p:spPr>
                <a:xfrm>
                  <a:off x="2819400" y="3886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6" name="Oval 205"/>
                <p:cNvSpPr/>
                <p:nvPr/>
              </p:nvSpPr>
              <p:spPr>
                <a:xfrm>
                  <a:off x="3581400" y="3505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Oval 206"/>
                <p:cNvSpPr/>
                <p:nvPr/>
              </p:nvSpPr>
              <p:spPr>
                <a:xfrm>
                  <a:off x="3733800" y="43434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Oval 207"/>
                <p:cNvSpPr/>
                <p:nvPr/>
              </p:nvSpPr>
              <p:spPr>
                <a:xfrm>
                  <a:off x="5105400" y="36576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Oval 208"/>
                <p:cNvSpPr/>
                <p:nvPr/>
              </p:nvSpPr>
              <p:spPr>
                <a:xfrm>
                  <a:off x="5029200" y="4953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Oval 209"/>
                <p:cNvSpPr/>
                <p:nvPr/>
              </p:nvSpPr>
              <p:spPr>
                <a:xfrm>
                  <a:off x="2667000" y="51816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Oval 210"/>
                <p:cNvSpPr/>
                <p:nvPr/>
              </p:nvSpPr>
              <p:spPr>
                <a:xfrm>
                  <a:off x="4800600" y="2971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Oval 211"/>
                <p:cNvSpPr/>
                <p:nvPr/>
              </p:nvSpPr>
              <p:spPr>
                <a:xfrm>
                  <a:off x="1447800" y="3810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Oval 212"/>
                <p:cNvSpPr/>
                <p:nvPr/>
              </p:nvSpPr>
              <p:spPr>
                <a:xfrm>
                  <a:off x="1600200" y="4876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Oval 213"/>
                <p:cNvSpPr/>
                <p:nvPr/>
              </p:nvSpPr>
              <p:spPr>
                <a:xfrm>
                  <a:off x="6019800" y="4114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Oval 214"/>
                <p:cNvSpPr/>
                <p:nvPr/>
              </p:nvSpPr>
              <p:spPr>
                <a:xfrm>
                  <a:off x="2667000" y="30480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6" name="Oval 215"/>
                <p:cNvSpPr/>
                <p:nvPr/>
              </p:nvSpPr>
              <p:spPr>
                <a:xfrm>
                  <a:off x="6096000" y="31242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Oval 216"/>
                <p:cNvSpPr/>
                <p:nvPr/>
              </p:nvSpPr>
              <p:spPr>
                <a:xfrm>
                  <a:off x="5867400" y="54864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8" name="Oval 217"/>
                <p:cNvSpPr/>
                <p:nvPr/>
              </p:nvSpPr>
              <p:spPr>
                <a:xfrm>
                  <a:off x="4572000" y="4114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Oval 218"/>
                <p:cNvSpPr/>
                <p:nvPr/>
              </p:nvSpPr>
              <p:spPr>
                <a:xfrm>
                  <a:off x="3962400" y="5638800"/>
                  <a:ext cx="152400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9" name="Rectangle 188"/>
              <p:cNvSpPr/>
              <p:nvPr/>
            </p:nvSpPr>
            <p:spPr>
              <a:xfrm>
                <a:off x="609600" y="2895600"/>
                <a:ext cx="3124200" cy="1905000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87" name="Straight Connector 186"/>
            <p:cNvCxnSpPr/>
            <p:nvPr/>
          </p:nvCxnSpPr>
          <p:spPr>
            <a:xfrm flipH="1" flipV="1">
              <a:off x="358430" y="3200400"/>
              <a:ext cx="91924" cy="67334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1" name="Slide Number Placeholder 2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222" name="TextBox 221"/>
          <p:cNvSpPr txBox="1"/>
          <p:nvPr/>
        </p:nvSpPr>
        <p:spPr>
          <a:xfrm>
            <a:off x="239151" y="1111350"/>
            <a:ext cx="5810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For </a:t>
            </a:r>
            <a:r>
              <a:rPr lang="en-US" sz="2000" i="1" dirty="0"/>
              <a:t>R</a:t>
            </a:r>
            <a:r>
              <a:rPr lang="en-US" sz="2000" dirty="0"/>
              <a:t> rounds, do: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Pick a max-cardinality matching </a:t>
            </a:r>
            <a:r>
              <a:rPr lang="en-US" sz="2000" i="1" dirty="0"/>
              <a:t>M</a:t>
            </a:r>
            <a:r>
              <a:rPr lang="en-US" sz="2000" dirty="0"/>
              <a:t> in graph </a:t>
            </a:r>
            <a:r>
              <a:rPr lang="en-US" sz="2000" i="1" dirty="0"/>
              <a:t>G</a:t>
            </a:r>
            <a:r>
              <a:rPr lang="en-US" sz="2000" dirty="0"/>
              <a:t>, minus already-queried edges that do not exist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Query all edges in </a:t>
            </a:r>
            <a:r>
              <a:rPr lang="en-US" sz="2000" i="1" dirty="0"/>
              <a:t>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2176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Intuition for adaptive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If at any round </a:t>
            </a:r>
            <a:r>
              <a:rPr lang="en-US" i="1" dirty="0"/>
              <a:t>r</a:t>
            </a:r>
            <a:r>
              <a:rPr lang="en-US" dirty="0"/>
              <a:t>, the best solution on edges queried so far is </a:t>
            </a:r>
            <a:r>
              <a:rPr lang="en-US" dirty="0">
                <a:solidFill>
                  <a:schemeClr val="tx2"/>
                </a:solidFill>
              </a:rPr>
              <a:t>small</a:t>
            </a:r>
            <a:r>
              <a:rPr lang="en-US" dirty="0"/>
              <a:t> relative to omniscient </a:t>
            </a:r>
            <a:r>
              <a:rPr lang="is-IS" dirty="0"/>
              <a:t>…</a:t>
            </a:r>
          </a:p>
          <a:p>
            <a:pPr lvl="1"/>
            <a:r>
              <a:rPr lang="is-IS" dirty="0"/>
              <a:t>... </a:t>
            </a:r>
            <a:r>
              <a:rPr lang="en-US" dirty="0"/>
              <a:t>then c</a:t>
            </a:r>
            <a:r>
              <a:rPr lang="is-IS" dirty="0"/>
              <a:t>urrent structrure admits </a:t>
            </a:r>
            <a:r>
              <a:rPr lang="is-IS" i="1" dirty="0"/>
              <a:t>large</a:t>
            </a:r>
            <a:r>
              <a:rPr lang="is-IS" dirty="0"/>
              <a:t> number of unqueried, disjoint augmenting structures</a:t>
            </a:r>
          </a:p>
          <a:p>
            <a:pPr lvl="1"/>
            <a:r>
              <a:rPr lang="is-IS" dirty="0"/>
              <a:t>For </a:t>
            </a:r>
            <a:r>
              <a:rPr lang="is-IS" i="1" dirty="0"/>
              <a:t>k=2</a:t>
            </a:r>
            <a:r>
              <a:rPr lang="is-IS" dirty="0"/>
              <a:t>, aka normal matching, simply augmenting paths</a:t>
            </a:r>
          </a:p>
          <a:p>
            <a:r>
              <a:rPr lang="is-IS" dirty="0"/>
              <a:t>Augmenting structures might not exist, but can query in parallel in a single round</a:t>
            </a:r>
          </a:p>
          <a:p>
            <a:pPr lvl="1"/>
            <a:r>
              <a:rPr lang="is-IS" dirty="0"/>
              <a:t>Structures are constant size </a:t>
            </a:r>
            <a:r>
              <a:rPr lang="is-IS" dirty="0">
                <a:sym typeface="Wingdings"/>
              </a:rPr>
              <a:t> exist with constant probability</a:t>
            </a:r>
          </a:p>
          <a:p>
            <a:pPr lvl="1"/>
            <a:r>
              <a:rPr lang="is-IS" dirty="0">
                <a:sym typeface="Wingdings"/>
              </a:rPr>
              <a:t>Structures are disjoint  queries are independent</a:t>
            </a:r>
            <a:endParaRPr lang="is-IS" dirty="0"/>
          </a:p>
          <a:p>
            <a:pPr lvl="1"/>
            <a:r>
              <a:rPr lang="is-IS" dirty="0">
                <a:sym typeface="Wingdings"/>
              </a:rPr>
              <a:t> Close a constant gap per round</a:t>
            </a:r>
            <a:endParaRPr lang="is-IS" dirty="0"/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UNOS Data</a:t>
            </a:r>
          </a:p>
        </p:txBody>
      </p:sp>
      <p:pic>
        <p:nvPicPr>
          <p:cNvPr id="5" name="Picture 4" descr="rematch_unos_noadapt_overall_cc4_average_withoutzer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26" y="127625"/>
            <a:ext cx="7217229" cy="5917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304800" y="6145464"/>
            <a:ext cx="8153400" cy="609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Even 1 or 2 extra tests would result in a huge lift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891395" y="2024743"/>
            <a:ext cx="2876548" cy="3276600"/>
            <a:chOff x="1891395" y="2024743"/>
            <a:chExt cx="2876548" cy="3276600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4767943" y="2024743"/>
              <a:ext cx="0" cy="1001486"/>
            </a:xfrm>
            <a:prstGeom prst="line">
              <a:avLst/>
            </a:prstGeom>
            <a:effectLst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4767943" y="2950029"/>
              <a:ext cx="0" cy="2351314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3450771" y="2481943"/>
              <a:ext cx="1317172" cy="827314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891395" y="3257122"/>
              <a:ext cx="2830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At </a:t>
              </a:r>
              <a:r>
                <a:rPr lang="en-US" i="1" dirty="0"/>
                <a:t>p</a:t>
              </a:r>
              <a:r>
                <a:rPr lang="en-US" dirty="0"/>
                <a:t>=0.5, </a:t>
              </a:r>
              <a:r>
                <a:rPr lang="en-US" b="1" dirty="0"/>
                <a:t>one</a:t>
              </a:r>
              <a:r>
                <a:rPr lang="en-US" dirty="0"/>
                <a:t> edge test per vertex </a:t>
              </a:r>
              <a:r>
                <a:rPr lang="en-US" dirty="0">
                  <a:sym typeface="Wingdings"/>
                </a:rPr>
                <a:t> +21% OPT</a:t>
              </a:r>
              <a:endParaRPr lang="en-US" dirty="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84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Matched ≠ Transplanted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Only around 10% of UNOS matches resulted in an actual transplant</a:t>
            </a:r>
          </a:p>
          <a:p>
            <a:pPr lvl="1"/>
            <a:r>
              <a:rPr lang="en-US" dirty="0"/>
              <a:t>Similarly low % in other exchanges </a:t>
            </a:r>
            <a:r>
              <a:rPr lang="en-US" sz="1800" dirty="0"/>
              <a:t>[ATC 2013]</a:t>
            </a:r>
          </a:p>
          <a:p>
            <a:endParaRPr lang="en-US" dirty="0"/>
          </a:p>
          <a:p>
            <a:r>
              <a:rPr lang="en-US" i="1" dirty="0"/>
              <a:t>Many </a:t>
            </a:r>
            <a:r>
              <a:rPr lang="en-US" dirty="0"/>
              <a:t>reasons for this.  How to handle?</a:t>
            </a:r>
          </a:p>
          <a:p>
            <a:endParaRPr lang="en-US" dirty="0"/>
          </a:p>
          <a:p>
            <a:r>
              <a:rPr lang="en-US" dirty="0"/>
              <a:t>One way: encode </a:t>
            </a:r>
            <a:r>
              <a:rPr lang="en-US" i="1" dirty="0"/>
              <a:t>probability of transplantation</a:t>
            </a:r>
            <a:r>
              <a:rPr lang="en-US" dirty="0"/>
              <a:t> rather than just feasibility</a:t>
            </a:r>
            <a:endParaRPr lang="en-US" i="1" dirty="0"/>
          </a:p>
          <a:p>
            <a:pPr lvl="1"/>
            <a:r>
              <a:rPr lang="en-US" dirty="0"/>
              <a:t>for individuals, cycles, chains, and full </a:t>
            </a:r>
            <a:r>
              <a:rPr lang="en-US" dirty="0" err="1"/>
              <a:t>matchings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2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635868"/>
            <a:ext cx="8989454" cy="158626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Next Class:</a:t>
            </a:r>
            <a:br>
              <a:rPr lang="en-US" dirty="0"/>
            </a:br>
            <a:r>
              <a:rPr lang="en-US" dirty="0"/>
              <a:t>Dynamic Optimization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12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53785" cy="1371600"/>
          </a:xfrm>
        </p:spPr>
        <p:txBody>
          <a:bodyPr/>
          <a:lstStyle/>
          <a:p>
            <a:r>
              <a:rPr lang="en-US" dirty="0"/>
              <a:t>Failure-aware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Compatibility graph </a:t>
            </a:r>
            <a:r>
              <a:rPr lang="en-US" i="1" dirty="0"/>
              <a:t>G</a:t>
            </a:r>
            <a:endParaRPr lang="en-US" dirty="0"/>
          </a:p>
          <a:p>
            <a:pPr lvl="1"/>
            <a:r>
              <a:rPr lang="en-US" dirty="0"/>
              <a:t>Edge (</a:t>
            </a:r>
            <a:r>
              <a:rPr lang="en-US" i="1" dirty="0"/>
              <a:t>v</a:t>
            </a:r>
            <a:r>
              <a:rPr lang="en-US" i="1" baseline="-25000" dirty="0"/>
              <a:t>i</a:t>
            </a:r>
            <a:r>
              <a:rPr lang="en-US" dirty="0"/>
              <a:t>, </a:t>
            </a:r>
            <a:r>
              <a:rPr lang="en-US" i="1" dirty="0" err="1"/>
              <a:t>v</a:t>
            </a:r>
            <a:r>
              <a:rPr lang="en-US" i="1" baseline="-25000" dirty="0" err="1"/>
              <a:t>j</a:t>
            </a:r>
            <a:r>
              <a:rPr lang="en-US" dirty="0"/>
              <a:t>) if </a:t>
            </a:r>
            <a:r>
              <a:rPr lang="en-US" i="1" dirty="0"/>
              <a:t>v</a:t>
            </a:r>
            <a:r>
              <a:rPr lang="en-US" i="1" baseline="-25000" dirty="0"/>
              <a:t>i</a:t>
            </a:r>
            <a:r>
              <a:rPr lang="en-US" dirty="0"/>
              <a:t>’s donor can donate to </a:t>
            </a:r>
            <a:r>
              <a:rPr lang="en-US" i="1" dirty="0" err="1"/>
              <a:t>v</a:t>
            </a:r>
            <a:r>
              <a:rPr lang="en-US" i="1" baseline="-25000" dirty="0" err="1"/>
              <a:t>j</a:t>
            </a:r>
            <a:r>
              <a:rPr lang="en-US" dirty="0" err="1"/>
              <a:t>’s</a:t>
            </a:r>
            <a:r>
              <a:rPr lang="en-US" dirty="0"/>
              <a:t> patient </a:t>
            </a:r>
          </a:p>
          <a:p>
            <a:pPr lvl="1"/>
            <a:r>
              <a:rPr lang="en-US" dirty="0"/>
              <a:t>Weight </a:t>
            </a:r>
            <a:r>
              <a:rPr lang="en-US" i="1" dirty="0"/>
              <a:t>w</a:t>
            </a:r>
            <a:r>
              <a:rPr lang="en-US" i="1" baseline="-25000" dirty="0"/>
              <a:t>e</a:t>
            </a:r>
            <a:r>
              <a:rPr lang="en-US" dirty="0"/>
              <a:t> on each edge </a:t>
            </a:r>
            <a:r>
              <a:rPr lang="en-US" i="1" dirty="0"/>
              <a:t>e</a:t>
            </a:r>
          </a:p>
          <a:p>
            <a:r>
              <a:rPr lang="en-US" dirty="0">
                <a:solidFill>
                  <a:schemeClr val="tx2"/>
                </a:solidFill>
              </a:rPr>
              <a:t>Success probability</a:t>
            </a:r>
            <a:r>
              <a:rPr lang="en-US" dirty="0"/>
              <a:t> </a:t>
            </a:r>
            <a:r>
              <a:rPr lang="en-US" i="1" dirty="0" err="1"/>
              <a:t>q</a:t>
            </a:r>
            <a:r>
              <a:rPr lang="en-US" i="1" baseline="-25000" dirty="0" err="1"/>
              <a:t>e</a:t>
            </a:r>
            <a:r>
              <a:rPr lang="en-US" dirty="0"/>
              <a:t> for each edge </a:t>
            </a:r>
            <a:r>
              <a:rPr lang="en-US" i="1" dirty="0"/>
              <a:t>e</a:t>
            </a:r>
            <a:endParaRPr lang="en-US" dirty="0"/>
          </a:p>
          <a:p>
            <a:endParaRPr lang="en-US" dirty="0"/>
          </a:p>
          <a:p>
            <a:r>
              <a:rPr lang="en-US" dirty="0"/>
              <a:t>Discounted utility of cycle </a:t>
            </a:r>
            <a:r>
              <a:rPr lang="en-US" i="1" dirty="0"/>
              <a:t>c</a:t>
            </a:r>
            <a:endParaRPr lang="en-US" dirty="0"/>
          </a:p>
          <a:p>
            <a:pPr marL="0" indent="0" algn="ctr">
              <a:buNone/>
            </a:pPr>
            <a:r>
              <a:rPr lang="en-US" i="1" dirty="0"/>
              <a:t>u</a:t>
            </a:r>
            <a:r>
              <a:rPr lang="en-US" dirty="0"/>
              <a:t>(</a:t>
            </a:r>
            <a:r>
              <a:rPr lang="en-US" i="1" dirty="0"/>
              <a:t>c</a:t>
            </a:r>
            <a:r>
              <a:rPr lang="en-US" dirty="0"/>
              <a:t>) = ∑</a:t>
            </a:r>
            <a:r>
              <a:rPr lang="en-US" i="1" dirty="0"/>
              <a:t>w</a:t>
            </a:r>
            <a:r>
              <a:rPr lang="en-US" i="1" baseline="-25000" dirty="0"/>
              <a:t>e</a:t>
            </a:r>
            <a:r>
              <a:rPr lang="en-US" dirty="0"/>
              <a:t>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>
                <a:sym typeface="Wingdings"/>
              </a:rPr>
              <a:t> </a:t>
            </a:r>
            <a:r>
              <a:rPr lang="en-US" dirty="0"/>
              <a:t>∏</a:t>
            </a:r>
            <a:r>
              <a:rPr lang="en-US" i="1" dirty="0" err="1"/>
              <a:t>q</a:t>
            </a:r>
            <a:r>
              <a:rPr lang="en-US" i="1" baseline="-25000" dirty="0" err="1"/>
              <a:t>e</a:t>
            </a:r>
            <a:endParaRPr lang="en-US" i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1255594" y="4743730"/>
            <a:ext cx="2953599" cy="914400"/>
            <a:chOff x="1542201" y="5562600"/>
            <a:chExt cx="2953599" cy="914400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3657600" y="5562600"/>
              <a:ext cx="8382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1542201" y="6019800"/>
              <a:ext cx="2877399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Value of successful cycle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67784" y="4743730"/>
            <a:ext cx="2743200" cy="914400"/>
            <a:chOff x="5638800" y="5562600"/>
            <a:chExt cx="2743200" cy="914400"/>
          </a:xfrm>
        </p:grpSpPr>
        <p:cxnSp>
          <p:nvCxnSpPr>
            <p:cNvPr id="8" name="Straight Arrow Connector 7"/>
            <p:cNvCxnSpPr/>
            <p:nvPr/>
          </p:nvCxnSpPr>
          <p:spPr>
            <a:xfrm flipH="1" flipV="1">
              <a:off x="5638800" y="5562600"/>
              <a:ext cx="8382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5867400" y="6019800"/>
              <a:ext cx="25146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Probability of success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1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7200" y="4050028"/>
            <a:ext cx="8072651" cy="151490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975329" cy="1371600"/>
          </a:xfrm>
        </p:spPr>
        <p:txBody>
          <a:bodyPr/>
          <a:lstStyle/>
          <a:p>
            <a:r>
              <a:rPr lang="en-US" dirty="0"/>
              <a:t>Failure-aware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7786048" cy="525780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Discounted utility of a </a:t>
            </a:r>
            <a:r>
              <a:rPr lang="en-US" i="1" dirty="0"/>
              <a:t>k</a:t>
            </a:r>
            <a:r>
              <a:rPr lang="en-US" dirty="0"/>
              <a:t>-chain </a:t>
            </a:r>
            <a:r>
              <a:rPr lang="en-US" i="1" dirty="0"/>
              <a:t>c</a:t>
            </a:r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Cannot simply “reweight by failure probability”</a:t>
            </a:r>
          </a:p>
          <a:p>
            <a:endParaRPr lang="en-US" dirty="0"/>
          </a:p>
          <a:p>
            <a:endParaRPr lang="en-US" i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1711472" y="4210768"/>
            <a:ext cx="5721057" cy="11938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447800" y="5328368"/>
            <a:ext cx="2743200" cy="914400"/>
            <a:chOff x="1752600" y="5562600"/>
            <a:chExt cx="2743200" cy="914400"/>
          </a:xfrm>
        </p:grpSpPr>
        <p:cxnSp>
          <p:nvCxnSpPr>
            <p:cNvPr id="10" name="Straight Arrow Connector 9"/>
            <p:cNvCxnSpPr/>
            <p:nvPr/>
          </p:nvCxnSpPr>
          <p:spPr>
            <a:xfrm flipV="1">
              <a:off x="3657600" y="5562600"/>
              <a:ext cx="8382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1752600" y="6019800"/>
              <a:ext cx="26670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Exactly first </a:t>
              </a:r>
              <a:r>
                <a:rPr lang="en-US" i="1" dirty="0" err="1"/>
                <a:t>i</a:t>
              </a:r>
              <a:r>
                <a:rPr lang="en-US" dirty="0"/>
                <a:t> transplants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876800" y="5328368"/>
            <a:ext cx="2895600" cy="914400"/>
            <a:chOff x="2514600" y="5562600"/>
            <a:chExt cx="2895600" cy="914400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3657600" y="5562600"/>
              <a:ext cx="8382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2514600" y="6019800"/>
              <a:ext cx="28956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Chain executes in entirety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689317" y="2246591"/>
            <a:ext cx="7464083" cy="918640"/>
            <a:chOff x="689317" y="2246591"/>
            <a:chExt cx="7464083" cy="918640"/>
          </a:xfrm>
        </p:grpSpPr>
        <p:sp>
          <p:nvSpPr>
            <p:cNvPr id="6" name="Oval 5"/>
            <p:cNvSpPr/>
            <p:nvPr/>
          </p:nvSpPr>
          <p:spPr>
            <a:xfrm>
              <a:off x="689317" y="2250831"/>
              <a:ext cx="914400" cy="9144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2324100" y="2246591"/>
              <a:ext cx="914400" cy="91440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3962400" y="2246591"/>
              <a:ext cx="914400" cy="91440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5600700" y="2246591"/>
              <a:ext cx="914400" cy="91440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cxnSp>
          <p:nvCxnSpPr>
            <p:cNvPr id="12" name="Straight Arrow Connector 11"/>
            <p:cNvCxnSpPr>
              <a:stCxn id="6" idx="6"/>
              <a:endCxn id="14" idx="2"/>
            </p:cNvCxnSpPr>
            <p:nvPr/>
          </p:nvCxnSpPr>
          <p:spPr>
            <a:xfrm flipV="1">
              <a:off x="1603717" y="2703791"/>
              <a:ext cx="720383" cy="424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4" idx="6"/>
              <a:endCxn id="15" idx="2"/>
            </p:cNvCxnSpPr>
            <p:nvPr/>
          </p:nvCxnSpPr>
          <p:spPr>
            <a:xfrm>
              <a:off x="3238500" y="2703791"/>
              <a:ext cx="7239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5" idx="6"/>
              <a:endCxn id="16" idx="2"/>
            </p:cNvCxnSpPr>
            <p:nvPr/>
          </p:nvCxnSpPr>
          <p:spPr>
            <a:xfrm>
              <a:off x="4876800" y="2703791"/>
              <a:ext cx="7239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7239000" y="2246591"/>
              <a:ext cx="914400" cy="91440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cxnSp>
          <p:nvCxnSpPr>
            <p:cNvPr id="29" name="Straight Arrow Connector 28"/>
            <p:cNvCxnSpPr>
              <a:stCxn id="16" idx="6"/>
              <a:endCxn id="28" idx="2"/>
            </p:cNvCxnSpPr>
            <p:nvPr/>
          </p:nvCxnSpPr>
          <p:spPr>
            <a:xfrm>
              <a:off x="6515100" y="2703791"/>
              <a:ext cx="7239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1739608" y="2296518"/>
              <a:ext cx="4571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q</a:t>
              </a:r>
              <a:r>
                <a:rPr lang="en-US" baseline="-25000" dirty="0"/>
                <a:t>1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368320" y="2254089"/>
              <a:ext cx="4571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q</a:t>
              </a:r>
              <a:r>
                <a:rPr lang="en-US" baseline="-25000" dirty="0"/>
                <a:t>2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007959" y="2246591"/>
              <a:ext cx="4571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q</a:t>
              </a:r>
              <a:r>
                <a:rPr lang="en-US" baseline="-25000" dirty="0"/>
                <a:t>3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648450" y="2254089"/>
              <a:ext cx="4571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q</a:t>
              </a:r>
              <a:r>
                <a:rPr lang="en-US" baseline="-25000" dirty="0"/>
                <a:t>4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108030" y="3235570"/>
            <a:ext cx="1663308" cy="436663"/>
            <a:chOff x="1108030" y="3235570"/>
            <a:chExt cx="1663308" cy="436663"/>
          </a:xfrm>
        </p:grpSpPr>
        <p:sp>
          <p:nvSpPr>
            <p:cNvPr id="37" name="Left Brace 36"/>
            <p:cNvSpPr/>
            <p:nvPr/>
          </p:nvSpPr>
          <p:spPr>
            <a:xfrm rot="16200000">
              <a:off x="1870815" y="2472785"/>
              <a:ext cx="137738" cy="1663308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355288" y="3364456"/>
              <a:ext cx="11687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1q</a:t>
              </a:r>
              <a:r>
                <a:rPr lang="en-US" sz="1400" baseline="-25000" dirty="0"/>
                <a:t>1</a:t>
              </a:r>
              <a:r>
                <a:rPr lang="en-US" sz="1400" dirty="0"/>
                <a:t>(1-q</a:t>
              </a:r>
              <a:r>
                <a:rPr lang="en-US" sz="1400" baseline="-25000" dirty="0"/>
                <a:t>2</a:t>
              </a:r>
              <a:r>
                <a:rPr lang="en-US" sz="1400" dirty="0"/>
                <a:t>)</a:t>
              </a:r>
              <a:endParaRPr lang="en-US" sz="1400" baseline="-250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108029" y="3231306"/>
            <a:ext cx="3337362" cy="436663"/>
            <a:chOff x="1108030" y="3235570"/>
            <a:chExt cx="1663308" cy="436663"/>
          </a:xfrm>
        </p:grpSpPr>
        <p:sp>
          <p:nvSpPr>
            <p:cNvPr id="42" name="Left Brace 41"/>
            <p:cNvSpPr/>
            <p:nvPr/>
          </p:nvSpPr>
          <p:spPr>
            <a:xfrm rot="16200000">
              <a:off x="1870815" y="2472785"/>
              <a:ext cx="137738" cy="1663308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355288" y="3364456"/>
              <a:ext cx="11687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s-IS" sz="1400" dirty="0"/>
                <a:t>… + </a:t>
              </a:r>
              <a:r>
                <a:rPr lang="en-US" sz="1400" dirty="0"/>
                <a:t>2q</a:t>
              </a:r>
              <a:r>
                <a:rPr lang="en-US" sz="1400" baseline="-25000" dirty="0"/>
                <a:t>1</a:t>
              </a:r>
              <a:r>
                <a:rPr lang="en-US" sz="1400" dirty="0"/>
                <a:t>q</a:t>
              </a:r>
              <a:r>
                <a:rPr lang="en-US" sz="1400" baseline="-25000" dirty="0"/>
                <a:t>2</a:t>
              </a:r>
              <a:r>
                <a:rPr lang="en-US" sz="1400" dirty="0"/>
                <a:t>(1-q</a:t>
              </a:r>
              <a:r>
                <a:rPr lang="en-US" sz="1400" baseline="-25000" dirty="0"/>
                <a:t>3</a:t>
              </a:r>
              <a:r>
                <a:rPr lang="en-US" sz="1400" dirty="0"/>
                <a:t>)</a:t>
              </a:r>
              <a:endParaRPr lang="en-US" sz="1400" baseline="-25000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108026" y="3235692"/>
            <a:ext cx="5011420" cy="436663"/>
            <a:chOff x="1108030" y="3235570"/>
            <a:chExt cx="1663308" cy="436663"/>
          </a:xfrm>
        </p:grpSpPr>
        <p:sp>
          <p:nvSpPr>
            <p:cNvPr id="45" name="Left Brace 44"/>
            <p:cNvSpPr/>
            <p:nvPr/>
          </p:nvSpPr>
          <p:spPr>
            <a:xfrm rot="16200000">
              <a:off x="1870815" y="2472785"/>
              <a:ext cx="137738" cy="1663308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55288" y="3364456"/>
              <a:ext cx="11687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s-IS" sz="1400" dirty="0"/>
                <a:t>… + </a:t>
              </a:r>
              <a:r>
                <a:rPr lang="en-US" sz="1400" dirty="0"/>
                <a:t>3q</a:t>
              </a:r>
              <a:r>
                <a:rPr lang="en-US" sz="1400" baseline="-25000" dirty="0"/>
                <a:t>1</a:t>
              </a:r>
              <a:r>
                <a:rPr lang="en-US" sz="1400" dirty="0"/>
                <a:t>q</a:t>
              </a:r>
              <a:r>
                <a:rPr lang="en-US" sz="1400" baseline="-25000" dirty="0"/>
                <a:t>2</a:t>
              </a:r>
              <a:r>
                <a:rPr lang="en-US" sz="1400" dirty="0"/>
                <a:t>q</a:t>
              </a:r>
              <a:r>
                <a:rPr lang="en-US" sz="1400" baseline="-25000" dirty="0"/>
                <a:t>3</a:t>
              </a:r>
              <a:r>
                <a:rPr lang="en-US" sz="1400" dirty="0"/>
                <a:t>(1-q</a:t>
              </a:r>
              <a:r>
                <a:rPr lang="en-US" sz="1400" baseline="-25000" dirty="0"/>
                <a:t>4</a:t>
              </a:r>
              <a:r>
                <a:rPr lang="en-US" sz="1400" dirty="0"/>
                <a:t>)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888" y="1997593"/>
            <a:ext cx="320040" cy="32004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899" y="1997593"/>
            <a:ext cx="320040" cy="32004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509" y="1995856"/>
            <a:ext cx="320040" cy="32004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730" y="1995131"/>
            <a:ext cx="320040" cy="32004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99" y="1995131"/>
            <a:ext cx="320040" cy="32004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1108024" y="3234175"/>
            <a:ext cx="6558868" cy="436663"/>
            <a:chOff x="1108030" y="3235570"/>
            <a:chExt cx="1663308" cy="436663"/>
          </a:xfrm>
        </p:grpSpPr>
        <p:sp>
          <p:nvSpPr>
            <p:cNvPr id="54" name="Left Brace 53"/>
            <p:cNvSpPr/>
            <p:nvPr/>
          </p:nvSpPr>
          <p:spPr>
            <a:xfrm rot="16200000">
              <a:off x="1870815" y="2472785"/>
              <a:ext cx="137738" cy="1663308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355288" y="3364456"/>
              <a:ext cx="11687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s-IS" sz="1400" dirty="0"/>
                <a:t>… + </a:t>
              </a:r>
              <a:r>
                <a:rPr lang="en-US" sz="1400" dirty="0"/>
                <a:t>4q</a:t>
              </a:r>
              <a:r>
                <a:rPr lang="en-US" sz="1400" baseline="-25000" dirty="0"/>
                <a:t>1</a:t>
              </a:r>
              <a:r>
                <a:rPr lang="en-US" sz="1400" dirty="0"/>
                <a:t>q</a:t>
              </a:r>
              <a:r>
                <a:rPr lang="en-US" sz="1400" baseline="-25000" dirty="0"/>
                <a:t>2</a:t>
              </a:r>
              <a:r>
                <a:rPr lang="en-US" sz="1400" dirty="0"/>
                <a:t>q</a:t>
              </a:r>
              <a:r>
                <a:rPr lang="en-US" sz="1400" baseline="-25000" dirty="0"/>
                <a:t>3</a:t>
              </a:r>
              <a:r>
                <a:rPr lang="en-US" sz="1400" dirty="0"/>
                <a:t>q</a:t>
              </a:r>
              <a:r>
                <a:rPr lang="en-US" sz="1400" baseline="-25000" dirty="0"/>
                <a:t>4</a:t>
              </a:r>
              <a:endParaRPr lang="en-US" sz="1400" dirty="0"/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463" y="1995131"/>
            <a:ext cx="320040" cy="32004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99" y="2006043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5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Discounted clearing problem</a:t>
            </a:r>
            <a:r>
              <a:rPr lang="en-US" dirty="0"/>
              <a:t> is to find matching </a:t>
            </a:r>
            <a:r>
              <a:rPr lang="en-US" i="1" dirty="0"/>
              <a:t>M</a:t>
            </a:r>
            <a:r>
              <a:rPr lang="en-US" i="1" baseline="30000" dirty="0"/>
              <a:t>*</a:t>
            </a:r>
            <a:r>
              <a:rPr lang="en-US" i="1" dirty="0"/>
              <a:t> </a:t>
            </a:r>
            <a:r>
              <a:rPr lang="en-US" dirty="0"/>
              <a:t>with highest discounted utility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Utility of a match </a:t>
            </a:r>
            <a:r>
              <a:rPr lang="en-US" b="0" i="1" dirty="0"/>
              <a:t>M:     u</a:t>
            </a:r>
            <a:r>
              <a:rPr lang="en-US" b="0" dirty="0"/>
              <a:t>(</a:t>
            </a:r>
            <a:r>
              <a:rPr lang="en-US" b="0" i="1" dirty="0"/>
              <a:t>M</a:t>
            </a:r>
            <a:r>
              <a:rPr lang="en-US" b="0" dirty="0"/>
              <a:t>) = ∑ </a:t>
            </a:r>
            <a:r>
              <a:rPr lang="en-US" b="0" i="1" dirty="0"/>
              <a:t>u</a:t>
            </a:r>
            <a:r>
              <a:rPr lang="en-US" b="0" dirty="0"/>
              <a:t>(</a:t>
            </a:r>
            <a:r>
              <a:rPr lang="en-US" b="0" i="1" dirty="0"/>
              <a:t>c</a:t>
            </a:r>
            <a:r>
              <a:rPr lang="en-US" b="0" dirty="0"/>
              <a:t>)</a:t>
            </a:r>
            <a:endParaRPr lang="en-US" b="0" baseline="30000" dirty="0"/>
          </a:p>
        </p:txBody>
      </p:sp>
      <p:sp>
        <p:nvSpPr>
          <p:cNvPr id="4" name="Oval 3"/>
          <p:cNvSpPr/>
          <p:nvPr/>
        </p:nvSpPr>
        <p:spPr>
          <a:xfrm>
            <a:off x="2514600" y="5181600"/>
            <a:ext cx="1143000" cy="11430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5486400" y="5181600"/>
            <a:ext cx="1143000" cy="11430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4000500" y="3276600"/>
            <a:ext cx="1143000" cy="11430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cxnSp>
        <p:nvCxnSpPr>
          <p:cNvPr id="13" name="Curved Connector 12"/>
          <p:cNvCxnSpPr>
            <a:stCxn id="4" idx="7"/>
            <a:endCxn id="5" idx="1"/>
          </p:cNvCxnSpPr>
          <p:nvPr/>
        </p:nvCxnSpPr>
        <p:spPr>
          <a:xfrm rot="5400000" flipH="1" flipV="1">
            <a:off x="4572000" y="4267200"/>
            <a:ext cx="12700" cy="2163576"/>
          </a:xfrm>
          <a:prstGeom prst="curvedConnector3">
            <a:avLst>
              <a:gd name="adj1" fmla="val 3118016"/>
            </a:avLst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Curved Connector 14"/>
          <p:cNvCxnSpPr>
            <a:stCxn id="5" idx="3"/>
            <a:endCxn id="4" idx="5"/>
          </p:cNvCxnSpPr>
          <p:nvPr/>
        </p:nvCxnSpPr>
        <p:spPr>
          <a:xfrm rot="5400000">
            <a:off x="4572000" y="5075424"/>
            <a:ext cx="12700" cy="2163576"/>
          </a:xfrm>
          <a:prstGeom prst="curvedConnector3">
            <a:avLst>
              <a:gd name="adj1" fmla="val 3118016"/>
            </a:avLst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Curved Connector 16"/>
          <p:cNvCxnSpPr>
            <a:stCxn id="5" idx="0"/>
            <a:endCxn id="8" idx="6"/>
          </p:cNvCxnSpPr>
          <p:nvPr/>
        </p:nvCxnSpPr>
        <p:spPr>
          <a:xfrm rot="16200000" flipV="1">
            <a:off x="4933950" y="4057650"/>
            <a:ext cx="1333500" cy="9144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Curved Connector 18"/>
          <p:cNvCxnSpPr>
            <a:stCxn id="8" idx="2"/>
            <a:endCxn id="4" idx="0"/>
          </p:cNvCxnSpPr>
          <p:nvPr/>
        </p:nvCxnSpPr>
        <p:spPr>
          <a:xfrm rot="10800000" flipV="1">
            <a:off x="3086100" y="3848100"/>
            <a:ext cx="914400" cy="13335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457200" y="3200400"/>
            <a:ext cx="2514600" cy="4572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Maximum cardinality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486400" y="3276600"/>
            <a:ext cx="3429000" cy="4572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Maximum expected transplants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0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8" grpId="0" animBg="1"/>
      <p:bldP spid="8" grpId="1" animBg="1"/>
      <p:bldP spid="8" grpId="2" animBg="1"/>
      <p:bldP spid="22" grpId="0" animBg="1"/>
      <p:bldP spid="22" grpId="1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“In the Large”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G(n, t(n), p): random graph with</a:t>
            </a:r>
          </a:p>
          <a:p>
            <a:pPr lvl="1"/>
            <a:r>
              <a:rPr lang="en-US" dirty="0"/>
              <a:t>n patient-donor pairs</a:t>
            </a:r>
          </a:p>
          <a:p>
            <a:pPr lvl="1"/>
            <a:r>
              <a:rPr lang="en-US" dirty="0"/>
              <a:t>t(n) altruistic donors</a:t>
            </a:r>
          </a:p>
          <a:p>
            <a:pPr lvl="1"/>
            <a:r>
              <a:rPr lang="en-US" dirty="0"/>
              <a:t>Probability </a:t>
            </a:r>
            <a:r>
              <a:rPr lang="en-US" dirty="0" err="1"/>
              <a:t>Θ</a:t>
            </a:r>
            <a:r>
              <a:rPr lang="en-US" dirty="0"/>
              <a:t>(1/n) of incoming edges</a:t>
            </a:r>
          </a:p>
          <a:p>
            <a:r>
              <a:rPr lang="en-US" dirty="0"/>
              <a:t>Constant transplant success probability q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23216" y="4012439"/>
            <a:ext cx="8563584" cy="2049440"/>
            <a:chOff x="123216" y="4612943"/>
            <a:chExt cx="8563584" cy="2049440"/>
          </a:xfrm>
        </p:grpSpPr>
        <p:sp>
          <p:nvSpPr>
            <p:cNvPr id="4" name="Rounded Rectangle 3"/>
            <p:cNvSpPr/>
            <p:nvPr/>
          </p:nvSpPr>
          <p:spPr>
            <a:xfrm>
              <a:off x="457200" y="4612943"/>
              <a:ext cx="8229600" cy="204944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  <a:p>
              <a:r>
                <a:rPr lang="en-US" sz="2000" dirty="0"/>
                <a:t>For all </a:t>
              </a:r>
              <a:r>
                <a:rPr lang="en-US" sz="2000" i="1" dirty="0"/>
                <a:t>q</a:t>
              </a:r>
              <a:r>
                <a:rPr lang="en-US" sz="2000" dirty="0"/>
                <a:t>∈ (0,1) and </a:t>
              </a:r>
              <a:r>
                <a:rPr lang="en-US" sz="2000" i="1" dirty="0"/>
                <a:t>α</a:t>
              </a:r>
              <a:r>
                <a:rPr lang="en-US" sz="2000" dirty="0"/>
                <a:t>,</a:t>
              </a:r>
              <a:r>
                <a:rPr lang="en-US" sz="2000" i="1" dirty="0"/>
                <a:t> β </a:t>
              </a:r>
              <a:r>
                <a:rPr lang="en-US" sz="2000" dirty="0"/>
                <a:t>&gt; 0, given a large </a:t>
              </a:r>
              <a:r>
                <a:rPr lang="en-US" sz="2000" i="1" dirty="0"/>
                <a:t>G</a:t>
              </a:r>
              <a:r>
                <a:rPr lang="en-US" sz="2000" dirty="0"/>
                <a:t>(</a:t>
              </a:r>
              <a:r>
                <a:rPr lang="en-US" sz="2000" i="1" dirty="0"/>
                <a:t>n, αn, β</a:t>
              </a:r>
              <a:r>
                <a:rPr lang="en-US" sz="2000" dirty="0"/>
                <a:t>/</a:t>
              </a:r>
              <a:r>
                <a:rPr lang="en-US" sz="2000" i="1" dirty="0"/>
                <a:t>n</a:t>
              </a:r>
              <a:r>
                <a:rPr lang="en-US" sz="2000" dirty="0"/>
                <a:t>), </a:t>
              </a:r>
              <a:r>
                <a:rPr lang="en-US" sz="2000" dirty="0" err="1"/>
                <a:t>w.h.p</a:t>
              </a:r>
              <a:r>
                <a:rPr lang="en-US" sz="2000" dirty="0"/>
                <a:t>. there exists some matching </a:t>
              </a:r>
              <a:r>
                <a:rPr lang="en-US" sz="2000" i="1" dirty="0"/>
                <a:t>M’</a:t>
              </a:r>
              <a:r>
                <a:rPr lang="en-US" sz="2000" dirty="0"/>
                <a:t> </a:t>
              </a:r>
              <a:r>
                <a:rPr lang="en-US" sz="2000" dirty="0" err="1"/>
                <a:t>s.t.</a:t>
              </a:r>
              <a:r>
                <a:rPr lang="en-US" sz="2000" dirty="0"/>
                <a:t> for every maximum cardinality matching </a:t>
              </a:r>
              <a:r>
                <a:rPr lang="en-US" sz="2000" i="1" dirty="0"/>
                <a:t>M</a:t>
              </a:r>
              <a:r>
                <a:rPr lang="en-US" sz="2000" dirty="0"/>
                <a:t>,</a:t>
              </a:r>
            </a:p>
            <a:p>
              <a:endParaRPr lang="en-US" dirty="0"/>
            </a:p>
            <a:p>
              <a:pPr algn="ctr"/>
              <a:r>
                <a:rPr lang="en-US" dirty="0"/>
                <a:t> </a:t>
              </a:r>
              <a:r>
                <a:rPr lang="en-US" sz="2800" i="1" dirty="0" err="1"/>
                <a:t>u</a:t>
              </a:r>
              <a:r>
                <a:rPr lang="en-US" sz="2800" i="1" baseline="-25000" dirty="0" err="1"/>
                <a:t>q</a:t>
              </a:r>
              <a:r>
                <a:rPr lang="en-US" sz="2800" dirty="0"/>
                <a:t>(</a:t>
              </a:r>
              <a:r>
                <a:rPr lang="en-US" sz="2800" i="1" dirty="0"/>
                <a:t>M’</a:t>
              </a:r>
              <a:r>
                <a:rPr lang="en-US" sz="2800" dirty="0"/>
                <a:t>) </a:t>
              </a:r>
              <a:r>
                <a:rPr lang="en-US" sz="2800" i="1" dirty="0"/>
                <a:t>≥ </a:t>
              </a:r>
              <a:r>
                <a:rPr lang="en-US" sz="2800" i="1" dirty="0" err="1"/>
                <a:t>u</a:t>
              </a:r>
              <a:r>
                <a:rPr lang="en-US" sz="2800" i="1" baseline="-25000" dirty="0" err="1"/>
                <a:t>q</a:t>
              </a:r>
              <a:r>
                <a:rPr lang="en-US" sz="2800" dirty="0"/>
                <a:t>(</a:t>
              </a:r>
              <a:r>
                <a:rPr lang="en-US" sz="2800" i="1" dirty="0"/>
                <a:t>M</a:t>
              </a:r>
              <a:r>
                <a:rPr lang="en-US" sz="2800" dirty="0"/>
                <a:t>) + </a:t>
              </a:r>
              <a:r>
                <a:rPr lang="en-US" sz="2800" dirty="0" err="1"/>
                <a:t>Ω</a:t>
              </a:r>
              <a:r>
                <a:rPr lang="en-US" sz="2800" dirty="0"/>
                <a:t>(</a:t>
              </a:r>
              <a:r>
                <a:rPr lang="en-US" sz="2800" i="1" dirty="0"/>
                <a:t>n</a:t>
              </a:r>
              <a:r>
                <a:rPr lang="en-US" sz="2800" dirty="0"/>
                <a:t>)</a:t>
              </a:r>
            </a:p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3216" y="4945165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THEOREM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393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Brief intuition: Counting Y-gadgets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905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For every structure </a:t>
            </a:r>
            <a:r>
              <a:rPr lang="en-US" i="1" dirty="0"/>
              <a:t>X</a:t>
            </a:r>
            <a:r>
              <a:rPr lang="en-US" dirty="0"/>
              <a:t> of constant size, </a:t>
            </a:r>
            <a:r>
              <a:rPr lang="en-US" dirty="0" err="1"/>
              <a:t>w.h.p</a:t>
            </a:r>
            <a:r>
              <a:rPr lang="en-US" dirty="0"/>
              <a:t>. can find </a:t>
            </a:r>
            <a:r>
              <a:rPr lang="en-US" i="1" dirty="0" err="1"/>
              <a:t>Ω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/>
              <a:t>) structures isomorphic to </a:t>
            </a:r>
            <a:r>
              <a:rPr lang="en-US" i="1" dirty="0"/>
              <a:t>X</a:t>
            </a:r>
            <a:r>
              <a:rPr lang="en-US" dirty="0"/>
              <a:t> </a:t>
            </a:r>
            <a:r>
              <a:rPr lang="en-US" i="1" dirty="0"/>
              <a:t>and isolated from the rest of the graph</a:t>
            </a:r>
            <a:endParaRPr lang="en-US" dirty="0"/>
          </a:p>
          <a:p>
            <a:r>
              <a:rPr lang="en-US" dirty="0"/>
              <a:t>Label them (alt vs. pair): flip weighted coins, constant fraction are labeled correctly </a:t>
            </a:r>
            <a:r>
              <a:rPr lang="en-US" dirty="0">
                <a:sym typeface="Wingdings"/>
              </a:rPr>
              <a:t> constant × </a:t>
            </a:r>
            <a:r>
              <a:rPr lang="en-US" i="1" dirty="0" err="1">
                <a:sym typeface="Wingdings"/>
              </a:rPr>
              <a:t>Ω</a:t>
            </a:r>
            <a:r>
              <a:rPr lang="en-US" dirty="0">
                <a:sym typeface="Wingdings"/>
              </a:rPr>
              <a:t>(</a:t>
            </a:r>
            <a:r>
              <a:rPr lang="en-US" i="1" dirty="0">
                <a:sym typeface="Wingdings"/>
              </a:rPr>
              <a:t>n</a:t>
            </a:r>
            <a:r>
              <a:rPr lang="en-US" dirty="0">
                <a:sym typeface="Wingdings"/>
              </a:rPr>
              <a:t>) = </a:t>
            </a:r>
            <a:r>
              <a:rPr lang="en-US" i="1" dirty="0" err="1"/>
              <a:t>Ω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r>
              <a:rPr lang="en-US" dirty="0"/>
              <a:t>Direct the edges: flip 50/50 coins, constant fraction are entirely directed correctly </a:t>
            </a:r>
            <a:r>
              <a:rPr lang="en-US" dirty="0">
                <a:sym typeface="Wingdings"/>
              </a:rPr>
              <a:t> constant × </a:t>
            </a:r>
            <a:r>
              <a:rPr lang="en-US" i="1" dirty="0" err="1">
                <a:sym typeface="Wingdings"/>
              </a:rPr>
              <a:t>Ω</a:t>
            </a:r>
            <a:r>
              <a:rPr lang="en-US" dirty="0">
                <a:sym typeface="Wingdings"/>
              </a:rPr>
              <a:t>(</a:t>
            </a:r>
            <a:r>
              <a:rPr lang="en-US" i="1" dirty="0">
                <a:sym typeface="Wingdings"/>
              </a:rPr>
              <a:t>n</a:t>
            </a:r>
            <a:r>
              <a:rPr lang="en-US" dirty="0">
                <a:sym typeface="Wingdings"/>
              </a:rPr>
              <a:t>) = </a:t>
            </a:r>
            <a:r>
              <a:rPr lang="en-US" i="1" dirty="0" err="1"/>
              <a:t>Ω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 descr="y_gadge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371600"/>
            <a:ext cx="5994400" cy="3162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6203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12728</TotalTime>
  <Words>1998</Words>
  <Application>Microsoft Macintosh PowerPoint</Application>
  <PresentationFormat>On-screen Show (4:3)</PresentationFormat>
  <Paragraphs>426</Paragraphs>
  <Slides>40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Arial Black</vt:lpstr>
      <vt:lpstr>Calibri</vt:lpstr>
      <vt:lpstr>Cambria Math</vt:lpstr>
      <vt:lpstr>Wingdings</vt:lpstr>
      <vt:lpstr>Essential</vt:lpstr>
      <vt:lpstr>Applied Mechanism Design For Social Good</vt:lpstr>
      <vt:lpstr>This class: Managing Short-term uncertainty in Exchanges (With some fairness)</vt:lpstr>
      <vt:lpstr>The clearing problem</vt:lpstr>
      <vt:lpstr>Matched ≠ Transplanted</vt:lpstr>
      <vt:lpstr>Failure-aware model</vt:lpstr>
      <vt:lpstr>Failure-aware model</vt:lpstr>
      <vt:lpstr>Our problem</vt:lpstr>
      <vt:lpstr>“In the Large”</vt:lpstr>
      <vt:lpstr>Brief intuition: Counting Y-gadgets</vt:lpstr>
      <vt:lpstr>PowerPoint Presentation</vt:lpstr>
      <vt:lpstr>PowerPoint Presentation</vt:lpstr>
      <vt:lpstr>Solving this new problem</vt:lpstr>
      <vt:lpstr>We can’t use the current solver</vt:lpstr>
      <vt:lpstr>WE can’t use the  current solver</vt:lpstr>
      <vt:lpstr>We can use parts of the current solver</vt:lpstr>
      <vt:lpstr>Pricing: Considering only “good” chains</vt:lpstr>
      <vt:lpstr>Scalability experiments</vt:lpstr>
      <vt:lpstr>PowerPoint Presentation</vt:lpstr>
      <vt:lpstr>Sensitization at UNOS</vt:lpstr>
      <vt:lpstr>Recall: Price of fairness</vt:lpstr>
      <vt:lpstr>Price of fairness in kidney exchange </vt:lpstr>
      <vt:lpstr>From theory to practice</vt:lpstr>
      <vt:lpstr>Toward usable fairness rules</vt:lpstr>
      <vt:lpstr>Lexicographic fairness</vt:lpstr>
      <vt:lpstr>Weighted fairness</vt:lpstr>
      <vt:lpstr>Theory vs. “Practice” Lexicographic fairness</vt:lpstr>
      <vt:lpstr>Price of fairness: Generated data</vt:lpstr>
      <vt:lpstr>UNOS runs Lexicographic fairness, varying failure rates</vt:lpstr>
      <vt:lpstr>PowerPoint Presentation</vt:lpstr>
      <vt:lpstr>UNOS runs Weighted fairness, varying failure rates</vt:lpstr>
      <vt:lpstr>PowerPoint Presentation</vt:lpstr>
      <vt:lpstr>Contradictory goals</vt:lpstr>
      <vt:lpstr>PowerPoint Presentation</vt:lpstr>
      <vt:lpstr>PowerPoint Presentation</vt:lpstr>
      <vt:lpstr>Pre-match edge testing</vt:lpstr>
      <vt:lpstr>General theoretical results</vt:lpstr>
      <vt:lpstr>Adaptive algorithm</vt:lpstr>
      <vt:lpstr>Intuition for adaptive algorithm</vt:lpstr>
      <vt:lpstr>UNOS Data</vt:lpstr>
      <vt:lpstr>Next Class: Dynamic Optimization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Microsoft Office User</cp:lastModifiedBy>
  <cp:revision>1790</cp:revision>
  <cp:lastPrinted>2016-10-06T01:24:42Z</cp:lastPrinted>
  <dcterms:created xsi:type="dcterms:W3CDTF">2013-03-05T15:39:19Z</dcterms:created>
  <dcterms:modified xsi:type="dcterms:W3CDTF">2018-03-13T04:07:08Z</dcterms:modified>
</cp:coreProperties>
</file>