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29"/>
  </p:notesMasterIdLst>
  <p:handoutMasterIdLst>
    <p:handoutMasterId r:id="rId30"/>
  </p:handoutMasterIdLst>
  <p:sldIdLst>
    <p:sldId id="256" r:id="rId2"/>
    <p:sldId id="408" r:id="rId3"/>
    <p:sldId id="446" r:id="rId4"/>
    <p:sldId id="447" r:id="rId5"/>
    <p:sldId id="448" r:id="rId6"/>
    <p:sldId id="449" r:id="rId7"/>
    <p:sldId id="450" r:id="rId8"/>
    <p:sldId id="451" r:id="rId9"/>
    <p:sldId id="452" r:id="rId10"/>
    <p:sldId id="453" r:id="rId11"/>
    <p:sldId id="454" r:id="rId12"/>
    <p:sldId id="455" r:id="rId13"/>
    <p:sldId id="456" r:id="rId14"/>
    <p:sldId id="457" r:id="rId15"/>
    <p:sldId id="458" r:id="rId16"/>
    <p:sldId id="459" r:id="rId17"/>
    <p:sldId id="460" r:id="rId18"/>
    <p:sldId id="462" r:id="rId19"/>
    <p:sldId id="464" r:id="rId20"/>
    <p:sldId id="465" r:id="rId21"/>
    <p:sldId id="466" r:id="rId22"/>
    <p:sldId id="467" r:id="rId23"/>
    <p:sldId id="468" r:id="rId24"/>
    <p:sldId id="469" r:id="rId25"/>
    <p:sldId id="470" r:id="rId26"/>
    <p:sldId id="471" r:id="rId27"/>
    <p:sldId id="44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88" autoAdjust="0"/>
    <p:restoredTop sz="92277" autoAdjust="0"/>
  </p:normalViewPr>
  <p:slideViewPr>
    <p:cSldViewPr snapToGrid="0" snapToObjects="1">
      <p:cViewPr varScale="1">
        <p:scale>
          <a:sx n="99" d="100"/>
          <a:sy n="99" d="100"/>
        </p:scale>
        <p:origin x="4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3/24/18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3/24/18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Water-filling image from </a:t>
            </a:r>
            <a:r>
              <a:rPr lang="en-US" dirty="0" err="1"/>
              <a:t>ppt|craft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buFont typeface="Wingdings" pitchFamily="2" charset="2"/>
              <a:buNone/>
            </a:pPr>
            <a:endParaRPr lang="en-US" sz="10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57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20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3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83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Egalitarian</a:t>
            </a:r>
            <a:r>
              <a:rPr lang="en-US" baseline="0" dirty="0"/>
              <a:t> here is min utility across all agents.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27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86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21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4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55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24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01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05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13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Dictatorship</a:t>
            </a:r>
            <a:r>
              <a:rPr lang="en-US" baseline="0" dirty="0"/>
              <a:t> – give all resources to first agent to arrive, 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24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NYU Stern IOMS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#16 – 3/27/2018</a:t>
            </a:r>
          </a:p>
          <a:p>
            <a:endParaRPr lang="en-US" sz="1600" b="1" dirty="0"/>
          </a:p>
          <a:p>
            <a:r>
              <a:rPr lang="en-US" sz="1600" b="1" dirty="0"/>
              <a:t>CMSC828M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9:30am – 10:45am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10248" cy="1371600"/>
          </a:xfrm>
        </p:spPr>
        <p:txBody>
          <a:bodyPr/>
          <a:lstStyle/>
          <a:p>
            <a:r>
              <a:rPr lang="en-US"/>
              <a:t>Impossibility 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Envy freeness + Dynamic Pareto optimality = Impossible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DPO requires allocating too much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Later agents might envy earlier agents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Dropping either of them completely </a:t>
            </a:r>
            <a:r>
              <a:rPr lang="en-US" dirty="0">
                <a:sym typeface="Wingdings" pitchFamily="2" charset="2"/>
              </a:rPr>
              <a:t> trivial mechanisms!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 pitchFamily="2" charset="2"/>
              </a:rPr>
              <a:t>Drop EF, trivial DPO mechanism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 pitchFamily="2" charset="2"/>
              </a:rPr>
              <a:t>Drop DPO, trivial EF mechanism ??????????</a:t>
            </a:r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Relax one at a time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61450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03476" cy="1371600"/>
          </a:xfrm>
        </p:spPr>
        <p:txBody>
          <a:bodyPr/>
          <a:lstStyle/>
          <a:p>
            <a:r>
              <a:rPr lang="en-US"/>
              <a:t>1) Relaxing Envy Freeness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Envy impossible to avoid if efficiency (DPO) required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But unfair if an agent is allocated resources while being envied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Dynamic Envy Freeness (DEF)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If agent </a:t>
            </a:r>
            <a:r>
              <a:rPr lang="en-US" b="0" i="1" dirty="0" err="1"/>
              <a:t>i</a:t>
            </a:r>
            <a:r>
              <a:rPr lang="en-US" b="0" dirty="0"/>
              <a:t> envies agent </a:t>
            </a:r>
            <a:r>
              <a:rPr lang="en-US" b="0" i="1" dirty="0"/>
              <a:t>j</a:t>
            </a:r>
            <a:r>
              <a:rPr lang="en-US" b="0" dirty="0"/>
              <a:t>, then </a:t>
            </a:r>
            <a:r>
              <a:rPr lang="en-US" b="0" i="1" dirty="0"/>
              <a:t>j</a:t>
            </a:r>
            <a:r>
              <a:rPr lang="en-US" b="0" dirty="0"/>
              <a:t> must have arrived before </a:t>
            </a:r>
            <a:r>
              <a:rPr lang="en-US" b="0" i="1" dirty="0" err="1"/>
              <a:t>i</a:t>
            </a:r>
            <a:r>
              <a:rPr lang="en-US" b="0" dirty="0"/>
              <a:t> did, and must not have been allocated any resources since </a:t>
            </a:r>
            <a:r>
              <a:rPr lang="en-US" b="0" dirty="0" err="1"/>
              <a:t>i</a:t>
            </a:r>
            <a:r>
              <a:rPr lang="en-US" b="0" dirty="0"/>
              <a:t> arrived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Comparison to Forward EF </a:t>
            </a:r>
            <a:r>
              <a:rPr lang="en-US" sz="1400" b="0" dirty="0"/>
              <a:t>[Walsh ADT-11]</a:t>
            </a:r>
            <a:r>
              <a:rPr lang="en-US" dirty="0"/>
              <a:t>: An agent may only envy agents that arrived after her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Forward EF is strictly weaker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Trivial FEF mechanism ???????????????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150092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73310" cy="1371600"/>
          </a:xfrm>
        </p:spPr>
        <p:txBody>
          <a:bodyPr/>
          <a:lstStyle/>
          <a:p>
            <a:r>
              <a:rPr lang="en-US" dirty="0"/>
              <a:t>Mechanism: Dynamic-DRF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30559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Agent </a:t>
            </a:r>
            <a:r>
              <a:rPr lang="en-US" i="1" dirty="0"/>
              <a:t>k</a:t>
            </a:r>
            <a:r>
              <a:rPr lang="en-US" dirty="0"/>
              <a:t> arrives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Start with (previous) allocation of step </a:t>
            </a:r>
            <a:r>
              <a:rPr lang="en-US" i="1" dirty="0"/>
              <a:t>k</a:t>
            </a:r>
            <a:r>
              <a:rPr lang="en-US" dirty="0"/>
              <a:t>-1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Keep allocating to all agents having the minimum “dominant” (largest) share at the same rate</a:t>
            </a:r>
          </a:p>
          <a:p>
            <a:pPr marL="617220" lvl="1" indent="-342900">
              <a:buFont typeface="Arial" charset="0"/>
              <a:buChar char="•"/>
            </a:pPr>
            <a:r>
              <a:rPr lang="en-US" b="0" dirty="0"/>
              <a:t>Until a </a:t>
            </a:r>
            <a:r>
              <a:rPr lang="en-US" i="1" dirty="0"/>
              <a:t>k</a:t>
            </a:r>
            <a:r>
              <a:rPr lang="en-US" b="0" dirty="0"/>
              <a:t>/</a:t>
            </a:r>
            <a:r>
              <a:rPr lang="en-US" b="0" i="1" dirty="0"/>
              <a:t>n</a:t>
            </a:r>
            <a:r>
              <a:rPr lang="en-US" b="0" dirty="0"/>
              <a:t> fraction of at least one resource is allocated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(A constrained “water-filling” algorithm.)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23216" y="4732000"/>
            <a:ext cx="8598103" cy="1671146"/>
            <a:chOff x="123216" y="4732000"/>
            <a:chExt cx="8598103" cy="1671146"/>
          </a:xfrm>
        </p:grpSpPr>
        <p:sp>
          <p:nvSpPr>
            <p:cNvPr id="9" name="Rounded Rectangle 8"/>
            <p:cNvSpPr/>
            <p:nvPr/>
          </p:nvSpPr>
          <p:spPr>
            <a:xfrm>
              <a:off x="491719" y="4732000"/>
              <a:ext cx="8229600" cy="167114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Dynamic-DRF satisfies relaxed envy freeness (DEF) along with the other properties (DPO, SI, SP).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216" y="48750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1065" r="26751"/>
          <a:stretch/>
        </p:blipFill>
        <p:spPr>
          <a:xfrm>
            <a:off x="7291625" y="2766498"/>
            <a:ext cx="1492758" cy="180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2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68064" cy="1371600"/>
          </a:xfrm>
        </p:spPr>
        <p:txBody>
          <a:bodyPr/>
          <a:lstStyle/>
          <a:p>
            <a:r>
              <a:rPr lang="en-US"/>
              <a:t>Dynamic-DRF </a:t>
            </a:r>
            <a:r>
              <a:rPr lang="en-US" dirty="0"/>
              <a:t>illustrated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4305300"/>
            <a:ext cx="838200" cy="880110"/>
          </a:xfrm>
          <a:prstGeom prst="rect">
            <a:avLst/>
          </a:prstGeom>
          <a:noFill/>
        </p:spPr>
      </p:pic>
      <p:pic>
        <p:nvPicPr>
          <p:cNvPr id="6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4305300"/>
            <a:ext cx="838200" cy="880110"/>
          </a:xfrm>
          <a:prstGeom prst="rect">
            <a:avLst/>
          </a:prstGeom>
          <a:noFill/>
        </p:spPr>
      </p:pic>
      <p:pic>
        <p:nvPicPr>
          <p:cNvPr id="7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4305300"/>
            <a:ext cx="838200" cy="880110"/>
          </a:xfrm>
          <a:prstGeom prst="rect">
            <a:avLst/>
          </a:prstGeom>
          <a:noFill/>
        </p:spPr>
      </p:pic>
      <p:sp>
        <p:nvSpPr>
          <p:cNvPr id="8" name="Flowchart: Connector 7"/>
          <p:cNvSpPr/>
          <p:nvPr/>
        </p:nvSpPr>
        <p:spPr bwMode="auto">
          <a:xfrm>
            <a:off x="7696200" y="4343400"/>
            <a:ext cx="381000" cy="381000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9" name="Flowchart: Connector 8"/>
          <p:cNvSpPr/>
          <p:nvPr/>
        </p:nvSpPr>
        <p:spPr bwMode="auto">
          <a:xfrm>
            <a:off x="3352800" y="4343400"/>
            <a:ext cx="381000" cy="381000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7200" y="2057400"/>
            <a:ext cx="192024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3340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0020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90800" y="2057400"/>
            <a:ext cx="192024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68224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74904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33400" y="32004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00200" y="36576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682240" y="32004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749040" y="36576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739640" y="2057400"/>
            <a:ext cx="192024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81584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88264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815840" y="36576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882640" y="32004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33400" y="31242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600200" y="31242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33400" y="2667000"/>
            <a:ext cx="685800" cy="457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600200" y="2667000"/>
            <a:ext cx="685800" cy="457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682240" y="26670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749040" y="35814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815840" y="35814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882640" y="26670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858000" y="2057400"/>
            <a:ext cx="192024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93420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800100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600200" y="25908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33400" y="21336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934200" y="32004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8001000" y="36576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 rot="10800000" flipH="1">
            <a:off x="533400" y="3200400"/>
            <a:ext cx="685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10800000" flipH="1">
            <a:off x="533400" y="2667000"/>
            <a:ext cx="685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10800000" flipH="1">
            <a:off x="1600200" y="2667000"/>
            <a:ext cx="685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10800000" flipH="1">
            <a:off x="1600200" y="3198811"/>
            <a:ext cx="685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066800" y="4343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Total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15408" y="3776004"/>
            <a:ext cx="93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(1,</a:t>
            </a:r>
            <a:r>
              <a:rPr lang="el-GR" dirty="0"/>
              <a:t>ε</a:t>
            </a:r>
            <a:r>
              <a:rPr lang="en-US" dirty="0"/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11140" y="3776004"/>
            <a:ext cx="93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l-GR" dirty="0"/>
              <a:t>ε</a:t>
            </a:r>
            <a:r>
              <a:rPr lang="en-US" dirty="0"/>
              <a:t>,1)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430672" y="3781864"/>
            <a:ext cx="93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(1,</a:t>
            </a:r>
            <a:r>
              <a:rPr lang="el-GR" dirty="0"/>
              <a:t>ε</a:t>
            </a:r>
            <a:r>
              <a:rPr lang="en-US" dirty="0"/>
              <a:t>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00864" y="43377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610664" y="43377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744264" y="43377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179227" y="1441757"/>
            <a:ext cx="281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3 agents, 2 resources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130480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8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8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8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8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8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8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8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8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8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8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8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8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8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8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8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8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8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8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2) Relaxing DPO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7620000" cy="4601845"/>
          </a:xfrm>
        </p:spPr>
        <p:txBody>
          <a:bodyPr>
            <a:normAutofit/>
          </a:bodyPr>
          <a:lstStyle/>
          <a:p>
            <a:r>
              <a:rPr lang="en-US" dirty="0"/>
              <a:t>Sometimes </a:t>
            </a:r>
            <a:r>
              <a:rPr lang="en-US" dirty="0">
                <a:solidFill>
                  <a:schemeClr val="tx2"/>
                </a:solidFill>
              </a:rPr>
              <a:t>total fairness</a:t>
            </a:r>
            <a:r>
              <a:rPr lang="en-US" dirty="0"/>
              <a:t> desired</a:t>
            </a:r>
          </a:p>
          <a:p>
            <a:r>
              <a:rPr lang="en-US" dirty="0"/>
              <a:t>Naïve approach: Wait for all the agents to arrive and then do a static envy free and Pareto optimal allocation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Can we allocate more resources early?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Cautious Dynamic Pareto Optimality </a:t>
            </a:r>
            <a:r>
              <a:rPr lang="en-US" dirty="0"/>
              <a:t>(CDPO)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At every step, allocate as much as possible while ensuring EF can be achieved in the end irrespective of the future demands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Cautious-LP: a constrained water-filling mechanism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3034" y="5081366"/>
            <a:ext cx="8556825" cy="1384995"/>
            <a:chOff x="164494" y="4675475"/>
            <a:chExt cx="8556825" cy="1384995"/>
          </a:xfrm>
        </p:grpSpPr>
        <p:sp>
          <p:nvSpPr>
            <p:cNvPr id="10" name="Rounded Rectangle 9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/>
                <a:t>Cautious-LP satisfies relaxed dynamic Pareto optimality (CDPO) along with the other properties (EF, SI, SP).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73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Experimental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static DRF paper has had a big effect in industry.</a:t>
            </a:r>
          </a:p>
          <a:p>
            <a:r>
              <a:rPr lang="en-US" dirty="0"/>
              <a:t>Now: Dynamic-DRF and Cautious-LP under two objectives:</a:t>
            </a:r>
          </a:p>
          <a:p>
            <a:pPr lvl="1"/>
            <a:r>
              <a:rPr lang="en-US" dirty="0"/>
              <a:t>Maximize the sum of dominant shares (utilitarian, </a:t>
            </a:r>
            <a:r>
              <a:rPr lang="en-US" dirty="0" err="1"/>
              <a:t>maxsum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Maximize the minimum dominant share (egalitarian, </a:t>
            </a:r>
            <a:r>
              <a:rPr lang="en-US" dirty="0" err="1"/>
              <a:t>maxmin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Comparison with provable lower and upper bounds</a:t>
            </a:r>
          </a:p>
          <a:p>
            <a:endParaRPr lang="en-US" dirty="0"/>
          </a:p>
          <a:p>
            <a:r>
              <a:rPr lang="en-US" dirty="0"/>
              <a:t>Data: traces of real workloads on a Google compute cell</a:t>
            </a:r>
          </a:p>
          <a:p>
            <a:pPr lvl="1"/>
            <a:r>
              <a:rPr lang="en-US" dirty="0"/>
              <a:t>7-hour period in 2011, 2 resources (CPU and RAM)</a:t>
            </a:r>
          </a:p>
          <a:p>
            <a:pPr lvl="1"/>
            <a:r>
              <a:rPr lang="en-US" dirty="0" err="1">
                <a:latin typeface="Calibri" pitchFamily="34" charset="0"/>
              </a:rPr>
              <a:t>code.google.com</a:t>
            </a:r>
            <a:r>
              <a:rPr lang="en-US" dirty="0">
                <a:latin typeface="Calibri" pitchFamily="34" charset="0"/>
              </a:rPr>
              <a:t>/p/</a:t>
            </a:r>
            <a:r>
              <a:rPr lang="en-US" dirty="0" err="1">
                <a:latin typeface="Calibri" pitchFamily="34" charset="0"/>
              </a:rPr>
              <a:t>googleclusterdata</a:t>
            </a:r>
            <a:r>
              <a:rPr lang="en-US" dirty="0">
                <a:latin typeface="Calibri" pitchFamily="34" charset="0"/>
              </a:rPr>
              <a:t>/wiki/ClusterData2011_1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8232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21062" cy="1371600"/>
          </a:xfrm>
        </p:spPr>
        <p:txBody>
          <a:bodyPr/>
          <a:lstStyle/>
          <a:p>
            <a:r>
              <a:rPr lang="en-US"/>
              <a:t>Experimental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278528" y="1707934"/>
            <a:ext cx="4937760" cy="4267200"/>
            <a:chOff x="-152400" y="1707934"/>
            <a:chExt cx="4937760" cy="4267200"/>
          </a:xfrm>
        </p:grpSpPr>
        <p:pic>
          <p:nvPicPr>
            <p:cNvPr id="1031" name="Picture 7" descr="D:\Dropbox\Research\Ariel\dynamic_fairness\tex\DynFairDiv.AAMAS13\Full_version\images\100-maxsum.e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0" y="1707934"/>
              <a:ext cx="493776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14400" y="5144137"/>
              <a:ext cx="3429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Calibri" pitchFamily="34" charset="0"/>
                </a:rPr>
                <a:t>Maxsum</a:t>
              </a:r>
              <a:r>
                <a:rPr lang="en-US" dirty="0">
                  <a:latin typeface="Calibri" pitchFamily="34" charset="0"/>
                </a:rPr>
                <a:t> objective</a:t>
              </a:r>
              <a:br>
                <a:rPr lang="en-US" dirty="0">
                  <a:latin typeface="Calibri" pitchFamily="34" charset="0"/>
                </a:rPr>
              </a:br>
              <a:r>
                <a:rPr lang="en-US" dirty="0">
                  <a:latin typeface="Calibri" pitchFamily="34" charset="0"/>
                </a:rPr>
                <a:t>100 agents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38072" y="1707934"/>
            <a:ext cx="5242560" cy="4259997"/>
            <a:chOff x="4053840" y="1219200"/>
            <a:chExt cx="5242560" cy="4259997"/>
          </a:xfrm>
        </p:grpSpPr>
        <p:pic>
          <p:nvPicPr>
            <p:cNvPr id="1032" name="Picture 8" descr="D:\Dropbox\Research\Ariel\dynamic_fairness\tex\DynFairDiv.AAMAS13\Full_version\images\100-maxmin.ep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840" y="1219200"/>
              <a:ext cx="524256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86400" y="4648200"/>
              <a:ext cx="3352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Calibri" pitchFamily="34" charset="0"/>
                </a:rPr>
                <a:t>Maxmin</a:t>
              </a:r>
              <a:r>
                <a:rPr lang="en-US" dirty="0">
                  <a:latin typeface="Calibri" pitchFamily="34" charset="0"/>
                </a:rPr>
                <a:t> objective</a:t>
              </a:r>
              <a:br>
                <a:rPr lang="en-US" dirty="0">
                  <a:latin typeface="Calibri" pitchFamily="34" charset="0"/>
                </a:rPr>
              </a:br>
              <a:r>
                <a:rPr lang="en-US" dirty="0">
                  <a:latin typeface="Calibri" pitchFamily="34" charset="0"/>
                </a:rPr>
                <a:t>100 agents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451913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Relaxation: allowing zero demands</a:t>
            </a:r>
          </a:p>
          <a:p>
            <a:pPr lvl="1"/>
            <a:r>
              <a:rPr lang="en-US" dirty="0"/>
              <a:t>Trivial mechanisms for SI+DPO+SP no longer work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Open question: </a:t>
            </a:r>
            <a:r>
              <a:rPr lang="en-US" dirty="0"/>
              <a:t>possibility of SI+DPO+SP in this case</a:t>
            </a:r>
            <a:br>
              <a:rPr lang="en-US" dirty="0"/>
            </a:br>
            <a:endParaRPr lang="en-US" dirty="0"/>
          </a:p>
          <a:p>
            <a:r>
              <a:rPr lang="en-US" dirty="0"/>
              <a:t>Allowing agent departures and revocability of resources</a:t>
            </a:r>
          </a:p>
          <a:p>
            <a:pPr lvl="1"/>
            <a:r>
              <a:rPr lang="en-US" dirty="0"/>
              <a:t>No re-arrivals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same mechanism (water-filling) for freed resources</a:t>
            </a:r>
          </a:p>
          <a:p>
            <a:pPr lvl="1"/>
            <a:r>
              <a:rPr lang="en-US" dirty="0"/>
              <a:t>Departures with re-arrivals</a:t>
            </a:r>
          </a:p>
          <a:p>
            <a:pPr lvl="2"/>
            <a:r>
              <a:rPr lang="en-US" dirty="0"/>
              <a:t>Pareto optimality requires allocating resources freed on a departure</a:t>
            </a:r>
          </a:p>
          <a:p>
            <a:pPr lvl="2"/>
            <a:r>
              <a:rPr lang="en-US" dirty="0"/>
              <a:t>Need to revoke when the departed agent re-arrives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106192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26180" cy="1371600"/>
          </a:xfrm>
        </p:spPr>
        <p:txBody>
          <a:bodyPr/>
          <a:lstStyle/>
          <a:p>
            <a:r>
              <a:rPr lang="en-US" dirty="0"/>
              <a:t>What about Indivisible items?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even in the static setting, an envy-free allocation may not exist (we’ll talk about this more next week):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So: change our desiderata from previous part of lecture</a:t>
            </a:r>
          </a:p>
          <a:p>
            <a:endParaRPr lang="en-US" dirty="0"/>
          </a:p>
          <a:p>
            <a:r>
              <a:rPr lang="en-US" dirty="0"/>
              <a:t>New model: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i="1" dirty="0"/>
              <a:t>k</a:t>
            </a:r>
            <a:r>
              <a:rPr lang="en-US" b="0" dirty="0"/>
              <a:t> agents, each with private utility for each of </a:t>
            </a:r>
            <a:r>
              <a:rPr lang="en-US" b="0" i="1" dirty="0"/>
              <a:t>m</a:t>
            </a:r>
            <a:r>
              <a:rPr lang="en-US" b="0" dirty="0"/>
              <a:t> items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Items</a:t>
            </a:r>
            <a:r>
              <a:rPr lang="en-US" b="0" dirty="0"/>
              <a:t> arrive one at a time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Agents bid “like” or “dislike” on items when they arrive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Mechanism must assign items when they arrive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5416" y="1341228"/>
            <a:ext cx="2653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Aleksandrov</a:t>
            </a:r>
            <a:r>
              <a:rPr lang="en-US" sz="1400" dirty="0"/>
              <a:t> et al. IJCAI-2015]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0" y="23353"/>
            <a:ext cx="900386" cy="900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296" y="202994"/>
            <a:ext cx="1671145" cy="1070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335" y="473546"/>
            <a:ext cx="1404190" cy="116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2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252138" cy="1371600"/>
          </a:xfrm>
        </p:spPr>
        <p:txBody>
          <a:bodyPr/>
          <a:lstStyle/>
          <a:p>
            <a:r>
              <a:rPr lang="en-US" dirty="0"/>
              <a:t>The Like 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914290" cy="4373563"/>
          </a:xfrm>
        </p:spPr>
        <p:txBody>
          <a:bodyPr/>
          <a:lstStyle/>
          <a:p>
            <a:r>
              <a:rPr lang="en-US" dirty="0"/>
              <a:t>LIKE Mechanism: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Item arrives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Some subset of agents bid “Like”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Mechanism allocates uniformly at random amongst “Likers”</a:t>
            </a:r>
          </a:p>
          <a:p>
            <a:endParaRPr lang="en-US" b="0" dirty="0"/>
          </a:p>
          <a:p>
            <a:r>
              <a:rPr lang="en-US" dirty="0"/>
              <a:t>BALANCED-LIKE Mechanism: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Same as LIKE, but allocates randomly amongst “Likers” that have received the fewest overall number of items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Guarantees agent receives at least 1 item per every </a:t>
            </a:r>
            <a:r>
              <a:rPr lang="en-US" b="0" i="1" dirty="0"/>
              <a:t>k</a:t>
            </a:r>
            <a:r>
              <a:rPr lang="en-US" b="0" dirty="0"/>
              <a:t> she Likes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815" y="1101548"/>
            <a:ext cx="1844675" cy="1579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1669" y="3570049"/>
            <a:ext cx="301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Bad properties ?????????</a:t>
            </a:r>
          </a:p>
        </p:txBody>
      </p:sp>
    </p:spTree>
    <p:extLst>
      <p:ext uri="{BB962C8B-B14F-4D97-AF65-F5344CB8AC3E}">
        <p14:creationId xmlns:p14="http://schemas.microsoft.com/office/powerpoint/2010/main" val="131919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1977"/>
            <a:ext cx="8989454" cy="402291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class: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Dynamic Fair Division &amp; Allocating food to Food banks</a:t>
            </a:r>
            <a:br>
              <a:rPr lang="en-US" dirty="0"/>
            </a:br>
            <a:r>
              <a:rPr lang="en-US" sz="1800" i="1" dirty="0">
                <a:solidFill>
                  <a:schemeClr val="accent1"/>
                </a:solidFill>
              </a:rPr>
              <a:t>Part I: John Dickerson</a:t>
            </a:r>
            <a:br>
              <a:rPr lang="en-US" sz="1800" i="1" dirty="0">
                <a:solidFill>
                  <a:schemeClr val="accent1"/>
                </a:solidFill>
              </a:rPr>
            </a:br>
            <a:r>
              <a:rPr lang="en-US" sz="1800" i="1" dirty="0">
                <a:solidFill>
                  <a:schemeClr val="accent1"/>
                </a:solidFill>
              </a:rPr>
              <a:t>Part II: Jacob </a:t>
            </a:r>
            <a:r>
              <a:rPr lang="en-US" sz="1800" i="1" dirty="0" err="1">
                <a:solidFill>
                  <a:schemeClr val="accent1"/>
                </a:solidFill>
              </a:rPr>
              <a:t>Rasiel</a:t>
            </a:r>
            <a:r>
              <a:rPr lang="en-US" sz="1800" i="1" dirty="0">
                <a:solidFill>
                  <a:schemeClr val="accent1"/>
                </a:solidFill>
              </a:rPr>
              <a:t> &amp; Kevin Bock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" y="6452315"/>
            <a:ext cx="517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Thanks to: </a:t>
            </a:r>
            <a:r>
              <a:rPr lang="en-US" dirty="0" err="1"/>
              <a:t>Nisarg</a:t>
            </a:r>
            <a:r>
              <a:rPr lang="en-US" dirty="0"/>
              <a:t> Shah (NS)</a:t>
            </a:r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89986" cy="1371600"/>
          </a:xfrm>
        </p:spPr>
        <p:txBody>
          <a:bodyPr/>
          <a:lstStyle/>
          <a:p>
            <a:r>
              <a:rPr lang="en-US" dirty="0"/>
              <a:t>Strategy </a:t>
            </a:r>
            <a:r>
              <a:rPr lang="en-US" dirty="0" err="1"/>
              <a:t>Proofness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826172"/>
          </a:xfrm>
        </p:spPr>
        <p:txBody>
          <a:bodyPr/>
          <a:lstStyle/>
          <a:p>
            <a:r>
              <a:rPr lang="en-US" dirty="0"/>
              <a:t>LIKE Mechanism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Yes, always Like if utility is nonzero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45850" y="2665687"/>
            <a:ext cx="8556825" cy="1384995"/>
            <a:chOff x="164494" y="4675475"/>
            <a:chExt cx="8556825" cy="1384995"/>
          </a:xfrm>
        </p:grpSpPr>
        <p:sp>
          <p:nvSpPr>
            <p:cNvPr id="13" name="Rounded Rectangle 12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LIKE is strategy proof for general utility functions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80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89986" cy="1371600"/>
          </a:xfrm>
        </p:spPr>
        <p:txBody>
          <a:bodyPr/>
          <a:lstStyle/>
          <a:p>
            <a:r>
              <a:rPr lang="en-US" dirty="0"/>
              <a:t>Strategy </a:t>
            </a:r>
            <a:r>
              <a:rPr lang="en-US" dirty="0" err="1"/>
              <a:t>Proofness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826172"/>
          </a:xfrm>
        </p:spPr>
        <p:txBody>
          <a:bodyPr/>
          <a:lstStyle/>
          <a:p>
            <a:r>
              <a:rPr lang="en-US" dirty="0"/>
              <a:t>BALANCED-LIKE Mechanism  ?????????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45850" y="2159866"/>
            <a:ext cx="8556825" cy="1384995"/>
            <a:chOff x="164494" y="4675475"/>
            <a:chExt cx="8556825" cy="1384995"/>
          </a:xfrm>
        </p:grpSpPr>
        <p:sp>
          <p:nvSpPr>
            <p:cNvPr id="6" name="Rounded Rectangle 5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BALANCED-LIKE is not SP, even for 0/1 utilities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613388"/>
              </p:ext>
            </p:extLst>
          </p:nvPr>
        </p:nvGraphicFramePr>
        <p:xfrm>
          <a:off x="145850" y="4391216"/>
          <a:ext cx="30387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0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Agent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Agent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Agent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1442" y="4014035"/>
            <a:ext cx="224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True private utilities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89586" y="3635298"/>
            <a:ext cx="51081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/>
              </a:rPr>
              <a:t>EV of truthful A1 vs. truthful A2 and A3 ??????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0.5: a </a:t>
            </a:r>
            <a:r>
              <a:rPr lang="en-US" dirty="0">
                <a:sym typeface="Wingdings"/>
              </a:rPr>
              <a:t> not b  not c, 0.5*1 = 1/2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0.5: not a  </a:t>
            </a:r>
            <a:r>
              <a:rPr lang="is-IS" dirty="0">
                <a:sym typeface="Wingdings"/>
              </a:rPr>
              <a:t>…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dirty="0">
                <a:sym typeface="Wingdings"/>
              </a:rPr>
              <a:t>0.5: not b  c = 0.5*0.5*1 = 1/4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dirty="0">
                <a:sym typeface="Wingdings"/>
              </a:rPr>
              <a:t>0.5: b  0.5 c = 0.5*0.5*(1 + 0.5*1) = 3/8</a:t>
            </a:r>
          </a:p>
          <a:p>
            <a:pPr marL="285750" indent="-285750">
              <a:buFont typeface="Arial" charset="0"/>
              <a:buChar char="•"/>
            </a:pPr>
            <a:r>
              <a:rPr lang="is-IS" dirty="0">
                <a:sym typeface="Wingdings"/>
              </a:rPr>
              <a:t>EV = </a:t>
            </a:r>
            <a:r>
              <a:rPr lang="en-US" dirty="0">
                <a:sym typeface="Wingdings"/>
              </a:rPr>
              <a:t>1/2 </a:t>
            </a:r>
            <a:r>
              <a:rPr lang="is-IS" dirty="0">
                <a:sym typeface="Wingdings"/>
              </a:rPr>
              <a:t>+ </a:t>
            </a:r>
            <a:r>
              <a:rPr lang="en-US" dirty="0">
                <a:sym typeface="Wingdings"/>
              </a:rPr>
              <a:t>1/4</a:t>
            </a:r>
            <a:r>
              <a:rPr lang="is-IS" dirty="0">
                <a:sym typeface="Wingdings"/>
              </a:rPr>
              <a:t> + 3/8 = 9/8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1442" y="5879391"/>
            <a:ext cx="224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Arrivals: a </a:t>
            </a:r>
            <a:r>
              <a:rPr lang="en-US" dirty="0">
                <a:sym typeface="Wingdings"/>
              </a:rPr>
              <a:t> b  c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89585" y="5389624"/>
            <a:ext cx="5108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sym typeface="Wingdings"/>
              </a:rPr>
              <a:t>Manipulation: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Don’t bid on item a  Agent 2 gets 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Bid on b  0.5: get b = 1/2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Bid on c  have b?  0.5: get c; not b?  c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EV = 1/2 + 1/2 + 1/4 </a:t>
            </a:r>
            <a:r>
              <a:rPr lang="en-US">
                <a:sym typeface="Wingdings"/>
              </a:rPr>
              <a:t>= 5/4 </a:t>
            </a:r>
            <a:r>
              <a:rPr lang="en-US" dirty="0">
                <a:sym typeface="Wingdings"/>
              </a:rPr>
              <a:t>&gt; 9/8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2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 build="p"/>
      <p:bldP spid="12" grpId="0"/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9828"/>
          <a:stretch/>
        </p:blipFill>
        <p:spPr>
          <a:xfrm>
            <a:off x="4330315" y="4909747"/>
            <a:ext cx="3037599" cy="1948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68814" cy="1371600"/>
          </a:xfrm>
        </p:spPr>
        <p:txBody>
          <a:bodyPr/>
          <a:lstStyle/>
          <a:p>
            <a:r>
              <a:rPr lang="en-US" dirty="0"/>
              <a:t>Strategy </a:t>
            </a:r>
            <a:r>
              <a:rPr lang="en-US" dirty="0" err="1"/>
              <a:t>Proofness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5850" y="1702662"/>
            <a:ext cx="8556825" cy="1384995"/>
            <a:chOff x="164494" y="4675475"/>
            <a:chExt cx="8556825" cy="1384995"/>
          </a:xfrm>
        </p:grpSpPr>
        <p:sp>
          <p:nvSpPr>
            <p:cNvPr id="7" name="Rounded Rectangle 6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BALANCED-LIKE is SP with 2 agents and 0/1 utilities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5850" y="3266001"/>
            <a:ext cx="8556825" cy="1384995"/>
            <a:chOff x="164494" y="4675475"/>
            <a:chExt cx="8556825" cy="1384995"/>
          </a:xfrm>
        </p:grpSpPr>
        <p:sp>
          <p:nvSpPr>
            <p:cNvPr id="10" name="Rounded Rectangle 9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BALANCED-LIKE is </a:t>
              </a:r>
              <a:r>
                <a:rPr lang="en-US" sz="2000" dirty="0">
                  <a:solidFill>
                    <a:schemeClr val="bg1"/>
                  </a:solidFill>
                </a:rPr>
                <a:t>not </a:t>
              </a:r>
              <a:r>
                <a:rPr lang="en-US" sz="2000" dirty="0"/>
                <a:t>SP with 2 agents and general utilities (even for the case of only 2 items)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17185" y="4829342"/>
            <a:ext cx="394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(See the paper.)</a:t>
            </a:r>
          </a:p>
        </p:txBody>
      </p:sp>
    </p:spTree>
    <p:extLst>
      <p:ext uri="{BB962C8B-B14F-4D97-AF65-F5344CB8AC3E}">
        <p14:creationId xmlns:p14="http://schemas.microsoft.com/office/powerpoint/2010/main" val="161045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the system can be gamed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this do social welfare?  Fairness?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Authors were motivated by working with Food Bank Australia, where unsophisticated dispatchers bid on food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Strong case to be made to care about both objectives!</a:t>
            </a:r>
          </a:p>
          <a:p>
            <a:r>
              <a:rPr lang="en-US" dirty="0"/>
              <a:t>In general, bidding strategically is quite bad for social welfare: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Compare sincere behavior against set of Nash profiles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878" y="152718"/>
            <a:ext cx="1745593" cy="1745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24485" y="4802646"/>
            <a:ext cx="8521127" cy="1732827"/>
            <a:chOff x="200192" y="4839518"/>
            <a:chExt cx="8521127" cy="1451891"/>
          </a:xfrm>
        </p:grpSpPr>
        <p:sp>
          <p:nvSpPr>
            <p:cNvPr id="7" name="Rounded Rectangle 6"/>
            <p:cNvSpPr/>
            <p:nvPr/>
          </p:nvSpPr>
          <p:spPr>
            <a:xfrm>
              <a:off x="491719" y="4839518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There are instances with 0/1 utilities and </a:t>
              </a:r>
              <a:r>
                <a:rPr lang="en-US" sz="2000" i="1" dirty="0"/>
                <a:t>k</a:t>
              </a:r>
              <a:r>
                <a:rPr lang="en-US" sz="2000" dirty="0"/>
                <a:t> agents where:</a:t>
              </a:r>
            </a:p>
            <a:p>
              <a:pPr algn="ctr"/>
              <a:r>
                <a:rPr lang="en-US" sz="2000" dirty="0"/>
                <a:t>the {egalitarian, utilitarian} welfare with sincere play under </a:t>
              </a:r>
            </a:p>
            <a:p>
              <a:pPr algn="ctr"/>
              <a:r>
                <a:rPr lang="en-US" sz="2000" dirty="0"/>
                <a:t>{LIKE, BALANCED-LIKE} </a:t>
              </a:r>
              <a:r>
                <a:rPr lang="is-IS" sz="2000" dirty="0"/>
                <a:t>…</a:t>
              </a:r>
              <a:endParaRPr lang="en-US" sz="2000" dirty="0"/>
            </a:p>
            <a:p>
              <a:pPr algn="ctr"/>
              <a:r>
                <a:rPr lang="is-IS" sz="2000" dirty="0"/>
                <a:t>… </a:t>
              </a:r>
              <a:r>
                <a:rPr lang="en-US" sz="2000" dirty="0"/>
                <a:t>is </a:t>
              </a:r>
              <a:r>
                <a:rPr lang="en-US" sz="2000" i="1" dirty="0"/>
                <a:t>k</a:t>
              </a:r>
              <a:r>
                <a:rPr lang="en-US" sz="2000" dirty="0"/>
                <a:t> times the corresponding welfare under a Nash profile.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0192" y="4906414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Envy?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5" cy="43735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Ex-ante</a:t>
            </a:r>
            <a:r>
              <a:rPr lang="en-US" dirty="0"/>
              <a:t> envy freeness: over all possible outcomes, do I </a:t>
            </a:r>
            <a:r>
              <a:rPr lang="en-US" dirty="0">
                <a:solidFill>
                  <a:srgbClr val="00B050"/>
                </a:solidFill>
              </a:rPr>
              <a:t>expect</a:t>
            </a:r>
            <a:r>
              <a:rPr lang="en-US" dirty="0"/>
              <a:t> to be envious?</a:t>
            </a:r>
          </a:p>
          <a:p>
            <a:r>
              <a:rPr lang="en-US" dirty="0">
                <a:solidFill>
                  <a:schemeClr val="tx2"/>
                </a:solidFill>
              </a:rPr>
              <a:t>Ex-post</a:t>
            </a:r>
            <a:r>
              <a:rPr lang="en-US" dirty="0"/>
              <a:t> envy freeness: </a:t>
            </a:r>
            <a:r>
              <a:rPr lang="en-US" dirty="0">
                <a:solidFill>
                  <a:schemeClr val="tx2"/>
                </a:solidFill>
              </a:rPr>
              <a:t>after</a:t>
            </a:r>
            <a:r>
              <a:rPr lang="en-US" dirty="0"/>
              <a:t> items are allocated, am I envious?</a:t>
            </a:r>
          </a:p>
          <a:p>
            <a:endParaRPr lang="en-US" dirty="0"/>
          </a:p>
          <a:p>
            <a:r>
              <a:rPr lang="en-US" dirty="0"/>
              <a:t>Is LIKE ex-ante E-F under 0/1 utilities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Yes.</a:t>
            </a:r>
            <a:r>
              <a:rPr lang="en-US" dirty="0"/>
              <a:t>  Each item’s allocation is independent of past allocations.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Assume first </a:t>
            </a:r>
            <a:r>
              <a:rPr lang="en-US" i="1" dirty="0"/>
              <a:t>m</a:t>
            </a:r>
            <a:r>
              <a:rPr lang="en-US" dirty="0"/>
              <a:t>-1 allocations are EF.  Item </a:t>
            </a:r>
            <a:r>
              <a:rPr lang="en-US" i="1" dirty="0"/>
              <a:t>m</a:t>
            </a:r>
            <a:r>
              <a:rPr lang="en-US" dirty="0"/>
              <a:t> arrives.  Each of </a:t>
            </a:r>
            <a:r>
              <a:rPr lang="en-US" i="1" dirty="0"/>
              <a:t>j</a:t>
            </a:r>
            <a:r>
              <a:rPr lang="en-US" dirty="0"/>
              <a:t> </a:t>
            </a:r>
            <a:r>
              <a:rPr lang="en-US" u="sng" dirty="0"/>
              <a:t>&lt;</a:t>
            </a:r>
            <a:r>
              <a:rPr lang="en-US" dirty="0"/>
              <a:t> </a:t>
            </a:r>
            <a:r>
              <a:rPr lang="en-US" i="1" dirty="0"/>
              <a:t>k</a:t>
            </a:r>
            <a:r>
              <a:rPr lang="en-US" dirty="0"/>
              <a:t> agents with utility 1 receives item in 1/</a:t>
            </a:r>
            <a:r>
              <a:rPr lang="en-US" i="1" dirty="0"/>
              <a:t>j</a:t>
            </a:r>
            <a:r>
              <a:rPr lang="en-US" dirty="0"/>
              <a:t> of possible worlds.  Still EF.</a:t>
            </a:r>
            <a:br>
              <a:rPr lang="en-US" dirty="0"/>
            </a:br>
            <a:endParaRPr lang="en-US" dirty="0"/>
          </a:p>
          <a:p>
            <a:r>
              <a:rPr lang="en-US" dirty="0"/>
              <a:t>Is LIKE ex-post E-F under 0/1 utilities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No.</a:t>
            </a:r>
            <a:r>
              <a:rPr lang="en-US" dirty="0"/>
              <a:t>  2 agents, utility 1 for all </a:t>
            </a:r>
            <a:r>
              <a:rPr lang="en-US" i="1" dirty="0"/>
              <a:t>m</a:t>
            </a:r>
            <a:r>
              <a:rPr lang="en-US" dirty="0"/>
              <a:t> items.  Agent 1 gets lucky and receives all </a:t>
            </a:r>
            <a:r>
              <a:rPr lang="en-US" i="1" dirty="0"/>
              <a:t>m</a:t>
            </a:r>
            <a:r>
              <a:rPr lang="en-US" dirty="0"/>
              <a:t> items (P = ½^m &gt; 0); </a:t>
            </a:r>
            <a:r>
              <a:rPr lang="en-US" dirty="0">
                <a:solidFill>
                  <a:schemeClr val="tx2"/>
                </a:solidFill>
              </a:rPr>
              <a:t>unbounded</a:t>
            </a:r>
            <a:r>
              <a:rPr lang="en-US" dirty="0"/>
              <a:t> envy!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Envy?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similar arguments, paper shows that BALANCED-LIKE under 0/1 utilities is: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Ex-ante</a:t>
            </a:r>
            <a:r>
              <a:rPr lang="en-US" dirty="0"/>
              <a:t> envy free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Bounded</a:t>
            </a:r>
            <a:r>
              <a:rPr lang="en-US" dirty="0">
                <a:solidFill>
                  <a:schemeClr val="tx2"/>
                </a:solidFill>
              </a:rPr>
              <a:t> ex-post </a:t>
            </a:r>
            <a:r>
              <a:rPr lang="en-US" dirty="0"/>
              <a:t>envy free (with at most 1 unit of envy)</a:t>
            </a:r>
          </a:p>
          <a:p>
            <a:endParaRPr lang="en-US" dirty="0"/>
          </a:p>
          <a:p>
            <a:r>
              <a:rPr lang="en-US" dirty="0"/>
              <a:t>Quick summary: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Effect of strategic behavior can be very bad for efficiency!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Under sincere play, mechanisms seem pretty fair </a:t>
            </a:r>
            <a:r>
              <a:rPr lang="is-IS" dirty="0"/>
              <a:t>…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dirty="0"/>
              <a:t>... </a:t>
            </a:r>
            <a:r>
              <a:rPr lang="en-US" dirty="0"/>
              <a:t>u</a:t>
            </a:r>
            <a:r>
              <a:rPr lang="is-IS" dirty="0"/>
              <a:t>nder unit preferences for items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341857" y="5173716"/>
            <a:ext cx="3094191" cy="1447801"/>
            <a:chOff x="5341857" y="5173716"/>
            <a:chExt cx="3094191" cy="14478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1857" y="5173716"/>
              <a:ext cx="1356107" cy="1447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47637" y="5636006"/>
              <a:ext cx="4339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≠</a:t>
              </a:r>
              <a:endParaRPr lang="en-US" sz="28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1545" y="5373298"/>
              <a:ext cx="1254503" cy="1048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13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Motivated by a food bank problem: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Participants may be altruistic, social-welfare-minded, and relatively unsophisticated 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>
                <a:solidFill>
                  <a:schemeClr val="tx2"/>
                </a:solidFill>
                <a:sym typeface="Wingdings"/>
              </a:rPr>
              <a:t>sincere behavior?</a:t>
            </a:r>
            <a:endParaRPr lang="en-US" b="0" dirty="0">
              <a:solidFill>
                <a:schemeClr val="tx2"/>
              </a:solidFill>
            </a:endParaRPr>
          </a:p>
          <a:p>
            <a:r>
              <a:rPr lang="en-US" dirty="0"/>
              <a:t>Bundle items so participants value then roughly equally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Equivalent to 0/1 utilities</a:t>
            </a:r>
            <a:r>
              <a:rPr lang="en-US" b="0" dirty="0"/>
              <a:t>, can leverage fairness properties</a:t>
            </a:r>
          </a:p>
          <a:p>
            <a:r>
              <a:rPr lang="en-US" dirty="0"/>
              <a:t>Problems: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Bidders still have self interest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Bundling items takes time (and produce spoils quickly)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Bundling items may not always be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6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35868"/>
            <a:ext cx="8989454" cy="15862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Next Class:</a:t>
            </a:r>
            <a:br>
              <a:rPr lang="en-US" dirty="0"/>
            </a:br>
            <a:r>
              <a:rPr lang="en-US" dirty="0"/>
              <a:t>Combinatorial Assignment Problems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336" y="4937933"/>
            <a:ext cx="3850784" cy="94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12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900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Like most lectures in this class: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m</a:t>
            </a:r>
            <a:r>
              <a:rPr lang="en-US" dirty="0"/>
              <a:t> items (initially divisible, later indivisible)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k</a:t>
            </a:r>
            <a:r>
              <a:rPr lang="en-US" dirty="0"/>
              <a:t> agents with private values for bundles of items</a:t>
            </a:r>
          </a:p>
          <a:p>
            <a:r>
              <a:rPr lang="en-US" dirty="0">
                <a:solidFill>
                  <a:schemeClr val="tx2"/>
                </a:solidFill>
              </a:rPr>
              <a:t>Either the agents, the items, or both arrive over time.</a:t>
            </a:r>
          </a:p>
          <a:p>
            <a:endParaRPr lang="en-US" dirty="0"/>
          </a:p>
          <a:p>
            <a:r>
              <a:rPr lang="en-US" dirty="0"/>
              <a:t>This class: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Start with fair allocation of multiple </a:t>
            </a:r>
            <a:r>
              <a:rPr lang="en-US" dirty="0">
                <a:solidFill>
                  <a:schemeClr val="tx2"/>
                </a:solidFill>
              </a:rPr>
              <a:t>divisible resources</a:t>
            </a:r>
            <a:r>
              <a:rPr lang="en-US" dirty="0"/>
              <a:t> in a dynamic setting </a:t>
            </a:r>
            <a:r>
              <a:rPr lang="en-US" sz="1400" b="0" dirty="0"/>
              <a:t>[</a:t>
            </a:r>
            <a:r>
              <a:rPr lang="en-US" sz="1400" b="0" dirty="0" err="1"/>
              <a:t>Kash</a:t>
            </a:r>
            <a:r>
              <a:rPr lang="en-US" sz="1400" b="0" dirty="0"/>
              <a:t> </a:t>
            </a:r>
            <a:r>
              <a:rPr lang="en-US" sz="1400" b="0" dirty="0" err="1"/>
              <a:t>Procaccia</a:t>
            </a:r>
            <a:r>
              <a:rPr lang="en-US" sz="1400" b="0" dirty="0"/>
              <a:t> Shah JAIR-2014]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Move to fair dynamic allocation of </a:t>
            </a:r>
            <a:r>
              <a:rPr lang="en-US" dirty="0">
                <a:solidFill>
                  <a:schemeClr val="tx2"/>
                </a:solidFill>
              </a:rPr>
              <a:t>indivisible items </a:t>
            </a:r>
            <a:r>
              <a:rPr lang="en-US" dirty="0"/>
              <a:t>via a restricted bidding language</a:t>
            </a:r>
            <a:r>
              <a:rPr lang="en-US" sz="1400" b="0" dirty="0"/>
              <a:t> [</a:t>
            </a:r>
            <a:r>
              <a:rPr lang="en-US" sz="1400" b="0" dirty="0" err="1"/>
              <a:t>Aleksandrov</a:t>
            </a:r>
            <a:r>
              <a:rPr lang="en-US" sz="1400" b="0" dirty="0"/>
              <a:t> et al. IJCAI-2015]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Wrap up with a </a:t>
            </a:r>
            <a:r>
              <a:rPr lang="en-US" dirty="0">
                <a:solidFill>
                  <a:schemeClr val="tx2"/>
                </a:solidFill>
              </a:rPr>
              <a:t>richer bidding language</a:t>
            </a:r>
            <a:r>
              <a:rPr lang="en-US" dirty="0"/>
              <a:t> based on funny money</a:t>
            </a:r>
            <a:r>
              <a:rPr lang="en-US" sz="1400" b="0" dirty="0"/>
              <a:t> [Prendergast </a:t>
            </a:r>
            <a:r>
              <a:rPr lang="en-US" sz="1400" b="0" dirty="0" err="1"/>
              <a:t>w.p</a:t>
            </a:r>
            <a:r>
              <a:rPr lang="en-US" sz="1400" b="0" dirty="0"/>
              <a:t>. 2015]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514823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Allocation of Divisible Resources Without Money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Allocating computational resources (CPU, RAM, HDD,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Organizational clusters (e.g., our new Horvitz cluster)</a:t>
            </a:r>
          </a:p>
          <a:p>
            <a:pPr lvl="1"/>
            <a:r>
              <a:rPr lang="en-US" dirty="0"/>
              <a:t>Federated clouds</a:t>
            </a:r>
          </a:p>
          <a:p>
            <a:pPr lvl="1"/>
            <a:r>
              <a:rPr lang="en-US" dirty="0"/>
              <a:t>NSF Supercomputing Centers</a:t>
            </a:r>
          </a:p>
          <a:p>
            <a:pPr lvl="1"/>
            <a:endParaRPr lang="en-US" dirty="0"/>
          </a:p>
          <a:p>
            <a:r>
              <a:rPr lang="en-US" dirty="0"/>
              <a:t>We’ll focus on fixed bundles (slots)</a:t>
            </a:r>
          </a:p>
          <a:p>
            <a:pPr lvl="1"/>
            <a:r>
              <a:rPr lang="en-US" dirty="0"/>
              <a:t>Allocated using single resource abstraction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Highly inefficient when users have heterogeneous demands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5099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9674" cy="1371600"/>
          </a:xfrm>
        </p:spPr>
        <p:txBody>
          <a:bodyPr>
            <a:normAutofit/>
          </a:bodyPr>
          <a:lstStyle/>
          <a:p>
            <a:r>
              <a:rPr lang="en-US" dirty="0"/>
              <a:t>Dominant Resource Fairness (DRF) 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36068"/>
          </a:xfrm>
        </p:spPr>
        <p:txBody>
          <a:bodyPr/>
          <a:lstStyle/>
          <a:p>
            <a:r>
              <a:rPr lang="en-US" dirty="0"/>
              <a:t>Idea: Assume structure on user demands</a:t>
            </a:r>
            <a:br>
              <a:rPr lang="en-US" dirty="0"/>
            </a:br>
            <a:endParaRPr lang="en-US" dirty="0"/>
          </a:p>
          <a:p>
            <a:r>
              <a:rPr lang="en-US" dirty="0"/>
              <a:t>Proportional demands (a.k.a. Leontief preferences)</a:t>
            </a:r>
            <a:br>
              <a:rPr lang="en-US" dirty="0"/>
            </a:br>
            <a:endParaRPr lang="en-US" dirty="0"/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Example: </a:t>
            </a:r>
          </a:p>
          <a:p>
            <a:pPr lvl="1"/>
            <a:r>
              <a:rPr lang="en-US" dirty="0"/>
              <a:t>User wishes to execute multiple instances of a job</a:t>
            </a:r>
          </a:p>
          <a:p>
            <a:pPr lvl="1"/>
            <a:r>
              <a:rPr lang="en-US" dirty="0"/>
              <a:t>Each instance needs (1 unit RAM, 2 units CPU)</a:t>
            </a:r>
          </a:p>
          <a:p>
            <a:pPr lvl="1"/>
            <a:r>
              <a:rPr lang="en-US" dirty="0"/>
              <a:t>Indifferent between (2, 4) and (2, 5)</a:t>
            </a:r>
          </a:p>
          <a:p>
            <a:pPr lvl="1"/>
            <a:r>
              <a:rPr lang="en-US" dirty="0"/>
              <a:t>Happier with (2.1, 4.2)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66989" y="1350437"/>
            <a:ext cx="20132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Ghodsi</a:t>
            </a:r>
            <a:r>
              <a:rPr lang="en-US" sz="1400" dirty="0"/>
              <a:t> et al. NSDI-11]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3017456"/>
            <a:ext cx="5516272" cy="10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1000" cy="1371600"/>
          </a:xfrm>
        </p:spPr>
        <p:txBody>
          <a:bodyPr/>
          <a:lstStyle/>
          <a:p>
            <a:r>
              <a:rPr lang="en-US" dirty="0"/>
              <a:t>Static DRF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6096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3528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960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9200" y="46437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  <a:ea typeface="CMU Serif" pitchFamily="50" charset="0"/>
                <a:cs typeface="Calibri" pitchFamily="34" charset="0"/>
              </a:rPr>
              <a:t>Total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3657600" y="3200400"/>
            <a:ext cx="685800" cy="10668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400800" y="37338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467600" y="3200400"/>
            <a:ext cx="685800" cy="10668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724400" y="4038600"/>
            <a:ext cx="685800" cy="2286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914400" y="2667000"/>
            <a:ext cx="685800" cy="16002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6576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7244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4008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4676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9812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9144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981200" y="2971800"/>
            <a:ext cx="685800" cy="12954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pic>
        <p:nvPicPr>
          <p:cNvPr id="22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4682490"/>
            <a:ext cx="838200" cy="88011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315264" y="4700904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itchFamily="34" charset="0"/>
                <a:cs typeface="Calibri" pitchFamily="34" charset="0"/>
              </a:rPr>
              <a:t>1</a:t>
            </a:r>
          </a:p>
        </p:txBody>
      </p:sp>
      <p:pic>
        <p:nvPicPr>
          <p:cNvPr id="24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4648200"/>
            <a:ext cx="838200" cy="88011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7128804" y="46806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83" y="1342695"/>
            <a:ext cx="522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Dominant Resource Fairness = equalize largest shares 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                                                    (a.k.a. dominant shares)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163250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with DRF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Assumes all agents are present from the beginning and all the job information is known upfront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Can relax this to dynamic setting:</a:t>
            </a:r>
          </a:p>
          <a:p>
            <a:pPr lvl="1"/>
            <a:r>
              <a:rPr lang="en-US" dirty="0"/>
              <a:t>Agents arriving over time</a:t>
            </a:r>
          </a:p>
          <a:p>
            <a:pPr lvl="1"/>
            <a:r>
              <a:rPr lang="en-US" dirty="0"/>
              <a:t>Job information of an agent only revealed upon arrival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This paper initiated the study of dynamic fair division</a:t>
            </a:r>
          </a:p>
          <a:p>
            <a:pPr lvl="1"/>
            <a:r>
              <a:rPr lang="en-US" dirty="0"/>
              <a:t>Huge literature on fair division, but mostly static settings</a:t>
            </a:r>
          </a:p>
          <a:p>
            <a:pPr lvl="1"/>
            <a:r>
              <a:rPr lang="en-US" b="1" dirty="0"/>
              <a:t>Still </a:t>
            </a:r>
            <a:r>
              <a:rPr lang="en-US" b="1" dirty="0">
                <a:solidFill>
                  <a:schemeClr val="tx2"/>
                </a:solidFill>
              </a:rPr>
              <a:t>very little work</a:t>
            </a:r>
            <a:r>
              <a:rPr lang="en-US" b="1" dirty="0"/>
              <a:t> on fair division in dynamic environments!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013884" y="1341228"/>
            <a:ext cx="2694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Kash</a:t>
            </a:r>
            <a:r>
              <a:rPr lang="en-US" sz="1400" dirty="0"/>
              <a:t> </a:t>
            </a:r>
            <a:r>
              <a:rPr lang="en-US" sz="1400" dirty="0" err="1"/>
              <a:t>Procaccia</a:t>
            </a:r>
            <a:r>
              <a:rPr lang="en-US" sz="1400" dirty="0"/>
              <a:t> Shah JAIR-14]</a:t>
            </a:r>
          </a:p>
        </p:txBody>
      </p:sp>
    </p:spTree>
    <p:extLst>
      <p:ext uri="{BB962C8B-B14F-4D97-AF65-F5344CB8AC3E}">
        <p14:creationId xmlns:p14="http://schemas.microsoft.com/office/powerpoint/2010/main" val="30487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10248" cy="1371600"/>
          </a:xfrm>
        </p:spPr>
        <p:txBody>
          <a:bodyPr/>
          <a:lstStyle/>
          <a:p>
            <a:r>
              <a:rPr lang="en-US"/>
              <a:t>Formal Dynamic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Resources are known beforehand</a:t>
            </a:r>
          </a:p>
          <a:p>
            <a:r>
              <a:rPr lang="en-US" dirty="0"/>
              <a:t>Agents arrive at different times (steps), do not depart</a:t>
            </a:r>
          </a:p>
          <a:p>
            <a:pPr lvl="1"/>
            <a:r>
              <a:rPr lang="en-US" dirty="0"/>
              <a:t>Total number of agents known in advance</a:t>
            </a:r>
          </a:p>
          <a:p>
            <a:r>
              <a:rPr lang="en-US" dirty="0"/>
              <a:t>Agents’ demands are proportional, revealed at arrival</a:t>
            </a:r>
          </a:p>
          <a:p>
            <a:pPr lvl="1"/>
            <a:r>
              <a:rPr lang="en-US" dirty="0"/>
              <a:t>Each agent requires every resource</a:t>
            </a:r>
          </a:p>
          <a:p>
            <a:endParaRPr lang="en-US" dirty="0"/>
          </a:p>
          <a:p>
            <a:r>
              <a:rPr lang="en-US" dirty="0"/>
              <a:t>Simple dynamic allocation mechanism:</a:t>
            </a:r>
          </a:p>
          <a:p>
            <a:pPr lvl="1"/>
            <a:r>
              <a:rPr lang="en-US" dirty="0"/>
              <a:t>At every step k</a:t>
            </a:r>
          </a:p>
          <a:p>
            <a:pPr lvl="2"/>
            <a:r>
              <a:rPr lang="en-US" dirty="0"/>
              <a:t>Input: k reported demands</a:t>
            </a:r>
          </a:p>
          <a:p>
            <a:pPr lvl="2"/>
            <a:r>
              <a:rPr lang="en-US" dirty="0"/>
              <a:t>Output: An allocation over the k present agents</a:t>
            </a:r>
          </a:p>
          <a:p>
            <a:pPr lvl="1"/>
            <a:r>
              <a:rPr lang="en-US" dirty="0"/>
              <a:t>Terminate after final agent arrives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Irrevocability of resources!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12289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247272"/>
              </p:ext>
            </p:extLst>
          </p:nvPr>
        </p:nvGraphicFramePr>
        <p:xfrm>
          <a:off x="541894" y="2325762"/>
          <a:ext cx="7908423" cy="39265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36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0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538">
                <a:tc>
                  <a:txBody>
                    <a:bodyPr/>
                    <a:lstStyle/>
                    <a:p>
                      <a:r>
                        <a:rPr lang="en-US" dirty="0"/>
                        <a:t>Property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Static (DRF)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Dynamic (Desired)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538">
                <a:tc>
                  <a:txBody>
                    <a:bodyPr/>
                    <a:lstStyle/>
                    <a:p>
                      <a:r>
                        <a:rPr lang="en-US" dirty="0"/>
                        <a:t>Envy freeness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EF: No swaps.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EF: No swaps at any step.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8314">
                <a:tc>
                  <a:txBody>
                    <a:bodyPr/>
                    <a:lstStyle/>
                    <a:p>
                      <a:r>
                        <a:rPr lang="en-US" dirty="0"/>
                        <a:t>Sharing incentives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SI: At least as good as equal</a:t>
                      </a:r>
                      <a:r>
                        <a:rPr lang="en-US" baseline="0" dirty="0"/>
                        <a:t> split.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SI: At least as good as equal split</a:t>
                      </a:r>
                      <a:r>
                        <a:rPr lang="en-US" baseline="0" dirty="0"/>
                        <a:t> to every present agent at all steps.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820">
                <a:tc>
                  <a:txBody>
                    <a:bodyPr/>
                    <a:lstStyle/>
                    <a:p>
                      <a:r>
                        <a:rPr lang="en-US" dirty="0"/>
                        <a:t>Strategyproofness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SP: No gains</a:t>
                      </a:r>
                      <a:r>
                        <a:rPr lang="en-US" baseline="0" dirty="0"/>
                        <a:t> by m</a:t>
                      </a:r>
                      <a:r>
                        <a:rPr lang="en-US" dirty="0"/>
                        <a:t>isreporting.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SP: No gains at any step by misreporting.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831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Pareto optimality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 : No “better” allocation.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ym typeface="Mathematica1"/>
                        </a:rPr>
                        <a:t>DPO:</a:t>
                      </a:r>
                      <a:r>
                        <a:rPr lang="en-US" baseline="0" dirty="0">
                          <a:sym typeface="Mathematica1"/>
                        </a:rPr>
                        <a:t> </a:t>
                      </a:r>
                      <a:r>
                        <a:rPr lang="en-US" dirty="0">
                          <a:sym typeface="Mathematica1"/>
                        </a:rPr>
                        <a:t>At any step k, no “better” allocation using k/n share of each resource.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Desiderata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Properties of DRF, aims for a dynamic generalization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58021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13451</TotalTime>
  <Words>1478</Words>
  <Application>Microsoft Macintosh PowerPoint</Application>
  <PresentationFormat>On-screen Show (4:3)</PresentationFormat>
  <Paragraphs>315</Paragraphs>
  <Slides>27</Slides>
  <Notes>17</Notes>
  <HiddenSlides>9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45 Helvetica Light</vt:lpstr>
      <vt:lpstr>Arial</vt:lpstr>
      <vt:lpstr>Arial Black</vt:lpstr>
      <vt:lpstr>Calibri</vt:lpstr>
      <vt:lpstr>CMU Serif</vt:lpstr>
      <vt:lpstr>Geneva</vt:lpstr>
      <vt:lpstr>Mathematica1</vt:lpstr>
      <vt:lpstr>Wingdings</vt:lpstr>
      <vt:lpstr>Essential</vt:lpstr>
      <vt:lpstr>Applied Mechanism Design For Social Good</vt:lpstr>
      <vt:lpstr>This class:  Dynamic Fair Division &amp; Allocating food to Food banks Part I: John Dickerson Part II: Jacob Rasiel &amp; Kevin Bock</vt:lpstr>
      <vt:lpstr>Today’s Problem</vt:lpstr>
      <vt:lpstr>Allocation of Divisible Resources Without Money</vt:lpstr>
      <vt:lpstr>Dominant Resource Fairness (DRF) Mechanisms</vt:lpstr>
      <vt:lpstr>Static DRF Mechanism</vt:lpstr>
      <vt:lpstr>Problem with DRF</vt:lpstr>
      <vt:lpstr>Formal Dynamic Model</vt:lpstr>
      <vt:lpstr>Desiderata</vt:lpstr>
      <vt:lpstr>Impossibility Result</vt:lpstr>
      <vt:lpstr>1) Relaxing Envy Freeness</vt:lpstr>
      <vt:lpstr>Mechanism: Dynamic-DRF</vt:lpstr>
      <vt:lpstr>Dynamic-DRF illustrated</vt:lpstr>
      <vt:lpstr>2) Relaxing DPO</vt:lpstr>
      <vt:lpstr>Experimental Evaluation</vt:lpstr>
      <vt:lpstr>Experimental Results</vt:lpstr>
      <vt:lpstr>Discussion</vt:lpstr>
      <vt:lpstr>What about Indivisible items?</vt:lpstr>
      <vt:lpstr>The Like Mechanisms</vt:lpstr>
      <vt:lpstr>Strategy Proofness</vt:lpstr>
      <vt:lpstr>Strategy Proofness</vt:lpstr>
      <vt:lpstr>Strategy Proofness</vt:lpstr>
      <vt:lpstr>SO the system can be gamed …</vt:lpstr>
      <vt:lpstr>What about Envy?</vt:lpstr>
      <vt:lpstr>What about Envy?</vt:lpstr>
      <vt:lpstr>What to Do?</vt:lpstr>
      <vt:lpstr>Next Class: Combinatorial Assignment Problems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1955</cp:revision>
  <cp:lastPrinted>2016-10-18T00:55:56Z</cp:lastPrinted>
  <dcterms:created xsi:type="dcterms:W3CDTF">2013-03-05T15:39:19Z</dcterms:created>
  <dcterms:modified xsi:type="dcterms:W3CDTF">2018-03-24T16:27:44Z</dcterms:modified>
</cp:coreProperties>
</file>