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29" r:id="rId1"/>
  </p:sldMasterIdLst>
  <p:notesMasterIdLst>
    <p:notesMasterId r:id="rId16"/>
  </p:notesMasterIdLst>
  <p:handoutMasterIdLst>
    <p:handoutMasterId r:id="rId17"/>
  </p:handoutMasterIdLst>
  <p:sldIdLst>
    <p:sldId id="256" r:id="rId2"/>
    <p:sldId id="408" r:id="rId3"/>
    <p:sldId id="448" r:id="rId4"/>
    <p:sldId id="449" r:id="rId5"/>
    <p:sldId id="464" r:id="rId6"/>
    <p:sldId id="466" r:id="rId7"/>
    <p:sldId id="465" r:id="rId8"/>
    <p:sldId id="471" r:id="rId9"/>
    <p:sldId id="467" r:id="rId10"/>
    <p:sldId id="468" r:id="rId11"/>
    <p:sldId id="473" r:id="rId12"/>
    <p:sldId id="472" r:id="rId13"/>
    <p:sldId id="463" r:id="rId14"/>
    <p:sldId id="445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BB59"/>
    <a:srgbClr val="C050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937" autoAdjust="0"/>
    <p:restoredTop sz="92277" autoAdjust="0"/>
  </p:normalViewPr>
  <p:slideViewPr>
    <p:cSldViewPr snapToGrid="0" snapToObjects="1">
      <p:cViewPr varScale="1">
        <p:scale>
          <a:sx n="99" d="100"/>
          <a:sy n="99" d="100"/>
        </p:scale>
        <p:origin x="424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BF8044-1598-EF4E-BBDA-D110E031C231}" type="datetimeFigureOut">
              <a:rPr lang="en-US" smtClean="0"/>
              <a:t>3/26/18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2F2A42-ED51-374F-BBBC-F1258454E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552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EE2225-873F-6F40-BA29-3AE101B223B8}" type="datetimeFigureOut">
              <a:rPr lang="en-US" smtClean="0"/>
              <a:t>3/26/18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00F789-BC41-F84C-B61C-313B216D0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7884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0547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CAF896-93A7-4EE6-9AE2-022B454D733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4555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CAF896-93A7-4EE6-9AE2-022B454D7333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1241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v-SE"/>
              <a:t>Nash:</a:t>
            </a:r>
            <a:r>
              <a:rPr lang="sv-SE" baseline="0"/>
              <a:t> </a:t>
            </a:r>
            <a:r>
              <a:rPr lang="sv-SE"/>
              <a:t>.49948 u1:.5161</a:t>
            </a:r>
            <a:r>
              <a:rPr lang="sv-SE" baseline="0"/>
              <a:t> u2:0.9677   --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438180" y="6948715"/>
            <a:ext cx="4160937" cy="365276"/>
          </a:xfrm>
          <a:prstGeom prst="rect">
            <a:avLst/>
          </a:prstGeom>
        </p:spPr>
        <p:txBody>
          <a:bodyPr/>
          <a:lstStyle/>
          <a:p>
            <a:fld id="{2330720A-D525-496A-92EC-EE0266BC495E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9960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686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NYU Stern IOMS</a:t>
            </a:r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NYU Stern IOMS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NYU Stern IOMS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NYU Stern IOMS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John P. Dickerson - NYU Stern IOMS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NYU Stern IOMS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NYU Stern IOMS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NYU Stern IOMS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NYU Stern IOMS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NYU Stern IOMS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NYU Stern IOMS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575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/>
              <a:t>John P. Dickerson - NYU Stern IOMS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47343"/>
            <a:ext cx="7772400" cy="3783744"/>
          </a:xfrm>
        </p:spPr>
        <p:txBody>
          <a:bodyPr>
            <a:normAutofit/>
          </a:bodyPr>
          <a:lstStyle/>
          <a:p>
            <a:r>
              <a:rPr lang="en-US" sz="4000" dirty="0"/>
              <a:t>Applied Mechanism Design For Social Good</a:t>
            </a:r>
            <a:endParaRPr lang="en-US" sz="48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923507"/>
            <a:ext cx="6858000" cy="641234"/>
          </a:xfrm>
        </p:spPr>
        <p:txBody>
          <a:bodyPr/>
          <a:lstStyle/>
          <a:p>
            <a:r>
              <a:rPr lang="en-US" dirty="0"/>
              <a:t>John P Dickerson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5080696"/>
            <a:ext cx="25763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Lecture #17 – 3/29/2018</a:t>
            </a:r>
          </a:p>
          <a:p>
            <a:endParaRPr lang="en-US" sz="1600" b="1" dirty="0"/>
          </a:p>
          <a:p>
            <a:r>
              <a:rPr lang="en-US" sz="1600" b="1" dirty="0"/>
              <a:t>CMSC828M</a:t>
            </a:r>
          </a:p>
          <a:p>
            <a:r>
              <a:rPr lang="en-US" sz="1600" b="1" dirty="0"/>
              <a:t>Tuesdays &amp; Thursdays</a:t>
            </a:r>
          </a:p>
          <a:p>
            <a:r>
              <a:rPr lang="en-US" sz="1600" b="1" dirty="0"/>
              <a:t>9:30am – 10:45am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5713" y="5080696"/>
            <a:ext cx="3721993" cy="129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599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Approximate-CEEI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we tiebreak somehow?</a:t>
            </a:r>
            <a:br>
              <a:rPr lang="en-US" dirty="0"/>
            </a:br>
            <a:endParaRPr lang="en-US" dirty="0"/>
          </a:p>
          <a:p>
            <a:r>
              <a:rPr lang="en-US" dirty="0"/>
              <a:t>Idea: give agents slightly different, but </a:t>
            </a:r>
            <a:r>
              <a:rPr lang="en-US" dirty="0">
                <a:solidFill>
                  <a:schemeClr val="tx2"/>
                </a:solidFill>
              </a:rPr>
              <a:t>roughly equal budgets</a:t>
            </a:r>
            <a:r>
              <a:rPr lang="en-US" dirty="0"/>
              <a:t> 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For each agent, draw budget from [1, 1 + </a:t>
            </a:r>
            <a:r>
              <a:rPr lang="en-US" b="0" i="1" dirty="0"/>
              <a:t>B</a:t>
            </a:r>
            <a:r>
              <a:rPr lang="en-US" b="0" dirty="0"/>
              <a:t>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0 &lt; </a:t>
            </a:r>
            <a:r>
              <a:rPr lang="en-US" b="0" i="1" dirty="0"/>
              <a:t>B</a:t>
            </a:r>
            <a:r>
              <a:rPr lang="en-US" b="0" dirty="0"/>
              <a:t> &lt; min( 1/m, 1/(k-1) )        – k is capacity of agent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Note: if </a:t>
            </a:r>
            <a:r>
              <a:rPr lang="en-US" b="0" i="1" dirty="0"/>
              <a:t>B</a:t>
            </a:r>
            <a:r>
              <a:rPr lang="en-US" b="0" dirty="0"/>
              <a:t> = 0, this is just CEEI</a:t>
            </a:r>
          </a:p>
          <a:p>
            <a:endParaRPr lang="en-US" dirty="0"/>
          </a:p>
          <a:p>
            <a:r>
              <a:rPr lang="en-US" dirty="0"/>
              <a:t>Still “feels fair” – random winners and losers in the budget draw, and the playing ground is still roughly equal.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509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6417129" cy="1371600"/>
          </a:xfrm>
        </p:spPr>
        <p:txBody>
          <a:bodyPr/>
          <a:lstStyle/>
          <a:p>
            <a:r>
              <a:rPr lang="en-US"/>
              <a:t>A-CEEI For Indivisible Items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Two agents</a:t>
            </a:r>
          </a:p>
          <a:p>
            <a:r>
              <a:rPr lang="en-US"/>
              <a:t>Capacity: 2</a:t>
            </a:r>
          </a:p>
          <a:p>
            <a:r>
              <a:rPr lang="en-US"/>
              <a:t>Agent 1’s budget: $1.2</a:t>
            </a:r>
          </a:p>
          <a:p>
            <a:r>
              <a:rPr lang="en-US"/>
              <a:t>Agent 2’s budget: $1</a:t>
            </a: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endParaRPr lang="en-US"/>
          </a:p>
          <a:p>
            <a:r>
              <a:rPr lang="en-US"/>
              <a:t>Agent 1: 				Agent 2: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11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3380014" y="1018074"/>
            <a:ext cx="5322661" cy="1240770"/>
            <a:chOff x="3380014" y="1018074"/>
            <a:chExt cx="5322661" cy="124077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80014" y="1055864"/>
              <a:ext cx="2134228" cy="120298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77797" y="1291435"/>
              <a:ext cx="1298365" cy="73183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74913" y="1055864"/>
              <a:ext cx="697636" cy="967408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12025" y="1018074"/>
              <a:ext cx="1390650" cy="1042988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3380014" y="2871737"/>
            <a:ext cx="5356432" cy="2170388"/>
            <a:chOff x="3380014" y="2871737"/>
            <a:chExt cx="5356432" cy="217038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80014" y="2871737"/>
              <a:ext cx="2134228" cy="120298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76162" y="3107308"/>
              <a:ext cx="1298365" cy="73183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98310" y="4074717"/>
              <a:ext cx="697636" cy="967408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30019" y="3999137"/>
              <a:ext cx="1390650" cy="1042988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5284908" y="3288560"/>
              <a:ext cx="11451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/>
                <a:t>= $1.10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284907" y="4429687"/>
              <a:ext cx="11451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/>
                <a:t>= $0.20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591335" y="3288560"/>
              <a:ext cx="11451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/>
                <a:t>= $0.80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591334" y="4429687"/>
              <a:ext cx="11451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/>
                <a:t>= $0.10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898071" y="4653643"/>
            <a:ext cx="1763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????????????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1393372" y="5159887"/>
            <a:ext cx="6524802" cy="1202980"/>
            <a:chOff x="1393372" y="5159887"/>
            <a:chExt cx="6524802" cy="1202980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20538" y="5221993"/>
              <a:ext cx="697636" cy="967408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70438" y="5260660"/>
              <a:ext cx="1390650" cy="104298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93372" y="5159887"/>
              <a:ext cx="2134228" cy="120298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62647" y="5429425"/>
              <a:ext cx="1298365" cy="7318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2429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9" grpId="0"/>
      <p:bldP spid="19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A-CEEI: Properties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Always exists if </a:t>
            </a:r>
            <a:r>
              <a:rPr lang="en-US" i="1" dirty="0"/>
              <a:t>B</a:t>
            </a:r>
            <a:r>
              <a:rPr lang="en-US" dirty="0"/>
              <a:t> &gt; 0 (need unequal budgets) </a:t>
            </a:r>
          </a:p>
          <a:p>
            <a:r>
              <a:rPr lang="en-US" dirty="0"/>
              <a:t>The market </a:t>
            </a:r>
            <a:r>
              <a:rPr lang="en-US" dirty="0">
                <a:solidFill>
                  <a:srgbClr val="00B050"/>
                </a:solidFill>
              </a:rPr>
              <a:t>approximately clears</a:t>
            </a:r>
            <a:r>
              <a:rPr lang="en-US" dirty="0"/>
              <a:t>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There exist prices that clear the market to within an error of at most </a:t>
            </a:r>
            <a:r>
              <a:rPr lang="sk-SK" b="0" dirty="0"/>
              <a:t>√k*m/2</a:t>
            </a:r>
          </a:p>
          <a:p>
            <a:pPr marL="342900" indent="-342900">
              <a:buFont typeface="Arial" charset="0"/>
              <a:buChar char="•"/>
            </a:pPr>
            <a:r>
              <a:rPr lang="sk-SK" b="0" dirty="0" err="1"/>
              <a:t>Error</a:t>
            </a:r>
            <a:r>
              <a:rPr lang="sk-SK" b="0" dirty="0"/>
              <a:t> </a:t>
            </a:r>
            <a:r>
              <a:rPr lang="sk-SK" b="0" dirty="0" err="1"/>
              <a:t>does</a:t>
            </a:r>
            <a:r>
              <a:rPr lang="sk-SK" b="0" dirty="0"/>
              <a:t> </a:t>
            </a:r>
            <a:r>
              <a:rPr lang="sk-SK" b="0" dirty="0" err="1"/>
              <a:t>not</a:t>
            </a:r>
            <a:r>
              <a:rPr lang="sk-SK" b="0" dirty="0"/>
              <a:t> </a:t>
            </a:r>
            <a:r>
              <a:rPr lang="sk-SK" b="0" dirty="0" err="1"/>
              <a:t>depend</a:t>
            </a:r>
            <a:r>
              <a:rPr lang="sk-SK" b="0" dirty="0"/>
              <a:t> on </a:t>
            </a:r>
            <a:r>
              <a:rPr lang="sk-SK" b="0" dirty="0" err="1"/>
              <a:t>the</a:t>
            </a:r>
            <a:r>
              <a:rPr lang="sk-SK" b="0" dirty="0"/>
              <a:t> </a:t>
            </a:r>
            <a:r>
              <a:rPr lang="sk-SK" b="0" dirty="0" err="1"/>
              <a:t>number</a:t>
            </a:r>
            <a:r>
              <a:rPr lang="sk-SK" b="0" dirty="0"/>
              <a:t> of </a:t>
            </a:r>
            <a:r>
              <a:rPr lang="sk-SK" b="0" dirty="0" err="1"/>
              <a:t>participants</a:t>
            </a:r>
            <a:r>
              <a:rPr lang="sk-SK" b="0" dirty="0"/>
              <a:t> </a:t>
            </a:r>
            <a:r>
              <a:rPr lang="sk-SK" b="0" dirty="0">
                <a:sym typeface="Wingdings"/>
              </a:rPr>
              <a:t> </a:t>
            </a:r>
            <a:r>
              <a:rPr lang="sk-SK" b="0" dirty="0" err="1">
                <a:sym typeface="Wingdings"/>
              </a:rPr>
              <a:t>error</a:t>
            </a:r>
            <a:r>
              <a:rPr lang="sk-SK" b="0" dirty="0">
                <a:sym typeface="Wingdings"/>
              </a:rPr>
              <a:t> </a:t>
            </a:r>
            <a:r>
              <a:rPr lang="sk-SK" b="0" dirty="0" err="1">
                <a:sym typeface="Wingdings"/>
              </a:rPr>
              <a:t>goes</a:t>
            </a:r>
            <a:r>
              <a:rPr lang="sk-SK" b="0" dirty="0">
                <a:sym typeface="Wingdings"/>
              </a:rPr>
              <a:t> to </a:t>
            </a:r>
            <a:r>
              <a:rPr lang="sk-SK" b="0" dirty="0" err="1">
                <a:sym typeface="Wingdings"/>
              </a:rPr>
              <a:t>zero</a:t>
            </a:r>
            <a:r>
              <a:rPr lang="sk-SK" b="0" dirty="0">
                <a:sym typeface="Wingdings"/>
              </a:rPr>
              <a:t> as a </a:t>
            </a:r>
            <a:r>
              <a:rPr lang="sk-SK" b="0" dirty="0" err="1">
                <a:sym typeface="Wingdings"/>
              </a:rPr>
              <a:t>fraction</a:t>
            </a:r>
            <a:r>
              <a:rPr lang="sk-SK" b="0" dirty="0">
                <a:sym typeface="Wingdings"/>
              </a:rPr>
              <a:t> of </a:t>
            </a:r>
            <a:r>
              <a:rPr lang="sk-SK" b="0" dirty="0" err="1">
                <a:sym typeface="Wingdings"/>
              </a:rPr>
              <a:t>the</a:t>
            </a:r>
            <a:r>
              <a:rPr lang="sk-SK" b="0" dirty="0">
                <a:sym typeface="Wingdings"/>
              </a:rPr>
              <a:t> </a:t>
            </a:r>
            <a:r>
              <a:rPr lang="sk-SK" b="0" dirty="0" err="1">
                <a:sym typeface="Wingdings"/>
              </a:rPr>
              <a:t>underlying</a:t>
            </a:r>
            <a:r>
              <a:rPr lang="sk-SK" b="0" dirty="0">
                <a:sym typeface="Wingdings"/>
              </a:rPr>
              <a:t> </a:t>
            </a:r>
            <a:r>
              <a:rPr lang="sk-SK" b="0" dirty="0" err="1">
                <a:sym typeface="Wingdings"/>
              </a:rPr>
              <a:t>endowment</a:t>
            </a:r>
            <a:r>
              <a:rPr lang="sk-SK" b="0" dirty="0"/>
              <a:t> </a:t>
            </a:r>
          </a:p>
          <a:p>
            <a:r>
              <a:rPr lang="sk-SK" dirty="0" err="1"/>
              <a:t>Approximately</a:t>
            </a:r>
            <a:r>
              <a:rPr lang="sk-SK" dirty="0"/>
              <a:t> </a:t>
            </a:r>
            <a:r>
              <a:rPr lang="sk-SK" dirty="0" err="1">
                <a:solidFill>
                  <a:srgbClr val="00B050"/>
                </a:solidFill>
              </a:rPr>
              <a:t>strategy</a:t>
            </a:r>
            <a:r>
              <a:rPr lang="sk-SK" dirty="0">
                <a:solidFill>
                  <a:srgbClr val="00B050"/>
                </a:solidFill>
              </a:rPr>
              <a:t> </a:t>
            </a:r>
            <a:r>
              <a:rPr lang="sk-SK" dirty="0" err="1">
                <a:solidFill>
                  <a:srgbClr val="00B050"/>
                </a:solidFill>
              </a:rPr>
              <a:t>proof</a:t>
            </a:r>
            <a:endParaRPr lang="sk-SK" dirty="0">
              <a:solidFill>
                <a:srgbClr val="00B050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sk-SK" dirty="0"/>
              <a:t>“</a:t>
            </a:r>
            <a:r>
              <a:rPr lang="sk-SK" dirty="0" err="1"/>
              <a:t>Strategy-proof</a:t>
            </a:r>
            <a:r>
              <a:rPr lang="sk-SK" dirty="0"/>
              <a:t> in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large</a:t>
            </a:r>
            <a:r>
              <a:rPr lang="sk-SK" dirty="0"/>
              <a:t>"</a:t>
            </a:r>
          </a:p>
          <a:p>
            <a:r>
              <a:rPr lang="en-US" dirty="0"/>
              <a:t>Bounded </a:t>
            </a:r>
            <a:r>
              <a:rPr lang="en-US" dirty="0">
                <a:solidFill>
                  <a:srgbClr val="00B050"/>
                </a:solidFill>
              </a:rPr>
              <a:t>envy free</a:t>
            </a:r>
          </a:p>
          <a:p>
            <a:r>
              <a:rPr lang="en-US" dirty="0"/>
              <a:t>Very </a:t>
            </a:r>
            <a:r>
              <a:rPr lang="en-US" dirty="0">
                <a:solidFill>
                  <a:schemeClr val="tx2"/>
                </a:solidFill>
              </a:rPr>
              <a:t>difficult to compute</a:t>
            </a:r>
            <a:r>
              <a:rPr lang="en-US" dirty="0"/>
              <a:t>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12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352800" y="3151414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??????????????</a:t>
            </a:r>
          </a:p>
        </p:txBody>
      </p:sp>
    </p:spTree>
    <p:extLst>
      <p:ext uri="{BB962C8B-B14F-4D97-AF65-F5344CB8AC3E}">
        <p14:creationId xmlns:p14="http://schemas.microsoft.com/office/powerpoint/2010/main" val="395831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  <p:bldP spid="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13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" y="2489911"/>
            <a:ext cx="8989454" cy="1878178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Next Up:</a:t>
            </a:r>
            <a:br>
              <a:rPr lang="en-US" dirty="0"/>
            </a:br>
            <a:r>
              <a:rPr lang="en-US" dirty="0"/>
              <a:t>Course Match</a:t>
            </a:r>
            <a:br>
              <a:rPr lang="en-US" dirty="0"/>
            </a:br>
            <a:r>
              <a:rPr lang="en-US" sz="2000" i="1" dirty="0">
                <a:solidFill>
                  <a:schemeClr val="accent1"/>
                </a:solidFill>
              </a:rPr>
              <a:t>Presenter: </a:t>
            </a:r>
            <a:r>
              <a:rPr lang="en-US" sz="2000" i="1" dirty="0" err="1">
                <a:solidFill>
                  <a:schemeClr val="accent1"/>
                </a:solidFill>
              </a:rPr>
              <a:t>Janit</a:t>
            </a:r>
            <a:r>
              <a:rPr lang="en-US" sz="2000" i="1" dirty="0">
                <a:solidFill>
                  <a:schemeClr val="accent1"/>
                </a:solidFill>
              </a:rPr>
              <a:t> </a:t>
            </a:r>
            <a:r>
              <a:rPr lang="en-US" sz="2000" i="1" dirty="0" err="1">
                <a:solidFill>
                  <a:schemeClr val="accent1"/>
                </a:solidFill>
              </a:rPr>
              <a:t>Anjaria</a:t>
            </a:r>
            <a:endParaRPr lang="en-US" sz="2000" b="1" i="1" dirty="0">
              <a:solidFill>
                <a:schemeClr val="accent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9336" y="4937933"/>
            <a:ext cx="3850784" cy="944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0854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635868"/>
            <a:ext cx="8989454" cy="1586265"/>
          </a:xfrm>
        </p:spPr>
        <p:txBody>
          <a:bodyPr>
            <a:normAutofit fontScale="90000"/>
          </a:bodyPr>
          <a:lstStyle/>
          <a:p>
            <a:pPr algn="ctr"/>
            <a:r>
              <a:rPr lang="en-US"/>
              <a:t>Next Class:</a:t>
            </a:r>
            <a:br>
              <a:rPr lang="en-US"/>
            </a:br>
            <a:r>
              <a:rPr lang="en-US"/>
              <a:t>Incentive Auctions &amp; Spectrum Repacking</a:t>
            </a:r>
            <a:endParaRPr lang="en-US" b="1" i="1">
              <a:solidFill>
                <a:schemeClr val="accent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0653" y="4524776"/>
            <a:ext cx="2108149" cy="1770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7127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71977"/>
            <a:ext cx="8989454" cy="4022911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This class:</a:t>
            </a:r>
            <a:br>
              <a:rPr lang="en-US" dirty="0"/>
            </a:br>
            <a:br>
              <a:rPr lang="en-US" dirty="0"/>
            </a:br>
            <a:r>
              <a:rPr lang="en-US" dirty="0"/>
              <a:t>Combinatorial Assignment Problems &amp; Course Match</a:t>
            </a:r>
            <a:br>
              <a:rPr lang="en-US" dirty="0"/>
            </a:br>
            <a:r>
              <a:rPr lang="en-US" sz="1800" i="1" dirty="0">
                <a:solidFill>
                  <a:schemeClr val="accent1"/>
                </a:solidFill>
              </a:rPr>
              <a:t>Part I: John Dickerson</a:t>
            </a:r>
            <a:br>
              <a:rPr lang="en-US" sz="1800" i="1" dirty="0">
                <a:solidFill>
                  <a:schemeClr val="accent1"/>
                </a:solidFill>
              </a:rPr>
            </a:br>
            <a:r>
              <a:rPr lang="en-US" sz="1800" i="1" dirty="0">
                <a:solidFill>
                  <a:schemeClr val="accent1"/>
                </a:solidFill>
              </a:rPr>
              <a:t>Part II: </a:t>
            </a:r>
            <a:r>
              <a:rPr lang="en-US" sz="1800" i="1" dirty="0" err="1">
                <a:solidFill>
                  <a:schemeClr val="accent1"/>
                </a:solidFill>
              </a:rPr>
              <a:t>Janit</a:t>
            </a:r>
            <a:r>
              <a:rPr lang="en-US" sz="1800" i="1" dirty="0">
                <a:solidFill>
                  <a:schemeClr val="accent1"/>
                </a:solidFill>
              </a:rPr>
              <a:t> </a:t>
            </a:r>
            <a:r>
              <a:rPr lang="en-US" sz="1800" i="1" dirty="0" err="1">
                <a:solidFill>
                  <a:schemeClr val="accent1"/>
                </a:solidFill>
              </a:rPr>
              <a:t>Anjaria</a:t>
            </a:r>
            <a:endParaRPr lang="en-US" i="1" dirty="0">
              <a:solidFill>
                <a:schemeClr val="accent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6477000"/>
            <a:ext cx="3905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Thanks to: John </a:t>
            </a:r>
            <a:r>
              <a:rPr lang="en-US" err="1"/>
              <a:t>Kubiatowicz</a:t>
            </a:r>
            <a:r>
              <a:rPr lang="en-US"/>
              <a:t> (JK)</a:t>
            </a:r>
          </a:p>
        </p:txBody>
      </p:sp>
    </p:spTree>
    <p:extLst>
      <p:ext uri="{BB962C8B-B14F-4D97-AF65-F5344CB8AC3E}">
        <p14:creationId xmlns:p14="http://schemas.microsoft.com/office/powerpoint/2010/main" val="17969189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849674" cy="1371600"/>
          </a:xfrm>
        </p:spPr>
        <p:txBody>
          <a:bodyPr>
            <a:normAutofit/>
          </a:bodyPr>
          <a:lstStyle/>
          <a:p>
            <a:r>
              <a:rPr lang="en-US"/>
              <a:t>Recall: DRF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736068"/>
          </a:xfrm>
        </p:spPr>
        <p:txBody>
          <a:bodyPr>
            <a:normAutofit fontScale="92500" lnSpcReduction="20000"/>
          </a:bodyPr>
          <a:lstStyle/>
          <a:p>
            <a:r>
              <a:rPr lang="en-US"/>
              <a:t>Proportional demands (a.k.a. Leontief preferences)</a:t>
            </a:r>
            <a:br>
              <a:rPr lang="en-US"/>
            </a:br>
            <a:endParaRPr lang="en-US"/>
          </a:p>
          <a:p>
            <a:br>
              <a:rPr lang="en-US"/>
            </a:br>
            <a:br>
              <a:rPr lang="en-US"/>
            </a:br>
            <a:br>
              <a:rPr lang="en-US"/>
            </a:br>
            <a:endParaRPr lang="en-US"/>
          </a:p>
          <a:p>
            <a:r>
              <a:rPr lang="en-US">
                <a:solidFill>
                  <a:schemeClr val="tx2"/>
                </a:solidFill>
              </a:rPr>
              <a:t>Dominant resource</a:t>
            </a:r>
            <a:r>
              <a:rPr lang="en-US"/>
              <a:t>: resource the agent has the biggest share of out of all resources available: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/>
              <a:t>16 CPUs, 10 GB available, user allocated 4 CPUs, 8 GB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/>
              <a:t>Dominant resource is GB, because 4/16 CPU &lt; 8/10 GPU</a:t>
            </a:r>
            <a:endParaRPr lang="en-US"/>
          </a:p>
          <a:p>
            <a:r>
              <a:rPr lang="en-US">
                <a:solidFill>
                  <a:schemeClr val="tx2"/>
                </a:solidFill>
              </a:rPr>
              <a:t>Dominant share</a:t>
            </a:r>
            <a:r>
              <a:rPr lang="en-US"/>
              <a:t>: fraction of dominant resource allocated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/>
              <a:t>Above, dominant share is 8/10 = 80%</a:t>
            </a:r>
            <a:endParaRPr lang="en-US"/>
          </a:p>
          <a:p>
            <a:r>
              <a:rPr lang="en-US">
                <a:solidFill>
                  <a:schemeClr val="tx2"/>
                </a:solidFill>
              </a:rPr>
              <a:t>DRF</a:t>
            </a:r>
            <a:r>
              <a:rPr lang="en-US"/>
              <a:t>: application of max-min fairness to dominant shares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/>
              <a:t>Equalize the dominant share amongst agents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25CC9-7ECB-4D65-94BD-F1E241F6F67E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828" y="2179256"/>
            <a:ext cx="5516272" cy="1042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853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001000" cy="1371600"/>
          </a:xfrm>
        </p:spPr>
        <p:txBody>
          <a:bodyPr/>
          <a:lstStyle/>
          <a:p>
            <a:r>
              <a:rPr lang="en-US"/>
              <a:t>Static DRF Mechanism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25CC9-7ECB-4D65-94BD-F1E241F6F67E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Rectangle 4"/>
          <p:cNvSpPr/>
          <p:nvPr/>
        </p:nvSpPr>
        <p:spPr bwMode="auto">
          <a:xfrm>
            <a:off x="609600" y="2362200"/>
            <a:ext cx="2362200" cy="22098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3352800" y="2362200"/>
            <a:ext cx="2362200" cy="22098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096000" y="2362200"/>
            <a:ext cx="2362200" cy="22098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219200" y="4643735"/>
            <a:ext cx="220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Calibri" pitchFamily="34" charset="0"/>
                <a:ea typeface="CMU Serif" pitchFamily="50" charset="0"/>
                <a:cs typeface="Calibri" pitchFamily="34" charset="0"/>
              </a:rPr>
              <a:t>Total</a:t>
            </a:r>
          </a:p>
        </p:txBody>
      </p:sp>
      <p:sp>
        <p:nvSpPr>
          <p:cNvPr id="33" name="Rectangle 32"/>
          <p:cNvSpPr/>
          <p:nvPr/>
        </p:nvSpPr>
        <p:spPr bwMode="auto">
          <a:xfrm>
            <a:off x="3657600" y="3200400"/>
            <a:ext cx="685800" cy="1066800"/>
          </a:xfrm>
          <a:prstGeom prst="rect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6400800" y="3733800"/>
            <a:ext cx="685800" cy="533400"/>
          </a:xfrm>
          <a:prstGeom prst="rect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7467600" y="3200400"/>
            <a:ext cx="685800" cy="1066800"/>
          </a:xfrm>
          <a:prstGeom prst="rect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36" name="Rectangle 35"/>
          <p:cNvSpPr/>
          <p:nvPr/>
        </p:nvSpPr>
        <p:spPr bwMode="auto">
          <a:xfrm>
            <a:off x="4724400" y="4038600"/>
            <a:ext cx="685800" cy="228600"/>
          </a:xfrm>
          <a:prstGeom prst="rect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914400" y="2667000"/>
            <a:ext cx="685800" cy="1600200"/>
          </a:xfrm>
          <a:prstGeom prst="rect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3657600" y="2667000"/>
            <a:ext cx="685800" cy="16002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4724400" y="2667000"/>
            <a:ext cx="685800" cy="16002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6400800" y="2667000"/>
            <a:ext cx="685800" cy="16002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7467600" y="2667000"/>
            <a:ext cx="685800" cy="16002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1981200" y="2667000"/>
            <a:ext cx="685800" cy="16002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914400" y="2667000"/>
            <a:ext cx="685800" cy="16002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sp>
        <p:nvSpPr>
          <p:cNvPr id="38" name="Rectangle 37"/>
          <p:cNvSpPr/>
          <p:nvPr/>
        </p:nvSpPr>
        <p:spPr bwMode="auto">
          <a:xfrm>
            <a:off x="1981200" y="2971800"/>
            <a:ext cx="685800" cy="1295400"/>
          </a:xfrm>
          <a:prstGeom prst="rect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45 Helvetica Light" pitchFamily="-110" charset="0"/>
              <a:ea typeface="Geneva" pitchFamily="-110" charset="-128"/>
              <a:cs typeface="Geneva" pitchFamily="-110" charset="-128"/>
            </a:endParaRPr>
          </a:p>
        </p:txBody>
      </p:sp>
      <p:pic>
        <p:nvPicPr>
          <p:cNvPr id="22" name="Picture 2" descr="C:\Users\kinjal\Desktop\human-clip-art-1 cop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38600" y="4682490"/>
            <a:ext cx="838200" cy="880110"/>
          </a:xfrm>
          <a:prstGeom prst="rect">
            <a:avLst/>
          </a:prstGeom>
          <a:noFill/>
        </p:spPr>
      </p:pic>
      <p:sp>
        <p:nvSpPr>
          <p:cNvPr id="23" name="TextBox 22"/>
          <p:cNvSpPr txBox="1"/>
          <p:nvPr/>
        </p:nvSpPr>
        <p:spPr>
          <a:xfrm>
            <a:off x="4315264" y="4700904"/>
            <a:ext cx="38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latin typeface="Calibri" pitchFamily="34" charset="0"/>
                <a:cs typeface="Calibri" pitchFamily="34" charset="0"/>
              </a:rPr>
              <a:t>1</a:t>
            </a:r>
          </a:p>
        </p:txBody>
      </p:sp>
      <p:pic>
        <p:nvPicPr>
          <p:cNvPr id="24" name="Picture 2" descr="C:\Users\kinjal\Desktop\human-clip-art-1 cop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0" y="4648200"/>
            <a:ext cx="838200" cy="880110"/>
          </a:xfrm>
          <a:prstGeom prst="rect">
            <a:avLst/>
          </a:prstGeom>
          <a:noFill/>
        </p:spPr>
      </p:pic>
      <p:sp>
        <p:nvSpPr>
          <p:cNvPr id="31" name="TextBox 30"/>
          <p:cNvSpPr txBox="1"/>
          <p:nvPr/>
        </p:nvSpPr>
        <p:spPr>
          <a:xfrm>
            <a:off x="7128804" y="4680682"/>
            <a:ext cx="38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latin typeface="Calibri" pitchFamily="34" charset="0"/>
                <a:cs typeface="Calibri" pitchFamily="34" charset="0"/>
              </a:rPr>
              <a:t>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5083" y="1342695"/>
            <a:ext cx="52242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Calibri" pitchFamily="34" charset="0"/>
              </a:rPr>
              <a:t>Dominant Resource Fairness = equalize largest shares </a:t>
            </a:r>
            <a:br>
              <a:rPr lang="en-US">
                <a:latin typeface="Calibri" pitchFamily="34" charset="0"/>
              </a:rPr>
            </a:br>
            <a:r>
              <a:rPr lang="en-US">
                <a:latin typeface="Calibri" pitchFamily="34" charset="0"/>
              </a:rPr>
              <a:t>                                                    (a.k.a. dominant shares)</a:t>
            </a:r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0" y="6488668"/>
            <a:ext cx="510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NS</a:t>
            </a:r>
          </a:p>
        </p:txBody>
      </p:sp>
    </p:spTree>
    <p:extLst>
      <p:ext uri="{BB962C8B-B14F-4D97-AF65-F5344CB8AC3E}">
        <p14:creationId xmlns:p14="http://schemas.microsoft.com/office/powerpoint/2010/main" val="1632502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0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Alternative: Make a market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solidFill>
                  <a:schemeClr val="tx2"/>
                </a:solidFill>
              </a:rPr>
              <a:t>Competitive Equilibrium from Equal Incomes </a:t>
            </a:r>
            <a:r>
              <a:rPr lang="en-US"/>
              <a:t>(CEEI):</a:t>
            </a:r>
          </a:p>
          <a:p>
            <a:pPr marL="342900" indent="-342900">
              <a:buFont typeface="Arial" charset="0"/>
              <a:buChar char="•"/>
            </a:pPr>
            <a:r>
              <a:rPr lang="en-US"/>
              <a:t>Agents report their preferences over sets of items </a:t>
            </a:r>
          </a:p>
          <a:p>
            <a:pPr marL="342900" indent="-342900">
              <a:buFont typeface="Arial" charset="0"/>
              <a:buChar char="•"/>
            </a:pPr>
            <a:r>
              <a:rPr lang="en-US"/>
              <a:t>Give agents an equal budget of funny money</a:t>
            </a:r>
          </a:p>
          <a:p>
            <a:pPr marL="342900" indent="-342900">
              <a:buFont typeface="Arial" charset="0"/>
              <a:buChar char="•"/>
            </a:pPr>
            <a:r>
              <a:rPr lang="en-US"/>
              <a:t>Computer finds prices that clear the market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/>
              <a:t>That is, prices such that when each agent chooses its most favored set that it can afford, the market clears</a:t>
            </a:r>
          </a:p>
          <a:p>
            <a:pPr marL="342900" indent="-342900">
              <a:buFont typeface="Arial" charset="0"/>
              <a:buChar char="•"/>
            </a:pPr>
            <a:r>
              <a:rPr lang="en-US"/>
              <a:t>Assign all resources to agents based on their demands and these computed prices</a:t>
            </a:r>
          </a:p>
          <a:p>
            <a:pPr marL="342900" indent="-342900">
              <a:buFont typeface="Arial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306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CEEI Example: Divisible 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Supply: {1 </a:t>
            </a:r>
            <a:r>
              <a:rPr lang="en-US">
                <a:solidFill>
                  <a:schemeClr val="tx2"/>
                </a:solidFill>
              </a:rPr>
              <a:t>cake</a:t>
            </a:r>
            <a:r>
              <a:rPr lang="en-US"/>
              <a:t>, 1 </a:t>
            </a:r>
            <a:r>
              <a:rPr lang="en-US">
                <a:solidFill>
                  <a:srgbClr val="00B050"/>
                </a:solidFill>
              </a:rPr>
              <a:t>doughnut</a:t>
            </a:r>
            <a:r>
              <a:rPr lang="en-US"/>
              <a:t>} </a:t>
            </a:r>
          </a:p>
          <a:p>
            <a:r>
              <a:rPr lang="en-US"/>
              <a:t>Two agents, both with $1 (funny money), capacity of 1</a:t>
            </a:r>
          </a:p>
          <a:p>
            <a:pPr marL="342900" indent="-342900">
              <a:buFont typeface="Arial" charset="0"/>
              <a:buChar char="•"/>
            </a:pPr>
            <a:r>
              <a:rPr lang="en-US" i="1"/>
              <a:t>A</a:t>
            </a:r>
            <a:r>
              <a:rPr lang="en-US"/>
              <a:t>: </a:t>
            </a:r>
            <a:r>
              <a:rPr lang="en-US">
                <a:solidFill>
                  <a:schemeClr val="tx2"/>
                </a:solidFill>
              </a:rPr>
              <a:t>cake</a:t>
            </a:r>
            <a:r>
              <a:rPr lang="en-US"/>
              <a:t> = 1/2, </a:t>
            </a:r>
            <a:r>
              <a:rPr lang="en-US">
                <a:solidFill>
                  <a:srgbClr val="00B050"/>
                </a:solidFill>
              </a:rPr>
              <a:t>doughnut </a:t>
            </a:r>
            <a:r>
              <a:rPr lang="en-US"/>
              <a:t>= 1</a:t>
            </a:r>
          </a:p>
          <a:p>
            <a:pPr marL="342900" indent="-342900">
              <a:buFont typeface="Arial" charset="0"/>
              <a:buChar char="•"/>
            </a:pPr>
            <a:r>
              <a:rPr lang="en-US" i="1"/>
              <a:t>B</a:t>
            </a:r>
            <a:r>
              <a:rPr lang="en-US"/>
              <a:t>: </a:t>
            </a:r>
            <a:r>
              <a:rPr lang="en-US">
                <a:solidFill>
                  <a:schemeClr val="tx2"/>
                </a:solidFill>
              </a:rPr>
              <a:t>cake</a:t>
            </a:r>
            <a:r>
              <a:rPr lang="en-US"/>
              <a:t> = 1/4, </a:t>
            </a:r>
            <a:r>
              <a:rPr lang="en-US">
                <a:solidFill>
                  <a:srgbClr val="00B050"/>
                </a:solidFill>
              </a:rPr>
              <a:t>doughnut </a:t>
            </a:r>
            <a:r>
              <a:rPr lang="en-US"/>
              <a:t>= 1</a:t>
            </a:r>
          </a:p>
          <a:p>
            <a:endParaRPr lang="en-US">
              <a:solidFill>
                <a:srgbClr val="00B050"/>
              </a:solidFill>
            </a:endParaRPr>
          </a:p>
          <a:p>
            <a:r>
              <a:rPr lang="en-US"/>
              <a:t>Market clearing prices: </a:t>
            </a:r>
            <a:r>
              <a:rPr lang="en-US">
                <a:solidFill>
                  <a:schemeClr val="tx2"/>
                </a:solidFill>
              </a:rPr>
              <a:t>cake</a:t>
            </a:r>
            <a:r>
              <a:rPr lang="en-US"/>
              <a:t> = $2/5, </a:t>
            </a:r>
            <a:r>
              <a:rPr lang="en-US">
                <a:solidFill>
                  <a:srgbClr val="00B050"/>
                </a:solidFill>
              </a:rPr>
              <a:t>doughnut </a:t>
            </a:r>
            <a:r>
              <a:rPr lang="en-US"/>
              <a:t>= $8/5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i="1"/>
              <a:t>A</a:t>
            </a:r>
            <a:r>
              <a:rPr lang="en-US" b="0"/>
              <a:t> wants to max	1/2c + 1d  </a:t>
            </a:r>
            <a:br>
              <a:rPr lang="en-US" b="0"/>
            </a:br>
            <a:r>
              <a:rPr lang="en-US" b="0"/>
              <a:t>		</a:t>
            </a:r>
            <a:r>
              <a:rPr lang="en-US" b="0" err="1"/>
              <a:t>s.t.</a:t>
            </a:r>
            <a:r>
              <a:rPr lang="en-US" b="0"/>
              <a:t>	c + d </a:t>
            </a:r>
            <a:r>
              <a:rPr lang="en-US" b="0" u="sng"/>
              <a:t>&lt;</a:t>
            </a:r>
            <a:r>
              <a:rPr lang="en-US" b="0"/>
              <a:t> 1</a:t>
            </a:r>
            <a:br>
              <a:rPr lang="en-US" b="0"/>
            </a:br>
            <a:r>
              <a:rPr lang="en-US" b="0"/>
              <a:t>			</a:t>
            </a:r>
            <a:r>
              <a:rPr lang="en-US" b="0" err="1"/>
              <a:t>p</a:t>
            </a:r>
            <a:r>
              <a:rPr lang="en-US" b="0" baseline="-25000" err="1"/>
              <a:t>c</a:t>
            </a:r>
            <a:r>
              <a:rPr lang="en-US" b="0" err="1"/>
              <a:t>c</a:t>
            </a:r>
            <a:r>
              <a:rPr lang="en-US" b="0"/>
              <a:t> + </a:t>
            </a:r>
            <a:r>
              <a:rPr lang="en-US" b="0" err="1"/>
              <a:t>p</a:t>
            </a:r>
            <a:r>
              <a:rPr lang="en-US" b="0" baseline="-25000" err="1"/>
              <a:t>p</a:t>
            </a:r>
            <a:r>
              <a:rPr lang="en-US" b="0" err="1"/>
              <a:t>d</a:t>
            </a:r>
            <a:r>
              <a:rPr lang="en-US" b="0"/>
              <a:t> &lt;= 1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i="1"/>
              <a:t>B</a:t>
            </a:r>
            <a:r>
              <a:rPr lang="en-US" b="0"/>
              <a:t> wants to max	1/4c + 1d  </a:t>
            </a:r>
            <a:br>
              <a:rPr lang="en-US" b="0"/>
            </a:br>
            <a:r>
              <a:rPr lang="en-US" b="0"/>
              <a:t>		</a:t>
            </a:r>
            <a:r>
              <a:rPr lang="en-US" b="0" err="1"/>
              <a:t>s.t.</a:t>
            </a:r>
            <a:r>
              <a:rPr lang="en-US" b="0"/>
              <a:t>	c + d </a:t>
            </a:r>
            <a:r>
              <a:rPr lang="en-US" b="0" u="sng"/>
              <a:t>&lt;</a:t>
            </a:r>
            <a:r>
              <a:rPr lang="en-US" b="0"/>
              <a:t> 1</a:t>
            </a:r>
            <a:br>
              <a:rPr lang="en-US" b="0"/>
            </a:br>
            <a:r>
              <a:rPr lang="en-US" b="0"/>
              <a:t>			</a:t>
            </a:r>
            <a:r>
              <a:rPr lang="en-US" b="0" err="1"/>
              <a:t>p</a:t>
            </a:r>
            <a:r>
              <a:rPr lang="en-US" b="0" baseline="-25000" err="1"/>
              <a:t>c</a:t>
            </a:r>
            <a:r>
              <a:rPr lang="en-US" b="0" err="1"/>
              <a:t>c</a:t>
            </a:r>
            <a:r>
              <a:rPr lang="en-US" b="0"/>
              <a:t> + </a:t>
            </a:r>
            <a:r>
              <a:rPr lang="en-US" b="0" err="1"/>
              <a:t>p</a:t>
            </a:r>
            <a:r>
              <a:rPr lang="en-US" b="0" baseline="-25000" err="1"/>
              <a:t>p</a:t>
            </a:r>
            <a:r>
              <a:rPr lang="en-US" b="0" err="1"/>
              <a:t>d</a:t>
            </a:r>
            <a:r>
              <a:rPr lang="en-US" b="0"/>
              <a:t> &lt;=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928192" y="4239537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??????????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5143500" y="4552950"/>
            <a:ext cx="3836987" cy="723899"/>
            <a:chOff x="5143500" y="4552950"/>
            <a:chExt cx="3836987" cy="723899"/>
          </a:xfrm>
        </p:grpSpPr>
        <p:sp>
          <p:nvSpPr>
            <p:cNvPr id="7" name="Right Arrow 6"/>
            <p:cNvSpPr/>
            <p:nvPr/>
          </p:nvSpPr>
          <p:spPr>
            <a:xfrm>
              <a:off x="5143500" y="4552950"/>
              <a:ext cx="628650" cy="723899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875337" y="4723010"/>
              <a:ext cx="31051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Max: ½ cake, ½ doughnut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143500" y="5522120"/>
            <a:ext cx="3836987" cy="1093390"/>
            <a:chOff x="5143500" y="5522120"/>
            <a:chExt cx="3836987" cy="1093390"/>
          </a:xfrm>
        </p:grpSpPr>
        <p:sp>
          <p:nvSpPr>
            <p:cNvPr id="9" name="Right Arrow 8"/>
            <p:cNvSpPr/>
            <p:nvPr/>
          </p:nvSpPr>
          <p:spPr>
            <a:xfrm>
              <a:off x="5143500" y="5522120"/>
              <a:ext cx="628650" cy="723899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875337" y="5692180"/>
              <a:ext cx="310515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Max: ½ cake, ½ doughnut</a:t>
              </a:r>
              <a:br>
                <a:rPr lang="en-US"/>
              </a:br>
              <a:r>
                <a:rPr lang="en-US"/>
                <a:t>(and many others – clearinghouse chooses!)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92378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  <p:bldP spid="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CEEI Properties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/>
              <a:t>Envy-free    </a:t>
            </a:r>
            <a:r>
              <a:rPr lang="en-US" b="0"/>
              <a:t>????????</a:t>
            </a:r>
            <a:endParaRPr lang="en-US"/>
          </a:p>
          <a:p>
            <a:pPr marL="800100" lvl="1" indent="-342900">
              <a:buFont typeface="Arial" charset="0"/>
              <a:buChar char="•"/>
            </a:pPr>
            <a:r>
              <a:rPr lang="en-US">
                <a:solidFill>
                  <a:srgbClr val="00B050"/>
                </a:solidFill>
              </a:rPr>
              <a:t>Yes!  </a:t>
            </a:r>
            <a:r>
              <a:rPr lang="en-US"/>
              <a:t>Given the prices, you bought the best bundle you could afford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/>
              <a:t>If you envy somebody else’s bundle, you could’ve purchased it!</a:t>
            </a:r>
          </a:p>
          <a:p>
            <a:pPr marL="342900" indent="-342900">
              <a:buFont typeface="Arial" charset="0"/>
              <a:buChar char="•"/>
            </a:pPr>
            <a:r>
              <a:rPr lang="en-US"/>
              <a:t>Pareto-efficient    </a:t>
            </a:r>
            <a:r>
              <a:rPr lang="en-US" b="0"/>
              <a:t>????????</a:t>
            </a:r>
            <a:endParaRPr lang="en-US"/>
          </a:p>
          <a:p>
            <a:pPr marL="800100" lvl="1" indent="-342900">
              <a:buFont typeface="Arial" charset="0"/>
              <a:buChar char="•"/>
            </a:pPr>
            <a:r>
              <a:rPr lang="en-US">
                <a:solidFill>
                  <a:srgbClr val="00B050"/>
                </a:solidFill>
              </a:rPr>
              <a:t>Yes!</a:t>
            </a:r>
            <a:r>
              <a:rPr lang="en-US"/>
              <a:t>  Market is cleared </a:t>
            </a:r>
            <a:r>
              <a:rPr lang="en-US">
                <a:sym typeface="Wingdings"/>
              </a:rPr>
              <a:t> taking a Pareto step involves taking a resource from one agent and giving it to somebody new </a:t>
            </a:r>
            <a:r>
              <a:rPr lang="is-IS">
                <a:sym typeface="Wingdings"/>
              </a:rPr>
              <a:t>… but this lowers their utility by above</a:t>
            </a:r>
            <a:endParaRPr lang="en-US"/>
          </a:p>
          <a:p>
            <a:pPr marL="342900" indent="-342900">
              <a:buFont typeface="Arial" charset="0"/>
              <a:buChar char="•"/>
            </a:pPr>
            <a:r>
              <a:rPr lang="en-US"/>
              <a:t>Strategy proof    </a:t>
            </a:r>
            <a:r>
              <a:rPr lang="en-US" b="0"/>
              <a:t>????????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>
                <a:solidFill>
                  <a:schemeClr val="tx2"/>
                </a:solidFill>
              </a:rPr>
              <a:t>No!</a:t>
            </a:r>
            <a:r>
              <a:rPr lang="en-US"/>
              <a:t>  Intuition: CEEI clears the market </a:t>
            </a:r>
            <a:r>
              <a:rPr lang="en-US">
                <a:sym typeface="Wingdings"/>
              </a:rPr>
              <a:t> can game the system by requesting more underutilized resources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690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/>
              <a:t>DRF </a:t>
            </a:r>
            <a:r>
              <a:rPr lang="en-US" err="1"/>
              <a:t>vs</a:t>
            </a:r>
            <a:r>
              <a:rPr lang="en-US"/>
              <a:t> CEEI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486400"/>
          </a:xfrm>
        </p:spPr>
        <p:txBody>
          <a:bodyPr>
            <a:normAutofit fontScale="92500" lnSpcReduction="10000"/>
          </a:bodyPr>
          <a:lstStyle/>
          <a:p>
            <a:r>
              <a:rPr lang="en-US" sz="2400"/>
              <a:t>A1: &lt;1 CPU, 4 GB&gt;  A2: &lt;3 CPU, 1 GB&gt;</a:t>
            </a:r>
          </a:p>
          <a:p>
            <a:pPr lvl="1"/>
            <a:r>
              <a:rPr lang="en-US" sz="2000" b="0"/>
              <a:t>DRF more fair, CEEI better utilization</a:t>
            </a:r>
          </a:p>
          <a:p>
            <a:endParaRPr lang="en-US" sz="2400" b="0"/>
          </a:p>
          <a:p>
            <a:endParaRPr lang="en-US" sz="2400" b="0"/>
          </a:p>
          <a:p>
            <a:endParaRPr lang="en-US" sz="2400" b="0"/>
          </a:p>
          <a:p>
            <a:endParaRPr lang="en-US" sz="2400" b="0"/>
          </a:p>
          <a:p>
            <a:endParaRPr lang="en-US" sz="2400" b="0"/>
          </a:p>
          <a:p>
            <a:endParaRPr lang="en-US" sz="2400" b="0"/>
          </a:p>
          <a:p>
            <a:endParaRPr lang="en-US" sz="2400" b="0"/>
          </a:p>
          <a:p>
            <a:endParaRPr lang="en-US" sz="2400" b="0"/>
          </a:p>
          <a:p>
            <a:endParaRPr lang="en-US" sz="1600" b="0"/>
          </a:p>
          <a:p>
            <a:r>
              <a:rPr lang="en-US" sz="2400" b="0"/>
              <a:t>A1: &lt;1 CPU, 4 GB&gt;  A2: &lt;3 CPU, </a:t>
            </a:r>
            <a:r>
              <a:rPr lang="en-US" sz="2400" b="0">
                <a:solidFill>
                  <a:srgbClr val="FF0000"/>
                </a:solidFill>
              </a:rPr>
              <a:t>2 GB</a:t>
            </a:r>
            <a:r>
              <a:rPr lang="en-US" sz="2400" b="0"/>
              <a:t>&gt;</a:t>
            </a:r>
          </a:p>
          <a:p>
            <a:pPr lvl="1"/>
            <a:r>
              <a:rPr lang="en-US" sz="2000" b="0"/>
              <a:t>A2 increased her share of both CPU and memory</a:t>
            </a:r>
          </a:p>
        </p:txBody>
      </p:sp>
      <p:grpSp>
        <p:nvGrpSpPr>
          <p:cNvPr id="120" name="Group 119"/>
          <p:cNvGrpSpPr/>
          <p:nvPr/>
        </p:nvGrpSpPr>
        <p:grpSpPr>
          <a:xfrm>
            <a:off x="152400" y="1951178"/>
            <a:ext cx="4818942" cy="3184383"/>
            <a:chOff x="152400" y="2255978"/>
            <a:chExt cx="4818942" cy="3184383"/>
          </a:xfrm>
        </p:grpSpPr>
        <p:sp>
          <p:nvSpPr>
            <p:cNvPr id="19" name="Line 13"/>
            <p:cNvSpPr>
              <a:spLocks noChangeShapeType="1"/>
            </p:cNvSpPr>
            <p:nvPr/>
          </p:nvSpPr>
          <p:spPr bwMode="auto">
            <a:xfrm flipH="1" flipV="1">
              <a:off x="594263" y="4016832"/>
              <a:ext cx="1509009" cy="0"/>
            </a:xfrm>
            <a:prstGeom prst="line">
              <a:avLst/>
            </a:prstGeom>
            <a:noFill/>
            <a:ln w="12700">
              <a:solidFill>
                <a:srgbClr val="5F5F5F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050" b="0"/>
            </a:p>
          </p:txBody>
        </p:sp>
        <p:sp>
          <p:nvSpPr>
            <p:cNvPr id="31" name="Line 30"/>
            <p:cNvSpPr>
              <a:spLocks noChangeShapeType="1"/>
            </p:cNvSpPr>
            <p:nvPr/>
          </p:nvSpPr>
          <p:spPr bwMode="auto">
            <a:xfrm flipH="1" flipV="1">
              <a:off x="2583411" y="4028264"/>
              <a:ext cx="1509009" cy="0"/>
            </a:xfrm>
            <a:prstGeom prst="line">
              <a:avLst/>
            </a:prstGeom>
            <a:noFill/>
            <a:ln w="12700">
              <a:solidFill>
                <a:srgbClr val="5F5F5F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050" b="0"/>
            </a:p>
          </p:txBody>
        </p:sp>
        <p:sp>
          <p:nvSpPr>
            <p:cNvPr id="4" name="Rectangle 24"/>
            <p:cNvSpPr>
              <a:spLocks noChangeArrowheads="1"/>
            </p:cNvSpPr>
            <p:nvPr/>
          </p:nvSpPr>
          <p:spPr bwMode="auto">
            <a:xfrm>
              <a:off x="2653294" y="3959806"/>
              <a:ext cx="658477" cy="105317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050" b="0"/>
            </a:p>
          </p:txBody>
        </p:sp>
        <p:sp>
          <p:nvSpPr>
            <p:cNvPr id="5" name="Rectangle 28"/>
            <p:cNvSpPr>
              <a:spLocks noChangeArrowheads="1"/>
            </p:cNvSpPr>
            <p:nvPr/>
          </p:nvSpPr>
          <p:spPr bwMode="auto">
            <a:xfrm>
              <a:off x="3374783" y="3046266"/>
              <a:ext cx="658477" cy="1807462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050" b="0"/>
            </a:p>
          </p:txBody>
        </p:sp>
        <p:sp>
          <p:nvSpPr>
            <p:cNvPr id="6" name="Rectangle 29"/>
            <p:cNvSpPr>
              <a:spLocks noChangeArrowheads="1"/>
            </p:cNvSpPr>
            <p:nvPr/>
          </p:nvSpPr>
          <p:spPr bwMode="auto">
            <a:xfrm>
              <a:off x="2653294" y="3043978"/>
              <a:ext cx="658477" cy="91641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sz="1050" b="0"/>
            </a:p>
          </p:txBody>
        </p:sp>
        <p:sp>
          <p:nvSpPr>
            <p:cNvPr id="7" name="Rectangle 41"/>
            <p:cNvSpPr>
              <a:spLocks noChangeArrowheads="1"/>
            </p:cNvSpPr>
            <p:nvPr/>
          </p:nvSpPr>
          <p:spPr bwMode="auto">
            <a:xfrm>
              <a:off x="3374783" y="4852680"/>
              <a:ext cx="658477" cy="16030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050" b="0"/>
            </a:p>
          </p:txBody>
        </p:sp>
        <p:sp>
          <p:nvSpPr>
            <p:cNvPr id="8" name="Rectangle 2"/>
            <p:cNvSpPr>
              <a:spLocks noChangeArrowheads="1"/>
            </p:cNvSpPr>
            <p:nvPr/>
          </p:nvSpPr>
          <p:spPr bwMode="auto">
            <a:xfrm>
              <a:off x="662854" y="3679826"/>
              <a:ext cx="658477" cy="130871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050" b="0"/>
            </a:p>
          </p:txBody>
        </p:sp>
        <p:sp>
          <p:nvSpPr>
            <p:cNvPr id="9" name="Rectangle 3"/>
            <p:cNvSpPr>
              <a:spLocks noChangeArrowheads="1"/>
            </p:cNvSpPr>
            <p:nvPr/>
          </p:nvSpPr>
          <p:spPr bwMode="auto">
            <a:xfrm>
              <a:off x="1382590" y="4776319"/>
              <a:ext cx="664100" cy="21523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050" b="0"/>
            </a:p>
          </p:txBody>
        </p:sp>
        <p:sp>
          <p:nvSpPr>
            <p:cNvPr id="10" name="Rectangle 4"/>
            <p:cNvSpPr>
              <a:spLocks noChangeArrowheads="1"/>
            </p:cNvSpPr>
            <p:nvPr/>
          </p:nvSpPr>
          <p:spPr bwMode="auto">
            <a:xfrm>
              <a:off x="1382000" y="3037119"/>
              <a:ext cx="658477" cy="128873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050" b="0"/>
            </a:p>
          </p:txBody>
        </p:sp>
        <p:sp>
          <p:nvSpPr>
            <p:cNvPr id="11" name="Rectangle 5"/>
            <p:cNvSpPr>
              <a:spLocks noChangeArrowheads="1"/>
            </p:cNvSpPr>
            <p:nvPr/>
          </p:nvSpPr>
          <p:spPr bwMode="auto">
            <a:xfrm>
              <a:off x="662854" y="3035975"/>
              <a:ext cx="658477" cy="64713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050" b="0"/>
            </a:p>
          </p:txBody>
        </p:sp>
        <p:sp>
          <p:nvSpPr>
            <p:cNvPr id="12" name="Rectangle 6"/>
            <p:cNvSpPr>
              <a:spLocks noChangeArrowheads="1"/>
            </p:cNvSpPr>
            <p:nvPr/>
          </p:nvSpPr>
          <p:spPr bwMode="auto">
            <a:xfrm>
              <a:off x="4191000" y="3711784"/>
              <a:ext cx="144614" cy="19662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050" b="0"/>
            </a:p>
          </p:txBody>
        </p:sp>
        <p:sp>
          <p:nvSpPr>
            <p:cNvPr id="13" name="Text Box 7"/>
            <p:cNvSpPr txBox="1">
              <a:spLocks noChangeArrowheads="1"/>
            </p:cNvSpPr>
            <p:nvPr/>
          </p:nvSpPr>
          <p:spPr bwMode="auto">
            <a:xfrm>
              <a:off x="666283" y="5132584"/>
              <a:ext cx="134439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b="0">
                  <a:latin typeface="Palatino" pitchFamily="18" charset="0"/>
                </a:rPr>
                <a:t> CPU       RAM</a:t>
              </a:r>
            </a:p>
          </p:txBody>
        </p:sp>
        <p:sp>
          <p:nvSpPr>
            <p:cNvPr id="14" name="Rectangle 8"/>
            <p:cNvSpPr>
              <a:spLocks noChangeArrowheads="1"/>
            </p:cNvSpPr>
            <p:nvPr/>
          </p:nvSpPr>
          <p:spPr bwMode="auto">
            <a:xfrm>
              <a:off x="4191075" y="4019436"/>
              <a:ext cx="144614" cy="19662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050" b="0"/>
            </a:p>
          </p:txBody>
        </p:sp>
        <p:sp>
          <p:nvSpPr>
            <p:cNvPr id="15" name="Text Box 9"/>
            <p:cNvSpPr txBox="1">
              <a:spLocks noChangeArrowheads="1"/>
            </p:cNvSpPr>
            <p:nvPr/>
          </p:nvSpPr>
          <p:spPr bwMode="auto">
            <a:xfrm>
              <a:off x="4404280" y="3972564"/>
              <a:ext cx="56706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b="0">
                  <a:latin typeface="Palatino" pitchFamily="18" charset="0"/>
                </a:rPr>
                <a:t>user 2</a:t>
              </a:r>
            </a:p>
          </p:txBody>
        </p:sp>
        <p:sp>
          <p:nvSpPr>
            <p:cNvPr id="16" name="Text Box 10"/>
            <p:cNvSpPr txBox="1">
              <a:spLocks noChangeArrowheads="1"/>
            </p:cNvSpPr>
            <p:nvPr/>
          </p:nvSpPr>
          <p:spPr bwMode="auto">
            <a:xfrm>
              <a:off x="4402913" y="3658055"/>
              <a:ext cx="492229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b="0">
                  <a:latin typeface="Palatino" pitchFamily="18" charset="0"/>
                </a:rPr>
                <a:t>user 1</a:t>
              </a:r>
            </a:p>
          </p:txBody>
        </p:sp>
        <p:sp>
          <p:nvSpPr>
            <p:cNvPr id="17" name="Line 11"/>
            <p:cNvSpPr>
              <a:spLocks noChangeShapeType="1"/>
            </p:cNvSpPr>
            <p:nvPr/>
          </p:nvSpPr>
          <p:spPr bwMode="auto">
            <a:xfrm flipH="1" flipV="1">
              <a:off x="594263" y="3035976"/>
              <a:ext cx="1509009" cy="0"/>
            </a:xfrm>
            <a:prstGeom prst="line">
              <a:avLst/>
            </a:prstGeom>
            <a:noFill/>
            <a:ln w="12700">
              <a:solidFill>
                <a:srgbClr val="5F5F5F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050" b="0"/>
            </a:p>
          </p:txBody>
        </p:sp>
        <p:sp>
          <p:nvSpPr>
            <p:cNvPr id="18" name="Text Box 12"/>
            <p:cNvSpPr txBox="1">
              <a:spLocks noChangeArrowheads="1"/>
            </p:cNvSpPr>
            <p:nvPr/>
          </p:nvSpPr>
          <p:spPr bwMode="auto">
            <a:xfrm>
              <a:off x="152400" y="2917085"/>
              <a:ext cx="414426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US" sz="1200" b="0">
                  <a:solidFill>
                    <a:srgbClr val="292929"/>
                  </a:solidFill>
                  <a:latin typeface="Palatino" pitchFamily="18" charset="0"/>
                </a:rPr>
                <a:t>100%</a:t>
              </a:r>
            </a:p>
          </p:txBody>
        </p:sp>
        <p:sp>
          <p:nvSpPr>
            <p:cNvPr id="20" name="Line 14"/>
            <p:cNvSpPr>
              <a:spLocks noChangeShapeType="1"/>
            </p:cNvSpPr>
            <p:nvPr/>
          </p:nvSpPr>
          <p:spPr bwMode="auto">
            <a:xfrm flipH="1" flipV="1">
              <a:off x="594263" y="4994259"/>
              <a:ext cx="1509009" cy="0"/>
            </a:xfrm>
            <a:prstGeom prst="line">
              <a:avLst/>
            </a:prstGeom>
            <a:noFill/>
            <a:ln w="12700">
              <a:solidFill>
                <a:srgbClr val="5F5F5F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050" b="0"/>
            </a:p>
          </p:txBody>
        </p:sp>
        <p:sp>
          <p:nvSpPr>
            <p:cNvPr id="21" name="Text Box 15"/>
            <p:cNvSpPr txBox="1">
              <a:spLocks noChangeArrowheads="1"/>
            </p:cNvSpPr>
            <p:nvPr/>
          </p:nvSpPr>
          <p:spPr bwMode="auto">
            <a:xfrm>
              <a:off x="152400" y="3904800"/>
              <a:ext cx="414426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US" sz="1200" b="0">
                  <a:solidFill>
                    <a:srgbClr val="292929"/>
                  </a:solidFill>
                  <a:latin typeface="Palatino" pitchFamily="18" charset="0"/>
                </a:rPr>
                <a:t>50%</a:t>
              </a:r>
            </a:p>
          </p:txBody>
        </p:sp>
        <p:sp>
          <p:nvSpPr>
            <p:cNvPr id="22" name="Text Box 16"/>
            <p:cNvSpPr txBox="1">
              <a:spLocks noChangeArrowheads="1"/>
            </p:cNvSpPr>
            <p:nvPr/>
          </p:nvSpPr>
          <p:spPr bwMode="auto">
            <a:xfrm>
              <a:off x="265024" y="4871937"/>
              <a:ext cx="301802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US" sz="1200" b="0">
                  <a:solidFill>
                    <a:srgbClr val="292929"/>
                  </a:solidFill>
                  <a:latin typeface="Palatino" pitchFamily="18" charset="0"/>
                </a:rPr>
                <a:t>0%</a:t>
              </a:r>
            </a:p>
          </p:txBody>
        </p:sp>
        <p:sp>
          <p:nvSpPr>
            <p:cNvPr id="23" name="Line 17"/>
            <p:cNvSpPr>
              <a:spLocks noChangeShapeType="1"/>
            </p:cNvSpPr>
            <p:nvPr/>
          </p:nvSpPr>
          <p:spPr bwMode="auto">
            <a:xfrm flipV="1">
              <a:off x="662854" y="2958240"/>
              <a:ext cx="0" cy="2140049"/>
            </a:xfrm>
            <a:prstGeom prst="line">
              <a:avLst/>
            </a:prstGeom>
            <a:noFill/>
            <a:ln w="12700">
              <a:solidFill>
                <a:srgbClr val="5F5F5F"/>
              </a:solidFill>
              <a:prstDash val="dash"/>
              <a:round/>
              <a:headEnd/>
              <a:tailEnd type="none" w="lg" len="lg"/>
            </a:ln>
            <a:effectLst/>
          </p:spPr>
          <p:txBody>
            <a:bodyPr/>
            <a:lstStyle/>
            <a:p>
              <a:endParaRPr lang="en-US" sz="1050" b="0"/>
            </a:p>
          </p:txBody>
        </p:sp>
        <p:sp>
          <p:nvSpPr>
            <p:cNvPr id="26" name="Line 20"/>
            <p:cNvSpPr>
              <a:spLocks noChangeShapeType="1"/>
            </p:cNvSpPr>
            <p:nvPr/>
          </p:nvSpPr>
          <p:spPr bwMode="auto">
            <a:xfrm flipV="1">
              <a:off x="2040893" y="2958240"/>
              <a:ext cx="0" cy="2140049"/>
            </a:xfrm>
            <a:prstGeom prst="line">
              <a:avLst/>
            </a:prstGeom>
            <a:noFill/>
            <a:ln w="12700">
              <a:solidFill>
                <a:srgbClr val="5F5F5F"/>
              </a:solidFill>
              <a:prstDash val="dash"/>
              <a:round/>
              <a:headEnd/>
              <a:tailEnd type="none" w="lg" len="lg"/>
            </a:ln>
            <a:effectLst/>
          </p:spPr>
          <p:txBody>
            <a:bodyPr/>
            <a:lstStyle/>
            <a:p>
              <a:endParaRPr lang="en-US" sz="1050" b="0"/>
            </a:p>
          </p:txBody>
        </p:sp>
        <p:sp>
          <p:nvSpPr>
            <p:cNvPr id="27" name="Line 21"/>
            <p:cNvSpPr>
              <a:spLocks noChangeShapeType="1"/>
            </p:cNvSpPr>
            <p:nvPr/>
          </p:nvSpPr>
          <p:spPr bwMode="auto">
            <a:xfrm flipV="1">
              <a:off x="1352197" y="2951380"/>
              <a:ext cx="0" cy="2140049"/>
            </a:xfrm>
            <a:prstGeom prst="line">
              <a:avLst/>
            </a:prstGeom>
            <a:noFill/>
            <a:ln w="12700">
              <a:solidFill>
                <a:srgbClr val="5F5F5F"/>
              </a:solidFill>
              <a:prstDash val="dash"/>
              <a:round/>
              <a:headEnd/>
              <a:tailEnd type="none" w="lg" len="lg"/>
            </a:ln>
            <a:effectLst/>
          </p:spPr>
          <p:txBody>
            <a:bodyPr/>
            <a:lstStyle/>
            <a:p>
              <a:endParaRPr lang="en-US" sz="1050" b="0"/>
            </a:p>
          </p:txBody>
        </p:sp>
        <p:sp>
          <p:nvSpPr>
            <p:cNvPr id="28" name="Text Box 25"/>
            <p:cNvSpPr txBox="1">
              <a:spLocks noChangeArrowheads="1"/>
            </p:cNvSpPr>
            <p:nvPr/>
          </p:nvSpPr>
          <p:spPr bwMode="auto">
            <a:xfrm>
              <a:off x="2655432" y="5132584"/>
              <a:ext cx="134439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b="0">
                  <a:latin typeface="Palatino" pitchFamily="18" charset="0"/>
                </a:rPr>
                <a:t> CPU       RAM</a:t>
              </a:r>
            </a:p>
          </p:txBody>
        </p:sp>
        <p:sp>
          <p:nvSpPr>
            <p:cNvPr id="29" name="Line 26"/>
            <p:cNvSpPr>
              <a:spLocks noChangeShapeType="1"/>
            </p:cNvSpPr>
            <p:nvPr/>
          </p:nvSpPr>
          <p:spPr bwMode="auto">
            <a:xfrm flipH="1" flipV="1">
              <a:off x="2583411" y="3040549"/>
              <a:ext cx="1509009" cy="0"/>
            </a:xfrm>
            <a:prstGeom prst="line">
              <a:avLst/>
            </a:prstGeom>
            <a:noFill/>
            <a:ln w="12700">
              <a:solidFill>
                <a:srgbClr val="5F5F5F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050" b="0"/>
            </a:p>
          </p:txBody>
        </p:sp>
        <p:sp>
          <p:nvSpPr>
            <p:cNvPr id="30" name="Text Box 27"/>
            <p:cNvSpPr txBox="1">
              <a:spLocks noChangeArrowheads="1"/>
            </p:cNvSpPr>
            <p:nvPr/>
          </p:nvSpPr>
          <p:spPr bwMode="auto">
            <a:xfrm>
              <a:off x="1964859" y="2902795"/>
              <a:ext cx="591115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US" sz="1200" b="0">
                  <a:solidFill>
                    <a:srgbClr val="292929"/>
                  </a:solidFill>
                  <a:latin typeface="Palatino" pitchFamily="18" charset="0"/>
                </a:rPr>
                <a:t>100%</a:t>
              </a:r>
            </a:p>
          </p:txBody>
        </p:sp>
        <p:sp>
          <p:nvSpPr>
            <p:cNvPr id="32" name="Text Box 32"/>
            <p:cNvSpPr txBox="1">
              <a:spLocks noChangeArrowheads="1"/>
            </p:cNvSpPr>
            <p:nvPr/>
          </p:nvSpPr>
          <p:spPr bwMode="auto">
            <a:xfrm>
              <a:off x="2133600" y="3904800"/>
              <a:ext cx="422374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US" sz="1200" b="0">
                  <a:solidFill>
                    <a:srgbClr val="292929"/>
                  </a:solidFill>
                  <a:latin typeface="Palatino" pitchFamily="18" charset="0"/>
                </a:rPr>
                <a:t>50%</a:t>
              </a:r>
            </a:p>
          </p:txBody>
        </p:sp>
        <p:sp>
          <p:nvSpPr>
            <p:cNvPr id="33" name="Text Box 33"/>
            <p:cNvSpPr txBox="1">
              <a:spLocks noChangeArrowheads="1"/>
            </p:cNvSpPr>
            <p:nvPr/>
          </p:nvSpPr>
          <p:spPr bwMode="auto">
            <a:xfrm>
              <a:off x="2133600" y="4892515"/>
              <a:ext cx="422374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US" sz="1200" b="0">
                  <a:solidFill>
                    <a:srgbClr val="292929"/>
                  </a:solidFill>
                  <a:latin typeface="Palatino" pitchFamily="18" charset="0"/>
                </a:rPr>
                <a:t>0%</a:t>
              </a:r>
            </a:p>
          </p:txBody>
        </p:sp>
        <p:sp>
          <p:nvSpPr>
            <p:cNvPr id="34" name="Line 34"/>
            <p:cNvSpPr>
              <a:spLocks noChangeShapeType="1"/>
            </p:cNvSpPr>
            <p:nvPr/>
          </p:nvSpPr>
          <p:spPr bwMode="auto">
            <a:xfrm flipV="1">
              <a:off x="2653294" y="2958240"/>
              <a:ext cx="0" cy="2140049"/>
            </a:xfrm>
            <a:prstGeom prst="line">
              <a:avLst/>
            </a:prstGeom>
            <a:noFill/>
            <a:ln w="12700">
              <a:solidFill>
                <a:srgbClr val="5F5F5F"/>
              </a:solidFill>
              <a:prstDash val="dash"/>
              <a:round/>
              <a:headEnd/>
              <a:tailEnd type="none" w="lg" len="lg"/>
            </a:ln>
            <a:effectLst/>
          </p:spPr>
          <p:txBody>
            <a:bodyPr/>
            <a:lstStyle/>
            <a:p>
              <a:endParaRPr lang="en-US" sz="1050" b="0"/>
            </a:p>
          </p:txBody>
        </p:sp>
        <p:sp>
          <p:nvSpPr>
            <p:cNvPr id="37" name="Line 37"/>
            <p:cNvSpPr>
              <a:spLocks noChangeShapeType="1"/>
            </p:cNvSpPr>
            <p:nvPr/>
          </p:nvSpPr>
          <p:spPr bwMode="auto">
            <a:xfrm flipV="1">
              <a:off x="4037535" y="2958240"/>
              <a:ext cx="0" cy="2140049"/>
            </a:xfrm>
            <a:prstGeom prst="line">
              <a:avLst/>
            </a:prstGeom>
            <a:noFill/>
            <a:ln w="12700">
              <a:solidFill>
                <a:srgbClr val="5F5F5F"/>
              </a:solidFill>
              <a:prstDash val="dash"/>
              <a:round/>
              <a:headEnd/>
              <a:tailEnd type="none" w="lg" len="lg"/>
            </a:ln>
            <a:effectLst/>
          </p:spPr>
          <p:txBody>
            <a:bodyPr/>
            <a:lstStyle/>
            <a:p>
              <a:endParaRPr lang="en-US" sz="1050" b="0"/>
            </a:p>
          </p:txBody>
        </p:sp>
        <p:sp>
          <p:nvSpPr>
            <p:cNvPr id="38" name="Line 38"/>
            <p:cNvSpPr>
              <a:spLocks noChangeShapeType="1"/>
            </p:cNvSpPr>
            <p:nvPr/>
          </p:nvSpPr>
          <p:spPr bwMode="auto">
            <a:xfrm flipV="1">
              <a:off x="3341345" y="2951380"/>
              <a:ext cx="0" cy="2140049"/>
            </a:xfrm>
            <a:prstGeom prst="line">
              <a:avLst/>
            </a:prstGeom>
            <a:noFill/>
            <a:ln w="12700">
              <a:solidFill>
                <a:srgbClr val="5F5F5F"/>
              </a:solidFill>
              <a:prstDash val="dash"/>
              <a:round/>
              <a:headEnd/>
              <a:tailEnd type="none" w="lg" len="lg"/>
            </a:ln>
            <a:effectLst/>
          </p:spPr>
          <p:txBody>
            <a:bodyPr/>
            <a:lstStyle/>
            <a:p>
              <a:endParaRPr lang="en-US" sz="1050" b="0"/>
            </a:p>
          </p:txBody>
        </p:sp>
        <p:sp>
          <p:nvSpPr>
            <p:cNvPr id="39" name="Text Box 39"/>
            <p:cNvSpPr txBox="1">
              <a:spLocks noChangeArrowheads="1"/>
            </p:cNvSpPr>
            <p:nvPr/>
          </p:nvSpPr>
          <p:spPr bwMode="auto">
            <a:xfrm>
              <a:off x="745163" y="2255978"/>
              <a:ext cx="1207207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b="0">
                  <a:solidFill>
                    <a:srgbClr val="292929"/>
                  </a:solidFill>
                  <a:latin typeface="Calibri" pitchFamily="34" charset="0"/>
                </a:rPr>
                <a:t>Dominant Resource Fairness</a:t>
              </a:r>
            </a:p>
          </p:txBody>
        </p:sp>
        <p:sp>
          <p:nvSpPr>
            <p:cNvPr id="40" name="Text Box 40"/>
            <p:cNvSpPr txBox="1">
              <a:spLocks noChangeArrowheads="1"/>
            </p:cNvSpPr>
            <p:nvPr/>
          </p:nvSpPr>
          <p:spPr bwMode="auto">
            <a:xfrm>
              <a:off x="2371306" y="2256564"/>
              <a:ext cx="1905000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sv-SE" sz="1600" b="0">
                  <a:solidFill>
                    <a:srgbClr val="292929"/>
                  </a:solidFill>
                  <a:latin typeface="Calibri" pitchFamily="34" charset="0"/>
                </a:rPr>
                <a:t>Competitive Equilibrium from Equal Incomes</a:t>
              </a:r>
              <a:endParaRPr lang="en-US" sz="1600" b="0">
                <a:solidFill>
                  <a:srgbClr val="292929"/>
                </a:solidFill>
                <a:latin typeface="Calibri" pitchFamily="34" charset="0"/>
              </a:endParaRPr>
            </a:p>
          </p:txBody>
        </p:sp>
        <p:sp>
          <p:nvSpPr>
            <p:cNvPr id="41" name="Line 31"/>
            <p:cNvSpPr>
              <a:spLocks noChangeShapeType="1"/>
            </p:cNvSpPr>
            <p:nvPr/>
          </p:nvSpPr>
          <p:spPr bwMode="auto">
            <a:xfrm flipH="1" flipV="1">
              <a:off x="2583411" y="5014836"/>
              <a:ext cx="1509009" cy="0"/>
            </a:xfrm>
            <a:prstGeom prst="line">
              <a:avLst/>
            </a:prstGeom>
            <a:noFill/>
            <a:ln w="12700">
              <a:solidFill>
                <a:srgbClr val="5F5F5F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050" b="0"/>
            </a:p>
          </p:txBody>
        </p:sp>
        <p:cxnSp>
          <p:nvCxnSpPr>
            <p:cNvPr id="92" name="Straight Arrow Connector 91"/>
            <p:cNvCxnSpPr/>
            <p:nvPr/>
          </p:nvCxnSpPr>
          <p:spPr>
            <a:xfrm rot="16200000" flipH="1">
              <a:off x="195842" y="4334144"/>
              <a:ext cx="1284718" cy="2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sysDot"/>
              <a:headEnd type="arrow" w="med" len="sm"/>
              <a:tailEnd type="arrow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/>
            <p:cNvSpPr txBox="1"/>
            <p:nvPr/>
          </p:nvSpPr>
          <p:spPr>
            <a:xfrm>
              <a:off x="807352" y="4144747"/>
              <a:ext cx="5910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/>
                <a:t>66</a:t>
              </a:r>
              <a:r>
                <a:rPr lang="sv-SE" b="0"/>
                <a:t>%</a:t>
              </a:r>
              <a:endParaRPr lang="en-US" b="0"/>
            </a:p>
          </p:txBody>
        </p:sp>
        <p:cxnSp>
          <p:nvCxnSpPr>
            <p:cNvPr id="94" name="Straight Arrow Connector 93"/>
            <p:cNvCxnSpPr/>
            <p:nvPr/>
          </p:nvCxnSpPr>
          <p:spPr>
            <a:xfrm rot="16200000" flipH="1">
              <a:off x="942178" y="3676116"/>
              <a:ext cx="1253381" cy="8545"/>
            </a:xfrm>
            <a:prstGeom prst="straightConnector1">
              <a:avLst/>
            </a:prstGeom>
            <a:ln w="25400">
              <a:solidFill>
                <a:schemeClr val="bg1"/>
              </a:solidFill>
              <a:prstDash val="sysDot"/>
              <a:headEnd type="arrow" w="med" len="sm"/>
              <a:tailEnd type="arrow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TextBox 94"/>
            <p:cNvSpPr txBox="1"/>
            <p:nvPr/>
          </p:nvSpPr>
          <p:spPr>
            <a:xfrm>
              <a:off x="1524000" y="3520055"/>
              <a:ext cx="63376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>
                  <a:solidFill>
                    <a:schemeClr val="bg1"/>
                  </a:solidFill>
                </a:rPr>
                <a:t>66</a:t>
              </a:r>
              <a:r>
                <a:rPr lang="sv-SE" b="0">
                  <a:solidFill>
                    <a:schemeClr val="bg1"/>
                  </a:solidFill>
                </a:rPr>
                <a:t>%</a:t>
              </a:r>
              <a:endParaRPr lang="en-US" b="0">
                <a:solidFill>
                  <a:schemeClr val="bg1"/>
                </a:solidFill>
              </a:endParaRPr>
            </a:p>
          </p:txBody>
        </p:sp>
        <p:cxnSp>
          <p:nvCxnSpPr>
            <p:cNvPr id="100" name="Straight Arrow Connector 99"/>
            <p:cNvCxnSpPr/>
            <p:nvPr/>
          </p:nvCxnSpPr>
          <p:spPr>
            <a:xfrm rot="16200000" flipH="1">
              <a:off x="2303803" y="4483693"/>
              <a:ext cx="1034041" cy="2847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sysDot"/>
              <a:headEnd type="arrow" w="med" len="sm"/>
              <a:tailEnd type="arrow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TextBox 100"/>
            <p:cNvSpPr txBox="1"/>
            <p:nvPr/>
          </p:nvSpPr>
          <p:spPr>
            <a:xfrm>
              <a:off x="2794686" y="4298357"/>
              <a:ext cx="8068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/>
                <a:t>55</a:t>
              </a:r>
              <a:r>
                <a:rPr lang="sv-SE" b="0"/>
                <a:t>%</a:t>
              </a:r>
              <a:endParaRPr lang="en-US" b="0"/>
            </a:p>
          </p:txBody>
        </p:sp>
        <p:cxnSp>
          <p:nvCxnSpPr>
            <p:cNvPr id="102" name="Straight Arrow Connector 101"/>
            <p:cNvCxnSpPr/>
            <p:nvPr/>
          </p:nvCxnSpPr>
          <p:spPr>
            <a:xfrm rot="16200000" flipH="1">
              <a:off x="2662724" y="3945310"/>
              <a:ext cx="1771832" cy="11394"/>
            </a:xfrm>
            <a:prstGeom prst="straightConnector1">
              <a:avLst/>
            </a:prstGeom>
            <a:ln w="25400">
              <a:solidFill>
                <a:schemeClr val="bg1"/>
              </a:solidFill>
              <a:prstDash val="sysDot"/>
              <a:headEnd type="arrow" w="med" len="sm"/>
              <a:tailEnd type="arrow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/>
            <p:cNvSpPr txBox="1"/>
            <p:nvPr/>
          </p:nvSpPr>
          <p:spPr>
            <a:xfrm>
              <a:off x="3508211" y="3776246"/>
              <a:ext cx="69720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>
                  <a:solidFill>
                    <a:schemeClr val="bg1"/>
                  </a:solidFill>
                </a:rPr>
                <a:t>91</a:t>
              </a:r>
              <a:r>
                <a:rPr lang="sv-SE" b="0">
                  <a:solidFill>
                    <a:schemeClr val="bg1"/>
                  </a:solidFill>
                </a:rPr>
                <a:t>%</a:t>
              </a:r>
              <a:endParaRPr lang="en-US" b="0">
                <a:solidFill>
                  <a:schemeClr val="bg1"/>
                </a:solidFill>
              </a:endParaRPr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4767382" y="1943555"/>
            <a:ext cx="4224218" cy="3192006"/>
            <a:chOff x="4767382" y="2248355"/>
            <a:chExt cx="4224218" cy="3192006"/>
          </a:xfrm>
        </p:grpSpPr>
        <p:sp>
          <p:nvSpPr>
            <p:cNvPr id="72" name="Line 13"/>
            <p:cNvSpPr>
              <a:spLocks noChangeShapeType="1"/>
            </p:cNvSpPr>
            <p:nvPr/>
          </p:nvSpPr>
          <p:spPr bwMode="auto">
            <a:xfrm flipH="1" flipV="1">
              <a:off x="5291345" y="4016832"/>
              <a:ext cx="1509009" cy="0"/>
            </a:xfrm>
            <a:prstGeom prst="line">
              <a:avLst/>
            </a:prstGeom>
            <a:noFill/>
            <a:ln w="12700">
              <a:solidFill>
                <a:srgbClr val="5F5F5F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050" b="0"/>
            </a:p>
          </p:txBody>
        </p:sp>
        <p:sp>
          <p:nvSpPr>
            <p:cNvPr id="57" name="Line 30"/>
            <p:cNvSpPr>
              <a:spLocks noChangeShapeType="1"/>
            </p:cNvSpPr>
            <p:nvPr/>
          </p:nvSpPr>
          <p:spPr bwMode="auto">
            <a:xfrm flipH="1" flipV="1">
              <a:off x="7280493" y="4028264"/>
              <a:ext cx="1509009" cy="0"/>
            </a:xfrm>
            <a:prstGeom prst="line">
              <a:avLst/>
            </a:prstGeom>
            <a:noFill/>
            <a:ln w="12700">
              <a:solidFill>
                <a:srgbClr val="5F5F5F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050" b="0"/>
            </a:p>
          </p:txBody>
        </p:sp>
        <p:sp>
          <p:nvSpPr>
            <p:cNvPr id="46" name="Rectangle 24"/>
            <p:cNvSpPr>
              <a:spLocks noChangeArrowheads="1"/>
            </p:cNvSpPr>
            <p:nvPr/>
          </p:nvSpPr>
          <p:spPr bwMode="auto">
            <a:xfrm>
              <a:off x="7350376" y="3841411"/>
              <a:ext cx="658477" cy="11745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050" b="0"/>
            </a:p>
          </p:txBody>
        </p:sp>
        <p:sp>
          <p:nvSpPr>
            <p:cNvPr id="47" name="Rectangle 28"/>
            <p:cNvSpPr>
              <a:spLocks noChangeArrowheads="1"/>
            </p:cNvSpPr>
            <p:nvPr/>
          </p:nvSpPr>
          <p:spPr bwMode="auto">
            <a:xfrm>
              <a:off x="8071865" y="3052703"/>
              <a:ext cx="658477" cy="1581562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050" b="0"/>
            </a:p>
          </p:txBody>
        </p:sp>
        <p:sp>
          <p:nvSpPr>
            <p:cNvPr id="48" name="Rectangle 29"/>
            <p:cNvSpPr>
              <a:spLocks noChangeArrowheads="1"/>
            </p:cNvSpPr>
            <p:nvPr/>
          </p:nvSpPr>
          <p:spPr bwMode="auto">
            <a:xfrm>
              <a:off x="7350376" y="3043978"/>
              <a:ext cx="658477" cy="79427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sz="1050" b="0"/>
            </a:p>
          </p:txBody>
        </p:sp>
        <p:sp>
          <p:nvSpPr>
            <p:cNvPr id="49" name="Rectangle 41"/>
            <p:cNvSpPr>
              <a:spLocks noChangeArrowheads="1"/>
            </p:cNvSpPr>
            <p:nvPr/>
          </p:nvSpPr>
          <p:spPr bwMode="auto">
            <a:xfrm>
              <a:off x="8071865" y="4634368"/>
              <a:ext cx="658477" cy="37623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050" b="0"/>
            </a:p>
          </p:txBody>
        </p:sp>
        <p:sp>
          <p:nvSpPr>
            <p:cNvPr id="54" name="Text Box 25"/>
            <p:cNvSpPr txBox="1">
              <a:spLocks noChangeArrowheads="1"/>
            </p:cNvSpPr>
            <p:nvPr/>
          </p:nvSpPr>
          <p:spPr bwMode="auto">
            <a:xfrm>
              <a:off x="7352514" y="5132584"/>
              <a:ext cx="134439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b="0">
                  <a:latin typeface="Palatino" pitchFamily="18" charset="0"/>
                </a:rPr>
                <a:t> CPU       RAM</a:t>
              </a:r>
            </a:p>
          </p:txBody>
        </p:sp>
        <p:sp>
          <p:nvSpPr>
            <p:cNvPr id="55" name="Line 26"/>
            <p:cNvSpPr>
              <a:spLocks noChangeShapeType="1"/>
            </p:cNvSpPr>
            <p:nvPr/>
          </p:nvSpPr>
          <p:spPr bwMode="auto">
            <a:xfrm flipH="1" flipV="1">
              <a:off x="7280493" y="3040549"/>
              <a:ext cx="1509009" cy="0"/>
            </a:xfrm>
            <a:prstGeom prst="line">
              <a:avLst/>
            </a:prstGeom>
            <a:noFill/>
            <a:ln w="12700">
              <a:solidFill>
                <a:srgbClr val="5F5F5F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050" b="0"/>
            </a:p>
          </p:txBody>
        </p:sp>
        <p:sp>
          <p:nvSpPr>
            <p:cNvPr id="56" name="Text Box 27"/>
            <p:cNvSpPr txBox="1">
              <a:spLocks noChangeArrowheads="1"/>
            </p:cNvSpPr>
            <p:nvPr/>
          </p:nvSpPr>
          <p:spPr bwMode="auto">
            <a:xfrm>
              <a:off x="6735931" y="2902795"/>
              <a:ext cx="517125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US" sz="1200" b="0">
                  <a:solidFill>
                    <a:srgbClr val="292929"/>
                  </a:solidFill>
                  <a:latin typeface="Palatino" pitchFamily="18" charset="0"/>
                </a:rPr>
                <a:t>100%</a:t>
              </a:r>
            </a:p>
          </p:txBody>
        </p:sp>
        <p:sp>
          <p:nvSpPr>
            <p:cNvPr id="58" name="Text Box 32"/>
            <p:cNvSpPr txBox="1">
              <a:spLocks noChangeArrowheads="1"/>
            </p:cNvSpPr>
            <p:nvPr/>
          </p:nvSpPr>
          <p:spPr bwMode="auto">
            <a:xfrm>
              <a:off x="6858000" y="3904800"/>
              <a:ext cx="395056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US" sz="1200" b="0">
                  <a:solidFill>
                    <a:srgbClr val="292929"/>
                  </a:solidFill>
                  <a:latin typeface="Palatino" pitchFamily="18" charset="0"/>
                </a:rPr>
                <a:t>50%</a:t>
              </a:r>
            </a:p>
          </p:txBody>
        </p:sp>
        <p:sp>
          <p:nvSpPr>
            <p:cNvPr id="59" name="Text Box 33"/>
            <p:cNvSpPr txBox="1">
              <a:spLocks noChangeArrowheads="1"/>
            </p:cNvSpPr>
            <p:nvPr/>
          </p:nvSpPr>
          <p:spPr bwMode="auto">
            <a:xfrm>
              <a:off x="6858000" y="4892515"/>
              <a:ext cx="395056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US" sz="1200" b="0">
                  <a:solidFill>
                    <a:srgbClr val="292929"/>
                  </a:solidFill>
                  <a:latin typeface="Palatino" pitchFamily="18" charset="0"/>
                </a:rPr>
                <a:t>0%</a:t>
              </a:r>
            </a:p>
          </p:txBody>
        </p:sp>
        <p:sp>
          <p:nvSpPr>
            <p:cNvPr id="60" name="Line 34"/>
            <p:cNvSpPr>
              <a:spLocks noChangeShapeType="1"/>
            </p:cNvSpPr>
            <p:nvPr/>
          </p:nvSpPr>
          <p:spPr bwMode="auto">
            <a:xfrm flipV="1">
              <a:off x="7350376" y="2958240"/>
              <a:ext cx="0" cy="2140049"/>
            </a:xfrm>
            <a:prstGeom prst="line">
              <a:avLst/>
            </a:prstGeom>
            <a:noFill/>
            <a:ln w="12700">
              <a:solidFill>
                <a:srgbClr val="5F5F5F"/>
              </a:solidFill>
              <a:prstDash val="dash"/>
              <a:round/>
              <a:headEnd/>
              <a:tailEnd type="none" w="lg" len="lg"/>
            </a:ln>
            <a:effectLst/>
          </p:spPr>
          <p:txBody>
            <a:bodyPr/>
            <a:lstStyle/>
            <a:p>
              <a:endParaRPr lang="en-US" sz="1050" b="0"/>
            </a:p>
          </p:txBody>
        </p:sp>
        <p:sp>
          <p:nvSpPr>
            <p:cNvPr id="63" name="Line 37"/>
            <p:cNvSpPr>
              <a:spLocks noChangeShapeType="1"/>
            </p:cNvSpPr>
            <p:nvPr/>
          </p:nvSpPr>
          <p:spPr bwMode="auto">
            <a:xfrm flipV="1">
              <a:off x="8734617" y="2958240"/>
              <a:ext cx="0" cy="2140049"/>
            </a:xfrm>
            <a:prstGeom prst="line">
              <a:avLst/>
            </a:prstGeom>
            <a:noFill/>
            <a:ln w="12700">
              <a:solidFill>
                <a:srgbClr val="5F5F5F"/>
              </a:solidFill>
              <a:prstDash val="dash"/>
              <a:round/>
              <a:headEnd/>
              <a:tailEnd type="none" w="lg" len="lg"/>
            </a:ln>
            <a:effectLst/>
          </p:spPr>
          <p:txBody>
            <a:bodyPr/>
            <a:lstStyle/>
            <a:p>
              <a:endParaRPr lang="en-US" sz="1050" b="0"/>
            </a:p>
          </p:txBody>
        </p:sp>
        <p:sp>
          <p:nvSpPr>
            <p:cNvPr id="64" name="Line 38"/>
            <p:cNvSpPr>
              <a:spLocks noChangeShapeType="1"/>
            </p:cNvSpPr>
            <p:nvPr/>
          </p:nvSpPr>
          <p:spPr bwMode="auto">
            <a:xfrm flipV="1">
              <a:off x="8038427" y="2951380"/>
              <a:ext cx="0" cy="2140049"/>
            </a:xfrm>
            <a:prstGeom prst="line">
              <a:avLst/>
            </a:prstGeom>
            <a:noFill/>
            <a:ln w="12700">
              <a:solidFill>
                <a:srgbClr val="5F5F5F"/>
              </a:solidFill>
              <a:prstDash val="dash"/>
              <a:round/>
              <a:headEnd/>
              <a:tailEnd type="none" w="lg" len="lg"/>
            </a:ln>
            <a:effectLst/>
          </p:spPr>
          <p:txBody>
            <a:bodyPr/>
            <a:lstStyle/>
            <a:p>
              <a:endParaRPr lang="en-US" sz="1050" b="0"/>
            </a:p>
          </p:txBody>
        </p:sp>
        <p:sp>
          <p:nvSpPr>
            <p:cNvPr id="65" name="Rectangle 2"/>
            <p:cNvSpPr>
              <a:spLocks noChangeArrowheads="1"/>
            </p:cNvSpPr>
            <p:nvPr/>
          </p:nvSpPr>
          <p:spPr bwMode="auto">
            <a:xfrm>
              <a:off x="5359936" y="3679826"/>
              <a:ext cx="658477" cy="130871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050" b="0"/>
            </a:p>
          </p:txBody>
        </p:sp>
        <p:sp>
          <p:nvSpPr>
            <p:cNvPr id="66" name="Rectangle 3"/>
            <p:cNvSpPr>
              <a:spLocks noChangeArrowheads="1"/>
            </p:cNvSpPr>
            <p:nvPr/>
          </p:nvSpPr>
          <p:spPr bwMode="auto">
            <a:xfrm>
              <a:off x="6079672" y="4561568"/>
              <a:ext cx="664100" cy="43047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050" b="0"/>
            </a:p>
          </p:txBody>
        </p:sp>
        <p:sp>
          <p:nvSpPr>
            <p:cNvPr id="67" name="Rectangle 4"/>
            <p:cNvSpPr>
              <a:spLocks noChangeArrowheads="1"/>
            </p:cNvSpPr>
            <p:nvPr/>
          </p:nvSpPr>
          <p:spPr bwMode="auto">
            <a:xfrm>
              <a:off x="6079082" y="3037119"/>
              <a:ext cx="658477" cy="128873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050" b="0"/>
            </a:p>
          </p:txBody>
        </p:sp>
        <p:sp>
          <p:nvSpPr>
            <p:cNvPr id="68" name="Rectangle 5"/>
            <p:cNvSpPr>
              <a:spLocks noChangeArrowheads="1"/>
            </p:cNvSpPr>
            <p:nvPr/>
          </p:nvSpPr>
          <p:spPr bwMode="auto">
            <a:xfrm>
              <a:off x="5359936" y="3035975"/>
              <a:ext cx="658477" cy="64713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050" b="0"/>
            </a:p>
          </p:txBody>
        </p:sp>
        <p:sp>
          <p:nvSpPr>
            <p:cNvPr id="69" name="Text Box 7"/>
            <p:cNvSpPr txBox="1">
              <a:spLocks noChangeArrowheads="1"/>
            </p:cNvSpPr>
            <p:nvPr/>
          </p:nvSpPr>
          <p:spPr bwMode="auto">
            <a:xfrm>
              <a:off x="5363365" y="5132584"/>
              <a:ext cx="134439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b="0">
                  <a:latin typeface="Palatino" pitchFamily="18" charset="0"/>
                </a:rPr>
                <a:t> CPU       RAM</a:t>
              </a:r>
            </a:p>
          </p:txBody>
        </p:sp>
        <p:sp>
          <p:nvSpPr>
            <p:cNvPr id="70" name="Line 11"/>
            <p:cNvSpPr>
              <a:spLocks noChangeShapeType="1"/>
            </p:cNvSpPr>
            <p:nvPr/>
          </p:nvSpPr>
          <p:spPr bwMode="auto">
            <a:xfrm flipH="1" flipV="1">
              <a:off x="5291345" y="3035976"/>
              <a:ext cx="1509009" cy="0"/>
            </a:xfrm>
            <a:prstGeom prst="line">
              <a:avLst/>
            </a:prstGeom>
            <a:noFill/>
            <a:ln w="12700">
              <a:solidFill>
                <a:srgbClr val="5F5F5F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050" b="0"/>
            </a:p>
          </p:txBody>
        </p:sp>
        <p:sp>
          <p:nvSpPr>
            <p:cNvPr id="71" name="Text Box 12"/>
            <p:cNvSpPr txBox="1">
              <a:spLocks noChangeArrowheads="1"/>
            </p:cNvSpPr>
            <p:nvPr/>
          </p:nvSpPr>
          <p:spPr bwMode="auto">
            <a:xfrm>
              <a:off x="4767382" y="2917085"/>
              <a:ext cx="496526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US" sz="1200" b="0">
                  <a:solidFill>
                    <a:srgbClr val="292929"/>
                  </a:solidFill>
                  <a:latin typeface="Palatino" pitchFamily="18" charset="0"/>
                </a:rPr>
                <a:t>100%</a:t>
              </a:r>
            </a:p>
          </p:txBody>
        </p:sp>
        <p:sp>
          <p:nvSpPr>
            <p:cNvPr id="73" name="Line 14"/>
            <p:cNvSpPr>
              <a:spLocks noChangeShapeType="1"/>
            </p:cNvSpPr>
            <p:nvPr/>
          </p:nvSpPr>
          <p:spPr bwMode="auto">
            <a:xfrm flipH="1" flipV="1">
              <a:off x="5291345" y="4994259"/>
              <a:ext cx="1509009" cy="0"/>
            </a:xfrm>
            <a:prstGeom prst="line">
              <a:avLst/>
            </a:prstGeom>
            <a:noFill/>
            <a:ln w="12700">
              <a:solidFill>
                <a:srgbClr val="5F5F5F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050" b="0"/>
            </a:p>
          </p:txBody>
        </p:sp>
        <p:sp>
          <p:nvSpPr>
            <p:cNvPr id="74" name="Text Box 15"/>
            <p:cNvSpPr txBox="1">
              <a:spLocks noChangeArrowheads="1"/>
            </p:cNvSpPr>
            <p:nvPr/>
          </p:nvSpPr>
          <p:spPr bwMode="auto">
            <a:xfrm>
              <a:off x="4876800" y="3904800"/>
              <a:ext cx="387108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US" sz="1200" b="0">
                  <a:solidFill>
                    <a:srgbClr val="292929"/>
                  </a:solidFill>
                  <a:latin typeface="Palatino" pitchFamily="18" charset="0"/>
                </a:rPr>
                <a:t>50%</a:t>
              </a:r>
            </a:p>
          </p:txBody>
        </p:sp>
        <p:sp>
          <p:nvSpPr>
            <p:cNvPr id="75" name="Text Box 16"/>
            <p:cNvSpPr txBox="1">
              <a:spLocks noChangeArrowheads="1"/>
            </p:cNvSpPr>
            <p:nvPr/>
          </p:nvSpPr>
          <p:spPr bwMode="auto">
            <a:xfrm>
              <a:off x="4876800" y="4871937"/>
              <a:ext cx="387108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US" sz="1200" b="0">
                  <a:solidFill>
                    <a:srgbClr val="292929"/>
                  </a:solidFill>
                  <a:latin typeface="Palatino" pitchFamily="18" charset="0"/>
                </a:rPr>
                <a:t>0%</a:t>
              </a:r>
            </a:p>
          </p:txBody>
        </p:sp>
        <p:sp>
          <p:nvSpPr>
            <p:cNvPr id="76" name="Line 17"/>
            <p:cNvSpPr>
              <a:spLocks noChangeShapeType="1"/>
            </p:cNvSpPr>
            <p:nvPr/>
          </p:nvSpPr>
          <p:spPr bwMode="auto">
            <a:xfrm flipV="1">
              <a:off x="5359936" y="2958240"/>
              <a:ext cx="0" cy="2140049"/>
            </a:xfrm>
            <a:prstGeom prst="line">
              <a:avLst/>
            </a:prstGeom>
            <a:noFill/>
            <a:ln w="12700">
              <a:solidFill>
                <a:srgbClr val="5F5F5F"/>
              </a:solidFill>
              <a:prstDash val="dash"/>
              <a:round/>
              <a:headEnd/>
              <a:tailEnd type="none" w="lg" len="lg"/>
            </a:ln>
            <a:effectLst/>
          </p:spPr>
          <p:txBody>
            <a:bodyPr/>
            <a:lstStyle/>
            <a:p>
              <a:endParaRPr lang="en-US" sz="1050" b="0"/>
            </a:p>
          </p:txBody>
        </p:sp>
        <p:sp>
          <p:nvSpPr>
            <p:cNvPr id="79" name="Line 20"/>
            <p:cNvSpPr>
              <a:spLocks noChangeShapeType="1"/>
            </p:cNvSpPr>
            <p:nvPr/>
          </p:nvSpPr>
          <p:spPr bwMode="auto">
            <a:xfrm flipV="1">
              <a:off x="6737975" y="2958240"/>
              <a:ext cx="0" cy="2140049"/>
            </a:xfrm>
            <a:prstGeom prst="line">
              <a:avLst/>
            </a:prstGeom>
            <a:noFill/>
            <a:ln w="12700">
              <a:solidFill>
                <a:srgbClr val="5F5F5F"/>
              </a:solidFill>
              <a:prstDash val="dash"/>
              <a:round/>
              <a:headEnd/>
              <a:tailEnd type="none" w="lg" len="lg"/>
            </a:ln>
            <a:effectLst/>
          </p:spPr>
          <p:txBody>
            <a:bodyPr/>
            <a:lstStyle/>
            <a:p>
              <a:endParaRPr lang="en-US" sz="1050" b="0"/>
            </a:p>
          </p:txBody>
        </p:sp>
        <p:sp>
          <p:nvSpPr>
            <p:cNvPr id="80" name="Line 21"/>
            <p:cNvSpPr>
              <a:spLocks noChangeShapeType="1"/>
            </p:cNvSpPr>
            <p:nvPr/>
          </p:nvSpPr>
          <p:spPr bwMode="auto">
            <a:xfrm flipV="1">
              <a:off x="6049279" y="2951380"/>
              <a:ext cx="0" cy="2140049"/>
            </a:xfrm>
            <a:prstGeom prst="line">
              <a:avLst/>
            </a:prstGeom>
            <a:noFill/>
            <a:ln w="12700">
              <a:solidFill>
                <a:srgbClr val="5F5F5F"/>
              </a:solidFill>
              <a:prstDash val="dash"/>
              <a:round/>
              <a:headEnd/>
              <a:tailEnd type="none" w="lg" len="lg"/>
            </a:ln>
            <a:effectLst/>
          </p:spPr>
          <p:txBody>
            <a:bodyPr/>
            <a:lstStyle/>
            <a:p>
              <a:endParaRPr lang="en-US" sz="1050" b="0"/>
            </a:p>
          </p:txBody>
        </p:sp>
        <p:sp>
          <p:nvSpPr>
            <p:cNvPr id="81" name="Text Box 39"/>
            <p:cNvSpPr txBox="1">
              <a:spLocks noChangeArrowheads="1"/>
            </p:cNvSpPr>
            <p:nvPr/>
          </p:nvSpPr>
          <p:spPr bwMode="auto">
            <a:xfrm>
              <a:off x="5442245" y="2255978"/>
              <a:ext cx="1207207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b="0">
                  <a:solidFill>
                    <a:srgbClr val="292929"/>
                  </a:solidFill>
                  <a:latin typeface="Calibri" pitchFamily="34" charset="0"/>
                </a:rPr>
                <a:t>Dominant  Resource Fairness</a:t>
              </a:r>
            </a:p>
          </p:txBody>
        </p:sp>
        <p:sp>
          <p:nvSpPr>
            <p:cNvPr id="82" name="Text Box 40"/>
            <p:cNvSpPr txBox="1">
              <a:spLocks noChangeArrowheads="1"/>
            </p:cNvSpPr>
            <p:nvPr/>
          </p:nvSpPr>
          <p:spPr bwMode="auto">
            <a:xfrm>
              <a:off x="7229475" y="2248355"/>
              <a:ext cx="1762125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sv-SE" sz="1600" b="0">
                  <a:solidFill>
                    <a:srgbClr val="292929"/>
                  </a:solidFill>
                  <a:latin typeface="Calibri" pitchFamily="34" charset="0"/>
                </a:rPr>
                <a:t>Competitive Equilibrium from Equal Incomes</a:t>
              </a:r>
              <a:endParaRPr lang="en-US" sz="1600" b="0">
                <a:solidFill>
                  <a:srgbClr val="292929"/>
                </a:solidFill>
                <a:latin typeface="Calibri" pitchFamily="34" charset="0"/>
              </a:endParaRPr>
            </a:p>
          </p:txBody>
        </p:sp>
        <p:sp>
          <p:nvSpPr>
            <p:cNvPr id="83" name="Line 31"/>
            <p:cNvSpPr>
              <a:spLocks noChangeShapeType="1"/>
            </p:cNvSpPr>
            <p:nvPr/>
          </p:nvSpPr>
          <p:spPr bwMode="auto">
            <a:xfrm flipH="1" flipV="1">
              <a:off x="7280493" y="5014836"/>
              <a:ext cx="1509009" cy="0"/>
            </a:xfrm>
            <a:prstGeom prst="line">
              <a:avLst/>
            </a:prstGeom>
            <a:noFill/>
            <a:ln w="12700">
              <a:solidFill>
                <a:srgbClr val="5F5F5F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050" b="0"/>
            </a:p>
          </p:txBody>
        </p:sp>
        <p:cxnSp>
          <p:nvCxnSpPr>
            <p:cNvPr id="109" name="Straight Arrow Connector 108"/>
            <p:cNvCxnSpPr/>
            <p:nvPr/>
          </p:nvCxnSpPr>
          <p:spPr>
            <a:xfrm rot="16200000" flipH="1">
              <a:off x="4844042" y="4328446"/>
              <a:ext cx="1284718" cy="2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sysDot"/>
              <a:headEnd type="arrow" w="med" len="sm"/>
              <a:tailEnd type="arrow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TextBox 109"/>
            <p:cNvSpPr txBox="1"/>
            <p:nvPr/>
          </p:nvSpPr>
          <p:spPr>
            <a:xfrm>
              <a:off x="5480898" y="4114335"/>
              <a:ext cx="641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/>
                <a:t>66</a:t>
              </a:r>
              <a:r>
                <a:rPr lang="sv-SE" b="0"/>
                <a:t>%</a:t>
              </a:r>
              <a:endParaRPr lang="en-US" b="0"/>
            </a:p>
          </p:txBody>
        </p:sp>
        <p:cxnSp>
          <p:nvCxnSpPr>
            <p:cNvPr id="111" name="Straight Arrow Connector 110"/>
            <p:cNvCxnSpPr/>
            <p:nvPr/>
          </p:nvCxnSpPr>
          <p:spPr>
            <a:xfrm rot="16200000" flipH="1">
              <a:off x="5590378" y="3670418"/>
              <a:ext cx="1253381" cy="8545"/>
            </a:xfrm>
            <a:prstGeom prst="straightConnector1">
              <a:avLst/>
            </a:prstGeom>
            <a:ln w="25400">
              <a:solidFill>
                <a:schemeClr val="bg1"/>
              </a:solidFill>
              <a:prstDash val="sysDot"/>
              <a:headEnd type="arrow" w="med" len="sm"/>
              <a:tailEnd type="arrow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TextBox 111"/>
            <p:cNvSpPr txBox="1"/>
            <p:nvPr/>
          </p:nvSpPr>
          <p:spPr>
            <a:xfrm>
              <a:off x="6212512" y="3514357"/>
              <a:ext cx="64920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>
                  <a:solidFill>
                    <a:schemeClr val="bg1"/>
                  </a:solidFill>
                </a:rPr>
                <a:t>66</a:t>
              </a:r>
              <a:r>
                <a:rPr lang="sv-SE" b="0">
                  <a:solidFill>
                    <a:schemeClr val="bg1"/>
                  </a:solidFill>
                </a:rPr>
                <a:t>%</a:t>
              </a:r>
              <a:endParaRPr lang="en-US" b="0">
                <a:solidFill>
                  <a:schemeClr val="bg1"/>
                </a:solidFill>
              </a:endParaRPr>
            </a:p>
          </p:txBody>
        </p:sp>
        <p:cxnSp>
          <p:nvCxnSpPr>
            <p:cNvPr id="113" name="Straight Arrow Connector 112"/>
            <p:cNvCxnSpPr/>
            <p:nvPr/>
          </p:nvCxnSpPr>
          <p:spPr>
            <a:xfrm rot="16200000" flipH="1">
              <a:off x="6912303" y="4425475"/>
              <a:ext cx="1139268" cy="2659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sysDot"/>
              <a:headEnd type="arrow" w="med" len="sm"/>
              <a:tailEnd type="arrow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TextBox 113"/>
            <p:cNvSpPr txBox="1"/>
            <p:nvPr/>
          </p:nvSpPr>
          <p:spPr>
            <a:xfrm>
              <a:off x="7487214" y="4255911"/>
              <a:ext cx="6418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/>
                <a:t>60</a:t>
              </a:r>
              <a:r>
                <a:rPr lang="sv-SE" b="0"/>
                <a:t>%</a:t>
              </a:r>
              <a:endParaRPr lang="en-US" b="0"/>
            </a:p>
          </p:txBody>
        </p:sp>
        <p:cxnSp>
          <p:nvCxnSpPr>
            <p:cNvPr id="115" name="Straight Arrow Connector 114"/>
            <p:cNvCxnSpPr/>
            <p:nvPr/>
          </p:nvCxnSpPr>
          <p:spPr>
            <a:xfrm rot="16200000" flipH="1">
              <a:off x="7428882" y="3834473"/>
              <a:ext cx="1559778" cy="9617"/>
            </a:xfrm>
            <a:prstGeom prst="straightConnector1">
              <a:avLst/>
            </a:prstGeom>
            <a:ln w="25400">
              <a:solidFill>
                <a:schemeClr val="bg1"/>
              </a:solidFill>
              <a:prstDash val="sysDot"/>
              <a:headEnd type="arrow" w="med" len="sm"/>
              <a:tailEnd type="arrow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TextBox 115"/>
            <p:cNvSpPr txBox="1"/>
            <p:nvPr/>
          </p:nvSpPr>
          <p:spPr>
            <a:xfrm>
              <a:off x="8206471" y="3726542"/>
              <a:ext cx="64920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>
                  <a:solidFill>
                    <a:schemeClr val="bg1"/>
                  </a:solidFill>
                </a:rPr>
                <a:t>80</a:t>
              </a:r>
              <a:r>
                <a:rPr lang="sv-SE" b="0">
                  <a:solidFill>
                    <a:schemeClr val="bg1"/>
                  </a:solidFill>
                </a:rPr>
                <a:t>%</a:t>
              </a:r>
              <a:endParaRPr lang="en-US" b="0">
                <a:solidFill>
                  <a:schemeClr val="bg1"/>
                </a:solidFill>
              </a:endParaRPr>
            </a:p>
          </p:txBody>
        </p:sp>
      </p:grpSp>
      <p:grpSp>
        <p:nvGrpSpPr>
          <p:cNvPr id="130" name="Group 129"/>
          <p:cNvGrpSpPr/>
          <p:nvPr/>
        </p:nvGrpSpPr>
        <p:grpSpPr>
          <a:xfrm>
            <a:off x="2764972" y="3810000"/>
            <a:ext cx="5312228" cy="653142"/>
            <a:chOff x="2764972" y="4114800"/>
            <a:chExt cx="5312228" cy="653142"/>
          </a:xfrm>
        </p:grpSpPr>
        <p:sp>
          <p:nvSpPr>
            <p:cNvPr id="121" name="Oval 120"/>
            <p:cNvSpPr/>
            <p:nvPr/>
          </p:nvSpPr>
          <p:spPr>
            <a:xfrm>
              <a:off x="2764972" y="4158342"/>
              <a:ext cx="609600" cy="609600"/>
            </a:xfrm>
            <a:prstGeom prst="ellipse">
              <a:avLst/>
            </a:prstGeom>
            <a:noFill/>
            <a:ln w="50800"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/>
            </a:p>
          </p:txBody>
        </p:sp>
        <p:sp>
          <p:nvSpPr>
            <p:cNvPr id="122" name="Oval 121"/>
            <p:cNvSpPr/>
            <p:nvPr/>
          </p:nvSpPr>
          <p:spPr>
            <a:xfrm>
              <a:off x="7467600" y="4114800"/>
              <a:ext cx="609600" cy="609600"/>
            </a:xfrm>
            <a:prstGeom prst="ellipse">
              <a:avLst/>
            </a:prstGeom>
            <a:noFill/>
            <a:ln w="50800"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/>
            </a:p>
          </p:txBody>
        </p:sp>
        <p:cxnSp>
          <p:nvCxnSpPr>
            <p:cNvPr id="124" name="Straight Connector 123"/>
            <p:cNvCxnSpPr/>
            <p:nvPr/>
          </p:nvCxnSpPr>
          <p:spPr>
            <a:xfrm rot="10800000" flipV="1">
              <a:off x="3385458" y="4452256"/>
              <a:ext cx="4114800" cy="1"/>
            </a:xfrm>
            <a:prstGeom prst="line">
              <a:avLst/>
            </a:prstGeom>
            <a:ln w="50800"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9" name="Group 128"/>
          <p:cNvGrpSpPr/>
          <p:nvPr/>
        </p:nvGrpSpPr>
        <p:grpSpPr>
          <a:xfrm>
            <a:off x="783772" y="3657600"/>
            <a:ext cx="5312228" cy="653142"/>
            <a:chOff x="783772" y="3962400"/>
            <a:chExt cx="5312228" cy="653142"/>
          </a:xfrm>
        </p:grpSpPr>
        <p:sp>
          <p:nvSpPr>
            <p:cNvPr id="126" name="Oval 125"/>
            <p:cNvSpPr/>
            <p:nvPr/>
          </p:nvSpPr>
          <p:spPr>
            <a:xfrm>
              <a:off x="783772" y="4005942"/>
              <a:ext cx="609600" cy="609600"/>
            </a:xfrm>
            <a:prstGeom prst="ellipse">
              <a:avLst/>
            </a:prstGeom>
            <a:noFill/>
            <a:ln w="50800"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/>
            </a:p>
          </p:txBody>
        </p:sp>
        <p:sp>
          <p:nvSpPr>
            <p:cNvPr id="127" name="Oval 126"/>
            <p:cNvSpPr/>
            <p:nvPr/>
          </p:nvSpPr>
          <p:spPr>
            <a:xfrm>
              <a:off x="5486400" y="3962400"/>
              <a:ext cx="609600" cy="609600"/>
            </a:xfrm>
            <a:prstGeom prst="ellipse">
              <a:avLst/>
            </a:prstGeom>
            <a:noFill/>
            <a:ln w="50800"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/>
            </a:p>
          </p:txBody>
        </p:sp>
        <p:cxnSp>
          <p:nvCxnSpPr>
            <p:cNvPr id="128" name="Straight Connector 127"/>
            <p:cNvCxnSpPr/>
            <p:nvPr/>
          </p:nvCxnSpPr>
          <p:spPr>
            <a:xfrm rot="10800000" flipV="1">
              <a:off x="1404258" y="4299856"/>
              <a:ext cx="4114800" cy="1"/>
            </a:xfrm>
            <a:prstGeom prst="line">
              <a:avLst/>
            </a:prstGeom>
            <a:ln w="50800"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/>
          <p:cNvSpPr txBox="1"/>
          <p:nvPr/>
        </p:nvSpPr>
        <p:spPr>
          <a:xfrm>
            <a:off x="0" y="6473653"/>
            <a:ext cx="1047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JK</a:t>
            </a:r>
          </a:p>
        </p:txBody>
      </p:sp>
    </p:spTree>
    <p:extLst>
      <p:ext uri="{BB962C8B-B14F-4D97-AF65-F5344CB8AC3E}">
        <p14:creationId xmlns:p14="http://schemas.microsoft.com/office/powerpoint/2010/main" val="1939809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CEEI for Indivisible items?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Two agents</a:t>
            </a:r>
          </a:p>
          <a:p>
            <a:r>
              <a:rPr lang="en-US"/>
              <a:t>Capacity: 2</a:t>
            </a:r>
          </a:p>
          <a:p>
            <a:r>
              <a:rPr lang="en-US"/>
              <a:t>Both agents will </a:t>
            </a:r>
            <a:br>
              <a:rPr lang="en-US"/>
            </a:br>
            <a:r>
              <a:rPr lang="en-US"/>
              <a:t>share the same</a:t>
            </a:r>
            <a:br>
              <a:rPr lang="en-US"/>
            </a:br>
            <a:r>
              <a:rPr lang="en-US"/>
              <a:t>preference profile:</a:t>
            </a:r>
          </a:p>
          <a:p>
            <a:endParaRPr lang="en-US"/>
          </a:p>
          <a:p>
            <a:r>
              <a:rPr lang="en-US"/>
              <a:t>Market clearing prices</a:t>
            </a:r>
            <a:r>
              <a:rPr lang="en-US" b="0"/>
              <a:t>      ????????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>
                <a:solidFill>
                  <a:schemeClr val="tx2"/>
                </a:solidFill>
              </a:rPr>
              <a:t>Don’t exist!  </a:t>
            </a:r>
            <a:r>
              <a:rPr lang="en-US" b="0"/>
              <a:t>For any price, for any item, either both agents demand that item or both do not.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/>
              <a:t>Small changes in price can cause big changes in demand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9</a:t>
            </a:fld>
            <a:endParaRPr lang="en-US"/>
          </a:p>
        </p:txBody>
      </p:sp>
      <p:grpSp>
        <p:nvGrpSpPr>
          <p:cNvPr id="35" name="Group 34"/>
          <p:cNvGrpSpPr/>
          <p:nvPr/>
        </p:nvGrpSpPr>
        <p:grpSpPr>
          <a:xfrm>
            <a:off x="3380014" y="1018074"/>
            <a:ext cx="5322661" cy="1240770"/>
            <a:chOff x="3380014" y="1018074"/>
            <a:chExt cx="5322661" cy="124077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80014" y="1055864"/>
              <a:ext cx="2134228" cy="120298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77797" y="1291435"/>
              <a:ext cx="1298365" cy="73183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74913" y="1055864"/>
              <a:ext cx="697636" cy="96740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12025" y="1018074"/>
              <a:ext cx="1390650" cy="1042988"/>
            </a:xfrm>
            <a:prstGeom prst="rect">
              <a:avLst/>
            </a:prstGeom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7841" y="2697188"/>
            <a:ext cx="1067114" cy="601490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2846457" y="2697188"/>
            <a:ext cx="1990519" cy="601490"/>
            <a:chOff x="2846457" y="2697188"/>
            <a:chExt cx="1990519" cy="601490"/>
          </a:xfrm>
        </p:grpSpPr>
        <p:grpSp>
          <p:nvGrpSpPr>
            <p:cNvPr id="36" name="Group 35"/>
            <p:cNvGrpSpPr/>
            <p:nvPr/>
          </p:nvGrpSpPr>
          <p:grpSpPr>
            <a:xfrm>
              <a:off x="2846457" y="2697188"/>
              <a:ext cx="1498809" cy="601490"/>
              <a:chOff x="2846457" y="2697188"/>
              <a:chExt cx="1498809" cy="601490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846457" y="2697188"/>
                <a:ext cx="1067114" cy="601490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696083" y="2815246"/>
                <a:ext cx="649183" cy="365919"/>
              </a:xfrm>
              <a:prstGeom prst="rect">
                <a:avLst/>
              </a:prstGeom>
            </p:spPr>
          </p:pic>
        </p:grpSp>
        <p:sp>
          <p:nvSpPr>
            <p:cNvPr id="25" name="TextBox 24"/>
            <p:cNvSpPr txBox="1"/>
            <p:nvPr/>
          </p:nvSpPr>
          <p:spPr>
            <a:xfrm>
              <a:off x="4129448" y="2793041"/>
              <a:ext cx="7075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/>
                <a:t>&gt;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493392" y="2697188"/>
            <a:ext cx="1797674" cy="601490"/>
            <a:chOff x="4493392" y="2697188"/>
            <a:chExt cx="1797674" cy="60149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17352" y="2757911"/>
              <a:ext cx="346179" cy="480045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93392" y="2697188"/>
              <a:ext cx="1067114" cy="601490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5583538" y="2793041"/>
              <a:ext cx="7075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/>
                <a:t>&gt;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6009017" y="2697188"/>
            <a:ext cx="1904984" cy="601490"/>
            <a:chOff x="6009017" y="2697188"/>
            <a:chExt cx="1904984" cy="60149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99828" y="2763705"/>
              <a:ext cx="682949" cy="512212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09017" y="2697188"/>
              <a:ext cx="1067114" cy="601490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7206473" y="2793041"/>
              <a:ext cx="7075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/>
                <a:t>&gt;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879228" y="3366239"/>
            <a:ext cx="5870027" cy="512212"/>
            <a:chOff x="2879228" y="3366239"/>
            <a:chExt cx="5870027" cy="512212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79228" y="3495559"/>
              <a:ext cx="649183" cy="365919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72142" y="3391848"/>
              <a:ext cx="346179" cy="480045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27490" y="3366239"/>
              <a:ext cx="682949" cy="512212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29737" y="3495559"/>
              <a:ext cx="649183" cy="365919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88119" y="3495558"/>
              <a:ext cx="649183" cy="365919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23524" y="3366239"/>
              <a:ext cx="682949" cy="512212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93339" y="3391848"/>
              <a:ext cx="346179" cy="480045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17063" y="3391848"/>
              <a:ext cx="346179" cy="480045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66306" y="3366239"/>
              <a:ext cx="682949" cy="512212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3617997" y="3451216"/>
              <a:ext cx="7075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/>
                <a:t>&gt;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862537" y="3451216"/>
              <a:ext cx="7075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/>
                <a:t>&gt;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863641" y="3451216"/>
              <a:ext cx="7075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/>
                <a:t>&gt;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700904" y="3451216"/>
              <a:ext cx="7075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/>
                <a:t>&gt;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588581" y="3451216"/>
              <a:ext cx="7075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/>
                <a:t>&gt;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41225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Essential.thmx</Template>
  <TotalTime>13685</TotalTime>
  <Words>593</Words>
  <Application>Microsoft Macintosh PowerPoint</Application>
  <PresentationFormat>On-screen Show (4:3)</PresentationFormat>
  <Paragraphs>162</Paragraphs>
  <Slides>14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45 Helvetica Light</vt:lpstr>
      <vt:lpstr>Arial</vt:lpstr>
      <vt:lpstr>Arial Black</vt:lpstr>
      <vt:lpstr>Calibri</vt:lpstr>
      <vt:lpstr>CMU Serif</vt:lpstr>
      <vt:lpstr>Geneva</vt:lpstr>
      <vt:lpstr>Palatino</vt:lpstr>
      <vt:lpstr>Wingdings</vt:lpstr>
      <vt:lpstr>Essential</vt:lpstr>
      <vt:lpstr>Applied Mechanism Design For Social Good</vt:lpstr>
      <vt:lpstr>This class:  Combinatorial Assignment Problems &amp; Course Match Part I: John Dickerson Part II: Janit Anjaria</vt:lpstr>
      <vt:lpstr>Recall: DRF</vt:lpstr>
      <vt:lpstr>Static DRF Mechanism</vt:lpstr>
      <vt:lpstr>Alternative: Make a market</vt:lpstr>
      <vt:lpstr>CEEI Example: Divisible Resources</vt:lpstr>
      <vt:lpstr>CEEI Properties</vt:lpstr>
      <vt:lpstr>DRF vs CEEI</vt:lpstr>
      <vt:lpstr>CEEI for Indivisible items?</vt:lpstr>
      <vt:lpstr>Approximate-CEEI</vt:lpstr>
      <vt:lpstr>A-CEEI For Indivisible Items</vt:lpstr>
      <vt:lpstr>A-CEEI: Properties</vt:lpstr>
      <vt:lpstr>Next Up: Course Match Presenter: Janit Anjaria</vt:lpstr>
      <vt:lpstr>Next Class: Incentive Auctions &amp; Spectrum Repacking</vt:lpstr>
    </vt:vector>
  </TitlesOfParts>
  <Company/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Kidney Exchange at CMU</dc:title>
  <dc:creator>John Dickerson</dc:creator>
  <cp:lastModifiedBy>Microsoft Office User</cp:lastModifiedBy>
  <cp:revision>2047</cp:revision>
  <cp:lastPrinted>2016-10-20T07:17:32Z</cp:lastPrinted>
  <dcterms:created xsi:type="dcterms:W3CDTF">2013-03-05T15:39:19Z</dcterms:created>
  <dcterms:modified xsi:type="dcterms:W3CDTF">2018-03-26T20:34:58Z</dcterms:modified>
</cp:coreProperties>
</file>