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6.jpg"/><Relationship Id="rId6" Type="http://schemas.openxmlformats.org/officeDocument/2006/relationships/image" Target="../media/image2.jpg"/><Relationship Id="rId7" Type="http://schemas.openxmlformats.org/officeDocument/2006/relationships/image" Target="../media/image5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6.jpg"/><Relationship Id="rId6" Type="http://schemas.openxmlformats.org/officeDocument/2006/relationships/image" Target="../media/image2.jpg"/><Relationship Id="rId7" Type="http://schemas.openxmlformats.org/officeDocument/2006/relationships/image" Target="../media/image5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gif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 to the Fair Allocation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CMSC 828M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Rangfu Hu</a:t>
            </a:r>
            <a:endParaRPr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Cut and Choose Algorithm: 3 players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EF for cake 1: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Cut: player 1 cut and player 2 trimmed; Choose order: Player 3, player 2, Player 1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Player 3 chooses first shouldn’t envy player 1 or player 2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Player 2 likes the trimmed remaining piece and the original second largest piece the same and also better than the third piece, so player 2 will not envy player 1 or player 3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Player 1 like those two untrimmed piece the same of ⅓ and also better than the trimmed remaining piece, so player 1 will not envy player 2 and player 3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allocation of cake 1 is EF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Cut and Choose Algorithm: 3 players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EF for cake 2: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Cut: player T’; Choose order: Player T, player 1, Player T’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Player T choose first so shouldn’t envy player T’ or player 1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Player T’ is indifferent weighing the three pieces of cake 2, so player 2 will not envy player T or Player 1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Player 1 choose before player T’ so will not envy player T’; even if player T gets the whole cake 2, it will be totally ⅓ of the whole cake combine the allocation of cake1 and cake2 to player T, so player 1 will not envy player T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cut and choose algorithm is EF for 3 players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Successive Pair</a:t>
            </a:r>
            <a:r>
              <a:rPr lang="en"/>
              <a:t> Algorithm: n players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Recursively divide the cake for n-1 players to get their pieces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Assume everyone is happy to divide among n-1 player with</a:t>
            </a:r>
            <a:r>
              <a:rPr lang="en" sz="1800"/>
              <a:t>∀i∈n-1, Vi</a:t>
            </a:r>
            <a:r>
              <a:rPr lang="en"/>
              <a:t> </a:t>
            </a:r>
            <a:r>
              <a:rPr lang="en" sz="1800"/>
              <a:t>≥ 1/(n-1)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Let n-1 players cut their own pieces into n equal pieces and let the last player n join, each piece for every player: </a:t>
            </a:r>
            <a:r>
              <a:rPr lang="en"/>
              <a:t>∀i∈n-1, Vi</a:t>
            </a:r>
            <a:r>
              <a:rPr lang="en" sz="1400"/>
              <a:t> </a:t>
            </a:r>
            <a:r>
              <a:rPr lang="en"/>
              <a:t>≥ (1/(n-1))/n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 last playerN will choose 1 largest piece </a:t>
            </a:r>
            <a:r>
              <a:rPr lang="en"/>
              <a:t>separately</a:t>
            </a:r>
            <a:r>
              <a:rPr lang="en"/>
              <a:t> from n-1 player’s part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 n-1 player will get the </a:t>
            </a:r>
            <a:r>
              <a:rPr lang="en"/>
              <a:t>remaining n-1 equal pieces from their own part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n-1 player: V’≥ (n-1)*(1/(n-1)/n), so V’≥ 1/n for them.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Player n: V-n≥1*(V1/n) + 1*(V2/n)… + 1*(V(n-1)/n)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		  =(V1+...+Vn-1)/n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		  =1/n, where we can guarantee PR for it but not necessarily EF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Continuously</a:t>
            </a:r>
            <a:r>
              <a:rPr lang="en"/>
              <a:t> Moving Knife Algorithm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6576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Moves the knife continuously across the cake until some player say stop</a:t>
            </a:r>
            <a:endParaRPr/>
          </a:p>
          <a:p>
            <a:pPr indent="-342900" lvl="0" marL="36576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player will get this piece</a:t>
            </a:r>
            <a:endParaRPr/>
          </a:p>
          <a:p>
            <a:pPr indent="-317500" lvl="1" marL="41148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Tell lies means risk of gaining less in this game</a:t>
            </a:r>
            <a:endParaRPr/>
          </a:p>
          <a:p>
            <a:pPr indent="-317500" lvl="1" marL="41148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V=1/n or this player will not yell out</a:t>
            </a:r>
            <a:endParaRPr/>
          </a:p>
          <a:p>
            <a:pPr indent="-342900" lvl="0" marL="36576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rest player continues</a:t>
            </a:r>
            <a:endParaRPr/>
          </a:p>
          <a:p>
            <a:pPr indent="-317500" lvl="1" marL="41148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(n-1) will get 1/n or they will not yell</a:t>
            </a:r>
            <a:endParaRPr/>
          </a:p>
          <a:p>
            <a:pPr indent="-317500" lvl="1" marL="41148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But for the last player:</a:t>
            </a:r>
            <a:endParaRPr/>
          </a:p>
          <a:p>
            <a:pPr indent="-317500" lvl="2" marL="45720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He never yells: those V(1, N-1)&lt;(n-1)*1/n</a:t>
            </a:r>
            <a:endParaRPr/>
          </a:p>
          <a:p>
            <a:pPr indent="-317500" lvl="2" marL="45720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The remaining value</a:t>
            </a:r>
            <a:r>
              <a:rPr lang="en"/>
              <a:t> Vn&gt;</a:t>
            </a:r>
            <a:r>
              <a:rPr lang="en"/>
              <a:t>1-(n-1)/n</a:t>
            </a:r>
            <a:endParaRPr/>
          </a:p>
          <a:p>
            <a:pPr indent="-317500" lvl="2" marL="45720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The last player will get Vn&gt;1/n, PR</a:t>
            </a:r>
            <a:endParaRPr/>
          </a:p>
          <a:p>
            <a:pPr indent="-342900" lvl="0" marL="36576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However, EF can not Guaranteed here</a:t>
            </a:r>
            <a:endParaRPr/>
          </a:p>
          <a:p>
            <a:pPr indent="0" lvl="0" marL="45720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1" name="Shape 1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734263"/>
            <a:ext cx="3333750" cy="242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Maximin Share</a:t>
            </a:r>
            <a:r>
              <a:rPr lang="en" sz="1800">
                <a:solidFill>
                  <a:schemeClr val="dk2"/>
                </a:solidFill>
              </a:rPr>
              <a:t>				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311700" y="924675"/>
            <a:ext cx="8520600" cy="364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				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										</a:t>
            </a:r>
            <a:endParaRPr/>
          </a:p>
          <a:p>
            <a:pPr indent="457200" lvl="0" marL="502920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$14	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$60					$40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Step 1: Let player1 to put items into 3 bundles</a:t>
            </a:r>
            <a:r>
              <a:rPr lang="en"/>
              <a:t>	  		  $5				    $10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Step 2: Player 1 get the least valued bundle (bundle with minimum value)</a:t>
            </a:r>
            <a:endParaRPr sz="1400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8" name="Shape 1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4200" y="2220438"/>
            <a:ext cx="1422425" cy="133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Shape 1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97525" y="2195625"/>
            <a:ext cx="1845700" cy="1379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Shape 14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14125" y="1296325"/>
            <a:ext cx="2847975" cy="115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Shape 14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650374" y="2892625"/>
            <a:ext cx="1536975" cy="1146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Shape 14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594500" y="2584050"/>
            <a:ext cx="1422425" cy="1537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:fad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Maximin Share </a:t>
            </a:r>
            <a:r>
              <a:rPr lang="en" sz="1800">
                <a:solidFill>
                  <a:schemeClr val="dk2"/>
                </a:solidFill>
              </a:rPr>
              <a:t>						Total: $29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311700" y="924675"/>
            <a:ext cx="8520600" cy="364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Total: $60			Total: $40		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										</a:t>
            </a:r>
            <a:endParaRPr/>
          </a:p>
          <a:p>
            <a:pPr indent="457200" lvl="0" marL="502920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$14	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$60					$40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Maximin: player1 needs to find a strategy which 		   $5				     $10</a:t>
            </a:r>
            <a:endParaRPr sz="1400"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will maximizes the value of  minimum valued bundle: here is $29</a:t>
            </a:r>
            <a:endParaRPr sz="1400"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9" name="Shape 1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4200" y="2220438"/>
            <a:ext cx="1422425" cy="133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Shape 15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97525" y="2195625"/>
            <a:ext cx="1845700" cy="1379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Shape 15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14125" y="1296325"/>
            <a:ext cx="2847975" cy="115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Shape 15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650374" y="2892625"/>
            <a:ext cx="1536975" cy="1146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Shape 15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594500" y="2584050"/>
            <a:ext cx="1422425" cy="1537975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Shape 154"/>
          <p:cNvSpPr/>
          <p:nvPr/>
        </p:nvSpPr>
        <p:spPr>
          <a:xfrm>
            <a:off x="243275" y="1556925"/>
            <a:ext cx="1903200" cy="2379600"/>
          </a:xfrm>
          <a:prstGeom prst="rect">
            <a:avLst/>
          </a:prstGeom>
          <a:noFill/>
          <a:ln cap="flat" cmpd="sng" w="76200">
            <a:solidFill>
              <a:srgbClr val="EAD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2375425" y="1556800"/>
            <a:ext cx="2010300" cy="2379600"/>
          </a:xfrm>
          <a:prstGeom prst="rect">
            <a:avLst/>
          </a:prstGeom>
          <a:noFill/>
          <a:ln cap="flat" cmpd="sng" w="76200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4521925" y="1017725"/>
            <a:ext cx="3677700" cy="3542100"/>
          </a:xfrm>
          <a:prstGeom prst="rect">
            <a:avLst/>
          </a:prstGeom>
          <a:noFill/>
          <a:ln cap="flat" cmpd="sng" w="7620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7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Maximin Share </a:t>
            </a:r>
            <a:r>
              <a:rPr lang="en"/>
              <a:t>Guarantee</a:t>
            </a:r>
            <a:endParaRPr/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MMS </a:t>
            </a:r>
            <a:r>
              <a:rPr lang="en"/>
              <a:t>guarantees that of player </a:t>
            </a:r>
            <a:r>
              <a:rPr i="1" lang="en"/>
              <a:t>i</a:t>
            </a:r>
            <a:r>
              <a:rPr lang="en"/>
              <a:t>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∀n ≥ 3 there exist additive valuation functions that do not admit an MMS allocation 	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It is always possible to give each player at least ⅔ of his MMS </a:t>
            </a:r>
            <a:endParaRPr/>
          </a:p>
          <a:p>
            <a:pPr indent="0" lvl="0" marL="45720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									--Procaccia &amp; Wang[EC-2014]</a:t>
            </a:r>
            <a:endParaRPr/>
          </a:p>
          <a:p>
            <a:pPr indent="0" lvl="0" marL="45720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p.s possible of giving each player at least 3/4 of MMS has been proved</a:t>
            </a:r>
            <a:endParaRPr/>
          </a:p>
          <a:p>
            <a:pPr indent="0" lvl="0" marL="457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										--Ghodsi et al. [EC-2018]</a:t>
            </a:r>
            <a:endParaRPr/>
          </a:p>
          <a:p>
            <a:pPr indent="0" lvl="0" marL="45720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								      --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Maximin Share Guarantee: Algorithm for ½ MMS</a:t>
            </a:r>
            <a:endParaRPr/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Allocate those items with value greater than ½ MMS to players and ignore this part: </a:t>
            </a:r>
            <a:r>
              <a:rPr lang="en"/>
              <a:t>Left items each values less than ½ MMS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to put those items into bundles, when one bundle first reaches the value of ½ MMS for one player, this player is going to yell stop and get this bundle.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Repeat this process until all items in bundles has been allocated to the rest n players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Look at one of those bundles:</a:t>
            </a:r>
            <a:endParaRPr/>
          </a:p>
          <a:p>
            <a:pPr indent="-317500" lvl="0" marL="457200" rtl="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Call this bundle A of several items: V(A)≥ ½ MMS</a:t>
            </a:r>
            <a:endParaRPr sz="1400"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Call the last piece into this bundle item b: V(A-b)≤ ½ MMS, V(b)</a:t>
            </a:r>
            <a:r>
              <a:rPr lang="en" sz="1400"/>
              <a:t>≤ ½ MMS</a:t>
            </a:r>
            <a:endParaRPr sz="1400"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The allocation for n players: V</a:t>
            </a:r>
            <a:r>
              <a:rPr lang="en" sz="1400"/>
              <a:t>≥ n*MMS</a:t>
            </a:r>
            <a:endParaRPr sz="1400"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V(A)=V</a:t>
            </a:r>
            <a:r>
              <a:rPr lang="en" sz="1400"/>
              <a:t>(A-b)+V(b)≤ MMS, ½ MMS≤ V(A)≤ MMS</a:t>
            </a:r>
            <a:endParaRPr sz="1400"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½ MMS is guaranteed for n players in the allocation of smaller items in bundle </a:t>
            </a:r>
            <a:endParaRPr sz="1400"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model of cutting a divisible cake</a:t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Heterogeneous: different ingredients and different toppings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Divisible: cut without destroying their values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Agents: several partners with different preference over different ingredients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Subjectively Fair: each agent receive a piece, that he or she believes to be a fair share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problem of dividing a divisible, heterogeneous and desirable resource is  called fair cake-cutting, can be used to other resources: land estates, advertisement space, broadcast time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model of cutting a divisible cake: Math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170850" y="11172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cake is the interval [0,1]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Set of agents N={1,...,n}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Each of agent has a valuation function Vi over pieces of cake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Additive: if X∩Y=∅then Vi (X)+Vi (Y) = Vi (X⋃Y)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∀i∈N, </a:t>
            </a:r>
            <a:r>
              <a:rPr lang="en"/>
              <a:t>Vi ([0,1]) = 1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Find an allocation A = A1,...,An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Fairness Definitions</a:t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600" cy="367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Envy Free(EF): 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Each agent receives a piece that values at least as much as every other piece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∀i,j∈N, Vi(Ai) ≥ </a:t>
            </a:r>
            <a:r>
              <a:rPr lang="en"/>
              <a:t>Vi(Aj)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Proportionality(PR): 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Each agent receives a piece that values at least 1/n of the value of the entire cake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∀i∈N, Vi(Ai) ≥ 1/n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Example cake: </a:t>
            </a:r>
            <a:endParaRPr/>
          </a:p>
          <a:p>
            <a: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cake has two parts: fruit and cookie</a:t>
            </a:r>
            <a:endParaRPr/>
          </a:p>
          <a:p>
            <a: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Two agents: Alice and George</a:t>
            </a:r>
            <a:endParaRPr/>
          </a:p>
          <a:p>
            <a: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Alice values the cookie as 0.9 and fruit as 0.1</a:t>
            </a:r>
            <a:endParaRPr/>
          </a:p>
          <a:p>
            <a: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George values the cookie as 0.3 and fruit as 0.7</a:t>
            </a:r>
            <a:endParaRPr/>
          </a:p>
          <a:p>
            <a: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Give all cookies to Alice and all fruit to George</a:t>
            </a:r>
            <a:endParaRPr/>
          </a:p>
          <a:p>
            <a: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EF and PR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320040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1500" y="3556102"/>
            <a:ext cx="1721366" cy="126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Fairness Definitions: with additive</a:t>
            </a:r>
            <a:endParaRPr/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n=2 with additive, EF and PR are always </a:t>
            </a:r>
            <a:r>
              <a:rPr lang="en"/>
              <a:t>equivalent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n&gt;</a:t>
            </a:r>
            <a:r>
              <a:rPr lang="en"/>
              <a:t> 2 with additive, EF can implies to PR but not the other way</a:t>
            </a:r>
            <a:endParaRPr/>
          </a:p>
        </p:txBody>
      </p:sp>
      <p:pic>
        <p:nvPicPr>
          <p:cNvPr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5738" y="2184400"/>
            <a:ext cx="3648075" cy="1352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311700" y="414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Cut and Choose Algorithm: 2 players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1148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A cake with </a:t>
            </a:r>
            <a:r>
              <a:rPr lang="en" sz="1400"/>
              <a:t>strawberry(½)</a:t>
            </a:r>
            <a:r>
              <a:rPr lang="en" sz="1400"/>
              <a:t>and chocolate</a:t>
            </a:r>
            <a:r>
              <a:rPr lang="en" sz="1400"/>
              <a:t>(½)</a:t>
            </a:r>
            <a:endParaRPr sz="1400"/>
          </a:p>
          <a:p>
            <a:pPr indent="-317500" lvl="0" marL="41148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Ann’s valuation: </a:t>
            </a:r>
            <a:r>
              <a:rPr lang="en" sz="1400"/>
              <a:t>strawberry(½) and chocolate(½)</a:t>
            </a:r>
            <a:endParaRPr sz="1400"/>
          </a:p>
          <a:p>
            <a:pPr indent="-317500" lvl="0" marL="41148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Betsy’s valuation: strawberry(¼) and chocolate(¾)</a:t>
            </a:r>
            <a:endParaRPr sz="1400"/>
          </a:p>
          <a:p>
            <a:pPr indent="-317500" lvl="0" marL="41148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Step 1: Let Ann cut the cake into two pieces, where those two pieces has the same value from Ann’s valuation </a:t>
            </a:r>
            <a:endParaRPr sz="1400"/>
          </a:p>
          <a:p>
            <a:pPr indent="-317500" lvl="1" marL="45720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For Ann: Each of the two pieces worth ½  </a:t>
            </a:r>
            <a:endParaRPr sz="1400"/>
          </a:p>
          <a:p>
            <a:pPr indent="-317500" lvl="1" marL="45720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For Be</a:t>
            </a:r>
            <a:r>
              <a:rPr lang="en"/>
              <a:t>ts</a:t>
            </a:r>
            <a:r>
              <a:rPr lang="en" sz="1400"/>
              <a:t>y: one piece worth 5/12 and the other 7/12 </a:t>
            </a:r>
            <a:endParaRPr sz="1400"/>
          </a:p>
          <a:p>
            <a:pPr indent="-317500" lvl="0" marL="41148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Step 2: Let Betsy choose one piece and Ann will get the rest one</a:t>
            </a:r>
            <a:endParaRPr sz="1400"/>
          </a:p>
          <a:p>
            <a:pPr indent="-317500" lvl="1" marL="45720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For Ann: get ½ </a:t>
            </a:r>
            <a:endParaRPr sz="1400"/>
          </a:p>
          <a:p>
            <a:pPr indent="-317500" lvl="1" marL="45720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For Besty: get 7/12 EF and PR</a:t>
            </a:r>
            <a:endParaRPr sz="1400"/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3221675" cy="3416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Cut and Choose Algorithm: 3 players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Stage 1: Cut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Player 1 divides cake into 3 equal pieces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Player 2 trims the largest pieces such that the </a:t>
            </a:r>
            <a:r>
              <a:rPr lang="en"/>
              <a:t>remaining part of this piece equals to the second largest pieces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Now we call the trimmed part cake 2 and the rest forms cake 1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Cut and Choose Algorithm: 3 players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Stage 2: Choose Cake 1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Players are going to choose in order of player 3, player 2, and player 1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Player 3 choose the largest piece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Choose the </a:t>
            </a:r>
            <a:r>
              <a:rPr lang="en"/>
              <a:t>trimmed remaining</a:t>
            </a:r>
            <a:r>
              <a:rPr lang="en"/>
              <a:t> piece 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not choose the trimmed remaining piece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Player 2 will choose the trimmed remaining pieces if player 3 didn’t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Either player 2 or player 3 is going to choose the trimmed remaining piece; call that player T (trimmed)and the other T’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3. Player 1 chooses the remaining(untrimmed)piece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Cut and Choose Algorithm: 3 players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Stage 3: Allocate Cake 2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Cut: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Player T’ cut cake 2 into 3 equal pieces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Choose: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Players are going to choose in order of player T, player 1, and playerT’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