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47"/>
  </p:notesMasterIdLst>
  <p:handoutMasterIdLst>
    <p:handoutMasterId r:id="rId48"/>
  </p:handoutMasterIdLst>
  <p:sldIdLst>
    <p:sldId id="256" r:id="rId2"/>
    <p:sldId id="269" r:id="rId3"/>
    <p:sldId id="373" r:id="rId4"/>
    <p:sldId id="374" r:id="rId5"/>
    <p:sldId id="400" r:id="rId6"/>
    <p:sldId id="403" r:id="rId7"/>
    <p:sldId id="404" r:id="rId8"/>
    <p:sldId id="409" r:id="rId9"/>
    <p:sldId id="381" r:id="rId10"/>
    <p:sldId id="382" r:id="rId11"/>
    <p:sldId id="375" r:id="rId12"/>
    <p:sldId id="376" r:id="rId13"/>
    <p:sldId id="415" r:id="rId14"/>
    <p:sldId id="377" r:id="rId15"/>
    <p:sldId id="416" r:id="rId16"/>
    <p:sldId id="378" r:id="rId17"/>
    <p:sldId id="417" r:id="rId18"/>
    <p:sldId id="407" r:id="rId19"/>
    <p:sldId id="406" r:id="rId20"/>
    <p:sldId id="383" r:id="rId21"/>
    <p:sldId id="385" r:id="rId22"/>
    <p:sldId id="366" r:id="rId23"/>
    <p:sldId id="410" r:id="rId24"/>
    <p:sldId id="411" r:id="rId25"/>
    <p:sldId id="412" r:id="rId26"/>
    <p:sldId id="413" r:id="rId27"/>
    <p:sldId id="384" r:id="rId28"/>
    <p:sldId id="380" r:id="rId29"/>
    <p:sldId id="414" r:id="rId30"/>
    <p:sldId id="367" r:id="rId31"/>
    <p:sldId id="387" r:id="rId32"/>
    <p:sldId id="394" r:id="rId33"/>
    <p:sldId id="395" r:id="rId34"/>
    <p:sldId id="371" r:id="rId35"/>
    <p:sldId id="396" r:id="rId36"/>
    <p:sldId id="372" r:id="rId37"/>
    <p:sldId id="389" r:id="rId38"/>
    <p:sldId id="391" r:id="rId39"/>
    <p:sldId id="397" r:id="rId40"/>
    <p:sldId id="398" r:id="rId41"/>
    <p:sldId id="399" r:id="rId42"/>
    <p:sldId id="393" r:id="rId43"/>
    <p:sldId id="392" r:id="rId44"/>
    <p:sldId id="390" r:id="rId45"/>
    <p:sldId id="40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76" autoAdjust="0"/>
    <p:restoredTop sz="92277" autoAdjust="0"/>
  </p:normalViewPr>
  <p:slideViewPr>
    <p:cSldViewPr snapToGrid="0" snapToObjects="1">
      <p:cViewPr varScale="1">
        <p:scale>
          <a:sx n="60" d="100"/>
          <a:sy n="60" d="100"/>
        </p:scale>
        <p:origin x="168" y="10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pook/graduate/faculty_interviews/umd_smith/transplants_over_tim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Your Grade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A7-9746-9C4D-53C90E375CB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A7-9746-9C4D-53C90E375CB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A7-9746-9C4D-53C90E375CBE}"/>
              </c:ext>
            </c:extLst>
          </c:dPt>
          <c:cat>
            <c:strRef>
              <c:f>Sheet1!$A$2:$A$4</c:f>
              <c:strCache>
                <c:ptCount val="3"/>
                <c:pt idx="0">
                  <c:v>Project</c:v>
                </c:pt>
                <c:pt idx="1">
                  <c:v>Paper Present</c:v>
                </c:pt>
                <c:pt idx="2">
                  <c:v>Examations</c:v>
                </c:pt>
              </c:strCache>
            </c:strRef>
          </c:cat>
          <c:val>
            <c:numRef>
              <c:f>Sheet1!$B$2:$B$4</c:f>
              <c:numCache>
                <c:formatCode>General</c:formatCode>
                <c:ptCount val="3"/>
                <c:pt idx="0">
                  <c:v>60</c:v>
                </c:pt>
                <c:pt idx="1">
                  <c:v>10</c:v>
                </c:pt>
                <c:pt idx="2">
                  <c:v>30</c:v>
                </c:pt>
              </c:numCache>
            </c:numRef>
          </c:val>
          <c:extLst>
            <c:ext xmlns:c16="http://schemas.microsoft.com/office/drawing/2014/chart" uri="{C3380CC4-5D6E-409C-BE32-E72D297353CC}">
              <c16:uniqueId val="{00000006-7EA7-9746-9C4D-53C90E375CB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Sheet1!$C$1</c:f>
              <c:strCache>
                <c:ptCount val="1"/>
                <c:pt idx="0">
                  <c:v>Transplants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Sheet1!$A$2:$A$29</c:f>
              <c:numCache>
                <c:formatCode>General</c:formatCode>
                <c:ptCount val="28"/>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numCache>
            </c:numRef>
          </c:xVal>
          <c:yVal>
            <c:numRef>
              <c:f>Sheet1!$C$2:$C$29</c:f>
              <c:numCache>
                <c:formatCode>General</c:formatCode>
                <c:ptCount val="28"/>
                <c:pt idx="0">
                  <c:v>12618</c:v>
                </c:pt>
                <c:pt idx="1">
                  <c:v>13140</c:v>
                </c:pt>
                <c:pt idx="2">
                  <c:v>15001</c:v>
                </c:pt>
                <c:pt idx="3">
                  <c:v>15756</c:v>
                </c:pt>
                <c:pt idx="4">
                  <c:v>16133</c:v>
                </c:pt>
                <c:pt idx="5">
                  <c:v>17630</c:v>
                </c:pt>
                <c:pt idx="6">
                  <c:v>18297</c:v>
                </c:pt>
                <c:pt idx="7">
                  <c:v>19393</c:v>
                </c:pt>
                <c:pt idx="8">
                  <c:v>19747</c:v>
                </c:pt>
                <c:pt idx="9">
                  <c:v>20304</c:v>
                </c:pt>
                <c:pt idx="10">
                  <c:v>21517</c:v>
                </c:pt>
                <c:pt idx="11">
                  <c:v>22016</c:v>
                </c:pt>
                <c:pt idx="12">
                  <c:v>23248</c:v>
                </c:pt>
                <c:pt idx="13">
                  <c:v>24218</c:v>
                </c:pt>
                <c:pt idx="14">
                  <c:v>24907</c:v>
                </c:pt>
                <c:pt idx="15">
                  <c:v>25467</c:v>
                </c:pt>
                <c:pt idx="16">
                  <c:v>27035</c:v>
                </c:pt>
                <c:pt idx="17">
                  <c:v>28108</c:v>
                </c:pt>
                <c:pt idx="18">
                  <c:v>28930</c:v>
                </c:pt>
                <c:pt idx="19">
                  <c:v>28358</c:v>
                </c:pt>
                <c:pt idx="20">
                  <c:v>27966</c:v>
                </c:pt>
                <c:pt idx="21">
                  <c:v>28463</c:v>
                </c:pt>
                <c:pt idx="22">
                  <c:v>28662</c:v>
                </c:pt>
                <c:pt idx="23">
                  <c:v>28539</c:v>
                </c:pt>
                <c:pt idx="24">
                  <c:v>28053</c:v>
                </c:pt>
                <c:pt idx="25">
                  <c:v>28954</c:v>
                </c:pt>
                <c:pt idx="26">
                  <c:v>29533</c:v>
                </c:pt>
                <c:pt idx="27">
                  <c:v>30973</c:v>
                </c:pt>
              </c:numCache>
            </c:numRef>
          </c:yVal>
          <c:smooth val="0"/>
          <c:extLst>
            <c:ext xmlns:c16="http://schemas.microsoft.com/office/drawing/2014/chart" uri="{C3380CC4-5D6E-409C-BE32-E72D297353CC}">
              <c16:uniqueId val="{00000000-7B8B-7846-B59C-764CAE146E29}"/>
            </c:ext>
          </c:extLst>
        </c:ser>
        <c:ser>
          <c:idx val="2"/>
          <c:order val="1"/>
          <c:tx>
            <c:strRef>
              <c:f>Sheet1!$D$1</c:f>
              <c:strCache>
                <c:ptCount val="1"/>
                <c:pt idx="0">
                  <c:v>Waiting List</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Sheet1!$A$2:$A$29</c:f>
              <c:numCache>
                <c:formatCode>General</c:formatCode>
                <c:ptCount val="28"/>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numCache>
            </c:numRef>
          </c:xVal>
          <c:yVal>
            <c:numRef>
              <c:f>Sheet1!$D$2:$D$29</c:f>
              <c:numCache>
                <c:formatCode>General</c:formatCode>
                <c:ptCount val="28"/>
                <c:pt idx="0">
                  <c:v>15029</c:v>
                </c:pt>
                <c:pt idx="1">
                  <c:v>17917</c:v>
                </c:pt>
                <c:pt idx="2">
                  <c:v>20443</c:v>
                </c:pt>
                <c:pt idx="3">
                  <c:v>23149</c:v>
                </c:pt>
                <c:pt idx="4">
                  <c:v>27510</c:v>
                </c:pt>
                <c:pt idx="5">
                  <c:v>31273</c:v>
                </c:pt>
                <c:pt idx="6">
                  <c:v>35192</c:v>
                </c:pt>
                <c:pt idx="7">
                  <c:v>41096</c:v>
                </c:pt>
                <c:pt idx="8">
                  <c:v>47397</c:v>
                </c:pt>
                <c:pt idx="9">
                  <c:v>53381</c:v>
                </c:pt>
                <c:pt idx="10">
                  <c:v>59862</c:v>
                </c:pt>
                <c:pt idx="11">
                  <c:v>65260</c:v>
                </c:pt>
                <c:pt idx="12">
                  <c:v>71628</c:v>
                </c:pt>
                <c:pt idx="13">
                  <c:v>76893</c:v>
                </c:pt>
                <c:pt idx="14">
                  <c:v>78498</c:v>
                </c:pt>
                <c:pt idx="15">
                  <c:v>81979</c:v>
                </c:pt>
                <c:pt idx="16">
                  <c:v>85610</c:v>
                </c:pt>
                <c:pt idx="17">
                  <c:v>89884</c:v>
                </c:pt>
                <c:pt idx="18">
                  <c:v>94472</c:v>
                </c:pt>
                <c:pt idx="19">
                  <c:v>97782</c:v>
                </c:pt>
                <c:pt idx="20">
                  <c:v>100775</c:v>
                </c:pt>
                <c:pt idx="21">
                  <c:v>105567</c:v>
                </c:pt>
                <c:pt idx="22">
                  <c:v>110375</c:v>
                </c:pt>
                <c:pt idx="23">
                  <c:v>112816</c:v>
                </c:pt>
                <c:pt idx="24">
                  <c:v>117040</c:v>
                </c:pt>
                <c:pt idx="25">
                  <c:v>121272</c:v>
                </c:pt>
                <c:pt idx="26">
                  <c:v>123851</c:v>
                </c:pt>
                <c:pt idx="27">
                  <c:v>122071</c:v>
                </c:pt>
              </c:numCache>
            </c:numRef>
          </c:yVal>
          <c:smooth val="0"/>
          <c:extLst>
            <c:ext xmlns:c16="http://schemas.microsoft.com/office/drawing/2014/chart" uri="{C3380CC4-5D6E-409C-BE32-E72D297353CC}">
              <c16:uniqueId val="{00000001-7B8B-7846-B59C-764CAE146E29}"/>
            </c:ext>
          </c:extLst>
        </c:ser>
        <c:dLbls>
          <c:showLegendKey val="0"/>
          <c:showVal val="0"/>
          <c:showCatName val="0"/>
          <c:showSerName val="0"/>
          <c:showPercent val="0"/>
          <c:showBubbleSize val="0"/>
        </c:dLbls>
        <c:axId val="1188114224"/>
        <c:axId val="1185464112"/>
      </c:scatterChart>
      <c:valAx>
        <c:axId val="1188114224"/>
        <c:scaling>
          <c:orientation val="minMax"/>
          <c:max val="2015"/>
          <c:min val="198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5464112"/>
        <c:crosses val="autoZero"/>
        <c:crossBetween val="midCat"/>
      </c:valAx>
      <c:valAx>
        <c:axId val="11854641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881142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1/21/18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Markets and marketplaces come in many forms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some of which don</a:t>
            </a:r>
            <a:r>
              <a:rPr lang="fr-FR" sz="1200" dirty="0"/>
              <a:t>’</a:t>
            </a:r>
            <a:r>
              <a:rPr lang="en-US" sz="1200" dirty="0"/>
              <a:t>t conform to conventional notions of markets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and some in which money may play little or no role.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157838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36</a:t>
            </a:fld>
            <a:endParaRPr lang="en-US"/>
          </a:p>
        </p:txBody>
      </p:sp>
    </p:spTree>
    <p:extLst>
      <p:ext uri="{BB962C8B-B14F-4D97-AF65-F5344CB8AC3E}">
        <p14:creationId xmlns:p14="http://schemas.microsoft.com/office/powerpoint/2010/main" val="1329655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147358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047B48-1C2D-A34C-9769-FE52640DEF15}" type="datetime1">
              <a:rPr lang="en-US" smtClean="0"/>
              <a:t>1/21/18</a:t>
            </a:fld>
            <a:endParaRPr lang="en-US"/>
          </a:p>
        </p:txBody>
      </p:sp>
      <p:sp>
        <p:nvSpPr>
          <p:cNvPr id="5" name="Footer Placeholder 4"/>
          <p:cNvSpPr>
            <a:spLocks noGrp="1"/>
          </p:cNvSpPr>
          <p:nvPr>
            <p:ph type="ftr" sz="quarter" idx="11"/>
          </p:nvPr>
        </p:nvSpPr>
        <p:spPr/>
        <p:txBody>
          <a:bodyPr/>
          <a:lstStyle/>
          <a:p>
            <a:r>
              <a:rPr lang="en-US"/>
              <a:t>John P. Dickerson - Thesis Defense</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A0B7A-437A-0043-A801-6E63A6FD8A42}" type="datetime1">
              <a:rPr lang="en-US" smtClean="0"/>
              <a:t>1/21/18</a:t>
            </a:fld>
            <a:endParaRPr lang="en-US"/>
          </a:p>
        </p:txBody>
      </p:sp>
      <p:sp>
        <p:nvSpPr>
          <p:cNvPr id="5" name="Footer Placeholder 4"/>
          <p:cNvSpPr>
            <a:spLocks noGrp="1"/>
          </p:cNvSpPr>
          <p:nvPr>
            <p:ph type="ftr" sz="quarter" idx="11"/>
          </p:nvPr>
        </p:nvSpPr>
        <p:spPr/>
        <p:txBody>
          <a:bodyPr/>
          <a:lstStyle/>
          <a:p>
            <a:r>
              <a:rPr lang="en-US"/>
              <a:t>John P. Dickerson - Thesis Defense</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E5D25-C9DC-6B49-91DE-E23131C3CF32}" type="datetime1">
              <a:rPr lang="en-US" smtClean="0"/>
              <a:t>1/21/18</a:t>
            </a:fld>
            <a:endParaRPr lang="en-US"/>
          </a:p>
        </p:txBody>
      </p:sp>
      <p:sp>
        <p:nvSpPr>
          <p:cNvPr id="5" name="Footer Placeholder 4"/>
          <p:cNvSpPr>
            <a:spLocks noGrp="1"/>
          </p:cNvSpPr>
          <p:nvPr>
            <p:ph type="ftr" sz="quarter" idx="11"/>
          </p:nvPr>
        </p:nvSpPr>
        <p:spPr/>
        <p:txBody>
          <a:bodyPr/>
          <a:lstStyle/>
          <a:p>
            <a:r>
              <a:rPr lang="en-US"/>
              <a:t>John P. Dickerson - Thesis Defense</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82442F-CF1C-B349-89F5-5B224D6E19EE}" type="datetime1">
              <a:rPr lang="en-US" smtClean="0"/>
              <a:t>1/21/18</a:t>
            </a:fld>
            <a:endParaRPr lang="en-US"/>
          </a:p>
        </p:txBody>
      </p:sp>
      <p:sp>
        <p:nvSpPr>
          <p:cNvPr id="5" name="Footer Placeholder 4"/>
          <p:cNvSpPr>
            <a:spLocks noGrp="1"/>
          </p:cNvSpPr>
          <p:nvPr>
            <p:ph type="ftr" sz="quarter" idx="11"/>
          </p:nvPr>
        </p:nvSpPr>
        <p:spPr/>
        <p:txBody>
          <a:bodyPr/>
          <a:lstStyle/>
          <a:p>
            <a:r>
              <a:rPr lang="en-US"/>
              <a:t>John P. Dickerson - Thesis Defense</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AAC7807B-E566-3744-9F1F-2253278EC8B7}" type="datetime1">
              <a:rPr lang="en-US" smtClean="0"/>
              <a:t>1/21/18</a:t>
            </a:fld>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Thesis Defense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9EFB7B-50BF-B345-86DE-9A1D10C96B01}" type="datetime1">
              <a:rPr lang="en-US" smtClean="0"/>
              <a:t>1/21/18</a:t>
            </a:fld>
            <a:endParaRPr lang="en-US"/>
          </a:p>
        </p:txBody>
      </p:sp>
      <p:sp>
        <p:nvSpPr>
          <p:cNvPr id="6" name="Footer Placeholder 5"/>
          <p:cNvSpPr>
            <a:spLocks noGrp="1"/>
          </p:cNvSpPr>
          <p:nvPr>
            <p:ph type="ftr" sz="quarter" idx="11"/>
          </p:nvPr>
        </p:nvSpPr>
        <p:spPr/>
        <p:txBody>
          <a:bodyPr/>
          <a:lstStyle/>
          <a:p>
            <a:r>
              <a:rPr lang="en-US"/>
              <a:t>John P. Dickerson - Thesis Defense</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2A9D91-A509-8141-BB76-60E1BC7622BB}" type="datetime1">
              <a:rPr lang="en-US" smtClean="0"/>
              <a:t>1/21/18</a:t>
            </a:fld>
            <a:endParaRPr lang="en-US"/>
          </a:p>
        </p:txBody>
      </p:sp>
      <p:sp>
        <p:nvSpPr>
          <p:cNvPr id="8" name="Footer Placeholder 7"/>
          <p:cNvSpPr>
            <a:spLocks noGrp="1"/>
          </p:cNvSpPr>
          <p:nvPr>
            <p:ph type="ftr" sz="quarter" idx="11"/>
          </p:nvPr>
        </p:nvSpPr>
        <p:spPr/>
        <p:txBody>
          <a:bodyPr/>
          <a:lstStyle/>
          <a:p>
            <a:r>
              <a:rPr lang="en-US"/>
              <a:t>John P. Dickerson - Thesis Defense</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BCF37-1193-4B42-A0C9-CCC17640F9D3}" type="datetime1">
              <a:rPr lang="en-US" smtClean="0"/>
              <a:t>1/21/18</a:t>
            </a:fld>
            <a:endParaRPr lang="en-US"/>
          </a:p>
        </p:txBody>
      </p:sp>
      <p:sp>
        <p:nvSpPr>
          <p:cNvPr id="4" name="Footer Placeholder 3"/>
          <p:cNvSpPr>
            <a:spLocks noGrp="1"/>
          </p:cNvSpPr>
          <p:nvPr>
            <p:ph type="ftr" sz="quarter" idx="11"/>
          </p:nvPr>
        </p:nvSpPr>
        <p:spPr/>
        <p:txBody>
          <a:bodyPr/>
          <a:lstStyle/>
          <a:p>
            <a:r>
              <a:rPr lang="en-US"/>
              <a:t>John P. Dickerson - Thesis Defense</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FC546-30C6-5A42-BAD0-FC88C0EB5072}" type="datetime1">
              <a:rPr lang="en-US" smtClean="0"/>
              <a:t>1/21/18</a:t>
            </a:fld>
            <a:endParaRPr lang="en-US"/>
          </a:p>
        </p:txBody>
      </p:sp>
      <p:sp>
        <p:nvSpPr>
          <p:cNvPr id="3" name="Footer Placeholder 2"/>
          <p:cNvSpPr>
            <a:spLocks noGrp="1"/>
          </p:cNvSpPr>
          <p:nvPr>
            <p:ph type="ftr" sz="quarter" idx="11"/>
          </p:nvPr>
        </p:nvSpPr>
        <p:spPr/>
        <p:txBody>
          <a:bodyPr/>
          <a:lstStyle/>
          <a:p>
            <a:r>
              <a:rPr lang="en-US"/>
              <a:t>John P. Dickerson - Thesis Defense</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67EDDF-8973-534F-84B9-C9BC02923605}" type="datetime1">
              <a:rPr lang="en-US" smtClean="0"/>
              <a:t>1/21/18</a:t>
            </a:fld>
            <a:endParaRPr lang="en-US"/>
          </a:p>
        </p:txBody>
      </p:sp>
      <p:sp>
        <p:nvSpPr>
          <p:cNvPr id="6" name="Footer Placeholder 5"/>
          <p:cNvSpPr>
            <a:spLocks noGrp="1"/>
          </p:cNvSpPr>
          <p:nvPr>
            <p:ph type="ftr" sz="quarter" idx="11"/>
          </p:nvPr>
        </p:nvSpPr>
        <p:spPr/>
        <p:txBody>
          <a:bodyPr/>
          <a:lstStyle/>
          <a:p>
            <a:r>
              <a:rPr lang="en-US"/>
              <a:t>John P. Dickerson - Thesis Defense</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9E1ED2-DB15-7F48-BDAE-C73B48BB138E}" type="datetime1">
              <a:rPr lang="en-US" smtClean="0"/>
              <a:t>1/21/18</a:t>
            </a:fld>
            <a:endParaRPr lang="en-US"/>
          </a:p>
        </p:txBody>
      </p:sp>
      <p:sp>
        <p:nvSpPr>
          <p:cNvPr id="6" name="Footer Placeholder 5"/>
          <p:cNvSpPr>
            <a:spLocks noGrp="1"/>
          </p:cNvSpPr>
          <p:nvPr>
            <p:ph type="ftr" sz="quarter" idx="11"/>
          </p:nvPr>
        </p:nvSpPr>
        <p:spPr/>
        <p:txBody>
          <a:bodyPr/>
          <a:lstStyle/>
          <a:p>
            <a:r>
              <a:rPr lang="en-US"/>
              <a:t>John P. Dickerson - Thesis Defense</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4C47092D-D6E6-A342-84C6-E474677949CF}" type="datetime1">
              <a:rPr lang="en-US" smtClean="0"/>
              <a:t>1/21/18</a:t>
            </a:fld>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Thesis Defense</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1702.08286" TargetMode="External"/><Relationship Id="rId2" Type="http://schemas.openxmlformats.org/officeDocument/2006/relationships/hyperlink" Target="https://arxiv.org/abs/1702.07134" TargetMode="External"/><Relationship Id="rId1" Type="http://schemas.openxmlformats.org/officeDocument/2006/relationships/slideLayout" Target="../slideLayouts/slideLayout2.xml"/><Relationship Id="rId4" Type="http://schemas.openxmlformats.org/officeDocument/2006/relationships/hyperlink" Target="https://arxiv.org/abs/1709.03441"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8.gif"/><Relationship Id="rId7" Type="http://schemas.microsoft.com/office/2007/relationships/hdphoto" Target="../media/hdphoto1.wdp"/><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jp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hdphoto" Target="../media/hdphoto2.wdp"/><Relationship Id="rId1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cs.umd.edu/class/spring2018/cmsc828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iff"/><Relationship Id="rId7" Type="http://schemas.openxmlformats.org/officeDocument/2006/relationships/image" Target="../media/image11.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gif"/><Relationship Id="rId9" Type="http://schemas.openxmlformats.org/officeDocument/2006/relationships/hyperlink" Target="http://jpdickerso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Applied Mechanism Design For Social Good</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641234"/>
          </a:xfrm>
        </p:spPr>
        <p:txBody>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 – 01/25/2018</a:t>
            </a:r>
          </a:p>
          <a:p>
            <a:endParaRPr lang="en-US" sz="1600" b="1" dirty="0"/>
          </a:p>
          <a:p>
            <a:r>
              <a:rPr lang="en-US" sz="1600" b="1" dirty="0"/>
              <a:t>CMSC828M</a:t>
            </a:r>
          </a:p>
          <a:p>
            <a:r>
              <a:rPr lang="en-US" sz="1600" b="1" dirty="0"/>
              <a:t>Tuesdays &amp; Thursdays</a:t>
            </a:r>
          </a:p>
          <a:p>
            <a:r>
              <a:rPr lang="en-US" sz="1600" b="1" dirty="0"/>
              <a:t>9:30am – 10:45am</a:t>
            </a:r>
            <a:endParaRPr lang="en-US" sz="1600" dirty="0"/>
          </a:p>
        </p:txBody>
      </p:sp>
      <p:pic>
        <p:nvPicPr>
          <p:cNvPr id="7" name="Picture 6"/>
          <p:cNvPicPr>
            <a:picLocks noChangeAspect="1"/>
          </p:cNvPicPr>
          <p:nvPr/>
        </p:nvPicPr>
        <p:blipFill>
          <a:blip r:embed="rId3"/>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a:t>
            </a:r>
          </a:p>
        </p:txBody>
      </p:sp>
      <p:sp>
        <p:nvSpPr>
          <p:cNvPr id="3" name="Content Placeholder 2"/>
          <p:cNvSpPr>
            <a:spLocks noGrp="1"/>
          </p:cNvSpPr>
          <p:nvPr>
            <p:ph idx="1"/>
          </p:nvPr>
        </p:nvSpPr>
        <p:spPr>
          <a:xfrm>
            <a:off x="457200" y="5740398"/>
            <a:ext cx="7620000" cy="521230"/>
          </a:xfrm>
        </p:spPr>
        <p:txBody>
          <a:bodyPr>
            <a:normAutofit fontScale="85000" lnSpcReduction="20000"/>
          </a:bodyPr>
          <a:lstStyle/>
          <a:p>
            <a:r>
              <a:rPr lang="en-US" dirty="0"/>
              <a:t>Please let me know if you did not receive my listserv email last night!  I will send out updates via the listserv, and probably via Piazza.</a:t>
            </a:r>
          </a:p>
        </p:txBody>
      </p:sp>
      <p:pic>
        <p:nvPicPr>
          <p:cNvPr id="4" name="Picture 3"/>
          <p:cNvPicPr>
            <a:picLocks noChangeAspect="1"/>
          </p:cNvPicPr>
          <p:nvPr/>
        </p:nvPicPr>
        <p:blipFill>
          <a:blip r:embed="rId2"/>
          <a:stretch>
            <a:fillRect/>
          </a:stretch>
        </p:blipFill>
        <p:spPr>
          <a:xfrm>
            <a:off x="3236137" y="1727359"/>
            <a:ext cx="2062126" cy="3674533"/>
          </a:xfrm>
          <a:prstGeom prst="rect">
            <a:avLst/>
          </a:prstGeom>
        </p:spPr>
      </p:pic>
      <p:sp>
        <p:nvSpPr>
          <p:cNvPr id="5" name="TextBox 4"/>
          <p:cNvSpPr txBox="1"/>
          <p:nvPr/>
        </p:nvSpPr>
        <p:spPr>
          <a:xfrm>
            <a:off x="5926667" y="1862667"/>
            <a:ext cx="2641600" cy="646331"/>
          </a:xfrm>
          <a:prstGeom prst="rect">
            <a:avLst/>
          </a:prstGeom>
          <a:noFill/>
        </p:spPr>
        <p:txBody>
          <a:bodyPr wrap="square" rtlCol="0">
            <a:spAutoFit/>
          </a:bodyPr>
          <a:lstStyle/>
          <a:p>
            <a:pPr algn="ctr"/>
            <a:r>
              <a:rPr lang="en-US" dirty="0"/>
              <a:t>PhD/MSc/BSc?</a:t>
            </a:r>
          </a:p>
          <a:p>
            <a:pPr algn="ctr"/>
            <a:endParaRPr lang="en-US" dirty="0"/>
          </a:p>
        </p:txBody>
      </p:sp>
      <p:sp>
        <p:nvSpPr>
          <p:cNvPr id="6" name="TextBox 5"/>
          <p:cNvSpPr txBox="1"/>
          <p:nvPr/>
        </p:nvSpPr>
        <p:spPr>
          <a:xfrm>
            <a:off x="778934" y="2021250"/>
            <a:ext cx="2641600" cy="369332"/>
          </a:xfrm>
          <a:prstGeom prst="rect">
            <a:avLst/>
          </a:prstGeom>
          <a:noFill/>
        </p:spPr>
        <p:txBody>
          <a:bodyPr wrap="square" rtlCol="0">
            <a:spAutoFit/>
          </a:bodyPr>
          <a:lstStyle/>
          <a:p>
            <a:pPr algn="ctr"/>
            <a:r>
              <a:rPr lang="en-US" dirty="0"/>
              <a:t>Area?</a:t>
            </a:r>
          </a:p>
        </p:txBody>
      </p:sp>
      <p:sp>
        <p:nvSpPr>
          <p:cNvPr id="7" name="TextBox 6"/>
          <p:cNvSpPr txBox="1"/>
          <p:nvPr/>
        </p:nvSpPr>
        <p:spPr>
          <a:xfrm>
            <a:off x="406400" y="3139916"/>
            <a:ext cx="2641600" cy="369332"/>
          </a:xfrm>
          <a:prstGeom prst="rect">
            <a:avLst/>
          </a:prstGeom>
          <a:noFill/>
        </p:spPr>
        <p:txBody>
          <a:bodyPr wrap="square" rtlCol="0">
            <a:spAutoFit/>
          </a:bodyPr>
          <a:lstStyle/>
          <a:p>
            <a:pPr algn="ctr"/>
            <a:r>
              <a:rPr lang="en-US" dirty="0"/>
              <a:t>Interest in this course?</a:t>
            </a:r>
          </a:p>
        </p:txBody>
      </p:sp>
      <p:sp>
        <p:nvSpPr>
          <p:cNvPr id="8" name="TextBox 7"/>
          <p:cNvSpPr txBox="1"/>
          <p:nvPr/>
        </p:nvSpPr>
        <p:spPr>
          <a:xfrm>
            <a:off x="355600" y="4190846"/>
            <a:ext cx="2641600" cy="646331"/>
          </a:xfrm>
          <a:prstGeom prst="rect">
            <a:avLst/>
          </a:prstGeom>
          <a:noFill/>
        </p:spPr>
        <p:txBody>
          <a:bodyPr wrap="square" rtlCol="0">
            <a:spAutoFit/>
          </a:bodyPr>
          <a:lstStyle/>
          <a:p>
            <a:pPr algn="ctr"/>
            <a:r>
              <a:rPr lang="en-US" dirty="0"/>
              <a:t>Goals in life?  And goals for this course?</a:t>
            </a:r>
          </a:p>
        </p:txBody>
      </p:sp>
      <p:sp>
        <p:nvSpPr>
          <p:cNvPr id="10" name="TextBox 9"/>
          <p:cNvSpPr txBox="1"/>
          <p:nvPr/>
        </p:nvSpPr>
        <p:spPr>
          <a:xfrm>
            <a:off x="5774267" y="2950554"/>
            <a:ext cx="2794000" cy="923330"/>
          </a:xfrm>
          <a:prstGeom prst="rect">
            <a:avLst/>
          </a:prstGeom>
          <a:noFill/>
        </p:spPr>
        <p:txBody>
          <a:bodyPr wrap="square" rtlCol="0">
            <a:spAutoFit/>
          </a:bodyPr>
          <a:lstStyle/>
          <a:p>
            <a:pPr algn="ctr"/>
            <a:r>
              <a:rPr lang="en-US" dirty="0"/>
              <a:t>Background in: CS, game theory</a:t>
            </a:r>
            <a:r>
              <a:rPr lang="en-US"/>
              <a:t>, mechanism design, HCI?</a:t>
            </a:r>
            <a:endParaRPr lang="en-US" dirty="0"/>
          </a:p>
        </p:txBody>
      </p:sp>
      <p:sp>
        <p:nvSpPr>
          <p:cNvPr id="11" name="TextBox 10"/>
          <p:cNvSpPr txBox="1"/>
          <p:nvPr/>
        </p:nvSpPr>
        <p:spPr>
          <a:xfrm>
            <a:off x="5537200" y="4774612"/>
            <a:ext cx="2641600" cy="369332"/>
          </a:xfrm>
          <a:prstGeom prst="rect">
            <a:avLst/>
          </a:prstGeom>
          <a:noFill/>
        </p:spPr>
        <p:txBody>
          <a:bodyPr wrap="square" rtlCol="0">
            <a:spAutoFit/>
          </a:bodyPr>
          <a:lstStyle/>
          <a:p>
            <a:pPr algn="ctr"/>
            <a:r>
              <a:rPr lang="en-US" dirty="0"/>
              <a:t>Advisor?</a:t>
            </a:r>
          </a:p>
        </p:txBody>
      </p:sp>
      <p:sp>
        <p:nvSpPr>
          <p:cNvPr id="12" name="Slide Number Placeholder 11"/>
          <p:cNvSpPr>
            <a:spLocks noGrp="1"/>
          </p:cNvSpPr>
          <p:nvPr>
            <p:ph type="sldNum" sz="quarter" idx="12"/>
          </p:nvPr>
        </p:nvSpPr>
        <p:spPr/>
        <p:txBody>
          <a:bodyPr/>
          <a:lstStyle/>
          <a:p>
            <a:fld id="{A2EF37A0-74FC-AB4F-AE4C-D9BFC6719E9F}" type="slidenum">
              <a:rPr lang="en-US" smtClean="0"/>
              <a:t>10</a:t>
            </a:fld>
            <a:endParaRPr lang="en-US"/>
          </a:p>
        </p:txBody>
      </p:sp>
    </p:spTree>
    <p:extLst>
      <p:ext uri="{BB962C8B-B14F-4D97-AF65-F5344CB8AC3E}">
        <p14:creationId xmlns:p14="http://schemas.microsoft.com/office/powerpoint/2010/main" val="7728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structure</a:t>
            </a:r>
          </a:p>
        </p:txBody>
      </p:sp>
      <p:sp>
        <p:nvSpPr>
          <p:cNvPr id="3" name="Content Placeholder 2"/>
          <p:cNvSpPr>
            <a:spLocks noGrp="1"/>
          </p:cNvSpPr>
          <p:nvPr>
            <p:ph idx="1"/>
          </p:nvPr>
        </p:nvSpPr>
        <p:spPr/>
        <p:txBody>
          <a:bodyPr>
            <a:normAutofit fontScale="85000" lnSpcReduction="20000"/>
          </a:bodyPr>
          <a:lstStyle/>
          <a:p>
            <a:r>
              <a:rPr lang="en-US" dirty="0"/>
              <a:t>First 4 lectures: primers in GT/MD and optimization</a:t>
            </a:r>
          </a:p>
          <a:p>
            <a:r>
              <a:rPr lang="en-US" dirty="0"/>
              <a:t>Next 23 lectures: theory + application areas</a:t>
            </a:r>
          </a:p>
          <a:p>
            <a:pPr marL="342900" indent="-342900">
              <a:buFont typeface="Arial" charset="0"/>
              <a:buChar char="•"/>
            </a:pPr>
            <a:r>
              <a:rPr lang="en-US" b="0" dirty="0"/>
              <a:t>Security games</a:t>
            </a:r>
          </a:p>
          <a:p>
            <a:pPr marL="342900" indent="-342900">
              <a:buFont typeface="Arial" charset="0"/>
              <a:buChar char="•"/>
            </a:pPr>
            <a:r>
              <a:rPr lang="en-US" b="0" dirty="0"/>
              <a:t>Healthcare markets (organ allocation, financing R&amp;D)</a:t>
            </a:r>
          </a:p>
          <a:p>
            <a:pPr marL="342900" indent="-342900">
              <a:buFont typeface="Arial" charset="0"/>
              <a:buChar char="•"/>
            </a:pPr>
            <a:r>
              <a:rPr lang="en-US" b="0" dirty="0"/>
              <a:t>Food allocation</a:t>
            </a:r>
          </a:p>
          <a:p>
            <a:pPr marL="342900" indent="-342900">
              <a:buFont typeface="Arial" charset="0"/>
              <a:buChar char="•"/>
            </a:pPr>
            <a:r>
              <a:rPr lang="en-US" b="0" dirty="0"/>
              <a:t>Combinatorial assignment (bidding on courses)</a:t>
            </a:r>
          </a:p>
          <a:p>
            <a:pPr marL="342900" indent="-342900">
              <a:buFont typeface="Arial" charset="0"/>
              <a:buChar char="•"/>
            </a:pPr>
            <a:r>
              <a:rPr lang="en-US" b="0" dirty="0"/>
              <a:t>Incentive auctions (FCC spectrum allocation)</a:t>
            </a:r>
          </a:p>
          <a:p>
            <a:pPr marL="342900" indent="-342900">
              <a:buFont typeface="Arial" charset="0"/>
              <a:buChar char="•"/>
            </a:pPr>
            <a:r>
              <a:rPr lang="en-US" b="0" dirty="0"/>
              <a:t>Fair Division (allocating rooms to schools)</a:t>
            </a:r>
          </a:p>
          <a:p>
            <a:pPr marL="342900" indent="-342900">
              <a:buFont typeface="Arial" charset="0"/>
              <a:buChar char="•"/>
            </a:pPr>
            <a:r>
              <a:rPr lang="en-US" b="0" dirty="0"/>
              <a:t>Voting (#oprah2020)</a:t>
            </a:r>
          </a:p>
          <a:p>
            <a:pPr marL="342900" indent="-342900">
              <a:buFont typeface="Arial" charset="0"/>
              <a:buChar char="•"/>
            </a:pPr>
            <a:r>
              <a:rPr lang="en-US" b="0" dirty="0"/>
              <a:t>School choice (assigning kids to schools)</a:t>
            </a:r>
          </a:p>
          <a:p>
            <a:pPr marL="342900" indent="-342900">
              <a:buFont typeface="Arial" charset="0"/>
              <a:buChar char="•"/>
            </a:pPr>
            <a:r>
              <a:rPr lang="en-US" b="0" dirty="0"/>
              <a:t>Prediction markets (#oprah2020?)</a:t>
            </a:r>
          </a:p>
          <a:p>
            <a:pPr marL="342900" indent="-342900">
              <a:buFont typeface="Arial" charset="0"/>
              <a:buChar char="•"/>
            </a:pPr>
            <a:r>
              <a:rPr lang="en-US" b="0" dirty="0"/>
              <a:t>2-3 lectures of “floating topics” – ideas?</a:t>
            </a:r>
          </a:p>
          <a:p>
            <a:r>
              <a:rPr lang="en-US" dirty="0">
                <a:solidFill>
                  <a:schemeClr val="tx2"/>
                </a:solidFill>
              </a:rPr>
              <a:t>Final 2-3 lectures: project presentations ?????</a:t>
            </a:r>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grpSp>
        <p:nvGrpSpPr>
          <p:cNvPr id="7" name="Group 6"/>
          <p:cNvGrpSpPr/>
          <p:nvPr/>
        </p:nvGrpSpPr>
        <p:grpSpPr>
          <a:xfrm>
            <a:off x="6882194" y="2032000"/>
            <a:ext cx="1507744" cy="2807732"/>
            <a:chOff x="6882194" y="2032000"/>
            <a:chExt cx="1507744" cy="2807732"/>
          </a:xfrm>
        </p:grpSpPr>
        <p:pic>
          <p:nvPicPr>
            <p:cNvPr id="5" name="Picture 4"/>
            <p:cNvPicPr>
              <a:picLocks noChangeAspect="1"/>
            </p:cNvPicPr>
            <p:nvPr/>
          </p:nvPicPr>
          <p:blipFill>
            <a:blip r:embed="rId2"/>
            <a:stretch>
              <a:fillRect/>
            </a:stretch>
          </p:blipFill>
          <p:spPr>
            <a:xfrm>
              <a:off x="6882194" y="2032000"/>
              <a:ext cx="1507744" cy="2438400"/>
            </a:xfrm>
            <a:prstGeom prst="rect">
              <a:avLst/>
            </a:prstGeom>
          </p:spPr>
        </p:pic>
        <p:sp>
          <p:nvSpPr>
            <p:cNvPr id="6" name="TextBox 5"/>
            <p:cNvSpPr txBox="1"/>
            <p:nvPr/>
          </p:nvSpPr>
          <p:spPr>
            <a:xfrm>
              <a:off x="6882194" y="4470400"/>
              <a:ext cx="1507744" cy="369332"/>
            </a:xfrm>
            <a:prstGeom prst="rect">
              <a:avLst/>
            </a:prstGeom>
            <a:noFill/>
          </p:spPr>
          <p:txBody>
            <a:bodyPr wrap="square" rtlCol="0">
              <a:spAutoFit/>
            </a:bodyPr>
            <a:lstStyle/>
            <a:p>
              <a:r>
                <a:rPr lang="en-US" dirty="0"/>
                <a:t>Ambitious </a:t>
              </a:r>
              <a:r>
                <a:rPr lang="is-IS" dirty="0"/>
                <a:t>…</a:t>
              </a:r>
              <a:endParaRPr lang="en-US" dirty="0"/>
            </a:p>
          </p:txBody>
        </p:sp>
      </p:grpSp>
    </p:spTree>
    <p:extLst>
      <p:ext uri="{BB962C8B-B14F-4D97-AF65-F5344CB8AC3E}">
        <p14:creationId xmlns:p14="http://schemas.microsoft.com/office/powerpoint/2010/main" val="38764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#1: Project</a:t>
            </a:r>
          </a:p>
        </p:txBody>
      </p:sp>
      <p:sp>
        <p:nvSpPr>
          <p:cNvPr id="3" name="Content Placeholder 2"/>
          <p:cNvSpPr>
            <a:spLocks noGrp="1"/>
          </p:cNvSpPr>
          <p:nvPr>
            <p:ph idx="1"/>
          </p:nvPr>
        </p:nvSpPr>
        <p:spPr/>
        <p:txBody>
          <a:bodyPr>
            <a:normAutofit lnSpcReduction="10000"/>
          </a:bodyPr>
          <a:lstStyle/>
          <a:p>
            <a:r>
              <a:rPr lang="en-US" b="0" dirty="0"/>
              <a:t>Students will complete a </a:t>
            </a:r>
            <a:r>
              <a:rPr lang="en-US" dirty="0"/>
              <a:t>semester-long course project</a:t>
            </a:r>
            <a:r>
              <a:rPr lang="en-US" b="0" dirty="0"/>
              <a:t> on something related to market and mechanism design.</a:t>
            </a:r>
          </a:p>
          <a:p>
            <a:pPr marL="342900" indent="-342900">
              <a:buFont typeface="Arial" charset="0"/>
              <a:buChar char="•"/>
            </a:pPr>
            <a:r>
              <a:rPr lang="en-US" b="0" dirty="0"/>
              <a:t>Individual or small group</a:t>
            </a:r>
          </a:p>
          <a:p>
            <a:pPr marL="342900" indent="-342900">
              <a:buFont typeface="Arial" charset="0"/>
              <a:buChar char="•"/>
            </a:pPr>
            <a:r>
              <a:rPr lang="en-US" b="0" dirty="0"/>
              <a:t>100% theory, 100% applied, or convex combination</a:t>
            </a:r>
          </a:p>
          <a:p>
            <a:r>
              <a:rPr lang="en-US" dirty="0"/>
              <a:t>Goal</a:t>
            </a:r>
            <a:r>
              <a:rPr lang="en-US" b="0" dirty="0"/>
              <a:t>: create something </a:t>
            </a:r>
            <a:r>
              <a:rPr lang="en-US" dirty="0">
                <a:solidFill>
                  <a:schemeClr val="tx2"/>
                </a:solidFill>
              </a:rPr>
              <a:t>publishable</a:t>
            </a:r>
            <a:r>
              <a:rPr lang="en-US" b="0" dirty="0"/>
              <a:t>!</a:t>
            </a:r>
          </a:p>
          <a:p>
            <a:r>
              <a:rPr lang="en-US" b="0" dirty="0"/>
              <a:t>Important dates:</a:t>
            </a:r>
          </a:p>
          <a:p>
            <a:pPr marL="342900" indent="-342900">
              <a:buFont typeface="Arial" charset="0"/>
              <a:buChar char="•"/>
            </a:pPr>
            <a:r>
              <a:rPr lang="en-US" b="0" dirty="0"/>
              <a:t>Project proposals will be due in early March</a:t>
            </a:r>
          </a:p>
          <a:p>
            <a:pPr marL="342900" indent="-342900">
              <a:buFont typeface="Arial" charset="0"/>
              <a:buChar char="•"/>
            </a:pPr>
            <a:r>
              <a:rPr lang="en-US" b="0" dirty="0"/>
              <a:t>Project presentations will be during the last 2-3 lectures</a:t>
            </a:r>
          </a:p>
          <a:p>
            <a:pPr marL="342900" indent="-342900">
              <a:buFont typeface="Arial" charset="0"/>
              <a:buChar char="•"/>
            </a:pPr>
            <a:r>
              <a:rPr lang="en-US" b="0" dirty="0"/>
              <a:t>Project </a:t>
            </a:r>
            <a:r>
              <a:rPr lang="en-US" b="0" dirty="0" err="1"/>
              <a:t>writeups</a:t>
            </a:r>
            <a:r>
              <a:rPr lang="en-US" b="0" dirty="0"/>
              <a:t>—formatted as, say, a NIPS conference paper or similar—will be due by the exam date for this course (Monday, May 14 at 8:00AM).</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spTree>
    <p:extLst>
      <p:ext uri="{BB962C8B-B14F-4D97-AF65-F5344CB8AC3E}">
        <p14:creationId xmlns:p14="http://schemas.microsoft.com/office/powerpoint/2010/main" val="7733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664F-4ECA-BF43-8261-C8AFD772A53D}"/>
              </a:ext>
            </a:extLst>
          </p:cNvPr>
          <p:cNvSpPr>
            <a:spLocks noGrp="1"/>
          </p:cNvSpPr>
          <p:nvPr>
            <p:ph type="title"/>
          </p:nvPr>
        </p:nvSpPr>
        <p:spPr/>
        <p:txBody>
          <a:bodyPr/>
          <a:lstStyle/>
          <a:p>
            <a:r>
              <a:rPr lang="en-US" dirty="0"/>
              <a:t>A few projects from last Year …</a:t>
            </a:r>
          </a:p>
        </p:txBody>
      </p:sp>
      <p:sp>
        <p:nvSpPr>
          <p:cNvPr id="3" name="Content Placeholder 2">
            <a:extLst>
              <a:ext uri="{FF2B5EF4-FFF2-40B4-BE49-F238E27FC236}">
                <a16:creationId xmlns:a16="http://schemas.microsoft.com/office/drawing/2014/main" id="{730BEE53-FE16-2747-ADFC-AB12CE05684C}"/>
              </a:ext>
            </a:extLst>
          </p:cNvPr>
          <p:cNvSpPr>
            <a:spLocks noGrp="1"/>
          </p:cNvSpPr>
          <p:nvPr>
            <p:ph idx="1"/>
          </p:nvPr>
        </p:nvSpPr>
        <p:spPr/>
        <p:txBody>
          <a:bodyPr>
            <a:normAutofit fontScale="92500" lnSpcReduction="20000"/>
          </a:bodyPr>
          <a:lstStyle/>
          <a:p>
            <a:r>
              <a:rPr lang="en-US" dirty="0"/>
              <a:t>Some projects from last year that are/will be published:</a:t>
            </a:r>
          </a:p>
          <a:p>
            <a:pPr marL="342900" indent="-342900">
              <a:buFont typeface="Arial" panose="020B0604020202020204" pitchFamily="34" charset="0"/>
              <a:buChar char="•"/>
            </a:pPr>
            <a:r>
              <a:rPr lang="en-US" b="0" dirty="0" err="1"/>
              <a:t>Faez</a:t>
            </a:r>
            <a:r>
              <a:rPr lang="en-US" b="0" dirty="0"/>
              <a:t> Ahmed: diverse b-matching (IJCAI-17, </a:t>
            </a:r>
            <a:r>
              <a:rPr lang="en-US" b="0" dirty="0" err="1">
                <a:hlinkClick r:id="rId2"/>
              </a:rPr>
              <a:t>arXiv</a:t>
            </a:r>
            <a:r>
              <a:rPr lang="en-US" b="0" dirty="0"/>
              <a:t>)</a:t>
            </a:r>
          </a:p>
          <a:p>
            <a:pPr marL="342900" indent="-342900">
              <a:buFont typeface="Arial" panose="020B0604020202020204" pitchFamily="34" charset="0"/>
              <a:buChar char="•"/>
            </a:pPr>
            <a:r>
              <a:rPr lang="en-US" b="0" dirty="0"/>
              <a:t>Neal Gupta: competition in dynamic matching markets (under double-blind review)</a:t>
            </a:r>
          </a:p>
          <a:p>
            <a:pPr marL="342900" indent="-342900">
              <a:buFont typeface="Arial" panose="020B0604020202020204" pitchFamily="34" charset="0"/>
              <a:buChar char="•"/>
            </a:pPr>
            <a:r>
              <a:rPr lang="en-US" b="0" dirty="0"/>
              <a:t>Duncan </a:t>
            </a:r>
            <a:r>
              <a:rPr lang="en-US" b="0" dirty="0" err="1"/>
              <a:t>McElfresh</a:t>
            </a:r>
            <a:r>
              <a:rPr lang="en-US" b="0" dirty="0"/>
              <a:t>: a new fairness metric for kidney exchange (AAAI-18, </a:t>
            </a:r>
            <a:r>
              <a:rPr lang="en-US" b="0" dirty="0" err="1">
                <a:hlinkClick r:id="rId3"/>
              </a:rPr>
              <a:t>arXiv</a:t>
            </a:r>
            <a:r>
              <a:rPr lang="en-US" b="0" dirty="0"/>
              <a:t>)</a:t>
            </a:r>
          </a:p>
          <a:p>
            <a:pPr marL="342900" indent="-342900">
              <a:buFont typeface="Arial" panose="020B0604020202020204" pitchFamily="34" charset="0"/>
              <a:buChar char="•"/>
            </a:pPr>
            <a:r>
              <a:rPr lang="en-US" b="0" dirty="0"/>
              <a:t>Elissa </a:t>
            </a:r>
            <a:r>
              <a:rPr lang="en-US" b="0" dirty="0" err="1"/>
              <a:t>Redmiles</a:t>
            </a:r>
            <a:r>
              <a:rPr lang="en-US" b="0" dirty="0"/>
              <a:t>: behavioral economics and two-factor authentication (under double-blind review)</a:t>
            </a:r>
          </a:p>
          <a:p>
            <a:pPr marL="342900" indent="-342900">
              <a:buFont typeface="Arial" panose="020B0604020202020204" pitchFamily="34" charset="0"/>
              <a:buChar char="•"/>
            </a:pPr>
            <a:r>
              <a:rPr lang="en-US" b="0" dirty="0"/>
              <a:t>Candice Schumann: diversity and multi-armed bandits (under review, </a:t>
            </a:r>
            <a:r>
              <a:rPr lang="en-US" b="0" dirty="0">
                <a:hlinkClick r:id="rId4"/>
              </a:rPr>
              <a:t>arXiv</a:t>
            </a:r>
            <a:r>
              <a:rPr lang="en-US" b="0" dirty="0"/>
              <a:t>)</a:t>
            </a:r>
          </a:p>
          <a:p>
            <a:r>
              <a:rPr lang="en-US" dirty="0"/>
              <a:t>23 students last year, 14 projects, at least 5 will be published in top venues!</a:t>
            </a:r>
          </a:p>
          <a:p>
            <a:pPr marL="342900" indent="-342900">
              <a:buFont typeface="Arial" panose="020B0604020202020204" pitchFamily="34" charset="0"/>
              <a:buChar char="•"/>
            </a:pPr>
            <a:r>
              <a:rPr lang="en-US" b="0" dirty="0"/>
              <a:t>… 35%+ “acceptance rate” – it’s easier to get published via CMSC828M than in top CS conferences ;).</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121741A-ECCF-9549-9DE1-E67D86EA1424}"/>
              </a:ext>
            </a:extLst>
          </p:cNvPr>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30458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Grade #2: Present a paper</a:t>
            </a:r>
          </a:p>
        </p:txBody>
      </p:sp>
      <p:sp>
        <p:nvSpPr>
          <p:cNvPr id="3" name="Content Placeholder 2"/>
          <p:cNvSpPr>
            <a:spLocks noGrp="1"/>
          </p:cNvSpPr>
          <p:nvPr>
            <p:ph idx="1"/>
          </p:nvPr>
        </p:nvSpPr>
        <p:spPr/>
        <p:txBody>
          <a:bodyPr>
            <a:normAutofit/>
          </a:bodyPr>
          <a:lstStyle/>
          <a:p>
            <a:r>
              <a:rPr lang="en-US" dirty="0"/>
              <a:t>Students will present for at least ½ of a lecture on one of the assigned papers:</a:t>
            </a:r>
          </a:p>
          <a:p>
            <a:pPr marL="342900" indent="-342900">
              <a:buFont typeface="Arial" panose="020B0604020202020204" pitchFamily="34" charset="0"/>
              <a:buChar char="•"/>
            </a:pPr>
            <a:r>
              <a:rPr lang="en-US" b="0" dirty="0"/>
              <a:t>(Welcome to do an entire class, but talk to me beforehand!)</a:t>
            </a:r>
          </a:p>
          <a:p>
            <a:pPr marL="342900" indent="-342900">
              <a:buFont typeface="Arial" panose="020B0604020202020204" pitchFamily="34" charset="0"/>
              <a:buChar char="•"/>
            </a:pPr>
            <a:r>
              <a:rPr lang="en-US" b="0" dirty="0"/>
              <a:t>John covers the basics of a topic in the first half of lecture</a:t>
            </a:r>
          </a:p>
          <a:p>
            <a:r>
              <a:rPr lang="en-US" dirty="0"/>
              <a:t>Check out the course webpage for topics</a:t>
            </a:r>
          </a:p>
          <a:p>
            <a:pPr marL="342900" indent="-342900">
              <a:buFont typeface="Arial" panose="020B0604020202020204" pitchFamily="34" charset="0"/>
              <a:buChar char="•"/>
            </a:pPr>
            <a:r>
              <a:rPr lang="en-US" b="0" dirty="0"/>
              <a:t>Also: feel free to suggest a topic you like!</a:t>
            </a:r>
          </a:p>
          <a:p>
            <a:r>
              <a:rPr lang="en-US" dirty="0"/>
              <a:t>Logistics:</a:t>
            </a:r>
          </a:p>
          <a:p>
            <a:pPr marL="342900" indent="-342900">
              <a:buFont typeface="Arial" charset="0"/>
              <a:buChar char="•"/>
            </a:pPr>
            <a:r>
              <a:rPr lang="en-US" b="0" dirty="0"/>
              <a:t>We’ll figure this out in second week</a:t>
            </a:r>
          </a:p>
          <a:p>
            <a:pPr marL="342900" indent="-342900">
              <a:buFont typeface="Arial" charset="0"/>
              <a:buChar char="•"/>
            </a:pPr>
            <a:r>
              <a:rPr lang="en-US" b="0" dirty="0"/>
              <a:t>I’ll post some example presentations</a:t>
            </a:r>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pic>
        <p:nvPicPr>
          <p:cNvPr id="5" name="Picture 4">
            <a:extLst>
              <a:ext uri="{FF2B5EF4-FFF2-40B4-BE49-F238E27FC236}">
                <a16:creationId xmlns:a16="http://schemas.microsoft.com/office/drawing/2014/main" id="{9C6A843A-335A-EA41-8D30-E4357F7A8CE8}"/>
              </a:ext>
            </a:extLst>
          </p:cNvPr>
          <p:cNvPicPr>
            <a:picLocks noChangeAspect="1"/>
          </p:cNvPicPr>
          <p:nvPr/>
        </p:nvPicPr>
        <p:blipFill>
          <a:blip r:embed="rId2"/>
          <a:stretch>
            <a:fillRect/>
          </a:stretch>
        </p:blipFill>
        <p:spPr>
          <a:xfrm>
            <a:off x="5552570" y="4425967"/>
            <a:ext cx="2837368" cy="2299954"/>
          </a:xfrm>
          <a:prstGeom prst="rect">
            <a:avLst/>
          </a:prstGeom>
        </p:spPr>
      </p:pic>
    </p:spTree>
    <p:extLst>
      <p:ext uri="{BB962C8B-B14F-4D97-AF65-F5344CB8AC3E}">
        <p14:creationId xmlns:p14="http://schemas.microsoft.com/office/powerpoint/2010/main" val="182787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57460" cy="1371600"/>
          </a:xfrm>
        </p:spPr>
        <p:txBody>
          <a:bodyPr/>
          <a:lstStyle/>
          <a:p>
            <a:r>
              <a:rPr lang="en-US" dirty="0"/>
              <a:t>Grade #3: Take-Home exams</a:t>
            </a:r>
          </a:p>
        </p:txBody>
      </p:sp>
      <p:sp>
        <p:nvSpPr>
          <p:cNvPr id="3" name="Content Placeholder 2"/>
          <p:cNvSpPr>
            <a:spLocks noGrp="1"/>
          </p:cNvSpPr>
          <p:nvPr>
            <p:ph idx="1"/>
          </p:nvPr>
        </p:nvSpPr>
        <p:spPr/>
        <p:txBody>
          <a:bodyPr>
            <a:normAutofit/>
          </a:bodyPr>
          <a:lstStyle/>
          <a:p>
            <a:r>
              <a:rPr lang="en-US" dirty="0"/>
              <a:t>The majority of students want this to be an MSc/PhD qualifier</a:t>
            </a:r>
          </a:p>
          <a:p>
            <a:pPr marL="342900" indent="-342900">
              <a:buFont typeface="Arial" charset="0"/>
              <a:buChar char="•"/>
            </a:pPr>
            <a:r>
              <a:rPr lang="en-US" b="0" dirty="0"/>
              <a:t>So this course is an </a:t>
            </a:r>
            <a:r>
              <a:rPr lang="en-US" b="0" dirty="0">
                <a:solidFill>
                  <a:schemeClr val="tx2"/>
                </a:solidFill>
              </a:rPr>
              <a:t>AI qualifier</a:t>
            </a:r>
            <a:r>
              <a:rPr lang="en-US" b="0" dirty="0"/>
              <a:t> for CMSC grad students</a:t>
            </a:r>
          </a:p>
          <a:p>
            <a:r>
              <a:rPr lang="en-US" dirty="0"/>
              <a:t>What this means:</a:t>
            </a:r>
          </a:p>
          <a:p>
            <a:pPr marL="342900" indent="-342900">
              <a:buFont typeface="Arial" charset="0"/>
              <a:buChar char="•"/>
            </a:pPr>
            <a:r>
              <a:rPr lang="en-US" dirty="0"/>
              <a:t>“</a:t>
            </a:r>
            <a:r>
              <a:rPr lang="is-IS" dirty="0"/>
              <a:t>… </a:t>
            </a:r>
            <a:r>
              <a:rPr lang="en-US" b="0" dirty="0"/>
              <a:t>the courses' written exam(s) which must account for at least 30% of the grade.”  </a:t>
            </a:r>
            <a:r>
              <a:rPr lang="en-US" b="0" i="1" dirty="0"/>
              <a:t>– UMD graduate handbook</a:t>
            </a:r>
            <a:endParaRPr lang="en-US" i="1" dirty="0"/>
          </a:p>
          <a:p>
            <a:r>
              <a:rPr lang="en-US" dirty="0"/>
              <a:t>Implementation:</a:t>
            </a:r>
            <a:endParaRPr lang="en-US" b="0" dirty="0"/>
          </a:p>
          <a:p>
            <a:pPr marL="342900" indent="-342900">
              <a:buFont typeface="Arial" charset="0"/>
              <a:buChar char="•"/>
            </a:pPr>
            <a:r>
              <a:rPr lang="en-US" b="0" dirty="0"/>
              <a:t>One take-home </a:t>
            </a:r>
            <a:r>
              <a:rPr lang="en-US" b="0" dirty="0">
                <a:solidFill>
                  <a:schemeClr val="tx2"/>
                </a:solidFill>
              </a:rPr>
              <a:t>midterm</a:t>
            </a:r>
            <a:r>
              <a:rPr lang="en-US" b="0" dirty="0"/>
              <a:t>; 24 hours to do it</a:t>
            </a:r>
          </a:p>
          <a:p>
            <a:pPr marL="342900" indent="-342900">
              <a:buFont typeface="Arial" charset="0"/>
              <a:buChar char="•"/>
            </a:pPr>
            <a:r>
              <a:rPr lang="en-US" b="0" dirty="0"/>
              <a:t>One take-home </a:t>
            </a:r>
            <a:r>
              <a:rPr lang="en-US" b="0" dirty="0">
                <a:solidFill>
                  <a:schemeClr val="tx2"/>
                </a:solidFill>
              </a:rPr>
              <a:t>final</a:t>
            </a:r>
            <a:r>
              <a:rPr lang="en-US" b="0" dirty="0"/>
              <a:t>; 48 hours to do it</a:t>
            </a:r>
            <a:endParaRPr lang="en-US" dirty="0"/>
          </a:p>
          <a:p>
            <a:pPr marL="342900" indent="-342900">
              <a:buFont typeface="Arial" charset="0"/>
              <a:buChar char="•"/>
            </a:pPr>
            <a:r>
              <a:rPr lang="en-US" b="0" dirty="0"/>
              <a:t>I’ll let you pick when you take exams (within reason; see site)</a:t>
            </a:r>
          </a:p>
        </p:txBody>
      </p:sp>
      <p:pic>
        <p:nvPicPr>
          <p:cNvPr id="5" name="Picture 4"/>
          <p:cNvPicPr>
            <a:picLocks noChangeAspect="1"/>
          </p:cNvPicPr>
          <p:nvPr/>
        </p:nvPicPr>
        <p:blipFill>
          <a:blip r:embed="rId2"/>
          <a:stretch>
            <a:fillRect/>
          </a:stretch>
        </p:blipFill>
        <p:spPr>
          <a:xfrm>
            <a:off x="7506585" y="2913319"/>
            <a:ext cx="1396409" cy="2094614"/>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15</a:t>
            </a:fld>
            <a:endParaRPr lang="en-US"/>
          </a:p>
        </p:txBody>
      </p:sp>
    </p:spTree>
    <p:extLst>
      <p:ext uri="{BB962C8B-B14F-4D97-AF65-F5344CB8AC3E}">
        <p14:creationId xmlns:p14="http://schemas.microsoft.com/office/powerpoint/2010/main" val="17969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#4: Class Participation</a:t>
            </a:r>
          </a:p>
        </p:txBody>
      </p:sp>
      <p:sp>
        <p:nvSpPr>
          <p:cNvPr id="3" name="Content Placeholder 2"/>
          <p:cNvSpPr>
            <a:spLocks noGrp="1"/>
          </p:cNvSpPr>
          <p:nvPr>
            <p:ph idx="1"/>
          </p:nvPr>
        </p:nvSpPr>
        <p:spPr/>
        <p:txBody>
          <a:bodyPr/>
          <a:lstStyle/>
          <a:p>
            <a:r>
              <a:rPr lang="en-US" dirty="0">
                <a:solidFill>
                  <a:schemeClr val="tx2">
                    <a:lumMod val="40000"/>
                    <a:lumOff val="60000"/>
                  </a:schemeClr>
                </a:solidFill>
              </a:rPr>
              <a:t>Please</a:t>
            </a:r>
            <a:r>
              <a:rPr lang="en-US" dirty="0"/>
              <a:t> </a:t>
            </a:r>
            <a:r>
              <a:rPr lang="en-US" dirty="0">
                <a:solidFill>
                  <a:schemeClr val="tx2">
                    <a:lumMod val="60000"/>
                    <a:lumOff val="40000"/>
                  </a:schemeClr>
                </a:solidFill>
              </a:rPr>
              <a:t>please</a:t>
            </a:r>
            <a:r>
              <a:rPr lang="en-US" dirty="0"/>
              <a:t> </a:t>
            </a:r>
            <a:r>
              <a:rPr lang="en-US" dirty="0">
                <a:solidFill>
                  <a:schemeClr val="tx2"/>
                </a:solidFill>
              </a:rPr>
              <a:t>please </a:t>
            </a:r>
            <a:r>
              <a:rPr lang="en-US" dirty="0">
                <a:solidFill>
                  <a:schemeClr val="tx2">
                    <a:lumMod val="75000"/>
                  </a:schemeClr>
                </a:solidFill>
              </a:rPr>
              <a:t>please </a:t>
            </a:r>
            <a:r>
              <a:rPr lang="en-US" dirty="0">
                <a:solidFill>
                  <a:schemeClr val="tx2">
                    <a:lumMod val="50000"/>
                  </a:schemeClr>
                </a:solidFill>
              </a:rPr>
              <a:t>please</a:t>
            </a:r>
            <a:r>
              <a:rPr lang="en-US" dirty="0">
                <a:solidFill>
                  <a:schemeClr val="tx2">
                    <a:lumMod val="75000"/>
                  </a:schemeClr>
                </a:solidFill>
              </a:rPr>
              <a:t> </a:t>
            </a:r>
            <a:r>
              <a:rPr lang="en-US" dirty="0"/>
              <a:t>read the paper(s) before coming to class!</a:t>
            </a:r>
          </a:p>
          <a:p>
            <a:pPr marL="342900" indent="-342900">
              <a:buFont typeface="Arial" charset="0"/>
              <a:buChar char="•"/>
            </a:pPr>
            <a:r>
              <a:rPr lang="en-US" dirty="0"/>
              <a:t>I want to speak </a:t>
            </a:r>
            <a:r>
              <a:rPr lang="en-US" dirty="0">
                <a:solidFill>
                  <a:schemeClr val="tx2"/>
                </a:solidFill>
              </a:rPr>
              <a:t>with</a:t>
            </a:r>
            <a:r>
              <a:rPr lang="en-US" dirty="0"/>
              <a:t> you, not at you </a:t>
            </a:r>
            <a:r>
              <a:rPr lang="is-IS" dirty="0"/>
              <a:t>…</a:t>
            </a:r>
          </a:p>
          <a:p>
            <a:pPr marL="342900" indent="-342900">
              <a:buFont typeface="Arial" charset="0"/>
              <a:buChar char="•"/>
            </a:pPr>
            <a:r>
              <a:rPr lang="is-IS" dirty="0"/>
              <a:t>Present </a:t>
            </a:r>
            <a:r>
              <a:rPr lang="en-US" dirty="0"/>
              <a:t>½</a:t>
            </a:r>
            <a:r>
              <a:rPr lang="is-IS" dirty="0"/>
              <a:t> of the class on the paper – JPD gives intro</a:t>
            </a:r>
          </a:p>
          <a:p>
            <a:endParaRPr lang="is-IS" dirty="0"/>
          </a:p>
          <a:p>
            <a:r>
              <a:rPr lang="is-IS" dirty="0"/>
              <a:t>Participate on Piazza, help brainstorm project ideas, ask questions in class, answer questions in class, etc.</a:t>
            </a:r>
          </a:p>
          <a:p>
            <a:endParaRPr lang="is-IS" dirty="0"/>
          </a:p>
          <a:p>
            <a:r>
              <a:rPr lang="is-IS" dirty="0"/>
              <a:t>(These should be easy points for everyone.)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108952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Breakdown | Qualifier Approval	</a:t>
            </a:r>
          </a:p>
        </p:txBody>
      </p:sp>
      <p:sp>
        <p:nvSpPr>
          <p:cNvPr id="3" name="Content Placeholder 2"/>
          <p:cNvSpPr>
            <a:spLocks noGrp="1"/>
          </p:cNvSpPr>
          <p:nvPr>
            <p:ph idx="1"/>
          </p:nvPr>
        </p:nvSpPr>
        <p:spPr/>
        <p:txBody>
          <a:bodyPr>
            <a:normAutofit lnSpcReduction="10000"/>
          </a:bodyPr>
          <a:lstStyle/>
          <a:p>
            <a:r>
              <a:rPr lang="en-US" dirty="0"/>
              <a:t>60% course project:</a:t>
            </a:r>
          </a:p>
          <a:p>
            <a:pPr marL="342900" indent="-342900">
              <a:buFont typeface="Arial" charset="0"/>
              <a:buChar char="•"/>
            </a:pPr>
            <a:r>
              <a:rPr lang="en-US" dirty="0"/>
              <a:t>5% project proposal (early March)</a:t>
            </a:r>
          </a:p>
          <a:p>
            <a:pPr marL="342900" indent="-342900">
              <a:buFont typeface="Arial" charset="0"/>
              <a:buChar char="•"/>
            </a:pPr>
            <a:r>
              <a:rPr lang="en-US" dirty="0"/>
              <a:t>5% project checkup (April)</a:t>
            </a:r>
          </a:p>
          <a:p>
            <a:pPr marL="342900" indent="-342900">
              <a:buFont typeface="Arial" charset="0"/>
              <a:buChar char="•"/>
            </a:pPr>
            <a:r>
              <a:rPr lang="en-US" dirty="0"/>
              <a:t>15% in-class presentation (early May)</a:t>
            </a:r>
          </a:p>
          <a:p>
            <a:pPr marL="342900" indent="-342900">
              <a:buFont typeface="Arial" charset="0"/>
              <a:buChar char="•"/>
            </a:pPr>
            <a:r>
              <a:rPr lang="en-US" dirty="0"/>
              <a:t>35% course project </a:t>
            </a:r>
            <a:r>
              <a:rPr lang="en-US" dirty="0" err="1"/>
              <a:t>writeup</a:t>
            </a:r>
            <a:r>
              <a:rPr lang="en-US" dirty="0"/>
              <a:t> (mid-May)</a:t>
            </a:r>
          </a:p>
          <a:p>
            <a:endParaRPr lang="en-US" dirty="0"/>
          </a:p>
          <a:p>
            <a:r>
              <a:rPr lang="en-US" dirty="0"/>
              <a:t>10% presenting a paper	</a:t>
            </a:r>
          </a:p>
          <a:p>
            <a:endParaRPr lang="en-US" dirty="0"/>
          </a:p>
          <a:p>
            <a:r>
              <a:rPr lang="en-US" dirty="0"/>
              <a:t>30% examinations:</a:t>
            </a:r>
          </a:p>
          <a:p>
            <a:pPr marL="342900" indent="-342900">
              <a:buFont typeface="Arial" charset="0"/>
              <a:buChar char="•"/>
            </a:pPr>
            <a:r>
              <a:rPr lang="en-US" dirty="0"/>
              <a:t>Better of 10%/20% or 15%/15% midterm/final</a:t>
            </a:r>
          </a:p>
          <a:p>
            <a:endParaRPr lang="en-US" dirty="0"/>
          </a:p>
        </p:txBody>
      </p:sp>
      <p:sp>
        <p:nvSpPr>
          <p:cNvPr id="4" name="Rectangle 3"/>
          <p:cNvSpPr/>
          <p:nvPr/>
        </p:nvSpPr>
        <p:spPr>
          <a:xfrm>
            <a:off x="4447607" y="3244334"/>
            <a:ext cx="377026" cy="369332"/>
          </a:xfrm>
          <a:prstGeom prst="rect">
            <a:avLst/>
          </a:prstGeom>
        </p:spPr>
        <p:txBody>
          <a:bodyPr wrap="none">
            <a:spAutoFit/>
          </a:bodyPr>
          <a:lstStyle/>
          <a:p>
            <a:r>
              <a:rPr lang="sk-SK" dirty="0"/>
              <a:t>   </a:t>
            </a:r>
            <a:endParaRPr lang="en-US" dirty="0"/>
          </a:p>
        </p:txBody>
      </p:sp>
      <p:graphicFrame>
        <p:nvGraphicFramePr>
          <p:cNvPr id="5" name="Chart 4"/>
          <p:cNvGraphicFramePr/>
          <p:nvPr>
            <p:extLst>
              <p:ext uri="{D42A27DB-BD31-4B8C-83A1-F6EECF244321}">
                <p14:modId xmlns:p14="http://schemas.microsoft.com/office/powerpoint/2010/main" val="3794100696"/>
              </p:ext>
            </p:extLst>
          </p:nvPr>
        </p:nvGraphicFramePr>
        <p:xfrm>
          <a:off x="4580440" y="2112596"/>
          <a:ext cx="4503210" cy="300214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805786" y="3613666"/>
            <a:ext cx="1212284" cy="646331"/>
          </a:xfrm>
          <a:prstGeom prst="rect">
            <a:avLst/>
          </a:prstGeom>
          <a:noFill/>
        </p:spPr>
        <p:txBody>
          <a:bodyPr wrap="square" rtlCol="0">
            <a:spAutoFit/>
          </a:bodyPr>
          <a:lstStyle/>
          <a:p>
            <a:r>
              <a:rPr lang="en-US" sz="3600" dirty="0"/>
              <a:t>= A+</a:t>
            </a:r>
          </a:p>
        </p:txBody>
      </p:sp>
      <p:sp>
        <p:nvSpPr>
          <p:cNvPr id="8" name="Slide Number Placeholder 7"/>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401561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a:bodyPr>
          <a:lstStyle/>
          <a:p>
            <a:pPr algn="ctr"/>
            <a:r>
              <a:rPr lang="en-US" dirty="0"/>
              <a:t>Important Walls of Text</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18</a:t>
            </a:fld>
            <a:endParaRPr lang="en-US"/>
          </a:p>
        </p:txBody>
      </p:sp>
    </p:spTree>
    <p:extLst>
      <p:ext uri="{BB962C8B-B14F-4D97-AF65-F5344CB8AC3E}">
        <p14:creationId xmlns:p14="http://schemas.microsoft.com/office/powerpoint/2010/main" val="1508612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Anti-Harassment</a:t>
            </a:r>
          </a:p>
        </p:txBody>
      </p:sp>
      <p:sp>
        <p:nvSpPr>
          <p:cNvPr id="3" name="Content Placeholder 2"/>
          <p:cNvSpPr>
            <a:spLocks noGrp="1"/>
          </p:cNvSpPr>
          <p:nvPr>
            <p:ph idx="1"/>
          </p:nvPr>
        </p:nvSpPr>
        <p:spPr>
          <a:xfrm>
            <a:off x="457200" y="2099256"/>
            <a:ext cx="7620000" cy="4026907"/>
          </a:xfrm>
        </p:spPr>
        <p:txBody>
          <a:bodyPr>
            <a:normAutofit/>
          </a:bodyPr>
          <a:lstStyle/>
          <a:p>
            <a:r>
              <a:rPr lang="en-US" b="0" dirty="0"/>
              <a:t>The </a:t>
            </a:r>
            <a:r>
              <a:rPr lang="en-US" b="0" dirty="0">
                <a:solidFill>
                  <a:schemeClr val="tx2"/>
                </a:solidFill>
              </a:rPr>
              <a:t>open exchange of ideas and the freedom of thought and expression</a:t>
            </a:r>
            <a:r>
              <a:rPr lang="en-US" b="0" dirty="0"/>
              <a:t> are central to our aims and goals. These require an environment that recognizes the inherent worth of every person and group, that fosters dignity, understanding, and mutual respect, and that embraces diversity. For these reasons, we are dedicated to providing a harassment-free experience for participants in (and out) of this class.</a:t>
            </a:r>
          </a:p>
          <a:p>
            <a:endParaRPr lang="en-US" b="0" dirty="0"/>
          </a:p>
          <a:p>
            <a:r>
              <a:rPr lang="en-US" b="0" dirty="0">
                <a:solidFill>
                  <a:schemeClr val="tx2"/>
                </a:solidFill>
              </a:rPr>
              <a:t>Harassment</a:t>
            </a:r>
            <a:r>
              <a:rPr lang="en-US" b="0" dirty="0"/>
              <a:t> is unwelcome or hostile behavior, including speech that intimidates, creates discomfort, or interferes with a person's participation or opportunity for participation, in a conference, event or program. </a:t>
            </a:r>
          </a:p>
        </p:txBody>
      </p:sp>
      <p:sp>
        <p:nvSpPr>
          <p:cNvPr id="4" name="TextBox 3"/>
          <p:cNvSpPr txBox="1"/>
          <p:nvPr/>
        </p:nvSpPr>
        <p:spPr>
          <a:xfrm>
            <a:off x="1558346" y="1390919"/>
            <a:ext cx="3955960" cy="307777"/>
          </a:xfrm>
          <a:prstGeom prst="rect">
            <a:avLst/>
          </a:prstGeom>
          <a:noFill/>
        </p:spPr>
        <p:txBody>
          <a:bodyPr wrap="square" rtlCol="0">
            <a:spAutoFit/>
          </a:bodyPr>
          <a:lstStyle/>
          <a:p>
            <a:pPr algn="r"/>
            <a:r>
              <a:rPr lang="en-US" sz="1400" dirty="0"/>
              <a:t>(Adapted from ACM SIGCOMM’s policies)</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19</a:t>
            </a:fld>
            <a:endParaRPr lang="en-US"/>
          </a:p>
        </p:txBody>
      </p:sp>
    </p:spTree>
    <p:extLst>
      <p:ext uri="{BB962C8B-B14F-4D97-AF65-F5344CB8AC3E}">
        <p14:creationId xmlns:p14="http://schemas.microsoft.com/office/powerpoint/2010/main" val="707943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37" y="1991380"/>
            <a:ext cx="8991600" cy="523220"/>
          </a:xfrm>
          <a:prstGeom prst="rect">
            <a:avLst/>
          </a:prstGeom>
          <a:noFill/>
        </p:spPr>
        <p:txBody>
          <a:bodyPr wrap="square" rtlCol="0">
            <a:spAutoFit/>
          </a:bodyPr>
          <a:lstStyle/>
          <a:p>
            <a:r>
              <a:rPr lang="en-US" sz="2800" dirty="0"/>
              <a:t>Markets come in many forms …</a:t>
            </a:r>
          </a:p>
        </p:txBody>
      </p:sp>
      <p:sp>
        <p:nvSpPr>
          <p:cNvPr id="5" name="TextBox 4"/>
          <p:cNvSpPr txBox="1"/>
          <p:nvPr/>
        </p:nvSpPr>
        <p:spPr>
          <a:xfrm>
            <a:off x="1066800" y="2779693"/>
            <a:ext cx="6553200" cy="954107"/>
          </a:xfrm>
          <a:prstGeom prst="rect">
            <a:avLst/>
          </a:prstGeom>
          <a:noFill/>
        </p:spPr>
        <p:txBody>
          <a:bodyPr wrap="square" rtlCol="0">
            <a:spAutoFit/>
          </a:bodyPr>
          <a:lstStyle/>
          <a:p>
            <a:pPr algn="ctr"/>
            <a:r>
              <a:rPr lang="en-US" sz="2800" dirty="0"/>
              <a:t>… some of which don</a:t>
            </a:r>
            <a:r>
              <a:rPr lang="fr-FR" sz="2800" dirty="0"/>
              <a:t>’</a:t>
            </a:r>
            <a:r>
              <a:rPr lang="en-US" sz="2800" dirty="0"/>
              <a:t>t conform to conventional notions of markets …</a:t>
            </a:r>
          </a:p>
        </p:txBody>
      </p:sp>
      <p:sp>
        <p:nvSpPr>
          <p:cNvPr id="6" name="TextBox 5"/>
          <p:cNvSpPr txBox="1"/>
          <p:nvPr/>
        </p:nvSpPr>
        <p:spPr>
          <a:xfrm>
            <a:off x="18107" y="3962400"/>
            <a:ext cx="8991600" cy="523220"/>
          </a:xfrm>
          <a:prstGeom prst="rect">
            <a:avLst/>
          </a:prstGeom>
          <a:noFill/>
        </p:spPr>
        <p:txBody>
          <a:bodyPr wrap="square" rtlCol="0">
            <a:spAutoFit/>
          </a:bodyPr>
          <a:lstStyle/>
          <a:p>
            <a:pPr algn="r"/>
            <a:r>
              <a:rPr lang="en-US" sz="2800" dirty="0"/>
              <a:t>… and some in which money may play little or no role.</a:t>
            </a:r>
          </a:p>
        </p:txBody>
      </p:sp>
      <p:sp>
        <p:nvSpPr>
          <p:cNvPr id="7" name="TextBox 6"/>
          <p:cNvSpPr txBox="1"/>
          <p:nvPr/>
        </p:nvSpPr>
        <p:spPr>
          <a:xfrm>
            <a:off x="3723559" y="4419600"/>
            <a:ext cx="5235491" cy="369332"/>
          </a:xfrm>
          <a:prstGeom prst="rect">
            <a:avLst/>
          </a:prstGeom>
          <a:noFill/>
        </p:spPr>
        <p:txBody>
          <a:bodyPr wrap="square" rtlCol="0">
            <a:spAutoFit/>
          </a:bodyPr>
          <a:lstStyle/>
          <a:p>
            <a:pPr algn="r"/>
            <a:r>
              <a:rPr lang="en-US" dirty="0">
                <a:solidFill>
                  <a:schemeClr val="tx1">
                    <a:lumMod val="75000"/>
                  </a:schemeClr>
                </a:solidFill>
              </a:rPr>
              <a:t>– excerpt from </a:t>
            </a:r>
            <a:r>
              <a:rPr lang="en-US" i="1" dirty="0">
                <a:solidFill>
                  <a:schemeClr val="tx1">
                    <a:lumMod val="75000"/>
                  </a:schemeClr>
                </a:solidFill>
              </a:rPr>
              <a:t>Who Gets What – and Why </a:t>
            </a:r>
            <a:endParaRPr lang="en-US" dirty="0">
              <a:solidFill>
                <a:schemeClr val="tx1">
                  <a:lumMod val="75000"/>
                </a:schemeClr>
              </a:solidFill>
            </a:endParaRPr>
          </a:p>
        </p:txBody>
      </p:sp>
      <p:sp>
        <p:nvSpPr>
          <p:cNvPr id="2" name="Slide Number Placeholder 1"/>
          <p:cNvSpPr>
            <a:spLocks noGrp="1"/>
          </p:cNvSpPr>
          <p:nvPr>
            <p:ph type="sldNum" sz="quarter" idx="12"/>
          </p:nvPr>
        </p:nvSpPr>
        <p:spPr/>
        <p:txBody>
          <a:bodyPr/>
          <a:lstStyle/>
          <a:p>
            <a:fld id="{A2EF37A0-74FC-AB4F-AE4C-D9BFC6719E9F}" type="slidenum">
              <a:rPr lang="en-US" smtClean="0"/>
              <a:t>2</a:t>
            </a:fld>
            <a:endParaRPr lang="en-US"/>
          </a:p>
        </p:txBody>
      </p:sp>
    </p:spTree>
    <p:extLst>
      <p:ext uri="{BB962C8B-B14F-4D97-AF65-F5344CB8AC3E}">
        <p14:creationId xmlns:p14="http://schemas.microsoft.com/office/powerpoint/2010/main" val="3221290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457200" y="2099256"/>
            <a:ext cx="7620000" cy="4026907"/>
          </a:xfrm>
        </p:spPr>
        <p:txBody>
          <a:bodyPr>
            <a:normAutofit fontScale="85000" lnSpcReduction="20000"/>
          </a:bodyPr>
          <a:lstStyle/>
          <a:p>
            <a:r>
              <a:rPr lang="en-US" b="0"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a:solidFill>
                  <a:schemeClr val="tx2"/>
                </a:solidFill>
              </a:rPr>
              <a:t>We strongly encourage students to help one another understand the material presented in class, in the book, and general issues relevant to the assignments. </a:t>
            </a:r>
            <a:r>
              <a:rPr lang="en-US" b="0" dirty="0"/>
              <a:t>When taking an exam, you must work independently. Any collaboration during an exam will be considered cheating. Any student who is caught cheating will be given an F in the course and referred to the University Office of Student Conduct. Please don't take that chance – if you're having trouble understanding the material, please let me know and I will be more than happy to help.</a:t>
            </a:r>
          </a:p>
        </p:txBody>
      </p:sp>
      <p:sp>
        <p:nvSpPr>
          <p:cNvPr id="4" name="TextBox 3"/>
          <p:cNvSpPr txBox="1"/>
          <p:nvPr/>
        </p:nvSpPr>
        <p:spPr>
          <a:xfrm>
            <a:off x="2228045" y="1390918"/>
            <a:ext cx="3955960" cy="307777"/>
          </a:xfrm>
          <a:prstGeom prst="rect">
            <a:avLst/>
          </a:prstGeom>
          <a:noFill/>
        </p:spPr>
        <p:txBody>
          <a:bodyPr wrap="square" rtlCol="0">
            <a:spAutoFit/>
          </a:bodyPr>
          <a:lstStyle/>
          <a:p>
            <a:pPr algn="r"/>
            <a:r>
              <a:rPr lang="en-US" sz="1400" dirty="0"/>
              <a:t>(Text </a:t>
            </a:r>
            <a:r>
              <a:rPr lang="en-US" sz="1400" dirty="0" err="1"/>
              <a:t>unironically</a:t>
            </a:r>
            <a:r>
              <a:rPr lang="en-US" sz="1400" dirty="0"/>
              <a:t> stolen from Hal </a:t>
            </a:r>
            <a:r>
              <a:rPr lang="en-US" sz="1400" dirty="0" err="1"/>
              <a:t>Daumé</a:t>
            </a:r>
            <a:r>
              <a:rPr lang="en-US" sz="1400" dirty="0"/>
              <a:t> III)</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20</a:t>
            </a:fld>
            <a:endParaRPr lang="en-US"/>
          </a:p>
        </p:txBody>
      </p:sp>
    </p:spTree>
    <p:extLst>
      <p:ext uri="{BB962C8B-B14F-4D97-AF65-F5344CB8AC3E}">
        <p14:creationId xmlns:p14="http://schemas.microsoft.com/office/powerpoint/2010/main" val="1828297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8502"/>
            <a:ext cx="9144001" cy="1325610"/>
          </a:xfrm>
        </p:spPr>
        <p:txBody>
          <a:bodyPr>
            <a:normAutofit/>
          </a:bodyPr>
          <a:lstStyle/>
          <a:p>
            <a:pPr algn="ctr"/>
            <a:r>
              <a:rPr lang="en-US" dirty="0"/>
              <a:t>Example Application Areas</a:t>
            </a:r>
            <a:br>
              <a:rPr lang="en-US" dirty="0"/>
            </a:br>
            <a:r>
              <a:rPr lang="en-US" sz="2200" i="1" dirty="0">
                <a:solidFill>
                  <a:schemeClr val="bg1">
                    <a:lumMod val="50000"/>
                  </a:schemeClr>
                </a:solidFill>
              </a:rPr>
              <a:t>Many of which we’ll cover in future classes</a:t>
            </a:r>
            <a:endParaRPr lang="en-US" i="1"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21</a:t>
            </a:fld>
            <a:endParaRPr lang="en-US"/>
          </a:p>
        </p:txBody>
      </p:sp>
    </p:spTree>
    <p:extLst>
      <p:ext uri="{BB962C8B-B14F-4D97-AF65-F5344CB8AC3E}">
        <p14:creationId xmlns:p14="http://schemas.microsoft.com/office/powerpoint/2010/main" val="51642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br>
              <a:rPr lang="en-US" dirty="0"/>
            </a:br>
            <a:r>
              <a:rPr lang="en-US" dirty="0"/>
              <a:t>Matching markets</a:t>
            </a:r>
          </a:p>
        </p:txBody>
      </p:sp>
      <p:sp>
        <p:nvSpPr>
          <p:cNvPr id="3" name="Content Placeholder 2"/>
          <p:cNvSpPr>
            <a:spLocks noGrp="1"/>
          </p:cNvSpPr>
          <p:nvPr>
            <p:ph idx="1"/>
          </p:nvPr>
        </p:nvSpPr>
        <p:spPr>
          <a:xfrm>
            <a:off x="457200" y="1752600"/>
            <a:ext cx="6117771" cy="4615543"/>
          </a:xfrm>
        </p:spPr>
        <p:txBody>
          <a:bodyPr>
            <a:normAutofit fontScale="92500" lnSpcReduction="10000"/>
          </a:bodyPr>
          <a:lstStyle/>
          <a:p>
            <a:r>
              <a:rPr lang="en-US" sz="2800" dirty="0"/>
              <a:t>In matching problems, prices do not do all – or any – of the work</a:t>
            </a:r>
          </a:p>
          <a:p>
            <a:r>
              <a:rPr lang="en-US" sz="2800" dirty="0"/>
              <a:t>Agents are </a:t>
            </a:r>
            <a:r>
              <a:rPr lang="en-US" sz="2800" dirty="0">
                <a:solidFill>
                  <a:schemeClr val="tx2"/>
                </a:solidFill>
              </a:rPr>
              <a:t>paired</a:t>
            </a:r>
            <a:r>
              <a:rPr lang="en-US" sz="2800" dirty="0"/>
              <a:t> with other (groups of) agents, transactions, or contracts</a:t>
            </a:r>
          </a:p>
          <a:p>
            <a:pPr marL="457200" indent="-457200">
              <a:buFont typeface="Arial" charset="0"/>
              <a:buChar char="•"/>
            </a:pPr>
            <a:r>
              <a:rPr lang="en-US" sz="2400" b="0" dirty="0"/>
              <a:t>Workers to firms</a:t>
            </a:r>
          </a:p>
          <a:p>
            <a:pPr marL="457200" indent="-457200">
              <a:buFont typeface="Arial" charset="0"/>
              <a:buChar char="•"/>
            </a:pPr>
            <a:r>
              <a:rPr lang="en-US" sz="2400" b="0" dirty="0"/>
              <a:t>Children to schools</a:t>
            </a:r>
          </a:p>
          <a:p>
            <a:pPr marL="457200" indent="-457200">
              <a:buFont typeface="Arial" charset="0"/>
              <a:buChar char="•"/>
            </a:pPr>
            <a:r>
              <a:rPr lang="en-US" sz="2400" b="0" dirty="0"/>
              <a:t>Residents to hospitals</a:t>
            </a:r>
          </a:p>
          <a:p>
            <a:pPr marL="457200" indent="-457200">
              <a:buFont typeface="Arial" charset="0"/>
              <a:buChar char="•"/>
            </a:pPr>
            <a:r>
              <a:rPr lang="en-US" sz="2400" b="0" dirty="0"/>
              <a:t>Patients to deceased donors</a:t>
            </a:r>
          </a:p>
          <a:p>
            <a:pPr marL="457200" indent="-457200">
              <a:buFont typeface="Arial" charset="0"/>
              <a:buChar char="•"/>
            </a:pPr>
            <a:r>
              <a:rPr lang="en-US" sz="2400" b="0" dirty="0"/>
              <a:t>Advertisements to viewers</a:t>
            </a:r>
          </a:p>
          <a:p>
            <a:pPr marL="457200" indent="-457200">
              <a:buFont typeface="Arial" charset="0"/>
              <a:buChar char="•"/>
            </a:pPr>
            <a:r>
              <a:rPr lang="en-US" sz="2400" b="0" dirty="0"/>
              <a:t>Riders to rideshare drivers</a:t>
            </a:r>
          </a:p>
          <a:p>
            <a:endParaRPr lang="en-US" sz="2800" dirty="0"/>
          </a:p>
          <a:p>
            <a:endParaRPr lang="en-US" sz="2400" dirty="0"/>
          </a:p>
        </p:txBody>
      </p:sp>
      <p:grpSp>
        <p:nvGrpSpPr>
          <p:cNvPr id="26" name="Group 25"/>
          <p:cNvGrpSpPr/>
          <p:nvPr/>
        </p:nvGrpSpPr>
        <p:grpSpPr>
          <a:xfrm>
            <a:off x="6431926" y="170551"/>
            <a:ext cx="2692468" cy="6472612"/>
            <a:chOff x="6431926" y="170551"/>
            <a:chExt cx="2692468" cy="6472612"/>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971" y="897460"/>
              <a:ext cx="1003300" cy="13716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971" y="170551"/>
              <a:ext cx="1371600" cy="61610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342" y="210255"/>
              <a:ext cx="1371600" cy="144379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926" y="3126880"/>
              <a:ext cx="1371600" cy="13716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8945" y1="51647" x2="18945" y2="51647"/>
                          <a14:foregroundMark x1="27246" y1="62055" x2="27246" y2="62055"/>
                          <a14:foregroundMark x1="41602" y1="56390" x2="41602" y2="56390"/>
                          <a14:foregroundMark x1="28516" y1="47563" x2="28516" y2="47563"/>
                          <a14:foregroundMark x1="42773" y1="68511" x2="42773" y2="68511"/>
                          <a14:foregroundMark x1="51660" y1="69302" x2="51660" y2="69302"/>
                          <a14:foregroundMark x1="68945" y1="70092" x2="68945" y2="70092"/>
                          <a14:foregroundMark x1="77832" y1="62055" x2="77832" y2="62055"/>
                        </a14:backgroundRemoval>
                      </a14:imgEffect>
                    </a14:imgLayer>
                  </a14:imgProps>
                </a:ext>
                <a:ext uri="{28A0092B-C50C-407E-A947-70E740481C1C}">
                  <a14:useLocalDpi xmlns:a14="http://schemas.microsoft.com/office/drawing/2010/main" val="0"/>
                </a:ext>
              </a:extLst>
            </a:blip>
            <a:stretch>
              <a:fillRect/>
            </a:stretch>
          </p:blipFill>
          <p:spPr>
            <a:xfrm>
              <a:off x="7235941" y="2761665"/>
              <a:ext cx="1828800" cy="1355527"/>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80226" y="1978380"/>
              <a:ext cx="1344168" cy="1344168"/>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4971" y="2283372"/>
              <a:ext cx="1371600" cy="971837"/>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4970" y="4930456"/>
              <a:ext cx="2262435" cy="942304"/>
            </a:xfrm>
            <a:prstGeom prst="rect">
              <a:avLst/>
            </a:prstGeom>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2381" y="3864787"/>
              <a:ext cx="914400" cy="91440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86354" y="4100813"/>
              <a:ext cx="1371600" cy="1028700"/>
            </a:xfrm>
            <a:prstGeom prst="rect">
              <a:avLst/>
            </a:prstGeom>
          </p:spPr>
        </p:pic>
        <p:pic>
          <p:nvPicPr>
            <p:cNvPr id="23" name="Picture 22" descr="UNOS.jpg"/>
            <p:cNvPicPr>
              <a:picLocks noChangeAspect="1"/>
            </p:cNvPicPr>
            <p:nvPr/>
          </p:nvPicPr>
          <p:blipFill rotWithShape="1">
            <a:blip r:embed="rId14" cstate="print">
              <a:extLst>
                <a:ext uri="{28A0092B-C50C-407E-A947-70E740481C1C}">
                  <a14:useLocalDpi xmlns:a14="http://schemas.microsoft.com/office/drawing/2010/main" val="0"/>
                </a:ext>
              </a:extLst>
            </a:blip>
            <a:srcRect r="4310" b="21825"/>
            <a:stretch/>
          </p:blipFill>
          <p:spPr>
            <a:xfrm>
              <a:off x="6574969" y="5956743"/>
              <a:ext cx="2262435" cy="686420"/>
            </a:xfrm>
            <a:prstGeom prst="rect">
              <a:avLst/>
            </a:prstGeom>
          </p:spPr>
        </p:pic>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30885" y="1666428"/>
              <a:ext cx="1217405" cy="458962"/>
            </a:xfrm>
            <a:prstGeom prst="rect">
              <a:avLst/>
            </a:prstGeom>
          </p:spPr>
        </p:pic>
      </p:grpSp>
      <p:sp>
        <p:nvSpPr>
          <p:cNvPr id="4" name="Slide Number Placeholder 3"/>
          <p:cNvSpPr>
            <a:spLocks noGrp="1"/>
          </p:cNvSpPr>
          <p:nvPr>
            <p:ph type="sldNum" sz="quarter" idx="12"/>
          </p:nvPr>
        </p:nvSpPr>
        <p:spPr/>
        <p:txBody>
          <a:bodyPr/>
          <a:lstStyle/>
          <a:p>
            <a:fld id="{A2EF37A0-74FC-AB4F-AE4C-D9BFC6719E9F}" type="slidenum">
              <a:rPr lang="en-US" smtClean="0"/>
              <a:t>22</a:t>
            </a:fld>
            <a:endParaRPr lang="en-US"/>
          </a:p>
        </p:txBody>
      </p:sp>
    </p:spTree>
    <p:extLst>
      <p:ext uri="{BB962C8B-B14F-4D97-AF65-F5344CB8AC3E}">
        <p14:creationId xmlns:p14="http://schemas.microsoft.com/office/powerpoint/2010/main" val="10834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in Matching Markets</a:t>
            </a:r>
          </a:p>
        </p:txBody>
      </p:sp>
      <p:sp>
        <p:nvSpPr>
          <p:cNvPr id="3" name="Content Placeholder 2"/>
          <p:cNvSpPr>
            <a:spLocks noGrp="1"/>
          </p:cNvSpPr>
          <p:nvPr>
            <p:ph idx="1"/>
          </p:nvPr>
        </p:nvSpPr>
        <p:spPr>
          <a:xfrm>
            <a:off x="457200" y="1888536"/>
            <a:ext cx="4706394" cy="4237627"/>
          </a:xfrm>
        </p:spPr>
        <p:txBody>
          <a:bodyPr>
            <a:normAutofit/>
          </a:bodyPr>
          <a:lstStyle/>
          <a:p>
            <a:pPr marL="342900" indent="-342900">
              <a:buFont typeface="Arial" charset="0"/>
              <a:buChar char="•"/>
            </a:pPr>
            <a:r>
              <a:rPr lang="en-US" dirty="0"/>
              <a:t>Does a matched edge truly exist?</a:t>
            </a:r>
          </a:p>
          <a:p>
            <a:pPr marL="342900" indent="-342900">
              <a:buFont typeface="Arial" charset="0"/>
              <a:buChar char="•"/>
            </a:pPr>
            <a:r>
              <a:rPr lang="en-US" dirty="0"/>
              <a:t>How valuable is a match?</a:t>
            </a:r>
          </a:p>
          <a:p>
            <a:pPr marL="342900" indent="-342900">
              <a:buFont typeface="Arial" charset="0"/>
              <a:buChar char="•"/>
            </a:pPr>
            <a:r>
              <a:rPr lang="en-US" dirty="0"/>
              <a:t>Will a better match arrive in the future?</a:t>
            </a:r>
          </a:p>
        </p:txBody>
      </p:sp>
      <p:grpSp>
        <p:nvGrpSpPr>
          <p:cNvPr id="26" name="Group 25"/>
          <p:cNvGrpSpPr/>
          <p:nvPr/>
        </p:nvGrpSpPr>
        <p:grpSpPr>
          <a:xfrm>
            <a:off x="871551" y="3781449"/>
            <a:ext cx="5032514" cy="2116114"/>
            <a:chOff x="457200" y="3526746"/>
            <a:chExt cx="5032514" cy="2116114"/>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900548"/>
              <a:ext cx="1447495" cy="144749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961" y="4586349"/>
              <a:ext cx="1828800" cy="761695"/>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76692" y="3529838"/>
              <a:ext cx="2113022" cy="211302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8961" y="3526746"/>
              <a:ext cx="1828800" cy="1371600"/>
            </a:xfrm>
            <a:prstGeom prst="rect">
              <a:avLst/>
            </a:prstGeom>
          </p:spPr>
        </p:pic>
      </p:grpSp>
      <p:grpSp>
        <p:nvGrpSpPr>
          <p:cNvPr id="91" name="Group 90"/>
          <p:cNvGrpSpPr/>
          <p:nvPr/>
        </p:nvGrpSpPr>
        <p:grpSpPr>
          <a:xfrm>
            <a:off x="5366657" y="1557185"/>
            <a:ext cx="3220388" cy="2341358"/>
            <a:chOff x="5366657" y="1274156"/>
            <a:chExt cx="3220388" cy="2341358"/>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6657" y="1274156"/>
              <a:ext cx="3220388" cy="1214087"/>
            </a:xfrm>
            <a:prstGeom prst="rect">
              <a:avLst/>
            </a:prstGeom>
          </p:spPr>
        </p:pic>
        <p:grpSp>
          <p:nvGrpSpPr>
            <p:cNvPr id="25" name="Group 24"/>
            <p:cNvGrpSpPr/>
            <p:nvPr/>
          </p:nvGrpSpPr>
          <p:grpSpPr>
            <a:xfrm>
              <a:off x="5524500" y="2663283"/>
              <a:ext cx="2904702" cy="952231"/>
              <a:chOff x="5671456" y="2269940"/>
              <a:chExt cx="2904702" cy="952231"/>
            </a:xfrm>
          </p:grpSpPr>
          <p:sp>
            <p:nvSpPr>
              <p:cNvPr id="20" name="Oval 19"/>
              <p:cNvSpPr/>
              <p:nvPr/>
            </p:nvSpPr>
            <p:spPr>
              <a:xfrm>
                <a:off x="5671456" y="2405743"/>
                <a:ext cx="816428" cy="816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F</a:t>
                </a:r>
              </a:p>
            </p:txBody>
          </p:sp>
          <p:sp>
            <p:nvSpPr>
              <p:cNvPr id="21" name="Oval 20"/>
              <p:cNvSpPr/>
              <p:nvPr/>
            </p:nvSpPr>
            <p:spPr>
              <a:xfrm>
                <a:off x="7759730" y="2405743"/>
                <a:ext cx="816428" cy="816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a:t>
                </a:r>
              </a:p>
            </p:txBody>
          </p:sp>
          <p:cxnSp>
            <p:nvCxnSpPr>
              <p:cNvPr id="23" name="Straight Connector 22"/>
              <p:cNvCxnSpPr>
                <a:stCxn id="20" idx="6"/>
                <a:endCxn id="21" idx="2"/>
              </p:cNvCxnSpPr>
              <p:nvPr/>
            </p:nvCxnSpPr>
            <p:spPr>
              <a:xfrm>
                <a:off x="6487884" y="2813957"/>
                <a:ext cx="1271846" cy="0"/>
              </a:xfrm>
              <a:prstGeom prst="line">
                <a:avLst/>
              </a:prstGeom>
              <a:ln>
                <a:prstDash val="sysDot"/>
              </a:ln>
              <a:effectLst/>
            </p:spPr>
            <p:style>
              <a:lnRef idx="3">
                <a:schemeClr val="accent1"/>
              </a:lnRef>
              <a:fillRef idx="0">
                <a:schemeClr val="accent1"/>
              </a:fillRef>
              <a:effectRef idx="2">
                <a:schemeClr val="accent1"/>
              </a:effectRef>
              <a:fontRef idx="minor">
                <a:schemeClr val="tx1"/>
              </a:fontRef>
            </p:style>
          </p:cxnSp>
          <p:sp>
            <p:nvSpPr>
              <p:cNvPr id="24" name="TextBox 23"/>
              <p:cNvSpPr txBox="1"/>
              <p:nvPr/>
            </p:nvSpPr>
            <p:spPr>
              <a:xfrm>
                <a:off x="6915196" y="2269940"/>
                <a:ext cx="381000" cy="584775"/>
              </a:xfrm>
              <a:prstGeom prst="rect">
                <a:avLst/>
              </a:prstGeom>
              <a:noFill/>
            </p:spPr>
            <p:txBody>
              <a:bodyPr wrap="square" rtlCol="0">
                <a:spAutoFit/>
              </a:bodyPr>
              <a:lstStyle/>
              <a:p>
                <a:r>
                  <a:rPr lang="en-US" sz="3200" dirty="0">
                    <a:solidFill>
                      <a:schemeClr val="accent1"/>
                    </a:solidFill>
                  </a:rPr>
                  <a:t>?</a:t>
                </a:r>
              </a:p>
            </p:txBody>
          </p:sp>
        </p:grpSp>
      </p:grpSp>
      <p:grpSp>
        <p:nvGrpSpPr>
          <p:cNvPr id="92" name="Group 91"/>
          <p:cNvGrpSpPr/>
          <p:nvPr/>
        </p:nvGrpSpPr>
        <p:grpSpPr>
          <a:xfrm>
            <a:off x="6244640" y="5027415"/>
            <a:ext cx="2010391" cy="1282104"/>
            <a:chOff x="6244640" y="5027415"/>
            <a:chExt cx="2010391" cy="1282104"/>
          </a:xfrm>
        </p:grpSpPr>
        <p:sp>
          <p:nvSpPr>
            <p:cNvPr id="27" name="Oval 26"/>
            <p:cNvSpPr/>
            <p:nvPr/>
          </p:nvSpPr>
          <p:spPr>
            <a:xfrm>
              <a:off x="6244640" y="5027415"/>
              <a:ext cx="519051" cy="5190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Oval 27"/>
            <p:cNvSpPr/>
            <p:nvPr/>
          </p:nvSpPr>
          <p:spPr>
            <a:xfrm>
              <a:off x="6995753" y="5027415"/>
              <a:ext cx="519051" cy="5190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35980" y="5027415"/>
              <a:ext cx="519051" cy="519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389865" y="6080919"/>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763691" y="6080919"/>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137517" y="6080919"/>
              <a:ext cx="228600"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511343" y="6080919"/>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883086" y="6080919"/>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stCxn id="27" idx="4"/>
              <a:endCxn id="31" idx="0"/>
            </p:cNvCxnSpPr>
            <p:nvPr/>
          </p:nvCxnSpPr>
          <p:spPr>
            <a:xfrm flipH="1">
              <a:off x="6504165" y="5546466"/>
              <a:ext cx="1" cy="53445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6" name="Straight Connector 45"/>
            <p:cNvCxnSpPr>
              <a:stCxn id="27" idx="4"/>
              <a:endCxn id="32" idx="0"/>
            </p:cNvCxnSpPr>
            <p:nvPr/>
          </p:nvCxnSpPr>
          <p:spPr>
            <a:xfrm>
              <a:off x="6504166" y="5546466"/>
              <a:ext cx="373825"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7" idx="4"/>
              <a:endCxn id="33" idx="0"/>
            </p:cNvCxnSpPr>
            <p:nvPr/>
          </p:nvCxnSpPr>
          <p:spPr>
            <a:xfrm>
              <a:off x="6504166" y="5546466"/>
              <a:ext cx="747651"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7" idx="4"/>
              <a:endCxn id="34" idx="0"/>
            </p:cNvCxnSpPr>
            <p:nvPr/>
          </p:nvCxnSpPr>
          <p:spPr>
            <a:xfrm>
              <a:off x="6504166" y="5546466"/>
              <a:ext cx="1121477"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27" idx="4"/>
              <a:endCxn id="42" idx="0"/>
            </p:cNvCxnSpPr>
            <p:nvPr/>
          </p:nvCxnSpPr>
          <p:spPr>
            <a:xfrm>
              <a:off x="6504166" y="5546466"/>
              <a:ext cx="1493220"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28" idx="4"/>
              <a:endCxn id="31" idx="0"/>
            </p:cNvCxnSpPr>
            <p:nvPr/>
          </p:nvCxnSpPr>
          <p:spPr>
            <a:xfrm flipH="1">
              <a:off x="6504165" y="5546466"/>
              <a:ext cx="751114"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8" idx="4"/>
              <a:endCxn id="32" idx="0"/>
            </p:cNvCxnSpPr>
            <p:nvPr/>
          </p:nvCxnSpPr>
          <p:spPr>
            <a:xfrm flipH="1">
              <a:off x="6877991" y="5546466"/>
              <a:ext cx="377288"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28" idx="4"/>
              <a:endCxn id="33" idx="0"/>
            </p:cNvCxnSpPr>
            <p:nvPr/>
          </p:nvCxnSpPr>
          <p:spPr>
            <a:xfrm flipH="1">
              <a:off x="7251817" y="5546466"/>
              <a:ext cx="3462"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28" idx="4"/>
              <a:endCxn id="34" idx="0"/>
            </p:cNvCxnSpPr>
            <p:nvPr/>
          </p:nvCxnSpPr>
          <p:spPr>
            <a:xfrm>
              <a:off x="7255279" y="5546466"/>
              <a:ext cx="370364"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28" idx="4"/>
              <a:endCxn id="42" idx="0"/>
            </p:cNvCxnSpPr>
            <p:nvPr/>
          </p:nvCxnSpPr>
          <p:spPr>
            <a:xfrm>
              <a:off x="7255279" y="5546466"/>
              <a:ext cx="742107"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29" idx="4"/>
              <a:endCxn id="42" idx="0"/>
            </p:cNvCxnSpPr>
            <p:nvPr/>
          </p:nvCxnSpPr>
          <p:spPr>
            <a:xfrm>
              <a:off x="7995506" y="5546466"/>
              <a:ext cx="1880"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29" idx="4"/>
              <a:endCxn id="34" idx="0"/>
            </p:cNvCxnSpPr>
            <p:nvPr/>
          </p:nvCxnSpPr>
          <p:spPr>
            <a:xfrm flipH="1">
              <a:off x="7625643" y="5546466"/>
              <a:ext cx="369863"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29" idx="4"/>
              <a:endCxn id="33" idx="0"/>
            </p:cNvCxnSpPr>
            <p:nvPr/>
          </p:nvCxnSpPr>
          <p:spPr>
            <a:xfrm flipH="1">
              <a:off x="7251817" y="5546466"/>
              <a:ext cx="743689"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9" idx="4"/>
              <a:endCxn id="32" idx="0"/>
            </p:cNvCxnSpPr>
            <p:nvPr/>
          </p:nvCxnSpPr>
          <p:spPr>
            <a:xfrm flipH="1">
              <a:off x="6877991" y="5546466"/>
              <a:ext cx="1117515"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29" idx="4"/>
              <a:endCxn id="31" idx="0"/>
            </p:cNvCxnSpPr>
            <p:nvPr/>
          </p:nvCxnSpPr>
          <p:spPr>
            <a:xfrm flipH="1">
              <a:off x="6504165" y="5546466"/>
              <a:ext cx="1491341"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871551" y="6080919"/>
            <a:ext cx="7756942" cy="228600"/>
            <a:chOff x="871551" y="6080919"/>
            <a:chExt cx="7756942" cy="228600"/>
          </a:xfrm>
        </p:grpSpPr>
        <p:sp>
          <p:nvSpPr>
            <p:cNvPr id="30" name="Oval 29"/>
            <p:cNvSpPr/>
            <p:nvPr/>
          </p:nvSpPr>
          <p:spPr>
            <a:xfrm>
              <a:off x="6010597"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31329"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748203"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127471"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501297" y="6080919"/>
              <a:ext cx="228600" cy="2286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75123" y="6080919"/>
              <a:ext cx="228600" cy="2286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248949"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368935"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p:cNvSpPr/>
            <p:nvPr/>
          </p:nvSpPr>
          <p:spPr>
            <a:xfrm>
              <a:off x="871551" y="6092229"/>
              <a:ext cx="2377440" cy="205978"/>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ight Arrow 89"/>
            <p:cNvSpPr/>
            <p:nvPr/>
          </p:nvSpPr>
          <p:spPr>
            <a:xfrm>
              <a:off x="8228909" y="6092229"/>
              <a:ext cx="399584" cy="205979"/>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Slide Number Placeholder 4"/>
          <p:cNvSpPr>
            <a:spLocks noGrp="1"/>
          </p:cNvSpPr>
          <p:nvPr>
            <p:ph type="sldNum" sz="quarter" idx="12"/>
          </p:nvPr>
        </p:nvSpPr>
        <p:spPr/>
        <p:txBody>
          <a:bodyPr/>
          <a:lstStyle/>
          <a:p>
            <a:fld id="{A2EF37A0-74FC-AB4F-AE4C-D9BFC6719E9F}" type="slidenum">
              <a:rPr lang="en-US" smtClean="0"/>
              <a:t>23</a:t>
            </a:fld>
            <a:endParaRPr lang="en-US"/>
          </a:p>
        </p:txBody>
      </p:sp>
    </p:spTree>
    <p:extLst>
      <p:ext uri="{BB962C8B-B14F-4D97-AF65-F5344CB8AC3E}">
        <p14:creationId xmlns:p14="http://schemas.microsoft.com/office/powerpoint/2010/main" val="2961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 in Matching Markets</a:t>
            </a:r>
          </a:p>
        </p:txBody>
      </p:sp>
      <p:sp>
        <p:nvSpPr>
          <p:cNvPr id="3" name="Content Placeholder 2"/>
          <p:cNvSpPr>
            <a:spLocks noGrp="1"/>
          </p:cNvSpPr>
          <p:nvPr>
            <p:ph idx="1"/>
          </p:nvPr>
        </p:nvSpPr>
        <p:spPr>
          <a:xfrm>
            <a:off x="457200" y="1752600"/>
            <a:ext cx="7620000" cy="1379884"/>
          </a:xfrm>
        </p:spPr>
        <p:txBody>
          <a:bodyPr/>
          <a:lstStyle/>
          <a:p>
            <a:r>
              <a:rPr lang="en-US" dirty="0">
                <a:solidFill>
                  <a:schemeClr val="tx2"/>
                </a:solidFill>
              </a:rPr>
              <a:t>Rival</a:t>
            </a:r>
            <a:r>
              <a:rPr lang="en-US" dirty="0"/>
              <a:t> matching markets compete over the same agents</a:t>
            </a:r>
          </a:p>
          <a:p>
            <a:pPr marL="342900" indent="-342900">
              <a:buFont typeface="Arial" charset="0"/>
              <a:buChar char="•"/>
            </a:pPr>
            <a:r>
              <a:rPr lang="en-US" dirty="0"/>
              <a:t>How does this affect global social welfare?</a:t>
            </a:r>
          </a:p>
          <a:p>
            <a:pPr marL="342900" indent="-342900">
              <a:buFont typeface="Arial" charset="0"/>
              <a:buChar char="•"/>
            </a:pPr>
            <a:r>
              <a:rPr lang="en-US" dirty="0"/>
              <a:t>How to differentiate?</a:t>
            </a:r>
          </a:p>
          <a:p>
            <a:endParaRPr lang="en-US" dirty="0"/>
          </a:p>
        </p:txBody>
      </p:sp>
      <p:grpSp>
        <p:nvGrpSpPr>
          <p:cNvPr id="13" name="Group 12"/>
          <p:cNvGrpSpPr/>
          <p:nvPr/>
        </p:nvGrpSpPr>
        <p:grpSpPr>
          <a:xfrm>
            <a:off x="1039813" y="3242642"/>
            <a:ext cx="7064375" cy="3140075"/>
            <a:chOff x="772885" y="3242642"/>
            <a:chExt cx="7064375" cy="3140075"/>
          </a:xfrm>
        </p:grpSpPr>
        <p:sp>
          <p:nvSpPr>
            <p:cNvPr id="9" name="Oval 8"/>
            <p:cNvSpPr/>
            <p:nvPr/>
          </p:nvSpPr>
          <p:spPr>
            <a:xfrm>
              <a:off x="772885" y="3242642"/>
              <a:ext cx="4648200" cy="3140075"/>
            </a:xfrm>
            <a:prstGeom prst="ellipse">
              <a:avLst/>
            </a:prstGeom>
            <a:solidFill>
              <a:schemeClr val="bg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89060" y="3242642"/>
              <a:ext cx="4648200" cy="3140075"/>
            </a:xfrm>
            <a:prstGeom prst="ellipse">
              <a:avLst/>
            </a:prstGeom>
            <a:solidFill>
              <a:schemeClr val="accent5">
                <a:alpha val="5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642" y="4025953"/>
              <a:ext cx="2220686" cy="157345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003" y="3446522"/>
              <a:ext cx="2732314" cy="2732314"/>
            </a:xfrm>
            <a:prstGeom prst="rect">
              <a:avLst/>
            </a:prstGeom>
          </p:spPr>
        </p:pic>
      </p:grpSp>
      <p:sp>
        <p:nvSpPr>
          <p:cNvPr id="5" name="Slide Number Placeholder 4"/>
          <p:cNvSpPr>
            <a:spLocks noGrp="1"/>
          </p:cNvSpPr>
          <p:nvPr>
            <p:ph type="sldNum" sz="quarter" idx="12"/>
          </p:nvPr>
        </p:nvSpPr>
        <p:spPr/>
        <p:txBody>
          <a:bodyPr/>
          <a:lstStyle/>
          <a:p>
            <a:fld id="{A2EF37A0-74FC-AB4F-AE4C-D9BFC6719E9F}" type="slidenum">
              <a:rPr lang="en-US" smtClean="0"/>
              <a:t>24</a:t>
            </a:fld>
            <a:endParaRPr lang="en-US"/>
          </a:p>
        </p:txBody>
      </p:sp>
    </p:spTree>
    <p:extLst>
      <p:ext uri="{BB962C8B-B14F-4D97-AF65-F5344CB8AC3E}">
        <p14:creationId xmlns:p14="http://schemas.microsoft.com/office/powerpoint/2010/main" val="13702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Cadence of Matching Markets</a:t>
            </a:r>
          </a:p>
        </p:txBody>
      </p:sp>
      <p:sp>
        <p:nvSpPr>
          <p:cNvPr id="3" name="Content Placeholder 2"/>
          <p:cNvSpPr>
            <a:spLocks noGrp="1"/>
          </p:cNvSpPr>
          <p:nvPr>
            <p:ph idx="1"/>
          </p:nvPr>
        </p:nvSpPr>
        <p:spPr>
          <a:xfrm>
            <a:off x="457200" y="1752600"/>
            <a:ext cx="4525964" cy="3929743"/>
          </a:xfrm>
        </p:spPr>
        <p:txBody>
          <a:bodyPr/>
          <a:lstStyle/>
          <a:p>
            <a:r>
              <a:rPr lang="en-US" dirty="0"/>
              <a:t>How quickly do new edges form?</a:t>
            </a:r>
          </a:p>
          <a:p>
            <a:endParaRPr lang="en-US" dirty="0"/>
          </a:p>
          <a:p>
            <a:r>
              <a:rPr lang="en-US" dirty="0"/>
              <a:t>How frequently does a market clear?</a:t>
            </a:r>
          </a:p>
          <a:p>
            <a:endParaRPr lang="en-US" dirty="0"/>
          </a:p>
          <a:p>
            <a:r>
              <a:rPr lang="en-US" dirty="0"/>
              <a:t>Is clearing centralized or decentralized?</a:t>
            </a:r>
          </a:p>
          <a:p>
            <a:endParaRPr lang="en-US" dirty="0"/>
          </a:p>
          <a:p>
            <a:r>
              <a:rPr lang="en-US" dirty="0"/>
              <a:t>Can agents reenter the market?</a:t>
            </a:r>
          </a:p>
          <a:p>
            <a:endParaRPr lang="en-US" dirty="0"/>
          </a:p>
        </p:txBody>
      </p:sp>
      <p:grpSp>
        <p:nvGrpSpPr>
          <p:cNvPr id="18" name="Group 17"/>
          <p:cNvGrpSpPr/>
          <p:nvPr/>
        </p:nvGrpSpPr>
        <p:grpSpPr>
          <a:xfrm>
            <a:off x="5431971" y="1221376"/>
            <a:ext cx="3453266" cy="5154022"/>
            <a:chOff x="5431971" y="1221376"/>
            <a:chExt cx="3453266" cy="515402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037" y="1221376"/>
              <a:ext cx="2743200" cy="67437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831" t="12294" r="11837" b="20859"/>
            <a:stretch/>
          </p:blipFill>
          <p:spPr>
            <a:xfrm>
              <a:off x="6425066" y="4822371"/>
              <a:ext cx="2177143" cy="149134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237" y="2069945"/>
              <a:ext cx="1828800" cy="192505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1985" y="4071227"/>
              <a:ext cx="2483305" cy="816429"/>
            </a:xfrm>
            <a:prstGeom prst="rect">
              <a:avLst/>
            </a:prstGeom>
          </p:spPr>
        </p:pic>
        <p:sp>
          <p:nvSpPr>
            <p:cNvPr id="15" name="Up-Down Arrow 14"/>
            <p:cNvSpPr/>
            <p:nvPr/>
          </p:nvSpPr>
          <p:spPr>
            <a:xfrm>
              <a:off x="5431971" y="1389741"/>
              <a:ext cx="718459" cy="4985657"/>
            </a:xfrm>
            <a:prstGeom prst="up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FREQUENCY</a:t>
              </a:r>
            </a:p>
          </p:txBody>
        </p:sp>
      </p:grpSp>
      <p:sp>
        <p:nvSpPr>
          <p:cNvPr id="5" name="Slide Number Placeholder 4"/>
          <p:cNvSpPr>
            <a:spLocks noGrp="1"/>
          </p:cNvSpPr>
          <p:nvPr>
            <p:ph type="sldNum" sz="quarter" idx="12"/>
          </p:nvPr>
        </p:nvSpPr>
        <p:spPr/>
        <p:txBody>
          <a:bodyPr/>
          <a:lstStyle/>
          <a:p>
            <a:fld id="{A2EF37A0-74FC-AB4F-AE4C-D9BFC6719E9F}" type="slidenum">
              <a:rPr lang="en-US" smtClean="0"/>
              <a:t>25</a:t>
            </a:fld>
            <a:endParaRPr lang="en-US"/>
          </a:p>
        </p:txBody>
      </p:sp>
    </p:spTree>
    <p:extLst>
      <p:ext uri="{BB962C8B-B14F-4D97-AF65-F5344CB8AC3E}">
        <p14:creationId xmlns:p14="http://schemas.microsoft.com/office/powerpoint/2010/main" val="16188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Resident-Hospital Assignment</a:t>
            </a:r>
          </a:p>
        </p:txBody>
      </p:sp>
      <p:sp>
        <p:nvSpPr>
          <p:cNvPr id="3" name="Content Placeholder 2"/>
          <p:cNvSpPr>
            <a:spLocks noGrp="1"/>
          </p:cNvSpPr>
          <p:nvPr>
            <p:ph idx="1"/>
          </p:nvPr>
        </p:nvSpPr>
        <p:spPr>
          <a:xfrm>
            <a:off x="457200" y="1600200"/>
            <a:ext cx="8229600" cy="3047999"/>
          </a:xfrm>
        </p:spPr>
        <p:txBody>
          <a:bodyPr>
            <a:normAutofit lnSpcReduction="10000"/>
          </a:bodyPr>
          <a:lstStyle/>
          <a:p>
            <a:r>
              <a:rPr lang="en-US" dirty="0"/>
              <a:t>1940s: decentralized resident-hospital matching</a:t>
            </a:r>
          </a:p>
          <a:p>
            <a:pPr lvl="1"/>
            <a:r>
              <a:rPr lang="en-US" dirty="0"/>
              <a:t>Market “unraveled”, offers came earlier and earlier, quality of matches decreased</a:t>
            </a:r>
          </a:p>
          <a:p>
            <a:r>
              <a:rPr lang="en-US" dirty="0"/>
              <a:t>1950s: NRMP introduces hospital-proposing </a:t>
            </a:r>
            <a:r>
              <a:rPr lang="en-US" dirty="0">
                <a:solidFill>
                  <a:schemeClr val="tx2"/>
                </a:solidFill>
              </a:rPr>
              <a:t>deferred acceptance </a:t>
            </a:r>
            <a:r>
              <a:rPr lang="en-US" dirty="0"/>
              <a:t>algorithm</a:t>
            </a:r>
          </a:p>
          <a:p>
            <a:r>
              <a:rPr lang="en-US" dirty="0"/>
              <a:t>1970s: couples increasingly don’t use NRMP</a:t>
            </a:r>
          </a:p>
          <a:p>
            <a:r>
              <a:rPr lang="en-US" dirty="0"/>
              <a:t>1998: matching with couple constraints</a:t>
            </a:r>
          </a:p>
          <a:p>
            <a:pPr lvl="1"/>
            <a:r>
              <a:rPr lang="en-US" dirty="0"/>
              <a:t>(</a:t>
            </a:r>
            <a:r>
              <a:rPr lang="en-US" dirty="0">
                <a:solidFill>
                  <a:schemeClr val="tx2"/>
                </a:solidFill>
              </a:rPr>
              <a:t>Stable matching </a:t>
            </a:r>
            <a:r>
              <a:rPr lang="en-US" dirty="0"/>
              <a:t>may not exist anymore …)</a:t>
            </a:r>
          </a:p>
          <a:p>
            <a:endParaRPr lang="en-US" dirty="0"/>
          </a:p>
          <a:p>
            <a:endParaRPr lang="en-US" dirty="0"/>
          </a:p>
        </p:txBody>
      </p:sp>
      <p:pic>
        <p:nvPicPr>
          <p:cNvPr id="4" name="Picture 3" descr="nrmp_match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600" y="4761490"/>
            <a:ext cx="4597400" cy="2104349"/>
          </a:xfrm>
          <a:prstGeom prst="rect">
            <a:avLst/>
          </a:prstGeom>
        </p:spPr>
      </p:pic>
      <p:sp>
        <p:nvSpPr>
          <p:cNvPr id="5" name="Right Arrow Callout 4"/>
          <p:cNvSpPr/>
          <p:nvPr/>
        </p:nvSpPr>
        <p:spPr>
          <a:xfrm>
            <a:off x="152400" y="4876800"/>
            <a:ext cx="4343400" cy="1828800"/>
          </a:xfrm>
          <a:prstGeom prst="rightArrowCallout">
            <a:avLst>
              <a:gd name="adj1" fmla="val 25000"/>
              <a:gd name="adj2" fmla="val 25000"/>
              <a:gd name="adj3" fmla="val 25000"/>
              <a:gd name="adj4" fmla="val 82699"/>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b="1" dirty="0"/>
              <a:t>Take-home message</a:t>
            </a:r>
            <a:br>
              <a:rPr lang="en-US" dirty="0"/>
            </a:br>
            <a:r>
              <a:rPr lang="en-US" dirty="0"/>
              <a:t>Looks like: M.D.s aren’t the only type of doctor who help people!</a:t>
            </a:r>
          </a:p>
        </p:txBody>
      </p:sp>
      <p:sp>
        <p:nvSpPr>
          <p:cNvPr id="6" name="Slide Number Placeholder 5"/>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19355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27848" cy="1371600"/>
          </a:xfrm>
        </p:spPr>
        <p:txBody>
          <a:bodyPr>
            <a:normAutofit/>
          </a:bodyPr>
          <a:lstStyle/>
          <a:p>
            <a:pPr>
              <a:defRPr/>
            </a:pPr>
            <a:r>
              <a:rPr lang="en-US" dirty="0"/>
              <a:t>Example: Combinatorial course allocation</a:t>
            </a:r>
            <a:br>
              <a:rPr lang="en-US" dirty="0"/>
            </a:br>
            <a:r>
              <a:rPr lang="en-US" sz="1050" dirty="0"/>
              <a:t>[Images from </a:t>
            </a:r>
            <a:r>
              <a:rPr lang="en-US" sz="1050" dirty="0" err="1"/>
              <a:t>Budish</a:t>
            </a:r>
            <a:r>
              <a:rPr lang="en-US" sz="1050" dirty="0"/>
              <a:t> et al. working paper 2016]</a:t>
            </a:r>
          </a:p>
        </p:txBody>
      </p:sp>
      <p:sp>
        <p:nvSpPr>
          <p:cNvPr id="11267" name="Text Placeholder 2"/>
          <p:cNvSpPr>
            <a:spLocks noGrp="1"/>
          </p:cNvSpPr>
          <p:nvPr>
            <p:ph type="body" idx="1"/>
          </p:nvPr>
        </p:nvSpPr>
        <p:spPr/>
        <p:txBody>
          <a:bodyPr/>
          <a:lstStyle/>
          <a:p>
            <a:r>
              <a:rPr lang="en-US" altLang="en-US" dirty="0"/>
              <a:t>Bidding</a:t>
            </a:r>
          </a:p>
        </p:txBody>
      </p:sp>
      <p:pic>
        <p:nvPicPr>
          <p:cNvPr id="11268"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36550" y="2506017"/>
            <a:ext cx="4214813" cy="3287713"/>
          </a:xfrm>
        </p:spPr>
      </p:pic>
      <p:sp>
        <p:nvSpPr>
          <p:cNvPr id="11269" name="Text Placeholder 4"/>
          <p:cNvSpPr>
            <a:spLocks noGrp="1"/>
          </p:cNvSpPr>
          <p:nvPr>
            <p:ph type="body" sz="quarter" idx="3"/>
          </p:nvPr>
        </p:nvSpPr>
        <p:spPr>
          <a:xfrm>
            <a:off x="5093208" y="1572768"/>
            <a:ext cx="3687254" cy="639762"/>
          </a:xfrm>
        </p:spPr>
        <p:txBody>
          <a:bodyPr/>
          <a:lstStyle/>
          <a:p>
            <a:r>
              <a:rPr lang="en-US" altLang="en-US"/>
              <a:t>Dynamic exclusions</a:t>
            </a:r>
          </a:p>
        </p:txBody>
      </p:sp>
      <p:pic>
        <p:nvPicPr>
          <p:cNvPr id="11270"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916442" y="2260980"/>
            <a:ext cx="3813175" cy="3951288"/>
          </a:xfrm>
        </p:spPr>
      </p:pic>
      <p:sp>
        <p:nvSpPr>
          <p:cNvPr id="3" name="Slide Number Placeholder 2"/>
          <p:cNvSpPr>
            <a:spLocks noGrp="1"/>
          </p:cNvSpPr>
          <p:nvPr>
            <p:ph type="sldNum" sz="quarter" idx="12"/>
          </p:nvPr>
        </p:nvSpPr>
        <p:spPr/>
        <p:txBody>
          <a:bodyPr/>
          <a:lstStyle/>
          <a:p>
            <a:fld id="{A2EF37A0-74FC-AB4F-AE4C-D9BFC6719E9F}" type="slidenum">
              <a:rPr lang="en-US" smtClean="0"/>
              <a:t>27</a:t>
            </a:fld>
            <a:endParaRPr lang="en-US"/>
          </a:p>
        </p:txBody>
      </p:sp>
      <p:sp>
        <p:nvSpPr>
          <p:cNvPr id="4" name="TextBox 3"/>
          <p:cNvSpPr txBox="1"/>
          <p:nvPr/>
        </p:nvSpPr>
        <p:spPr>
          <a:xfrm>
            <a:off x="572030" y="6087217"/>
            <a:ext cx="3979333" cy="369332"/>
          </a:xfrm>
          <a:prstGeom prst="rect">
            <a:avLst/>
          </a:prstGeom>
          <a:noFill/>
        </p:spPr>
        <p:txBody>
          <a:bodyPr wrap="square" rtlCol="0">
            <a:spAutoFit/>
          </a:bodyPr>
          <a:lstStyle/>
          <a:p>
            <a:r>
              <a:rPr lang="en-US"/>
              <a:t>“Funny money” used for bidding</a:t>
            </a:r>
          </a:p>
        </p:txBody>
      </p:sp>
    </p:spTree>
    <p:extLst>
      <p:ext uri="{BB962C8B-B14F-4D97-AF65-F5344CB8AC3E}">
        <p14:creationId xmlns:p14="http://schemas.microsoft.com/office/powerpoint/2010/main" val="1392498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Voting</a:t>
            </a:r>
          </a:p>
        </p:txBody>
      </p:sp>
      <p:sp>
        <p:nvSpPr>
          <p:cNvPr id="3" name="Content Placeholder 2"/>
          <p:cNvSpPr>
            <a:spLocks noGrp="1"/>
          </p:cNvSpPr>
          <p:nvPr>
            <p:ph idx="1"/>
          </p:nvPr>
        </p:nvSpPr>
        <p:spPr/>
        <p:txBody>
          <a:bodyPr>
            <a:normAutofit lnSpcReduction="10000"/>
          </a:bodyPr>
          <a:lstStyle/>
          <a:p>
            <a:r>
              <a:rPr lang="en-US" dirty="0"/>
              <a:t>Set of </a:t>
            </a:r>
            <a:r>
              <a:rPr lang="en-US" dirty="0">
                <a:solidFill>
                  <a:schemeClr val="tx2"/>
                </a:solidFill>
              </a:rPr>
              <a:t>voters</a:t>
            </a:r>
            <a:r>
              <a:rPr lang="en-US" dirty="0"/>
              <a:t> </a:t>
            </a:r>
            <a:r>
              <a:rPr lang="en-US" i="1" dirty="0"/>
              <a:t>N</a:t>
            </a:r>
            <a:r>
              <a:rPr lang="en-US" dirty="0"/>
              <a:t> and a set of </a:t>
            </a:r>
            <a:r>
              <a:rPr lang="en-US" dirty="0">
                <a:solidFill>
                  <a:schemeClr val="tx2"/>
                </a:solidFill>
              </a:rPr>
              <a:t>alternatives</a:t>
            </a:r>
            <a:r>
              <a:rPr lang="en-US" dirty="0"/>
              <a:t>:</a:t>
            </a:r>
            <a:br>
              <a:rPr lang="en-US" dirty="0"/>
            </a:br>
            <a:r>
              <a:rPr lang="en-US" dirty="0"/>
              <a:t>	{Hillary Clinton, The Donald, Gary Johnson}</a:t>
            </a:r>
          </a:p>
          <a:p>
            <a:r>
              <a:rPr lang="en-US" dirty="0"/>
              <a:t>Each voter ranks the candidates:</a:t>
            </a:r>
          </a:p>
          <a:p>
            <a:r>
              <a:rPr lang="en-US" dirty="0"/>
              <a:t>	v</a:t>
            </a:r>
            <a:r>
              <a:rPr lang="en-US" baseline="-25000" dirty="0"/>
              <a:t>1</a:t>
            </a:r>
            <a:r>
              <a:rPr lang="en-US" dirty="0"/>
              <a:t>: The Donald &gt; HRC &gt; Gary Johnson</a:t>
            </a:r>
          </a:p>
          <a:p>
            <a:r>
              <a:rPr lang="en-US" dirty="0"/>
              <a:t>	v</a:t>
            </a:r>
            <a:r>
              <a:rPr lang="en-US" baseline="-25000" dirty="0"/>
              <a:t>2</a:t>
            </a:r>
            <a:r>
              <a:rPr lang="en-US" dirty="0"/>
              <a:t>: HRC &gt; Gary Johnson &gt; The Donald</a:t>
            </a:r>
          </a:p>
          <a:p>
            <a:r>
              <a:rPr lang="en-US" dirty="0"/>
              <a:t>	</a:t>
            </a:r>
            <a:r>
              <a:rPr lang="is-IS" dirty="0"/>
              <a:t>…</a:t>
            </a:r>
            <a:br>
              <a:rPr lang="en-US" dirty="0"/>
            </a:br>
            <a:r>
              <a:rPr lang="en-US" dirty="0"/>
              <a:t>A </a:t>
            </a:r>
            <a:r>
              <a:rPr lang="en-US" dirty="0">
                <a:solidFill>
                  <a:schemeClr val="tx2"/>
                </a:solidFill>
              </a:rPr>
              <a:t>preference profile</a:t>
            </a:r>
            <a:r>
              <a:rPr lang="en-US" dirty="0"/>
              <a:t> is the set of all voters’ rankings</a:t>
            </a:r>
          </a:p>
          <a:p>
            <a:r>
              <a:rPr lang="en-US" dirty="0"/>
              <a:t>Can we choose a </a:t>
            </a:r>
            <a:r>
              <a:rPr lang="en-US" dirty="0">
                <a:solidFill>
                  <a:schemeClr val="tx2"/>
                </a:solidFill>
              </a:rPr>
              <a:t>voting rule </a:t>
            </a:r>
            <a:r>
              <a:rPr lang="en-US" dirty="0"/>
              <a:t>– that is, a function that takes preference profiles and returns a winning alternative – that:</a:t>
            </a:r>
          </a:p>
          <a:p>
            <a:pPr marL="342900" indent="-342900">
              <a:buFont typeface="Arial" charset="0"/>
              <a:buChar char="•"/>
            </a:pPr>
            <a:r>
              <a:rPr lang="en-US" dirty="0"/>
              <a:t>“Behaves well”</a:t>
            </a:r>
          </a:p>
          <a:p>
            <a:pPr marL="342900" indent="-342900">
              <a:buFont typeface="Arial" charset="0"/>
              <a:buChar char="•"/>
            </a:pPr>
            <a:r>
              <a:rPr lang="en-US" dirty="0"/>
              <a:t>Isn’t </a:t>
            </a:r>
            <a:r>
              <a:rPr lang="en-US" dirty="0" err="1"/>
              <a:t>manipulable</a:t>
            </a:r>
            <a:r>
              <a:rPr lang="en-US" dirty="0"/>
              <a:t> by strategic agents</a:t>
            </a:r>
          </a:p>
        </p:txBody>
      </p:sp>
      <p:sp>
        <p:nvSpPr>
          <p:cNvPr id="4" name="Slide Number Placeholder 3"/>
          <p:cNvSpPr>
            <a:spLocks noGrp="1"/>
          </p:cNvSpPr>
          <p:nvPr>
            <p:ph type="sldNum" sz="quarter" idx="12"/>
          </p:nvPr>
        </p:nvSpPr>
        <p:spPr/>
        <p:txBody>
          <a:bodyPr/>
          <a:lstStyle/>
          <a:p>
            <a:fld id="{A2EF37A0-74FC-AB4F-AE4C-D9BFC6719E9F}" type="slidenum">
              <a:rPr lang="en-US" smtClean="0"/>
              <a:t>28</a:t>
            </a:fld>
            <a:endParaRPr lang="en-US"/>
          </a:p>
        </p:txBody>
      </p:sp>
      <p:pic>
        <p:nvPicPr>
          <p:cNvPr id="5" name="Picture 4"/>
          <p:cNvPicPr>
            <a:picLocks noChangeAspect="1"/>
          </p:cNvPicPr>
          <p:nvPr/>
        </p:nvPicPr>
        <p:blipFill>
          <a:blip r:embed="rId2"/>
          <a:stretch>
            <a:fillRect/>
          </a:stretch>
        </p:blipFill>
        <p:spPr>
          <a:xfrm>
            <a:off x="5706533" y="5013192"/>
            <a:ext cx="3310468" cy="1861741"/>
          </a:xfrm>
          <a:prstGeom prst="rect">
            <a:avLst/>
          </a:prstGeom>
        </p:spPr>
      </p:pic>
    </p:spTree>
    <p:extLst>
      <p:ext uri="{BB962C8B-B14F-4D97-AF65-F5344CB8AC3E}">
        <p14:creationId xmlns:p14="http://schemas.microsoft.com/office/powerpoint/2010/main" val="54623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fair allocation</a:t>
            </a:r>
          </a:p>
        </p:txBody>
      </p:sp>
      <p:sp>
        <p:nvSpPr>
          <p:cNvPr id="3" name="Content Placeholder 2"/>
          <p:cNvSpPr>
            <a:spLocks noGrp="1"/>
          </p:cNvSpPr>
          <p:nvPr>
            <p:ph idx="1"/>
          </p:nvPr>
        </p:nvSpPr>
        <p:spPr/>
        <p:txBody>
          <a:bodyPr>
            <a:normAutofit fontScale="92500" lnSpcReduction="10000"/>
          </a:bodyPr>
          <a:lstStyle/>
          <a:p>
            <a:r>
              <a:rPr lang="en-US" dirty="0"/>
              <a:t>Divisible goods:</a:t>
            </a:r>
          </a:p>
          <a:p>
            <a:pPr lvl="1"/>
            <a:r>
              <a:rPr lang="en-US" dirty="0"/>
              <a:t>Splitting land, cutting cake</a:t>
            </a:r>
          </a:p>
          <a:p>
            <a:r>
              <a:rPr lang="en-US" dirty="0"/>
              <a:t>Indivisible goods:</a:t>
            </a:r>
          </a:p>
          <a:p>
            <a:pPr lvl="1"/>
            <a:r>
              <a:rPr lang="en-US" dirty="0"/>
              <a:t>Splitting up assets after divorce (house, cars, pets) </a:t>
            </a:r>
            <a:br>
              <a:rPr lang="en-US" dirty="0"/>
            </a:br>
            <a:endParaRPr lang="en-US" dirty="0"/>
          </a:p>
          <a:p>
            <a:r>
              <a:rPr lang="en-US" dirty="0">
                <a:solidFill>
                  <a:schemeClr val="tx2"/>
                </a:solidFill>
              </a:rPr>
              <a:t>A chief concern: </a:t>
            </a:r>
            <a:r>
              <a:rPr lang="en-US" b="1" dirty="0"/>
              <a:t>defining</a:t>
            </a:r>
            <a:r>
              <a:rPr lang="en-US" dirty="0"/>
              <a:t> and </a:t>
            </a:r>
            <a:r>
              <a:rPr lang="en-US" b="1" dirty="0"/>
              <a:t>guaranteeing</a:t>
            </a:r>
            <a:r>
              <a:rPr lang="en-US" dirty="0"/>
              <a:t> the fairness of  the final allocation</a:t>
            </a:r>
          </a:p>
          <a:p>
            <a:r>
              <a:rPr lang="en-US" dirty="0"/>
              <a:t>An allocation is </a:t>
            </a:r>
            <a:r>
              <a:rPr lang="en-US" dirty="0">
                <a:solidFill>
                  <a:schemeClr val="tx2"/>
                </a:solidFill>
              </a:rPr>
              <a:t>envy free </a:t>
            </a:r>
            <a:r>
              <a:rPr lang="en-US" dirty="0"/>
              <a:t>if each player values her own allocated set of goods at least as highly as any other player’s allocated set</a:t>
            </a:r>
          </a:p>
          <a:p>
            <a:endParaRPr lang="en-US" dirty="0"/>
          </a:p>
          <a:p>
            <a:r>
              <a:rPr lang="en-US" i="1" dirty="0"/>
              <a:t>When do envy-free allocations exist?  How can we compute them?  What can we do when they don’t exist?</a:t>
            </a:r>
          </a:p>
          <a:p>
            <a:endParaRPr lang="en-US" dirty="0"/>
          </a:p>
        </p:txBody>
      </p:sp>
      <p:pic>
        <p:nvPicPr>
          <p:cNvPr id="4" name="Picture 3" descr="splidd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430868"/>
            <a:ext cx="3048000" cy="1059543"/>
          </a:xfrm>
          <a:prstGeom prst="roundRect">
            <a:avLst>
              <a:gd name="adj" fmla="val 8594"/>
            </a:avLst>
          </a:prstGeom>
          <a:solidFill>
            <a:srgbClr val="FFFFFF">
              <a:shade val="85000"/>
            </a:srgbClr>
          </a:solidFill>
          <a:ln>
            <a:noFill/>
          </a:ln>
          <a:effectLst/>
        </p:spPr>
      </p:pic>
      <p:sp>
        <p:nvSpPr>
          <p:cNvPr id="6" name="TextBox 5"/>
          <p:cNvSpPr txBox="1"/>
          <p:nvPr/>
        </p:nvSpPr>
        <p:spPr>
          <a:xfrm>
            <a:off x="5486400" y="2421468"/>
            <a:ext cx="3048000" cy="369332"/>
          </a:xfrm>
          <a:prstGeom prst="rect">
            <a:avLst/>
          </a:prstGeom>
          <a:noFill/>
        </p:spPr>
        <p:txBody>
          <a:bodyPr wrap="square" rtlCol="0">
            <a:spAutoFit/>
          </a:bodyPr>
          <a:lstStyle/>
          <a:p>
            <a:pPr algn="ctr"/>
            <a:r>
              <a:rPr lang="en-US" dirty="0"/>
              <a:t>http://</a:t>
            </a:r>
            <a:r>
              <a:rPr lang="en-US" dirty="0" err="1"/>
              <a:t>spliddit.org</a:t>
            </a:r>
            <a:endParaRPr lang="en-US" dirty="0"/>
          </a:p>
        </p:txBody>
      </p:sp>
      <p:sp>
        <p:nvSpPr>
          <p:cNvPr id="7" name="Content Placeholder 2"/>
          <p:cNvSpPr txBox="1">
            <a:spLocks/>
          </p:cNvSpPr>
          <p:nvPr/>
        </p:nvSpPr>
        <p:spPr>
          <a:xfrm>
            <a:off x="457200" y="5539263"/>
            <a:ext cx="8229600" cy="16303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29</a:t>
            </a:fld>
            <a:endParaRPr lang="en-US"/>
          </a:p>
        </p:txBody>
      </p:sp>
    </p:spTree>
    <p:extLst>
      <p:ext uri="{BB962C8B-B14F-4D97-AF65-F5344CB8AC3E}">
        <p14:creationId xmlns:p14="http://schemas.microsoft.com/office/powerpoint/2010/main" val="15404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347397" cy="1371600"/>
          </a:xfrm>
        </p:spPr>
        <p:txBody>
          <a:bodyPr>
            <a:normAutofit fontScale="90000"/>
          </a:bodyPr>
          <a:lstStyle/>
          <a:p>
            <a:r>
              <a:rPr lang="en-US" dirty="0"/>
              <a:t>Aesthetically-displeasing One-Slide Course Summary </a:t>
            </a:r>
          </a:p>
        </p:txBody>
      </p:sp>
      <p:sp>
        <p:nvSpPr>
          <p:cNvPr id="3" name="Content Placeholder 2"/>
          <p:cNvSpPr>
            <a:spLocks noGrp="1"/>
          </p:cNvSpPr>
          <p:nvPr>
            <p:ph idx="1"/>
          </p:nvPr>
        </p:nvSpPr>
        <p:spPr/>
        <p:txBody>
          <a:bodyPr>
            <a:normAutofit fontScale="92500" lnSpcReduction="10000"/>
          </a:bodyPr>
          <a:lstStyle/>
          <a:p>
            <a:r>
              <a:rPr lang="en-US" b="0" dirty="0">
                <a:solidFill>
                  <a:schemeClr val="tx2"/>
                </a:solidFill>
              </a:rPr>
              <a:t>Mechanism design</a:t>
            </a:r>
            <a:r>
              <a:rPr lang="en-US" b="0" dirty="0"/>
              <a:t> is a field in economics and game theory that takes an engineering approach to designing economic mechanisms or incentives, </a:t>
            </a:r>
            <a:r>
              <a:rPr lang="en-US" b="0" dirty="0">
                <a:solidFill>
                  <a:schemeClr val="tx2"/>
                </a:solidFill>
              </a:rPr>
              <a:t>toward desired objectives</a:t>
            </a:r>
            <a:r>
              <a:rPr lang="en-US" b="0" dirty="0"/>
              <a:t>, in strategic settings, where players act rationally.</a:t>
            </a:r>
          </a:p>
          <a:p>
            <a:endParaRPr lang="en-US" b="0" dirty="0"/>
          </a:p>
          <a:p>
            <a:r>
              <a:rPr lang="en-US" b="0" dirty="0"/>
              <a:t>AKA “reverse game theory” – we’re </a:t>
            </a:r>
            <a:r>
              <a:rPr lang="en-US" b="0" dirty="0">
                <a:solidFill>
                  <a:schemeClr val="tx2"/>
                </a:solidFill>
              </a:rPr>
              <a:t>designing the rules of the game</a:t>
            </a:r>
            <a:r>
              <a:rPr lang="en-US" b="0" dirty="0"/>
              <a:t>, not figuring out how to play it.</a:t>
            </a:r>
          </a:p>
          <a:p>
            <a:endParaRPr lang="en-US" b="0" dirty="0"/>
          </a:p>
          <a:p>
            <a:r>
              <a:rPr lang="en-US" dirty="0"/>
              <a:t>This course:</a:t>
            </a:r>
            <a:r>
              <a:rPr lang="en-US" b="0" dirty="0"/>
              <a:t> can we design mechanisms for societal problems that perform well in practice, are computationally tractable, and whose workings and results are understandable by humans?</a:t>
            </a:r>
            <a:endParaRPr lang="en-US" dirty="0"/>
          </a:p>
          <a:p>
            <a:endParaRPr lang="en-US" dirty="0"/>
          </a:p>
          <a:p>
            <a:r>
              <a:rPr lang="en-US" dirty="0"/>
              <a:t>More info: </a:t>
            </a:r>
            <a:r>
              <a:rPr lang="en-US" b="0" dirty="0">
                <a:hlinkClick r:id="rId2"/>
              </a:rPr>
              <a:t>https://cs.umd.edu/class/spring2018/cmsc828M/</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Tree>
    <p:extLst>
      <p:ext uri="{BB962C8B-B14F-4D97-AF65-F5344CB8AC3E}">
        <p14:creationId xmlns:p14="http://schemas.microsoft.com/office/powerpoint/2010/main" val="67319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Food Bank Allocation</a:t>
            </a:r>
          </a:p>
        </p:txBody>
      </p:sp>
      <p:sp>
        <p:nvSpPr>
          <p:cNvPr id="3" name="Content Placeholder 2"/>
          <p:cNvSpPr>
            <a:spLocks noGrp="1"/>
          </p:cNvSpPr>
          <p:nvPr>
            <p:ph idx="1"/>
          </p:nvPr>
        </p:nvSpPr>
        <p:spPr>
          <a:xfrm>
            <a:off x="457200" y="1752600"/>
            <a:ext cx="5454203" cy="4373563"/>
          </a:xfrm>
        </p:spPr>
        <p:txBody>
          <a:bodyPr>
            <a:normAutofit/>
          </a:bodyPr>
          <a:lstStyle/>
          <a:p>
            <a:r>
              <a:rPr lang="en-US" dirty="0"/>
              <a:t>Food banks supply nutrition to the needy for free or at a reduced cost</a:t>
            </a:r>
          </a:p>
          <a:p>
            <a:pPr marL="342900" indent="-342900">
              <a:buFont typeface="Arial" charset="0"/>
              <a:buChar char="•"/>
            </a:pPr>
            <a:r>
              <a:rPr lang="en-US" dirty="0"/>
              <a:t>Much of that food comes from donors (e.g. supermarkets, manufacturers)</a:t>
            </a:r>
            <a:br>
              <a:rPr lang="en-US" dirty="0"/>
            </a:br>
            <a:endParaRPr lang="en-US" dirty="0"/>
          </a:p>
          <a:p>
            <a:r>
              <a:rPr lang="en-US" dirty="0"/>
              <a:t>Distribution is overseen by a large non-profit organization, Feeding America</a:t>
            </a:r>
          </a:p>
          <a:p>
            <a:pPr marL="342900" indent="-342900">
              <a:buFont typeface="Arial" charset="0"/>
              <a:buChar char="•"/>
            </a:pPr>
            <a:r>
              <a:rPr lang="en-US" dirty="0"/>
              <a:t>Previously: </a:t>
            </a:r>
            <a:r>
              <a:rPr lang="en-US" dirty="0">
                <a:solidFill>
                  <a:schemeClr val="tx2"/>
                </a:solidFill>
              </a:rPr>
              <a:t>centralized allocation </a:t>
            </a:r>
            <a:r>
              <a:rPr lang="en-US" dirty="0"/>
              <a:t>based on perceived need of food banks</a:t>
            </a:r>
          </a:p>
          <a:p>
            <a:pPr marL="342900" indent="-342900">
              <a:buFont typeface="Arial" charset="0"/>
              <a:buChar char="•"/>
            </a:pPr>
            <a:r>
              <a:rPr lang="en-US" dirty="0"/>
              <a:t>Currently: food banks bid in an </a:t>
            </a:r>
            <a:r>
              <a:rPr lang="en-US" dirty="0">
                <a:solidFill>
                  <a:schemeClr val="tx2"/>
                </a:solidFill>
              </a:rPr>
              <a:t>online auction </a:t>
            </a:r>
            <a:r>
              <a:rPr lang="en-US" dirty="0"/>
              <a:t>using a fake currency for loads of donated food.</a:t>
            </a:r>
            <a:endParaRPr lang="en-US"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086" y="0"/>
            <a:ext cx="3071914" cy="6858000"/>
          </a:xfrm>
          <a:prstGeom prst="rect">
            <a:avLst/>
          </a:prstGeom>
        </p:spPr>
      </p:pic>
      <p:sp>
        <p:nvSpPr>
          <p:cNvPr id="5" name="Slide Number Placeholder 4"/>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23323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br>
              <a:rPr lang="en-US" dirty="0"/>
            </a:br>
            <a:r>
              <a:rPr lang="en-US" dirty="0"/>
              <a:t>Security </a:t>
            </a:r>
            <a:r>
              <a:rPr lang="en-US" dirty="0" err="1"/>
              <a:t>GAmes</a:t>
            </a:r>
            <a:endParaRPr lang="en-US" dirty="0"/>
          </a:p>
        </p:txBody>
      </p:sp>
      <p:sp>
        <p:nvSpPr>
          <p:cNvPr id="3" name="Content Placeholder 2"/>
          <p:cNvSpPr>
            <a:spLocks noGrp="1"/>
          </p:cNvSpPr>
          <p:nvPr>
            <p:ph idx="1"/>
          </p:nvPr>
        </p:nvSpPr>
        <p:spPr/>
        <p:txBody>
          <a:bodyPr/>
          <a:lstStyle/>
          <a:p>
            <a:r>
              <a:rPr lang="en-US" dirty="0"/>
              <a:t>Where should we deploy security forces (checkpoints, cop cars, dogs, troops), assuming a rational adversary who can observe our deployment strategy?</a:t>
            </a:r>
          </a:p>
          <a:p>
            <a:pPr marL="342900" indent="-342900">
              <a:buFont typeface="Arial" charset="0"/>
              <a:buChar char="•"/>
            </a:pPr>
            <a:r>
              <a:rPr lang="en-US" b="0" dirty="0"/>
              <a:t>Checkpoints at airports</a:t>
            </a:r>
          </a:p>
          <a:p>
            <a:pPr marL="342900" indent="-342900">
              <a:buFont typeface="Arial" charset="0"/>
              <a:buChar char="•"/>
            </a:pPr>
            <a:r>
              <a:rPr lang="en-US" b="0" dirty="0"/>
              <a:t>Patrol routes on the water on the borders</a:t>
            </a:r>
          </a:p>
          <a:p>
            <a:pPr marL="342900" indent="-342900">
              <a:buFont typeface="Arial" charset="0"/>
              <a:buChar char="•"/>
            </a:pPr>
            <a:r>
              <a:rPr lang="en-US" b="0" dirty="0">
                <a:solidFill>
                  <a:schemeClr val="tx2"/>
                </a:solidFill>
              </a:rPr>
              <a:t>Anti-poacher teams near big game</a:t>
            </a:r>
          </a:p>
          <a:p>
            <a:br>
              <a:rPr lang="en-US" b="0" dirty="0"/>
            </a:br>
            <a:br>
              <a:rPr lang="en-US" b="0" dirty="0"/>
            </a:br>
            <a:r>
              <a:rPr lang="en-US" b="0" dirty="0"/>
              <a:t>How do we compute these strategies?</a:t>
            </a:r>
          </a:p>
          <a:p>
            <a:r>
              <a:rPr lang="en-US" b="0" dirty="0"/>
              <a:t>What if the adversary isn’t rational?</a:t>
            </a:r>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584" y="3641445"/>
            <a:ext cx="4043186" cy="3033677"/>
          </a:xfrm>
          <a:prstGeom prst="rect">
            <a:avLst/>
          </a:prstGeom>
        </p:spPr>
      </p:pic>
    </p:spTree>
    <p:extLst>
      <p:ext uri="{BB962C8B-B14F-4D97-AF65-F5344CB8AC3E}">
        <p14:creationId xmlns:p14="http://schemas.microsoft.com/office/powerpoint/2010/main" val="13570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153400" cy="1371600"/>
          </a:xfrm>
        </p:spPr>
        <p:txBody>
          <a:bodyPr>
            <a:normAutofit/>
          </a:bodyPr>
          <a:lstStyle/>
          <a:p>
            <a:r>
              <a:rPr lang="en-US" dirty="0"/>
              <a:t>Example: Kidney Transplantation</a:t>
            </a:r>
          </a:p>
        </p:txBody>
      </p:sp>
      <p:sp>
        <p:nvSpPr>
          <p:cNvPr id="3" name="Content Placeholder 2"/>
          <p:cNvSpPr>
            <a:spLocks noGrp="1"/>
          </p:cNvSpPr>
          <p:nvPr>
            <p:ph idx="1"/>
          </p:nvPr>
        </p:nvSpPr>
        <p:spPr/>
        <p:txBody>
          <a:bodyPr>
            <a:normAutofit/>
          </a:bodyPr>
          <a:lstStyle/>
          <a:p>
            <a:pPr marL="342900" indent="-342900">
              <a:buFont typeface="Arial" charset="0"/>
              <a:buChar char="•"/>
            </a:pPr>
            <a:r>
              <a:rPr lang="en-US" dirty="0"/>
              <a:t>US waitlist: over </a:t>
            </a:r>
            <a:r>
              <a:rPr lang="en-US" dirty="0">
                <a:solidFill>
                  <a:schemeClr val="tx2"/>
                </a:solidFill>
              </a:rPr>
              <a:t>100,000</a:t>
            </a:r>
          </a:p>
          <a:p>
            <a:pPr marL="800100" lvl="1" indent="-342900">
              <a:buFont typeface="Arial" charset="0"/>
              <a:buChar char="•"/>
            </a:pPr>
            <a:r>
              <a:rPr lang="en-US" dirty="0"/>
              <a:t>36,157 added in 2014</a:t>
            </a:r>
          </a:p>
          <a:p>
            <a:pPr marL="342900" indent="-342900">
              <a:buFont typeface="Arial" charset="0"/>
              <a:buChar char="•"/>
            </a:pPr>
            <a:r>
              <a:rPr lang="en-US" dirty="0"/>
              <a:t>4,537 people died while waiting</a:t>
            </a:r>
          </a:p>
          <a:p>
            <a:pPr marL="342900" indent="-342900">
              <a:buFont typeface="Arial" charset="0"/>
              <a:buChar char="•"/>
            </a:pPr>
            <a:r>
              <a:rPr lang="en-US" dirty="0"/>
              <a:t>11,559 people received a kidney</a:t>
            </a:r>
            <a:br>
              <a:rPr lang="en-US" dirty="0"/>
            </a:br>
            <a:r>
              <a:rPr lang="en-US" dirty="0"/>
              <a:t>from the deceased donor waitlist</a:t>
            </a:r>
          </a:p>
          <a:p>
            <a:pPr marL="342900" indent="-342900">
              <a:buFont typeface="Arial" charset="0"/>
              <a:buChar char="•"/>
            </a:pPr>
            <a:r>
              <a:rPr lang="en-US" dirty="0"/>
              <a:t>5,283 people received a kidney from a living donor</a:t>
            </a:r>
          </a:p>
          <a:p>
            <a:pPr marL="800100" lvl="1" indent="-342900">
              <a:buFont typeface="Arial" charset="0"/>
              <a:buChar char="•"/>
            </a:pPr>
            <a:r>
              <a:rPr lang="en-US" dirty="0"/>
              <a:t>Some through </a:t>
            </a:r>
            <a:r>
              <a:rPr lang="en-US" b="1" dirty="0">
                <a:solidFill>
                  <a:schemeClr val="tx2"/>
                </a:solidFill>
              </a:rPr>
              <a:t>kidney exchanges</a:t>
            </a:r>
            <a:endParaRPr lang="en-US" dirty="0"/>
          </a:p>
          <a:p>
            <a:pPr marL="800100" lvl="1" indent="-342900">
              <a:buFont typeface="Arial" charset="0"/>
              <a:buChar char="•"/>
            </a:pPr>
            <a:r>
              <a:rPr lang="en-US" dirty="0"/>
              <a:t>(We work extensively with the UNOS exchange.)</a:t>
            </a:r>
          </a:p>
        </p:txBody>
      </p:sp>
      <p:pic>
        <p:nvPicPr>
          <p:cNvPr id="4" name="Picture 3" descr="UNOS.jpg"/>
          <p:cNvPicPr>
            <a:picLocks noChangeAspect="1"/>
          </p:cNvPicPr>
          <p:nvPr/>
        </p:nvPicPr>
        <p:blipFill rotWithShape="1">
          <a:blip r:embed="rId2" cstate="print">
            <a:extLst>
              <a:ext uri="{28A0092B-C50C-407E-A947-70E740481C1C}">
                <a14:useLocalDpi xmlns:a14="http://schemas.microsoft.com/office/drawing/2010/main" val="0"/>
              </a:ext>
            </a:extLst>
          </a:blip>
          <a:srcRect r="4310" b="21825"/>
          <a:stretch/>
        </p:blipFill>
        <p:spPr>
          <a:xfrm>
            <a:off x="2776817" y="5319145"/>
            <a:ext cx="3590367" cy="1089313"/>
          </a:xfrm>
          <a:prstGeom prst="rect">
            <a:avLst/>
          </a:prstGeom>
        </p:spPr>
      </p:pic>
      <p:grpSp>
        <p:nvGrpSpPr>
          <p:cNvPr id="25" name="Group 24"/>
          <p:cNvGrpSpPr/>
          <p:nvPr/>
        </p:nvGrpSpPr>
        <p:grpSpPr>
          <a:xfrm>
            <a:off x="4985202" y="1524318"/>
            <a:ext cx="3625398" cy="2068286"/>
            <a:chOff x="4985202" y="1524318"/>
            <a:chExt cx="3625398" cy="2068286"/>
          </a:xfrm>
        </p:grpSpPr>
        <p:graphicFrame>
          <p:nvGraphicFramePr>
            <p:cNvPr id="8" name="Chart 7"/>
            <p:cNvGraphicFramePr>
              <a:graphicFrameLocks/>
            </p:cNvGraphicFramePr>
            <p:nvPr>
              <p:extLst/>
            </p:nvPr>
          </p:nvGraphicFramePr>
          <p:xfrm>
            <a:off x="4985202" y="1524318"/>
            <a:ext cx="3625398" cy="206828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rot="20499962">
              <a:off x="6158344" y="1851356"/>
              <a:ext cx="1051560" cy="369332"/>
            </a:xfrm>
            <a:prstGeom prst="rect">
              <a:avLst/>
            </a:prstGeom>
            <a:solidFill>
              <a:schemeClr val="bg1"/>
            </a:solidFill>
          </p:spPr>
          <p:txBody>
            <a:bodyPr wrap="square" rtlCol="0">
              <a:spAutoFit/>
            </a:bodyPr>
            <a:lstStyle/>
            <a:p>
              <a:r>
                <a:rPr lang="en-US" dirty="0"/>
                <a:t>Demand</a:t>
              </a:r>
            </a:p>
          </p:txBody>
        </p:sp>
        <p:cxnSp>
          <p:nvCxnSpPr>
            <p:cNvPr id="17" name="Straight Arrow Connector 16"/>
            <p:cNvCxnSpPr/>
            <p:nvPr/>
          </p:nvCxnSpPr>
          <p:spPr>
            <a:xfrm flipV="1">
              <a:off x="7108371" y="1711352"/>
              <a:ext cx="522514" cy="1891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684124" y="2333184"/>
              <a:ext cx="886968" cy="338328"/>
            </a:xfrm>
            <a:prstGeom prst="rect">
              <a:avLst/>
            </a:prstGeom>
            <a:solidFill>
              <a:schemeClr val="bg1"/>
            </a:solidFill>
          </p:spPr>
          <p:txBody>
            <a:bodyPr wrap="square" rtlCol="0">
              <a:spAutoFit/>
            </a:bodyPr>
            <a:lstStyle/>
            <a:p>
              <a:r>
                <a:rPr lang="en-US"/>
                <a:t>Supply</a:t>
              </a:r>
            </a:p>
          </p:txBody>
        </p:sp>
        <p:cxnSp>
          <p:nvCxnSpPr>
            <p:cNvPr id="24" name="Straight Arrow Connector 23"/>
            <p:cNvCxnSpPr/>
            <p:nvPr/>
          </p:nvCxnSpPr>
          <p:spPr>
            <a:xfrm>
              <a:off x="7484004" y="2535005"/>
              <a:ext cx="50610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5" name="TextBox 4"/>
          <p:cNvSpPr txBox="1"/>
          <p:nvPr/>
        </p:nvSpPr>
        <p:spPr>
          <a:xfrm>
            <a:off x="5249217" y="4270439"/>
            <a:ext cx="1981200" cy="276999"/>
          </a:xfrm>
          <a:prstGeom prst="rect">
            <a:avLst/>
          </a:prstGeom>
          <a:noFill/>
        </p:spPr>
        <p:txBody>
          <a:bodyPr wrap="square" rtlCol="0">
            <a:spAutoFit/>
          </a:bodyPr>
          <a:lstStyle/>
          <a:p>
            <a:r>
              <a:rPr lang="en-US" sz="1200" dirty="0"/>
              <a:t>[Roth et al. 2004]</a:t>
            </a:r>
          </a:p>
        </p:txBody>
      </p:sp>
      <p:sp>
        <p:nvSpPr>
          <p:cNvPr id="6" name="Slide Number Placeholder 5"/>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201423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Deceased-Donor Allocation</a:t>
            </a:r>
          </a:p>
        </p:txBody>
      </p:sp>
      <p:sp>
        <p:nvSpPr>
          <p:cNvPr id="3" name="Content Placeholder 2"/>
          <p:cNvSpPr>
            <a:spLocks noGrp="1"/>
          </p:cNvSpPr>
          <p:nvPr>
            <p:ph idx="1"/>
          </p:nvPr>
        </p:nvSpPr>
        <p:spPr/>
        <p:txBody>
          <a:bodyPr>
            <a:normAutofit fontScale="92500" lnSpcReduction="10000"/>
          </a:bodyPr>
          <a:lstStyle/>
          <a:p>
            <a:r>
              <a:rPr lang="en-US" dirty="0"/>
              <a:t>Online bipartite matching problem:</a:t>
            </a:r>
          </a:p>
          <a:p>
            <a:pPr marL="342900" indent="-342900">
              <a:buFont typeface="Arial" charset="0"/>
              <a:buChar char="•"/>
            </a:pPr>
            <a:r>
              <a:rPr lang="en-US" b="0" dirty="0"/>
              <a:t>Set of patients is known (roughly) in advance</a:t>
            </a:r>
          </a:p>
          <a:p>
            <a:pPr marL="342900" indent="-342900">
              <a:buFont typeface="Arial" charset="0"/>
              <a:buChar char="•"/>
            </a:pPr>
            <a:r>
              <a:rPr lang="en-US" b="0" dirty="0"/>
              <a:t>Organs arrive and must be dispatched </a:t>
            </a:r>
            <a:r>
              <a:rPr lang="en-US" b="0" dirty="0">
                <a:solidFill>
                  <a:schemeClr val="tx2"/>
                </a:solidFill>
              </a:rPr>
              <a:t>quickly</a:t>
            </a:r>
          </a:p>
          <a:p>
            <a:r>
              <a:rPr lang="en-US" dirty="0"/>
              <a:t>Constraints:</a:t>
            </a:r>
          </a:p>
          <a:p>
            <a:pPr marL="342900" indent="-342900">
              <a:buFont typeface="Arial" charset="0"/>
              <a:buChar char="•"/>
            </a:pPr>
            <a:r>
              <a:rPr lang="en-US" b="0" dirty="0"/>
              <a:t>Locality: organs only stay good for 24 hours</a:t>
            </a:r>
          </a:p>
          <a:p>
            <a:pPr marL="342900" indent="-342900">
              <a:buFont typeface="Arial" charset="0"/>
              <a:buChar char="•"/>
            </a:pPr>
            <a:r>
              <a:rPr lang="en-US" b="0" dirty="0"/>
              <a:t>Blood type, tissue type, etc.</a:t>
            </a:r>
          </a:p>
          <a:p>
            <a:r>
              <a:rPr lang="en-US" dirty="0"/>
              <a:t>Who gets the organ?  Prioritization based on:</a:t>
            </a:r>
          </a:p>
          <a:p>
            <a:pPr marL="342900" indent="-342900">
              <a:buFont typeface="Arial" charset="0"/>
              <a:buChar char="•"/>
            </a:pPr>
            <a:r>
              <a:rPr lang="en-US" b="0" dirty="0"/>
              <a:t>Age?</a:t>
            </a:r>
          </a:p>
          <a:p>
            <a:pPr marL="342900" indent="-342900">
              <a:buFont typeface="Arial" charset="0"/>
              <a:buChar char="•"/>
            </a:pPr>
            <a:r>
              <a:rPr lang="en-US" b="0" dirty="0"/>
              <a:t>QALY maximization?</a:t>
            </a:r>
          </a:p>
          <a:p>
            <a:pPr marL="342900" indent="-342900">
              <a:buFont typeface="Arial" charset="0"/>
              <a:buChar char="•"/>
            </a:pPr>
            <a:r>
              <a:rPr lang="en-US" b="0" dirty="0"/>
              <a:t>Quality of match?</a:t>
            </a:r>
          </a:p>
          <a:p>
            <a:pPr marL="342900" indent="-342900">
              <a:buFont typeface="Arial" charset="0"/>
              <a:buChar char="•"/>
            </a:pPr>
            <a:r>
              <a:rPr lang="en-US" b="0" dirty="0"/>
              <a:t>Time on the waiting list?</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pic>
        <p:nvPicPr>
          <p:cNvPr id="6" name="Picture 5"/>
          <p:cNvPicPr>
            <a:picLocks noChangeAspect="1"/>
          </p:cNvPicPr>
          <p:nvPr/>
        </p:nvPicPr>
        <p:blipFill>
          <a:blip r:embed="rId2"/>
          <a:stretch>
            <a:fillRect/>
          </a:stretch>
        </p:blipFill>
        <p:spPr>
          <a:xfrm>
            <a:off x="5447749" y="4776124"/>
            <a:ext cx="3556000" cy="2081876"/>
          </a:xfrm>
          <a:prstGeom prst="rect">
            <a:avLst/>
          </a:prstGeom>
        </p:spPr>
      </p:pic>
    </p:spTree>
    <p:extLst>
      <p:ext uri="{BB962C8B-B14F-4D97-AF65-F5344CB8AC3E}">
        <p14:creationId xmlns:p14="http://schemas.microsoft.com/office/powerpoint/2010/main" val="12268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3" descr="C:\Users\Spook\AppData\Local\Microsoft\Windows\Temporary Internet Files\Content.IE5\UPY6UNEP\MC90043262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6765" y="1546190"/>
            <a:ext cx="927333" cy="92733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14" descr="C:\Users\Spook\AppData\Local\Microsoft\Windows\Temporary Internet Files\Content.IE5\PWXEIAO0\MC90043489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902" y="1373855"/>
            <a:ext cx="1092852" cy="122262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15" descr="C:\Users\Spook\AppData\Local\Microsoft\Windows\Temporary Internet Files\Content.IE5\UPY6UNEP\MC90043488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5702" y="4317941"/>
            <a:ext cx="1229458" cy="122945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16" descr="C:\Users\Spook\AppData\Local\Microsoft\Windows\Temporary Internet Files\Content.IE5\LYL31RR7\MC90043487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6296" y="4235967"/>
            <a:ext cx="1229458" cy="122945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a:xfrm flipV="1">
            <a:off x="3016507" y="2473523"/>
            <a:ext cx="2709789" cy="1844420"/>
          </a:xfrm>
          <a:prstGeom prst="straightConnector1">
            <a:avLst/>
          </a:prstGeom>
          <a:ln>
            <a:tailEnd type="arrow"/>
          </a:ln>
          <a:effectLst/>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2975520" y="2473523"/>
            <a:ext cx="2750776" cy="1885406"/>
          </a:xfrm>
          <a:prstGeom prst="straightConnector1">
            <a:avLst/>
          </a:prstGeom>
          <a:ln>
            <a:tailEnd type="arrow"/>
          </a:ln>
          <a:effectLst/>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a:stCxn id="6" idx="3"/>
          </p:cNvCxnSpPr>
          <p:nvPr/>
        </p:nvCxnSpPr>
        <p:spPr>
          <a:xfrm>
            <a:off x="3275160" y="4932671"/>
            <a:ext cx="2451136" cy="0"/>
          </a:xfrm>
          <a:prstGeom prst="straightConnector1">
            <a:avLst/>
          </a:prstGeom>
          <a:ln>
            <a:tailEnd type="arrow"/>
          </a:ln>
          <a:effectLst/>
        </p:spPr>
        <p:style>
          <a:lnRef idx="3">
            <a:schemeClr val="accent5"/>
          </a:lnRef>
          <a:fillRef idx="0">
            <a:schemeClr val="accent5"/>
          </a:fillRef>
          <a:effectRef idx="2">
            <a:schemeClr val="accent5"/>
          </a:effectRef>
          <a:fontRef idx="minor">
            <a:schemeClr val="tx1"/>
          </a:fontRef>
        </p:style>
      </p:cxnSp>
      <p:cxnSp>
        <p:nvCxnSpPr>
          <p:cNvPr id="11" name="Straight Connector 10"/>
          <p:cNvCxnSpPr/>
          <p:nvPr/>
        </p:nvCxnSpPr>
        <p:spPr>
          <a:xfrm>
            <a:off x="4362201" y="4727812"/>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2" name="Straight Connector 11"/>
          <p:cNvCxnSpPr/>
          <p:nvPr/>
        </p:nvCxnSpPr>
        <p:spPr>
          <a:xfrm>
            <a:off x="4280227" y="4727812"/>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p:nvPr/>
        </p:nvCxnSpPr>
        <p:spPr>
          <a:xfrm>
            <a:off x="3221443" y="2022588"/>
            <a:ext cx="2504853" cy="0"/>
          </a:xfrm>
          <a:prstGeom prst="straightConnector1">
            <a:avLst/>
          </a:prstGeom>
          <a:ln>
            <a:tailEnd type="arrow"/>
          </a:ln>
          <a:effectLst/>
        </p:spPr>
        <p:style>
          <a:lnRef idx="3">
            <a:schemeClr val="accent5"/>
          </a:lnRef>
          <a:fillRef idx="0">
            <a:schemeClr val="accent5"/>
          </a:fillRef>
          <a:effectRef idx="2">
            <a:schemeClr val="accent5"/>
          </a:effectRef>
          <a:fontRef idx="minor">
            <a:schemeClr val="tx1"/>
          </a:fontRef>
        </p:style>
      </p:cxnSp>
      <p:cxnSp>
        <p:nvCxnSpPr>
          <p:cNvPr id="14" name="Straight Connector 13"/>
          <p:cNvCxnSpPr/>
          <p:nvPr/>
        </p:nvCxnSpPr>
        <p:spPr>
          <a:xfrm>
            <a:off x="4333089" y="1817729"/>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5" name="Straight Connector 14"/>
          <p:cNvCxnSpPr/>
          <p:nvPr/>
        </p:nvCxnSpPr>
        <p:spPr>
          <a:xfrm>
            <a:off x="4251115" y="1817729"/>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sp>
        <p:nvSpPr>
          <p:cNvPr id="16" name="TextBox 15"/>
          <p:cNvSpPr txBox="1"/>
          <p:nvPr/>
        </p:nvSpPr>
        <p:spPr>
          <a:xfrm>
            <a:off x="1648214" y="2596484"/>
            <a:ext cx="397319" cy="1639483"/>
          </a:xfrm>
          <a:prstGeom prst="rect">
            <a:avLst/>
          </a:prstGeom>
          <a:noFill/>
        </p:spPr>
        <p:txBody>
          <a:bodyPr vert="vert270" wrap="square" rtlCol="0">
            <a:spAutoFit/>
          </a:bodyPr>
          <a:lstStyle/>
          <a:p>
            <a:pPr algn="ctr"/>
            <a:r>
              <a:rPr lang="en-US" sz="3600" dirty="0"/>
              <a:t>Donors</a:t>
            </a:r>
          </a:p>
        </p:txBody>
      </p:sp>
      <p:sp>
        <p:nvSpPr>
          <p:cNvPr id="17" name="TextBox 16"/>
          <p:cNvSpPr txBox="1"/>
          <p:nvPr/>
        </p:nvSpPr>
        <p:spPr>
          <a:xfrm>
            <a:off x="6737134" y="2473523"/>
            <a:ext cx="738664" cy="1844419"/>
          </a:xfrm>
          <a:prstGeom prst="rect">
            <a:avLst/>
          </a:prstGeom>
          <a:noFill/>
        </p:spPr>
        <p:txBody>
          <a:bodyPr vert="vert270" wrap="square" rtlCol="0">
            <a:spAutoFit/>
          </a:bodyPr>
          <a:lstStyle/>
          <a:p>
            <a:pPr algn="ctr"/>
            <a:r>
              <a:rPr lang="en-US" sz="3600" dirty="0"/>
              <a:t>Patients</a:t>
            </a:r>
          </a:p>
        </p:txBody>
      </p:sp>
      <p:sp>
        <p:nvSpPr>
          <p:cNvPr id="18" name="TextBox 17"/>
          <p:cNvSpPr txBox="1"/>
          <p:nvPr/>
        </p:nvSpPr>
        <p:spPr>
          <a:xfrm>
            <a:off x="2004006" y="1066177"/>
            <a:ext cx="1312850" cy="369332"/>
          </a:xfrm>
          <a:prstGeom prst="rect">
            <a:avLst/>
          </a:prstGeom>
          <a:noFill/>
        </p:spPr>
        <p:txBody>
          <a:bodyPr wrap="square" rtlCol="0">
            <a:spAutoFit/>
          </a:bodyPr>
          <a:lstStyle/>
          <a:p>
            <a:pPr algn="ctr"/>
            <a:r>
              <a:rPr lang="en-US" dirty="0"/>
              <a:t>Wife</a:t>
            </a:r>
          </a:p>
        </p:txBody>
      </p:sp>
      <p:sp>
        <p:nvSpPr>
          <p:cNvPr id="19" name="TextBox 18"/>
          <p:cNvSpPr txBox="1"/>
          <p:nvPr/>
        </p:nvSpPr>
        <p:spPr>
          <a:xfrm>
            <a:off x="5599743" y="1064202"/>
            <a:ext cx="1619169" cy="369332"/>
          </a:xfrm>
          <a:prstGeom prst="rect">
            <a:avLst/>
          </a:prstGeom>
          <a:noFill/>
        </p:spPr>
        <p:txBody>
          <a:bodyPr wrap="square" rtlCol="0">
            <a:spAutoFit/>
          </a:bodyPr>
          <a:lstStyle/>
          <a:p>
            <a:pPr algn="ctr"/>
            <a:r>
              <a:rPr lang="en-US" dirty="0"/>
              <a:t>Husband</a:t>
            </a:r>
          </a:p>
        </p:txBody>
      </p:sp>
      <p:sp>
        <p:nvSpPr>
          <p:cNvPr id="20" name="TextBox 19"/>
          <p:cNvSpPr txBox="1"/>
          <p:nvPr/>
        </p:nvSpPr>
        <p:spPr>
          <a:xfrm>
            <a:off x="2004006" y="5598593"/>
            <a:ext cx="1312850" cy="369332"/>
          </a:xfrm>
          <a:prstGeom prst="rect">
            <a:avLst/>
          </a:prstGeom>
          <a:noFill/>
        </p:spPr>
        <p:txBody>
          <a:bodyPr wrap="square" rtlCol="0">
            <a:spAutoFit/>
          </a:bodyPr>
          <a:lstStyle/>
          <a:p>
            <a:pPr algn="ctr"/>
            <a:r>
              <a:rPr lang="en-US" dirty="0"/>
              <a:t>Brother</a:t>
            </a:r>
          </a:p>
        </p:txBody>
      </p:sp>
      <p:sp>
        <p:nvSpPr>
          <p:cNvPr id="21" name="TextBox 20"/>
          <p:cNvSpPr txBox="1"/>
          <p:nvPr/>
        </p:nvSpPr>
        <p:spPr>
          <a:xfrm>
            <a:off x="5531440" y="5599277"/>
            <a:ext cx="1619169" cy="369332"/>
          </a:xfrm>
          <a:prstGeom prst="rect">
            <a:avLst/>
          </a:prstGeom>
          <a:noFill/>
        </p:spPr>
        <p:txBody>
          <a:bodyPr wrap="square" rtlCol="0">
            <a:spAutoFit/>
          </a:bodyPr>
          <a:lstStyle/>
          <a:p>
            <a:pPr algn="ctr"/>
            <a:r>
              <a:rPr lang="en-US" dirty="0"/>
              <a:t>Brother</a:t>
            </a:r>
          </a:p>
        </p:txBody>
      </p:sp>
      <p:sp>
        <p:nvSpPr>
          <p:cNvPr id="24" name="TextBox 23"/>
          <p:cNvSpPr txBox="1"/>
          <p:nvPr/>
        </p:nvSpPr>
        <p:spPr>
          <a:xfrm>
            <a:off x="1600200" y="6052458"/>
            <a:ext cx="5943600" cy="369332"/>
          </a:xfrm>
          <a:prstGeom prst="rect">
            <a:avLst/>
          </a:prstGeom>
          <a:noFill/>
        </p:spPr>
        <p:txBody>
          <a:bodyPr wrap="square" rtlCol="0">
            <a:spAutoFit/>
          </a:bodyPr>
          <a:lstStyle/>
          <a:p>
            <a:pPr algn="ctr"/>
            <a:r>
              <a:rPr lang="en-US" i="1" dirty="0"/>
              <a:t>(2- and 3-cycles, all surgeries performed simultaneously)</a:t>
            </a:r>
          </a:p>
        </p:txBody>
      </p:sp>
      <p:grpSp>
        <p:nvGrpSpPr>
          <p:cNvPr id="35" name="Group 34"/>
          <p:cNvGrpSpPr/>
          <p:nvPr/>
        </p:nvGrpSpPr>
        <p:grpSpPr>
          <a:xfrm>
            <a:off x="6776030" y="1567653"/>
            <a:ext cx="1268186" cy="3656158"/>
            <a:chOff x="7284000" y="1388495"/>
            <a:chExt cx="1268186" cy="3656158"/>
          </a:xfrm>
        </p:grpSpPr>
        <p:sp>
          <p:nvSpPr>
            <p:cNvPr id="27" name="Oval 26"/>
            <p:cNvSpPr/>
            <p:nvPr/>
          </p:nvSpPr>
          <p:spPr>
            <a:xfrm>
              <a:off x="7284000" y="1388495"/>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a:solidFill>
                    <a:schemeClr val="bg1"/>
                  </a:solidFill>
                </a:rPr>
                <a:t>D</a:t>
              </a:r>
              <a:r>
                <a:rPr lang="en-US" sz="3200" baseline="-25000" dirty="0">
                  <a:solidFill>
                    <a:schemeClr val="bg1"/>
                  </a:solidFill>
                </a:rPr>
                <a:t>1</a:t>
              </a:r>
              <a:r>
                <a:rPr lang="en-US" sz="3200" dirty="0"/>
                <a:t> </a:t>
              </a:r>
              <a:r>
                <a:rPr lang="en-US" sz="3200" dirty="0">
                  <a:solidFill>
                    <a:schemeClr val="tx1"/>
                  </a:solidFill>
                </a:rPr>
                <a:t>P</a:t>
              </a:r>
              <a:r>
                <a:rPr lang="en-US" sz="3200" baseline="-25000" dirty="0">
                  <a:solidFill>
                    <a:schemeClr val="tx1"/>
                  </a:solidFill>
                </a:rPr>
                <a:t>1</a:t>
              </a:r>
            </a:p>
          </p:txBody>
        </p:sp>
        <p:sp>
          <p:nvSpPr>
            <p:cNvPr id="28" name="Oval 27"/>
            <p:cNvSpPr/>
            <p:nvPr/>
          </p:nvSpPr>
          <p:spPr>
            <a:xfrm>
              <a:off x="7284000" y="3776467"/>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a:solidFill>
                    <a:schemeClr val="bg1"/>
                  </a:solidFill>
                </a:rPr>
                <a:t>D</a:t>
              </a:r>
              <a:r>
                <a:rPr lang="en-US" sz="3200" baseline="-25000" dirty="0">
                  <a:solidFill>
                    <a:schemeClr val="bg1"/>
                  </a:solidFill>
                </a:rPr>
                <a:t>2</a:t>
              </a:r>
              <a:r>
                <a:rPr lang="en-US" sz="3200" dirty="0"/>
                <a:t> </a:t>
              </a:r>
              <a:r>
                <a:rPr lang="en-US" sz="3200" dirty="0">
                  <a:solidFill>
                    <a:schemeClr val="tx1"/>
                  </a:solidFill>
                </a:rPr>
                <a:t>P</a:t>
              </a:r>
              <a:r>
                <a:rPr lang="en-US" sz="3200" baseline="-25000" dirty="0">
                  <a:solidFill>
                    <a:schemeClr val="tx1"/>
                  </a:solidFill>
                </a:rPr>
                <a:t>2</a:t>
              </a:r>
            </a:p>
          </p:txBody>
        </p:sp>
        <p:cxnSp>
          <p:nvCxnSpPr>
            <p:cNvPr id="30" name="Straight Arrow Connector 29"/>
            <p:cNvCxnSpPr>
              <a:stCxn id="27" idx="3"/>
              <a:endCxn id="28" idx="7"/>
            </p:cNvCxnSpPr>
            <p:nvPr/>
          </p:nvCxnSpPr>
          <p:spPr>
            <a:xfrm>
              <a:off x="7469722" y="2470959"/>
              <a:ext cx="896742" cy="149123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a:stCxn id="28" idx="1"/>
              <a:endCxn id="27" idx="5"/>
            </p:cNvCxnSpPr>
            <p:nvPr/>
          </p:nvCxnSpPr>
          <p:spPr>
            <a:xfrm flipV="1">
              <a:off x="7469722" y="2470959"/>
              <a:ext cx="896742" cy="149123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grpSp>
      <p:sp>
        <p:nvSpPr>
          <p:cNvPr id="31" name="Title 1"/>
          <p:cNvSpPr>
            <a:spLocks noGrp="1"/>
          </p:cNvSpPr>
          <p:nvPr>
            <p:ph type="title"/>
          </p:nvPr>
        </p:nvSpPr>
        <p:spPr>
          <a:xfrm>
            <a:off x="457199" y="152718"/>
            <a:ext cx="8431967" cy="672128"/>
          </a:xfrm>
        </p:spPr>
        <p:txBody>
          <a:bodyPr>
            <a:normAutofit/>
          </a:bodyPr>
          <a:lstStyle/>
          <a:p>
            <a:r>
              <a:rPr lang="en-US" dirty="0"/>
              <a:t>Example</a:t>
            </a:r>
            <a:r>
              <a:rPr lang="en-US"/>
              <a:t>: Kidney </a:t>
            </a:r>
            <a:r>
              <a:rPr lang="en-US" dirty="0"/>
              <a:t>Exchange</a:t>
            </a:r>
          </a:p>
        </p:txBody>
      </p:sp>
      <p:sp>
        <p:nvSpPr>
          <p:cNvPr id="2" name="Slide Number Placeholder 1"/>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13541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14757 0 " pathEditMode="relative" ptsTypes="AA">
                                      <p:cBhvr>
                                        <p:cTn id="28" dur="2000" fill="hold"/>
                                        <p:tgtEl>
                                          <p:spTgt spid="4"/>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14757 0 " pathEditMode="relative" ptsTypes="AA">
                                      <p:cBhvr>
                                        <p:cTn id="30" dur="2000" fill="hold"/>
                                        <p:tgtEl>
                                          <p:spTgt spid="5"/>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14757 0 " pathEditMode="relative" ptsTypes="AA">
                                      <p:cBhvr>
                                        <p:cTn id="32" dur="2000" fill="hold"/>
                                        <p:tgtEl>
                                          <p:spTgt spid="6"/>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14757 0 " pathEditMode="relative" ptsTypes="AA">
                                      <p:cBhvr>
                                        <p:cTn id="34" dur="2000" fill="hold"/>
                                        <p:tgtEl>
                                          <p:spTgt spid="7"/>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14757 0 " pathEditMode="relative" ptsTypes="AA">
                                      <p:cBhvr>
                                        <p:cTn id="36" dur="2000" fill="hold"/>
                                        <p:tgtEl>
                                          <p:spTgt spid="8"/>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14757 0 " pathEditMode="relative" ptsTypes="AA">
                                      <p:cBhvr>
                                        <p:cTn id="38" dur="2000" fill="hold"/>
                                        <p:tgtEl>
                                          <p:spTgt spid="9"/>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14757 0 " pathEditMode="relative" ptsTypes="AA">
                                      <p:cBhvr>
                                        <p:cTn id="40" dur="2000" fill="hold"/>
                                        <p:tgtEl>
                                          <p:spTgt spid="10"/>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14757 0 " pathEditMode="relative" ptsTypes="AA">
                                      <p:cBhvr>
                                        <p:cTn id="42" dur="2000" fill="hold"/>
                                        <p:tgtEl>
                                          <p:spTgt spid="11"/>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14757 0 " pathEditMode="relative" ptsTypes="AA">
                                      <p:cBhvr>
                                        <p:cTn id="44" dur="2000" fill="hold"/>
                                        <p:tgtEl>
                                          <p:spTgt spid="12"/>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14757 0 " pathEditMode="relative" ptsTypes="AA">
                                      <p:cBhvr>
                                        <p:cTn id="46" dur="2000" fill="hold"/>
                                        <p:tgtEl>
                                          <p:spTgt spid="13"/>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14757 0 " pathEditMode="relative" ptsTypes="AA">
                                      <p:cBhvr>
                                        <p:cTn id="48" dur="2000" fill="hold"/>
                                        <p:tgtEl>
                                          <p:spTgt spid="14"/>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 0 L -0.14757 0 " pathEditMode="relative" ptsTypes="AA">
                                      <p:cBhvr>
                                        <p:cTn id="50" dur="2000" fill="hold"/>
                                        <p:tgtEl>
                                          <p:spTgt spid="15"/>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14757 0 " pathEditMode="relative" ptsTypes="AA">
                                      <p:cBhvr>
                                        <p:cTn id="52" dur="2000" fill="hold"/>
                                        <p:tgtEl>
                                          <p:spTgt spid="16"/>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0.14757 0 " pathEditMode="relative" ptsTypes="AA">
                                      <p:cBhvr>
                                        <p:cTn id="54" dur="2000" fill="hold"/>
                                        <p:tgtEl>
                                          <p:spTgt spid="17"/>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 0 L -0.14757 0 " pathEditMode="relative" ptsTypes="AA">
                                      <p:cBhvr>
                                        <p:cTn id="56" dur="2000" fill="hold"/>
                                        <p:tgtEl>
                                          <p:spTgt spid="18"/>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 0 L -0.14757 0 " pathEditMode="relative" ptsTypes="AA">
                                      <p:cBhvr>
                                        <p:cTn id="58" dur="2000" fill="hold"/>
                                        <p:tgtEl>
                                          <p:spTgt spid="19"/>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 0 L -0.14757 0 " pathEditMode="relative" ptsTypes="AA">
                                      <p:cBhvr>
                                        <p:cTn id="60" dur="2000" fill="hold"/>
                                        <p:tgtEl>
                                          <p:spTgt spid="20"/>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0 0 L -0.14757 0 " pathEditMode="relative" ptsTypes="AA">
                                      <p:cBhvr>
                                        <p:cTn id="62" dur="2000" fill="hold"/>
                                        <p:tgtEl>
                                          <p:spTgt spid="21"/>
                                        </p:tgtEl>
                                        <p:attrNameLst>
                                          <p:attrName>ppt_x</p:attrName>
                                          <p:attrName>ppt_y</p:attrName>
                                        </p:attrNameLst>
                                      </p:cBhvr>
                                    </p:animMotion>
                                  </p:childTnLst>
                                </p:cTn>
                              </p:par>
                              <p:par>
                                <p:cTn id="63" presetID="10" presetClass="entr" presetSubtype="0" fill="hold" nodeType="withEffect">
                                  <p:stCondLst>
                                    <p:cond delay="10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Autofit/>
          </a:bodyPr>
          <a:lstStyle/>
          <a:p>
            <a:r>
              <a:rPr lang="en-US" sz="3200" dirty="0"/>
              <a:t>Non-directed donors &amp; chains</a:t>
            </a:r>
          </a:p>
        </p:txBody>
      </p:sp>
      <p:sp>
        <p:nvSpPr>
          <p:cNvPr id="7" name="Content Placeholder 30"/>
          <p:cNvSpPr>
            <a:spLocks noGrp="1"/>
          </p:cNvSpPr>
          <p:nvPr>
            <p:ph idx="1"/>
          </p:nvPr>
        </p:nvSpPr>
        <p:spPr>
          <a:xfrm>
            <a:off x="457200" y="4931227"/>
            <a:ext cx="8229600" cy="1416578"/>
          </a:xfrm>
        </p:spPr>
        <p:txBody>
          <a:bodyPr>
            <a:normAutofit/>
          </a:bodyPr>
          <a:lstStyle/>
          <a:p>
            <a:r>
              <a:rPr lang="en-US" b="0" i="1" dirty="0"/>
              <a:t>Not executed simultaneously, so no length cap required based on logistic concerns </a:t>
            </a:r>
            <a:r>
              <a:rPr lang="is-IS" b="0" i="1" dirty="0"/>
              <a:t>…</a:t>
            </a:r>
          </a:p>
          <a:p>
            <a:r>
              <a:rPr lang="is-IS" b="0" i="1" dirty="0"/>
              <a:t>… </a:t>
            </a:r>
            <a:r>
              <a:rPr lang="is-IS" dirty="0"/>
              <a:t>but in practice edges fail, so </a:t>
            </a:r>
            <a:r>
              <a:rPr lang="is-IS" i="1" dirty="0"/>
              <a:t>some</a:t>
            </a:r>
            <a:r>
              <a:rPr lang="is-IS" dirty="0"/>
              <a:t> finite cap is used!</a:t>
            </a:r>
            <a:endParaRPr lang="en-US" b="0" i="1" dirty="0"/>
          </a:p>
        </p:txBody>
      </p:sp>
      <p:sp>
        <p:nvSpPr>
          <p:cNvPr id="8" name="Oval 7"/>
          <p:cNvSpPr/>
          <p:nvPr/>
        </p:nvSpPr>
        <p:spPr>
          <a:xfrm>
            <a:off x="381000" y="1981200"/>
            <a:ext cx="990600" cy="9906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NDD</a:t>
            </a:r>
          </a:p>
        </p:txBody>
      </p:sp>
      <p:sp>
        <p:nvSpPr>
          <p:cNvPr id="9" name="Oval 8"/>
          <p:cNvSpPr/>
          <p:nvPr/>
        </p:nvSpPr>
        <p:spPr>
          <a:xfrm>
            <a:off x="2209800"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P1</a:t>
            </a:r>
          </a:p>
        </p:txBody>
      </p:sp>
      <p:sp>
        <p:nvSpPr>
          <p:cNvPr id="10" name="Oval 9"/>
          <p:cNvSpPr/>
          <p:nvPr/>
        </p:nvSpPr>
        <p:spPr>
          <a:xfrm>
            <a:off x="2209800"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D1</a:t>
            </a:r>
          </a:p>
        </p:txBody>
      </p:sp>
      <p:cxnSp>
        <p:nvCxnSpPr>
          <p:cNvPr id="11" name="Straight Connector 10"/>
          <p:cNvCxnSpPr>
            <a:stCxn id="9" idx="0"/>
            <a:endCxn id="10" idx="4"/>
          </p:cNvCxnSpPr>
          <p:nvPr/>
        </p:nvCxnSpPr>
        <p:spPr>
          <a:xfrm flipV="1">
            <a:off x="2705100" y="2971800"/>
            <a:ext cx="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5"/>
            <a:endCxn id="9" idx="1"/>
          </p:cNvCxnSpPr>
          <p:nvPr/>
        </p:nvCxnSpPr>
        <p:spPr>
          <a:xfrm>
            <a:off x="1226530" y="2826730"/>
            <a:ext cx="1128340" cy="82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038600"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P2</a:t>
            </a:r>
          </a:p>
        </p:txBody>
      </p:sp>
      <p:sp>
        <p:nvSpPr>
          <p:cNvPr id="14" name="Oval 13"/>
          <p:cNvSpPr/>
          <p:nvPr/>
        </p:nvSpPr>
        <p:spPr>
          <a:xfrm>
            <a:off x="4038600"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D2</a:t>
            </a:r>
          </a:p>
        </p:txBody>
      </p:sp>
      <p:cxnSp>
        <p:nvCxnSpPr>
          <p:cNvPr id="15" name="Straight Connector 14"/>
          <p:cNvCxnSpPr>
            <a:stCxn id="13" idx="0"/>
            <a:endCxn id="14" idx="4"/>
          </p:cNvCxnSpPr>
          <p:nvPr/>
        </p:nvCxnSpPr>
        <p:spPr>
          <a:xfrm flipV="1">
            <a:off x="4533900" y="2971800"/>
            <a:ext cx="0" cy="5334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5867400"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P3</a:t>
            </a:r>
          </a:p>
        </p:txBody>
      </p:sp>
      <p:sp>
        <p:nvSpPr>
          <p:cNvPr id="17" name="Oval 16"/>
          <p:cNvSpPr/>
          <p:nvPr/>
        </p:nvSpPr>
        <p:spPr>
          <a:xfrm>
            <a:off x="5867400"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D3</a:t>
            </a:r>
          </a:p>
        </p:txBody>
      </p:sp>
      <p:cxnSp>
        <p:nvCxnSpPr>
          <p:cNvPr id="18" name="Straight Connector 17"/>
          <p:cNvCxnSpPr>
            <a:stCxn id="16" idx="0"/>
            <a:endCxn id="17" idx="4"/>
          </p:cNvCxnSpPr>
          <p:nvPr/>
        </p:nvCxnSpPr>
        <p:spPr>
          <a:xfrm flipV="1">
            <a:off x="6362700" y="2971800"/>
            <a:ext cx="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5"/>
            <a:endCxn id="13" idx="1"/>
          </p:cNvCxnSpPr>
          <p:nvPr/>
        </p:nvCxnSpPr>
        <p:spPr>
          <a:xfrm>
            <a:off x="3055330" y="2826730"/>
            <a:ext cx="1128340" cy="82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5"/>
            <a:endCxn id="16" idx="1"/>
          </p:cNvCxnSpPr>
          <p:nvPr/>
        </p:nvCxnSpPr>
        <p:spPr>
          <a:xfrm>
            <a:off x="4884130" y="2826730"/>
            <a:ext cx="1128340" cy="82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5"/>
          </p:cNvCxnSpPr>
          <p:nvPr/>
        </p:nvCxnSpPr>
        <p:spPr>
          <a:xfrm>
            <a:off x="6712930" y="2826730"/>
            <a:ext cx="1197210" cy="8162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48600" y="2930604"/>
            <a:ext cx="914400" cy="1107996"/>
          </a:xfrm>
          <a:prstGeom prst="rect">
            <a:avLst/>
          </a:prstGeom>
          <a:noFill/>
        </p:spPr>
        <p:txBody>
          <a:bodyPr wrap="square" rtlCol="0">
            <a:spAutoFit/>
          </a:bodyPr>
          <a:lstStyle/>
          <a:p>
            <a:r>
              <a:rPr lang="en-US" sz="6600" dirty="0">
                <a:solidFill>
                  <a:schemeClr val="accent1"/>
                </a:solidFill>
              </a:rPr>
              <a:t>…</a:t>
            </a:r>
          </a:p>
        </p:txBody>
      </p:sp>
      <p:sp>
        <p:nvSpPr>
          <p:cNvPr id="5" name="Oval Callout 4"/>
          <p:cNvSpPr/>
          <p:nvPr/>
        </p:nvSpPr>
        <p:spPr>
          <a:xfrm flipV="1">
            <a:off x="267644" y="3149526"/>
            <a:ext cx="1567543" cy="889073"/>
          </a:xfrm>
          <a:prstGeom prst="wedgeEllipseCallout">
            <a:avLst>
              <a:gd name="adj1" fmla="val -17361"/>
              <a:gd name="adj2" fmla="val 64949"/>
            </a:avLst>
          </a:prstGeom>
        </p:spPr>
        <p:style>
          <a:lnRef idx="2">
            <a:schemeClr val="accent2"/>
          </a:lnRef>
          <a:fillRef idx="1">
            <a:schemeClr val="lt1"/>
          </a:fillRef>
          <a:effectRef idx="0">
            <a:schemeClr val="accent2"/>
          </a:effectRef>
          <a:fontRef idx="minor">
            <a:schemeClr val="dk1"/>
          </a:fontRef>
        </p:style>
        <p:txBody>
          <a:bodyPr wrap="none" rtlCol="0" anchor="ctr"/>
          <a:lstStyle/>
          <a:p>
            <a:pPr algn="ctr"/>
            <a:endParaRPr lang="en-US" dirty="0"/>
          </a:p>
        </p:txBody>
      </p:sp>
      <p:sp>
        <p:nvSpPr>
          <p:cNvPr id="24" name="TextBox 23"/>
          <p:cNvSpPr txBox="1"/>
          <p:nvPr/>
        </p:nvSpPr>
        <p:spPr>
          <a:xfrm>
            <a:off x="600020" y="3252459"/>
            <a:ext cx="1454187" cy="646331"/>
          </a:xfrm>
          <a:prstGeom prst="rect">
            <a:avLst/>
          </a:prstGeom>
          <a:noFill/>
        </p:spPr>
        <p:txBody>
          <a:bodyPr wrap="square" rtlCol="0">
            <a:spAutoFit/>
          </a:bodyPr>
          <a:lstStyle/>
          <a:p>
            <a:r>
              <a:rPr lang="en-US"/>
              <a:t>Pay it forward</a:t>
            </a:r>
          </a:p>
        </p:txBody>
      </p:sp>
      <p:sp>
        <p:nvSpPr>
          <p:cNvPr id="3" name="TextBox 2"/>
          <p:cNvSpPr txBox="1"/>
          <p:nvPr/>
        </p:nvSpPr>
        <p:spPr>
          <a:xfrm>
            <a:off x="6961414" y="1268780"/>
            <a:ext cx="2667000" cy="276999"/>
          </a:xfrm>
          <a:prstGeom prst="rect">
            <a:avLst/>
          </a:prstGeom>
          <a:noFill/>
        </p:spPr>
        <p:txBody>
          <a:bodyPr wrap="square" rtlCol="0">
            <a:spAutoFit/>
          </a:bodyPr>
          <a:lstStyle/>
          <a:p>
            <a:r>
              <a:rPr lang="en-US" sz="1200" dirty="0"/>
              <a:t>[Rees et al. 2009]</a:t>
            </a:r>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181153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P spid="10" grpId="0" animBg="1"/>
      <p:bldP spid="13" grpId="0" animBg="1"/>
      <p:bldP spid="14" grpId="0" animBg="1"/>
      <p:bldP spid="16" grpId="0" animBg="1"/>
      <p:bldP spid="17" grpId="0" animBg="1"/>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33338"/>
            <a:ext cx="8229600" cy="3957403"/>
          </a:xfrm>
        </p:spPr>
        <p:txBody>
          <a:bodyPr>
            <a:noAutofit/>
          </a:bodyPr>
          <a:lstStyle/>
          <a:p>
            <a:r>
              <a:rPr lang="en-US" sz="2400" dirty="0"/>
              <a:t>What is the “best” matching objective?</a:t>
            </a:r>
          </a:p>
          <a:p>
            <a:pPr marL="342900" indent="-342900">
              <a:buFont typeface="Arial" charset="0"/>
              <a:buChar char="•"/>
            </a:pPr>
            <a:r>
              <a:rPr lang="en-US" b="0" dirty="0"/>
              <a:t>Maximize matches right now or over time?</a:t>
            </a:r>
          </a:p>
          <a:p>
            <a:pPr marL="342900" indent="-342900">
              <a:buFont typeface="Arial" charset="0"/>
              <a:buChar char="•"/>
            </a:pPr>
            <a:r>
              <a:rPr lang="en-US" b="0" dirty="0"/>
              <a:t>Maximize transplants or matches?</a:t>
            </a:r>
          </a:p>
          <a:p>
            <a:pPr marL="342900" indent="-342900">
              <a:buFont typeface="Arial" charset="0"/>
              <a:buChar char="•"/>
            </a:pPr>
            <a:r>
              <a:rPr lang="en-US" b="0" dirty="0"/>
              <a:t>Prioritization schemes (i.e. fairness)?</a:t>
            </a:r>
          </a:p>
          <a:p>
            <a:pPr marL="342900" indent="-342900">
              <a:buFont typeface="Arial" charset="0"/>
              <a:buChar char="•"/>
            </a:pPr>
            <a:r>
              <a:rPr lang="en-US" b="0" dirty="0"/>
              <a:t>Modeling choices?</a:t>
            </a:r>
          </a:p>
          <a:p>
            <a:pPr marL="342900" indent="-342900">
              <a:buFont typeface="Arial" charset="0"/>
              <a:buChar char="•"/>
            </a:pPr>
            <a:r>
              <a:rPr lang="en-US" b="0" dirty="0"/>
              <a:t>Incentives? Ethics? Legality?</a:t>
            </a:r>
            <a:endParaRPr lang="en-US" sz="2400" b="0" dirty="0"/>
          </a:p>
          <a:p>
            <a:r>
              <a:rPr lang="en-US" sz="2400" b="0" dirty="0"/>
              <a:t>Can we design a mechanism that </a:t>
            </a:r>
            <a:r>
              <a:rPr lang="en-US" sz="2400" dirty="0">
                <a:solidFill>
                  <a:schemeClr val="tx2"/>
                </a:solidFill>
              </a:rPr>
              <a:t>performs well in practice</a:t>
            </a:r>
            <a:r>
              <a:rPr lang="en-US" sz="2400" b="0" dirty="0"/>
              <a:t>, is </a:t>
            </a:r>
            <a:r>
              <a:rPr lang="en-US" sz="2400" dirty="0">
                <a:solidFill>
                  <a:schemeClr val="tx2"/>
                </a:solidFill>
              </a:rPr>
              <a:t>computationally tractable</a:t>
            </a:r>
            <a:r>
              <a:rPr lang="en-US" sz="2400" b="0" dirty="0"/>
              <a:t>, and is </a:t>
            </a:r>
            <a:r>
              <a:rPr lang="en-US" sz="2400" dirty="0">
                <a:solidFill>
                  <a:schemeClr val="tx2"/>
                </a:solidFill>
              </a:rPr>
              <a:t>understandable by humans</a:t>
            </a:r>
            <a:r>
              <a:rPr lang="en-US" sz="2400" b="0" dirty="0"/>
              <a:t>?</a:t>
            </a:r>
          </a:p>
          <a:p>
            <a:pPr lvl="1"/>
            <a:endParaRPr lang="en-US" sz="2400" dirty="0"/>
          </a:p>
        </p:txBody>
      </p:sp>
      <p:pic>
        <p:nvPicPr>
          <p:cNvPr id="7" name="Picture 6" descr="Screen Shot 2015-12-03 at 11.59.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419" y="824846"/>
            <a:ext cx="3970291" cy="1632420"/>
          </a:xfrm>
          <a:prstGeom prst="rect">
            <a:avLst/>
          </a:prstGeom>
          <a:solidFill>
            <a:schemeClr val="tx2"/>
          </a:solidFill>
        </p:spPr>
      </p:pic>
      <p:sp>
        <p:nvSpPr>
          <p:cNvPr id="9" name="Title 1"/>
          <p:cNvSpPr>
            <a:spLocks noGrp="1"/>
          </p:cNvSpPr>
          <p:nvPr>
            <p:ph type="title"/>
          </p:nvPr>
        </p:nvSpPr>
        <p:spPr>
          <a:xfrm>
            <a:off x="457199" y="152718"/>
            <a:ext cx="8431967" cy="672128"/>
          </a:xfrm>
        </p:spPr>
        <p:txBody>
          <a:bodyPr>
            <a:normAutofit/>
          </a:bodyPr>
          <a:lstStyle/>
          <a:p>
            <a:r>
              <a:rPr lang="en-US" dirty="0"/>
              <a:t>Example</a:t>
            </a:r>
            <a:r>
              <a:rPr lang="en-US"/>
              <a:t>: Kidney </a:t>
            </a:r>
            <a:r>
              <a:rPr lang="en-US" dirty="0"/>
              <a:t>Exchange</a:t>
            </a:r>
          </a:p>
        </p:txBody>
      </p:sp>
      <p:pic>
        <p:nvPicPr>
          <p:cNvPr id="10" name="Picture 9" descr="question-marks.png"/>
          <p:cNvPicPr>
            <a:picLocks noChangeAspect="1"/>
          </p:cNvPicPr>
          <p:nvPr/>
        </p:nvPicPr>
        <p:blipFill>
          <a:blip r:embed="rId4">
            <a:biLevel thresh="75000"/>
            <a:extLst>
              <a:ext uri="{BEBA8EAE-BF5A-486C-A8C5-ECC9F3942E4B}">
                <a14:imgProps xmlns:a14="http://schemas.microsoft.com/office/drawing/2010/main">
                  <a14:imgLayer r:embed="rId5">
                    <a14:imgEffect>
                      <a14:artisticPhotocopy/>
                    </a14:imgEffect>
                    <a14:imgEffect>
                      <a14:colorTemperature colorTemp="10957"/>
                    </a14:imgEffect>
                    <a14:imgEffect>
                      <a14:saturation sat="96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1916852">
            <a:off x="7001340" y="1251739"/>
            <a:ext cx="1265194" cy="1024449"/>
          </a:xfrm>
          <a:prstGeom prst="rect">
            <a:avLst/>
          </a:prstGeom>
        </p:spPr>
      </p:pic>
      <p:sp>
        <p:nvSpPr>
          <p:cNvPr id="2" name="Slide Number Placeholder 1"/>
          <p:cNvSpPr>
            <a:spLocks noGrp="1"/>
          </p:cNvSpPr>
          <p:nvPr>
            <p:ph type="sldNum" sz="quarter" idx="12"/>
          </p:nvPr>
        </p:nvSpPr>
        <p:spPr/>
        <p:txBody>
          <a:bodyPr/>
          <a:lstStyle/>
          <a:p>
            <a:fld id="{A2EF37A0-74FC-AB4F-AE4C-D9BFC6719E9F}" type="slidenum">
              <a:rPr lang="en-US" smtClean="0"/>
              <a:t>36</a:t>
            </a:fld>
            <a:endParaRPr lang="en-US"/>
          </a:p>
        </p:txBody>
      </p:sp>
    </p:spTree>
    <p:extLst>
      <p:ext uri="{BB962C8B-B14F-4D97-AF65-F5344CB8AC3E}">
        <p14:creationId xmlns:p14="http://schemas.microsoft.com/office/powerpoint/2010/main" val="9375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8502"/>
            <a:ext cx="9144001" cy="1325610"/>
          </a:xfrm>
        </p:spPr>
        <p:txBody>
          <a:bodyPr>
            <a:normAutofit/>
          </a:bodyPr>
          <a:lstStyle/>
          <a:p>
            <a:pPr algn="ctr"/>
            <a:r>
              <a:rPr lang="en-US" dirty="0"/>
              <a:t>Techniques we’ll use</a:t>
            </a:r>
            <a:br>
              <a:rPr lang="en-US" dirty="0"/>
            </a:br>
            <a:r>
              <a:rPr lang="en-US" sz="2200" i="1" dirty="0">
                <a:solidFill>
                  <a:schemeClr val="bg1">
                    <a:lumMod val="50000"/>
                  </a:schemeClr>
                </a:solidFill>
              </a:rPr>
              <a:t>(Next three lectures will cover these, </a:t>
            </a:r>
            <a:br>
              <a:rPr lang="en-US" sz="2200" i="1" dirty="0">
                <a:solidFill>
                  <a:schemeClr val="bg1">
                    <a:lumMod val="50000"/>
                  </a:schemeClr>
                </a:solidFill>
              </a:rPr>
            </a:br>
            <a:r>
              <a:rPr lang="en-US" sz="2200" i="1" dirty="0">
                <a:solidFill>
                  <a:schemeClr val="bg1">
                    <a:lumMod val="50000"/>
                  </a:schemeClr>
                </a:solidFill>
              </a:rPr>
              <a:t>In the context of Mechanism Design)</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2115159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Combinatorial Optimization</a:t>
            </a:r>
          </a:p>
        </p:txBody>
      </p:sp>
      <p:sp>
        <p:nvSpPr>
          <p:cNvPr id="3" name="Content Placeholder 2"/>
          <p:cNvSpPr>
            <a:spLocks noGrp="1"/>
          </p:cNvSpPr>
          <p:nvPr>
            <p:ph idx="1"/>
          </p:nvPr>
        </p:nvSpPr>
        <p:spPr/>
        <p:txBody>
          <a:bodyPr>
            <a:normAutofit fontScale="92500" lnSpcReduction="20000"/>
          </a:bodyPr>
          <a:lstStyle/>
          <a:p>
            <a:r>
              <a:rPr lang="en-US" dirty="0"/>
              <a:t>Combinatorial optimization lets us select the </a:t>
            </a:r>
            <a:r>
              <a:rPr lang="en-US" dirty="0">
                <a:solidFill>
                  <a:schemeClr val="tx2"/>
                </a:solidFill>
              </a:rPr>
              <a:t>“best element”</a:t>
            </a:r>
            <a:r>
              <a:rPr lang="en-US" dirty="0"/>
              <a:t> from a set of elements.</a:t>
            </a:r>
          </a:p>
          <a:p>
            <a:r>
              <a:rPr lang="en-US" dirty="0"/>
              <a:t>Some </a:t>
            </a:r>
            <a:r>
              <a:rPr lang="en-US" dirty="0">
                <a:solidFill>
                  <a:schemeClr val="tx2"/>
                </a:solidFill>
              </a:rPr>
              <a:t>PTIME</a:t>
            </a:r>
            <a:r>
              <a:rPr lang="en-US" dirty="0"/>
              <a:t> problems:</a:t>
            </a:r>
          </a:p>
          <a:p>
            <a:pPr marL="342900" indent="-342900">
              <a:buFont typeface="Arial" charset="0"/>
              <a:buChar char="•"/>
            </a:pPr>
            <a:r>
              <a:rPr lang="en-US" dirty="0"/>
              <a:t>Some forms of matching</a:t>
            </a:r>
          </a:p>
          <a:p>
            <a:pPr marL="342900" indent="-342900">
              <a:buFont typeface="Arial" charset="0"/>
              <a:buChar char="•"/>
            </a:pPr>
            <a:r>
              <a:rPr lang="en-US" dirty="0"/>
              <a:t>2-player zero-sum Nash</a:t>
            </a:r>
          </a:p>
          <a:p>
            <a:pPr marL="342900" indent="-342900">
              <a:buFont typeface="Arial" charset="0"/>
              <a:buChar char="•"/>
            </a:pPr>
            <a:r>
              <a:rPr lang="en-US" dirty="0"/>
              <a:t>Compact LPs</a:t>
            </a:r>
          </a:p>
          <a:p>
            <a:r>
              <a:rPr lang="en-US" dirty="0"/>
              <a:t>Some </a:t>
            </a:r>
            <a:r>
              <a:rPr lang="en-US" dirty="0">
                <a:solidFill>
                  <a:schemeClr val="tx2"/>
                </a:solidFill>
              </a:rPr>
              <a:t>PPAD-</a:t>
            </a:r>
            <a:r>
              <a:rPr lang="en-US" dirty="0"/>
              <a:t> or </a:t>
            </a:r>
            <a:r>
              <a:rPr lang="en-US" dirty="0">
                <a:solidFill>
                  <a:schemeClr val="tx2"/>
                </a:solidFill>
              </a:rPr>
              <a:t>NP-hard</a:t>
            </a:r>
            <a:r>
              <a:rPr lang="en-US" dirty="0"/>
              <a:t> problems:</a:t>
            </a:r>
          </a:p>
          <a:p>
            <a:pPr marL="342900" indent="-342900">
              <a:buFont typeface="Arial" charset="0"/>
              <a:buChar char="•"/>
            </a:pPr>
            <a:r>
              <a:rPr lang="en-US" dirty="0"/>
              <a:t>More complex forms of matching</a:t>
            </a:r>
          </a:p>
          <a:p>
            <a:pPr marL="342900" indent="-342900">
              <a:buFont typeface="Arial" charset="0"/>
              <a:buChar char="•"/>
            </a:pPr>
            <a:r>
              <a:rPr lang="en-US" dirty="0"/>
              <a:t>Many equilibrium computations</a:t>
            </a:r>
          </a:p>
          <a:p>
            <a:r>
              <a:rPr lang="en-US" dirty="0"/>
              <a:t>Some </a:t>
            </a:r>
            <a:r>
              <a:rPr lang="en-US" dirty="0">
                <a:solidFill>
                  <a:schemeClr val="tx2"/>
                </a:solidFill>
              </a:rPr>
              <a:t>&gt; NP-hard</a:t>
            </a:r>
            <a:r>
              <a:rPr lang="en-US" dirty="0"/>
              <a:t> problems:</a:t>
            </a:r>
          </a:p>
          <a:p>
            <a:pPr marL="342900" indent="-342900">
              <a:buFont typeface="Arial" charset="0"/>
              <a:buChar char="•"/>
            </a:pPr>
            <a:r>
              <a:rPr lang="en-US" dirty="0"/>
              <a:t>Randomizing over a set of all feasible </a:t>
            </a:r>
            <a:r>
              <a:rPr lang="en-US" i="1" dirty="0"/>
              <a:t>X</a:t>
            </a:r>
            <a:r>
              <a:rPr lang="en-US" dirty="0"/>
              <a:t>, where all feasible </a:t>
            </a:r>
            <a:r>
              <a:rPr lang="en-US" i="1" dirty="0"/>
              <a:t>X</a:t>
            </a:r>
            <a:r>
              <a:rPr lang="en-US" dirty="0"/>
              <a:t> must be enumerated (#P-complete)</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spTree>
    <p:extLst>
      <p:ext uri="{BB962C8B-B14F-4D97-AF65-F5344CB8AC3E}">
        <p14:creationId xmlns:p14="http://schemas.microsoft.com/office/powerpoint/2010/main" val="3913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63543" cy="1371600"/>
          </a:xfrm>
        </p:spPr>
        <p:txBody>
          <a:bodyPr/>
          <a:lstStyle/>
          <a:p>
            <a:r>
              <a:rPr lang="en-US" dirty="0"/>
              <a:t>C.O. for Kidney Exchange:</a:t>
            </a:r>
            <a:br>
              <a:rPr lang="en-US" dirty="0"/>
            </a:br>
            <a:r>
              <a:rPr lang="en-US" dirty="0"/>
              <a:t>The Edge formulation</a:t>
            </a:r>
          </a:p>
        </p:txBody>
      </p:sp>
      <p:sp>
        <p:nvSpPr>
          <p:cNvPr id="3" name="Content Placeholder 2"/>
          <p:cNvSpPr>
            <a:spLocks noGrp="1"/>
          </p:cNvSpPr>
          <p:nvPr>
            <p:ph idx="1"/>
          </p:nvPr>
        </p:nvSpPr>
        <p:spPr>
          <a:xfrm>
            <a:off x="457200" y="2144487"/>
            <a:ext cx="8229600" cy="4876800"/>
          </a:xfrm>
        </p:spPr>
        <p:txBody>
          <a:bodyPr>
            <a:normAutofit/>
          </a:bodyPr>
          <a:lstStyle/>
          <a:p>
            <a:r>
              <a:rPr lang="en-US" b="0" dirty="0"/>
              <a:t>Binary variable </a:t>
            </a:r>
            <a:r>
              <a:rPr lang="en-US" b="0" i="1" dirty="0" err="1"/>
              <a:t>x</a:t>
            </a:r>
            <a:r>
              <a:rPr lang="en-US" b="0" i="1" baseline="-25000" dirty="0" err="1"/>
              <a:t>ij</a:t>
            </a:r>
            <a:r>
              <a:rPr lang="en-US" b="0" dirty="0"/>
              <a:t> for each edge from </a:t>
            </a:r>
            <a:r>
              <a:rPr lang="en-US" b="0" i="1" dirty="0" err="1"/>
              <a:t>i</a:t>
            </a:r>
            <a:r>
              <a:rPr lang="en-US" b="0" dirty="0"/>
              <a:t> to </a:t>
            </a:r>
            <a:r>
              <a:rPr lang="en-US" b="0" i="1" dirty="0"/>
              <a:t>j</a:t>
            </a:r>
          </a:p>
          <a:p>
            <a:pPr marL="0" indent="0">
              <a:buNone/>
            </a:pPr>
            <a:r>
              <a:rPr lang="en-US" b="1" dirty="0"/>
              <a:t>Maximize</a:t>
            </a:r>
            <a:endParaRPr lang="en-US" dirty="0"/>
          </a:p>
          <a:p>
            <a:pPr marL="0" indent="0">
              <a:buNone/>
            </a:pPr>
            <a:r>
              <a:rPr lang="en-US" b="1" dirty="0"/>
              <a:t>	</a:t>
            </a:r>
            <a:r>
              <a:rPr lang="en-US" b="0" i="1" dirty="0"/>
              <a:t>u</a:t>
            </a:r>
            <a:r>
              <a:rPr lang="en-US" b="0" dirty="0"/>
              <a:t>(</a:t>
            </a:r>
            <a:r>
              <a:rPr lang="en-US" b="0" i="1" dirty="0"/>
              <a:t>M</a:t>
            </a:r>
            <a:r>
              <a:rPr lang="en-US" b="0" dirty="0"/>
              <a:t>) = </a:t>
            </a:r>
            <a:r>
              <a:rPr lang="en-US" b="0" dirty="0" err="1"/>
              <a:t>Σ</a:t>
            </a:r>
            <a:r>
              <a:rPr lang="en-US" b="0" dirty="0"/>
              <a:t> </a:t>
            </a:r>
            <a:r>
              <a:rPr lang="en-US" b="0" dirty="0" err="1"/>
              <a:t>w</a:t>
            </a:r>
            <a:r>
              <a:rPr lang="en-US" b="0" baseline="-25000" dirty="0" err="1"/>
              <a:t>ij</a:t>
            </a:r>
            <a:r>
              <a:rPr lang="en-US" b="0" baseline="-25000" dirty="0"/>
              <a:t> </a:t>
            </a:r>
            <a:r>
              <a:rPr lang="en-US" b="0" i="1" dirty="0" err="1"/>
              <a:t>x</a:t>
            </a:r>
            <a:r>
              <a:rPr lang="en-US" b="0" i="1" baseline="-25000" dirty="0" err="1"/>
              <a:t>ij</a:t>
            </a:r>
            <a:endParaRPr lang="en-US" b="0" i="1" baseline="-25000" dirty="0"/>
          </a:p>
          <a:p>
            <a:pPr marL="0" indent="0">
              <a:buNone/>
            </a:pPr>
            <a:r>
              <a:rPr lang="en-US" b="1" dirty="0"/>
              <a:t>Subject to</a:t>
            </a:r>
            <a:endParaRPr lang="en-US" dirty="0"/>
          </a:p>
          <a:p>
            <a:pPr marL="0" indent="0">
              <a:buNone/>
            </a:pPr>
            <a:r>
              <a:rPr lang="en-US" b="1" dirty="0"/>
              <a:t>	</a:t>
            </a:r>
            <a:r>
              <a:rPr lang="en-US" b="0" dirty="0" err="1"/>
              <a:t>Σ</a:t>
            </a:r>
            <a:r>
              <a:rPr lang="en-US" b="0" baseline="-25000" dirty="0" err="1"/>
              <a:t>j</a:t>
            </a:r>
            <a:r>
              <a:rPr lang="en-US" b="0" dirty="0"/>
              <a:t> </a:t>
            </a:r>
            <a:r>
              <a:rPr lang="en-US" b="0" i="1" dirty="0" err="1"/>
              <a:t>x</a:t>
            </a:r>
            <a:r>
              <a:rPr lang="en-US" b="0" i="1" baseline="-25000" dirty="0" err="1"/>
              <a:t>ij</a:t>
            </a:r>
            <a:r>
              <a:rPr lang="en-US" b="0" i="1" dirty="0"/>
              <a:t> = </a:t>
            </a:r>
            <a:r>
              <a:rPr lang="en-US" b="0" dirty="0" err="1"/>
              <a:t>Σ</a:t>
            </a:r>
            <a:r>
              <a:rPr lang="en-US" b="0" baseline="-25000" dirty="0" err="1"/>
              <a:t>j</a:t>
            </a:r>
            <a:r>
              <a:rPr lang="en-US" b="0" dirty="0"/>
              <a:t> </a:t>
            </a:r>
            <a:r>
              <a:rPr lang="en-US" b="0" i="1" dirty="0" err="1"/>
              <a:t>x</a:t>
            </a:r>
            <a:r>
              <a:rPr lang="en-US" b="0" i="1" baseline="-25000" dirty="0" err="1"/>
              <a:t>ji</a:t>
            </a:r>
            <a:r>
              <a:rPr lang="en-US" b="0" i="1" dirty="0"/>
              <a:t>			</a:t>
            </a:r>
            <a:r>
              <a:rPr lang="en-US" b="0" dirty="0"/>
              <a:t>for each vertex </a:t>
            </a:r>
            <a:r>
              <a:rPr lang="en-US" b="0" i="1" dirty="0" err="1"/>
              <a:t>i</a:t>
            </a:r>
            <a:endParaRPr lang="en-US" b="0" i="1" dirty="0"/>
          </a:p>
          <a:p>
            <a:pPr marL="0" indent="0">
              <a:buNone/>
            </a:pPr>
            <a:r>
              <a:rPr lang="en-US" b="0" i="1" dirty="0"/>
              <a:t>	</a:t>
            </a:r>
            <a:r>
              <a:rPr lang="en-US" b="0" dirty="0" err="1"/>
              <a:t>Σ</a:t>
            </a:r>
            <a:r>
              <a:rPr lang="en-US" b="0" baseline="-25000" dirty="0" err="1"/>
              <a:t>j</a:t>
            </a:r>
            <a:r>
              <a:rPr lang="en-US" b="0" dirty="0"/>
              <a:t> </a:t>
            </a:r>
            <a:r>
              <a:rPr lang="en-US" b="0" i="1" dirty="0" err="1"/>
              <a:t>x</a:t>
            </a:r>
            <a:r>
              <a:rPr lang="en-US" b="0" i="1" baseline="-25000" dirty="0" err="1"/>
              <a:t>ij</a:t>
            </a:r>
            <a:r>
              <a:rPr lang="en-US" b="0" i="1" dirty="0"/>
              <a:t> </a:t>
            </a:r>
            <a:r>
              <a:rPr lang="en-US" b="0" dirty="0"/>
              <a:t>≤ 1				for each vertex </a:t>
            </a:r>
            <a:r>
              <a:rPr lang="en-US" b="0" i="1" dirty="0" err="1"/>
              <a:t>i</a:t>
            </a:r>
            <a:endParaRPr lang="en-US" b="0" i="1" dirty="0"/>
          </a:p>
          <a:p>
            <a:pPr marL="0" indent="0">
              <a:buNone/>
            </a:pPr>
            <a:r>
              <a:rPr lang="en-US" b="0" i="1" dirty="0"/>
              <a:t>	</a:t>
            </a:r>
            <a:r>
              <a:rPr lang="en-US" b="0" dirty="0"/>
              <a:t>Σ</a:t>
            </a:r>
            <a:r>
              <a:rPr lang="en-US" b="0" baseline="-25000" dirty="0"/>
              <a:t>1≤k≤L </a:t>
            </a:r>
            <a:r>
              <a:rPr lang="en-US" b="0" dirty="0"/>
              <a:t>x</a:t>
            </a:r>
            <a:r>
              <a:rPr lang="en-US" b="0" baseline="-25000" dirty="0"/>
              <a:t>i(k)</a:t>
            </a:r>
            <a:r>
              <a:rPr lang="en-US" b="0" baseline="-25000" dirty="0" err="1"/>
              <a:t>i</a:t>
            </a:r>
            <a:r>
              <a:rPr lang="en-US" b="0" baseline="-25000" dirty="0"/>
              <a:t>(k+1)</a:t>
            </a:r>
            <a:r>
              <a:rPr lang="en-US" b="0" dirty="0"/>
              <a:t> ≤ L-1		for paths </a:t>
            </a:r>
            <a:r>
              <a:rPr lang="en-US" b="0" dirty="0" err="1"/>
              <a:t>i</a:t>
            </a:r>
            <a:r>
              <a:rPr lang="en-US" b="0" dirty="0"/>
              <a:t>(1)…</a:t>
            </a:r>
            <a:r>
              <a:rPr lang="en-US" b="0" dirty="0" err="1"/>
              <a:t>i</a:t>
            </a:r>
            <a:r>
              <a:rPr lang="en-US" b="0" dirty="0"/>
              <a:t>(L+1)</a:t>
            </a:r>
          </a:p>
          <a:p>
            <a:pPr marL="0" indent="0">
              <a:buNone/>
            </a:pPr>
            <a:r>
              <a:rPr lang="en-US" b="0" i="1" dirty="0"/>
              <a:t>	 </a:t>
            </a:r>
            <a:r>
              <a:rPr lang="en-US" sz="2000" b="0" i="1" dirty="0"/>
              <a:t>(</a:t>
            </a:r>
            <a:r>
              <a:rPr lang="en-US" sz="1600" b="0" i="1" dirty="0"/>
              <a:t>no path of length L that doesn’t end where it started – cycle cap)</a:t>
            </a:r>
            <a:endParaRPr lang="en-US" b="0" i="1" dirty="0"/>
          </a:p>
          <a:p>
            <a:endParaRPr lang="en-US" dirty="0"/>
          </a:p>
          <a:p>
            <a:endParaRPr lang="en-US" dirty="0"/>
          </a:p>
        </p:txBody>
      </p:sp>
      <p:sp>
        <p:nvSpPr>
          <p:cNvPr id="11" name="TextBox 10"/>
          <p:cNvSpPr txBox="1"/>
          <p:nvPr/>
        </p:nvSpPr>
        <p:spPr>
          <a:xfrm>
            <a:off x="4089564" y="1355841"/>
            <a:ext cx="2890157" cy="276999"/>
          </a:xfrm>
          <a:prstGeom prst="rect">
            <a:avLst/>
          </a:prstGeom>
          <a:noFill/>
        </p:spPr>
        <p:txBody>
          <a:bodyPr wrap="square" rtlCol="0">
            <a:spAutoFit/>
          </a:bodyPr>
          <a:lstStyle/>
          <a:p>
            <a:pPr algn="r"/>
            <a:r>
              <a:rPr lang="en-US" sz="1200" dirty="0"/>
              <a:t>[Abraham et al. 2007]</a:t>
            </a:r>
          </a:p>
        </p:txBody>
      </p:sp>
      <p:grpSp>
        <p:nvGrpSpPr>
          <p:cNvPr id="16" name="Group 15"/>
          <p:cNvGrpSpPr/>
          <p:nvPr/>
        </p:nvGrpSpPr>
        <p:grpSpPr>
          <a:xfrm>
            <a:off x="1219200" y="3042919"/>
            <a:ext cx="4713515" cy="1376682"/>
            <a:chOff x="1219200" y="3042919"/>
            <a:chExt cx="4713515" cy="1376682"/>
          </a:xfrm>
        </p:grpSpPr>
        <p:sp>
          <p:nvSpPr>
            <p:cNvPr id="12" name="Oval 11"/>
            <p:cNvSpPr/>
            <p:nvPr/>
          </p:nvSpPr>
          <p:spPr>
            <a:xfrm>
              <a:off x="1219200" y="3853543"/>
              <a:ext cx="1719943" cy="566058"/>
            </a:xfrm>
            <a:prstGeom prst="ellips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2"/>
                </a:solidFill>
              </a:endParaRPr>
            </a:p>
          </p:txBody>
        </p:sp>
        <p:cxnSp>
          <p:nvCxnSpPr>
            <p:cNvPr id="14" name="Straight Connector 13"/>
            <p:cNvCxnSpPr/>
            <p:nvPr/>
          </p:nvCxnSpPr>
          <p:spPr>
            <a:xfrm flipH="1">
              <a:off x="2253343" y="3287486"/>
              <a:ext cx="1915886" cy="566057"/>
            </a:xfrm>
            <a:prstGeom prst="line">
              <a:avLst/>
            </a:prstGeom>
            <a:ln w="28575">
              <a:solidFill>
                <a:schemeClr val="tx2"/>
              </a:solidFill>
            </a:ln>
            <a:effectLst/>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4169229" y="3042919"/>
              <a:ext cx="1763486" cy="369332"/>
            </a:xfrm>
            <a:prstGeom prst="rect">
              <a:avLst/>
            </a:prstGeom>
            <a:noFill/>
          </p:spPr>
          <p:txBody>
            <a:bodyPr wrap="square" rtlCol="0">
              <a:spAutoFit/>
            </a:bodyPr>
            <a:lstStyle/>
            <a:p>
              <a:r>
                <a:rPr lang="en-US" i="1" dirty="0">
                  <a:solidFill>
                    <a:schemeClr val="tx2"/>
                  </a:solidFill>
                </a:rPr>
                <a:t>Flow constraint</a:t>
              </a:r>
            </a:p>
          </p:txBody>
        </p:sp>
      </p:grpSp>
      <p:sp>
        <p:nvSpPr>
          <p:cNvPr id="5" name="Slide Number Placeholder 4"/>
          <p:cNvSpPr>
            <a:spLocks noGrp="1"/>
          </p:cNvSpPr>
          <p:nvPr>
            <p:ph type="sldNum" sz="quarter" idx="12"/>
          </p:nvPr>
        </p:nvSpPr>
        <p:spPr/>
        <p:txBody>
          <a:bodyPr/>
          <a:lstStyle/>
          <a:p>
            <a:fld id="{A2EF37A0-74FC-AB4F-AE4C-D9BFC6719E9F}" type="slidenum">
              <a:rPr lang="en-US" smtClean="0"/>
              <a:t>39</a:t>
            </a:fld>
            <a:endParaRPr lang="en-US"/>
          </a:p>
        </p:txBody>
      </p:sp>
    </p:spTree>
    <p:extLst>
      <p:ext uri="{BB962C8B-B14F-4D97-AF65-F5344CB8AC3E}">
        <p14:creationId xmlns:p14="http://schemas.microsoft.com/office/powerpoint/2010/main" val="132255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 Knowledge</a:t>
            </a:r>
          </a:p>
        </p:txBody>
      </p:sp>
      <p:sp>
        <p:nvSpPr>
          <p:cNvPr id="3" name="Content Placeholder 2"/>
          <p:cNvSpPr>
            <a:spLocks noGrp="1"/>
          </p:cNvSpPr>
          <p:nvPr>
            <p:ph idx="1"/>
          </p:nvPr>
        </p:nvSpPr>
        <p:spPr/>
        <p:txBody>
          <a:bodyPr>
            <a:normAutofit/>
          </a:bodyPr>
          <a:lstStyle/>
          <a:p>
            <a:r>
              <a:rPr lang="en-US" dirty="0"/>
              <a:t>Aimed at </a:t>
            </a:r>
            <a:r>
              <a:rPr lang="en-US" dirty="0">
                <a:solidFill>
                  <a:schemeClr val="tx2"/>
                </a:solidFill>
              </a:rPr>
              <a:t>Ph.D. students </a:t>
            </a:r>
            <a:r>
              <a:rPr lang="en-US" dirty="0"/>
              <a:t>– but likely accessible to others with mathematical maturity and interest.</a:t>
            </a:r>
          </a:p>
          <a:p>
            <a:r>
              <a:rPr lang="en-US" dirty="0"/>
              <a:t>Assuming:</a:t>
            </a:r>
          </a:p>
          <a:p>
            <a:pPr marL="342900" indent="-342900">
              <a:buFont typeface="Arial" charset="0"/>
              <a:buChar char="•"/>
            </a:pPr>
            <a:r>
              <a:rPr lang="en-US" b="0" dirty="0"/>
              <a:t>Basic CS undergrad knowledge of theory (correctness proofs, NP-hardness, impossibility results)</a:t>
            </a:r>
          </a:p>
          <a:p>
            <a:pPr marL="342900" indent="-342900">
              <a:buFont typeface="Arial" charset="0"/>
              <a:buChar char="•"/>
            </a:pPr>
            <a:r>
              <a:rPr lang="en-US" b="0" dirty="0"/>
              <a:t>Basic CS/Math undergrad knowledge of optimization</a:t>
            </a:r>
          </a:p>
          <a:p>
            <a:pPr marL="800100" lvl="1" indent="-342900">
              <a:buFont typeface="Arial" charset="0"/>
              <a:buChar char="•"/>
            </a:pPr>
            <a:r>
              <a:rPr lang="en-US" dirty="0"/>
              <a:t>Convex optimization, LPs, IPs – one lecture of primer, too</a:t>
            </a:r>
          </a:p>
          <a:p>
            <a:pPr marL="342900" indent="-342900">
              <a:buFont typeface="Arial" charset="0"/>
              <a:buChar char="•"/>
            </a:pPr>
            <a:r>
              <a:rPr lang="en-US" b="0" dirty="0"/>
              <a:t>Basic CS/Math undergrad knowledge of statistics and probability</a:t>
            </a:r>
          </a:p>
          <a:p>
            <a:pPr marL="342900" indent="-342900">
              <a:buFont typeface="Arial" charset="0"/>
              <a:buChar char="•"/>
            </a:pPr>
            <a:r>
              <a:rPr lang="en-US" b="0" dirty="0"/>
              <a:t>Ability to consume scientific papers (CS, Econ, OR)</a:t>
            </a:r>
          </a:p>
          <a:p>
            <a:r>
              <a:rPr lang="en-US" dirty="0"/>
              <a:t>All of this can be learned on the fly!  Recommended books </a:t>
            </a:r>
            <a:r>
              <a:rPr lang="is-IS"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spTree>
    <p:extLst>
      <p:ext uri="{BB962C8B-B14F-4D97-AF65-F5344CB8AC3E}">
        <p14:creationId xmlns:p14="http://schemas.microsoft.com/office/powerpoint/2010/main" val="1309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9902"/>
            <a:ext cx="7620000" cy="3611049"/>
          </a:xfrm>
        </p:spPr>
        <p:txBody>
          <a:bodyPr>
            <a:normAutofit/>
          </a:bodyPr>
          <a:lstStyle/>
          <a:p>
            <a:r>
              <a:rPr lang="en-US" sz="2400" b="0" dirty="0"/>
              <a:t>Binary variable </a:t>
            </a:r>
            <a:r>
              <a:rPr lang="en-US" sz="2400" b="0" i="1" dirty="0"/>
              <a:t>x</a:t>
            </a:r>
            <a:r>
              <a:rPr lang="en-US" sz="2400" b="0" i="1" baseline="-25000" dirty="0"/>
              <a:t>c</a:t>
            </a:r>
            <a:r>
              <a:rPr lang="en-US" sz="2400" b="0" dirty="0"/>
              <a:t> for each feasible cycle or chain </a:t>
            </a:r>
            <a:r>
              <a:rPr lang="en-US" sz="2400" b="0" i="1" dirty="0"/>
              <a:t>c</a:t>
            </a:r>
          </a:p>
          <a:p>
            <a:pPr marL="0" indent="0">
              <a:buNone/>
            </a:pPr>
            <a:r>
              <a:rPr lang="en-US" sz="2400" dirty="0"/>
              <a:t>Maximize</a:t>
            </a:r>
          </a:p>
          <a:p>
            <a:pPr marL="0" indent="0">
              <a:buNone/>
            </a:pPr>
            <a:r>
              <a:rPr lang="en-US" sz="2400" dirty="0"/>
              <a:t>	</a:t>
            </a:r>
            <a:r>
              <a:rPr lang="en-US" sz="2400" b="0" i="1" dirty="0"/>
              <a:t>u</a:t>
            </a:r>
            <a:r>
              <a:rPr lang="en-US" sz="2400" b="0" dirty="0"/>
              <a:t>(</a:t>
            </a:r>
            <a:r>
              <a:rPr lang="en-US" sz="2400" b="0" i="1" dirty="0"/>
              <a:t>M</a:t>
            </a:r>
            <a:r>
              <a:rPr lang="en-US" sz="2400" b="0" dirty="0"/>
              <a:t>) = </a:t>
            </a:r>
            <a:r>
              <a:rPr lang="en-US" sz="2400" b="0" dirty="0" err="1"/>
              <a:t>Σ</a:t>
            </a:r>
            <a:r>
              <a:rPr lang="en-US" sz="2400" b="0" dirty="0"/>
              <a:t> </a:t>
            </a:r>
            <a:r>
              <a:rPr lang="en-US" sz="2400" b="0" i="1" dirty="0" err="1"/>
              <a:t>w</a:t>
            </a:r>
            <a:r>
              <a:rPr lang="en-US" sz="2400" b="0" i="1" baseline="-25000" dirty="0" err="1"/>
              <a:t>c</a:t>
            </a:r>
            <a:r>
              <a:rPr lang="en-US" sz="2400" b="0" i="1" baseline="-25000" dirty="0"/>
              <a:t> </a:t>
            </a:r>
            <a:r>
              <a:rPr lang="en-US" sz="2400" b="0" i="1" dirty="0"/>
              <a:t>x</a:t>
            </a:r>
            <a:r>
              <a:rPr lang="en-US" sz="2400" b="0" i="1" baseline="-25000" dirty="0"/>
              <a:t>c</a:t>
            </a:r>
          </a:p>
          <a:p>
            <a:pPr marL="0" indent="0">
              <a:buNone/>
            </a:pPr>
            <a:r>
              <a:rPr lang="en-US" sz="2400" dirty="0"/>
              <a:t>Subject to</a:t>
            </a:r>
          </a:p>
          <a:p>
            <a:pPr marL="0" indent="0">
              <a:buNone/>
            </a:pPr>
            <a:r>
              <a:rPr lang="en-US" sz="2400" dirty="0"/>
              <a:t>	</a:t>
            </a:r>
            <a:r>
              <a:rPr lang="en-US" sz="2400" b="0" dirty="0" err="1"/>
              <a:t>Σ</a:t>
            </a:r>
            <a:r>
              <a:rPr lang="en-US" sz="2400" b="0" i="1" baseline="-25000" dirty="0" err="1"/>
              <a:t>c</a:t>
            </a:r>
            <a:r>
              <a:rPr lang="en-US" sz="2400" b="0" baseline="-25000" dirty="0"/>
              <a:t> : </a:t>
            </a:r>
            <a:r>
              <a:rPr lang="en-US" sz="2400" b="0" i="1" baseline="-25000" dirty="0" err="1"/>
              <a:t>i</a:t>
            </a:r>
            <a:r>
              <a:rPr lang="en-US" sz="2400" b="0" baseline="-25000" dirty="0"/>
              <a:t> in </a:t>
            </a:r>
            <a:r>
              <a:rPr lang="en-US" sz="2400" b="0" i="1" baseline="-25000" dirty="0"/>
              <a:t>c</a:t>
            </a:r>
            <a:r>
              <a:rPr lang="en-US" sz="2400" b="0" dirty="0"/>
              <a:t> </a:t>
            </a:r>
            <a:r>
              <a:rPr lang="en-US" sz="2400" b="0" i="1" dirty="0"/>
              <a:t>x</a:t>
            </a:r>
            <a:r>
              <a:rPr lang="en-US" sz="2400" b="0" i="1" baseline="-25000" dirty="0"/>
              <a:t>c</a:t>
            </a:r>
            <a:r>
              <a:rPr lang="en-US" sz="2400" b="0" i="1" dirty="0"/>
              <a:t> </a:t>
            </a:r>
            <a:r>
              <a:rPr lang="en-US" sz="2400" b="0" dirty="0"/>
              <a:t>≤ 1	for each vertex </a:t>
            </a:r>
            <a:r>
              <a:rPr lang="en-US" sz="2400" b="0" i="1" dirty="0" err="1"/>
              <a:t>i</a:t>
            </a:r>
            <a:endParaRPr lang="en-US" sz="2400" b="0" i="1" dirty="0"/>
          </a:p>
        </p:txBody>
      </p:sp>
      <p:sp>
        <p:nvSpPr>
          <p:cNvPr id="9" name="TextBox 8"/>
          <p:cNvSpPr txBox="1"/>
          <p:nvPr/>
        </p:nvSpPr>
        <p:spPr>
          <a:xfrm>
            <a:off x="5486403" y="1355841"/>
            <a:ext cx="1873333" cy="461665"/>
          </a:xfrm>
          <a:prstGeom prst="rect">
            <a:avLst/>
          </a:prstGeom>
          <a:noFill/>
        </p:spPr>
        <p:txBody>
          <a:bodyPr wrap="square" rtlCol="0">
            <a:spAutoFit/>
          </a:bodyPr>
          <a:lstStyle/>
          <a:p>
            <a:r>
              <a:rPr lang="en-US" sz="1200" dirty="0"/>
              <a:t>[Roth et al. 2004, 2005,</a:t>
            </a:r>
          </a:p>
          <a:p>
            <a:r>
              <a:rPr lang="en-US" sz="1200" dirty="0"/>
              <a:t> Abraham et al. 2007]</a:t>
            </a:r>
          </a:p>
        </p:txBody>
      </p:sp>
      <p:sp>
        <p:nvSpPr>
          <p:cNvPr id="13" name="Title 12"/>
          <p:cNvSpPr>
            <a:spLocks noGrp="1"/>
          </p:cNvSpPr>
          <p:nvPr>
            <p:ph type="title"/>
          </p:nvPr>
        </p:nvSpPr>
        <p:spPr>
          <a:xfrm>
            <a:off x="457200" y="152718"/>
            <a:ext cx="7772400" cy="1371600"/>
          </a:xfrm>
        </p:spPr>
        <p:txBody>
          <a:bodyPr>
            <a:normAutofit/>
          </a:bodyPr>
          <a:lstStyle/>
          <a:p>
            <a:r>
              <a:rPr lang="en-US" dirty="0"/>
              <a:t>C.O. For Kidney Exchange:</a:t>
            </a:r>
            <a:br>
              <a:rPr lang="en-US" dirty="0"/>
            </a:br>
            <a:r>
              <a:rPr lang="en-US" dirty="0"/>
              <a:t>The Cycle Formulation</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180408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733764" cy="1371600"/>
          </a:xfrm>
        </p:spPr>
        <p:txBody>
          <a:bodyPr>
            <a:normAutofit/>
          </a:bodyPr>
          <a:lstStyle/>
          <a:p>
            <a:r>
              <a:rPr lang="en-US" dirty="0"/>
              <a:t>C.O. For Kidney Exchange: Comparison</a:t>
            </a:r>
          </a:p>
        </p:txBody>
      </p:sp>
      <p:sp>
        <p:nvSpPr>
          <p:cNvPr id="3" name="Content Placeholder 2"/>
          <p:cNvSpPr>
            <a:spLocks noGrp="1"/>
          </p:cNvSpPr>
          <p:nvPr>
            <p:ph idx="1"/>
          </p:nvPr>
        </p:nvSpPr>
        <p:spPr/>
        <p:txBody>
          <a:bodyPr>
            <a:normAutofit lnSpcReduction="10000"/>
          </a:bodyPr>
          <a:lstStyle/>
          <a:p>
            <a:r>
              <a:rPr lang="en-US" dirty="0"/>
              <a:t>Tradeoffs in number of variables, constraints</a:t>
            </a:r>
          </a:p>
          <a:p>
            <a:pPr lvl="1"/>
            <a:r>
              <a:rPr lang="en-US" dirty="0"/>
              <a:t>IP #1: </a:t>
            </a:r>
            <a:r>
              <a:rPr lang="en-US" i="1" dirty="0">
                <a:solidFill>
                  <a:schemeClr val="tx2"/>
                </a:solidFill>
              </a:rPr>
              <a:t>O</a:t>
            </a:r>
            <a:r>
              <a:rPr lang="en-US" dirty="0">
                <a:solidFill>
                  <a:schemeClr val="tx2"/>
                </a:solidFill>
              </a:rPr>
              <a:t>(|</a:t>
            </a:r>
            <a:r>
              <a:rPr lang="en-US" i="1" dirty="0">
                <a:solidFill>
                  <a:schemeClr val="tx2"/>
                </a:solidFill>
              </a:rPr>
              <a:t>E</a:t>
            </a:r>
            <a:r>
              <a:rPr lang="en-US" dirty="0">
                <a:solidFill>
                  <a:schemeClr val="tx2"/>
                </a:solidFill>
              </a:rPr>
              <a:t>|</a:t>
            </a:r>
            <a:r>
              <a:rPr lang="en-US" i="1" baseline="30000" dirty="0">
                <a:solidFill>
                  <a:schemeClr val="tx2"/>
                </a:solidFill>
              </a:rPr>
              <a:t>L</a:t>
            </a:r>
            <a:r>
              <a:rPr lang="en-US" dirty="0">
                <a:solidFill>
                  <a:schemeClr val="tx2"/>
                </a:solidFill>
              </a:rPr>
              <a:t>)</a:t>
            </a:r>
            <a:r>
              <a:rPr lang="en-US" dirty="0"/>
              <a:t> constraints vs. </a:t>
            </a:r>
            <a:r>
              <a:rPr lang="en-US" i="1" dirty="0">
                <a:solidFill>
                  <a:schemeClr val="accent3"/>
                </a:solidFill>
              </a:rPr>
              <a:t>O</a:t>
            </a:r>
            <a:r>
              <a:rPr lang="en-US" dirty="0">
                <a:solidFill>
                  <a:schemeClr val="accent3"/>
                </a:solidFill>
              </a:rPr>
              <a:t>(|</a:t>
            </a:r>
            <a:r>
              <a:rPr lang="en-US" i="1" dirty="0">
                <a:solidFill>
                  <a:schemeClr val="accent3"/>
                </a:solidFill>
              </a:rPr>
              <a:t>V</a:t>
            </a:r>
            <a:r>
              <a:rPr lang="en-US" dirty="0">
                <a:solidFill>
                  <a:schemeClr val="accent3"/>
                </a:solidFill>
              </a:rPr>
              <a:t>|)</a:t>
            </a:r>
            <a:r>
              <a:rPr lang="en-US" dirty="0"/>
              <a:t> for IP #2</a:t>
            </a:r>
          </a:p>
          <a:p>
            <a:pPr lvl="1"/>
            <a:r>
              <a:rPr lang="en-US" dirty="0"/>
              <a:t>IP #1: </a:t>
            </a:r>
            <a:r>
              <a:rPr lang="en-US" i="1" dirty="0">
                <a:solidFill>
                  <a:schemeClr val="accent3"/>
                </a:solidFill>
              </a:rPr>
              <a:t>O</a:t>
            </a:r>
            <a:r>
              <a:rPr lang="en-US" dirty="0">
                <a:solidFill>
                  <a:schemeClr val="accent3"/>
                </a:solidFill>
              </a:rPr>
              <a:t>(|</a:t>
            </a:r>
            <a:r>
              <a:rPr lang="en-US" i="1" dirty="0">
                <a:solidFill>
                  <a:schemeClr val="accent3"/>
                </a:solidFill>
              </a:rPr>
              <a:t>V</a:t>
            </a:r>
            <a:r>
              <a:rPr lang="en-US" dirty="0">
                <a:solidFill>
                  <a:schemeClr val="accent3"/>
                </a:solidFill>
              </a:rPr>
              <a:t>|</a:t>
            </a:r>
            <a:r>
              <a:rPr lang="en-US" i="1" baseline="30000" dirty="0">
                <a:solidFill>
                  <a:schemeClr val="accent3"/>
                </a:solidFill>
              </a:rPr>
              <a:t>2</a:t>
            </a:r>
            <a:r>
              <a:rPr lang="en-US" dirty="0">
                <a:solidFill>
                  <a:schemeClr val="accent3"/>
                </a:solidFill>
              </a:rPr>
              <a:t>)</a:t>
            </a:r>
            <a:r>
              <a:rPr lang="en-US" dirty="0"/>
              <a:t> variables vs. </a:t>
            </a:r>
            <a:r>
              <a:rPr lang="en-US" i="1" dirty="0">
                <a:solidFill>
                  <a:schemeClr val="tx2"/>
                </a:solidFill>
              </a:rPr>
              <a:t>O</a:t>
            </a:r>
            <a:r>
              <a:rPr lang="en-US" dirty="0">
                <a:solidFill>
                  <a:schemeClr val="tx2"/>
                </a:solidFill>
              </a:rPr>
              <a:t>(|</a:t>
            </a:r>
            <a:r>
              <a:rPr lang="en-US" i="1" dirty="0">
                <a:solidFill>
                  <a:schemeClr val="tx2"/>
                </a:solidFill>
              </a:rPr>
              <a:t>V</a:t>
            </a:r>
            <a:r>
              <a:rPr lang="en-US" dirty="0">
                <a:solidFill>
                  <a:schemeClr val="tx2"/>
                </a:solidFill>
              </a:rPr>
              <a:t>|</a:t>
            </a:r>
            <a:r>
              <a:rPr lang="en-US" i="1" baseline="30000" dirty="0">
                <a:solidFill>
                  <a:schemeClr val="tx2"/>
                </a:solidFill>
              </a:rPr>
              <a:t>L</a:t>
            </a:r>
            <a:r>
              <a:rPr lang="en-US" dirty="0">
                <a:solidFill>
                  <a:schemeClr val="tx2"/>
                </a:solidFill>
              </a:rPr>
              <a:t>)</a:t>
            </a:r>
            <a:r>
              <a:rPr lang="en-US" dirty="0"/>
              <a:t> for IP #2</a:t>
            </a:r>
          </a:p>
          <a:p>
            <a:r>
              <a:rPr lang="en-US" dirty="0"/>
              <a:t>IP #2’s relaxation is weakly tighter than #1’s.  Quick intuition in one direction: </a:t>
            </a:r>
          </a:p>
          <a:p>
            <a:pPr lvl="1"/>
            <a:r>
              <a:rPr lang="en-US" dirty="0"/>
              <a:t>Take a length L+1 cycle.  #2’s LP relaxation is 0.</a:t>
            </a:r>
          </a:p>
          <a:p>
            <a:pPr lvl="1"/>
            <a:r>
              <a:rPr lang="en-US" dirty="0"/>
              <a:t>#1’s LP relaxation is (</a:t>
            </a:r>
            <a:r>
              <a:rPr lang="en-US" i="1" dirty="0"/>
              <a:t>L</a:t>
            </a:r>
            <a:r>
              <a:rPr lang="en-US" dirty="0"/>
              <a:t>+1)/2   – with ½ on each edge</a:t>
            </a:r>
          </a:p>
          <a:p>
            <a:r>
              <a:rPr lang="en-US" dirty="0"/>
              <a:t>Recent work focuses on balancing tight LP relaxations and model size </a:t>
            </a:r>
            <a:r>
              <a:rPr lang="en-US" sz="1400" b="0" dirty="0"/>
              <a:t>[</a:t>
            </a:r>
            <a:r>
              <a:rPr lang="en-US" sz="1400" b="0" dirty="0" err="1"/>
              <a:t>Constantino</a:t>
            </a:r>
            <a:r>
              <a:rPr lang="en-US" sz="1400" b="0" dirty="0"/>
              <a:t> et al. 2013, </a:t>
            </a:r>
            <a:r>
              <a:rPr lang="en-US" sz="1400" b="0" dirty="0" err="1"/>
              <a:t>Glorie</a:t>
            </a:r>
            <a:r>
              <a:rPr lang="en-US" sz="1400" b="0" dirty="0"/>
              <a:t> et al. 2014, </a:t>
            </a:r>
            <a:r>
              <a:rPr lang="en-US" sz="1400" b="0" dirty="0" err="1"/>
              <a:t>Klimentova</a:t>
            </a:r>
            <a:r>
              <a:rPr lang="en-US" sz="1400" b="0" dirty="0"/>
              <a:t> et al. 2014, </a:t>
            </a:r>
            <a:r>
              <a:rPr lang="en-US" sz="1400" b="0" dirty="0" err="1"/>
              <a:t>Alvelos</a:t>
            </a:r>
            <a:r>
              <a:rPr lang="en-US" sz="1400" b="0" dirty="0"/>
              <a:t> et al. 2015, Anderson et al. 2015, </a:t>
            </a:r>
            <a:r>
              <a:rPr lang="en-US" sz="1400" b="0" dirty="0" err="1"/>
              <a:t>Mak-Hau</a:t>
            </a:r>
            <a:r>
              <a:rPr lang="en-US" sz="1400" b="0" dirty="0"/>
              <a:t> 2015, </a:t>
            </a:r>
            <a:r>
              <a:rPr lang="en-US" sz="1400" b="0" dirty="0" err="1"/>
              <a:t>Manlove&amp;O’Malley</a:t>
            </a:r>
            <a:r>
              <a:rPr lang="en-US" sz="1400" b="0" dirty="0"/>
              <a:t> 2015, </a:t>
            </a:r>
            <a:r>
              <a:rPr lang="en-US" sz="1400" b="0" dirty="0" err="1"/>
              <a:t>Plaut</a:t>
            </a:r>
            <a:r>
              <a:rPr lang="en-US" sz="1400" b="0" dirty="0"/>
              <a:t> et al. 2016, </a:t>
            </a:r>
            <a:r>
              <a:rPr lang="is-IS" sz="1400" b="0" dirty="0"/>
              <a:t>…]</a:t>
            </a:r>
            <a:r>
              <a:rPr lang="en-US" dirty="0"/>
              <a:t>:</a:t>
            </a:r>
          </a:p>
          <a:p>
            <a:pPr lvl="1"/>
            <a:r>
              <a:rPr lang="en-US" dirty="0">
                <a:solidFill>
                  <a:schemeClr val="tx2"/>
                </a:solidFill>
              </a:rPr>
              <a:t>We will discuss (9/29) new compact formulations, some with tightest relaxations known, all amenable to failure-aware matching</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10092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Theory &amp; Mechanism Design</a:t>
            </a:r>
          </a:p>
        </p:txBody>
      </p:sp>
      <p:sp>
        <p:nvSpPr>
          <p:cNvPr id="3" name="Content Placeholder 2"/>
          <p:cNvSpPr>
            <a:spLocks noGrp="1"/>
          </p:cNvSpPr>
          <p:nvPr>
            <p:ph idx="1"/>
          </p:nvPr>
        </p:nvSpPr>
        <p:spPr/>
        <p:txBody>
          <a:bodyPr/>
          <a:lstStyle/>
          <a:p>
            <a:r>
              <a:rPr lang="en-US" dirty="0"/>
              <a:t>We assume participants in our mechanisms are:</a:t>
            </a:r>
          </a:p>
          <a:p>
            <a:pPr marL="342900" indent="-342900">
              <a:buFont typeface="Arial" charset="0"/>
              <a:buChar char="•"/>
            </a:pPr>
            <a:r>
              <a:rPr lang="en-US" b="0" dirty="0"/>
              <a:t>Selfish utility maximizers</a:t>
            </a:r>
          </a:p>
          <a:p>
            <a:pPr marL="342900" indent="-342900">
              <a:buFont typeface="Arial" charset="0"/>
              <a:buChar char="•"/>
            </a:pPr>
            <a:r>
              <a:rPr lang="en-US" b="0" dirty="0"/>
              <a:t>Rational (typically – sometimes relaxed)</a:t>
            </a:r>
          </a:p>
          <a:p>
            <a:r>
              <a:rPr lang="en-US" dirty="0"/>
              <a:t>Game theory &amp; M.D. give us the language to describe desirable properties of mechanisms:</a:t>
            </a:r>
          </a:p>
          <a:p>
            <a:pPr marL="342900" indent="-342900">
              <a:buFont typeface="Arial" charset="0"/>
              <a:buChar char="•"/>
            </a:pPr>
            <a:r>
              <a:rPr lang="en-US" b="0" dirty="0"/>
              <a:t>Incentive compatibility</a:t>
            </a:r>
          </a:p>
          <a:p>
            <a:pPr marL="342900" indent="-342900">
              <a:buFont typeface="Arial" charset="0"/>
              <a:buChar char="•"/>
            </a:pPr>
            <a:r>
              <a:rPr lang="en-US" b="0" dirty="0"/>
              <a:t>Individual rationality</a:t>
            </a:r>
          </a:p>
          <a:p>
            <a:pPr marL="342900" indent="-342900">
              <a:buFont typeface="Arial" charset="0"/>
              <a:buChar char="•"/>
            </a:pPr>
            <a:r>
              <a:rPr lang="en-US" b="0" dirty="0"/>
              <a:t>Efficiency</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pic>
        <p:nvPicPr>
          <p:cNvPr id="5" name="Picture 4"/>
          <p:cNvPicPr>
            <a:picLocks noChangeAspect="1"/>
          </p:cNvPicPr>
          <p:nvPr/>
        </p:nvPicPr>
        <p:blipFill>
          <a:blip r:embed="rId3"/>
          <a:stretch>
            <a:fillRect/>
          </a:stretch>
        </p:blipFill>
        <p:spPr>
          <a:xfrm>
            <a:off x="3572934" y="4452294"/>
            <a:ext cx="4939770" cy="1902151"/>
          </a:xfrm>
          <a:prstGeom prst="rect">
            <a:avLst/>
          </a:prstGeom>
        </p:spPr>
      </p:pic>
    </p:spTree>
    <p:extLst>
      <p:ext uri="{BB962C8B-B14F-4D97-AF65-F5344CB8AC3E}">
        <p14:creationId xmlns:p14="http://schemas.microsoft.com/office/powerpoint/2010/main" val="1719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p:sp>
        <p:nvSpPr>
          <p:cNvPr id="3" name="Content Placeholder 2"/>
          <p:cNvSpPr>
            <a:spLocks noGrp="1"/>
          </p:cNvSpPr>
          <p:nvPr>
            <p:ph idx="1"/>
          </p:nvPr>
        </p:nvSpPr>
        <p:spPr/>
        <p:txBody>
          <a:bodyPr>
            <a:normAutofit fontScale="92500" lnSpcReduction="20000"/>
          </a:bodyPr>
          <a:lstStyle/>
          <a:p>
            <a:r>
              <a:rPr lang="en-US" dirty="0"/>
              <a:t>Predicting supply and demand</a:t>
            </a:r>
          </a:p>
          <a:p>
            <a:r>
              <a:rPr lang="en-US" dirty="0"/>
              <a:t>Computing optimal matching/allocation policies:</a:t>
            </a:r>
          </a:p>
          <a:p>
            <a:pPr marL="342900" indent="-342900">
              <a:buFont typeface="Arial" charset="0"/>
              <a:buChar char="•"/>
            </a:pPr>
            <a:r>
              <a:rPr lang="en-US" b="0" dirty="0"/>
              <a:t>MDPs</a:t>
            </a:r>
          </a:p>
          <a:p>
            <a:pPr marL="342900" indent="-342900">
              <a:buFont typeface="Arial" charset="0"/>
              <a:buChar char="•"/>
            </a:pPr>
            <a:r>
              <a:rPr lang="en-US" b="0" dirty="0"/>
              <a:t>RL</a:t>
            </a:r>
          </a:p>
          <a:p>
            <a:pPr marL="342900" indent="-342900">
              <a:buFont typeface="Arial" charset="0"/>
              <a:buChar char="•"/>
            </a:pPr>
            <a:r>
              <a:rPr lang="en-US" b="0" dirty="0"/>
              <a:t>POMDPs, if you’re feeling brave/masochistic</a:t>
            </a:r>
          </a:p>
          <a:p>
            <a:endParaRPr lang="en-US" dirty="0"/>
          </a:p>
          <a:p>
            <a:r>
              <a:rPr lang="en-US" dirty="0"/>
              <a:t>Aside: recent work looks at fairness and discrimination in machine learning – could be an interesting project.</a:t>
            </a:r>
          </a:p>
          <a:p>
            <a:pPr marL="342900" indent="-342900">
              <a:buFont typeface="Arial" charset="0"/>
              <a:buChar char="•"/>
            </a:pPr>
            <a:r>
              <a:rPr lang="en-US" dirty="0"/>
              <a:t>“</a:t>
            </a:r>
            <a:r>
              <a:rPr lang="is-IS" dirty="0"/>
              <a:t>… </a:t>
            </a:r>
            <a:r>
              <a:rPr lang="en-US" b="0" dirty="0"/>
              <a:t>when a search was performed on a name that was “racially associated” with the black community, the results were much more likely to be accompanied by an ad suggesting that the person had a criminal record—regardless of whether or not they did.”</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269" y="5600700"/>
            <a:ext cx="7429500" cy="1257300"/>
          </a:xfrm>
          <a:prstGeom prst="rect">
            <a:avLst/>
          </a:prstGeom>
        </p:spPr>
      </p:pic>
    </p:spTree>
    <p:extLst>
      <p:ext uri="{BB962C8B-B14F-4D97-AF65-F5344CB8AC3E}">
        <p14:creationId xmlns:p14="http://schemas.microsoft.com/office/powerpoint/2010/main" val="119010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Random Graph Theory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6478" y="1803399"/>
            <a:ext cx="4381443" cy="4373563"/>
          </a:xfrm>
        </p:spPr>
      </p:pic>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spTree>
    <p:extLst>
      <p:ext uri="{BB962C8B-B14F-4D97-AF65-F5344CB8AC3E}">
        <p14:creationId xmlns:p14="http://schemas.microsoft.com/office/powerpoint/2010/main" val="6361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fontScale="90000"/>
          </a:bodyPr>
          <a:lstStyle/>
          <a:p>
            <a:pPr algn="ctr"/>
            <a:r>
              <a:rPr lang="en-US" dirty="0"/>
              <a:t>Next class:</a:t>
            </a:r>
            <a:br>
              <a:rPr lang="en-US" dirty="0"/>
            </a:br>
            <a:r>
              <a:rPr lang="en-US" dirty="0"/>
              <a:t>Game Theory Primer</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45</a:t>
            </a:fld>
            <a:endParaRPr lang="en-US"/>
          </a:p>
        </p:txBody>
      </p:sp>
    </p:spTree>
    <p:extLst>
      <p:ext uri="{BB962C8B-B14F-4D97-AF65-F5344CB8AC3E}">
        <p14:creationId xmlns:p14="http://schemas.microsoft.com/office/powerpoint/2010/main" val="179691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Book #1: “The AGT BOOK”</a:t>
            </a:r>
          </a:p>
        </p:txBody>
      </p:sp>
      <p:sp>
        <p:nvSpPr>
          <p:cNvPr id="3" name="Content Placeholder 2"/>
          <p:cNvSpPr>
            <a:spLocks noGrp="1"/>
          </p:cNvSpPr>
          <p:nvPr>
            <p:ph idx="1"/>
          </p:nvPr>
        </p:nvSpPr>
        <p:spPr>
          <a:xfrm>
            <a:off x="457200" y="5550793"/>
            <a:ext cx="7620000" cy="575369"/>
          </a:xfrm>
        </p:spPr>
        <p:txBody>
          <a:bodyPr/>
          <a:lstStyle/>
          <a:p>
            <a:r>
              <a:rPr lang="en-US" dirty="0"/>
              <a:t>It’s </a:t>
            </a:r>
            <a:r>
              <a:rPr lang="en-US" dirty="0">
                <a:solidFill>
                  <a:schemeClr val="tx2"/>
                </a:solidFill>
              </a:rPr>
              <a:t>free</a:t>
            </a:r>
            <a:r>
              <a:rPr lang="en-US" dirty="0"/>
              <a:t> online!  Check the course webpage.</a:t>
            </a:r>
          </a:p>
        </p:txBody>
      </p:sp>
      <p:pic>
        <p:nvPicPr>
          <p:cNvPr id="5" name="Picture 4"/>
          <p:cNvPicPr>
            <a:picLocks noChangeAspect="1"/>
          </p:cNvPicPr>
          <p:nvPr/>
        </p:nvPicPr>
        <p:blipFill>
          <a:blip r:embed="rId2"/>
          <a:stretch>
            <a:fillRect/>
          </a:stretch>
        </p:blipFill>
        <p:spPr>
          <a:xfrm>
            <a:off x="3385549" y="1773624"/>
            <a:ext cx="2372903" cy="3566502"/>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5</a:t>
            </a:fld>
            <a:endParaRPr lang="en-US"/>
          </a:p>
        </p:txBody>
      </p:sp>
    </p:spTree>
    <p:extLst>
      <p:ext uri="{BB962C8B-B14F-4D97-AF65-F5344CB8AC3E}">
        <p14:creationId xmlns:p14="http://schemas.microsoft.com/office/powerpoint/2010/main" val="177002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Book #2: “CSC Handbook”</a:t>
            </a:r>
          </a:p>
        </p:txBody>
      </p:sp>
      <p:sp>
        <p:nvSpPr>
          <p:cNvPr id="3" name="Content Placeholder 2"/>
          <p:cNvSpPr>
            <a:spLocks noGrp="1"/>
          </p:cNvSpPr>
          <p:nvPr>
            <p:ph idx="1"/>
          </p:nvPr>
        </p:nvSpPr>
        <p:spPr>
          <a:xfrm>
            <a:off x="457200" y="5550793"/>
            <a:ext cx="7620000" cy="575369"/>
          </a:xfrm>
        </p:spPr>
        <p:txBody>
          <a:bodyPr/>
          <a:lstStyle/>
          <a:p>
            <a:r>
              <a:rPr lang="en-US" dirty="0"/>
              <a:t>It’s </a:t>
            </a:r>
            <a:r>
              <a:rPr lang="en-US" dirty="0">
                <a:solidFill>
                  <a:schemeClr val="tx2"/>
                </a:solidFill>
              </a:rPr>
              <a:t>free</a:t>
            </a:r>
            <a:r>
              <a:rPr lang="en-US" dirty="0"/>
              <a:t> online!  Check the course webpage.</a:t>
            </a:r>
          </a:p>
        </p:txBody>
      </p:sp>
      <p:pic>
        <p:nvPicPr>
          <p:cNvPr id="4" name="Picture 3"/>
          <p:cNvPicPr>
            <a:picLocks noChangeAspect="1"/>
          </p:cNvPicPr>
          <p:nvPr/>
        </p:nvPicPr>
        <p:blipFill>
          <a:blip r:embed="rId2"/>
          <a:stretch>
            <a:fillRect/>
          </a:stretch>
        </p:blipFill>
        <p:spPr>
          <a:xfrm>
            <a:off x="3360220" y="1743258"/>
            <a:ext cx="2423560" cy="3588595"/>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6</a:t>
            </a:fld>
            <a:endParaRPr lang="en-US"/>
          </a:p>
        </p:txBody>
      </p:sp>
    </p:spTree>
    <p:extLst>
      <p:ext uri="{BB962C8B-B14F-4D97-AF65-F5344CB8AC3E}">
        <p14:creationId xmlns:p14="http://schemas.microsoft.com/office/powerpoint/2010/main" val="781331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965583" cy="1371600"/>
          </a:xfrm>
        </p:spPr>
        <p:txBody>
          <a:bodyPr/>
          <a:lstStyle/>
          <a:p>
            <a:r>
              <a:rPr lang="en-US" dirty="0"/>
              <a:t>Book #3: “Matching Market Design”</a:t>
            </a:r>
          </a:p>
        </p:txBody>
      </p:sp>
      <p:sp>
        <p:nvSpPr>
          <p:cNvPr id="3" name="Content Placeholder 2"/>
          <p:cNvSpPr>
            <a:spLocks noGrp="1"/>
          </p:cNvSpPr>
          <p:nvPr>
            <p:ph idx="1"/>
          </p:nvPr>
        </p:nvSpPr>
        <p:spPr>
          <a:xfrm>
            <a:off x="457200" y="5550793"/>
            <a:ext cx="7620000" cy="575369"/>
          </a:xfrm>
        </p:spPr>
        <p:txBody>
          <a:bodyPr>
            <a:normAutofit/>
          </a:bodyPr>
          <a:lstStyle/>
          <a:p>
            <a:r>
              <a:rPr lang="en-US" dirty="0"/>
              <a:t>It’s </a:t>
            </a:r>
            <a:r>
              <a:rPr lang="en-US" dirty="0">
                <a:solidFill>
                  <a:schemeClr val="tx2"/>
                </a:solidFill>
              </a:rPr>
              <a:t>not free</a:t>
            </a:r>
            <a:r>
              <a:rPr lang="en-US" dirty="0"/>
              <a:t> online!  UMD has one copy.</a:t>
            </a:r>
          </a:p>
        </p:txBody>
      </p:sp>
      <p:pic>
        <p:nvPicPr>
          <p:cNvPr id="5" name="Picture 4"/>
          <p:cNvPicPr>
            <a:picLocks noChangeAspect="1"/>
          </p:cNvPicPr>
          <p:nvPr/>
        </p:nvPicPr>
        <p:blipFill>
          <a:blip r:embed="rId2"/>
          <a:stretch>
            <a:fillRect/>
          </a:stretch>
        </p:blipFill>
        <p:spPr>
          <a:xfrm>
            <a:off x="3173590" y="1618659"/>
            <a:ext cx="2796821" cy="3729095"/>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7</a:t>
            </a:fld>
            <a:endParaRPr lang="en-US"/>
          </a:p>
        </p:txBody>
      </p:sp>
    </p:spTree>
    <p:extLst>
      <p:ext uri="{BB962C8B-B14F-4D97-AF65-F5344CB8AC3E}">
        <p14:creationId xmlns:p14="http://schemas.microsoft.com/office/powerpoint/2010/main" val="1968528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Book #4: “Combinatorial Auctions”</a:t>
            </a:r>
          </a:p>
        </p:txBody>
      </p:sp>
      <p:sp>
        <p:nvSpPr>
          <p:cNvPr id="3" name="Content Placeholder 2"/>
          <p:cNvSpPr>
            <a:spLocks noGrp="1"/>
          </p:cNvSpPr>
          <p:nvPr>
            <p:ph idx="1"/>
          </p:nvPr>
        </p:nvSpPr>
        <p:spPr>
          <a:xfrm>
            <a:off x="457200" y="5550793"/>
            <a:ext cx="7620000" cy="575369"/>
          </a:xfrm>
        </p:spPr>
        <p:txBody>
          <a:bodyPr/>
          <a:lstStyle/>
          <a:p>
            <a:r>
              <a:rPr lang="en-US" dirty="0"/>
              <a:t>It’s </a:t>
            </a:r>
            <a:r>
              <a:rPr lang="en-US" dirty="0">
                <a:solidFill>
                  <a:schemeClr val="tx2"/>
                </a:solidFill>
              </a:rPr>
              <a:t>free</a:t>
            </a:r>
            <a:r>
              <a:rPr lang="en-US" dirty="0"/>
              <a:t> online!  Check the course webpage.</a:t>
            </a:r>
          </a:p>
        </p:txBody>
      </p:sp>
      <p:pic>
        <p:nvPicPr>
          <p:cNvPr id="5" name="Picture 4"/>
          <p:cNvPicPr>
            <a:picLocks noChangeAspect="1"/>
          </p:cNvPicPr>
          <p:nvPr/>
        </p:nvPicPr>
        <p:blipFill>
          <a:blip r:embed="rId2"/>
          <a:stretch>
            <a:fillRect/>
          </a:stretch>
        </p:blipFill>
        <p:spPr>
          <a:xfrm>
            <a:off x="3068099" y="1552529"/>
            <a:ext cx="3007802" cy="3882353"/>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8</a:t>
            </a:fld>
            <a:endParaRPr lang="en-US"/>
          </a:p>
        </p:txBody>
      </p:sp>
    </p:spTree>
    <p:extLst>
      <p:ext uri="{BB962C8B-B14F-4D97-AF65-F5344CB8AC3E}">
        <p14:creationId xmlns:p14="http://schemas.microsoft.com/office/powerpoint/2010/main" val="162954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pic>
        <p:nvPicPr>
          <p:cNvPr id="4" name="Picture 3"/>
          <p:cNvPicPr>
            <a:picLocks noChangeAspect="1"/>
          </p:cNvPicPr>
          <p:nvPr/>
        </p:nvPicPr>
        <p:blipFill>
          <a:blip r:embed="rId2"/>
          <a:stretch>
            <a:fillRect/>
          </a:stretch>
        </p:blipFill>
        <p:spPr>
          <a:xfrm>
            <a:off x="545207" y="1641844"/>
            <a:ext cx="3721993" cy="1293858"/>
          </a:xfrm>
          <a:prstGeom prst="rect">
            <a:avLst/>
          </a:prstGeom>
        </p:spPr>
      </p:pic>
      <p:pic>
        <p:nvPicPr>
          <p:cNvPr id="5" name="Picture 4"/>
          <p:cNvPicPr>
            <a:picLocks noChangeAspect="1"/>
          </p:cNvPicPr>
          <p:nvPr/>
        </p:nvPicPr>
        <p:blipFill>
          <a:blip r:embed="rId2"/>
          <a:stretch>
            <a:fillRect/>
          </a:stretch>
        </p:blipFill>
        <p:spPr>
          <a:xfrm>
            <a:off x="545207" y="4179176"/>
            <a:ext cx="3721993" cy="1293858"/>
          </a:xfrm>
          <a:prstGeom prst="rect">
            <a:avLst/>
          </a:prstGeom>
        </p:spPr>
      </p:pic>
      <p:pic>
        <p:nvPicPr>
          <p:cNvPr id="6" name="Picture 5"/>
          <p:cNvPicPr>
            <a:picLocks noChangeAspect="1"/>
          </p:cNvPicPr>
          <p:nvPr/>
        </p:nvPicPr>
        <p:blipFill>
          <a:blip r:embed="rId3"/>
          <a:stretch>
            <a:fillRect/>
          </a:stretch>
        </p:blipFill>
        <p:spPr>
          <a:xfrm>
            <a:off x="545207" y="3159013"/>
            <a:ext cx="4559121" cy="815956"/>
          </a:xfrm>
          <a:prstGeom prst="rect">
            <a:avLst/>
          </a:prstGeom>
        </p:spPr>
      </p:pic>
      <p:cxnSp>
        <p:nvCxnSpPr>
          <p:cNvPr id="8" name="Curved Connector 7"/>
          <p:cNvCxnSpPr>
            <a:stCxn id="4" idx="1"/>
            <a:endCxn id="6" idx="1"/>
          </p:cNvCxnSpPr>
          <p:nvPr/>
        </p:nvCxnSpPr>
        <p:spPr>
          <a:xfrm rot="10800000" flipV="1">
            <a:off x="545207" y="2288773"/>
            <a:ext cx="12700" cy="1278218"/>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a:stCxn id="6" idx="1"/>
            <a:endCxn id="5" idx="1"/>
          </p:cNvCxnSpPr>
          <p:nvPr/>
        </p:nvCxnSpPr>
        <p:spPr>
          <a:xfrm rot="10800000" flipV="1">
            <a:off x="545207" y="3566991"/>
            <a:ext cx="12700" cy="125911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758260"/>
            <a:ext cx="2705100" cy="10414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2344" y="171383"/>
            <a:ext cx="3331156" cy="123987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2305" y="3383214"/>
            <a:ext cx="1290489" cy="129048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1601" y="1540922"/>
            <a:ext cx="1971899" cy="167333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7323" y="4819516"/>
            <a:ext cx="2234697" cy="824355"/>
          </a:xfrm>
          <a:prstGeom prst="rect">
            <a:avLst/>
          </a:prstGeom>
        </p:spPr>
      </p:pic>
      <p:sp>
        <p:nvSpPr>
          <p:cNvPr id="21" name="Content Placeholder 2"/>
          <p:cNvSpPr txBox="1">
            <a:spLocks/>
          </p:cNvSpPr>
          <p:nvPr/>
        </p:nvSpPr>
        <p:spPr>
          <a:xfrm>
            <a:off x="838200" y="5843169"/>
            <a:ext cx="3136006" cy="48521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a:hlinkClick r:id="rId9"/>
              </a:rPr>
              <a:t>http://jpdickerson.com</a:t>
            </a:r>
            <a:endParaRPr lang="en-US" dirty="0"/>
          </a:p>
        </p:txBody>
      </p:sp>
      <p:sp>
        <p:nvSpPr>
          <p:cNvPr id="23" name="Slide Number Placeholder 22"/>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36829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6973</TotalTime>
  <Words>2296</Words>
  <Application>Microsoft Macintosh PowerPoint</Application>
  <PresentationFormat>On-screen Show (4:3)</PresentationFormat>
  <Paragraphs>371</Paragraphs>
  <Slides>45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Arial Black</vt:lpstr>
      <vt:lpstr>Calibri</vt:lpstr>
      <vt:lpstr>Essential</vt:lpstr>
      <vt:lpstr>Applied Mechanism Design For Social Good</vt:lpstr>
      <vt:lpstr>PowerPoint Presentation</vt:lpstr>
      <vt:lpstr>Aesthetically-displeasing One-Slide Course Summary </vt:lpstr>
      <vt:lpstr>Prerequisite Knowledge</vt:lpstr>
      <vt:lpstr>Book #1: “The AGT BOOK”</vt:lpstr>
      <vt:lpstr>Book #2: “CSC Handbook”</vt:lpstr>
      <vt:lpstr>Book #3: “Matching Market Design”</vt:lpstr>
      <vt:lpstr>Book #4: “Combinatorial Auctions”</vt:lpstr>
      <vt:lpstr>Who am I?</vt:lpstr>
      <vt:lpstr>Who are you?</vt:lpstr>
      <vt:lpstr>Course structure</vt:lpstr>
      <vt:lpstr>Grade #1: Project</vt:lpstr>
      <vt:lpstr>A few projects from last Year …</vt:lpstr>
      <vt:lpstr>Grade #2: Present a paper</vt:lpstr>
      <vt:lpstr>Grade #3: Take-Home exams</vt:lpstr>
      <vt:lpstr>Grade #4: Class Participation</vt:lpstr>
      <vt:lpstr>Grade Breakdown | Qualifier Approval </vt:lpstr>
      <vt:lpstr>Important Walls of Text</vt:lpstr>
      <vt:lpstr>Anti-Harassment</vt:lpstr>
      <vt:lpstr>Academic Integrity</vt:lpstr>
      <vt:lpstr>Example Application Areas Many of which we’ll cover in future classes</vt:lpstr>
      <vt:lpstr>Example:  Matching markets</vt:lpstr>
      <vt:lpstr>Uncertainty in Matching Markets</vt:lpstr>
      <vt:lpstr>Competition in Matching Markets</vt:lpstr>
      <vt:lpstr>Cadence of Matching Markets</vt:lpstr>
      <vt:lpstr>Example: Resident-Hospital Assignment</vt:lpstr>
      <vt:lpstr>Example: Combinatorial course allocation [Images from Budish et al. working paper 2016]</vt:lpstr>
      <vt:lpstr>Example: Voting</vt:lpstr>
      <vt:lpstr>Example: fair allocation</vt:lpstr>
      <vt:lpstr>Example: Food Bank Allocation</vt:lpstr>
      <vt:lpstr>Example: Security GAmes</vt:lpstr>
      <vt:lpstr>Example: Kidney Transplantation</vt:lpstr>
      <vt:lpstr>Example: Deceased-Donor Allocation</vt:lpstr>
      <vt:lpstr>Example: Kidney Exchange</vt:lpstr>
      <vt:lpstr>Non-directed donors &amp; chains</vt:lpstr>
      <vt:lpstr>Example: Kidney Exchange</vt:lpstr>
      <vt:lpstr>Techniques we’ll use (Next three lectures will cover these,  In the context of Mechanism Design)</vt:lpstr>
      <vt:lpstr>Combinatorial Optimization</vt:lpstr>
      <vt:lpstr>C.O. for Kidney Exchange: The Edge formulation</vt:lpstr>
      <vt:lpstr>C.O. For Kidney Exchange: The Cycle Formulation</vt:lpstr>
      <vt:lpstr>C.O. For Kidney Exchange: Comparison</vt:lpstr>
      <vt:lpstr>Game Theory &amp; Mechanism Design</vt:lpstr>
      <vt:lpstr>Machine learning</vt:lpstr>
      <vt:lpstr>Random Graph Theory</vt:lpstr>
      <vt:lpstr>Next class: Game Theory Primer</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634</cp:revision>
  <dcterms:created xsi:type="dcterms:W3CDTF">2013-03-05T15:39:19Z</dcterms:created>
  <dcterms:modified xsi:type="dcterms:W3CDTF">2018-01-21T21:33:27Z</dcterms:modified>
</cp:coreProperties>
</file>