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27"/>
  </p:notesMasterIdLst>
  <p:handoutMasterIdLst>
    <p:handoutMasterId r:id="rId28"/>
  </p:handoutMasterIdLst>
  <p:sldIdLst>
    <p:sldId id="256" r:id="rId2"/>
    <p:sldId id="448" r:id="rId3"/>
    <p:sldId id="495" r:id="rId4"/>
    <p:sldId id="493" r:id="rId5"/>
    <p:sldId id="496" r:id="rId6"/>
    <p:sldId id="480" r:id="rId7"/>
    <p:sldId id="481" r:id="rId8"/>
    <p:sldId id="492" r:id="rId9"/>
    <p:sldId id="497" r:id="rId10"/>
    <p:sldId id="498" r:id="rId11"/>
    <p:sldId id="499" r:id="rId12"/>
    <p:sldId id="500" r:id="rId13"/>
    <p:sldId id="501" r:id="rId14"/>
    <p:sldId id="504" r:id="rId15"/>
    <p:sldId id="505" r:id="rId16"/>
    <p:sldId id="506" r:id="rId17"/>
    <p:sldId id="502" r:id="rId18"/>
    <p:sldId id="508" r:id="rId19"/>
    <p:sldId id="494" r:id="rId20"/>
    <p:sldId id="507" r:id="rId21"/>
    <p:sldId id="509" r:id="rId22"/>
    <p:sldId id="483" r:id="rId23"/>
    <p:sldId id="485" r:id="rId24"/>
    <p:sldId id="491" r:id="rId25"/>
    <p:sldId id="472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504D"/>
    <a:srgbClr val="9B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83" autoAdjust="0"/>
    <p:restoredTop sz="92209" autoAdjust="0"/>
  </p:normalViewPr>
  <p:slideViewPr>
    <p:cSldViewPr snapToGrid="0" snapToObjects="1">
      <p:cViewPr varScale="1">
        <p:scale>
          <a:sx n="118" d="100"/>
          <a:sy n="118" d="100"/>
        </p:scale>
        <p:origin x="24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4/9/18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4/9/18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55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72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82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44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NYU Stern IOMS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Gerrymandering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641234"/>
          </a:xfrm>
        </p:spPr>
        <p:txBody>
          <a:bodyPr>
            <a:normAutofit/>
          </a:bodyPr>
          <a:lstStyle/>
          <a:p>
            <a:r>
              <a:rPr lang="en-US" dirty="0"/>
              <a:t>Brian Ondov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BD9B4-E5CA-7F4C-83DB-B3023ED5D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51F34-9021-D349-8754-284D62A32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1F0D1AA2-B8B2-DD4D-8EAF-8EC29B0A12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6007" y="1813718"/>
            <a:ext cx="6016336" cy="3596481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D8B0C2C-01A1-D840-B926-78C41406123B}"/>
              </a:ext>
            </a:extLst>
          </p:cNvPr>
          <p:cNvSpPr txBox="1"/>
          <p:nvPr/>
        </p:nvSpPr>
        <p:spPr>
          <a:xfrm>
            <a:off x="7452343" y="5699599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Slate</a:t>
            </a:r>
          </a:p>
        </p:txBody>
      </p:sp>
    </p:spTree>
    <p:extLst>
      <p:ext uri="{BB962C8B-B14F-4D97-AF65-F5344CB8AC3E}">
        <p14:creationId xmlns:p14="http://schemas.microsoft.com/office/powerpoint/2010/main" val="4003840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1B4D5-5C6A-154C-A3B4-BE0EBE86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Competing objectives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9E97CD-C98B-E440-BD00-1F2902BCD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04" y="1752600"/>
            <a:ext cx="4081992" cy="43735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36C035-7E6B-5247-9B77-78FEE82D5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512160-9B85-484A-9308-12F1EFDA4696}"/>
              </a:ext>
            </a:extLst>
          </p:cNvPr>
          <p:cNvSpPr txBox="1"/>
          <p:nvPr/>
        </p:nvSpPr>
        <p:spPr>
          <a:xfrm>
            <a:off x="7452343" y="5699599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Slate</a:t>
            </a:r>
          </a:p>
        </p:txBody>
      </p:sp>
    </p:spTree>
    <p:extLst>
      <p:ext uri="{BB962C8B-B14F-4D97-AF65-F5344CB8AC3E}">
        <p14:creationId xmlns:p14="http://schemas.microsoft.com/office/powerpoint/2010/main" val="2937920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39470-3C70-8148-9AD8-6130FACEB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Varied utility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CC5D14-8E31-BC43-AEC2-1AB84E23BC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14047"/>
            <a:ext cx="9065928" cy="604395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ABE1A-0CE7-6543-9781-027852395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65C1A5-E7F0-5345-A3F5-63740B50F0E6}"/>
              </a:ext>
            </a:extLst>
          </p:cNvPr>
          <p:cNvSpPr txBox="1"/>
          <p:nvPr/>
        </p:nvSpPr>
        <p:spPr>
          <a:xfrm>
            <a:off x="7452343" y="5699599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Slate</a:t>
            </a:r>
          </a:p>
        </p:txBody>
      </p:sp>
    </p:spTree>
    <p:extLst>
      <p:ext uri="{BB962C8B-B14F-4D97-AF65-F5344CB8AC3E}">
        <p14:creationId xmlns:p14="http://schemas.microsoft.com/office/powerpoint/2010/main" val="727682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838D2-D232-624C-8E65-7CAC59586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0A272F7-B634-2B4F-91AF-A06DC92AB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46388"/>
            <a:ext cx="9314597" cy="6209732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A94C1A-2CEC-2447-A7C7-674DD1CB8493}"/>
              </a:ext>
            </a:extLst>
          </p:cNvPr>
          <p:cNvSpPr txBox="1"/>
          <p:nvPr/>
        </p:nvSpPr>
        <p:spPr>
          <a:xfrm>
            <a:off x="7452343" y="5699599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Slate</a:t>
            </a:r>
          </a:p>
        </p:txBody>
      </p:sp>
    </p:spTree>
    <p:extLst>
      <p:ext uri="{BB962C8B-B14F-4D97-AF65-F5344CB8AC3E}">
        <p14:creationId xmlns:p14="http://schemas.microsoft.com/office/powerpoint/2010/main" val="369426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838D2-D232-624C-8E65-7CAC59586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0A272F7-B634-2B4F-91AF-A06DC92AB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46388"/>
            <a:ext cx="9314596" cy="6209731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A94C1A-2CEC-2447-A7C7-674DD1CB8493}"/>
              </a:ext>
            </a:extLst>
          </p:cNvPr>
          <p:cNvSpPr txBox="1"/>
          <p:nvPr/>
        </p:nvSpPr>
        <p:spPr>
          <a:xfrm>
            <a:off x="7452343" y="5699599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Slate</a:t>
            </a:r>
          </a:p>
        </p:txBody>
      </p:sp>
    </p:spTree>
    <p:extLst>
      <p:ext uri="{BB962C8B-B14F-4D97-AF65-F5344CB8AC3E}">
        <p14:creationId xmlns:p14="http://schemas.microsoft.com/office/powerpoint/2010/main" val="2706546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838D2-D232-624C-8E65-7CAC59586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0A272F7-B634-2B4F-91AF-A06DC92AB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46388"/>
            <a:ext cx="9314596" cy="6209731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A94C1A-2CEC-2447-A7C7-674DD1CB8493}"/>
              </a:ext>
            </a:extLst>
          </p:cNvPr>
          <p:cNvSpPr txBox="1"/>
          <p:nvPr/>
        </p:nvSpPr>
        <p:spPr>
          <a:xfrm>
            <a:off x="7452343" y="5699599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Slate</a:t>
            </a:r>
          </a:p>
        </p:txBody>
      </p:sp>
    </p:spTree>
    <p:extLst>
      <p:ext uri="{BB962C8B-B14F-4D97-AF65-F5344CB8AC3E}">
        <p14:creationId xmlns:p14="http://schemas.microsoft.com/office/powerpoint/2010/main" val="626332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838D2-D232-624C-8E65-7CAC59586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0A272F7-B634-2B4F-91AF-A06DC92AB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46388"/>
            <a:ext cx="9314596" cy="6209731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A94C1A-2CEC-2447-A7C7-674DD1CB8493}"/>
              </a:ext>
            </a:extLst>
          </p:cNvPr>
          <p:cNvSpPr txBox="1"/>
          <p:nvPr/>
        </p:nvSpPr>
        <p:spPr>
          <a:xfrm>
            <a:off x="7452343" y="5699599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Slate</a:t>
            </a:r>
          </a:p>
        </p:txBody>
      </p:sp>
    </p:spTree>
    <p:extLst>
      <p:ext uri="{BB962C8B-B14F-4D97-AF65-F5344CB8AC3E}">
        <p14:creationId xmlns:p14="http://schemas.microsoft.com/office/powerpoint/2010/main" val="433282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838D2-D232-624C-8E65-7CAC59586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0A272F7-B634-2B4F-91AF-A06DC92AB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46388"/>
            <a:ext cx="9314597" cy="6209731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A94C1A-2CEC-2447-A7C7-674DD1CB8493}"/>
              </a:ext>
            </a:extLst>
          </p:cNvPr>
          <p:cNvSpPr txBox="1"/>
          <p:nvPr/>
        </p:nvSpPr>
        <p:spPr>
          <a:xfrm>
            <a:off x="7452343" y="5699599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Slate</a:t>
            </a:r>
          </a:p>
        </p:txBody>
      </p:sp>
    </p:spTree>
    <p:extLst>
      <p:ext uri="{BB962C8B-B14F-4D97-AF65-F5344CB8AC3E}">
        <p14:creationId xmlns:p14="http://schemas.microsoft.com/office/powerpoint/2010/main" val="2540006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D210F-93F4-AD49-AB7C-11DC93FFD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Procedure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30EEE-21AD-4147-AFF7-AAB568AA5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FA3E73DF-A72D-384C-AF20-D51079E1F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084" y="1948543"/>
            <a:ext cx="8631971" cy="3222171"/>
          </a:xfrm>
        </p:spPr>
      </p:pic>
    </p:spTree>
    <p:extLst>
      <p:ext uri="{BB962C8B-B14F-4D97-AF65-F5344CB8AC3E}">
        <p14:creationId xmlns:p14="http://schemas.microsoft.com/office/powerpoint/2010/main" val="2775647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21622-4A10-9F41-9B55-1512A2F7F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Proving Fairness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6D4551-B5D5-1F4A-93E3-5AC14E1B0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F599699-2270-8544-93B7-57CA52A22C42}"/>
              </a:ext>
            </a:extLst>
          </p:cNvPr>
          <p:cNvSpPr txBox="1">
            <a:spLocks/>
          </p:cNvSpPr>
          <p:nvPr/>
        </p:nvSpPr>
        <p:spPr>
          <a:xfrm>
            <a:off x="457199" y="1574800"/>
            <a:ext cx="57912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Step 1</a:t>
            </a:r>
          </a:p>
          <a:p>
            <a:pPr marL="914400" lvl="1" indent="-457200"/>
            <a:r>
              <a:rPr lang="en-US" dirty="0"/>
              <a:t>Prove non-geometric allocation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Step 2</a:t>
            </a:r>
          </a:p>
          <a:p>
            <a:pPr marL="914400" lvl="1" indent="-457200"/>
            <a:r>
              <a:rPr lang="en-US" dirty="0"/>
              <a:t>Generalize to geometric case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Step 3</a:t>
            </a:r>
          </a:p>
          <a:p>
            <a:pPr marL="914400" lvl="1" indent="-457200"/>
            <a:r>
              <a:rPr lang="en-US" dirty="0"/>
              <a:t>???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Step 4</a:t>
            </a:r>
          </a:p>
          <a:p>
            <a:pPr marL="914400" lvl="1" indent="-457200"/>
            <a:r>
              <a:rPr lang="en-US" dirty="0"/>
              <a:t>Profit</a:t>
            </a:r>
          </a:p>
        </p:txBody>
      </p:sp>
    </p:spTree>
    <p:extLst>
      <p:ext uri="{BB962C8B-B14F-4D97-AF65-F5344CB8AC3E}">
        <p14:creationId xmlns:p14="http://schemas.microsoft.com/office/powerpoint/2010/main" val="191176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77206" y="6238334"/>
            <a:ext cx="1089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PBS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91C1625-8988-FD47-A145-77449A149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5392" y="390186"/>
            <a:ext cx="7499156" cy="5835436"/>
          </a:xfrm>
        </p:spPr>
      </p:pic>
    </p:spTree>
    <p:extLst>
      <p:ext uri="{BB962C8B-B14F-4D97-AF65-F5344CB8AC3E}">
        <p14:creationId xmlns:p14="http://schemas.microsoft.com/office/powerpoint/2010/main" val="2110853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906BF-82FC-964A-9427-D0D7C9BD4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8B82A76-05BE-6542-826A-7A1541B032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264546"/>
            <a:ext cx="8999304" cy="230095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E44D7-76BC-8942-9987-3583B39DE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81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906BF-82FC-964A-9427-D0D7C9BD4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E44D7-76BC-8942-9987-3583B39DE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DE2172-6846-384E-999E-4AA2139AD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524318"/>
            <a:ext cx="44958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55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B1A321-D425-B04F-90F8-2FE78CE45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1F8AD5-9F6C-CE40-89C6-E2A7BE263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90" y="4756824"/>
            <a:ext cx="7640272" cy="130674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179D6AB-CA80-D441-86E2-2E2D6C648985}"/>
                  </a:ext>
                </a:extLst>
              </p:cNvPr>
              <p:cNvSpPr txBox="1"/>
              <p:nvPr/>
            </p:nvSpPr>
            <p:spPr>
              <a:xfrm>
                <a:off x="1638827" y="415982"/>
                <a:ext cx="113370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179D6AB-CA80-D441-86E2-2E2D6C648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827" y="415982"/>
                <a:ext cx="1133708" cy="430887"/>
              </a:xfrm>
              <a:prstGeom prst="rect">
                <a:avLst/>
              </a:prstGeom>
              <a:blipFill>
                <a:blip r:embed="rId4"/>
                <a:stretch>
                  <a:fillRect l="-2222" r="-10000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31D6669E-2369-2243-858C-FB552D81037B}"/>
              </a:ext>
            </a:extLst>
          </p:cNvPr>
          <p:cNvSpPr txBox="1"/>
          <p:nvPr/>
        </p:nvSpPr>
        <p:spPr>
          <a:xfrm>
            <a:off x="2748233" y="404921"/>
            <a:ext cx="4822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: slate from optimal play (player 1)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DF592EB-7666-054B-9FA0-D7E505555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180" y="1092200"/>
            <a:ext cx="4065646" cy="35760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F065B7-D0C0-2C44-8843-CC5FE1E71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7496" y="1092200"/>
            <a:ext cx="4083132" cy="357602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FBD51E-421F-EC4A-BD03-DD9D7A8A2C4C}"/>
              </a:ext>
            </a:extLst>
          </p:cNvPr>
          <p:cNvCxnSpPr>
            <a:cxnSpLocks/>
          </p:cNvCxnSpPr>
          <p:nvPr/>
        </p:nvCxnSpPr>
        <p:spPr>
          <a:xfrm flipV="1">
            <a:off x="1117600" y="1631092"/>
            <a:ext cx="2608738" cy="2588644"/>
          </a:xfrm>
          <a:prstGeom prst="line">
            <a:avLst/>
          </a:prstGeom>
          <a:ln w="381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4EE2444-DD42-6F4C-A134-58A48F5E5E87}"/>
              </a:ext>
            </a:extLst>
          </p:cNvPr>
          <p:cNvCxnSpPr>
            <a:cxnSpLocks/>
          </p:cNvCxnSpPr>
          <p:nvPr/>
        </p:nvCxnSpPr>
        <p:spPr>
          <a:xfrm flipV="1">
            <a:off x="5159310" y="1631092"/>
            <a:ext cx="2625447" cy="2588644"/>
          </a:xfrm>
          <a:prstGeom prst="line">
            <a:avLst/>
          </a:prstGeom>
          <a:ln w="381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B2DEEB-FC64-3947-B6AE-7DB0873EE369}"/>
              </a:ext>
            </a:extLst>
          </p:cNvPr>
          <p:cNvSpPr txBox="1"/>
          <p:nvPr/>
        </p:nvSpPr>
        <p:spPr>
          <a:xfrm>
            <a:off x="5994979" y="429888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support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EAA1CF-392F-4344-9C35-7BC1083C9B7A}"/>
              </a:ext>
            </a:extLst>
          </p:cNvPr>
          <p:cNvSpPr txBox="1"/>
          <p:nvPr/>
        </p:nvSpPr>
        <p:spPr>
          <a:xfrm>
            <a:off x="1944915" y="430834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support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9C9361-D573-0C41-9719-D0B9D42DD589}"/>
              </a:ext>
            </a:extLst>
          </p:cNvPr>
          <p:cNvSpPr txBox="1"/>
          <p:nvPr/>
        </p:nvSpPr>
        <p:spPr>
          <a:xfrm rot="16200000">
            <a:off x="342929" y="2740747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districts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DEDEBF-183E-C445-BBE1-306D405D965F}"/>
              </a:ext>
            </a:extLst>
          </p:cNvPr>
          <p:cNvSpPr txBox="1"/>
          <p:nvPr/>
        </p:nvSpPr>
        <p:spPr>
          <a:xfrm rot="16200000">
            <a:off x="4422853" y="274074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districts</a:t>
            </a:r>
          </a:p>
        </p:txBody>
      </p:sp>
    </p:spTree>
    <p:extLst>
      <p:ext uri="{BB962C8B-B14F-4D97-AF65-F5344CB8AC3E}">
        <p14:creationId xmlns:p14="http://schemas.microsoft.com/office/powerpoint/2010/main" val="81641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5" grpId="0"/>
      <p:bldP spid="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6A6344-1A8C-3443-9F53-E8E33CDB1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1" descr="page24image2580572976">
            <a:extLst>
              <a:ext uri="{FF2B5EF4-FFF2-40B4-BE49-F238E27FC236}">
                <a16:creationId xmlns:a16="http://schemas.microsoft.com/office/drawing/2014/main" id="{A66D2F4E-E75A-0549-83CD-60B791CE7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71" y="1326776"/>
            <a:ext cx="4602466" cy="391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9389E7-02B6-954F-B9F9-3E4B540072E3}"/>
              </a:ext>
            </a:extLst>
          </p:cNvPr>
          <p:cNvSpPr txBox="1"/>
          <p:nvPr/>
        </p:nvSpPr>
        <p:spPr>
          <a:xfrm>
            <a:off x="7154562" y="6165938"/>
            <a:ext cx="1355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Wang 2016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62A136-14A3-0D49-BFB4-535C4CF58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6" y="1497554"/>
            <a:ext cx="4083132" cy="357602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8830ED-F768-494F-91EB-420D31FB6B41}"/>
              </a:ext>
            </a:extLst>
          </p:cNvPr>
          <p:cNvCxnSpPr>
            <a:cxnSpLocks/>
          </p:cNvCxnSpPr>
          <p:nvPr/>
        </p:nvCxnSpPr>
        <p:spPr>
          <a:xfrm flipV="1">
            <a:off x="1035545" y="1991242"/>
            <a:ext cx="2625447" cy="2588644"/>
          </a:xfrm>
          <a:prstGeom prst="line">
            <a:avLst/>
          </a:prstGeom>
          <a:ln w="381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958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24B70F-3E57-4B43-97A9-0BA3696FC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1214" y="1240065"/>
            <a:ext cx="6833692" cy="437356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7A26B-F9E3-0644-9865-E38F1E5F6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Provable Fairness:</a:t>
            </a:r>
            <a:br>
              <a:rPr lang="en-US" dirty="0"/>
            </a:br>
            <a:r>
              <a:rPr lang="en-US" dirty="0"/>
              <a:t>Piece of Cake!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DB359F-F40F-8E48-8052-4F259D3F1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0B9D8B-E123-CA4D-A068-DA4295313D7C}"/>
              </a:ext>
            </a:extLst>
          </p:cNvPr>
          <p:cNvSpPr txBox="1"/>
          <p:nvPr/>
        </p:nvSpPr>
        <p:spPr>
          <a:xfrm>
            <a:off x="6524367" y="5225533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Amazon</a:t>
            </a:r>
          </a:p>
        </p:txBody>
      </p:sp>
    </p:spTree>
    <p:extLst>
      <p:ext uri="{BB962C8B-B14F-4D97-AF65-F5344CB8AC3E}">
        <p14:creationId xmlns:p14="http://schemas.microsoft.com/office/powerpoint/2010/main" val="1467677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91C1625-8988-FD47-A145-77449A149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5392" y="390186"/>
            <a:ext cx="7499156" cy="5835435"/>
          </a:xfrm>
        </p:spPr>
      </p:pic>
    </p:spTree>
    <p:extLst>
      <p:ext uri="{BB962C8B-B14F-4D97-AF65-F5344CB8AC3E}">
        <p14:creationId xmlns:p14="http://schemas.microsoft.com/office/powerpoint/2010/main" val="786268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614D7A3-A8E5-6047-981B-3F02AED7C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7047" y="1421147"/>
            <a:ext cx="4190588" cy="371283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AED06-DC23-B244-A5BA-FE8ABA6E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FD5C1B-5A48-564F-9585-C56269757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" y="1344871"/>
            <a:ext cx="3162300" cy="1358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224736-4E14-A140-8C78-E4F27B12A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" y="3632635"/>
            <a:ext cx="3175000" cy="13589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2B2C3C-1DD4-6740-BE86-8489496A863B}"/>
              </a:ext>
            </a:extLst>
          </p:cNvPr>
          <p:cNvSpPr txBox="1"/>
          <p:nvPr/>
        </p:nvSpPr>
        <p:spPr>
          <a:xfrm>
            <a:off x="579120" y="402988"/>
            <a:ext cx="5378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Chikina</a:t>
            </a:r>
            <a:r>
              <a:rPr lang="en-US" sz="2800" b="1" dirty="0"/>
              <a:t>, Frieze &amp; </a:t>
            </a:r>
            <a:r>
              <a:rPr lang="en-US" sz="2800" b="1" dirty="0" err="1"/>
              <a:t>Pegden</a:t>
            </a:r>
            <a:r>
              <a:rPr lang="en-US" sz="2800" b="1" dirty="0"/>
              <a:t> 2017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BD1BD77-3F19-344E-9A18-E55C5B06430F}"/>
              </a:ext>
            </a:extLst>
          </p:cNvPr>
          <p:cNvCxnSpPr>
            <a:cxnSpLocks/>
          </p:cNvCxnSpPr>
          <p:nvPr/>
        </p:nvCxnSpPr>
        <p:spPr>
          <a:xfrm>
            <a:off x="2134871" y="2922494"/>
            <a:ext cx="0" cy="71014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6B6C17B-8172-6043-91A6-D65883C1CFDA}"/>
              </a:ext>
            </a:extLst>
          </p:cNvPr>
          <p:cNvSpPr txBox="1"/>
          <p:nvPr/>
        </p:nvSpPr>
        <p:spPr>
          <a:xfrm>
            <a:off x="862728" y="5307105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Markov chain sampling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4401F1A-FE0D-B347-99BD-D83EB867B731}"/>
                  </a:ext>
                </a:extLst>
              </p:cNvPr>
              <p:cNvSpPr txBox="1"/>
              <p:nvPr/>
            </p:nvSpPr>
            <p:spPr>
              <a:xfrm>
                <a:off x="5105562" y="5307105"/>
                <a:ext cx="2693558" cy="372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New test for outliers: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</m:ra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4401F1A-FE0D-B347-99BD-D83EB867B7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562" y="5307105"/>
                <a:ext cx="2693558" cy="372410"/>
              </a:xfrm>
              <a:prstGeom prst="rect">
                <a:avLst/>
              </a:prstGeom>
              <a:blipFill>
                <a:blip r:embed="rId5"/>
                <a:stretch>
                  <a:fillRect l="-1878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8788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4A23A-6AF2-F64B-96BD-8E929CE65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Wisconsin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AED06-DC23-B244-A5BA-FE8ABA6E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19532D6-0B27-D349-9F7E-98FBF98C0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19062" y="469557"/>
            <a:ext cx="5174279" cy="556054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D4C071-6F94-DA44-9EBF-737533048777}"/>
              </a:ext>
            </a:extLst>
          </p:cNvPr>
          <p:cNvSpPr txBox="1"/>
          <p:nvPr/>
        </p:nvSpPr>
        <p:spPr>
          <a:xfrm>
            <a:off x="7081718" y="607598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wisconsin.gov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42A132-42DD-F946-AF67-F3DD7685E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689567"/>
            <a:ext cx="3161862" cy="41752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837775-48E4-D24A-9862-F2527D33AB09}"/>
              </a:ext>
            </a:extLst>
          </p:cNvPr>
          <p:cNvSpPr txBox="1"/>
          <p:nvPr/>
        </p:nvSpPr>
        <p:spPr>
          <a:xfrm>
            <a:off x="2270452" y="607598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wisc.edu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745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7073EF-B1E2-3148-81C2-E56E1275F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2811" y="1011895"/>
            <a:ext cx="6178877" cy="53679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50353B-5363-C548-8FB9-DF3100D1E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859171-E3C7-8B4E-94C1-A581D4609D2B}"/>
              </a:ext>
            </a:extLst>
          </p:cNvPr>
          <p:cNvSpPr txBox="1"/>
          <p:nvPr/>
        </p:nvSpPr>
        <p:spPr>
          <a:xfrm>
            <a:off x="579120" y="402988"/>
            <a:ext cx="6240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Herschlag</a:t>
            </a:r>
            <a:r>
              <a:rPr lang="en-US" sz="2800" b="1" dirty="0"/>
              <a:t>, </a:t>
            </a:r>
            <a:r>
              <a:rPr lang="en-US" sz="2800" b="1" dirty="0" err="1"/>
              <a:t>Ravier</a:t>
            </a:r>
            <a:r>
              <a:rPr lang="en-US" sz="2800" b="1" dirty="0"/>
              <a:t> &amp; Mattingly 2017</a:t>
            </a:r>
          </a:p>
        </p:txBody>
      </p:sp>
    </p:spTree>
    <p:extLst>
      <p:ext uri="{BB962C8B-B14F-4D97-AF65-F5344CB8AC3E}">
        <p14:creationId xmlns:p14="http://schemas.microsoft.com/office/powerpoint/2010/main" val="3715699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AABA631-5FAB-3342-B6A8-7E09135D6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994" y="2302836"/>
            <a:ext cx="5377243" cy="34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2FA7E5-3371-D742-96A1-9F42FF154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Efficiency Gap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A92EC1D-6A61-FB41-B2F7-A15CDC23B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6894576" cy="4373563"/>
          </a:xfrm>
        </p:spPr>
        <p:txBody>
          <a:bodyPr/>
          <a:lstStyle/>
          <a:p>
            <a:r>
              <a:rPr lang="en-US" dirty="0"/>
              <a:t>Stephanopoulos &amp; McGhee, 2014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CFE96-C23C-884A-A17A-EF13D27E9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A0B04F-4865-2745-A836-33FE6ACCB2B5}"/>
              </a:ext>
            </a:extLst>
          </p:cNvPr>
          <p:cNvSpPr txBox="1"/>
          <p:nvPr/>
        </p:nvSpPr>
        <p:spPr>
          <a:xfrm>
            <a:off x="7060810" y="5628572"/>
            <a:ext cx="1839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New York Times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6A73A14-C870-C94C-9FAA-DAEF9933C8CF}"/>
                  </a:ext>
                </a:extLst>
              </p:cNvPr>
              <p:cNvSpPr txBox="1"/>
              <p:nvPr/>
            </p:nvSpPr>
            <p:spPr>
              <a:xfrm>
                <a:off x="557399" y="2338617"/>
                <a:ext cx="3575690" cy="41731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</a:t>
                </a:r>
                <a:r>
                  <a:rPr lang="en-US" sz="2000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:= losing districts</a:t>
                </a:r>
              </a:p>
              <a:p>
                <a:r>
                  <a:rPr lang="en-US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</a:t>
                </a:r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:= winning districts</a:t>
                </a:r>
                <a:endParaRPr lang="en-US" sz="20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en-US" sz="20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</a:t>
                </a:r>
                <a:r>
                  <a:rPr lang="en-US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:= winning threshold</a:t>
                </a:r>
              </a:p>
              <a:p>
                <a:r>
                  <a:rPr lang="en-US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:= wasted votes</a:t>
                </a:r>
              </a:p>
              <a:p>
                <a:r>
                  <a:rPr lang="en-US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:= total votes</a:t>
                </a:r>
                <a:endParaRPr lang="en-US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2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6A73A14-C870-C94C-9FAA-DAEF9933C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99" y="2338617"/>
                <a:ext cx="3575690" cy="4173130"/>
              </a:xfrm>
              <a:prstGeom prst="rect">
                <a:avLst/>
              </a:prstGeom>
              <a:blipFill>
                <a:blip r:embed="rId4"/>
                <a:stretch>
                  <a:fillRect l="-13475" t="-151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A61B5089-17B2-F440-BEA5-7B8436393252}"/>
              </a:ext>
            </a:extLst>
          </p:cNvPr>
          <p:cNvSpPr txBox="1"/>
          <p:nvPr/>
        </p:nvSpPr>
        <p:spPr>
          <a:xfrm>
            <a:off x="6248400" y="2302836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/>
              <a:t>E.G. &gt; 7%</a:t>
            </a:r>
          </a:p>
        </p:txBody>
      </p:sp>
    </p:spTree>
    <p:extLst>
      <p:ext uri="{BB962C8B-B14F-4D97-AF65-F5344CB8AC3E}">
        <p14:creationId xmlns:p14="http://schemas.microsoft.com/office/powerpoint/2010/main" val="2465379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CFE96-C23C-884A-A17A-EF13D27E9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A0B04F-4865-2745-A836-33FE6ACCB2B5}"/>
              </a:ext>
            </a:extLst>
          </p:cNvPr>
          <p:cNvSpPr txBox="1"/>
          <p:nvPr/>
        </p:nvSpPr>
        <p:spPr>
          <a:xfrm>
            <a:off x="6549745" y="606806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Supreme Court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A01FF1-5A9A-FB4E-AE08-148E0F6D7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" y="3486612"/>
            <a:ext cx="7719822" cy="967727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FDA732-51D6-6D46-9253-9C550E3EE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" y="1038719"/>
            <a:ext cx="7719822" cy="2222871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4422B3-D69A-7C49-A26E-42217E057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" y="4679361"/>
            <a:ext cx="7719822" cy="135124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C2FFA7-974C-334A-992F-8B2F66BA473A}"/>
              </a:ext>
            </a:extLst>
          </p:cNvPr>
          <p:cNvSpPr txBox="1"/>
          <p:nvPr/>
        </p:nvSpPr>
        <p:spPr>
          <a:xfrm>
            <a:off x="579120" y="402988"/>
            <a:ext cx="7600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Gill v. </a:t>
            </a:r>
            <a:r>
              <a:rPr lang="en-US" sz="2800" b="1" dirty="0" err="1"/>
              <a:t>Whitford</a:t>
            </a:r>
            <a:r>
              <a:rPr lang="en-US" sz="2800" b="1" dirty="0"/>
              <a:t>, Oct. 2017 (</a:t>
            </a:r>
            <a:r>
              <a:rPr lang="en-US" sz="2800" b="1" dirty="0" err="1"/>
              <a:t>Wisconson</a:t>
            </a:r>
            <a:r>
              <a:rPr lang="en-US" sz="2800" b="1" dirty="0"/>
              <a:t> map)</a:t>
            </a:r>
          </a:p>
        </p:txBody>
      </p:sp>
    </p:spTree>
    <p:extLst>
      <p:ext uri="{BB962C8B-B14F-4D97-AF65-F5344CB8AC3E}">
        <p14:creationId xmlns:p14="http://schemas.microsoft.com/office/powerpoint/2010/main" val="27548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A415C0-5821-0F42-9166-FFF40AA33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 division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83319-26CF-6E4A-AF38-F46760E33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CD8E29E1-E0A1-0D4E-93E1-53E4739C6E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5766" y="1979385"/>
            <a:ext cx="3291840" cy="3716792"/>
          </a:xfrm>
        </p:spPr>
        <p:txBody>
          <a:bodyPr/>
          <a:lstStyle/>
          <a:p>
            <a:r>
              <a:rPr lang="en-US" b="0" dirty="0"/>
              <a:t>“Zeus, most glorious and greatest of the eternal gods, take which ever of these portions your heart within you bids.” </a:t>
            </a:r>
            <a:endParaRPr lang="en-US" dirty="0"/>
          </a:p>
        </p:txBody>
      </p:sp>
      <p:pic>
        <p:nvPicPr>
          <p:cNvPr id="38" name="Content Placeholder 37">
            <a:extLst>
              <a:ext uri="{FF2B5EF4-FFF2-40B4-BE49-F238E27FC236}">
                <a16:creationId xmlns:a16="http://schemas.microsoft.com/office/drawing/2014/main" id="{01D07F15-7C92-BC47-8BA1-2B1F182813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57547" y="1290586"/>
            <a:ext cx="3292475" cy="4148000"/>
          </a:xfr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22FBC21-0306-2E40-87BA-378EC925385A}"/>
              </a:ext>
            </a:extLst>
          </p:cNvPr>
          <p:cNvSpPr txBox="1"/>
          <p:nvPr/>
        </p:nvSpPr>
        <p:spPr>
          <a:xfrm>
            <a:off x="5989422" y="5225533"/>
            <a:ext cx="1428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MFA Boston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5EB95FC-B5AA-C249-96F8-3097B1BDF3F9}"/>
              </a:ext>
            </a:extLst>
          </p:cNvPr>
          <p:cNvSpPr txBox="1"/>
          <p:nvPr/>
        </p:nvSpPr>
        <p:spPr>
          <a:xfrm>
            <a:off x="1174424" y="5225533"/>
            <a:ext cx="366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Prometheus, Hesiod’s Theogony</a:t>
            </a:r>
          </a:p>
        </p:txBody>
      </p:sp>
    </p:spTree>
    <p:extLst>
      <p:ext uri="{BB962C8B-B14F-4D97-AF65-F5344CB8AC3E}">
        <p14:creationId xmlns:p14="http://schemas.microsoft.com/office/powerpoint/2010/main" val="3354110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A415C0-5821-0F42-9166-FFF40AA33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 Division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83319-26CF-6E4A-AF38-F46760E33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50A72648-8EE0-C24E-AB86-06CF21952C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60029" y="2873885"/>
            <a:ext cx="1650803" cy="1650803"/>
          </a:xfrm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AFF023A1-26A2-A148-82E8-B7467CBF6C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60029" y="1064125"/>
            <a:ext cx="1650803" cy="1650803"/>
          </a:xfrm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5DBDB24-01F2-3443-8767-C0B990037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0029" y="4678705"/>
            <a:ext cx="1650803" cy="1644379"/>
          </a:xfrm>
          <a:prstGeom prst="rect">
            <a:avLst/>
          </a:prstGeom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2D58614-2A04-C14C-8CE3-C0C911A10DEC}"/>
              </a:ext>
            </a:extLst>
          </p:cNvPr>
          <p:cNvSpPr txBox="1"/>
          <p:nvPr/>
        </p:nvSpPr>
        <p:spPr>
          <a:xfrm>
            <a:off x="5837729" y="5085395"/>
            <a:ext cx="8290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err="1"/>
              <a:t>Dingli</a:t>
            </a:r>
            <a:endParaRPr lang="en-US" sz="2000" dirty="0"/>
          </a:p>
          <a:p>
            <a:pPr algn="r"/>
            <a:r>
              <a:rPr lang="en-US" sz="2000" dirty="0"/>
              <a:t>Yu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4963EE-1C0E-DF4E-B2BD-A622EFA7B9FE}"/>
              </a:ext>
            </a:extLst>
          </p:cNvPr>
          <p:cNvSpPr txBox="1"/>
          <p:nvPr/>
        </p:nvSpPr>
        <p:spPr>
          <a:xfrm>
            <a:off x="5355224" y="3345343"/>
            <a:ext cx="13115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Ariel</a:t>
            </a:r>
          </a:p>
          <a:p>
            <a:pPr algn="r"/>
            <a:r>
              <a:rPr lang="en-US" sz="2000" dirty="0" err="1"/>
              <a:t>Procaccia</a:t>
            </a:r>
            <a:endParaRPr lang="en-US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E41188-11FB-704E-83F9-04762E8708CA}"/>
              </a:ext>
            </a:extLst>
          </p:cNvPr>
          <p:cNvSpPr txBox="1"/>
          <p:nvPr/>
        </p:nvSpPr>
        <p:spPr>
          <a:xfrm>
            <a:off x="5581370" y="1535583"/>
            <a:ext cx="10695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Wesley</a:t>
            </a:r>
          </a:p>
          <a:p>
            <a:pPr algn="r"/>
            <a:r>
              <a:rPr lang="en-US" sz="2000" dirty="0" err="1"/>
              <a:t>Pegden</a:t>
            </a:r>
            <a:endParaRPr lang="en-US" sz="2000" dirty="0"/>
          </a:p>
        </p:txBody>
      </p:sp>
      <p:sp>
        <p:nvSpPr>
          <p:cNvPr id="12" name="Content Placeholder 33">
            <a:extLst>
              <a:ext uri="{FF2B5EF4-FFF2-40B4-BE49-F238E27FC236}">
                <a16:creationId xmlns:a16="http://schemas.microsoft.com/office/drawing/2014/main" id="{0CC8BA27-D68A-EF47-959D-01D0CE64BCC6}"/>
              </a:ext>
            </a:extLst>
          </p:cNvPr>
          <p:cNvSpPr txBox="1">
            <a:spLocks/>
          </p:cNvSpPr>
          <p:nvPr/>
        </p:nvSpPr>
        <p:spPr>
          <a:xfrm>
            <a:off x="955765" y="1979385"/>
            <a:ext cx="4080209" cy="3716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“A Partisan Districting Protocol with Provably Nonpartisan Outcomes”</a:t>
            </a:r>
          </a:p>
          <a:p>
            <a:endParaRPr lang="en-US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I cut, you freeze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Serial dictatorship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64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17742</TotalTime>
  <Words>240</Words>
  <Application>Microsoft Macintosh PowerPoint</Application>
  <PresentationFormat>On-screen Show (4:3)</PresentationFormat>
  <Paragraphs>101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Arial Black</vt:lpstr>
      <vt:lpstr>Calibri</vt:lpstr>
      <vt:lpstr>Cambria Math</vt:lpstr>
      <vt:lpstr>Essential</vt:lpstr>
      <vt:lpstr>Gerrymandering</vt:lpstr>
      <vt:lpstr>PowerPoint Presentation</vt:lpstr>
      <vt:lpstr>PowerPoint Presentation</vt:lpstr>
      <vt:lpstr>Wisconsin</vt:lpstr>
      <vt:lpstr>PowerPoint Presentation</vt:lpstr>
      <vt:lpstr>Efficiency Gap</vt:lpstr>
      <vt:lpstr>PowerPoint Presentation</vt:lpstr>
      <vt:lpstr>fair division</vt:lpstr>
      <vt:lpstr>Fair Division</vt:lpstr>
      <vt:lpstr>example</vt:lpstr>
      <vt:lpstr>Competing objectives</vt:lpstr>
      <vt:lpstr>Varied utility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Formal Procedure</vt:lpstr>
      <vt:lpstr>Proving Fairness</vt:lpstr>
      <vt:lpstr>Proof?</vt:lpstr>
      <vt:lpstr>Proof?</vt:lpstr>
      <vt:lpstr>PowerPoint Presentation</vt:lpstr>
      <vt:lpstr>PowerPoint Presentation</vt:lpstr>
      <vt:lpstr>Provable Fairness: Piece of Cake!</vt:lpstr>
      <vt:lpstr>PowerPoint Presentation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Brian David Ondov</cp:lastModifiedBy>
  <cp:revision>2084</cp:revision>
  <cp:lastPrinted>2018-04-12T00:27:48Z</cp:lastPrinted>
  <dcterms:created xsi:type="dcterms:W3CDTF">2013-03-05T15:39:19Z</dcterms:created>
  <dcterms:modified xsi:type="dcterms:W3CDTF">2018-04-12T06:56:17Z</dcterms:modified>
</cp:coreProperties>
</file>