
<file path=[Content_Types].xml><?xml version="1.0" encoding="utf-8"?>
<Types xmlns="http://schemas.openxmlformats.org/package/2006/content-types">
  <Default ContentType="image/jpeg" Extension="jpg"/>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29.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28.xml"/>
  <Override ContentType="application/vnd.openxmlformats-officedocument.presentationml.notesSlide+xml" PartName="/ppt/notesSlides/notesSlide15.xml"/>
  <Override ContentType="application/vnd.openxmlformats-officedocument.presentationml.notesSlide+xml" PartName="/ppt/notesSlides/notesSlide11.xml"/>
  <Override ContentType="application/vnd.openxmlformats-officedocument.presentationml.notesSlide+xml" PartName="/ppt/notesSlides/notesSlide24.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17.xml"/>
  <Override ContentType="application/vnd.openxmlformats-officedocument.presentationml.notesSlide+xml" PartName="/ppt/notesSlides/notesSlide16.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4.xml"/>
  <Override ContentType="application/vnd.openxmlformats-officedocument.presentationml.notesSlide+xml" PartName="/ppt/notesSlides/notesSlide25.xml"/>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22.xml"/>
  <Override ContentType="application/vnd.openxmlformats-officedocument.presentationml.notesSlide+xml" PartName="/ppt/notesSlides/notesSlide7.xml"/>
  <Override ContentType="application/vnd.openxmlformats-officedocument.presentationml.notesSlide+xml" PartName="/ppt/notesSlides/notesSlide26.xml"/>
  <Override ContentType="application/vnd.openxmlformats-officedocument.presentationml.notesSlide+xml" PartName="/ppt/notesSlides/notesSlide5.xml"/>
  <Override ContentType="application/vnd.openxmlformats-officedocument.presentationml.notesSlide+xml" PartName="/ppt/notesSlides/notesSlide19.xml"/>
  <Override ContentType="application/vnd.openxmlformats-officedocument.presentationml.notesSlide+xml" PartName="/ppt/notesSlides/notesSlide27.xml"/>
  <Override ContentType="application/vnd.openxmlformats-officedocument.presentationml.notesSlide+xml" PartName="/ppt/notesSlides/notesSlide14.xml"/>
  <Override ContentType="application/vnd.openxmlformats-officedocument.presentationml.notesSlide+xml" PartName="/ppt/notesSlides/notesSlide23.xml"/>
  <Override ContentType="application/vnd.openxmlformats-officedocument.presentationml.notesSlide+xml" PartName="/ppt/notesSlides/notesSlide2.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22.xml"/>
  <Override ContentType="application/vnd.openxmlformats-officedocument.presentationml.slide+xml" PartName="/ppt/slides/slide26.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25.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29.xml"/>
  <Override ContentType="application/vnd.openxmlformats-officedocument.presentationml.slide+xml" PartName="/ppt/slides/slide2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28.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23.xml"/>
  <Override ContentType="application/vnd.openxmlformats-officedocument.presentationml.slide+xml" PartName="/ppt/slides/slide27.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autoCompressPictures="0" strictFirstAndLastChars="0" saveSubsetFonts="1">
  <p:sldMasterIdLst>
    <p:sldMasterId id="2147483659" r:id="rId3"/>
  </p:sldMasterIdLst>
  <p:notesMasterIdLst>
    <p:notesMasterId r:id="rId4"/>
  </p:notesMasterIdLst>
  <p:sldIdLst>
    <p:sldId id="256" r:id="rId5"/>
    <p:sldId id="257" r:id="rId6"/>
    <p:sldId id="258" r:id="rId7"/>
    <p:sldId id="259" r:id="rId8"/>
    <p:sldId id="260" r:id="rId9"/>
    <p:sldId id="261" r:id="rId10"/>
    <p:sldId id="262" r:id="rId11"/>
    <p:sldId id="263" r:id="rId12"/>
    <p:sldId id="264" r:id="rId13"/>
    <p:sldId id="265" r:id="rId14"/>
    <p:sldId id="266" r:id="rId15"/>
    <p:sldId id="267" r:id="rId16"/>
    <p:sldId id="268" r:id="rId17"/>
    <p:sldId id="269" r:id="rId18"/>
    <p:sldId id="270" r:id="rId19"/>
    <p:sldId id="271" r:id="rId20"/>
    <p:sldId id="272" r:id="rId21"/>
    <p:sldId id="273" r:id="rId22"/>
    <p:sldId id="274" r:id="rId23"/>
    <p:sldId id="275" r:id="rId24"/>
    <p:sldId id="276" r:id="rId25"/>
    <p:sldId id="277" r:id="rId26"/>
    <p:sldId id="278" r:id="rId27"/>
    <p:sldId id="279" r:id="rId28"/>
    <p:sldId id="280" r:id="rId29"/>
    <p:sldId id="281" r:id="rId30"/>
    <p:sldId id="282" r:id="rId31"/>
    <p:sldId id="283" r:id="rId32"/>
    <p:sldId id="284" r:id="rId33"/>
  </p:sldIdLst>
  <p:sldSz cy="51435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file>

<file path=ppt/_rels/presentation.xml.rels><?xml version="1.0" encoding="UTF-8" standalone="yes"?><Relationships xmlns="http://schemas.openxmlformats.org/package/2006/relationships"><Relationship Id="rId20" Type="http://schemas.openxmlformats.org/officeDocument/2006/relationships/slide" Target="slides/slide16.xml"/><Relationship Id="rId22" Type="http://schemas.openxmlformats.org/officeDocument/2006/relationships/slide" Target="slides/slide18.xml"/><Relationship Id="rId21" Type="http://schemas.openxmlformats.org/officeDocument/2006/relationships/slide" Target="slides/slide17.xml"/><Relationship Id="rId24" Type="http://schemas.openxmlformats.org/officeDocument/2006/relationships/slide" Target="slides/slide20.xml"/><Relationship Id="rId23" Type="http://schemas.openxmlformats.org/officeDocument/2006/relationships/slide" Target="slides/slide19.xml"/><Relationship Id="rId1" Type="http://schemas.openxmlformats.org/officeDocument/2006/relationships/theme" Target="theme/theme2.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9" Type="http://schemas.openxmlformats.org/officeDocument/2006/relationships/slide" Target="slides/slide5.xml"/><Relationship Id="rId26" Type="http://schemas.openxmlformats.org/officeDocument/2006/relationships/slide" Target="slides/slide22.xml"/><Relationship Id="rId25" Type="http://schemas.openxmlformats.org/officeDocument/2006/relationships/slide" Target="slides/slide21.xml"/><Relationship Id="rId28" Type="http://schemas.openxmlformats.org/officeDocument/2006/relationships/slide" Target="slides/slide24.xml"/><Relationship Id="rId27" Type="http://schemas.openxmlformats.org/officeDocument/2006/relationships/slide" Target="slides/slide23.xml"/><Relationship Id="rId5" Type="http://schemas.openxmlformats.org/officeDocument/2006/relationships/slide" Target="slides/slide1.xml"/><Relationship Id="rId6" Type="http://schemas.openxmlformats.org/officeDocument/2006/relationships/slide" Target="slides/slide2.xml"/><Relationship Id="rId29" Type="http://schemas.openxmlformats.org/officeDocument/2006/relationships/slide" Target="slides/slide25.xml"/><Relationship Id="rId7" Type="http://schemas.openxmlformats.org/officeDocument/2006/relationships/slide" Target="slides/slide3.xml"/><Relationship Id="rId8" Type="http://schemas.openxmlformats.org/officeDocument/2006/relationships/slide" Target="slides/slide4.xml"/><Relationship Id="rId31" Type="http://schemas.openxmlformats.org/officeDocument/2006/relationships/slide" Target="slides/slide27.xml"/><Relationship Id="rId30" Type="http://schemas.openxmlformats.org/officeDocument/2006/relationships/slide" Target="slides/slide26.xml"/><Relationship Id="rId11" Type="http://schemas.openxmlformats.org/officeDocument/2006/relationships/slide" Target="slides/slide7.xml"/><Relationship Id="rId33" Type="http://schemas.openxmlformats.org/officeDocument/2006/relationships/slide" Target="slides/slide29.xml"/><Relationship Id="rId10" Type="http://schemas.openxmlformats.org/officeDocument/2006/relationships/slide" Target="slides/slide6.xml"/><Relationship Id="rId32" Type="http://schemas.openxmlformats.org/officeDocument/2006/relationships/slide" Target="slides/slide28.xml"/><Relationship Id="rId13" Type="http://schemas.openxmlformats.org/officeDocument/2006/relationships/slide" Target="slides/slide9.xml"/><Relationship Id="rId12" Type="http://schemas.openxmlformats.org/officeDocument/2006/relationships/slide" Target="slides/slide8.xml"/><Relationship Id="rId15" Type="http://schemas.openxmlformats.org/officeDocument/2006/relationships/slide" Target="slides/slide11.xml"/><Relationship Id="rId14" Type="http://schemas.openxmlformats.org/officeDocument/2006/relationships/slide" Target="slides/slide10.xml"/><Relationship Id="rId17" Type="http://schemas.openxmlformats.org/officeDocument/2006/relationships/slide" Target="slides/slide13.xml"/><Relationship Id="rId16" Type="http://schemas.openxmlformats.org/officeDocument/2006/relationships/slide" Target="slides/slide12.xml"/><Relationship Id="rId19" Type="http://schemas.openxmlformats.org/officeDocument/2006/relationships/slide" Target="slides/slide15.xml"/><Relationship Id="rId18" Type="http://schemas.openxmlformats.org/officeDocument/2006/relationships/slide" Target="slides/slide1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 name="Shape 2"/>
        <p:cNvGrpSpPr/>
        <p:nvPr/>
      </p:nvGrpSpPr>
      <p:grpSpPr>
        <a:xfrm>
          <a:off x="0" y="0"/>
          <a:ext cx="0" cy="0"/>
          <a:chOff x="0" y="0"/>
          <a:chExt cx="0" cy="0"/>
        </a:xfrm>
      </p:grpSpPr>
      <p:sp>
        <p:nvSpPr>
          <p:cNvPr id="3" name="Shape 3"/>
          <p:cNvSpPr/>
          <p:nvPr>
            <p:ph idx="2" type="sldImg"/>
          </p:nvPr>
        </p:nvSpPr>
        <p:spPr>
          <a:xfrm>
            <a:off x="381300" y="685800"/>
            <a:ext cx="6096075"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Shape 4"/>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50" name="Shape 50"/>
        <p:cNvGrpSpPr/>
        <p:nvPr/>
      </p:nvGrpSpPr>
      <p:grpSpPr>
        <a:xfrm>
          <a:off x="0" y="0"/>
          <a:ext cx="0" cy="0"/>
          <a:chOff x="0" y="0"/>
          <a:chExt cx="0" cy="0"/>
        </a:xfrm>
      </p:grpSpPr>
      <p:sp>
        <p:nvSpPr>
          <p:cNvPr id="51" name="Shape 51"/>
          <p:cNvSpPr/>
          <p:nvPr>
            <p:ph idx="2" type="sldImg"/>
          </p:nvPr>
        </p:nvSpPr>
        <p:spPr>
          <a:xfrm>
            <a:off x="381300" y="685800"/>
            <a:ext cx="6096075" cy="3429000"/>
          </a:xfrm>
          <a:custGeom>
            <a:pathLst>
              <a:path extrusionOk="0" h="120000" w="120000">
                <a:moveTo>
                  <a:pt x="0" y="0"/>
                </a:moveTo>
                <a:lnTo>
                  <a:pt x="120000" y="0"/>
                </a:lnTo>
                <a:lnTo>
                  <a:pt x="120000" y="120000"/>
                </a:lnTo>
                <a:lnTo>
                  <a:pt x="0" y="120000"/>
                </a:lnTo>
                <a:close/>
              </a:path>
            </a:pathLst>
          </a:custGeom>
        </p:spPr>
      </p:sp>
      <p:sp>
        <p:nvSpPr>
          <p:cNvPr id="52" name="Shape 52"/>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a:p>
            <a:pPr indent="0" lvl="0" marL="0">
              <a:spcBef>
                <a:spcPts val="0"/>
              </a:spcBef>
              <a:spcAft>
                <a:spcPts val="0"/>
              </a:spcAft>
              <a:buNone/>
            </a:pPr>
            <a:r>
              <a:rPr lang="en"/>
              <a:t>Good to keep in mind that this was published before the time of online social networks as we know them today. Before Facebook, Twitter, Instagram, and Snapchat were even started. Chatrooms and  discussion boards are older.</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88" name="Shape 188"/>
        <p:cNvGrpSpPr/>
        <p:nvPr/>
      </p:nvGrpSpPr>
      <p:grpSpPr>
        <a:xfrm>
          <a:off x="0" y="0"/>
          <a:ext cx="0" cy="0"/>
          <a:chOff x="0" y="0"/>
          <a:chExt cx="0" cy="0"/>
        </a:xfrm>
      </p:grpSpPr>
      <p:sp>
        <p:nvSpPr>
          <p:cNvPr id="189" name="Shape 189"/>
          <p:cNvSpPr/>
          <p:nvPr>
            <p:ph idx="2" type="sldImg"/>
          </p:nvPr>
        </p:nvSpPr>
        <p:spPr>
          <a:xfrm>
            <a:off x="413426" y="685185"/>
            <a:ext cx="6031149" cy="3429000"/>
          </a:xfrm>
          <a:custGeom>
            <a:pathLst>
              <a:path extrusionOk="0" h="120000" w="120000">
                <a:moveTo>
                  <a:pt x="0" y="0"/>
                </a:moveTo>
                <a:lnTo>
                  <a:pt x="120000" y="0"/>
                </a:lnTo>
                <a:lnTo>
                  <a:pt x="120000" y="120000"/>
                </a:lnTo>
                <a:lnTo>
                  <a:pt x="0" y="120000"/>
                </a:lnTo>
                <a:close/>
              </a:path>
            </a:pathLst>
          </a:custGeom>
          <a:solidFill>
            <a:srgbClr val="FFFFFF"/>
          </a:solidFill>
          <a:ln>
            <a:noFill/>
          </a:ln>
        </p:spPr>
      </p:sp>
      <p:sp>
        <p:nvSpPr>
          <p:cNvPr id="190" name="Shape 190"/>
          <p:cNvSpPr txBox="1"/>
          <p:nvPr>
            <p:ph idx="1" type="body"/>
          </p:nvPr>
        </p:nvSpPr>
        <p:spPr>
          <a:xfrm>
            <a:off x="685496" y="4343092"/>
            <a:ext cx="5487008" cy="4115721"/>
          </a:xfrm>
          <a:prstGeom prst="rect">
            <a:avLst/>
          </a:prstGeom>
          <a:noFill/>
          <a:ln>
            <a:noFill/>
          </a:ln>
        </p:spPr>
        <p:txBody>
          <a:bodyPr anchorCtr="0" anchor="t" bIns="45600" lIns="91175" spcFirstLastPara="1" rIns="91175" wrap="square" tIns="45600">
            <a:noAutofit/>
          </a:bodyPr>
          <a:lstStyle/>
          <a:p>
            <a:pPr indent="0" lvl="0" marL="0" marR="0" rtl="0" algn="l">
              <a:spcBef>
                <a:spcPts val="0"/>
              </a:spcBef>
              <a:spcAft>
                <a:spcPts val="0"/>
              </a:spcAft>
              <a:buNone/>
            </a:pPr>
            <a:r>
              <a:t/>
            </a:r>
            <a:endParaRPr b="0" i="0" sz="1700" u="none" cap="none" strike="noStrike"/>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52" name="Shape 252"/>
        <p:cNvGrpSpPr/>
        <p:nvPr/>
      </p:nvGrpSpPr>
      <p:grpSpPr>
        <a:xfrm>
          <a:off x="0" y="0"/>
          <a:ext cx="0" cy="0"/>
          <a:chOff x="0" y="0"/>
          <a:chExt cx="0" cy="0"/>
        </a:xfrm>
      </p:grpSpPr>
      <p:sp>
        <p:nvSpPr>
          <p:cNvPr id="253" name="Shape 253"/>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54" name="Shape 254"/>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rPr lang="en"/>
              <a:t>We begin by departing somewhat from the Domingos-Richardson framework in the following sense: where their models are essentially descriptive, specifying a joint distribution over all nodes’ behavior in a global sense, we focus on more operational models from mathematical sociology [15, 28] and interacting particle systems [11, 17] that explicitly represent the step-by-step dynamics of adoption</a:t>
            </a:r>
            <a:endParaRPr/>
          </a:p>
          <a:p>
            <a:pPr indent="0" lvl="0" marL="0">
              <a:spcBef>
                <a:spcPts val="0"/>
              </a:spcBef>
              <a:spcAft>
                <a:spcPts val="0"/>
              </a:spcAft>
              <a:buNone/>
            </a:pPr>
            <a:r>
              <a:t/>
            </a:r>
            <a:endParaRPr/>
          </a:p>
          <a:p>
            <a:pPr indent="0" lvl="0" marL="0" rtl="0">
              <a:lnSpc>
                <a:spcPct val="115000"/>
              </a:lnSpc>
              <a:spcBef>
                <a:spcPts val="0"/>
              </a:spcBef>
              <a:spcAft>
                <a:spcPts val="1600"/>
              </a:spcAft>
              <a:buClr>
                <a:schemeClr val="dk1"/>
              </a:buClr>
              <a:buSzPts val="1100"/>
              <a:buFont typeface="Arial"/>
              <a:buNone/>
            </a:pPr>
            <a:r>
              <a:rPr lang="en"/>
              <a:t>Need to select a k-subset of individuals S to activate in a social network such that they maximize the expected number of final activated nodes. NP-hard to determine the optimum for influence maximization for the models we consider</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58" name="Shape 258"/>
        <p:cNvGrpSpPr/>
        <p:nvPr/>
      </p:nvGrpSpPr>
      <p:grpSpPr>
        <a:xfrm>
          <a:off x="0" y="0"/>
          <a:ext cx="0" cy="0"/>
          <a:chOff x="0" y="0"/>
          <a:chExt cx="0" cy="0"/>
        </a:xfrm>
      </p:grpSpPr>
      <p:sp>
        <p:nvSpPr>
          <p:cNvPr id="259" name="Shape 259"/>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60" name="Shape 260"/>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298450" lvl="0" marL="457200" rtl="0">
              <a:lnSpc>
                <a:spcPct val="115000"/>
              </a:lnSpc>
              <a:spcBef>
                <a:spcPts val="0"/>
              </a:spcBef>
              <a:spcAft>
                <a:spcPts val="0"/>
              </a:spcAft>
              <a:buSzPts val="1100"/>
              <a:buAutoNum type="arabicPeriod"/>
            </a:pPr>
            <a:r>
              <a:rPr lang="en"/>
              <a:t>First provable approximation guarantee to within a factor of (1 - 1/</a:t>
            </a:r>
            <a:r>
              <a:rPr i="1" lang="en"/>
              <a:t>e - 𝜺</a:t>
            </a:r>
            <a:r>
              <a:rPr lang="en"/>
              <a:t>) of optimal for both linear threshold and independent cascade model. Main content of result is the analysis framework needed for obtaining a provable performance guarantee. The algorithm that achieves this performance guarantee is a natural greedy hill-climbing strategy.</a:t>
            </a:r>
            <a:endParaRPr/>
          </a:p>
          <a:p>
            <a:pPr indent="-298450" lvl="0" marL="457200" rtl="0">
              <a:lnSpc>
                <a:spcPct val="115000"/>
              </a:lnSpc>
              <a:spcBef>
                <a:spcPts val="1000"/>
              </a:spcBef>
              <a:spcAft>
                <a:spcPts val="0"/>
              </a:spcAft>
              <a:buSzPts val="1100"/>
              <a:buAutoNum type="arabicPeriod"/>
            </a:pPr>
            <a:r>
              <a:rPr lang="en"/>
              <a:t>Node selection heuristics based on the well-studied notions of degree centrality and distance centrality from the field of social networks.</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64" name="Shape 264"/>
        <p:cNvGrpSpPr/>
        <p:nvPr/>
      </p:nvGrpSpPr>
      <p:grpSpPr>
        <a:xfrm>
          <a:off x="0" y="0"/>
          <a:ext cx="0" cy="0"/>
          <a:chOff x="0" y="0"/>
          <a:chExt cx="0" cy="0"/>
        </a:xfrm>
      </p:grpSpPr>
      <p:sp>
        <p:nvSpPr>
          <p:cNvPr id="265" name="Shape 265"/>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66" name="Shape 266"/>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rPr lang="en"/>
              <a:t>Assumption: </a:t>
            </a:r>
            <a:r>
              <a:rPr lang="en"/>
              <a:t>the greedy algorithm can evaluate the underlying function exactly, which may not be the case for the influence function σ(A). Simulation gives us arbitrarily close answer in poly-time. </a:t>
            </a:r>
            <a:endParaRPr/>
          </a:p>
          <a:p>
            <a:pPr indent="0" lvl="0" marL="0">
              <a:spcBef>
                <a:spcPts val="0"/>
              </a:spcBef>
              <a:spcAft>
                <a:spcPts val="0"/>
              </a:spcAft>
              <a:buNone/>
            </a:pPr>
            <a:r>
              <a:t/>
            </a:r>
            <a:endParaRPr/>
          </a:p>
          <a:p>
            <a:pPr indent="0" lvl="0" marL="0">
              <a:spcBef>
                <a:spcPts val="0"/>
              </a:spcBef>
              <a:spcAft>
                <a:spcPts val="0"/>
              </a:spcAft>
              <a:buNone/>
            </a:pPr>
            <a:r>
              <a:rPr lang="en"/>
              <a:t>Extensions: Complex marketing actions and weighted influence functions</a:t>
            </a:r>
            <a:endParaRPr/>
          </a:p>
          <a:p>
            <a:pPr indent="0" lvl="0" marL="0">
              <a:spcBef>
                <a:spcPts val="0"/>
              </a:spcBef>
              <a:spcAft>
                <a:spcPts val="0"/>
              </a:spcAft>
              <a:buNone/>
            </a:pPr>
            <a:r>
              <a:t/>
            </a:r>
            <a:endParaRPr/>
          </a:p>
          <a:p>
            <a:pPr indent="0" lvl="0" marL="0">
              <a:spcBef>
                <a:spcPts val="0"/>
              </a:spcBef>
              <a:spcAft>
                <a:spcPts val="0"/>
              </a:spcAft>
              <a:buNone/>
            </a:pPr>
            <a:r>
              <a:rPr lang="en"/>
              <a:t>G. L. Nemhauser, L. A. Wolsey and M. L. Fisher: An analysis of approximations for maximizing submodular set functions. Mathematical Programming 1978</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70" name="Shape 270"/>
        <p:cNvGrpSpPr/>
        <p:nvPr/>
      </p:nvGrpSpPr>
      <p:grpSpPr>
        <a:xfrm>
          <a:off x="0" y="0"/>
          <a:ext cx="0" cy="0"/>
          <a:chOff x="0" y="0"/>
          <a:chExt cx="0" cy="0"/>
        </a:xfrm>
      </p:grpSpPr>
      <p:sp>
        <p:nvSpPr>
          <p:cNvPr id="271" name="Shape 271"/>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72" name="Shape 272"/>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76" name="Shape 276"/>
        <p:cNvGrpSpPr/>
        <p:nvPr/>
      </p:nvGrpSpPr>
      <p:grpSpPr>
        <a:xfrm>
          <a:off x="0" y="0"/>
          <a:ext cx="0" cy="0"/>
          <a:chOff x="0" y="0"/>
          <a:chExt cx="0" cy="0"/>
        </a:xfrm>
      </p:grpSpPr>
      <p:sp>
        <p:nvSpPr>
          <p:cNvPr id="277" name="Shape 277"/>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78" name="Shape 278"/>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rPr lang="en"/>
              <a:t>F</a:t>
            </a:r>
            <a:r>
              <a:rPr lang="en"/>
              <a:t>ormulating an equivalent view of the process, which makes it easier to see that there is an order-independent outcome, and which provides an alternate way to reason about the submodularity property</a:t>
            </a: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85" name="Shape 285"/>
        <p:cNvGrpSpPr/>
        <p:nvPr/>
      </p:nvGrpSpPr>
      <p:grpSpPr>
        <a:xfrm>
          <a:off x="0" y="0"/>
          <a:ext cx="0" cy="0"/>
          <a:chOff x="0" y="0"/>
          <a:chExt cx="0" cy="0"/>
        </a:xfrm>
      </p:grpSpPr>
      <p:sp>
        <p:nvSpPr>
          <p:cNvPr id="286" name="Shape 286"/>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87" name="Shape 287"/>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92" name="Shape 292"/>
        <p:cNvGrpSpPr/>
        <p:nvPr/>
      </p:nvGrpSpPr>
      <p:grpSpPr>
        <a:xfrm>
          <a:off x="0" y="0"/>
          <a:ext cx="0" cy="0"/>
          <a:chOff x="0" y="0"/>
          <a:chExt cx="0" cy="0"/>
        </a:xfrm>
      </p:grpSpPr>
      <p:sp>
        <p:nvSpPr>
          <p:cNvPr id="293" name="Shape 293"/>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94" name="Shape 294"/>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rPr lang="en"/>
              <a:t>Cumulative action of neighbors makes a node active</a:t>
            </a:r>
            <a:endParaRPr/>
          </a:p>
          <a:p>
            <a:pPr indent="0" lvl="0" marL="0">
              <a:spcBef>
                <a:spcPts val="0"/>
              </a:spcBef>
              <a:spcAft>
                <a:spcPts val="0"/>
              </a:spcAft>
              <a:buNone/>
            </a:pPr>
            <a:r>
              <a:rPr lang="en"/>
              <a:t>N</a:t>
            </a:r>
            <a:r>
              <a:rPr lang="en"/>
              <a:t>egatively correlate the decisions so that at most one live edge enters each node</a:t>
            </a:r>
            <a:endParaRPr/>
          </a:p>
          <a:p>
            <a:pPr indent="0" lvl="0" marL="0">
              <a:spcBef>
                <a:spcPts val="0"/>
              </a:spcBef>
              <a:spcAft>
                <a:spcPts val="0"/>
              </a:spcAft>
              <a:buNone/>
            </a:pPr>
            <a:r>
              <a:t/>
            </a:r>
            <a:endParaRPr/>
          </a:p>
          <a:p>
            <a:pPr indent="0" lvl="0" marL="0">
              <a:spcBef>
                <a:spcPts val="0"/>
              </a:spcBef>
              <a:spcAft>
                <a:spcPts val="0"/>
              </a:spcAft>
              <a:buNone/>
            </a:pPr>
            <a:r>
              <a:rPr lang="en"/>
              <a:t>We need to prove that reachability under our random choice of live and blocked edges defines a process equivalent to that of the Linear Threshold Model.</a:t>
            </a: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98" name="Shape 298"/>
        <p:cNvGrpSpPr/>
        <p:nvPr/>
      </p:nvGrpSpPr>
      <p:grpSpPr>
        <a:xfrm>
          <a:off x="0" y="0"/>
          <a:ext cx="0" cy="0"/>
          <a:chOff x="0" y="0"/>
          <a:chExt cx="0" cy="0"/>
        </a:xfrm>
      </p:grpSpPr>
      <p:sp>
        <p:nvSpPr>
          <p:cNvPr id="299" name="Shape 299"/>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300" name="Shape 300"/>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Based on equivalent live-edge graphs • Find a random edge selection process, such that each edge is either live or blocked, and all live edges form a random live-edge graph. • Show that a diffusion model is equivalent to the reachability in random live-edge graphs: Given any seed set S, the distribution of active node sets after the diffusion process with seed set S ends is the same as the distribution of node set reachable from S in a random live edge graph. • Applicable to both IC and LT mode</a:t>
            </a: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305" name="Shape 305"/>
        <p:cNvGrpSpPr/>
        <p:nvPr/>
      </p:nvGrpSpPr>
      <p:grpSpPr>
        <a:xfrm>
          <a:off x="0" y="0"/>
          <a:ext cx="0" cy="0"/>
          <a:chOff x="0" y="0"/>
          <a:chExt cx="0" cy="0"/>
        </a:xfrm>
      </p:grpSpPr>
      <p:sp>
        <p:nvSpPr>
          <p:cNvPr id="306" name="Shape 306"/>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307" name="Shape 307"/>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56" name="Shape 56"/>
        <p:cNvGrpSpPr/>
        <p:nvPr/>
      </p:nvGrpSpPr>
      <p:grpSpPr>
        <a:xfrm>
          <a:off x="0" y="0"/>
          <a:ext cx="0" cy="0"/>
          <a:chOff x="0" y="0"/>
          <a:chExt cx="0" cy="0"/>
        </a:xfrm>
      </p:grpSpPr>
      <p:sp>
        <p:nvSpPr>
          <p:cNvPr id="57" name="Shape 57"/>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58" name="Shape 58"/>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311" name="Shape 311"/>
        <p:cNvGrpSpPr/>
        <p:nvPr/>
      </p:nvGrpSpPr>
      <p:grpSpPr>
        <a:xfrm>
          <a:off x="0" y="0"/>
          <a:ext cx="0" cy="0"/>
          <a:chOff x="0" y="0"/>
          <a:chExt cx="0" cy="0"/>
        </a:xfrm>
      </p:grpSpPr>
      <p:sp>
        <p:nvSpPr>
          <p:cNvPr id="312" name="Shape 312"/>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313" name="Shape 313"/>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rPr lang="en"/>
              <a:t>it is desirable to use a network dataset that exhibits many of the structural features of large-scale social networks</a:t>
            </a:r>
            <a:endParaRPr/>
          </a:p>
          <a:p>
            <a:pPr indent="0" lvl="0" marL="0">
              <a:spcBef>
                <a:spcPts val="0"/>
              </a:spcBef>
              <a:spcAft>
                <a:spcPts val="0"/>
              </a:spcAft>
              <a:buNone/>
            </a:pPr>
            <a:r>
              <a:t/>
            </a:r>
            <a:endParaRPr/>
          </a:p>
          <a:p>
            <a:pPr indent="0" lvl="0" marL="0">
              <a:spcBef>
                <a:spcPts val="0"/>
              </a:spcBef>
              <a:spcAft>
                <a:spcPts val="0"/>
              </a:spcAft>
              <a:buNone/>
            </a:pPr>
            <a:r>
              <a:rPr lang="en"/>
              <a:t>The degree and distance centrality-based heuristics are commonly used in the sociology literature as estimates of a node’s influence </a:t>
            </a:r>
            <a:endParaRPr/>
          </a:p>
          <a:p>
            <a:pPr indent="0" lvl="0" marL="0">
              <a:spcBef>
                <a:spcPts val="0"/>
              </a:spcBef>
              <a:spcAft>
                <a:spcPts val="0"/>
              </a:spcAft>
              <a:buNone/>
            </a:pPr>
            <a:r>
              <a:t/>
            </a:r>
            <a:endParaRPr/>
          </a:p>
          <a:p>
            <a:pPr indent="0" lvl="0" marL="0">
              <a:spcBef>
                <a:spcPts val="0"/>
              </a:spcBef>
              <a:spcAft>
                <a:spcPts val="0"/>
              </a:spcAft>
              <a:buNone/>
            </a:pPr>
            <a:r>
              <a:rPr lang="en"/>
              <a:t>While processing the data, we corrected many common types of mistakes automatically or manually. In order to deal with aliasing problems at least partially, we abbreviated first names, and unified spellings for foreign characters. We believe that the resulting graph is a good approximation to the actual collaboration graph (the sheer volume of data prohibits a complete manual cleaning pass).</a:t>
            </a:r>
            <a:endParaRPr/>
          </a:p>
          <a:p>
            <a:pPr indent="0" lvl="0" marL="0">
              <a:spcBef>
                <a:spcPts val="0"/>
              </a:spcBef>
              <a:spcAft>
                <a:spcPts val="0"/>
              </a:spcAft>
              <a:buNone/>
            </a:pPr>
            <a:r>
              <a:t/>
            </a:r>
            <a:endParaRPr/>
          </a:p>
          <a:p>
            <a:pPr indent="0" lvl="0" marL="0">
              <a:spcBef>
                <a:spcPts val="0"/>
              </a:spcBef>
              <a:spcAft>
                <a:spcPts val="0"/>
              </a:spcAft>
              <a:buNone/>
            </a:pPr>
            <a:r>
              <a:rPr lang="en"/>
              <a:t>significant performance gains over several widely-used structural measures of influence</a:t>
            </a:r>
            <a:endParaRPr/>
          </a:p>
          <a:p>
            <a:pPr indent="0" lvl="0" marL="0">
              <a:spcBef>
                <a:spcPts val="0"/>
              </a:spcBef>
              <a:spcAft>
                <a:spcPts val="0"/>
              </a:spcAft>
              <a:buNone/>
            </a:pPr>
            <a:r>
              <a:t/>
            </a:r>
            <a:endParaRPr/>
          </a:p>
          <a:p>
            <a:pPr indent="0" lvl="0" marL="0">
              <a:spcBef>
                <a:spcPts val="0"/>
              </a:spcBef>
              <a:spcAft>
                <a:spcPts val="0"/>
              </a:spcAft>
              <a:buNone/>
            </a:pPr>
            <a:r>
              <a:rPr lang="en"/>
              <a:t>We also ran experiments on the co-authorship graphs induced by theoretical computer science papers. We do not report on the results here, as they are very similar to the ones for high-energy physics.</a:t>
            </a:r>
            <a:endParaRPr/>
          </a:p>
          <a:p>
            <a:pPr indent="0" lvl="0" marL="0">
              <a:spcBef>
                <a:spcPts val="0"/>
              </a:spcBef>
              <a:spcAft>
                <a:spcPts val="0"/>
              </a:spcAft>
              <a:buNone/>
            </a:pPr>
            <a:r>
              <a:t/>
            </a:r>
            <a:endParaRPr/>
          </a:p>
          <a:p>
            <a:pPr indent="0" lvl="0" marL="0">
              <a:spcBef>
                <a:spcPts val="0"/>
              </a:spcBef>
              <a:spcAft>
                <a:spcPts val="0"/>
              </a:spcAft>
              <a:buNone/>
            </a:pPr>
            <a:r>
              <a:rPr lang="en"/>
              <a:t>Notice that because the optimization problem is NP-hard, and the collaboration graph is prohibitively large, we cannot compute the optimum value to verify the actual quality of approximations.</a:t>
            </a:r>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317" name="Shape 317"/>
        <p:cNvGrpSpPr/>
        <p:nvPr/>
      </p:nvGrpSpPr>
      <p:grpSpPr>
        <a:xfrm>
          <a:off x="0" y="0"/>
          <a:ext cx="0" cy="0"/>
          <a:chOff x="0" y="0"/>
          <a:chExt cx="0" cy="0"/>
        </a:xfrm>
      </p:grpSpPr>
      <p:sp>
        <p:nvSpPr>
          <p:cNvPr id="318" name="Shape 318"/>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319" name="Shape 319"/>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rPr lang="en"/>
              <a:t>We study a special case of the Independent Cascade Model that we term “weighted cascade”, in which each edge from node u to v is assigned probability 1/dv of activating v.</a:t>
            </a:r>
            <a:endParaRPr/>
          </a:p>
          <a:p>
            <a:pPr indent="0" lvl="0" marL="0">
              <a:spcBef>
                <a:spcPts val="0"/>
              </a:spcBef>
              <a:spcAft>
                <a:spcPts val="0"/>
              </a:spcAft>
              <a:buNone/>
            </a:pPr>
            <a:r>
              <a:t/>
            </a:r>
            <a:endParaRPr/>
          </a:p>
          <a:p>
            <a:pPr indent="0" lvl="0" marL="0">
              <a:spcBef>
                <a:spcPts val="0"/>
              </a:spcBef>
              <a:spcAft>
                <a:spcPts val="0"/>
              </a:spcAft>
              <a:buNone/>
            </a:pPr>
            <a:r>
              <a:rPr lang="en"/>
              <a:t>f nodes u and v have cu,v parallel edges, then we assume that for each of those cu,v edges, u has a chance of p to activate v, i.e. u has a total probability of 1 − (1 − p) cu,v of activating v once it becomes active.</a:t>
            </a:r>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323" name="Shape 323"/>
        <p:cNvGrpSpPr/>
        <p:nvPr/>
      </p:nvGrpSpPr>
      <p:grpSpPr>
        <a:xfrm>
          <a:off x="0" y="0"/>
          <a:ext cx="0" cy="0"/>
          <a:chOff x="0" y="0"/>
          <a:chExt cx="0" cy="0"/>
        </a:xfrm>
      </p:grpSpPr>
      <p:sp>
        <p:nvSpPr>
          <p:cNvPr id="324" name="Shape 324"/>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325" name="Shape 325"/>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rPr lang="en"/>
              <a:t>This shows that significantly better marketing results can be obtained by explicitly considering the dynamics of information in a network, rather than relying solely on structural properties of the graph.</a:t>
            </a:r>
            <a:endParaRPr/>
          </a:p>
          <a:p>
            <a:pPr indent="0" lvl="0" marL="0">
              <a:spcBef>
                <a:spcPts val="0"/>
              </a:spcBef>
              <a:spcAft>
                <a:spcPts val="0"/>
              </a:spcAft>
              <a:buNone/>
            </a:pPr>
            <a:r>
              <a:rPr lang="en"/>
              <a:t>Neither of the heuristics incorporates the fact that many of the most central (or highest-degree) nodes may be clustered, so that targeting all of them is unnecessary. In fact, the uneven nature of these curves suggests that the network influence of many nodes is not accurately reflected by their degree or centrality</a:t>
            </a:r>
            <a:endParaRPr/>
          </a:p>
          <a:p>
            <a:pPr indent="0" lvl="0" marL="0">
              <a:spcBef>
                <a:spcPts val="0"/>
              </a:spcBef>
              <a:spcAft>
                <a:spcPts val="0"/>
              </a:spcAft>
              <a:buNone/>
            </a:pPr>
            <a:r>
              <a:t/>
            </a:r>
            <a:endParaRPr/>
          </a:p>
          <a:p>
            <a:pPr indent="0" lvl="0" marL="0" rtl="0">
              <a:spcBef>
                <a:spcPts val="0"/>
              </a:spcBef>
              <a:spcAft>
                <a:spcPts val="0"/>
              </a:spcAft>
              <a:buNone/>
            </a:pPr>
            <a:r>
              <a:rPr lang="en"/>
              <a:t>Don’t target just the highly central youtubers. Maybe target people with just 10’s of thousands of followers to reach more of the network</a:t>
            </a:r>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330" name="Shape 330"/>
        <p:cNvGrpSpPr/>
        <p:nvPr/>
      </p:nvGrpSpPr>
      <p:grpSpPr>
        <a:xfrm>
          <a:off x="0" y="0"/>
          <a:ext cx="0" cy="0"/>
          <a:chOff x="0" y="0"/>
          <a:chExt cx="0" cy="0"/>
        </a:xfrm>
      </p:grpSpPr>
      <p:sp>
        <p:nvSpPr>
          <p:cNvPr id="331" name="Shape 331"/>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332" name="Shape 332"/>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spcBef>
                <a:spcPts val="0"/>
              </a:spcBef>
              <a:spcAft>
                <a:spcPts val="0"/>
              </a:spcAft>
              <a:buClr>
                <a:schemeClr val="dk1"/>
              </a:buClr>
              <a:buSzPts val="1100"/>
              <a:buFont typeface="Arial"/>
              <a:buNone/>
            </a:pPr>
            <a:r>
              <a:rPr lang="en">
                <a:solidFill>
                  <a:schemeClr val="dk1"/>
                </a:solidFill>
              </a:rPr>
              <a:t>Notice the striking similarity to the linear threshold model. The scale is slightly different (all values are about 25% smaller), but the behavior is qualitatively the same, even with respect to the exact nodes whose network influence is not reflected accurately by their degree or centrality</a:t>
            </a:r>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336" name="Shape 336"/>
        <p:cNvGrpSpPr/>
        <p:nvPr/>
      </p:nvGrpSpPr>
      <p:grpSpPr>
        <a:xfrm>
          <a:off x="0" y="0"/>
          <a:ext cx="0" cy="0"/>
          <a:chOff x="0" y="0"/>
          <a:chExt cx="0" cy="0"/>
        </a:xfrm>
      </p:grpSpPr>
      <p:sp>
        <p:nvSpPr>
          <p:cNvPr id="337" name="Shape 337"/>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338" name="Shape 338"/>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a:p>
            <a:pPr indent="0" lvl="0" marL="0">
              <a:spcBef>
                <a:spcPts val="0"/>
              </a:spcBef>
              <a:spcAft>
                <a:spcPts val="0"/>
              </a:spcAft>
              <a:buNone/>
            </a:pPr>
            <a:r>
              <a:rPr lang="en"/>
              <a:t>The reason is that in expectation, each node is influenced by the same number of other nodes in both models (see Section 2), and the degrees are relatively concentrated around their expectation of 1</a:t>
            </a:r>
            <a:endParaRPr/>
          </a:p>
          <a:p>
            <a:pPr indent="0" lvl="0" marL="0">
              <a:spcBef>
                <a:spcPts val="0"/>
              </a:spcBef>
              <a:spcAft>
                <a:spcPts val="0"/>
              </a:spcAft>
              <a:buNone/>
            </a:pPr>
            <a:r>
              <a:t/>
            </a:r>
            <a:endParaRPr/>
          </a:p>
          <a:p>
            <a:pPr indent="0" lvl="0" marL="0">
              <a:spcBef>
                <a:spcPts val="0"/>
              </a:spcBef>
              <a:spcAft>
                <a:spcPts val="0"/>
              </a:spcAft>
              <a:buNone/>
            </a:pPr>
            <a:r>
              <a:rPr lang="en"/>
              <a:t>The graph for the independent cascade model with probability 1%, given in Figure 3, seems very similar to the previous two at first glance. Notice, however, the very different scale: on average, each targeted node only activates three additional nodes. Hence, the network effects in the independent cascade model with very small probabilities are much weaker than in the other models. Several nodes have degrees well exceeding 100, so the probabilities on their incoming edges are even smaller than 1% in the weighted cascade model. This suggests that the network effects observed for the linear threshold and weighted cascade models rely heavily on low-degree nodes as multipliers, even though targeting high-degree nodes is a reasonable heuristic. Also notice that in the independent cascade model, the heuristic of choosing random nodes performs significantly better than in the previous two models.</a:t>
            </a:r>
            <a:endParaRPr/>
          </a:p>
          <a:p>
            <a:pPr indent="0" lvl="0" marL="0">
              <a:spcBef>
                <a:spcPts val="0"/>
              </a:spcBef>
              <a:spcAft>
                <a:spcPts val="0"/>
              </a:spcAft>
              <a:buNone/>
            </a:pPr>
            <a:r>
              <a:t/>
            </a:r>
            <a:endParaRPr/>
          </a:p>
          <a:p>
            <a:pPr indent="0" lvl="0" marL="0" rtl="0">
              <a:spcBef>
                <a:spcPts val="0"/>
              </a:spcBef>
              <a:spcAft>
                <a:spcPts val="0"/>
              </a:spcAft>
              <a:buNone/>
            </a:pPr>
            <a:r>
              <a:rPr lang="en"/>
              <a:t>The improvement in performance of the “random nodes” heuristic is even more pronounced for the independent cascade model with probabilities equal to 10%, depicted in Figure 4. In that model, it starts to outperform both the high-degree and the central nodes heuristics when more than 12 nodes are targeted. It is initially surprising that random targeting for this model should lead to more activations than centrality-based targeting, but in fact there is a natural underlying reason that we explore now. The first targeted node, if chosen somewhat judiciously, will activate a large fraction of the network, in our case almost 25%. However, any additional nodes will only reach a small additional fraction of the network. In particular, other central or high-degree nodes are very likely to be activated by the initially chosen one, and thus have hardly any marginal gain. This explains the shapes of the curves for the high-degree and centrality heuristics, which leap up to about 2415 activated nodes, but make virtually no progress afterwards. The greedy algorithm, on the other hand, takes the effect of the first chosen node into account, and targets nodes with smaller 0 500 1000 1500 2000 2500 3000 0 5 10 15 20 25 30 active set size target set size greedy high degree central random Figure 4: Independent cascade model with probability 10% marginal gain afterwards. Hence, its active set keeps growing, although at a much smaller slope than in other models. The random heuristic does not do as well initially as the other heuristics, but with sufficiently many attempts, it eventually hits some highly influential nodes and becomes competitive with the centrality-based node choices. Because it does not focus exclusively on central nodes, it eventually targets nodes with additional marginal gain, and surpasses the two centrality-based heuristics.</a:t>
            </a:r>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343" name="Shape 343"/>
        <p:cNvGrpSpPr/>
        <p:nvPr/>
      </p:nvGrpSpPr>
      <p:grpSpPr>
        <a:xfrm>
          <a:off x="0" y="0"/>
          <a:ext cx="0" cy="0"/>
          <a:chOff x="0" y="0"/>
          <a:chExt cx="0" cy="0"/>
        </a:xfrm>
      </p:grpSpPr>
      <p:sp>
        <p:nvSpPr>
          <p:cNvPr id="344" name="Shape 344"/>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345" name="Shape 345"/>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rPr lang="en"/>
              <a:t>The general model proposed above includes large families of instances for which the influence function σ(·) is not submodular.</a:t>
            </a:r>
            <a:endParaRPr/>
          </a:p>
          <a:p>
            <a:pPr indent="0" lvl="0" marL="0">
              <a:spcBef>
                <a:spcPts val="0"/>
              </a:spcBef>
              <a:spcAft>
                <a:spcPts val="0"/>
              </a:spcAft>
              <a:buNone/>
            </a:pPr>
            <a:r>
              <a:rPr lang="en"/>
              <a:t> In general, it is NP-hard to approximate the influence maximization problem to within a factor of n 1−ε , for any ε &gt; 0.</a:t>
            </a:r>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350" name="Shape 350"/>
        <p:cNvGrpSpPr/>
        <p:nvPr/>
      </p:nvGrpSpPr>
      <p:grpSpPr>
        <a:xfrm>
          <a:off x="0" y="0"/>
          <a:ext cx="0" cy="0"/>
          <a:chOff x="0" y="0"/>
          <a:chExt cx="0" cy="0"/>
        </a:xfrm>
      </p:grpSpPr>
      <p:sp>
        <p:nvSpPr>
          <p:cNvPr id="351" name="Shape 351"/>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352" name="Shape 352"/>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rPr lang="en"/>
              <a:t>Instead of activating k nodes at the same time, decide when to activate a node</a:t>
            </a:r>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356" name="Shape 356"/>
        <p:cNvGrpSpPr/>
        <p:nvPr/>
      </p:nvGrpSpPr>
      <p:grpSpPr>
        <a:xfrm>
          <a:off x="0" y="0"/>
          <a:ext cx="0" cy="0"/>
          <a:chOff x="0" y="0"/>
          <a:chExt cx="0" cy="0"/>
        </a:xfrm>
      </p:grpSpPr>
      <p:sp>
        <p:nvSpPr>
          <p:cNvPr id="357" name="Shape 357"/>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358" name="Shape 358"/>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rPr lang="en"/>
              <a:t>Intuitively, Inequality (1) states that any marketing action is more effective when</a:t>
            </a:r>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363" name="Shape 363"/>
        <p:cNvGrpSpPr/>
        <p:nvPr/>
      </p:nvGrpSpPr>
      <p:grpSpPr>
        <a:xfrm>
          <a:off x="0" y="0"/>
          <a:ext cx="0" cy="0"/>
          <a:chOff x="0" y="0"/>
          <a:chExt cx="0" cy="0"/>
        </a:xfrm>
      </p:grpSpPr>
      <p:sp>
        <p:nvSpPr>
          <p:cNvPr id="364" name="Shape 364"/>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365" name="Shape 365"/>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rPr lang="en"/>
              <a:t>The proof that this algorithm gives a good approximation consists of two steps. First, we show that the function g we are trying to optimize is non-negative, non-decreasing, and satisfies the “diminishing returns” condition (1). Second, we show that the hillclimbing algorithm gives a constant-factor approximation for any function g with these properties. The latter part is captured by the following theorem.</a:t>
            </a:r>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370" name="Shape 370"/>
        <p:cNvGrpSpPr/>
        <p:nvPr/>
      </p:nvGrpSpPr>
      <p:grpSpPr>
        <a:xfrm>
          <a:off x="0" y="0"/>
          <a:ext cx="0" cy="0"/>
          <a:chOff x="0" y="0"/>
          <a:chExt cx="0" cy="0"/>
        </a:xfrm>
      </p:grpSpPr>
      <p:sp>
        <p:nvSpPr>
          <p:cNvPr id="371" name="Shape 371"/>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372" name="Shape 372"/>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62" name="Shape 62"/>
        <p:cNvGrpSpPr/>
        <p:nvPr/>
      </p:nvGrpSpPr>
      <p:grpSpPr>
        <a:xfrm>
          <a:off x="0" y="0"/>
          <a:ext cx="0" cy="0"/>
          <a:chOff x="0" y="0"/>
          <a:chExt cx="0" cy="0"/>
        </a:xfrm>
      </p:grpSpPr>
      <p:sp>
        <p:nvSpPr>
          <p:cNvPr id="63" name="Shape 63"/>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64" name="Shape 64"/>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rPr lang="en" sz="1050">
                <a:solidFill>
                  <a:srgbClr val="333333"/>
                </a:solidFill>
                <a:highlight>
                  <a:srgbClr val="FFFFFF"/>
                </a:highlight>
              </a:rPr>
              <a:t>Specifically concerned with: viral/word-of-mouth marketing . So our budget would be for advertising.</a:t>
            </a:r>
            <a:endParaRPr sz="1050">
              <a:solidFill>
                <a:srgbClr val="333333"/>
              </a:solidFill>
              <a:highlight>
                <a:srgbClr val="FFFFFF"/>
              </a:highlight>
            </a:endParaRPr>
          </a:p>
          <a:p>
            <a:pPr indent="0" lvl="0" marL="0">
              <a:spcBef>
                <a:spcPts val="0"/>
              </a:spcBef>
              <a:spcAft>
                <a:spcPts val="0"/>
              </a:spcAft>
              <a:buNone/>
            </a:pPr>
            <a:r>
              <a:rPr lang="en" sz="1050">
                <a:solidFill>
                  <a:srgbClr val="333333"/>
                </a:solidFill>
                <a:highlight>
                  <a:srgbClr val="FFFFFF"/>
                </a:highlight>
              </a:rPr>
              <a:t>Maximize the expected number of adopters with this limited budget</a:t>
            </a:r>
            <a:endParaRPr sz="1050">
              <a:solidFill>
                <a:srgbClr val="333333"/>
              </a:solidFill>
              <a:highlight>
                <a:srgbClr val="FFFFFF"/>
              </a:highlight>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69" name="Shape 69"/>
        <p:cNvGrpSpPr/>
        <p:nvPr/>
      </p:nvGrpSpPr>
      <p:grpSpPr>
        <a:xfrm>
          <a:off x="0" y="0"/>
          <a:ext cx="0" cy="0"/>
          <a:chOff x="0" y="0"/>
          <a:chExt cx="0" cy="0"/>
        </a:xfrm>
      </p:grpSpPr>
      <p:sp>
        <p:nvSpPr>
          <p:cNvPr id="70" name="Shape 70"/>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71" name="Shape 71"/>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a:p>
            <a:pPr indent="0" lvl="0" marL="0">
              <a:spcBef>
                <a:spcPts val="0"/>
              </a:spcBef>
              <a:spcAft>
                <a:spcPts val="0"/>
              </a:spcAft>
              <a:buNone/>
            </a:pPr>
            <a:r>
              <a:rPr lang="en"/>
              <a:t>What about network effects?</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76" name="Shape 76"/>
        <p:cNvGrpSpPr/>
        <p:nvPr/>
      </p:nvGrpSpPr>
      <p:grpSpPr>
        <a:xfrm>
          <a:off x="0" y="0"/>
          <a:ext cx="0" cy="0"/>
          <a:chOff x="0" y="0"/>
          <a:chExt cx="0" cy="0"/>
        </a:xfrm>
      </p:grpSpPr>
      <p:sp>
        <p:nvSpPr>
          <p:cNvPr id="77" name="Shape 77"/>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78" name="Shape 78"/>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nSpc>
                <a:spcPct val="115000"/>
              </a:lnSpc>
              <a:spcBef>
                <a:spcPts val="0"/>
              </a:spcBef>
              <a:spcAft>
                <a:spcPts val="0"/>
              </a:spcAft>
              <a:buClr>
                <a:schemeClr val="dk1"/>
              </a:buClr>
              <a:buSzPts val="1100"/>
              <a:buFont typeface="Arial"/>
              <a:buNone/>
            </a:pPr>
            <a:r>
              <a:rPr lang="en"/>
              <a:t>A social network — the graph of relationships and interactions within a group of individuals — plays a fundamental role as a medium for the spread of information </a:t>
            </a:r>
            <a:endParaRPr/>
          </a:p>
          <a:p>
            <a:pPr indent="0" lvl="0" marL="0" rtl="0">
              <a:lnSpc>
                <a:spcPct val="115000"/>
              </a:lnSpc>
              <a:spcBef>
                <a:spcPts val="1600"/>
              </a:spcBef>
              <a:spcAft>
                <a:spcPts val="0"/>
              </a:spcAft>
              <a:buClr>
                <a:schemeClr val="dk1"/>
              </a:buClr>
              <a:buSzPts val="1100"/>
              <a:buFont typeface="Arial"/>
              <a:buNone/>
            </a:pPr>
            <a:r>
              <a:rPr lang="en"/>
              <a:t>important to understand how the dynamics of adoption are likely to unfold within the underlying social network: the extent to which people are likely to be affected by decisions of their friends and colleagues, or the extent to which “word-of-mouth” effects will take hold. </a:t>
            </a:r>
            <a:endParaRPr/>
          </a:p>
          <a:p>
            <a:pPr indent="0" lvl="0" marL="0" rtl="0">
              <a:lnSpc>
                <a:spcPct val="115000"/>
              </a:lnSpc>
              <a:spcBef>
                <a:spcPts val="1600"/>
              </a:spcBef>
              <a:spcAft>
                <a:spcPts val="1600"/>
              </a:spcAft>
              <a:buClr>
                <a:schemeClr val="dk1"/>
              </a:buClr>
              <a:buSzPts val="1100"/>
              <a:buFont typeface="Arial"/>
              <a:buNone/>
            </a:pPr>
            <a:r>
              <a:rPr lang="en"/>
              <a:t>diffusion processes for “word-of-mouth” and “viral marketing” effects in the success of new products [4, 7, 10, 13, 14, 20, 26], the sudden and widespread adoption of various strategies in game theoretic settings [6, 12, 21, 32, 33], and the problem of cascading failures in power systems [2, 3].</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82" name="Shape 82"/>
        <p:cNvGrpSpPr/>
        <p:nvPr/>
      </p:nvGrpSpPr>
      <p:grpSpPr>
        <a:xfrm>
          <a:off x="0" y="0"/>
          <a:ext cx="0" cy="0"/>
          <a:chOff x="0" y="0"/>
          <a:chExt cx="0" cy="0"/>
        </a:xfrm>
      </p:grpSpPr>
      <p:sp>
        <p:nvSpPr>
          <p:cNvPr id="83" name="Shape 83"/>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84" name="Shape 84"/>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rPr lang="en"/>
              <a:t>Other models:</a:t>
            </a:r>
            <a:endParaRPr/>
          </a:p>
          <a:p>
            <a:pPr indent="0" lvl="0" marL="0">
              <a:spcBef>
                <a:spcPts val="0"/>
              </a:spcBef>
              <a:spcAft>
                <a:spcPts val="0"/>
              </a:spcAft>
              <a:buNone/>
            </a:pPr>
            <a:r>
              <a:rPr lang="en"/>
              <a:t>Voter model</a:t>
            </a:r>
            <a:endParaRPr/>
          </a:p>
          <a:p>
            <a:pPr indent="0" lvl="0" marL="0">
              <a:spcBef>
                <a:spcPts val="0"/>
              </a:spcBef>
              <a:spcAft>
                <a:spcPts val="0"/>
              </a:spcAft>
              <a:buNone/>
            </a:pPr>
            <a:r>
              <a:rPr lang="en"/>
              <a:t>Heat diffusion model</a:t>
            </a:r>
            <a:endParaRPr/>
          </a:p>
          <a:p>
            <a:pPr indent="0" lvl="0" marL="0">
              <a:spcBef>
                <a:spcPts val="0"/>
              </a:spcBef>
              <a:spcAft>
                <a:spcPts val="0"/>
              </a:spcAft>
              <a:buNone/>
            </a:pPr>
            <a:r>
              <a:t/>
            </a:r>
            <a:endParaRPr/>
          </a:p>
          <a:p>
            <a:pPr indent="0" lvl="0" marL="0">
              <a:spcBef>
                <a:spcPts val="0"/>
              </a:spcBef>
              <a:spcAft>
                <a:spcPts val="0"/>
              </a:spcAft>
              <a:buNone/>
            </a:pPr>
            <a:r>
              <a:rPr lang="en"/>
              <a:t>We show that approximation algorithms for maximizing the spread of influence in these models can be developed in a general framework based on submodular functions</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88" name="Shape 88"/>
        <p:cNvGrpSpPr/>
        <p:nvPr/>
      </p:nvGrpSpPr>
      <p:grpSpPr>
        <a:xfrm>
          <a:off x="0" y="0"/>
          <a:ext cx="0" cy="0"/>
          <a:chOff x="0" y="0"/>
          <a:chExt cx="0" cy="0"/>
        </a:xfrm>
      </p:grpSpPr>
      <p:sp>
        <p:nvSpPr>
          <p:cNvPr id="89" name="Shape 89"/>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90" name="Shape 90"/>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Theta is </a:t>
            </a:r>
            <a:r>
              <a:rPr lang="en"/>
              <a:t>weighted fraction of v’s neighbors that must become active in order for v to become active</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08" name="Shape 108"/>
        <p:cNvGrpSpPr/>
        <p:nvPr/>
      </p:nvGrpSpPr>
      <p:grpSpPr>
        <a:xfrm>
          <a:off x="0" y="0"/>
          <a:ext cx="0" cy="0"/>
          <a:chOff x="0" y="0"/>
          <a:chExt cx="0" cy="0"/>
        </a:xfrm>
      </p:grpSpPr>
      <p:sp>
        <p:nvSpPr>
          <p:cNvPr id="109" name="Shape 109"/>
          <p:cNvSpPr/>
          <p:nvPr>
            <p:ph idx="2" type="sldImg"/>
          </p:nvPr>
        </p:nvSpPr>
        <p:spPr>
          <a:xfrm>
            <a:off x="413426" y="685185"/>
            <a:ext cx="6031149" cy="3429000"/>
          </a:xfrm>
          <a:custGeom>
            <a:pathLst>
              <a:path extrusionOk="0" h="120000" w="120000">
                <a:moveTo>
                  <a:pt x="0" y="0"/>
                </a:moveTo>
                <a:lnTo>
                  <a:pt x="120000" y="0"/>
                </a:lnTo>
                <a:lnTo>
                  <a:pt x="120000" y="120000"/>
                </a:lnTo>
                <a:lnTo>
                  <a:pt x="0" y="120000"/>
                </a:lnTo>
                <a:close/>
              </a:path>
            </a:pathLst>
          </a:custGeom>
          <a:solidFill>
            <a:srgbClr val="FFFFFF"/>
          </a:solidFill>
          <a:ln>
            <a:noFill/>
          </a:ln>
        </p:spPr>
      </p:sp>
      <p:sp>
        <p:nvSpPr>
          <p:cNvPr id="110" name="Shape 110"/>
          <p:cNvSpPr txBox="1"/>
          <p:nvPr>
            <p:ph idx="1" type="body"/>
          </p:nvPr>
        </p:nvSpPr>
        <p:spPr>
          <a:xfrm>
            <a:off x="685496" y="4343092"/>
            <a:ext cx="5487008" cy="4115721"/>
          </a:xfrm>
          <a:prstGeom prst="rect">
            <a:avLst/>
          </a:prstGeom>
          <a:noFill/>
          <a:ln>
            <a:noFill/>
          </a:ln>
        </p:spPr>
        <p:txBody>
          <a:bodyPr anchorCtr="0" anchor="t" bIns="45600" lIns="91175" spcFirstLastPara="1" rIns="91175" wrap="square" tIns="45600">
            <a:noAutofit/>
          </a:bodyPr>
          <a:lstStyle/>
          <a:p>
            <a:pPr indent="0" lvl="0" marL="0" marR="0" rtl="0" algn="l">
              <a:spcBef>
                <a:spcPts val="0"/>
              </a:spcBef>
              <a:spcAft>
                <a:spcPts val="0"/>
              </a:spcAft>
              <a:buNone/>
            </a:pPr>
            <a:r>
              <a:t/>
            </a:r>
            <a:endParaRPr b="0" i="0" sz="1700" u="none" cap="none" strike="noStrike"/>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70" name="Shape 170"/>
        <p:cNvGrpSpPr/>
        <p:nvPr/>
      </p:nvGrpSpPr>
      <p:grpSpPr>
        <a:xfrm>
          <a:off x="0" y="0"/>
          <a:ext cx="0" cy="0"/>
          <a:chOff x="0" y="0"/>
          <a:chExt cx="0" cy="0"/>
        </a:xfrm>
      </p:grpSpPr>
      <p:sp>
        <p:nvSpPr>
          <p:cNvPr id="171" name="Shape 171"/>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72" name="Shape 172"/>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slide" type="title">
  <p:cSld name="TITLE">
    <p:spTree>
      <p:nvGrpSpPr>
        <p:cNvPr id="9" name="Shape 9"/>
        <p:cNvGrpSpPr/>
        <p:nvPr/>
      </p:nvGrpSpPr>
      <p:grpSpPr>
        <a:xfrm>
          <a:off x="0" y="0"/>
          <a:ext cx="0" cy="0"/>
          <a:chOff x="0" y="0"/>
          <a:chExt cx="0" cy="0"/>
        </a:xfrm>
      </p:grpSpPr>
      <p:sp>
        <p:nvSpPr>
          <p:cNvPr id="10" name="Shape 10"/>
          <p:cNvSpPr txBox="1"/>
          <p:nvPr>
            <p:ph type="ctrTitle"/>
          </p:nvPr>
        </p:nvSpPr>
        <p:spPr>
          <a:xfrm>
            <a:off x="311708" y="744575"/>
            <a:ext cx="8520600" cy="2052600"/>
          </a:xfrm>
          <a:prstGeom prst="rect">
            <a:avLst/>
          </a:prstGeom>
        </p:spPr>
        <p:txBody>
          <a:bodyPr anchorCtr="0" anchor="b" bIns="91425" lIns="91425" spcFirstLastPara="1" rIns="91425" wrap="square" tIns="91425"/>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Shape 11"/>
          <p:cNvSpPr txBox="1"/>
          <p:nvPr>
            <p:ph idx="1" type="subTitle"/>
          </p:nvPr>
        </p:nvSpPr>
        <p:spPr>
          <a:xfrm>
            <a:off x="311700" y="2834125"/>
            <a:ext cx="8520600" cy="792600"/>
          </a:xfrm>
          <a:prstGeom prst="rect">
            <a:avLst/>
          </a:prstGeom>
        </p:spPr>
        <p:txBody>
          <a:bodyPr anchorCtr="0" anchor="t" bIns="91425" lIns="91425" spcFirstLastPara="1" rIns="91425" wrap="square" tIns="91425"/>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Shape 1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ig number">
  <p:cSld name="BIG_NUMBER">
    <p:spTree>
      <p:nvGrpSpPr>
        <p:cNvPr id="44" name="Shape 44"/>
        <p:cNvGrpSpPr/>
        <p:nvPr/>
      </p:nvGrpSpPr>
      <p:grpSpPr>
        <a:xfrm>
          <a:off x="0" y="0"/>
          <a:ext cx="0" cy="0"/>
          <a:chOff x="0" y="0"/>
          <a:chExt cx="0" cy="0"/>
        </a:xfrm>
      </p:grpSpPr>
      <p:sp>
        <p:nvSpPr>
          <p:cNvPr id="45" name="Shape 45"/>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Shape 46"/>
          <p:cNvSpPr txBox="1"/>
          <p:nvPr>
            <p:ph idx="1" type="body"/>
          </p:nvPr>
        </p:nvSpPr>
        <p:spPr>
          <a:xfrm>
            <a:off x="311700" y="3152225"/>
            <a:ext cx="8520600" cy="1300800"/>
          </a:xfrm>
          <a:prstGeom prst="rect">
            <a:avLst/>
          </a:prstGeom>
        </p:spPr>
        <p:txBody>
          <a:bodyPr anchorCtr="0" anchor="t" bIns="91425" lIns="91425" spcFirstLastPara="1" rIns="91425" wrap="square" tIns="91425"/>
          <a:lstStyle>
            <a:lvl1pPr indent="-342900" lvl="0" marL="457200" algn="ctr">
              <a:spcBef>
                <a:spcPts val="0"/>
              </a:spcBef>
              <a:spcAft>
                <a:spcPts val="0"/>
              </a:spcAft>
              <a:buSzPts val="1800"/>
              <a:buChar char="●"/>
              <a:defRPr/>
            </a:lvl1pPr>
            <a:lvl2pPr indent="-317500" lvl="1" marL="914400" algn="ctr">
              <a:spcBef>
                <a:spcPts val="1600"/>
              </a:spcBef>
              <a:spcAft>
                <a:spcPts val="0"/>
              </a:spcAft>
              <a:buSzPts val="1400"/>
              <a:buChar char="○"/>
              <a:defRPr/>
            </a:lvl2pPr>
            <a:lvl3pPr indent="-317500" lvl="2" marL="1371600" algn="ctr">
              <a:spcBef>
                <a:spcPts val="1600"/>
              </a:spcBef>
              <a:spcAft>
                <a:spcPts val="0"/>
              </a:spcAft>
              <a:buSzPts val="1400"/>
              <a:buChar char="■"/>
              <a:defRPr/>
            </a:lvl3pPr>
            <a:lvl4pPr indent="-317500" lvl="3" marL="1828800" algn="ctr">
              <a:spcBef>
                <a:spcPts val="1600"/>
              </a:spcBef>
              <a:spcAft>
                <a:spcPts val="0"/>
              </a:spcAft>
              <a:buSzPts val="1400"/>
              <a:buChar char="●"/>
              <a:defRPr/>
            </a:lvl4pPr>
            <a:lvl5pPr indent="-317500" lvl="4" marL="2286000" algn="ctr">
              <a:spcBef>
                <a:spcPts val="1600"/>
              </a:spcBef>
              <a:spcAft>
                <a:spcPts val="0"/>
              </a:spcAft>
              <a:buSzPts val="1400"/>
              <a:buChar char="○"/>
              <a:defRPr/>
            </a:lvl5pPr>
            <a:lvl6pPr indent="-317500" lvl="5" marL="2743200" algn="ctr">
              <a:spcBef>
                <a:spcPts val="1600"/>
              </a:spcBef>
              <a:spcAft>
                <a:spcPts val="0"/>
              </a:spcAft>
              <a:buSzPts val="1400"/>
              <a:buChar char="■"/>
              <a:defRPr/>
            </a:lvl6pPr>
            <a:lvl7pPr indent="-317500" lvl="6" marL="3200400" algn="ctr">
              <a:spcBef>
                <a:spcPts val="1600"/>
              </a:spcBef>
              <a:spcAft>
                <a:spcPts val="0"/>
              </a:spcAft>
              <a:buSzPts val="1400"/>
              <a:buChar char="●"/>
              <a:defRPr/>
            </a:lvl7pPr>
            <a:lvl8pPr indent="-317500" lvl="7" marL="3657600" algn="ctr">
              <a:spcBef>
                <a:spcPts val="1600"/>
              </a:spcBef>
              <a:spcAft>
                <a:spcPts val="0"/>
              </a:spcAft>
              <a:buSzPts val="1400"/>
              <a:buChar char="○"/>
              <a:defRPr/>
            </a:lvl8pPr>
            <a:lvl9pPr indent="-317500" lvl="8" marL="4114800" algn="ctr">
              <a:spcBef>
                <a:spcPts val="1600"/>
              </a:spcBef>
              <a:spcAft>
                <a:spcPts val="1600"/>
              </a:spcAft>
              <a:buSzPts val="1400"/>
              <a:buChar char="■"/>
              <a:defRPr/>
            </a:lvl9pPr>
          </a:lstStyle>
          <a:p/>
        </p:txBody>
      </p:sp>
      <p:sp>
        <p:nvSpPr>
          <p:cNvPr id="47" name="Shape 47"/>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lank" type="blank">
  <p:cSld name="BLANK">
    <p:spTree>
      <p:nvGrpSpPr>
        <p:cNvPr id="48" name="Shape 48"/>
        <p:cNvGrpSpPr/>
        <p:nvPr/>
      </p:nvGrpSpPr>
      <p:grpSpPr>
        <a:xfrm>
          <a:off x="0" y="0"/>
          <a:ext cx="0" cy="0"/>
          <a:chOff x="0" y="0"/>
          <a:chExt cx="0" cy="0"/>
        </a:xfrm>
      </p:grpSpPr>
      <p:sp>
        <p:nvSpPr>
          <p:cNvPr id="49" name="Shape 49"/>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header" type="secHead">
  <p:cSld name="SECTION_HEADER">
    <p:spTree>
      <p:nvGrpSpPr>
        <p:cNvPr id="13" name="Shape 13"/>
        <p:cNvGrpSpPr/>
        <p:nvPr/>
      </p:nvGrpSpPr>
      <p:grpSpPr>
        <a:xfrm>
          <a:off x="0" y="0"/>
          <a:ext cx="0" cy="0"/>
          <a:chOff x="0" y="0"/>
          <a:chExt cx="0" cy="0"/>
        </a:xfrm>
      </p:grpSpPr>
      <p:sp>
        <p:nvSpPr>
          <p:cNvPr id="14" name="Shape 14"/>
          <p:cNvSpPr txBox="1"/>
          <p:nvPr>
            <p:ph type="title"/>
          </p:nvPr>
        </p:nvSpPr>
        <p:spPr>
          <a:xfrm>
            <a:off x="311700" y="2150850"/>
            <a:ext cx="8520600" cy="841800"/>
          </a:xfrm>
          <a:prstGeom prst="rect">
            <a:avLst/>
          </a:prstGeom>
        </p:spPr>
        <p:txBody>
          <a:bodyPr anchorCtr="0" anchor="ctr" bIns="91425" lIns="91425" spcFirstLastPara="1" rIns="91425" wrap="square" tIns="91425"/>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Shape 15"/>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body" type="tx">
  <p:cSld name="TITLE_AND_BODY">
    <p:spTree>
      <p:nvGrpSpPr>
        <p:cNvPr id="16" name="Shape 16"/>
        <p:cNvGrpSpPr/>
        <p:nvPr/>
      </p:nvGrpSpPr>
      <p:grpSpPr>
        <a:xfrm>
          <a:off x="0" y="0"/>
          <a:ext cx="0" cy="0"/>
          <a:chOff x="0" y="0"/>
          <a:chExt cx="0" cy="0"/>
        </a:xfrm>
      </p:grpSpPr>
      <p:sp>
        <p:nvSpPr>
          <p:cNvPr id="17" name="Shape 17"/>
          <p:cNvSpPr txBox="1"/>
          <p:nvPr>
            <p:ph type="title"/>
          </p:nvPr>
        </p:nvSpPr>
        <p:spPr>
          <a:xfrm>
            <a:off x="311700" y="445025"/>
            <a:ext cx="8520600" cy="572700"/>
          </a:xfrm>
          <a:prstGeom prst="rect">
            <a:avLst/>
          </a:prstGeom>
        </p:spPr>
        <p:txBody>
          <a:bodyPr anchorCtr="0" anchor="t" bIns="91425" lIns="91425" spcFirstLastPara="1" rIns="91425" wrap="square" tIns="91425"/>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Shape 18"/>
          <p:cNvSpPr txBox="1"/>
          <p:nvPr>
            <p:ph idx="1" type="body"/>
          </p:nvPr>
        </p:nvSpPr>
        <p:spPr>
          <a:xfrm>
            <a:off x="311700" y="1152475"/>
            <a:ext cx="8520600" cy="3416400"/>
          </a:xfrm>
          <a:prstGeom prst="rect">
            <a:avLst/>
          </a:prstGeom>
        </p:spPr>
        <p:txBody>
          <a:bodyPr anchorCtr="0" anchor="t" bIns="91425" lIns="91425" spcFirstLastPara="1" rIns="91425" wrap="square" tIns="91425"/>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19" name="Shape 19"/>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two columns" type="twoColTx">
  <p:cSld name="TITLE_AND_TWO_COLUMNS">
    <p:spTree>
      <p:nvGrpSpPr>
        <p:cNvPr id="20" name="Shape 20"/>
        <p:cNvGrpSpPr/>
        <p:nvPr/>
      </p:nvGrpSpPr>
      <p:grpSpPr>
        <a:xfrm>
          <a:off x="0" y="0"/>
          <a:ext cx="0" cy="0"/>
          <a:chOff x="0" y="0"/>
          <a:chExt cx="0" cy="0"/>
        </a:xfrm>
      </p:grpSpPr>
      <p:sp>
        <p:nvSpPr>
          <p:cNvPr id="21" name="Shape 21"/>
          <p:cNvSpPr txBox="1"/>
          <p:nvPr>
            <p:ph type="title"/>
          </p:nvPr>
        </p:nvSpPr>
        <p:spPr>
          <a:xfrm>
            <a:off x="311700" y="445025"/>
            <a:ext cx="8520600" cy="572700"/>
          </a:xfrm>
          <a:prstGeom prst="rect">
            <a:avLst/>
          </a:prstGeom>
        </p:spPr>
        <p:txBody>
          <a:bodyPr anchorCtr="0" anchor="t" bIns="91425" lIns="91425" spcFirstLastPara="1" rIns="91425" wrap="square" tIns="91425"/>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Shape 22"/>
          <p:cNvSpPr txBox="1"/>
          <p:nvPr>
            <p:ph idx="1" type="body"/>
          </p:nvPr>
        </p:nvSpPr>
        <p:spPr>
          <a:xfrm>
            <a:off x="311700" y="1152475"/>
            <a:ext cx="3999900" cy="3416400"/>
          </a:xfrm>
          <a:prstGeom prst="rect">
            <a:avLst/>
          </a:prstGeom>
        </p:spPr>
        <p:txBody>
          <a:bodyPr anchorCtr="0" anchor="t" bIns="91425" lIns="91425" spcFirstLastPara="1" rIns="91425" wrap="square" tIns="91425"/>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3" name="Shape 23"/>
          <p:cNvSpPr txBox="1"/>
          <p:nvPr>
            <p:ph idx="2" type="body"/>
          </p:nvPr>
        </p:nvSpPr>
        <p:spPr>
          <a:xfrm>
            <a:off x="4832400" y="1152475"/>
            <a:ext cx="3999900" cy="3416400"/>
          </a:xfrm>
          <a:prstGeom prst="rect">
            <a:avLst/>
          </a:prstGeom>
        </p:spPr>
        <p:txBody>
          <a:bodyPr anchorCtr="0" anchor="t" bIns="91425" lIns="91425" spcFirstLastPara="1" rIns="91425" wrap="square" tIns="91425"/>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4" name="Shape 2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only" type="titleOnly">
  <p:cSld name="TITLE_ONLY">
    <p:spTree>
      <p:nvGrpSpPr>
        <p:cNvPr id="25" name="Shape 25"/>
        <p:cNvGrpSpPr/>
        <p:nvPr/>
      </p:nvGrpSpPr>
      <p:grpSpPr>
        <a:xfrm>
          <a:off x="0" y="0"/>
          <a:ext cx="0" cy="0"/>
          <a:chOff x="0" y="0"/>
          <a:chExt cx="0" cy="0"/>
        </a:xfrm>
      </p:grpSpPr>
      <p:sp>
        <p:nvSpPr>
          <p:cNvPr id="26" name="Shape 26"/>
          <p:cNvSpPr txBox="1"/>
          <p:nvPr>
            <p:ph type="title"/>
          </p:nvPr>
        </p:nvSpPr>
        <p:spPr>
          <a:xfrm>
            <a:off x="311700" y="445025"/>
            <a:ext cx="8520600" cy="572700"/>
          </a:xfrm>
          <a:prstGeom prst="rect">
            <a:avLst/>
          </a:prstGeom>
        </p:spPr>
        <p:txBody>
          <a:bodyPr anchorCtr="0" anchor="t" bIns="91425" lIns="91425" spcFirstLastPara="1" rIns="91425" wrap="square" tIns="91425"/>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Shape 27"/>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One column text">
  <p:cSld name="ONE_COLUMN_TEXT">
    <p:spTree>
      <p:nvGrpSpPr>
        <p:cNvPr id="28" name="Shape 28"/>
        <p:cNvGrpSpPr/>
        <p:nvPr/>
      </p:nvGrpSpPr>
      <p:grpSpPr>
        <a:xfrm>
          <a:off x="0" y="0"/>
          <a:ext cx="0" cy="0"/>
          <a:chOff x="0" y="0"/>
          <a:chExt cx="0" cy="0"/>
        </a:xfrm>
      </p:grpSpPr>
      <p:sp>
        <p:nvSpPr>
          <p:cNvPr id="29" name="Shape 29"/>
          <p:cNvSpPr txBox="1"/>
          <p:nvPr>
            <p:ph type="title"/>
          </p:nvPr>
        </p:nvSpPr>
        <p:spPr>
          <a:xfrm>
            <a:off x="311700" y="555600"/>
            <a:ext cx="2808000" cy="755700"/>
          </a:xfrm>
          <a:prstGeom prst="rect">
            <a:avLst/>
          </a:prstGeom>
        </p:spPr>
        <p:txBody>
          <a:bodyPr anchorCtr="0" anchor="b" bIns="91425" lIns="91425" spcFirstLastPara="1" rIns="91425" wrap="square" tIns="91425"/>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Shape 30"/>
          <p:cNvSpPr txBox="1"/>
          <p:nvPr>
            <p:ph idx="1" type="body"/>
          </p:nvPr>
        </p:nvSpPr>
        <p:spPr>
          <a:xfrm>
            <a:off x="311700" y="1389600"/>
            <a:ext cx="2808000" cy="3179400"/>
          </a:xfrm>
          <a:prstGeom prst="rect">
            <a:avLst/>
          </a:prstGeom>
        </p:spPr>
        <p:txBody>
          <a:bodyPr anchorCtr="0" anchor="t" bIns="91425" lIns="91425" spcFirstLastPara="1" rIns="91425" wrap="square" tIns="91425"/>
          <a:lstStyle>
            <a:lvl1pPr indent="-304800" lvl="0" marL="457200">
              <a:spcBef>
                <a:spcPts val="0"/>
              </a:spcBef>
              <a:spcAft>
                <a:spcPts val="0"/>
              </a:spcAft>
              <a:buSzPts val="1200"/>
              <a:buChar char="●"/>
              <a:defRPr sz="12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31" name="Shape 31"/>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Main point">
  <p:cSld name="MAIN_POINT">
    <p:spTree>
      <p:nvGrpSpPr>
        <p:cNvPr id="32" name="Shape 32"/>
        <p:cNvGrpSpPr/>
        <p:nvPr/>
      </p:nvGrpSpPr>
      <p:grpSpPr>
        <a:xfrm>
          <a:off x="0" y="0"/>
          <a:ext cx="0" cy="0"/>
          <a:chOff x="0" y="0"/>
          <a:chExt cx="0" cy="0"/>
        </a:xfrm>
      </p:grpSpPr>
      <p:sp>
        <p:nvSpPr>
          <p:cNvPr id="33" name="Shape 33"/>
          <p:cNvSpPr txBox="1"/>
          <p:nvPr>
            <p:ph type="title"/>
          </p:nvPr>
        </p:nvSpPr>
        <p:spPr>
          <a:xfrm>
            <a:off x="490250" y="450150"/>
            <a:ext cx="6367800" cy="4090800"/>
          </a:xfrm>
          <a:prstGeom prst="rect">
            <a:avLst/>
          </a:prstGeom>
        </p:spPr>
        <p:txBody>
          <a:bodyPr anchorCtr="0" anchor="ctr" bIns="91425" lIns="91425" spcFirstLastPara="1" rIns="91425" wrap="square" tIns="91425"/>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Shape 3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title and description">
  <p:cSld name="SECTION_TITLE_AND_DESCRIPTION">
    <p:spTree>
      <p:nvGrpSpPr>
        <p:cNvPr id="35" name="Shape 35"/>
        <p:cNvGrpSpPr/>
        <p:nvPr/>
      </p:nvGrpSpPr>
      <p:grpSpPr>
        <a:xfrm>
          <a:off x="0" y="0"/>
          <a:ext cx="0" cy="0"/>
          <a:chOff x="0" y="0"/>
          <a:chExt cx="0" cy="0"/>
        </a:xfrm>
      </p:grpSpPr>
      <p:sp>
        <p:nvSpPr>
          <p:cNvPr id="36" name="Shape 36"/>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37" name="Shape 37"/>
          <p:cNvSpPr txBox="1"/>
          <p:nvPr>
            <p:ph type="title"/>
          </p:nvPr>
        </p:nvSpPr>
        <p:spPr>
          <a:xfrm>
            <a:off x="265500" y="1233175"/>
            <a:ext cx="4045200" cy="1482300"/>
          </a:xfrm>
          <a:prstGeom prst="rect">
            <a:avLst/>
          </a:prstGeom>
        </p:spPr>
        <p:txBody>
          <a:bodyPr anchorCtr="0" anchor="b" bIns="91425" lIns="91425" spcFirstLastPara="1" rIns="91425" wrap="square" tIns="91425"/>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Shape 38"/>
          <p:cNvSpPr txBox="1"/>
          <p:nvPr>
            <p:ph idx="1" type="subTitle"/>
          </p:nvPr>
        </p:nvSpPr>
        <p:spPr>
          <a:xfrm>
            <a:off x="265500" y="2803075"/>
            <a:ext cx="4045200" cy="1235100"/>
          </a:xfrm>
          <a:prstGeom prst="rect">
            <a:avLst/>
          </a:prstGeom>
        </p:spPr>
        <p:txBody>
          <a:bodyPr anchorCtr="0" anchor="t" bIns="91425" lIns="91425" spcFirstLastPara="1" rIns="91425" wrap="square" tIns="91425"/>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Shape 39"/>
          <p:cNvSpPr txBox="1"/>
          <p:nvPr>
            <p:ph idx="2" type="body"/>
          </p:nvPr>
        </p:nvSpPr>
        <p:spPr>
          <a:xfrm>
            <a:off x="4939500" y="724075"/>
            <a:ext cx="3837000" cy="3695100"/>
          </a:xfrm>
          <a:prstGeom prst="rect">
            <a:avLst/>
          </a:prstGeom>
        </p:spPr>
        <p:txBody>
          <a:bodyPr anchorCtr="0" anchor="ctr" bIns="91425" lIns="91425" spcFirstLastPara="1" rIns="91425" wrap="square" tIns="91425"/>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40" name="Shape 40"/>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Caption">
  <p:cSld name="CAPTION_ONLY">
    <p:spTree>
      <p:nvGrpSpPr>
        <p:cNvPr id="41" name="Shape 41"/>
        <p:cNvGrpSpPr/>
        <p:nvPr/>
      </p:nvGrpSpPr>
      <p:grpSpPr>
        <a:xfrm>
          <a:off x="0" y="0"/>
          <a:ext cx="0" cy="0"/>
          <a:chOff x="0" y="0"/>
          <a:chExt cx="0" cy="0"/>
        </a:xfrm>
      </p:grpSpPr>
      <p:sp>
        <p:nvSpPr>
          <p:cNvPr id="42" name="Shape 42"/>
          <p:cNvSpPr txBox="1"/>
          <p:nvPr>
            <p:ph idx="1" type="body"/>
          </p:nvPr>
        </p:nvSpPr>
        <p:spPr>
          <a:xfrm>
            <a:off x="311700" y="4230575"/>
            <a:ext cx="5998800" cy="605100"/>
          </a:xfrm>
          <a:prstGeom prst="rect">
            <a:avLst/>
          </a:prstGeom>
        </p:spPr>
        <p:txBody>
          <a:bodyPr anchorCtr="0" anchor="ctr" bIns="91425" lIns="91425" spcFirstLastPara="1" rIns="91425" wrap="square" tIns="91425"/>
          <a:lstStyle>
            <a:lvl1pPr indent="-228600" lvl="0" marL="457200">
              <a:lnSpc>
                <a:spcPct val="100000"/>
              </a:lnSpc>
              <a:spcBef>
                <a:spcPts val="0"/>
              </a:spcBef>
              <a:spcAft>
                <a:spcPts val="0"/>
              </a:spcAft>
              <a:buSzPts val="1800"/>
              <a:buNone/>
              <a:defRPr/>
            </a:lvl1pPr>
          </a:lstStyle>
          <a:p/>
        </p:txBody>
      </p:sp>
      <p:sp>
        <p:nvSpPr>
          <p:cNvPr id="43" name="Shape 43"/>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name="simple-light-2">
    <p:bg>
      <p:bgPr>
        <a:solidFill>
          <a:schemeClr val="lt1"/>
        </a:solidFill>
      </p:bgPr>
    </p:bg>
    <p:spTree>
      <p:nvGrpSpPr>
        <p:cNvPr id="5" name="Shape 5"/>
        <p:cNvGrpSpPr/>
        <p:nvPr/>
      </p:nvGrpSpPr>
      <p:grpSpPr>
        <a:xfrm>
          <a:off x="0" y="0"/>
          <a:ext cx="0" cy="0"/>
          <a:chOff x="0" y="0"/>
          <a:chExt cx="0" cy="0"/>
        </a:xfrm>
      </p:grpSpPr>
      <p:sp>
        <p:nvSpPr>
          <p:cNvPr id="6" name="Shape 6"/>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Shape 7"/>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1600"/>
              </a:spcBef>
              <a:spcAft>
                <a:spcPts val="0"/>
              </a:spcAft>
              <a:buClr>
                <a:schemeClr val="dk2"/>
              </a:buClr>
              <a:buSzPts val="1400"/>
              <a:buChar char="○"/>
              <a:defRPr>
                <a:solidFill>
                  <a:schemeClr val="dk2"/>
                </a:solidFill>
              </a:defRPr>
            </a:lvl2pPr>
            <a:lvl3pPr indent="-317500" lvl="2" marL="1371600">
              <a:lnSpc>
                <a:spcPct val="115000"/>
              </a:lnSpc>
              <a:spcBef>
                <a:spcPts val="1600"/>
              </a:spcBef>
              <a:spcAft>
                <a:spcPts val="0"/>
              </a:spcAft>
              <a:buClr>
                <a:schemeClr val="dk2"/>
              </a:buClr>
              <a:buSzPts val="1400"/>
              <a:buChar char="■"/>
              <a:defRPr>
                <a:solidFill>
                  <a:schemeClr val="dk2"/>
                </a:solidFill>
              </a:defRPr>
            </a:lvl3pPr>
            <a:lvl4pPr indent="-317500" lvl="3" marL="1828800">
              <a:lnSpc>
                <a:spcPct val="115000"/>
              </a:lnSpc>
              <a:spcBef>
                <a:spcPts val="1600"/>
              </a:spcBef>
              <a:spcAft>
                <a:spcPts val="0"/>
              </a:spcAft>
              <a:buClr>
                <a:schemeClr val="dk2"/>
              </a:buClr>
              <a:buSzPts val="1400"/>
              <a:buChar char="●"/>
              <a:defRPr>
                <a:solidFill>
                  <a:schemeClr val="dk2"/>
                </a:solidFill>
              </a:defRPr>
            </a:lvl4pPr>
            <a:lvl5pPr indent="-317500" lvl="4" marL="2286000">
              <a:lnSpc>
                <a:spcPct val="115000"/>
              </a:lnSpc>
              <a:spcBef>
                <a:spcPts val="1600"/>
              </a:spcBef>
              <a:spcAft>
                <a:spcPts val="0"/>
              </a:spcAft>
              <a:buClr>
                <a:schemeClr val="dk2"/>
              </a:buClr>
              <a:buSzPts val="1400"/>
              <a:buChar char="○"/>
              <a:defRPr>
                <a:solidFill>
                  <a:schemeClr val="dk2"/>
                </a:solidFill>
              </a:defRPr>
            </a:lvl5pPr>
            <a:lvl6pPr indent="-317500" lvl="5" marL="2743200">
              <a:lnSpc>
                <a:spcPct val="115000"/>
              </a:lnSpc>
              <a:spcBef>
                <a:spcPts val="1600"/>
              </a:spcBef>
              <a:spcAft>
                <a:spcPts val="0"/>
              </a:spcAft>
              <a:buClr>
                <a:schemeClr val="dk2"/>
              </a:buClr>
              <a:buSzPts val="1400"/>
              <a:buChar char="■"/>
              <a:defRPr>
                <a:solidFill>
                  <a:schemeClr val="dk2"/>
                </a:solidFill>
              </a:defRPr>
            </a:lvl6pPr>
            <a:lvl7pPr indent="-317500" lvl="6" marL="3200400">
              <a:lnSpc>
                <a:spcPct val="115000"/>
              </a:lnSpc>
              <a:spcBef>
                <a:spcPts val="1600"/>
              </a:spcBef>
              <a:spcAft>
                <a:spcPts val="0"/>
              </a:spcAft>
              <a:buClr>
                <a:schemeClr val="dk2"/>
              </a:buClr>
              <a:buSzPts val="1400"/>
              <a:buChar char="●"/>
              <a:defRPr>
                <a:solidFill>
                  <a:schemeClr val="dk2"/>
                </a:solidFill>
              </a:defRPr>
            </a:lvl7pPr>
            <a:lvl8pPr indent="-317500" lvl="7" marL="3657600">
              <a:lnSpc>
                <a:spcPct val="115000"/>
              </a:lnSpc>
              <a:spcBef>
                <a:spcPts val="1600"/>
              </a:spcBef>
              <a:spcAft>
                <a:spcPts val="0"/>
              </a:spcAft>
              <a:buClr>
                <a:schemeClr val="dk2"/>
              </a:buClr>
              <a:buSzPts val="1400"/>
              <a:buChar char="○"/>
              <a:defRPr>
                <a:solidFill>
                  <a:schemeClr val="dk2"/>
                </a:solidFill>
              </a:defRPr>
            </a:lvl8pPr>
            <a:lvl9pPr indent="-317500" lvl="8" marL="4114800">
              <a:lnSpc>
                <a:spcPct val="115000"/>
              </a:lnSpc>
              <a:spcBef>
                <a:spcPts val="1600"/>
              </a:spcBef>
              <a:spcAft>
                <a:spcPts val="1600"/>
              </a:spcAft>
              <a:buClr>
                <a:schemeClr val="dk2"/>
              </a:buClr>
              <a:buSzPts val="1400"/>
              <a:buChar char="■"/>
              <a:defRPr>
                <a:solidFill>
                  <a:schemeClr val="dk2"/>
                </a:solidFill>
              </a:defRPr>
            </a:lvl9pPr>
          </a:lstStyle>
          <a:p/>
        </p:txBody>
      </p:sp>
      <p:sp>
        <p:nvSpPr>
          <p:cNvPr id="8" name="Shape 8"/>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 Id="rId3" Type="http://schemas.openxmlformats.org/officeDocument/2006/relationships/image" Target="../media/image5.jp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5.xml"/><Relationship Id="rId3" Type="http://schemas.openxmlformats.org/officeDocument/2006/relationships/image" Target="../media/image6.png"/><Relationship Id="rId4" Type="http://schemas.openxmlformats.org/officeDocument/2006/relationships/image" Target="../media/image8.png"/><Relationship Id="rId5" Type="http://schemas.openxmlformats.org/officeDocument/2006/relationships/image" Target="../media/image7.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6.xml"/><Relationship Id="rId3" Type="http://schemas.openxmlformats.org/officeDocument/2006/relationships/image" Target="../media/image15.pn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8.xml"/><Relationship Id="rId3" Type="http://schemas.openxmlformats.org/officeDocument/2006/relationships/image" Target="../media/image10.pn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2.xml"/><Relationship Id="rId3" Type="http://schemas.openxmlformats.org/officeDocument/2006/relationships/image" Target="../media/image9.png"/></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3.xml"/><Relationship Id="rId3" Type="http://schemas.openxmlformats.org/officeDocument/2006/relationships/image" Target="../media/image12.png"/></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4.xml"/><Relationship Id="rId3" Type="http://schemas.openxmlformats.org/officeDocument/2006/relationships/image" Target="../media/image11.png"/></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5.xml"/><Relationship Id="rId3" Type="http://schemas.openxmlformats.org/officeDocument/2006/relationships/image" Target="../media/image4.png"/></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7.xml"/><Relationship Id="rId3" Type="http://schemas.openxmlformats.org/officeDocument/2006/relationships/image" Target="../media/image13.png"/></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8.xml"/><Relationship Id="rId3" Type="http://schemas.openxmlformats.org/officeDocument/2006/relationships/image" Target="../media/image14.png"/></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 Id="rId3" Type="http://schemas.openxmlformats.org/officeDocument/2006/relationships/image" Target="../media/image1.jp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 Id="rId3" Type="http://schemas.openxmlformats.org/officeDocument/2006/relationships/image" Target="../media/image2.jp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7.xml"/><Relationship Id="rId3" Type="http://schemas.openxmlformats.org/officeDocument/2006/relationships/image" Target="../media/image3.png"/><Relationship Id="rId4" Type="http://schemas.openxmlformats.org/officeDocument/2006/relationships/image" Target="../media/image4.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53" name="Shape 53"/>
        <p:cNvGrpSpPr/>
        <p:nvPr/>
      </p:nvGrpSpPr>
      <p:grpSpPr>
        <a:xfrm>
          <a:off x="0" y="0"/>
          <a:ext cx="0" cy="0"/>
          <a:chOff x="0" y="0"/>
          <a:chExt cx="0" cy="0"/>
        </a:xfrm>
      </p:grpSpPr>
      <p:sp>
        <p:nvSpPr>
          <p:cNvPr id="54" name="Shape 54"/>
          <p:cNvSpPr txBox="1"/>
          <p:nvPr>
            <p:ph type="ctrTitle"/>
          </p:nvPr>
        </p:nvSpPr>
        <p:spPr>
          <a:xfrm>
            <a:off x="311700" y="961950"/>
            <a:ext cx="8520600" cy="23940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Maximizing the Spread of Influence through a Social Network</a:t>
            </a:r>
            <a:endParaRPr/>
          </a:p>
        </p:txBody>
      </p:sp>
      <p:sp>
        <p:nvSpPr>
          <p:cNvPr id="55" name="Shape 55"/>
          <p:cNvSpPr txBox="1"/>
          <p:nvPr>
            <p:ph idx="1" type="subTitle"/>
          </p:nvPr>
        </p:nvSpPr>
        <p:spPr>
          <a:xfrm>
            <a:off x="311700" y="3641275"/>
            <a:ext cx="8520600" cy="7926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rPr lang="en"/>
              <a:t>Kempe, Kleinberg, and Tardos (2003)</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chemeClr val="lt1"/>
        </a:solidFill>
      </p:bgPr>
    </p:bg>
    <p:spTree>
      <p:nvGrpSpPr>
        <p:cNvPr id="191" name="Shape 191"/>
        <p:cNvGrpSpPr/>
        <p:nvPr/>
      </p:nvGrpSpPr>
      <p:grpSpPr>
        <a:xfrm>
          <a:off x="0" y="0"/>
          <a:ext cx="0" cy="0"/>
          <a:chOff x="0" y="0"/>
          <a:chExt cx="0" cy="0"/>
        </a:xfrm>
      </p:grpSpPr>
      <p:sp>
        <p:nvSpPr>
          <p:cNvPr id="192" name="Shape 192"/>
          <p:cNvSpPr/>
          <p:nvPr/>
        </p:nvSpPr>
        <p:spPr>
          <a:xfrm>
            <a:off x="2221156" y="3807280"/>
            <a:ext cx="336900" cy="275100"/>
          </a:xfrm>
          <a:prstGeom prst="ellipse">
            <a:avLst/>
          </a:prstGeom>
          <a:solidFill>
            <a:schemeClr val="lt1"/>
          </a:solidFill>
          <a:ln cap="flat" cmpd="sng" w="952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cxnSp>
        <p:nvCxnSpPr>
          <p:cNvPr id="193" name="Shape 193"/>
          <p:cNvCxnSpPr/>
          <p:nvPr/>
        </p:nvCxnSpPr>
        <p:spPr>
          <a:xfrm>
            <a:off x="2540562" y="3931106"/>
            <a:ext cx="1763100" cy="11700"/>
          </a:xfrm>
          <a:prstGeom prst="straightConnector1">
            <a:avLst/>
          </a:prstGeom>
          <a:noFill/>
          <a:ln cap="flat" cmpd="sng" w="9525">
            <a:solidFill>
              <a:schemeClr val="dk1"/>
            </a:solidFill>
            <a:prstDash val="solid"/>
            <a:miter lim="800000"/>
            <a:headEnd len="med" w="med" type="triangle"/>
            <a:tailEnd len="med" w="med" type="triangle"/>
          </a:ln>
        </p:spPr>
      </p:cxnSp>
      <p:cxnSp>
        <p:nvCxnSpPr>
          <p:cNvPr id="194" name="Shape 194"/>
          <p:cNvCxnSpPr/>
          <p:nvPr/>
        </p:nvCxnSpPr>
        <p:spPr>
          <a:xfrm flipH="1" rot="10800000">
            <a:off x="2552230" y="2907899"/>
            <a:ext cx="1818600" cy="945000"/>
          </a:xfrm>
          <a:prstGeom prst="straightConnector1">
            <a:avLst/>
          </a:prstGeom>
          <a:noFill/>
          <a:ln cap="flat" cmpd="sng" w="9525">
            <a:solidFill>
              <a:schemeClr val="dk1"/>
            </a:solidFill>
            <a:prstDash val="solid"/>
            <a:miter lim="800000"/>
            <a:headEnd len="med" w="med" type="none"/>
            <a:tailEnd len="med" w="med" type="triangle"/>
          </a:ln>
        </p:spPr>
      </p:cxnSp>
      <p:cxnSp>
        <p:nvCxnSpPr>
          <p:cNvPr id="195" name="Shape 195"/>
          <p:cNvCxnSpPr/>
          <p:nvPr/>
        </p:nvCxnSpPr>
        <p:spPr>
          <a:xfrm rot="10800000">
            <a:off x="2361322" y="2922104"/>
            <a:ext cx="26100" cy="856500"/>
          </a:xfrm>
          <a:prstGeom prst="straightConnector1">
            <a:avLst/>
          </a:prstGeom>
          <a:noFill/>
          <a:ln cap="flat" cmpd="sng" w="9525">
            <a:solidFill>
              <a:schemeClr val="dk1"/>
            </a:solidFill>
            <a:prstDash val="solid"/>
            <a:miter lim="800000"/>
            <a:headEnd len="med" w="med" type="none"/>
            <a:tailEnd len="med" w="med" type="triangle"/>
          </a:ln>
        </p:spPr>
      </p:cxnSp>
      <p:cxnSp>
        <p:nvCxnSpPr>
          <p:cNvPr id="196" name="Shape 196"/>
          <p:cNvCxnSpPr/>
          <p:nvPr/>
        </p:nvCxnSpPr>
        <p:spPr>
          <a:xfrm rot="10800000">
            <a:off x="2527371" y="2794514"/>
            <a:ext cx="1761900" cy="0"/>
          </a:xfrm>
          <a:prstGeom prst="straightConnector1">
            <a:avLst/>
          </a:prstGeom>
          <a:noFill/>
          <a:ln cap="flat" cmpd="sng" w="9525">
            <a:solidFill>
              <a:schemeClr val="dk1"/>
            </a:solidFill>
            <a:prstDash val="solid"/>
            <a:miter lim="800000"/>
            <a:headEnd len="med" w="med" type="stealth"/>
            <a:tailEnd len="med" w="med" type="triangle"/>
          </a:ln>
        </p:spPr>
      </p:cxnSp>
      <p:cxnSp>
        <p:nvCxnSpPr>
          <p:cNvPr id="197" name="Shape 197"/>
          <p:cNvCxnSpPr/>
          <p:nvPr/>
        </p:nvCxnSpPr>
        <p:spPr>
          <a:xfrm>
            <a:off x="943534" y="1667045"/>
            <a:ext cx="1330200" cy="2185800"/>
          </a:xfrm>
          <a:prstGeom prst="straightConnector1">
            <a:avLst/>
          </a:prstGeom>
          <a:noFill/>
          <a:ln cap="flat" cmpd="sng" w="9525">
            <a:solidFill>
              <a:schemeClr val="dk1"/>
            </a:solidFill>
            <a:prstDash val="solid"/>
            <a:miter lim="800000"/>
            <a:headEnd len="med" w="med" type="none"/>
            <a:tailEnd len="med" w="med" type="triangle"/>
          </a:ln>
        </p:spPr>
      </p:cxnSp>
      <p:cxnSp>
        <p:nvCxnSpPr>
          <p:cNvPr id="198" name="Shape 198"/>
          <p:cNvCxnSpPr/>
          <p:nvPr/>
        </p:nvCxnSpPr>
        <p:spPr>
          <a:xfrm>
            <a:off x="1052920" y="1629246"/>
            <a:ext cx="1152300" cy="1077900"/>
          </a:xfrm>
          <a:prstGeom prst="straightConnector1">
            <a:avLst/>
          </a:prstGeom>
          <a:noFill/>
          <a:ln cap="flat" cmpd="sng" w="9525">
            <a:solidFill>
              <a:schemeClr val="dk1"/>
            </a:solidFill>
            <a:prstDash val="solid"/>
            <a:miter lim="800000"/>
            <a:headEnd len="med" w="med" type="none"/>
            <a:tailEnd len="med" w="med" type="triangle"/>
          </a:ln>
        </p:spPr>
      </p:cxnSp>
      <p:cxnSp>
        <p:nvCxnSpPr>
          <p:cNvPr id="199" name="Shape 199"/>
          <p:cNvCxnSpPr/>
          <p:nvPr/>
        </p:nvCxnSpPr>
        <p:spPr>
          <a:xfrm flipH="1" rot="10800000">
            <a:off x="2480764" y="1674894"/>
            <a:ext cx="1060500" cy="960600"/>
          </a:xfrm>
          <a:prstGeom prst="straightConnector1">
            <a:avLst/>
          </a:prstGeom>
          <a:noFill/>
          <a:ln cap="flat" cmpd="sng" w="9525">
            <a:solidFill>
              <a:schemeClr val="dk1"/>
            </a:solidFill>
            <a:prstDash val="solid"/>
            <a:miter lim="800000"/>
            <a:headEnd len="med" w="med" type="none"/>
            <a:tailEnd len="med" w="med" type="triangle"/>
          </a:ln>
        </p:spPr>
      </p:cxnSp>
      <p:cxnSp>
        <p:nvCxnSpPr>
          <p:cNvPr id="200" name="Shape 200"/>
          <p:cNvCxnSpPr/>
          <p:nvPr/>
        </p:nvCxnSpPr>
        <p:spPr>
          <a:xfrm flipH="1" rot="10800000">
            <a:off x="1070422" y="1528912"/>
            <a:ext cx="2403600" cy="11700"/>
          </a:xfrm>
          <a:prstGeom prst="straightConnector1">
            <a:avLst/>
          </a:prstGeom>
          <a:noFill/>
          <a:ln cap="flat" cmpd="sng" w="9525">
            <a:solidFill>
              <a:schemeClr val="dk1"/>
            </a:solidFill>
            <a:prstDash val="solid"/>
            <a:miter lim="800000"/>
            <a:headEnd len="med" w="med" type="triangle"/>
            <a:tailEnd len="med" w="med" type="triangle"/>
          </a:ln>
        </p:spPr>
      </p:cxnSp>
      <p:cxnSp>
        <p:nvCxnSpPr>
          <p:cNvPr id="201" name="Shape 201"/>
          <p:cNvCxnSpPr/>
          <p:nvPr/>
        </p:nvCxnSpPr>
        <p:spPr>
          <a:xfrm>
            <a:off x="3700048" y="1664438"/>
            <a:ext cx="688200" cy="994500"/>
          </a:xfrm>
          <a:prstGeom prst="straightConnector1">
            <a:avLst/>
          </a:prstGeom>
          <a:noFill/>
          <a:ln cap="flat" cmpd="sng" w="9525">
            <a:solidFill>
              <a:schemeClr val="dk1"/>
            </a:solidFill>
            <a:prstDash val="solid"/>
            <a:miter lim="800000"/>
            <a:headEnd len="med" w="med" type="triangle"/>
            <a:tailEnd len="med" w="med" type="none"/>
          </a:ln>
        </p:spPr>
      </p:cxnSp>
      <p:cxnSp>
        <p:nvCxnSpPr>
          <p:cNvPr id="202" name="Shape 202"/>
          <p:cNvCxnSpPr/>
          <p:nvPr/>
        </p:nvCxnSpPr>
        <p:spPr>
          <a:xfrm flipH="1">
            <a:off x="4468589" y="2958746"/>
            <a:ext cx="13200" cy="857700"/>
          </a:xfrm>
          <a:prstGeom prst="straightConnector1">
            <a:avLst/>
          </a:prstGeom>
          <a:noFill/>
          <a:ln cap="flat" cmpd="sng" w="9525">
            <a:solidFill>
              <a:schemeClr val="dk1"/>
            </a:solidFill>
            <a:prstDash val="solid"/>
            <a:miter lim="800000"/>
            <a:headEnd len="med" w="med" type="triangle"/>
            <a:tailEnd len="med" w="med" type="triangle"/>
          </a:ln>
        </p:spPr>
      </p:cxnSp>
      <p:sp>
        <p:nvSpPr>
          <p:cNvPr id="203" name="Shape 203"/>
          <p:cNvSpPr txBox="1"/>
          <p:nvPr/>
        </p:nvSpPr>
        <p:spPr>
          <a:xfrm>
            <a:off x="4076334" y="4060145"/>
            <a:ext cx="288900" cy="363600"/>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2300"/>
              <a:buFont typeface="Arial"/>
              <a:buNone/>
            </a:pPr>
            <a:r>
              <a:rPr b="1" i="1" lang="en" sz="2300" u="none">
                <a:solidFill>
                  <a:schemeClr val="dk1"/>
                </a:solidFill>
                <a:latin typeface="Arial"/>
                <a:ea typeface="Arial"/>
                <a:cs typeface="Arial"/>
                <a:sym typeface="Arial"/>
              </a:rPr>
              <a:t>v</a:t>
            </a:r>
            <a:endParaRPr/>
          </a:p>
        </p:txBody>
      </p:sp>
      <p:sp>
        <p:nvSpPr>
          <p:cNvPr id="204" name="Shape 204"/>
          <p:cNvSpPr txBox="1"/>
          <p:nvPr/>
        </p:nvSpPr>
        <p:spPr>
          <a:xfrm>
            <a:off x="1637767" y="3738198"/>
            <a:ext cx="316500" cy="363600"/>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2300"/>
              <a:buFont typeface="Arial"/>
              <a:buNone/>
            </a:pPr>
            <a:r>
              <a:rPr b="1" i="1" lang="en" sz="2300" u="none">
                <a:solidFill>
                  <a:schemeClr val="dk1"/>
                </a:solidFill>
                <a:latin typeface="Arial"/>
                <a:ea typeface="Arial"/>
                <a:cs typeface="Arial"/>
                <a:sym typeface="Arial"/>
              </a:rPr>
              <a:t>w</a:t>
            </a:r>
            <a:endParaRPr/>
          </a:p>
        </p:txBody>
      </p:sp>
      <p:sp>
        <p:nvSpPr>
          <p:cNvPr id="205" name="Shape 205"/>
          <p:cNvSpPr txBox="1"/>
          <p:nvPr/>
        </p:nvSpPr>
        <p:spPr>
          <a:xfrm>
            <a:off x="3077280" y="3661295"/>
            <a:ext cx="564300" cy="301200"/>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1800"/>
              <a:buFont typeface="Arial"/>
              <a:buNone/>
            </a:pPr>
            <a:r>
              <a:rPr b="1" i="0" lang="en" sz="1800" u="none">
                <a:solidFill>
                  <a:schemeClr val="dk1"/>
                </a:solidFill>
                <a:latin typeface="Arial"/>
                <a:ea typeface="Arial"/>
                <a:cs typeface="Arial"/>
                <a:sym typeface="Arial"/>
              </a:rPr>
              <a:t>0.5</a:t>
            </a:r>
            <a:endParaRPr/>
          </a:p>
        </p:txBody>
      </p:sp>
      <p:sp>
        <p:nvSpPr>
          <p:cNvPr id="206" name="Shape 206"/>
          <p:cNvSpPr txBox="1"/>
          <p:nvPr/>
        </p:nvSpPr>
        <p:spPr>
          <a:xfrm>
            <a:off x="3040818" y="3159475"/>
            <a:ext cx="564300" cy="301200"/>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1800"/>
              <a:buFont typeface="Arial"/>
              <a:buNone/>
            </a:pPr>
            <a:r>
              <a:rPr b="1" i="0" lang="en" sz="1800" u="none">
                <a:solidFill>
                  <a:schemeClr val="dk1"/>
                </a:solidFill>
                <a:latin typeface="Arial"/>
                <a:ea typeface="Arial"/>
                <a:cs typeface="Arial"/>
                <a:sym typeface="Arial"/>
              </a:rPr>
              <a:t>0.3</a:t>
            </a:r>
            <a:endParaRPr/>
          </a:p>
        </p:txBody>
      </p:sp>
      <p:sp>
        <p:nvSpPr>
          <p:cNvPr id="207" name="Shape 207"/>
          <p:cNvSpPr txBox="1"/>
          <p:nvPr/>
        </p:nvSpPr>
        <p:spPr>
          <a:xfrm>
            <a:off x="4484706" y="3253322"/>
            <a:ext cx="564300" cy="301200"/>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1800"/>
              <a:buFont typeface="Arial"/>
              <a:buNone/>
            </a:pPr>
            <a:r>
              <a:rPr b="1" i="0" lang="en" sz="1800" u="none">
                <a:solidFill>
                  <a:schemeClr val="dk1"/>
                </a:solidFill>
                <a:latin typeface="Arial"/>
                <a:ea typeface="Arial"/>
                <a:cs typeface="Arial"/>
                <a:sym typeface="Arial"/>
              </a:rPr>
              <a:t>0.2</a:t>
            </a:r>
            <a:endParaRPr/>
          </a:p>
        </p:txBody>
      </p:sp>
      <p:sp>
        <p:nvSpPr>
          <p:cNvPr id="208" name="Shape 208"/>
          <p:cNvSpPr txBox="1"/>
          <p:nvPr/>
        </p:nvSpPr>
        <p:spPr>
          <a:xfrm>
            <a:off x="2345127" y="3149047"/>
            <a:ext cx="564300" cy="301200"/>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1800"/>
              <a:buFont typeface="Arial"/>
              <a:buNone/>
            </a:pPr>
            <a:r>
              <a:rPr b="1" i="0" lang="en" sz="1800" u="none">
                <a:solidFill>
                  <a:schemeClr val="dk1"/>
                </a:solidFill>
                <a:latin typeface="Arial"/>
                <a:ea typeface="Arial"/>
                <a:cs typeface="Arial"/>
                <a:sym typeface="Arial"/>
              </a:rPr>
              <a:t>0.5</a:t>
            </a:r>
            <a:endParaRPr/>
          </a:p>
        </p:txBody>
      </p:sp>
      <p:sp>
        <p:nvSpPr>
          <p:cNvPr id="209" name="Shape 209"/>
          <p:cNvSpPr txBox="1"/>
          <p:nvPr/>
        </p:nvSpPr>
        <p:spPr>
          <a:xfrm>
            <a:off x="3132702" y="2527310"/>
            <a:ext cx="564300" cy="301200"/>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1800"/>
              <a:buFont typeface="Arial"/>
              <a:buNone/>
            </a:pPr>
            <a:r>
              <a:rPr b="1" i="0" lang="en" sz="1800" u="none">
                <a:solidFill>
                  <a:schemeClr val="dk1"/>
                </a:solidFill>
                <a:latin typeface="Arial"/>
                <a:ea typeface="Arial"/>
                <a:cs typeface="Arial"/>
                <a:sym typeface="Arial"/>
              </a:rPr>
              <a:t>0.1</a:t>
            </a:r>
            <a:endParaRPr/>
          </a:p>
        </p:txBody>
      </p:sp>
      <p:sp>
        <p:nvSpPr>
          <p:cNvPr id="210" name="Shape 210"/>
          <p:cNvSpPr txBox="1"/>
          <p:nvPr/>
        </p:nvSpPr>
        <p:spPr>
          <a:xfrm>
            <a:off x="1124385" y="2643316"/>
            <a:ext cx="564300" cy="301200"/>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1800"/>
              <a:buFont typeface="Arial"/>
              <a:buNone/>
            </a:pPr>
            <a:r>
              <a:rPr b="1" i="0" lang="en" sz="1800" u="none">
                <a:solidFill>
                  <a:schemeClr val="dk1"/>
                </a:solidFill>
                <a:latin typeface="Arial"/>
                <a:ea typeface="Arial"/>
                <a:cs typeface="Arial"/>
                <a:sym typeface="Arial"/>
              </a:rPr>
              <a:t>0.4</a:t>
            </a:r>
            <a:endParaRPr/>
          </a:p>
        </p:txBody>
      </p:sp>
      <p:sp>
        <p:nvSpPr>
          <p:cNvPr id="211" name="Shape 211"/>
          <p:cNvSpPr txBox="1"/>
          <p:nvPr/>
        </p:nvSpPr>
        <p:spPr>
          <a:xfrm>
            <a:off x="1532757" y="1882112"/>
            <a:ext cx="564300" cy="301200"/>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1800"/>
              <a:buFont typeface="Arial"/>
              <a:buNone/>
            </a:pPr>
            <a:r>
              <a:rPr b="1" i="0" lang="en" sz="1800" u="none">
                <a:solidFill>
                  <a:schemeClr val="dk1"/>
                </a:solidFill>
                <a:latin typeface="Arial"/>
                <a:ea typeface="Arial"/>
                <a:cs typeface="Arial"/>
                <a:sym typeface="Arial"/>
              </a:rPr>
              <a:t>0.3</a:t>
            </a:r>
            <a:endParaRPr/>
          </a:p>
        </p:txBody>
      </p:sp>
      <p:sp>
        <p:nvSpPr>
          <p:cNvPr id="212" name="Shape 212"/>
          <p:cNvSpPr txBox="1"/>
          <p:nvPr/>
        </p:nvSpPr>
        <p:spPr>
          <a:xfrm>
            <a:off x="2531812" y="1813029"/>
            <a:ext cx="564300" cy="301200"/>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1800"/>
              <a:buFont typeface="Arial"/>
              <a:buNone/>
            </a:pPr>
            <a:r>
              <a:rPr b="1" i="0" lang="en" sz="1800" u="none">
                <a:solidFill>
                  <a:schemeClr val="dk1"/>
                </a:solidFill>
                <a:latin typeface="Arial"/>
                <a:ea typeface="Arial"/>
                <a:cs typeface="Arial"/>
                <a:sym typeface="Arial"/>
              </a:rPr>
              <a:t>0.2</a:t>
            </a:r>
            <a:endParaRPr/>
          </a:p>
        </p:txBody>
      </p:sp>
      <p:sp>
        <p:nvSpPr>
          <p:cNvPr id="213" name="Shape 213"/>
          <p:cNvSpPr txBox="1"/>
          <p:nvPr/>
        </p:nvSpPr>
        <p:spPr>
          <a:xfrm>
            <a:off x="2111771" y="1156100"/>
            <a:ext cx="564300" cy="301200"/>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1800"/>
              <a:buFont typeface="Arial"/>
              <a:buNone/>
            </a:pPr>
            <a:r>
              <a:rPr b="1" i="0" lang="en" sz="1800" u="none">
                <a:solidFill>
                  <a:schemeClr val="dk1"/>
                </a:solidFill>
                <a:latin typeface="Arial"/>
                <a:ea typeface="Arial"/>
                <a:cs typeface="Arial"/>
                <a:sym typeface="Arial"/>
              </a:rPr>
              <a:t>0.6</a:t>
            </a:r>
            <a:endParaRPr/>
          </a:p>
        </p:txBody>
      </p:sp>
      <p:sp>
        <p:nvSpPr>
          <p:cNvPr id="214" name="Shape 214"/>
          <p:cNvSpPr txBox="1"/>
          <p:nvPr/>
        </p:nvSpPr>
        <p:spPr>
          <a:xfrm>
            <a:off x="4015078" y="1824761"/>
            <a:ext cx="564300" cy="301200"/>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1800"/>
              <a:buFont typeface="Arial"/>
              <a:buNone/>
            </a:pPr>
            <a:r>
              <a:rPr b="1" i="0" lang="en" sz="1800" u="none">
                <a:solidFill>
                  <a:schemeClr val="dk1"/>
                </a:solidFill>
                <a:latin typeface="Arial"/>
                <a:ea typeface="Arial"/>
                <a:cs typeface="Arial"/>
                <a:sym typeface="Arial"/>
              </a:rPr>
              <a:t>0.2</a:t>
            </a:r>
            <a:endParaRPr/>
          </a:p>
        </p:txBody>
      </p:sp>
      <p:sp>
        <p:nvSpPr>
          <p:cNvPr id="215" name="Shape 215"/>
          <p:cNvSpPr/>
          <p:nvPr/>
        </p:nvSpPr>
        <p:spPr>
          <a:xfrm>
            <a:off x="4314065" y="3817707"/>
            <a:ext cx="336900" cy="275100"/>
          </a:xfrm>
          <a:prstGeom prst="ellipse">
            <a:avLst/>
          </a:prstGeom>
          <a:solidFill>
            <a:schemeClr val="lt1"/>
          </a:solidFill>
          <a:ln cap="flat" cmpd="sng" w="952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216" name="Shape 216"/>
          <p:cNvSpPr/>
          <p:nvPr/>
        </p:nvSpPr>
        <p:spPr>
          <a:xfrm>
            <a:off x="752475" y="1375076"/>
            <a:ext cx="336900" cy="275100"/>
          </a:xfrm>
          <a:prstGeom prst="ellipse">
            <a:avLst/>
          </a:prstGeom>
          <a:solidFill>
            <a:schemeClr val="lt1"/>
          </a:solidFill>
          <a:ln cap="flat" cmpd="sng" w="952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217" name="Shape 217"/>
          <p:cNvSpPr/>
          <p:nvPr/>
        </p:nvSpPr>
        <p:spPr>
          <a:xfrm>
            <a:off x="3457941" y="1385504"/>
            <a:ext cx="336900" cy="275100"/>
          </a:xfrm>
          <a:prstGeom prst="ellipse">
            <a:avLst/>
          </a:prstGeom>
          <a:solidFill>
            <a:schemeClr val="lt1"/>
          </a:solidFill>
          <a:ln cap="flat" cmpd="sng" w="952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218" name="Shape 218"/>
          <p:cNvSpPr/>
          <p:nvPr/>
        </p:nvSpPr>
        <p:spPr>
          <a:xfrm>
            <a:off x="2190529" y="2647226"/>
            <a:ext cx="336900" cy="275100"/>
          </a:xfrm>
          <a:prstGeom prst="ellipse">
            <a:avLst/>
          </a:prstGeom>
          <a:solidFill>
            <a:schemeClr val="lt1"/>
          </a:solidFill>
          <a:ln cap="flat" cmpd="sng" w="952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219" name="Shape 219"/>
          <p:cNvSpPr/>
          <p:nvPr/>
        </p:nvSpPr>
        <p:spPr>
          <a:xfrm>
            <a:off x="4321357" y="2681115"/>
            <a:ext cx="336900" cy="275100"/>
          </a:xfrm>
          <a:prstGeom prst="ellipse">
            <a:avLst/>
          </a:prstGeom>
          <a:solidFill>
            <a:schemeClr val="lt1"/>
          </a:solidFill>
          <a:ln cap="flat" cmpd="sng" w="952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220" name="Shape 220"/>
          <p:cNvSpPr/>
          <p:nvPr/>
        </p:nvSpPr>
        <p:spPr>
          <a:xfrm>
            <a:off x="5674820" y="1289050"/>
            <a:ext cx="2297100" cy="2808900"/>
          </a:xfrm>
          <a:prstGeom prst="rect">
            <a:avLst/>
          </a:prstGeom>
          <a:noFill/>
          <a:ln cap="flat" cmpd="sng" w="952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221" name="Shape 221"/>
          <p:cNvSpPr txBox="1"/>
          <p:nvPr/>
        </p:nvSpPr>
        <p:spPr>
          <a:xfrm>
            <a:off x="6396776" y="1543225"/>
            <a:ext cx="1512600" cy="276300"/>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1600"/>
              <a:buFont typeface="Arial"/>
              <a:buNone/>
            </a:pPr>
            <a:r>
              <a:rPr b="1" i="0" lang="en" sz="1600" u="none">
                <a:solidFill>
                  <a:schemeClr val="dk1"/>
                </a:solidFill>
                <a:latin typeface="Arial"/>
                <a:ea typeface="Arial"/>
                <a:cs typeface="Arial"/>
                <a:sym typeface="Arial"/>
              </a:rPr>
              <a:t>Inactive Node</a:t>
            </a:r>
            <a:endParaRPr/>
          </a:p>
        </p:txBody>
      </p:sp>
      <p:sp>
        <p:nvSpPr>
          <p:cNvPr id="222" name="Shape 222"/>
          <p:cNvSpPr txBox="1"/>
          <p:nvPr/>
        </p:nvSpPr>
        <p:spPr>
          <a:xfrm>
            <a:off x="6374873" y="1951200"/>
            <a:ext cx="1461600" cy="288000"/>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1700"/>
              <a:buFont typeface="Arial"/>
              <a:buNone/>
            </a:pPr>
            <a:r>
              <a:rPr b="1" i="0" lang="en" sz="1700" u="none">
                <a:solidFill>
                  <a:schemeClr val="dk1"/>
                </a:solidFill>
                <a:latin typeface="Arial"/>
                <a:ea typeface="Arial"/>
                <a:cs typeface="Arial"/>
                <a:sym typeface="Arial"/>
              </a:rPr>
              <a:t>Active Node</a:t>
            </a:r>
            <a:endParaRPr/>
          </a:p>
        </p:txBody>
      </p:sp>
      <p:sp>
        <p:nvSpPr>
          <p:cNvPr id="223" name="Shape 223"/>
          <p:cNvSpPr txBox="1"/>
          <p:nvPr/>
        </p:nvSpPr>
        <p:spPr>
          <a:xfrm>
            <a:off x="6360300" y="2370900"/>
            <a:ext cx="1611600" cy="500400"/>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1700"/>
              <a:buFont typeface="Arial"/>
              <a:buNone/>
            </a:pPr>
            <a:r>
              <a:rPr b="1" i="0" lang="en" sz="1700" u="none">
                <a:solidFill>
                  <a:schemeClr val="dk1"/>
                </a:solidFill>
                <a:latin typeface="Arial"/>
                <a:ea typeface="Arial"/>
                <a:cs typeface="Arial"/>
                <a:sym typeface="Arial"/>
              </a:rPr>
              <a:t>Newly active </a:t>
            </a:r>
            <a:endParaRPr/>
          </a:p>
          <a:p>
            <a:pPr indent="0" lvl="0" marL="0" marR="0" rtl="0" algn="l">
              <a:lnSpc>
                <a:spcPct val="100000"/>
              </a:lnSpc>
              <a:spcBef>
                <a:spcPts val="0"/>
              </a:spcBef>
              <a:spcAft>
                <a:spcPts val="0"/>
              </a:spcAft>
              <a:buClr>
                <a:schemeClr val="dk1"/>
              </a:buClr>
              <a:buSzPts val="1700"/>
              <a:buFont typeface="Arial"/>
              <a:buNone/>
            </a:pPr>
            <a:r>
              <a:rPr b="1" i="0" lang="en" sz="1700" u="none">
                <a:solidFill>
                  <a:schemeClr val="dk1"/>
                </a:solidFill>
                <a:latin typeface="Arial"/>
                <a:ea typeface="Arial"/>
                <a:cs typeface="Arial"/>
                <a:sym typeface="Arial"/>
              </a:rPr>
              <a:t>node</a:t>
            </a:r>
            <a:endParaRPr/>
          </a:p>
        </p:txBody>
      </p:sp>
      <p:sp>
        <p:nvSpPr>
          <p:cNvPr id="224" name="Shape 224"/>
          <p:cNvSpPr txBox="1"/>
          <p:nvPr/>
        </p:nvSpPr>
        <p:spPr>
          <a:xfrm>
            <a:off x="6374874" y="2911825"/>
            <a:ext cx="1330200" cy="500400"/>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1700"/>
              <a:buFont typeface="Arial"/>
              <a:buNone/>
            </a:pPr>
            <a:r>
              <a:rPr b="1" i="0" lang="en" sz="1700" u="none">
                <a:solidFill>
                  <a:schemeClr val="dk1"/>
                </a:solidFill>
                <a:latin typeface="Arial"/>
                <a:ea typeface="Arial"/>
                <a:cs typeface="Arial"/>
                <a:sym typeface="Arial"/>
              </a:rPr>
              <a:t>Successful </a:t>
            </a:r>
            <a:endParaRPr/>
          </a:p>
          <a:p>
            <a:pPr indent="0" lvl="0" marL="0" marR="0" rtl="0" algn="l">
              <a:lnSpc>
                <a:spcPct val="100000"/>
              </a:lnSpc>
              <a:spcBef>
                <a:spcPts val="0"/>
              </a:spcBef>
              <a:spcAft>
                <a:spcPts val="0"/>
              </a:spcAft>
              <a:buClr>
                <a:schemeClr val="dk1"/>
              </a:buClr>
              <a:buSzPts val="1700"/>
              <a:buFont typeface="Arial"/>
              <a:buNone/>
            </a:pPr>
            <a:r>
              <a:rPr b="1" i="0" lang="en" sz="1700" u="none">
                <a:solidFill>
                  <a:schemeClr val="dk1"/>
                </a:solidFill>
                <a:latin typeface="Arial"/>
                <a:ea typeface="Arial"/>
                <a:cs typeface="Arial"/>
                <a:sym typeface="Arial"/>
              </a:rPr>
              <a:t>attempt</a:t>
            </a:r>
            <a:endParaRPr/>
          </a:p>
        </p:txBody>
      </p:sp>
      <p:sp>
        <p:nvSpPr>
          <p:cNvPr id="225" name="Shape 225"/>
          <p:cNvSpPr/>
          <p:nvPr/>
        </p:nvSpPr>
        <p:spPr>
          <a:xfrm>
            <a:off x="5886299" y="1527578"/>
            <a:ext cx="336900" cy="275100"/>
          </a:xfrm>
          <a:prstGeom prst="ellipse">
            <a:avLst/>
          </a:prstGeom>
          <a:solidFill>
            <a:schemeClr val="lt1"/>
          </a:solidFill>
          <a:ln cap="flat" cmpd="sng" w="952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226" name="Shape 226"/>
          <p:cNvSpPr/>
          <p:nvPr/>
        </p:nvSpPr>
        <p:spPr>
          <a:xfrm>
            <a:off x="5886299" y="1975959"/>
            <a:ext cx="336900" cy="275100"/>
          </a:xfrm>
          <a:prstGeom prst="ellipse">
            <a:avLst/>
          </a:prstGeom>
          <a:solidFill>
            <a:srgbClr val="008000"/>
          </a:solidFill>
          <a:ln cap="flat" cmpd="sng" w="952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227" name="Shape 227"/>
          <p:cNvSpPr/>
          <p:nvPr/>
        </p:nvSpPr>
        <p:spPr>
          <a:xfrm>
            <a:off x="5886299" y="2464745"/>
            <a:ext cx="336900" cy="275100"/>
          </a:xfrm>
          <a:prstGeom prst="ellipse">
            <a:avLst/>
          </a:prstGeom>
          <a:solidFill>
            <a:srgbClr val="00FF00"/>
          </a:solidFill>
          <a:ln cap="flat" cmpd="sng" w="952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cxnSp>
        <p:nvCxnSpPr>
          <p:cNvPr id="228" name="Shape 228"/>
          <p:cNvCxnSpPr/>
          <p:nvPr/>
        </p:nvCxnSpPr>
        <p:spPr>
          <a:xfrm>
            <a:off x="5795873" y="3155564"/>
            <a:ext cx="466500" cy="0"/>
          </a:xfrm>
          <a:prstGeom prst="straightConnector1">
            <a:avLst/>
          </a:prstGeom>
          <a:noFill/>
          <a:ln cap="flat" cmpd="sng" w="9525">
            <a:solidFill>
              <a:srgbClr val="00CC00"/>
            </a:solidFill>
            <a:prstDash val="solid"/>
            <a:miter lim="800000"/>
            <a:headEnd len="med" w="med" type="none"/>
            <a:tailEnd len="med" w="med" type="triangle"/>
          </a:ln>
        </p:spPr>
      </p:cxnSp>
      <p:cxnSp>
        <p:nvCxnSpPr>
          <p:cNvPr id="229" name="Shape 229"/>
          <p:cNvCxnSpPr/>
          <p:nvPr/>
        </p:nvCxnSpPr>
        <p:spPr>
          <a:xfrm>
            <a:off x="5792956" y="3691275"/>
            <a:ext cx="466500" cy="0"/>
          </a:xfrm>
          <a:prstGeom prst="straightConnector1">
            <a:avLst/>
          </a:prstGeom>
          <a:noFill/>
          <a:ln cap="flat" cmpd="sng" w="9525">
            <a:solidFill>
              <a:srgbClr val="FF0000"/>
            </a:solidFill>
            <a:prstDash val="solid"/>
            <a:miter lim="800000"/>
            <a:headEnd len="med" w="med" type="none"/>
            <a:tailEnd len="med" w="med" type="triangle"/>
          </a:ln>
        </p:spPr>
      </p:cxnSp>
      <p:sp>
        <p:nvSpPr>
          <p:cNvPr id="230" name="Shape 230"/>
          <p:cNvSpPr txBox="1"/>
          <p:nvPr/>
        </p:nvSpPr>
        <p:spPr>
          <a:xfrm>
            <a:off x="6335499" y="3434500"/>
            <a:ext cx="1611600" cy="500400"/>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1700"/>
              <a:buFont typeface="Arial"/>
              <a:buNone/>
            </a:pPr>
            <a:r>
              <a:rPr b="1" i="0" lang="en" sz="1700" u="none">
                <a:solidFill>
                  <a:schemeClr val="dk1"/>
                </a:solidFill>
                <a:latin typeface="Arial"/>
                <a:ea typeface="Arial"/>
                <a:cs typeface="Arial"/>
                <a:sym typeface="Arial"/>
              </a:rPr>
              <a:t>Unsuccessful</a:t>
            </a:r>
            <a:endParaRPr/>
          </a:p>
          <a:p>
            <a:pPr indent="0" lvl="0" marL="0" marR="0" rtl="0" algn="l">
              <a:lnSpc>
                <a:spcPct val="100000"/>
              </a:lnSpc>
              <a:spcBef>
                <a:spcPts val="0"/>
              </a:spcBef>
              <a:spcAft>
                <a:spcPts val="0"/>
              </a:spcAft>
              <a:buClr>
                <a:schemeClr val="dk1"/>
              </a:buClr>
              <a:buSzPts val="1700"/>
              <a:buFont typeface="Arial"/>
              <a:buNone/>
            </a:pPr>
            <a:r>
              <a:rPr b="1" i="0" lang="en" sz="1700" u="none">
                <a:solidFill>
                  <a:schemeClr val="dk1"/>
                </a:solidFill>
                <a:latin typeface="Arial"/>
                <a:ea typeface="Arial"/>
                <a:cs typeface="Arial"/>
                <a:sym typeface="Arial"/>
              </a:rPr>
              <a:t>attempt</a:t>
            </a:r>
            <a:endParaRPr/>
          </a:p>
        </p:txBody>
      </p:sp>
      <p:pic>
        <p:nvPicPr>
          <p:cNvPr id="231" name="Shape 231"/>
          <p:cNvPicPr preferRelativeResize="0"/>
          <p:nvPr>
            <p:ph idx="1" type="body"/>
          </p:nvPr>
        </p:nvPicPr>
        <p:blipFill rotWithShape="1">
          <a:blip r:embed="rId3">
            <a:alphaModFix/>
          </a:blip>
          <a:srcRect b="0" l="0" r="0" t="0"/>
          <a:stretch/>
        </p:blipFill>
        <p:spPr>
          <a:xfrm>
            <a:off x="5091654" y="3365277"/>
            <a:ext cx="392100" cy="195900"/>
          </a:xfrm>
          <a:prstGeom prst="rect">
            <a:avLst/>
          </a:prstGeom>
          <a:noFill/>
          <a:ln>
            <a:noFill/>
          </a:ln>
        </p:spPr>
      </p:pic>
      <p:sp>
        <p:nvSpPr>
          <p:cNvPr id="232" name="Shape 232"/>
          <p:cNvSpPr/>
          <p:nvPr/>
        </p:nvSpPr>
        <p:spPr>
          <a:xfrm>
            <a:off x="5063720" y="3326332"/>
            <a:ext cx="46800" cy="242400"/>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233" name="Shape 233"/>
          <p:cNvSpPr/>
          <p:nvPr/>
        </p:nvSpPr>
        <p:spPr>
          <a:xfrm>
            <a:off x="5098896" y="3323707"/>
            <a:ext cx="369300" cy="24600"/>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234" name="Shape 234"/>
          <p:cNvSpPr txBox="1"/>
          <p:nvPr/>
        </p:nvSpPr>
        <p:spPr>
          <a:xfrm>
            <a:off x="2623695" y="4479850"/>
            <a:ext cx="1197600" cy="450900"/>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3000"/>
              <a:buFont typeface="Arial"/>
              <a:buNone/>
            </a:pPr>
            <a:r>
              <a:rPr b="1" i="1" lang="en" sz="3000" u="none">
                <a:solidFill>
                  <a:schemeClr val="dk1"/>
                </a:solidFill>
                <a:latin typeface="Arial"/>
                <a:ea typeface="Arial"/>
                <a:cs typeface="Arial"/>
                <a:sym typeface="Arial"/>
              </a:rPr>
              <a:t>Stop!</a:t>
            </a:r>
            <a:endParaRPr/>
          </a:p>
        </p:txBody>
      </p:sp>
      <p:sp>
        <p:nvSpPr>
          <p:cNvPr id="235" name="Shape 235"/>
          <p:cNvSpPr txBox="1"/>
          <p:nvPr/>
        </p:nvSpPr>
        <p:spPr>
          <a:xfrm>
            <a:off x="4497833" y="2450408"/>
            <a:ext cx="398100" cy="301200"/>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1800"/>
              <a:buFont typeface="Arial"/>
              <a:buNone/>
            </a:pPr>
            <a:r>
              <a:rPr b="1" i="1" lang="en" sz="1800" u="none">
                <a:solidFill>
                  <a:schemeClr val="dk1"/>
                </a:solidFill>
                <a:latin typeface="Arial"/>
                <a:ea typeface="Arial"/>
                <a:cs typeface="Arial"/>
                <a:sym typeface="Arial"/>
              </a:rPr>
              <a:t>U</a:t>
            </a:r>
            <a:endParaRPr/>
          </a:p>
        </p:txBody>
      </p:sp>
      <p:sp>
        <p:nvSpPr>
          <p:cNvPr id="236" name="Shape 236"/>
          <p:cNvSpPr txBox="1"/>
          <p:nvPr/>
        </p:nvSpPr>
        <p:spPr>
          <a:xfrm>
            <a:off x="2511393" y="2455622"/>
            <a:ext cx="398100" cy="301200"/>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1800"/>
              <a:buFont typeface="Arial"/>
              <a:buNone/>
            </a:pPr>
            <a:r>
              <a:rPr b="1" i="1" lang="en" sz="1800" u="none">
                <a:solidFill>
                  <a:schemeClr val="dk1"/>
                </a:solidFill>
                <a:latin typeface="Arial"/>
                <a:ea typeface="Arial"/>
                <a:cs typeface="Arial"/>
                <a:sym typeface="Arial"/>
              </a:rPr>
              <a:t>X</a:t>
            </a:r>
            <a:endParaRPr/>
          </a:p>
        </p:txBody>
      </p:sp>
      <p:sp>
        <p:nvSpPr>
          <p:cNvPr id="237" name="Shape 237"/>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Diffusion Models: Independent Cascades</a:t>
            </a:r>
            <a:endParaRPr/>
          </a:p>
        </p:txBody>
      </p:sp>
      <p:sp>
        <p:nvSpPr>
          <p:cNvPr id="238" name="Shape 238"/>
          <p:cNvSpPr/>
          <p:nvPr/>
        </p:nvSpPr>
        <p:spPr>
          <a:xfrm>
            <a:off x="4313150" y="3817700"/>
            <a:ext cx="369300" cy="275100"/>
          </a:xfrm>
          <a:prstGeom prst="ellipse">
            <a:avLst/>
          </a:prstGeom>
          <a:solidFill>
            <a:srgbClr val="00FF00"/>
          </a:solidFill>
          <a:ln cap="flat" cmpd="sng" w="952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239" name="Shape 239"/>
          <p:cNvSpPr/>
          <p:nvPr/>
        </p:nvSpPr>
        <p:spPr>
          <a:xfrm>
            <a:off x="4278324" y="3799409"/>
            <a:ext cx="336900" cy="275100"/>
          </a:xfrm>
          <a:prstGeom prst="ellipse">
            <a:avLst/>
          </a:prstGeom>
          <a:solidFill>
            <a:srgbClr val="008000"/>
          </a:solidFill>
          <a:ln cap="flat" cmpd="sng" w="952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240" name="Shape 240"/>
          <p:cNvSpPr/>
          <p:nvPr/>
        </p:nvSpPr>
        <p:spPr>
          <a:xfrm>
            <a:off x="2221149" y="3824345"/>
            <a:ext cx="336900" cy="275100"/>
          </a:xfrm>
          <a:prstGeom prst="ellipse">
            <a:avLst/>
          </a:prstGeom>
          <a:solidFill>
            <a:srgbClr val="00FF00"/>
          </a:solidFill>
          <a:ln cap="flat" cmpd="sng" w="952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241" name="Shape 241"/>
          <p:cNvSpPr/>
          <p:nvPr/>
        </p:nvSpPr>
        <p:spPr>
          <a:xfrm>
            <a:off x="2164149" y="3824359"/>
            <a:ext cx="336900" cy="275100"/>
          </a:xfrm>
          <a:prstGeom prst="ellipse">
            <a:avLst/>
          </a:prstGeom>
          <a:solidFill>
            <a:srgbClr val="008000"/>
          </a:solidFill>
          <a:ln cap="flat" cmpd="sng" w="952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242" name="Shape 242"/>
          <p:cNvSpPr/>
          <p:nvPr/>
        </p:nvSpPr>
        <p:spPr>
          <a:xfrm>
            <a:off x="4302274" y="2682395"/>
            <a:ext cx="336900" cy="275100"/>
          </a:xfrm>
          <a:prstGeom prst="ellipse">
            <a:avLst/>
          </a:prstGeom>
          <a:solidFill>
            <a:srgbClr val="00FF00"/>
          </a:solidFill>
          <a:ln cap="flat" cmpd="sng" w="952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243" name="Shape 243"/>
          <p:cNvSpPr/>
          <p:nvPr/>
        </p:nvSpPr>
        <p:spPr>
          <a:xfrm>
            <a:off x="4282711" y="2671309"/>
            <a:ext cx="336900" cy="275100"/>
          </a:xfrm>
          <a:prstGeom prst="ellipse">
            <a:avLst/>
          </a:prstGeom>
          <a:solidFill>
            <a:srgbClr val="008000"/>
          </a:solidFill>
          <a:ln cap="flat" cmpd="sng" w="952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244" name="Shape 244"/>
          <p:cNvSpPr/>
          <p:nvPr/>
        </p:nvSpPr>
        <p:spPr>
          <a:xfrm>
            <a:off x="2177486" y="2658058"/>
            <a:ext cx="336900" cy="275100"/>
          </a:xfrm>
          <a:prstGeom prst="ellipse">
            <a:avLst/>
          </a:prstGeom>
          <a:solidFill>
            <a:srgbClr val="00FF00"/>
          </a:solidFill>
          <a:ln cap="flat" cmpd="sng" w="952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245" name="Shape 245"/>
          <p:cNvSpPr/>
          <p:nvPr/>
        </p:nvSpPr>
        <p:spPr>
          <a:xfrm>
            <a:off x="2177486" y="2641246"/>
            <a:ext cx="336900" cy="275100"/>
          </a:xfrm>
          <a:prstGeom prst="ellipse">
            <a:avLst/>
          </a:prstGeom>
          <a:solidFill>
            <a:srgbClr val="008000"/>
          </a:solidFill>
          <a:ln cap="flat" cmpd="sng" w="952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cxnSp>
        <p:nvCxnSpPr>
          <p:cNvPr id="246" name="Shape 246"/>
          <p:cNvCxnSpPr/>
          <p:nvPr/>
        </p:nvCxnSpPr>
        <p:spPr>
          <a:xfrm rot="10800000">
            <a:off x="2551813" y="3953375"/>
            <a:ext cx="1713000" cy="6300"/>
          </a:xfrm>
          <a:prstGeom prst="straightConnector1">
            <a:avLst/>
          </a:prstGeom>
          <a:noFill/>
          <a:ln cap="flat" cmpd="sng" w="9525">
            <a:solidFill>
              <a:srgbClr val="00CC00"/>
            </a:solidFill>
            <a:prstDash val="solid"/>
            <a:miter lim="800000"/>
            <a:headEnd len="med" w="med" type="none"/>
            <a:tailEnd len="med" w="med" type="triangle"/>
          </a:ln>
        </p:spPr>
      </p:cxnSp>
      <p:cxnSp>
        <p:nvCxnSpPr>
          <p:cNvPr id="247" name="Shape 247"/>
          <p:cNvCxnSpPr/>
          <p:nvPr/>
        </p:nvCxnSpPr>
        <p:spPr>
          <a:xfrm rot="10800000">
            <a:off x="2358450" y="2975500"/>
            <a:ext cx="12600" cy="776100"/>
          </a:xfrm>
          <a:prstGeom prst="straightConnector1">
            <a:avLst/>
          </a:prstGeom>
          <a:noFill/>
          <a:ln cap="flat" cmpd="sng" w="9525">
            <a:solidFill>
              <a:srgbClr val="00CC00"/>
            </a:solidFill>
            <a:prstDash val="solid"/>
            <a:miter lim="800000"/>
            <a:headEnd len="med" w="med" type="none"/>
            <a:tailEnd len="med" w="med" type="triangle"/>
          </a:ln>
        </p:spPr>
      </p:cxnSp>
      <p:cxnSp>
        <p:nvCxnSpPr>
          <p:cNvPr id="248" name="Shape 248"/>
          <p:cNvCxnSpPr/>
          <p:nvPr/>
        </p:nvCxnSpPr>
        <p:spPr>
          <a:xfrm flipH="1" rot="10800000">
            <a:off x="2531088" y="2972875"/>
            <a:ext cx="1752000" cy="913500"/>
          </a:xfrm>
          <a:prstGeom prst="straightConnector1">
            <a:avLst/>
          </a:prstGeom>
          <a:noFill/>
          <a:ln cap="flat" cmpd="sng" w="9525">
            <a:solidFill>
              <a:srgbClr val="00CC00"/>
            </a:solidFill>
            <a:prstDash val="solid"/>
            <a:miter lim="800000"/>
            <a:headEnd len="med" w="med" type="none"/>
            <a:tailEnd len="med" w="med" type="triangle"/>
          </a:ln>
        </p:spPr>
      </p:cxnSp>
      <p:cxnSp>
        <p:nvCxnSpPr>
          <p:cNvPr id="249" name="Shape 249"/>
          <p:cNvCxnSpPr/>
          <p:nvPr/>
        </p:nvCxnSpPr>
        <p:spPr>
          <a:xfrm rot="10800000">
            <a:off x="3720763" y="1692200"/>
            <a:ext cx="753300" cy="1070700"/>
          </a:xfrm>
          <a:prstGeom prst="straightConnector1">
            <a:avLst/>
          </a:prstGeom>
          <a:noFill/>
          <a:ln cap="flat" cmpd="sng" w="9525">
            <a:solidFill>
              <a:srgbClr val="FF0000"/>
            </a:solidFill>
            <a:prstDash val="solid"/>
            <a:miter lim="800000"/>
            <a:headEnd len="med" w="med" type="none"/>
            <a:tailEnd len="med" w="med" type="triangle"/>
          </a:ln>
        </p:spPr>
      </p:cxnSp>
      <p:cxnSp>
        <p:nvCxnSpPr>
          <p:cNvPr id="250" name="Shape 250"/>
          <p:cNvCxnSpPr/>
          <p:nvPr/>
        </p:nvCxnSpPr>
        <p:spPr>
          <a:xfrm flipH="1" rot="10800000">
            <a:off x="2479000" y="1717488"/>
            <a:ext cx="1036500" cy="898200"/>
          </a:xfrm>
          <a:prstGeom prst="straightConnector1">
            <a:avLst/>
          </a:prstGeom>
          <a:noFill/>
          <a:ln cap="flat" cmpd="sng" w="9525">
            <a:solidFill>
              <a:srgbClr val="FF0000"/>
            </a:solidFill>
            <a:prstDash val="solid"/>
            <a:miter lim="800000"/>
            <a:headEnd len="med" w="med" type="none"/>
            <a:tailEnd len="med" w="med" type="triangle"/>
          </a:ln>
        </p:spPr>
      </p:cxnSp>
      <p:cxnSp>
        <p:nvCxnSpPr>
          <p:cNvPr id="251" name="Shape 251"/>
          <p:cNvCxnSpPr/>
          <p:nvPr/>
        </p:nvCxnSpPr>
        <p:spPr>
          <a:xfrm rot="10800000">
            <a:off x="4469038" y="2932975"/>
            <a:ext cx="12300" cy="889200"/>
          </a:xfrm>
          <a:prstGeom prst="straightConnector1">
            <a:avLst/>
          </a:prstGeom>
          <a:noFill/>
          <a:ln cap="flat" cmpd="sng" w="9525">
            <a:solidFill>
              <a:srgbClr val="FF0000"/>
            </a:solidFill>
            <a:prstDash val="solid"/>
            <a:miter lim="800000"/>
            <a:headEnd len="med" w="med" type="none"/>
            <a:tailEnd len="med" w="med" type="triangle"/>
          </a:ln>
        </p:spPr>
      </p:cxn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38"/>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31"/>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46"/>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251"/>
                                        </p:tgtEl>
                                        <p:attrNameLst>
                                          <p:attrName>style.visibility</p:attrName>
                                        </p:attrNameLst>
                                      </p:cBhvr>
                                      <p:to>
                                        <p:strVal val="visible"/>
                                      </p:to>
                                    </p:set>
                                  </p:childTnLst>
                                </p:cTn>
                              </p:par>
                              <p:par>
                                <p:cTn fill="hold" nodeType="withEffect" presetClass="exit" presetID="1" presetSubtype="0">
                                  <p:stCondLst>
                                    <p:cond delay="0"/>
                                  </p:stCondLst>
                                  <p:childTnLst>
                                    <p:set>
                                      <p:cBhvr>
                                        <p:cTn dur="1" fill="hold">
                                          <p:stCondLst>
                                            <p:cond delay="1000"/>
                                          </p:stCondLst>
                                        </p:cTn>
                                        <p:tgtEl>
                                          <p:spTgt spid="193"/>
                                        </p:tgtEl>
                                        <p:attrNameLst>
                                          <p:attrName>style.visibility</p:attrName>
                                        </p:attrNameLst>
                                      </p:cBhvr>
                                      <p:to>
                                        <p:strVal val="hidden"/>
                                      </p:to>
                                    </p:set>
                                  </p:childTnLst>
                                </p:cTn>
                              </p:par>
                              <p:par>
                                <p:cTn fill="hold" nodeType="withEffect" presetClass="exit" presetID="1" presetSubtype="0">
                                  <p:stCondLst>
                                    <p:cond delay="0"/>
                                  </p:stCondLst>
                                  <p:childTnLst>
                                    <p:set>
                                      <p:cBhvr>
                                        <p:cTn dur="1" fill="hold">
                                          <p:stCondLst>
                                            <p:cond delay="1000"/>
                                          </p:stCondLst>
                                        </p:cTn>
                                        <p:tgtEl>
                                          <p:spTgt spid="202"/>
                                        </p:tgtEl>
                                        <p:attrNameLst>
                                          <p:attrName>style.visibility</p:attrName>
                                        </p:attrNameLst>
                                      </p:cBhvr>
                                      <p:to>
                                        <p:strVal val="hidden"/>
                                      </p:to>
                                    </p:set>
                                  </p:childTnLst>
                                </p:cTn>
                              </p:par>
                            </p:childTnLst>
                          </p:cTn>
                        </p:par>
                      </p:childTnLst>
                    </p:cTn>
                  </p:par>
                  <p:par>
                    <p:cTn fill="hold">
                      <p:stCondLst>
                        <p:cond delay="indefinite"/>
                      </p:stCondLst>
                      <p:childTnLst>
                        <p:par>
                          <p:cTn fill="hold">
                            <p:stCondLst>
                              <p:cond delay="0"/>
                            </p:stCondLst>
                            <p:childTnLst>
                              <p:par>
                                <p:cTn fill="hold" nodeType="clickEffect" presetClass="exit" presetID="1" presetSubtype="0">
                                  <p:stCondLst>
                                    <p:cond delay="0"/>
                                  </p:stCondLst>
                                  <p:childTnLst>
                                    <p:set>
                                      <p:cBhvr>
                                        <p:cTn dur="1" fill="hold">
                                          <p:stCondLst>
                                            <p:cond delay="1000"/>
                                          </p:stCondLst>
                                        </p:cTn>
                                        <p:tgtEl>
                                          <p:spTgt spid="238"/>
                                        </p:tgtEl>
                                        <p:attrNameLst>
                                          <p:attrName>style.visibility</p:attrName>
                                        </p:attrNameLst>
                                      </p:cBhvr>
                                      <p:to>
                                        <p:strVal val="hidden"/>
                                      </p:to>
                                    </p:set>
                                  </p:childTnLst>
                                </p:cTn>
                              </p:par>
                              <p:par>
                                <p:cTn fill="hold" nodeType="withEffect" presetClass="entr" presetID="1" presetSubtype="0">
                                  <p:stCondLst>
                                    <p:cond delay="0"/>
                                  </p:stCondLst>
                                  <p:childTnLst>
                                    <p:set>
                                      <p:cBhvr>
                                        <p:cTn dur="1" fill="hold">
                                          <p:stCondLst>
                                            <p:cond delay="0"/>
                                          </p:stCondLst>
                                        </p:cTn>
                                        <p:tgtEl>
                                          <p:spTgt spid="239"/>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40"/>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48"/>
                                        </p:tgtEl>
                                        <p:attrNameLst>
                                          <p:attrName>style.visibility</p:attrName>
                                        </p:attrNameLst>
                                      </p:cBhvr>
                                      <p:to>
                                        <p:strVal val="visible"/>
                                      </p:to>
                                    </p:set>
                                  </p:childTnLst>
                                </p:cTn>
                              </p:par>
                              <p:par>
                                <p:cTn fill="hold" nodeType="withEffect" presetClass="exit" presetID="1" presetSubtype="0">
                                  <p:stCondLst>
                                    <p:cond delay="0"/>
                                  </p:stCondLst>
                                  <p:childTnLst>
                                    <p:set>
                                      <p:cBhvr>
                                        <p:cTn dur="1" fill="hold">
                                          <p:stCondLst>
                                            <p:cond delay="1000"/>
                                          </p:stCondLst>
                                        </p:cTn>
                                        <p:tgtEl>
                                          <p:spTgt spid="194"/>
                                        </p:tgtEl>
                                        <p:attrNameLst>
                                          <p:attrName>style.visibility</p:attrName>
                                        </p:attrNameLst>
                                      </p:cBhvr>
                                      <p:to>
                                        <p:strVal val="hidden"/>
                                      </p:to>
                                    </p:set>
                                  </p:childTnLst>
                                </p:cTn>
                              </p:par>
                              <p:par>
                                <p:cTn fill="hold" nodeType="withEffect" presetClass="entr" presetID="1" presetSubtype="0">
                                  <p:stCondLst>
                                    <p:cond delay="0"/>
                                  </p:stCondLst>
                                  <p:childTnLst>
                                    <p:set>
                                      <p:cBhvr>
                                        <p:cTn dur="1" fill="hold">
                                          <p:stCondLst>
                                            <p:cond delay="0"/>
                                          </p:stCondLst>
                                        </p:cTn>
                                        <p:tgtEl>
                                          <p:spTgt spid="247"/>
                                        </p:tgtEl>
                                        <p:attrNameLst>
                                          <p:attrName>style.visibility</p:attrName>
                                        </p:attrNameLst>
                                      </p:cBhvr>
                                      <p:to>
                                        <p:strVal val="visible"/>
                                      </p:to>
                                    </p:set>
                                  </p:childTnLst>
                                </p:cTn>
                              </p:par>
                              <p:par>
                                <p:cTn fill="hold" nodeType="withEffect" presetClass="exit" presetID="1" presetSubtype="0">
                                  <p:stCondLst>
                                    <p:cond delay="0"/>
                                  </p:stCondLst>
                                  <p:childTnLst>
                                    <p:set>
                                      <p:cBhvr>
                                        <p:cTn dur="1" fill="hold">
                                          <p:stCondLst>
                                            <p:cond delay="1000"/>
                                          </p:stCondLst>
                                        </p:cTn>
                                        <p:tgtEl>
                                          <p:spTgt spid="195"/>
                                        </p:tgtEl>
                                        <p:attrNameLst>
                                          <p:attrName>style.visibility</p:attrName>
                                        </p:attrNameLst>
                                      </p:cBhvr>
                                      <p:to>
                                        <p:strVal val="hidden"/>
                                      </p:to>
                                    </p:set>
                                  </p:childTnLst>
                                </p:cTn>
                              </p:par>
                            </p:childTnLst>
                          </p:cTn>
                        </p:par>
                      </p:childTnLst>
                    </p:cTn>
                  </p:par>
                  <p:par>
                    <p:cTn fill="hold">
                      <p:stCondLst>
                        <p:cond delay="indefinite"/>
                      </p:stCondLst>
                      <p:childTnLst>
                        <p:par>
                          <p:cTn fill="hold">
                            <p:stCondLst>
                              <p:cond delay="0"/>
                            </p:stCondLst>
                            <p:childTnLst>
                              <p:par>
                                <p:cTn fill="hold" nodeType="clickEffect" presetClass="exit" presetID="1" presetSubtype="0">
                                  <p:stCondLst>
                                    <p:cond delay="0"/>
                                  </p:stCondLst>
                                  <p:childTnLst>
                                    <p:set>
                                      <p:cBhvr>
                                        <p:cTn dur="1" fill="hold">
                                          <p:stCondLst>
                                            <p:cond delay="1000"/>
                                          </p:stCondLst>
                                        </p:cTn>
                                        <p:tgtEl>
                                          <p:spTgt spid="240"/>
                                        </p:tgtEl>
                                        <p:attrNameLst>
                                          <p:attrName>style.visibility</p:attrName>
                                        </p:attrNameLst>
                                      </p:cBhvr>
                                      <p:to>
                                        <p:strVal val="hidden"/>
                                      </p:to>
                                    </p:set>
                                  </p:childTnLst>
                                </p:cTn>
                              </p:par>
                              <p:par>
                                <p:cTn fill="hold" nodeType="withEffect" presetClass="entr" presetID="1" presetSubtype="0">
                                  <p:stCondLst>
                                    <p:cond delay="0"/>
                                  </p:stCondLst>
                                  <p:childTnLst>
                                    <p:set>
                                      <p:cBhvr>
                                        <p:cTn dur="1" fill="hold">
                                          <p:stCondLst>
                                            <p:cond delay="0"/>
                                          </p:stCondLst>
                                        </p:cTn>
                                        <p:tgtEl>
                                          <p:spTgt spid="241"/>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42"/>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244"/>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49"/>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250"/>
                                        </p:tgtEl>
                                        <p:attrNameLst>
                                          <p:attrName>style.visibility</p:attrName>
                                        </p:attrNameLst>
                                      </p:cBhvr>
                                      <p:to>
                                        <p:strVal val="visible"/>
                                      </p:to>
                                    </p:set>
                                  </p:childTnLst>
                                </p:cTn>
                              </p:par>
                              <p:par>
                                <p:cTn fill="hold" nodeType="withEffect" presetClass="exit" presetID="1" presetSubtype="0">
                                  <p:stCondLst>
                                    <p:cond delay="0"/>
                                  </p:stCondLst>
                                  <p:childTnLst>
                                    <p:set>
                                      <p:cBhvr>
                                        <p:cTn dur="1" fill="hold">
                                          <p:stCondLst>
                                            <p:cond delay="1000"/>
                                          </p:stCondLst>
                                        </p:cTn>
                                        <p:tgtEl>
                                          <p:spTgt spid="201"/>
                                        </p:tgtEl>
                                        <p:attrNameLst>
                                          <p:attrName>style.visibility</p:attrName>
                                        </p:attrNameLst>
                                      </p:cBhvr>
                                      <p:to>
                                        <p:strVal val="hidden"/>
                                      </p:to>
                                    </p:set>
                                  </p:childTnLst>
                                </p:cTn>
                              </p:par>
                              <p:par>
                                <p:cTn fill="hold" nodeType="withEffect" presetClass="exit" presetID="1" presetSubtype="0">
                                  <p:stCondLst>
                                    <p:cond delay="0"/>
                                  </p:stCondLst>
                                  <p:childTnLst>
                                    <p:set>
                                      <p:cBhvr>
                                        <p:cTn dur="1" fill="hold">
                                          <p:stCondLst>
                                            <p:cond delay="1000"/>
                                          </p:stCondLst>
                                        </p:cTn>
                                        <p:tgtEl>
                                          <p:spTgt spid="199"/>
                                        </p:tgtEl>
                                        <p:attrNameLst>
                                          <p:attrName>style.visibility</p:attrName>
                                        </p:attrNameLst>
                                      </p:cBhvr>
                                      <p:to>
                                        <p:strVal val="hidden"/>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43"/>
                                        </p:tgtEl>
                                        <p:attrNameLst>
                                          <p:attrName>style.visibility</p:attrName>
                                        </p:attrNameLst>
                                      </p:cBhvr>
                                      <p:to>
                                        <p:strVal val="visible"/>
                                      </p:to>
                                    </p:set>
                                  </p:childTnLst>
                                </p:cTn>
                              </p:par>
                              <p:par>
                                <p:cTn fill="hold" nodeType="withEffect" presetClass="exit" presetID="1" presetSubtype="0">
                                  <p:stCondLst>
                                    <p:cond delay="0"/>
                                  </p:stCondLst>
                                  <p:childTnLst>
                                    <p:set>
                                      <p:cBhvr>
                                        <p:cTn dur="1" fill="hold">
                                          <p:stCondLst>
                                            <p:cond delay="1000"/>
                                          </p:stCondLst>
                                        </p:cTn>
                                        <p:tgtEl>
                                          <p:spTgt spid="242"/>
                                        </p:tgtEl>
                                        <p:attrNameLst>
                                          <p:attrName>style.visibility</p:attrName>
                                        </p:attrNameLst>
                                      </p:cBhvr>
                                      <p:to>
                                        <p:strVal val="hidden"/>
                                      </p:to>
                                    </p:set>
                                  </p:childTnLst>
                                </p:cTn>
                              </p:par>
                              <p:par>
                                <p:cTn fill="hold" nodeType="withEffect" presetClass="exit" presetID="1" presetSubtype="0">
                                  <p:stCondLst>
                                    <p:cond delay="0"/>
                                  </p:stCondLst>
                                  <p:childTnLst>
                                    <p:set>
                                      <p:cBhvr>
                                        <p:cTn dur="1" fill="hold">
                                          <p:stCondLst>
                                            <p:cond delay="1000"/>
                                          </p:stCondLst>
                                        </p:cTn>
                                        <p:tgtEl>
                                          <p:spTgt spid="244"/>
                                        </p:tgtEl>
                                        <p:attrNameLst>
                                          <p:attrName>style.visibility</p:attrName>
                                        </p:attrNameLst>
                                      </p:cBhvr>
                                      <p:to>
                                        <p:strVal val="hidden"/>
                                      </p:to>
                                    </p:set>
                                  </p:childTnLst>
                                </p:cTn>
                              </p:par>
                              <p:par>
                                <p:cTn fill="hold" nodeType="withEffect" presetClass="entr" presetID="1" presetSubtype="0">
                                  <p:stCondLst>
                                    <p:cond delay="0"/>
                                  </p:stCondLst>
                                  <p:childTnLst>
                                    <p:set>
                                      <p:cBhvr>
                                        <p:cTn dur="1" fill="hold">
                                          <p:stCondLst>
                                            <p:cond delay="0"/>
                                          </p:stCondLst>
                                        </p:cTn>
                                        <p:tgtEl>
                                          <p:spTgt spid="245"/>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34"/>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55" name="Shape 255"/>
        <p:cNvGrpSpPr/>
        <p:nvPr/>
      </p:nvGrpSpPr>
      <p:grpSpPr>
        <a:xfrm>
          <a:off x="0" y="0"/>
          <a:ext cx="0" cy="0"/>
          <a:chOff x="0" y="0"/>
          <a:chExt cx="0" cy="0"/>
        </a:xfrm>
      </p:grpSpPr>
      <p:sp>
        <p:nvSpPr>
          <p:cNvPr id="256" name="Shape 256"/>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rPr lang="en"/>
              <a:t>Influence Maximization Problem</a:t>
            </a:r>
            <a:endParaRPr/>
          </a:p>
        </p:txBody>
      </p:sp>
      <p:sp>
        <p:nvSpPr>
          <p:cNvPr id="257" name="Shape 257"/>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rPr lang="en"/>
              <a:t>Domingos-Richardson framework: </a:t>
            </a:r>
            <a:r>
              <a:rPr lang="en"/>
              <a:t>Find a k-node subset A</a:t>
            </a:r>
            <a:r>
              <a:rPr baseline="-25000" lang="en"/>
              <a:t>0</a:t>
            </a:r>
            <a:r>
              <a:rPr lang="en"/>
              <a:t> of maximum influence </a:t>
            </a:r>
            <a:r>
              <a:rPr i="1" lang="en"/>
              <a:t>σ(</a:t>
            </a:r>
            <a:r>
              <a:rPr lang="en"/>
              <a:t>A</a:t>
            </a:r>
            <a:r>
              <a:rPr baseline="-25000" lang="en"/>
              <a:t>0</a:t>
            </a:r>
            <a:r>
              <a:rPr i="1" lang="en"/>
              <a:t>)</a:t>
            </a:r>
            <a:endParaRPr/>
          </a:p>
          <a:p>
            <a:pPr indent="0" lvl="0" marL="0">
              <a:spcBef>
                <a:spcPts val="1600"/>
              </a:spcBef>
              <a:spcAft>
                <a:spcPts val="0"/>
              </a:spcAft>
              <a:buNone/>
            </a:pPr>
            <a:r>
              <a:rPr lang="en"/>
              <a:t>Questions:</a:t>
            </a:r>
            <a:endParaRPr/>
          </a:p>
          <a:p>
            <a:pPr indent="-342900" lvl="0" marL="457200" rtl="0">
              <a:spcBef>
                <a:spcPts val="1600"/>
              </a:spcBef>
              <a:spcAft>
                <a:spcPts val="0"/>
              </a:spcAft>
              <a:buSzPts val="1800"/>
              <a:buChar char="●"/>
            </a:pPr>
            <a:r>
              <a:rPr lang="en"/>
              <a:t>How is influence defined?</a:t>
            </a:r>
            <a:endParaRPr/>
          </a:p>
          <a:p>
            <a:pPr indent="-342900" lvl="0" marL="457200">
              <a:spcBef>
                <a:spcPts val="0"/>
              </a:spcBef>
              <a:spcAft>
                <a:spcPts val="0"/>
              </a:spcAft>
              <a:buSzPts val="1800"/>
              <a:buChar char="●"/>
            </a:pPr>
            <a:r>
              <a:rPr lang="en"/>
              <a:t>What is a submodular function?</a:t>
            </a:r>
            <a:endParaRPr/>
          </a:p>
          <a:p>
            <a:pPr indent="-342900" lvl="0" marL="457200" rtl="0">
              <a:spcBef>
                <a:spcPts val="0"/>
              </a:spcBef>
              <a:spcAft>
                <a:spcPts val="0"/>
              </a:spcAft>
              <a:buSzPts val="1800"/>
              <a:buChar char="●"/>
            </a:pPr>
            <a:r>
              <a:rPr lang="en"/>
              <a:t>Why is this important?</a:t>
            </a:r>
            <a:endParaRPr/>
          </a:p>
          <a:p>
            <a:pPr indent="0" lvl="0" marL="0">
              <a:spcBef>
                <a:spcPts val="1600"/>
              </a:spcBef>
              <a:spcAft>
                <a:spcPts val="1600"/>
              </a:spcAft>
              <a:buNone/>
            </a:pPr>
            <a:r>
              <a:rPr lang="en"/>
              <a:t>THIS IS NP-HARD!</a:t>
            </a:r>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61" name="Shape 261"/>
        <p:cNvGrpSpPr/>
        <p:nvPr/>
      </p:nvGrpSpPr>
      <p:grpSpPr>
        <a:xfrm>
          <a:off x="0" y="0"/>
          <a:ext cx="0" cy="0"/>
          <a:chOff x="0" y="0"/>
          <a:chExt cx="0" cy="0"/>
        </a:xfrm>
      </p:grpSpPr>
      <p:sp>
        <p:nvSpPr>
          <p:cNvPr id="262" name="Shape 262"/>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rPr lang="en"/>
              <a:t>Paper Contributions</a:t>
            </a:r>
            <a:endParaRPr/>
          </a:p>
        </p:txBody>
      </p:sp>
      <p:sp>
        <p:nvSpPr>
          <p:cNvPr id="263" name="Shape 263"/>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342900" lvl="0" marL="457200" rtl="0">
              <a:spcBef>
                <a:spcPts val="0"/>
              </a:spcBef>
              <a:spcAft>
                <a:spcPts val="0"/>
              </a:spcAft>
              <a:buSzPts val="1800"/>
              <a:buChar char="●"/>
            </a:pPr>
            <a:r>
              <a:rPr lang="en"/>
              <a:t>First provable approximation guarantee to within a factor of (1 - 1/</a:t>
            </a:r>
            <a:r>
              <a:rPr i="1" lang="en"/>
              <a:t>e - 𝜺</a:t>
            </a:r>
            <a:r>
              <a:rPr lang="en"/>
              <a:t>)</a:t>
            </a:r>
            <a:endParaRPr/>
          </a:p>
          <a:p>
            <a:pPr indent="-342900" lvl="0" marL="457200" rtl="0">
              <a:spcBef>
                <a:spcPts val="1000"/>
              </a:spcBef>
              <a:spcAft>
                <a:spcPts val="0"/>
              </a:spcAft>
              <a:buSzPts val="1800"/>
              <a:buChar char="●"/>
            </a:pPr>
            <a:r>
              <a:rPr lang="en"/>
              <a:t>Experimental validation: Comparison with popular heuristics </a:t>
            </a:r>
            <a:endParaRPr/>
          </a:p>
          <a:p>
            <a:pPr indent="-342900" lvl="0" marL="457200" rtl="0">
              <a:spcBef>
                <a:spcPts val="1000"/>
              </a:spcBef>
              <a:spcAft>
                <a:spcPts val="0"/>
              </a:spcAft>
              <a:buSzPts val="1800"/>
              <a:buChar char="●"/>
            </a:pPr>
            <a:r>
              <a:rPr lang="en"/>
              <a:t>Extensions </a:t>
            </a:r>
            <a:endParaRPr/>
          </a:p>
          <a:p>
            <a:pPr indent="-317500" lvl="1" marL="914400" rtl="0">
              <a:spcBef>
                <a:spcPts val="1000"/>
              </a:spcBef>
              <a:spcAft>
                <a:spcPts val="0"/>
              </a:spcAft>
              <a:buSzPts val="1400"/>
              <a:buChar char="○"/>
            </a:pPr>
            <a:r>
              <a:rPr lang="en"/>
              <a:t>General Framework</a:t>
            </a:r>
            <a:endParaRPr/>
          </a:p>
          <a:p>
            <a:pPr indent="-317500" lvl="1" marL="914400" rtl="0">
              <a:spcBef>
                <a:spcPts val="1000"/>
              </a:spcBef>
              <a:spcAft>
                <a:spcPts val="0"/>
              </a:spcAft>
              <a:buSzPts val="1400"/>
              <a:buChar char="○"/>
            </a:pPr>
            <a:r>
              <a:rPr lang="en"/>
              <a:t>Complex Marketing Actions</a:t>
            </a:r>
            <a:endParaRPr/>
          </a:p>
          <a:p>
            <a:pPr indent="-317500" lvl="1" marL="914400" rtl="0">
              <a:spcBef>
                <a:spcPts val="1000"/>
              </a:spcBef>
              <a:spcAft>
                <a:spcPts val="0"/>
              </a:spcAft>
              <a:buSzPts val="1400"/>
              <a:buChar char="○"/>
            </a:pPr>
            <a:r>
              <a:rPr lang="en"/>
              <a:t>Non-Progressive</a:t>
            </a:r>
            <a:endParaRPr/>
          </a:p>
          <a:p>
            <a:pPr indent="0" lvl="0" marL="0" rtl="0">
              <a:spcBef>
                <a:spcPts val="1000"/>
              </a:spcBef>
              <a:spcAft>
                <a:spcPts val="1600"/>
              </a:spcAft>
              <a:buNone/>
            </a:pPr>
            <a:r>
              <a:rPr lang="en"/>
              <a:t>A general approach for reasoning about the performance guarantees of algorithms for these types of influence problems in social network</a:t>
            </a:r>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67" name="Shape 267"/>
        <p:cNvGrpSpPr/>
        <p:nvPr/>
      </p:nvGrpSpPr>
      <p:grpSpPr>
        <a:xfrm>
          <a:off x="0" y="0"/>
          <a:ext cx="0" cy="0"/>
          <a:chOff x="0" y="0"/>
          <a:chExt cx="0" cy="0"/>
        </a:xfrm>
      </p:grpSpPr>
      <p:sp>
        <p:nvSpPr>
          <p:cNvPr id="268" name="Shape 268"/>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a:spcBef>
                <a:spcPts val="0"/>
              </a:spcBef>
              <a:spcAft>
                <a:spcPts val="0"/>
              </a:spcAft>
              <a:buClr>
                <a:schemeClr val="dk1"/>
              </a:buClr>
              <a:buSzPts val="1100"/>
              <a:buFont typeface="Arial"/>
              <a:buNone/>
            </a:pPr>
            <a:r>
              <a:rPr lang="en"/>
              <a:t>Approximation Guarantees</a:t>
            </a:r>
            <a:endParaRPr/>
          </a:p>
          <a:p>
            <a:pPr indent="0" lvl="0" marL="0">
              <a:spcBef>
                <a:spcPts val="0"/>
              </a:spcBef>
              <a:spcAft>
                <a:spcPts val="0"/>
              </a:spcAft>
              <a:buNone/>
            </a:pPr>
            <a:r>
              <a:t/>
            </a:r>
            <a:endParaRPr/>
          </a:p>
        </p:txBody>
      </p:sp>
      <p:sp>
        <p:nvSpPr>
          <p:cNvPr id="269" name="Shape 269"/>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a:spcBef>
                <a:spcPts val="0"/>
              </a:spcBef>
              <a:spcAft>
                <a:spcPts val="0"/>
              </a:spcAft>
              <a:buClr>
                <a:schemeClr val="dk1"/>
              </a:buClr>
              <a:buSzPts val="1100"/>
              <a:buFont typeface="Arial"/>
              <a:buNone/>
            </a:pPr>
            <a:r>
              <a:rPr lang="en"/>
              <a:t>We want to find k-element set A</a:t>
            </a:r>
            <a:r>
              <a:rPr baseline="-25000" lang="en"/>
              <a:t>0</a:t>
            </a:r>
            <a:r>
              <a:rPr lang="en"/>
              <a:t> for which </a:t>
            </a:r>
            <a:r>
              <a:rPr i="1" lang="en"/>
              <a:t>σ(A</a:t>
            </a:r>
            <a:r>
              <a:rPr baseline="-25000" i="1" lang="en"/>
              <a:t>0</a:t>
            </a:r>
            <a:r>
              <a:rPr i="1" lang="en"/>
              <a:t>) </a:t>
            </a:r>
            <a:r>
              <a:rPr lang="en"/>
              <a:t>is maximized</a:t>
            </a:r>
            <a:endParaRPr/>
          </a:p>
          <a:p>
            <a:pPr indent="0" lvl="0" marL="0">
              <a:spcBef>
                <a:spcPts val="1600"/>
              </a:spcBef>
              <a:spcAft>
                <a:spcPts val="0"/>
              </a:spcAft>
              <a:buNone/>
            </a:pPr>
            <a:r>
              <a:rPr b="1" lang="en"/>
              <a:t>THEOREM</a:t>
            </a:r>
            <a:r>
              <a:rPr lang="en"/>
              <a:t>: For a non-negative, monotone submodular function </a:t>
            </a:r>
            <a:r>
              <a:rPr i="1" lang="en"/>
              <a:t>σ</a:t>
            </a:r>
            <a:r>
              <a:rPr lang="en"/>
              <a:t>, let S be a set of size k obtained by selecting elements one at a time, each time choosing an element that provides the largest marginal increase in the function value. Let S</a:t>
            </a:r>
            <a:r>
              <a:rPr baseline="30000" lang="en"/>
              <a:t>∗</a:t>
            </a:r>
            <a:r>
              <a:rPr lang="en"/>
              <a:t> be a set that maximizes the value of f over all k-element sets. </a:t>
            </a:r>
            <a:endParaRPr/>
          </a:p>
          <a:p>
            <a:pPr indent="0" lvl="0" marL="0" rtl="0">
              <a:spcBef>
                <a:spcPts val="1600"/>
              </a:spcBef>
              <a:spcAft>
                <a:spcPts val="0"/>
              </a:spcAft>
              <a:buNone/>
            </a:pPr>
            <a:r>
              <a:rPr lang="en"/>
              <a:t>Then </a:t>
            </a:r>
            <a:r>
              <a:rPr i="1" lang="en"/>
              <a:t>σ</a:t>
            </a:r>
            <a:r>
              <a:rPr lang="en"/>
              <a:t>(S) ≥ (1−1/e) ·</a:t>
            </a:r>
            <a:r>
              <a:rPr i="1" lang="en"/>
              <a:t>σ</a:t>
            </a:r>
            <a:r>
              <a:rPr lang="en"/>
              <a:t>(S</a:t>
            </a:r>
            <a:r>
              <a:rPr baseline="30000" lang="en"/>
              <a:t>∗</a:t>
            </a:r>
            <a:r>
              <a:rPr lang="en"/>
              <a:t>); in other words, S provides a (1−1/e) approximation. (Nemhauser, Wolsey, Fisher, 78)</a:t>
            </a:r>
            <a:endParaRPr/>
          </a:p>
          <a:p>
            <a:pPr indent="0" lvl="0" marL="0" rtl="0">
              <a:spcBef>
                <a:spcPts val="1600"/>
              </a:spcBef>
              <a:spcAft>
                <a:spcPts val="0"/>
              </a:spcAft>
              <a:buNone/>
            </a:pPr>
            <a:r>
              <a:t/>
            </a:r>
            <a:endParaRPr/>
          </a:p>
          <a:p>
            <a:pPr indent="0" lvl="0" marL="0">
              <a:spcBef>
                <a:spcPts val="1600"/>
              </a:spcBef>
              <a:spcAft>
                <a:spcPts val="1600"/>
              </a:spcAft>
              <a:buNone/>
            </a:pPr>
            <a:r>
              <a:rPr lang="en"/>
              <a:t>Influence function σ submodularity proof?</a:t>
            </a:r>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73" name="Shape 273"/>
        <p:cNvGrpSpPr/>
        <p:nvPr/>
      </p:nvGrpSpPr>
      <p:grpSpPr>
        <a:xfrm>
          <a:off x="0" y="0"/>
          <a:ext cx="0" cy="0"/>
          <a:chOff x="0" y="0"/>
          <a:chExt cx="0" cy="0"/>
        </a:xfrm>
      </p:grpSpPr>
      <p:sp>
        <p:nvSpPr>
          <p:cNvPr id="274" name="Shape 274"/>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rPr lang="en"/>
              <a:t>Approximation </a:t>
            </a:r>
            <a:r>
              <a:rPr lang="en"/>
              <a:t>Guarantees</a:t>
            </a:r>
            <a:endParaRPr/>
          </a:p>
        </p:txBody>
      </p:sp>
      <p:sp>
        <p:nvSpPr>
          <p:cNvPr id="275" name="Shape 275"/>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rPr lang="en"/>
              <a:t>Assumptions:</a:t>
            </a:r>
            <a:endParaRPr/>
          </a:p>
          <a:p>
            <a:pPr indent="-342900" lvl="0" marL="457200" rtl="0">
              <a:spcBef>
                <a:spcPts val="1600"/>
              </a:spcBef>
              <a:spcAft>
                <a:spcPts val="0"/>
              </a:spcAft>
              <a:buSzPts val="1800"/>
              <a:buChar char="●"/>
            </a:pPr>
            <a:r>
              <a:rPr i="1" lang="en"/>
              <a:t>σ</a:t>
            </a:r>
            <a:r>
              <a:rPr i="1" lang="en"/>
              <a:t> </a:t>
            </a:r>
            <a:r>
              <a:rPr lang="en"/>
              <a:t>is non-negative</a:t>
            </a:r>
            <a:endParaRPr/>
          </a:p>
          <a:p>
            <a:pPr indent="-342900" lvl="0" marL="457200" rtl="0">
              <a:spcBef>
                <a:spcPts val="0"/>
              </a:spcBef>
              <a:spcAft>
                <a:spcPts val="0"/>
              </a:spcAft>
              <a:buSzPts val="1800"/>
              <a:buChar char="●"/>
            </a:pPr>
            <a:r>
              <a:rPr lang="en"/>
              <a:t>Submodular function: </a:t>
            </a:r>
            <a:r>
              <a:rPr i="1" lang="en"/>
              <a:t>σ</a:t>
            </a:r>
            <a:r>
              <a:rPr lang="en"/>
              <a:t>(S ∪ {v}) − </a:t>
            </a:r>
            <a:r>
              <a:rPr i="1" lang="en"/>
              <a:t>σ</a:t>
            </a:r>
            <a:r>
              <a:rPr lang="en"/>
              <a:t>(S) ≥ </a:t>
            </a:r>
            <a:r>
              <a:rPr i="1" lang="en"/>
              <a:t>σ</a:t>
            </a:r>
            <a:r>
              <a:rPr lang="en"/>
              <a:t>(T ∪ {v}) − </a:t>
            </a:r>
            <a:r>
              <a:rPr i="1" lang="en"/>
              <a:t>σ</a:t>
            </a:r>
            <a:r>
              <a:rPr lang="en"/>
              <a:t>(T</a:t>
            </a:r>
            <a:r>
              <a:rPr lang="en"/>
              <a:t>)</a:t>
            </a:r>
            <a:endParaRPr/>
          </a:p>
          <a:p>
            <a:pPr indent="-342900" lvl="0" marL="457200" rtl="0">
              <a:spcBef>
                <a:spcPts val="0"/>
              </a:spcBef>
              <a:spcAft>
                <a:spcPts val="0"/>
              </a:spcAft>
              <a:buSzPts val="1800"/>
              <a:buChar char="●"/>
            </a:pPr>
            <a:r>
              <a:rPr lang="en"/>
              <a:t>Monotone: </a:t>
            </a:r>
            <a:r>
              <a:rPr i="1" lang="en"/>
              <a:t>σ</a:t>
            </a:r>
            <a:r>
              <a:rPr lang="en"/>
              <a:t>(S ∪ {v}) ≥ </a:t>
            </a:r>
            <a:r>
              <a:rPr i="1" lang="en"/>
              <a:t>σ</a:t>
            </a:r>
            <a:r>
              <a:rPr lang="en"/>
              <a:t>(S)</a:t>
            </a:r>
            <a:endParaRPr/>
          </a:p>
          <a:p>
            <a:pPr indent="0" lvl="0" marL="0" rtl="0" algn="ctr">
              <a:spcBef>
                <a:spcPts val="1600"/>
              </a:spcBef>
              <a:spcAft>
                <a:spcPts val="0"/>
              </a:spcAft>
              <a:buNone/>
            </a:pPr>
            <a:r>
              <a:t/>
            </a:r>
            <a:endParaRPr/>
          </a:p>
          <a:p>
            <a:pPr indent="0" lvl="0" marL="0" algn="l">
              <a:spcBef>
                <a:spcPts val="1600"/>
              </a:spcBef>
              <a:spcAft>
                <a:spcPts val="1600"/>
              </a:spcAft>
              <a:buNone/>
            </a:pPr>
            <a:r>
              <a:t/>
            </a:r>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79" name="Shape 279"/>
        <p:cNvGrpSpPr/>
        <p:nvPr/>
      </p:nvGrpSpPr>
      <p:grpSpPr>
        <a:xfrm>
          <a:off x="0" y="0"/>
          <a:ext cx="0" cy="0"/>
          <a:chOff x="0" y="0"/>
          <a:chExt cx="0" cy="0"/>
        </a:xfrm>
      </p:grpSpPr>
      <p:sp>
        <p:nvSpPr>
          <p:cNvPr id="280" name="Shape 280"/>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rPr lang="en"/>
              <a:t>Submodularity: Independent Cascades</a:t>
            </a:r>
            <a:endParaRPr/>
          </a:p>
        </p:txBody>
      </p:sp>
      <p:sp>
        <p:nvSpPr>
          <p:cNvPr id="281" name="Shape 281"/>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Pre-flip coins for each pair of nodes (v,w) using </a:t>
            </a:r>
            <a:r>
              <a:rPr i="1" lang="en"/>
              <a:t>p</a:t>
            </a:r>
            <a:r>
              <a:rPr baseline="-25000" i="1" lang="en"/>
              <a:t>v,w </a:t>
            </a:r>
            <a:endParaRPr/>
          </a:p>
          <a:p>
            <a:pPr indent="-342900" lvl="0" marL="457200" rtl="0">
              <a:spcBef>
                <a:spcPts val="1600"/>
              </a:spcBef>
              <a:spcAft>
                <a:spcPts val="0"/>
              </a:spcAft>
              <a:buSzPts val="1800"/>
              <a:buChar char="●"/>
            </a:pPr>
            <a:r>
              <a:rPr i="1" lang="en"/>
              <a:t>X:</a:t>
            </a:r>
            <a:r>
              <a:rPr lang="en"/>
              <a:t> State of edges (live/blocked) </a:t>
            </a:r>
            <a:endParaRPr/>
          </a:p>
          <a:p>
            <a:pPr indent="-342900" lvl="0" marL="457200" rtl="0">
              <a:spcBef>
                <a:spcPts val="0"/>
              </a:spcBef>
              <a:spcAft>
                <a:spcPts val="0"/>
              </a:spcAft>
              <a:buSzPts val="1800"/>
              <a:buChar char="●"/>
            </a:pPr>
            <a:r>
              <a:rPr i="1" lang="en"/>
              <a:t>R</a:t>
            </a:r>
            <a:r>
              <a:rPr lang="en"/>
              <a:t>(</a:t>
            </a:r>
            <a:r>
              <a:rPr i="1" lang="en"/>
              <a:t>v</a:t>
            </a:r>
            <a:r>
              <a:rPr lang="en"/>
              <a:t>,</a:t>
            </a:r>
            <a:r>
              <a:rPr i="1" lang="en"/>
              <a:t>X</a:t>
            </a:r>
            <a:r>
              <a:rPr lang="en"/>
              <a:t>): Set of nodes with live-edge paths from x</a:t>
            </a:r>
            <a:endParaRPr/>
          </a:p>
          <a:p>
            <a:pPr indent="-342900" lvl="0" marL="457200" rtl="0">
              <a:spcBef>
                <a:spcPts val="0"/>
              </a:spcBef>
              <a:spcAft>
                <a:spcPts val="0"/>
              </a:spcAft>
              <a:buSzPts val="1800"/>
              <a:buChar char="●"/>
            </a:pPr>
            <a:r>
              <a:rPr i="1" lang="en"/>
              <a:t>σ</a:t>
            </a:r>
            <a:r>
              <a:rPr baseline="-25000" i="1" lang="en"/>
              <a:t>x</a:t>
            </a:r>
            <a:r>
              <a:rPr lang="en"/>
              <a:t>(S ∪ {v}) − </a:t>
            </a:r>
            <a:r>
              <a:rPr i="1" lang="en"/>
              <a:t>σ</a:t>
            </a:r>
            <a:r>
              <a:rPr baseline="-25000" i="1" lang="en"/>
              <a:t>X</a:t>
            </a:r>
            <a:r>
              <a:rPr lang="en"/>
              <a:t>(S) = R(v,X) - </a:t>
            </a:r>
            <a:endParaRPr/>
          </a:p>
          <a:p>
            <a:pPr indent="-342900" lvl="0" marL="457200" rtl="0">
              <a:spcBef>
                <a:spcPts val="0"/>
              </a:spcBef>
              <a:spcAft>
                <a:spcPts val="0"/>
              </a:spcAft>
              <a:buSzPts val="1800"/>
              <a:buChar char="●"/>
            </a:pPr>
            <a:r>
              <a:rPr i="1" lang="en"/>
              <a:t>σ</a:t>
            </a:r>
            <a:r>
              <a:rPr baseline="-25000" i="1" lang="en"/>
              <a:t>X</a:t>
            </a:r>
            <a:r>
              <a:rPr lang="en"/>
              <a:t>(S ∪ {v}) − </a:t>
            </a:r>
            <a:r>
              <a:rPr i="1" lang="en"/>
              <a:t>σ</a:t>
            </a:r>
            <a:r>
              <a:rPr baseline="-25000" i="1" lang="en"/>
              <a:t>X</a:t>
            </a:r>
            <a:r>
              <a:rPr lang="en"/>
              <a:t>(S) ≥ </a:t>
            </a:r>
            <a:r>
              <a:rPr i="1" lang="en"/>
              <a:t>σ</a:t>
            </a:r>
            <a:r>
              <a:rPr baseline="-25000" i="1" lang="en"/>
              <a:t>X</a:t>
            </a:r>
            <a:r>
              <a:rPr lang="en"/>
              <a:t>(T ∪ {v}) − </a:t>
            </a:r>
            <a:r>
              <a:rPr i="1" lang="en"/>
              <a:t>σ</a:t>
            </a:r>
            <a:r>
              <a:rPr baseline="-25000" i="1" lang="en"/>
              <a:t>X</a:t>
            </a:r>
            <a:r>
              <a:rPr lang="en"/>
              <a:t>(T)</a:t>
            </a:r>
            <a:endParaRPr/>
          </a:p>
          <a:p>
            <a:pPr indent="0" lvl="0" marL="0" rtl="0">
              <a:spcBef>
                <a:spcPts val="1600"/>
              </a:spcBef>
              <a:spcAft>
                <a:spcPts val="0"/>
              </a:spcAft>
              <a:buNone/>
            </a:pPr>
            <a:r>
              <a:t/>
            </a:r>
            <a:endParaRPr/>
          </a:p>
          <a:p>
            <a:pPr indent="0" lvl="0" marL="0" rtl="0">
              <a:spcBef>
                <a:spcPts val="1600"/>
              </a:spcBef>
              <a:spcAft>
                <a:spcPts val="1600"/>
              </a:spcAft>
              <a:buNone/>
            </a:pPr>
            <a:r>
              <a:t/>
            </a:r>
            <a:endParaRPr/>
          </a:p>
        </p:txBody>
      </p:sp>
      <p:pic>
        <p:nvPicPr>
          <p:cNvPr id="282" name="Shape 282"/>
          <p:cNvPicPr preferRelativeResize="0"/>
          <p:nvPr/>
        </p:nvPicPr>
        <p:blipFill>
          <a:blip r:embed="rId3">
            <a:alphaModFix/>
          </a:blip>
          <a:stretch>
            <a:fillRect/>
          </a:stretch>
        </p:blipFill>
        <p:spPr>
          <a:xfrm>
            <a:off x="5775875" y="2073325"/>
            <a:ext cx="3200400" cy="2495550"/>
          </a:xfrm>
          <a:prstGeom prst="rect">
            <a:avLst/>
          </a:prstGeom>
          <a:noFill/>
          <a:ln>
            <a:noFill/>
          </a:ln>
        </p:spPr>
      </p:pic>
      <p:pic>
        <p:nvPicPr>
          <p:cNvPr id="283" name="Shape 283"/>
          <p:cNvPicPr preferRelativeResize="0"/>
          <p:nvPr/>
        </p:nvPicPr>
        <p:blipFill>
          <a:blip r:embed="rId4">
            <a:alphaModFix/>
          </a:blip>
          <a:stretch>
            <a:fillRect/>
          </a:stretch>
        </p:blipFill>
        <p:spPr>
          <a:xfrm>
            <a:off x="598100" y="3444650"/>
            <a:ext cx="3867150" cy="609600"/>
          </a:xfrm>
          <a:prstGeom prst="rect">
            <a:avLst/>
          </a:prstGeom>
          <a:noFill/>
          <a:ln>
            <a:noFill/>
          </a:ln>
        </p:spPr>
      </p:pic>
      <p:pic>
        <p:nvPicPr>
          <p:cNvPr id="284" name="Shape 284"/>
          <p:cNvPicPr preferRelativeResize="0"/>
          <p:nvPr/>
        </p:nvPicPr>
        <p:blipFill>
          <a:blip r:embed="rId5">
            <a:alphaModFix/>
          </a:blip>
          <a:stretch>
            <a:fillRect/>
          </a:stretch>
        </p:blipFill>
        <p:spPr>
          <a:xfrm>
            <a:off x="3645500" y="2436825"/>
            <a:ext cx="1214213" cy="269825"/>
          </a:xfrm>
          <a:prstGeom prst="rect">
            <a:avLst/>
          </a:prstGeom>
          <a:noFill/>
          <a:ln>
            <a:noFill/>
          </a:ln>
        </p:spPr>
      </p:pic>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88" name="Shape 288"/>
        <p:cNvGrpSpPr/>
        <p:nvPr/>
      </p:nvGrpSpPr>
      <p:grpSpPr>
        <a:xfrm>
          <a:off x="0" y="0"/>
          <a:ext cx="0" cy="0"/>
          <a:chOff x="0" y="0"/>
          <a:chExt cx="0" cy="0"/>
        </a:xfrm>
      </p:grpSpPr>
      <p:sp>
        <p:nvSpPr>
          <p:cNvPr id="289" name="Shape 289"/>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rPr lang="en"/>
              <a:t>NP-Hardness: </a:t>
            </a:r>
            <a:r>
              <a:rPr lang="en"/>
              <a:t>Independent Cascades</a:t>
            </a:r>
            <a:endParaRPr/>
          </a:p>
          <a:p>
            <a:pPr indent="0" lvl="0" marL="0">
              <a:spcBef>
                <a:spcPts val="0"/>
              </a:spcBef>
              <a:spcAft>
                <a:spcPts val="0"/>
              </a:spcAft>
              <a:buNone/>
            </a:pPr>
            <a:r>
              <a:t/>
            </a:r>
            <a:endParaRPr/>
          </a:p>
        </p:txBody>
      </p:sp>
      <p:sp>
        <p:nvSpPr>
          <p:cNvPr id="290" name="Shape 290"/>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rPr lang="en"/>
              <a:t>Reduce to set-cover problem</a:t>
            </a:r>
            <a:endParaRPr/>
          </a:p>
          <a:p>
            <a:pPr indent="-342900" lvl="0" marL="457200">
              <a:spcBef>
                <a:spcPts val="1600"/>
              </a:spcBef>
              <a:spcAft>
                <a:spcPts val="0"/>
              </a:spcAft>
              <a:buSzPts val="1800"/>
              <a:buChar char="●"/>
            </a:pPr>
            <a:r>
              <a:rPr lang="en"/>
              <a:t>Sets X</a:t>
            </a:r>
            <a:r>
              <a:rPr baseline="-25000" lang="en"/>
              <a:t>1</a:t>
            </a:r>
            <a:r>
              <a:rPr lang="en"/>
              <a:t>,...,X</a:t>
            </a:r>
            <a:r>
              <a:rPr baseline="-25000" lang="en"/>
              <a:t>m</a:t>
            </a:r>
            <a:endParaRPr baseline="-25000"/>
          </a:p>
          <a:p>
            <a:pPr indent="-342900" lvl="0" marL="457200" rtl="0">
              <a:spcBef>
                <a:spcPts val="0"/>
              </a:spcBef>
              <a:spcAft>
                <a:spcPts val="0"/>
              </a:spcAft>
              <a:buSzPts val="1800"/>
              <a:buChar char="●"/>
            </a:pPr>
            <a:r>
              <a:rPr lang="en"/>
              <a:t>Nodes u</a:t>
            </a:r>
            <a:r>
              <a:rPr baseline="-25000" lang="en"/>
              <a:t>1</a:t>
            </a:r>
            <a:r>
              <a:rPr lang="en"/>
              <a:t>,...,u</a:t>
            </a:r>
            <a:r>
              <a:rPr baseline="-25000" lang="en"/>
              <a:t>n</a:t>
            </a:r>
            <a:endParaRPr/>
          </a:p>
          <a:p>
            <a:pPr indent="-342900" lvl="0" marL="457200" rtl="0">
              <a:spcBef>
                <a:spcPts val="0"/>
              </a:spcBef>
              <a:spcAft>
                <a:spcPts val="0"/>
              </a:spcAft>
              <a:buSzPts val="1800"/>
              <a:buChar char="●"/>
            </a:pPr>
            <a:r>
              <a:rPr lang="en"/>
              <a:t>Edge between </a:t>
            </a:r>
            <a:r>
              <a:rPr lang="en"/>
              <a:t>X</a:t>
            </a:r>
            <a:r>
              <a:rPr baseline="-25000" lang="en"/>
              <a:t>i</a:t>
            </a:r>
            <a:r>
              <a:rPr lang="en"/>
              <a:t> and u</a:t>
            </a:r>
            <a:r>
              <a:rPr baseline="-25000" lang="en"/>
              <a:t>j</a:t>
            </a:r>
            <a:r>
              <a:rPr lang="en"/>
              <a:t> if u</a:t>
            </a:r>
            <a:r>
              <a:rPr baseline="-25000" lang="en"/>
              <a:t>j</a:t>
            </a:r>
            <a:r>
              <a:rPr lang="en"/>
              <a:t> in X</a:t>
            </a:r>
            <a:r>
              <a:rPr baseline="-25000" lang="en"/>
              <a:t>i</a:t>
            </a:r>
            <a:endParaRPr/>
          </a:p>
          <a:p>
            <a:pPr indent="-342900" lvl="0" marL="457200" rtl="0">
              <a:spcBef>
                <a:spcPts val="0"/>
              </a:spcBef>
              <a:spcAft>
                <a:spcPts val="0"/>
              </a:spcAft>
              <a:buSzPts val="1800"/>
              <a:buChar char="●"/>
            </a:pPr>
            <a:r>
              <a:rPr lang="en"/>
              <a:t>Set of k nodes A </a:t>
            </a:r>
            <a:r>
              <a:rPr i="1" lang="en"/>
              <a:t>σ</a:t>
            </a:r>
            <a:r>
              <a:rPr lang="en"/>
              <a:t>(A) &gt;= n+k</a:t>
            </a:r>
            <a:endParaRPr/>
          </a:p>
          <a:p>
            <a:pPr indent="0" lvl="0" marL="0">
              <a:spcBef>
                <a:spcPts val="1600"/>
              </a:spcBef>
              <a:spcAft>
                <a:spcPts val="0"/>
              </a:spcAft>
              <a:buNone/>
            </a:pPr>
            <a:r>
              <a:t/>
            </a:r>
            <a:endParaRPr/>
          </a:p>
          <a:p>
            <a:pPr indent="0" lvl="0" marL="0">
              <a:spcBef>
                <a:spcPts val="1600"/>
              </a:spcBef>
              <a:spcAft>
                <a:spcPts val="1600"/>
              </a:spcAft>
              <a:buNone/>
            </a:pPr>
            <a:r>
              <a:rPr lang="en"/>
              <a:t>Optimization is NP-Hard</a:t>
            </a:r>
            <a:endParaRPr/>
          </a:p>
        </p:txBody>
      </p:sp>
      <p:pic>
        <p:nvPicPr>
          <p:cNvPr id="291" name="Shape 291"/>
          <p:cNvPicPr preferRelativeResize="0"/>
          <p:nvPr/>
        </p:nvPicPr>
        <p:blipFill>
          <a:blip r:embed="rId3">
            <a:alphaModFix/>
          </a:blip>
          <a:stretch>
            <a:fillRect/>
          </a:stretch>
        </p:blipFill>
        <p:spPr>
          <a:xfrm>
            <a:off x="4707103" y="1254750"/>
            <a:ext cx="4125197" cy="3416400"/>
          </a:xfrm>
          <a:prstGeom prst="rect">
            <a:avLst/>
          </a:prstGeom>
          <a:noFill/>
          <a:ln>
            <a:noFill/>
          </a:ln>
        </p:spPr>
      </p:pic>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95" name="Shape 295"/>
        <p:cNvGrpSpPr/>
        <p:nvPr/>
      </p:nvGrpSpPr>
      <p:grpSpPr>
        <a:xfrm>
          <a:off x="0" y="0"/>
          <a:ext cx="0" cy="0"/>
          <a:chOff x="0" y="0"/>
          <a:chExt cx="0" cy="0"/>
        </a:xfrm>
      </p:grpSpPr>
      <p:sp>
        <p:nvSpPr>
          <p:cNvPr id="296" name="Shape 296"/>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rPr lang="en"/>
              <a:t>Submodularity Proof: Linear Threshold</a:t>
            </a:r>
            <a:endParaRPr/>
          </a:p>
        </p:txBody>
      </p:sp>
      <p:sp>
        <p:nvSpPr>
          <p:cNvPr id="297" name="Shape 297"/>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rPr lang="en"/>
              <a:t>Slightly more complicated: Activation dependent on aggregate</a:t>
            </a:r>
            <a:endParaRPr/>
          </a:p>
          <a:p>
            <a:pPr indent="0" lvl="0" marL="0" rtl="0">
              <a:spcBef>
                <a:spcPts val="1600"/>
              </a:spcBef>
              <a:spcAft>
                <a:spcPts val="0"/>
              </a:spcAft>
              <a:buNone/>
            </a:pPr>
            <a:r>
              <a:rPr lang="en"/>
              <a:t>Trigger Graph Model: </a:t>
            </a:r>
            <a:r>
              <a:rPr lang="en"/>
              <a:t>Pick a live incoming edge for each node </a:t>
            </a:r>
            <a:r>
              <a:rPr i="1" lang="en"/>
              <a:t>v </a:t>
            </a:r>
            <a:r>
              <a:rPr lang="en"/>
              <a:t>using </a:t>
            </a:r>
            <a:r>
              <a:rPr i="1" lang="en"/>
              <a:t>b</a:t>
            </a:r>
            <a:r>
              <a:rPr baseline="-25000" i="1" lang="en"/>
              <a:t>v,w</a:t>
            </a:r>
            <a:r>
              <a:rPr lang="en"/>
              <a:t> . </a:t>
            </a:r>
            <a:endParaRPr/>
          </a:p>
          <a:p>
            <a:pPr indent="-342900" lvl="0" marL="457200" rtl="0">
              <a:spcBef>
                <a:spcPts val="1600"/>
              </a:spcBef>
              <a:spcAft>
                <a:spcPts val="0"/>
              </a:spcAft>
              <a:buSzPts val="1800"/>
              <a:buChar char="●"/>
            </a:pPr>
            <a:r>
              <a:rPr i="1" lang="en"/>
              <a:t>X:</a:t>
            </a:r>
            <a:r>
              <a:rPr lang="en"/>
              <a:t> State of edges (live/blocked) </a:t>
            </a:r>
            <a:endParaRPr/>
          </a:p>
          <a:p>
            <a:pPr indent="-342900" lvl="0" marL="457200" rtl="0">
              <a:spcBef>
                <a:spcPts val="0"/>
              </a:spcBef>
              <a:spcAft>
                <a:spcPts val="0"/>
              </a:spcAft>
              <a:buSzPts val="1800"/>
              <a:buChar char="●"/>
            </a:pPr>
            <a:r>
              <a:rPr i="1" lang="en"/>
              <a:t>R</a:t>
            </a:r>
            <a:r>
              <a:rPr lang="en"/>
              <a:t>(</a:t>
            </a:r>
            <a:r>
              <a:rPr i="1" lang="en"/>
              <a:t>v</a:t>
            </a:r>
            <a:r>
              <a:rPr lang="en"/>
              <a:t>,</a:t>
            </a:r>
            <a:r>
              <a:rPr i="1" lang="en"/>
              <a:t>X</a:t>
            </a:r>
            <a:r>
              <a:rPr lang="en"/>
              <a:t>): Set of nodes with live-edge paths from x</a:t>
            </a:r>
            <a:endParaRPr/>
          </a:p>
          <a:p>
            <a:pPr indent="0" lvl="0" marL="0" rtl="0">
              <a:spcBef>
                <a:spcPts val="1600"/>
              </a:spcBef>
              <a:spcAft>
                <a:spcPts val="0"/>
              </a:spcAft>
              <a:buNone/>
            </a:pPr>
            <a:r>
              <a:rPr lang="en"/>
              <a:t>Claim: Trigger graph model = Linear threshold model</a:t>
            </a:r>
            <a:endParaRPr/>
          </a:p>
          <a:p>
            <a:pPr indent="0" lvl="0" marL="0" rtl="0">
              <a:spcBef>
                <a:spcPts val="1600"/>
              </a:spcBef>
              <a:spcAft>
                <a:spcPts val="1600"/>
              </a:spcAft>
              <a:buNone/>
            </a:pPr>
            <a:r>
              <a:t/>
            </a:r>
            <a:endParaRPr/>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301" name="Shape 301"/>
        <p:cNvGrpSpPr/>
        <p:nvPr/>
      </p:nvGrpSpPr>
      <p:grpSpPr>
        <a:xfrm>
          <a:off x="0" y="0"/>
          <a:ext cx="0" cy="0"/>
          <a:chOff x="0" y="0"/>
          <a:chExt cx="0" cy="0"/>
        </a:xfrm>
      </p:grpSpPr>
      <p:sp>
        <p:nvSpPr>
          <p:cNvPr id="302" name="Shape 302"/>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Submodularity Proof: Linear Threshold</a:t>
            </a:r>
            <a:endParaRPr/>
          </a:p>
        </p:txBody>
      </p:sp>
      <p:sp>
        <p:nvSpPr>
          <p:cNvPr id="303" name="Shape 303"/>
          <p:cNvSpPr txBox="1"/>
          <p:nvPr>
            <p:ph idx="1" type="body"/>
          </p:nvPr>
        </p:nvSpPr>
        <p:spPr>
          <a:xfrm>
            <a:off x="311850" y="1152475"/>
            <a:ext cx="8520600" cy="3416400"/>
          </a:xfrm>
          <a:prstGeom prst="rect">
            <a:avLst/>
          </a:prstGeom>
        </p:spPr>
        <p:txBody>
          <a:bodyPr anchorCtr="0" anchor="t" bIns="91425" lIns="91425" spcFirstLastPara="1" rIns="91425" wrap="square" tIns="91425">
            <a:noAutofit/>
          </a:bodyPr>
          <a:lstStyle/>
          <a:p>
            <a:pPr indent="-342900" lvl="0" marL="457200">
              <a:spcBef>
                <a:spcPts val="0"/>
              </a:spcBef>
              <a:spcAft>
                <a:spcPts val="0"/>
              </a:spcAft>
              <a:buSzPts val="1800"/>
              <a:buChar char="●"/>
            </a:pPr>
            <a:r>
              <a:rPr lang="en"/>
              <a:t>State of model is the pair (A</a:t>
            </a:r>
            <a:r>
              <a:rPr baseline="-25000" lang="en"/>
              <a:t>t-1</a:t>
            </a:r>
            <a:r>
              <a:rPr lang="en"/>
              <a:t>,A</a:t>
            </a:r>
            <a:r>
              <a:rPr baseline="-25000" lang="en"/>
              <a:t>t</a:t>
            </a:r>
            <a:r>
              <a:rPr lang="en"/>
              <a:t>)</a:t>
            </a:r>
            <a:endParaRPr/>
          </a:p>
          <a:p>
            <a:pPr indent="-342900" lvl="0" marL="457200">
              <a:spcBef>
                <a:spcPts val="0"/>
              </a:spcBef>
              <a:spcAft>
                <a:spcPts val="0"/>
              </a:spcAft>
              <a:buSzPts val="1800"/>
              <a:buChar char="●"/>
            </a:pPr>
            <a:r>
              <a:rPr lang="en"/>
              <a:t>Show that transition probabilities between states are same in both models</a:t>
            </a:r>
            <a:endParaRPr/>
          </a:p>
          <a:p>
            <a:pPr indent="-342900" lvl="0" marL="457200">
              <a:spcBef>
                <a:spcPts val="0"/>
              </a:spcBef>
              <a:spcAft>
                <a:spcPts val="0"/>
              </a:spcAft>
              <a:buSzPts val="1800"/>
              <a:buChar char="●"/>
            </a:pPr>
            <a:r>
              <a:rPr lang="en"/>
              <a:t>Both models start in same state</a:t>
            </a:r>
            <a:endParaRPr/>
          </a:p>
          <a:p>
            <a:pPr indent="-342900" lvl="0" marL="457200" rtl="0">
              <a:spcBef>
                <a:spcPts val="0"/>
              </a:spcBef>
              <a:spcAft>
                <a:spcPts val="0"/>
              </a:spcAft>
              <a:buSzPts val="1800"/>
              <a:buChar char="●"/>
            </a:pPr>
            <a:r>
              <a:rPr lang="en"/>
              <a:t>Distribution over states is always identical</a:t>
            </a:r>
            <a:endParaRPr/>
          </a:p>
          <a:p>
            <a:pPr indent="-342900" lvl="0" marL="457200" rtl="0">
              <a:spcBef>
                <a:spcPts val="0"/>
              </a:spcBef>
              <a:spcAft>
                <a:spcPts val="0"/>
              </a:spcAft>
              <a:buSzPts val="1800"/>
              <a:buChar char="●"/>
            </a:pPr>
            <a:r>
              <a:rPr lang="en"/>
              <a:t>Pr(v becomes active at time = t+1) </a:t>
            </a:r>
            <a:endParaRPr/>
          </a:p>
          <a:p>
            <a:pPr indent="-317500" lvl="1" marL="914400" marR="0" rtl="0" algn="l">
              <a:lnSpc>
                <a:spcPct val="115000"/>
              </a:lnSpc>
              <a:spcBef>
                <a:spcPts val="0"/>
              </a:spcBef>
              <a:spcAft>
                <a:spcPts val="0"/>
              </a:spcAft>
              <a:buSzPts val="1400"/>
              <a:buChar char="○"/>
            </a:pPr>
            <a:r>
              <a:rPr lang="en"/>
              <a:t>In model 1: Chance that </a:t>
            </a:r>
            <a:r>
              <a:rPr lang="en"/>
              <a:t>influence</a:t>
            </a:r>
            <a:r>
              <a:rPr lang="en"/>
              <a:t> weights in </a:t>
            </a:r>
            <a:r>
              <a:rPr lang="en"/>
              <a:t>A</a:t>
            </a:r>
            <a:r>
              <a:rPr baseline="-25000" lang="en"/>
              <a:t>t</a:t>
            </a:r>
            <a:r>
              <a:rPr lang="en"/>
              <a:t> \ A</a:t>
            </a:r>
            <a:r>
              <a:rPr baseline="-25000" lang="en"/>
              <a:t>t-1</a:t>
            </a:r>
            <a:r>
              <a:rPr lang="en"/>
              <a:t> push it over threshold given not already exceeded.</a:t>
            </a:r>
            <a:endParaRPr/>
          </a:p>
          <a:p>
            <a:pPr indent="-317500" lvl="1" marL="914400" rtl="0">
              <a:spcBef>
                <a:spcPts val="0"/>
              </a:spcBef>
              <a:spcAft>
                <a:spcPts val="0"/>
              </a:spcAft>
              <a:buSzPts val="1400"/>
              <a:buChar char="○"/>
            </a:pPr>
            <a:r>
              <a:rPr lang="en"/>
              <a:t>In model 2: Chance that its live edge comes from </a:t>
            </a:r>
            <a:r>
              <a:rPr lang="en"/>
              <a:t>A</a:t>
            </a:r>
            <a:r>
              <a:rPr baseline="-25000" lang="en"/>
              <a:t>t</a:t>
            </a:r>
            <a:r>
              <a:rPr lang="en"/>
              <a:t> \ A</a:t>
            </a:r>
            <a:r>
              <a:rPr baseline="-25000" lang="en"/>
              <a:t>t-1</a:t>
            </a:r>
            <a:r>
              <a:rPr lang="en"/>
              <a:t> </a:t>
            </a:r>
            <a:r>
              <a:rPr lang="en"/>
              <a:t>and not </a:t>
            </a:r>
            <a:r>
              <a:rPr lang="en"/>
              <a:t>A</a:t>
            </a:r>
            <a:r>
              <a:rPr baseline="-25000" lang="en"/>
              <a:t>t-1, </a:t>
            </a:r>
            <a:r>
              <a:rPr lang="en"/>
              <a:t>A</a:t>
            </a:r>
            <a:r>
              <a:rPr baseline="-25000" lang="en"/>
              <a:t>t-2</a:t>
            </a:r>
            <a:r>
              <a:rPr lang="en"/>
              <a:t> ,..., A</a:t>
            </a:r>
            <a:r>
              <a:rPr baseline="-25000" lang="en"/>
              <a:t>0</a:t>
            </a:r>
            <a:endParaRPr baseline="-25000"/>
          </a:p>
          <a:p>
            <a:pPr indent="-317500" lvl="1" marL="914400" rtl="0">
              <a:spcBef>
                <a:spcPts val="0"/>
              </a:spcBef>
              <a:spcAft>
                <a:spcPts val="0"/>
              </a:spcAft>
              <a:buSzPts val="1400"/>
              <a:buChar char="○"/>
            </a:pPr>
            <a:r>
              <a:rPr lang="en"/>
              <a:t>In both cases it is the same: </a:t>
            </a:r>
            <a:endParaRPr/>
          </a:p>
          <a:p>
            <a:pPr indent="0" lvl="0" marL="0" rtl="0">
              <a:spcBef>
                <a:spcPts val="1600"/>
              </a:spcBef>
              <a:spcAft>
                <a:spcPts val="1600"/>
              </a:spcAft>
              <a:buNone/>
            </a:pPr>
            <a:r>
              <a:t/>
            </a:r>
            <a:endParaRPr/>
          </a:p>
        </p:txBody>
      </p:sp>
      <p:pic>
        <p:nvPicPr>
          <p:cNvPr id="304" name="Shape 304"/>
          <p:cNvPicPr preferRelativeResize="0"/>
          <p:nvPr/>
        </p:nvPicPr>
        <p:blipFill>
          <a:blip r:embed="rId3">
            <a:alphaModFix/>
          </a:blip>
          <a:stretch>
            <a:fillRect/>
          </a:stretch>
        </p:blipFill>
        <p:spPr>
          <a:xfrm>
            <a:off x="3738850" y="3613850"/>
            <a:ext cx="1501403" cy="572700"/>
          </a:xfrm>
          <a:prstGeom prst="rect">
            <a:avLst/>
          </a:prstGeom>
          <a:noFill/>
          <a:ln>
            <a:noFill/>
          </a:ln>
        </p:spPr>
      </p:pic>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308" name="Shape 308"/>
        <p:cNvGrpSpPr/>
        <p:nvPr/>
      </p:nvGrpSpPr>
      <p:grpSpPr>
        <a:xfrm>
          <a:off x="0" y="0"/>
          <a:ext cx="0" cy="0"/>
          <a:chOff x="0" y="0"/>
          <a:chExt cx="0" cy="0"/>
        </a:xfrm>
      </p:grpSpPr>
      <p:sp>
        <p:nvSpPr>
          <p:cNvPr id="309" name="Shape 309"/>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NP-Hardness: </a:t>
            </a:r>
            <a:r>
              <a:rPr lang="en"/>
              <a:t>Linear Threshold</a:t>
            </a:r>
            <a:endParaRPr/>
          </a:p>
          <a:p>
            <a:pPr indent="0" lvl="0" marL="0" rtl="0">
              <a:spcBef>
                <a:spcPts val="0"/>
              </a:spcBef>
              <a:spcAft>
                <a:spcPts val="0"/>
              </a:spcAft>
              <a:buNone/>
            </a:pPr>
            <a:r>
              <a:t/>
            </a:r>
            <a:endParaRPr/>
          </a:p>
        </p:txBody>
      </p:sp>
      <p:sp>
        <p:nvSpPr>
          <p:cNvPr id="310" name="Shape 310"/>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Show to be equivalent to vertex-cover problem</a:t>
            </a:r>
            <a:endParaRPr/>
          </a:p>
          <a:p>
            <a:pPr indent="0" lvl="0" marL="0" rtl="0">
              <a:spcBef>
                <a:spcPts val="1600"/>
              </a:spcBef>
              <a:spcAft>
                <a:spcPts val="1600"/>
              </a:spcAft>
              <a:buNone/>
            </a:pPr>
            <a:r>
              <a:rPr lang="en"/>
              <a:t>Optimization is NP-Hard</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59" name="Shape 59"/>
        <p:cNvGrpSpPr/>
        <p:nvPr/>
      </p:nvGrpSpPr>
      <p:grpSpPr>
        <a:xfrm>
          <a:off x="0" y="0"/>
          <a:ext cx="0" cy="0"/>
          <a:chOff x="0" y="0"/>
          <a:chExt cx="0" cy="0"/>
        </a:xfrm>
      </p:grpSpPr>
      <p:sp>
        <p:nvSpPr>
          <p:cNvPr id="60" name="Shape 60"/>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rPr lang="en"/>
              <a:t>Paper Overview</a:t>
            </a:r>
            <a:endParaRPr/>
          </a:p>
        </p:txBody>
      </p:sp>
      <p:sp>
        <p:nvSpPr>
          <p:cNvPr id="61" name="Shape 61"/>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342900" lvl="0" marL="457200" rtl="0">
              <a:lnSpc>
                <a:spcPct val="100000"/>
              </a:lnSpc>
              <a:spcBef>
                <a:spcPts val="0"/>
              </a:spcBef>
              <a:spcAft>
                <a:spcPts val="0"/>
              </a:spcAft>
              <a:buSzPts val="1800"/>
              <a:buChar char="●"/>
            </a:pPr>
            <a:r>
              <a:rPr lang="en"/>
              <a:t>Introduction</a:t>
            </a:r>
            <a:endParaRPr/>
          </a:p>
          <a:p>
            <a:pPr indent="-342900" lvl="0" marL="457200" rtl="0">
              <a:lnSpc>
                <a:spcPct val="100000"/>
              </a:lnSpc>
              <a:spcBef>
                <a:spcPts val="0"/>
              </a:spcBef>
              <a:spcAft>
                <a:spcPts val="0"/>
              </a:spcAft>
              <a:buSzPts val="1800"/>
              <a:buChar char="●"/>
            </a:pPr>
            <a:r>
              <a:rPr lang="en"/>
              <a:t>History</a:t>
            </a:r>
            <a:endParaRPr/>
          </a:p>
          <a:p>
            <a:pPr indent="-342900" lvl="0" marL="457200" rtl="0">
              <a:lnSpc>
                <a:spcPct val="100000"/>
              </a:lnSpc>
              <a:spcBef>
                <a:spcPts val="0"/>
              </a:spcBef>
              <a:spcAft>
                <a:spcPts val="0"/>
              </a:spcAft>
              <a:buSzPts val="1800"/>
              <a:buChar char="●"/>
            </a:pPr>
            <a:r>
              <a:rPr lang="en"/>
              <a:t>Diffusion Models</a:t>
            </a:r>
            <a:endParaRPr/>
          </a:p>
          <a:p>
            <a:pPr indent="-342900" lvl="0" marL="457200">
              <a:lnSpc>
                <a:spcPct val="100000"/>
              </a:lnSpc>
              <a:spcBef>
                <a:spcPts val="0"/>
              </a:spcBef>
              <a:spcAft>
                <a:spcPts val="0"/>
              </a:spcAft>
              <a:buSzPts val="1800"/>
              <a:buChar char="●"/>
            </a:pPr>
            <a:r>
              <a:rPr lang="en"/>
              <a:t>Paper Contributions</a:t>
            </a:r>
            <a:endParaRPr/>
          </a:p>
          <a:p>
            <a:pPr indent="-342900" lvl="0" marL="457200" rtl="0">
              <a:lnSpc>
                <a:spcPct val="100000"/>
              </a:lnSpc>
              <a:spcBef>
                <a:spcPts val="0"/>
              </a:spcBef>
              <a:spcAft>
                <a:spcPts val="0"/>
              </a:spcAft>
              <a:buSzPts val="1800"/>
              <a:buChar char="●"/>
            </a:pPr>
            <a:r>
              <a:rPr lang="en"/>
              <a:t>Approach</a:t>
            </a:r>
            <a:endParaRPr/>
          </a:p>
          <a:p>
            <a:pPr indent="-317500" lvl="1" marL="914400" rtl="0">
              <a:lnSpc>
                <a:spcPct val="100000"/>
              </a:lnSpc>
              <a:spcBef>
                <a:spcPts val="0"/>
              </a:spcBef>
              <a:spcAft>
                <a:spcPts val="0"/>
              </a:spcAft>
              <a:buSzPts val="1400"/>
              <a:buChar char="○"/>
            </a:pPr>
            <a:r>
              <a:rPr lang="en"/>
              <a:t>Diffusion Models ( + Assumptions)</a:t>
            </a:r>
            <a:endParaRPr/>
          </a:p>
          <a:p>
            <a:pPr indent="-317500" lvl="1" marL="914400" rtl="0">
              <a:lnSpc>
                <a:spcPct val="100000"/>
              </a:lnSpc>
              <a:spcBef>
                <a:spcPts val="0"/>
              </a:spcBef>
              <a:spcAft>
                <a:spcPts val="0"/>
              </a:spcAft>
              <a:buSzPts val="1400"/>
              <a:buChar char="○"/>
            </a:pPr>
            <a:r>
              <a:rPr lang="en"/>
              <a:t>Example Network</a:t>
            </a:r>
            <a:endParaRPr/>
          </a:p>
          <a:p>
            <a:pPr indent="-317500" lvl="1" marL="914400" rtl="0">
              <a:lnSpc>
                <a:spcPct val="100000"/>
              </a:lnSpc>
              <a:spcBef>
                <a:spcPts val="0"/>
              </a:spcBef>
              <a:spcAft>
                <a:spcPts val="0"/>
              </a:spcAft>
              <a:buSzPts val="1400"/>
              <a:buChar char="○"/>
            </a:pPr>
            <a:r>
              <a:rPr lang="en"/>
              <a:t>Efficient Approximation</a:t>
            </a:r>
            <a:endParaRPr/>
          </a:p>
          <a:p>
            <a:pPr indent="-342900" lvl="0" marL="457200" rtl="0">
              <a:lnSpc>
                <a:spcPct val="100000"/>
              </a:lnSpc>
              <a:spcBef>
                <a:spcPts val="0"/>
              </a:spcBef>
              <a:spcAft>
                <a:spcPts val="0"/>
              </a:spcAft>
              <a:buSzPts val="1800"/>
              <a:buChar char="●"/>
            </a:pPr>
            <a:r>
              <a:rPr lang="en"/>
              <a:t>Experimental Results</a:t>
            </a:r>
            <a:endParaRPr/>
          </a:p>
          <a:p>
            <a:pPr indent="-342900" lvl="0" marL="457200" rtl="0">
              <a:lnSpc>
                <a:spcPct val="100000"/>
              </a:lnSpc>
              <a:spcBef>
                <a:spcPts val="0"/>
              </a:spcBef>
              <a:spcAft>
                <a:spcPts val="0"/>
              </a:spcAft>
              <a:buSzPts val="1800"/>
              <a:buChar char="●"/>
            </a:pPr>
            <a:r>
              <a:rPr lang="en"/>
              <a:t>Generalization</a:t>
            </a:r>
            <a:endParaRPr/>
          </a:p>
          <a:p>
            <a:pPr indent="-342900" lvl="0" marL="457200" rtl="0">
              <a:lnSpc>
                <a:spcPct val="100000"/>
              </a:lnSpc>
              <a:spcBef>
                <a:spcPts val="0"/>
              </a:spcBef>
              <a:spcAft>
                <a:spcPts val="0"/>
              </a:spcAft>
              <a:buSzPts val="1800"/>
              <a:buChar char="●"/>
            </a:pPr>
            <a:r>
              <a:rPr lang="en"/>
              <a:t>Non progressive processes</a:t>
            </a:r>
            <a:endParaRPr/>
          </a:p>
          <a:p>
            <a:pPr indent="-342900" lvl="0" marL="457200">
              <a:lnSpc>
                <a:spcPct val="100000"/>
              </a:lnSpc>
              <a:spcBef>
                <a:spcPts val="0"/>
              </a:spcBef>
              <a:spcAft>
                <a:spcPts val="0"/>
              </a:spcAft>
              <a:buSzPts val="1800"/>
              <a:buChar char="●"/>
            </a:pPr>
            <a:r>
              <a:rPr lang="en"/>
              <a:t>Marketing Strategies</a:t>
            </a:r>
            <a:endParaRPr/>
          </a:p>
        </p:txBody>
      </p:sp>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314" name="Shape 314"/>
        <p:cNvGrpSpPr/>
        <p:nvPr/>
      </p:nvGrpSpPr>
      <p:grpSpPr>
        <a:xfrm>
          <a:off x="0" y="0"/>
          <a:ext cx="0" cy="0"/>
          <a:chOff x="0" y="0"/>
          <a:chExt cx="0" cy="0"/>
        </a:xfrm>
      </p:grpSpPr>
      <p:sp>
        <p:nvSpPr>
          <p:cNvPr id="315" name="Shape 315"/>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rPr lang="en"/>
              <a:t>Experimental Results</a:t>
            </a:r>
            <a:endParaRPr/>
          </a:p>
        </p:txBody>
      </p:sp>
      <p:sp>
        <p:nvSpPr>
          <p:cNvPr id="316" name="Shape 316"/>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rPr lang="en"/>
              <a:t>Run on co-authorship network from the complete list of papers in the high energy physics theory section of the e-print arXiv (2003)</a:t>
            </a:r>
            <a:endParaRPr/>
          </a:p>
          <a:p>
            <a:pPr indent="0" lvl="0" marL="0">
              <a:spcBef>
                <a:spcPts val="1600"/>
              </a:spcBef>
              <a:spcAft>
                <a:spcPts val="0"/>
              </a:spcAft>
              <a:buNone/>
            </a:pPr>
            <a:r>
              <a:rPr lang="en"/>
              <a:t>10748 nodes (researchers), and </a:t>
            </a:r>
            <a:r>
              <a:rPr lang="en"/>
              <a:t>53000 </a:t>
            </a:r>
            <a:r>
              <a:rPr lang="en"/>
              <a:t>edges (co-authorship)</a:t>
            </a:r>
            <a:endParaRPr/>
          </a:p>
          <a:p>
            <a:pPr indent="0" lvl="0" marL="0">
              <a:spcBef>
                <a:spcPts val="1600"/>
              </a:spcBef>
              <a:spcAft>
                <a:spcPts val="0"/>
              </a:spcAft>
              <a:buNone/>
            </a:pPr>
            <a:r>
              <a:rPr lang="en"/>
              <a:t>Greedy Algorithm VS </a:t>
            </a:r>
            <a:endParaRPr/>
          </a:p>
          <a:p>
            <a:pPr indent="-342900" lvl="0" marL="457200" rtl="0">
              <a:spcBef>
                <a:spcPts val="1600"/>
              </a:spcBef>
              <a:spcAft>
                <a:spcPts val="0"/>
              </a:spcAft>
              <a:buSzPts val="1800"/>
              <a:buChar char="-"/>
            </a:pPr>
            <a:r>
              <a:rPr lang="en"/>
              <a:t>Structural measures</a:t>
            </a:r>
            <a:endParaRPr/>
          </a:p>
          <a:p>
            <a:pPr indent="-317500" lvl="1" marL="914400" rtl="0">
              <a:spcBef>
                <a:spcPts val="0"/>
              </a:spcBef>
              <a:spcAft>
                <a:spcPts val="0"/>
              </a:spcAft>
              <a:buSzPts val="1400"/>
              <a:buChar char="-"/>
            </a:pPr>
            <a:r>
              <a:rPr lang="en"/>
              <a:t>Degree Centrality</a:t>
            </a:r>
            <a:endParaRPr/>
          </a:p>
          <a:p>
            <a:pPr indent="-317500" lvl="1" marL="914400" rtl="0">
              <a:spcBef>
                <a:spcPts val="0"/>
              </a:spcBef>
              <a:spcAft>
                <a:spcPts val="0"/>
              </a:spcAft>
              <a:buSzPts val="1400"/>
              <a:buChar char="-"/>
            </a:pPr>
            <a:r>
              <a:rPr lang="en"/>
              <a:t>Distance Centrality</a:t>
            </a:r>
            <a:endParaRPr/>
          </a:p>
          <a:p>
            <a:pPr indent="-342900" lvl="0" marL="457200" rtl="0">
              <a:spcBef>
                <a:spcPts val="0"/>
              </a:spcBef>
              <a:spcAft>
                <a:spcPts val="0"/>
              </a:spcAft>
              <a:buSzPts val="1800"/>
              <a:buChar char="-"/>
            </a:pPr>
            <a:r>
              <a:rPr lang="en"/>
              <a:t>Random selection</a:t>
            </a:r>
            <a:endParaRPr/>
          </a:p>
        </p:txBody>
      </p:sp>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320" name="Shape 320"/>
        <p:cNvGrpSpPr/>
        <p:nvPr/>
      </p:nvGrpSpPr>
      <p:grpSpPr>
        <a:xfrm>
          <a:off x="0" y="0"/>
          <a:ext cx="0" cy="0"/>
          <a:chOff x="0" y="0"/>
          <a:chExt cx="0" cy="0"/>
        </a:xfrm>
      </p:grpSpPr>
      <p:sp>
        <p:nvSpPr>
          <p:cNvPr id="321" name="Shape 321"/>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a:spcBef>
                <a:spcPts val="0"/>
              </a:spcBef>
              <a:spcAft>
                <a:spcPts val="0"/>
              </a:spcAft>
              <a:buClr>
                <a:schemeClr val="dk1"/>
              </a:buClr>
              <a:buSzPts val="1100"/>
              <a:buFont typeface="Arial"/>
              <a:buNone/>
            </a:pPr>
            <a:r>
              <a:rPr lang="en"/>
              <a:t>Experimental Results</a:t>
            </a:r>
            <a:endParaRPr/>
          </a:p>
          <a:p>
            <a:pPr indent="0" lvl="0" marL="0">
              <a:spcBef>
                <a:spcPts val="0"/>
              </a:spcBef>
              <a:spcAft>
                <a:spcPts val="0"/>
              </a:spcAft>
              <a:buNone/>
            </a:pPr>
            <a:r>
              <a:t/>
            </a:r>
            <a:endParaRPr/>
          </a:p>
        </p:txBody>
      </p:sp>
      <p:sp>
        <p:nvSpPr>
          <p:cNvPr id="322" name="Shape 322"/>
          <p:cNvSpPr txBox="1"/>
          <p:nvPr>
            <p:ph idx="1" type="body"/>
          </p:nvPr>
        </p:nvSpPr>
        <p:spPr>
          <a:xfrm>
            <a:off x="311700" y="1168500"/>
            <a:ext cx="8520600" cy="3416400"/>
          </a:xfrm>
          <a:prstGeom prst="rect">
            <a:avLst/>
          </a:prstGeom>
        </p:spPr>
        <p:txBody>
          <a:bodyPr anchorCtr="0" anchor="t" bIns="91425" lIns="91425" spcFirstLastPara="1" rIns="91425" wrap="square" tIns="91425">
            <a:noAutofit/>
          </a:bodyPr>
          <a:lstStyle/>
          <a:p>
            <a:pPr indent="-342900" lvl="0" marL="457200" marR="0" rtl="0" algn="l">
              <a:lnSpc>
                <a:spcPct val="115000"/>
              </a:lnSpc>
              <a:spcBef>
                <a:spcPts val="800"/>
              </a:spcBef>
              <a:spcAft>
                <a:spcPts val="0"/>
              </a:spcAft>
              <a:buSzPts val="1800"/>
              <a:buChar char="●"/>
            </a:pPr>
            <a:r>
              <a:rPr lang="en"/>
              <a:t>Linear Threshold Model: multiplicity of edges as weights. Weight of edge (u→v) = C</a:t>
            </a:r>
            <a:r>
              <a:rPr baseline="-25000" lang="en"/>
              <a:t>uv</a:t>
            </a:r>
            <a:r>
              <a:rPr lang="en"/>
              <a:t> / d</a:t>
            </a:r>
            <a:r>
              <a:rPr baseline="-25000" lang="en"/>
              <a:t>u</a:t>
            </a:r>
            <a:endParaRPr/>
          </a:p>
          <a:p>
            <a:pPr indent="-342900" lvl="0" marL="457200" marR="0" rtl="0" algn="l">
              <a:lnSpc>
                <a:spcPct val="115000"/>
              </a:lnSpc>
              <a:spcBef>
                <a:spcPts val="0"/>
              </a:spcBef>
              <a:spcAft>
                <a:spcPts val="0"/>
              </a:spcAft>
              <a:buSzPts val="1800"/>
              <a:buChar char="●"/>
            </a:pPr>
            <a:r>
              <a:rPr lang="en"/>
              <a:t>Independent Cascade Model:</a:t>
            </a:r>
            <a:endParaRPr/>
          </a:p>
          <a:p>
            <a:pPr indent="-317500" lvl="1" marL="914400" marR="0" rtl="0" algn="l">
              <a:lnSpc>
                <a:spcPct val="115000"/>
              </a:lnSpc>
              <a:spcBef>
                <a:spcPts val="0"/>
              </a:spcBef>
              <a:spcAft>
                <a:spcPts val="0"/>
              </a:spcAft>
              <a:buSzPts val="1400"/>
              <a:buChar char="○"/>
            </a:pPr>
            <a:r>
              <a:rPr lang="en"/>
              <a:t>Case 1: uniform probabilities p on each edge (parallel edges?)</a:t>
            </a:r>
            <a:endParaRPr/>
          </a:p>
          <a:p>
            <a:pPr indent="-317500" lvl="1" marL="914400" marR="0" rtl="0" algn="l">
              <a:lnSpc>
                <a:spcPct val="115000"/>
              </a:lnSpc>
              <a:spcBef>
                <a:spcPts val="0"/>
              </a:spcBef>
              <a:spcAft>
                <a:spcPts val="0"/>
              </a:spcAft>
              <a:buSzPts val="1400"/>
              <a:buChar char="○"/>
            </a:pPr>
            <a:r>
              <a:rPr lang="en"/>
              <a:t>Case 2: edge from u to v has probability 1/ d</a:t>
            </a:r>
            <a:r>
              <a:rPr baseline="-25000" lang="en"/>
              <a:t>v</a:t>
            </a:r>
            <a:r>
              <a:rPr lang="en"/>
              <a:t> of activating v.</a:t>
            </a:r>
            <a:endParaRPr/>
          </a:p>
          <a:p>
            <a:pPr indent="0" lvl="0" marL="0" marR="0" rtl="0" algn="l">
              <a:lnSpc>
                <a:spcPct val="115000"/>
              </a:lnSpc>
              <a:spcBef>
                <a:spcPts val="800"/>
              </a:spcBef>
              <a:spcAft>
                <a:spcPts val="0"/>
              </a:spcAft>
              <a:buNone/>
            </a:pPr>
            <a:r>
              <a:t/>
            </a:r>
            <a:endParaRPr/>
          </a:p>
          <a:p>
            <a:pPr indent="0" lvl="0" marL="0" marR="0" rtl="0" algn="l">
              <a:lnSpc>
                <a:spcPct val="115000"/>
              </a:lnSpc>
              <a:spcBef>
                <a:spcPts val="800"/>
              </a:spcBef>
              <a:spcAft>
                <a:spcPts val="0"/>
              </a:spcAft>
              <a:buClr>
                <a:srgbClr val="000000"/>
              </a:buClr>
              <a:buSzPts val="1100"/>
              <a:buFont typeface="Arial"/>
              <a:buNone/>
            </a:pPr>
            <a:r>
              <a:rPr lang="en"/>
              <a:t>For </a:t>
            </a:r>
            <a:r>
              <a:rPr i="1" lang="en"/>
              <a:t>σ</a:t>
            </a:r>
            <a:r>
              <a:rPr lang="en"/>
              <a:t>(A): Simulate the process 10000 times for each targeted set, re-choosing thresholds or edge outcomes pseudo-randomly from [0, 1] every time</a:t>
            </a:r>
            <a:endParaRPr/>
          </a:p>
        </p:txBody>
      </p:sp>
    </p:spTree>
  </p:cSld>
  <p:clrMapOvr>
    <a:masterClrMapping/>
  </p:clrMapOvr>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326" name="Shape 326"/>
        <p:cNvGrpSpPr/>
        <p:nvPr/>
      </p:nvGrpSpPr>
      <p:grpSpPr>
        <a:xfrm>
          <a:off x="0" y="0"/>
          <a:ext cx="0" cy="0"/>
          <a:chOff x="0" y="0"/>
          <a:chExt cx="0" cy="0"/>
        </a:xfrm>
      </p:grpSpPr>
      <p:sp>
        <p:nvSpPr>
          <p:cNvPr id="327" name="Shape 327"/>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spcBef>
                <a:spcPts val="0"/>
              </a:spcBef>
              <a:spcAft>
                <a:spcPts val="0"/>
              </a:spcAft>
              <a:buClr>
                <a:schemeClr val="dk1"/>
              </a:buClr>
              <a:buSzPts val="1100"/>
              <a:buFont typeface="Arial"/>
              <a:buNone/>
            </a:pPr>
            <a:r>
              <a:rPr lang="en"/>
              <a:t>Linear Threshold Model</a:t>
            </a:r>
            <a:endParaRPr/>
          </a:p>
          <a:p>
            <a:pPr indent="0" lvl="0" marL="0" rtl="0">
              <a:spcBef>
                <a:spcPts val="0"/>
              </a:spcBef>
              <a:spcAft>
                <a:spcPts val="0"/>
              </a:spcAft>
              <a:buNone/>
            </a:pPr>
            <a:r>
              <a:t/>
            </a:r>
            <a:endParaRPr/>
          </a:p>
        </p:txBody>
      </p:sp>
      <p:sp>
        <p:nvSpPr>
          <p:cNvPr id="328" name="Shape 328"/>
          <p:cNvSpPr txBox="1"/>
          <p:nvPr>
            <p:ph idx="1" type="body"/>
          </p:nvPr>
        </p:nvSpPr>
        <p:spPr>
          <a:xfrm>
            <a:off x="5335775" y="1168500"/>
            <a:ext cx="3496500" cy="3416400"/>
          </a:xfrm>
          <a:prstGeom prst="rect">
            <a:avLst/>
          </a:prstGeom>
        </p:spPr>
        <p:txBody>
          <a:bodyPr anchorCtr="0" anchor="t" bIns="91425" lIns="91425" spcFirstLastPara="1" rIns="91425" wrap="square" tIns="91425">
            <a:noAutofit/>
          </a:bodyPr>
          <a:lstStyle/>
          <a:p>
            <a:pPr indent="0" lvl="0" marL="0" rtl="0">
              <a:spcBef>
                <a:spcPts val="400"/>
              </a:spcBef>
              <a:spcAft>
                <a:spcPts val="0"/>
              </a:spcAft>
              <a:buNone/>
            </a:pPr>
            <a:r>
              <a:rPr lang="en"/>
              <a:t>G</a:t>
            </a:r>
            <a:r>
              <a:rPr lang="en"/>
              <a:t>reedy algorithm outperforms </a:t>
            </a:r>
            <a:endParaRPr/>
          </a:p>
          <a:p>
            <a:pPr indent="-342900" lvl="0" marL="457200" rtl="0">
              <a:spcBef>
                <a:spcPts val="400"/>
              </a:spcBef>
              <a:spcAft>
                <a:spcPts val="0"/>
              </a:spcAft>
              <a:buSzPts val="1800"/>
              <a:buChar char="●"/>
            </a:pPr>
            <a:r>
              <a:rPr lang="en"/>
              <a:t>Degree centrality node heuristic by about 18%</a:t>
            </a:r>
            <a:endParaRPr/>
          </a:p>
          <a:p>
            <a:pPr indent="-342900" lvl="0" marL="457200" rtl="0">
              <a:spcBef>
                <a:spcPts val="0"/>
              </a:spcBef>
              <a:spcAft>
                <a:spcPts val="0"/>
              </a:spcAft>
              <a:buSzPts val="1800"/>
              <a:buChar char="●"/>
            </a:pPr>
            <a:r>
              <a:rPr lang="en"/>
              <a:t>Distance centrality heuristic by over 40%</a:t>
            </a:r>
            <a:endParaRPr/>
          </a:p>
        </p:txBody>
      </p:sp>
      <p:pic>
        <p:nvPicPr>
          <p:cNvPr id="329" name="Shape 329"/>
          <p:cNvPicPr preferRelativeResize="0"/>
          <p:nvPr/>
        </p:nvPicPr>
        <p:blipFill>
          <a:blip r:embed="rId3">
            <a:alphaModFix/>
          </a:blip>
          <a:stretch>
            <a:fillRect/>
          </a:stretch>
        </p:blipFill>
        <p:spPr>
          <a:xfrm>
            <a:off x="611238" y="1519375"/>
            <a:ext cx="3819525" cy="2714625"/>
          </a:xfrm>
          <a:prstGeom prst="rect">
            <a:avLst/>
          </a:prstGeom>
          <a:noFill/>
          <a:ln>
            <a:noFill/>
          </a:ln>
        </p:spPr>
      </p:pic>
    </p:spTree>
  </p:cSld>
  <p:clrMapOvr>
    <a:masterClrMapping/>
  </p:clrMapOvr>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333" name="Shape 333"/>
        <p:cNvGrpSpPr/>
        <p:nvPr/>
      </p:nvGrpSpPr>
      <p:grpSpPr>
        <a:xfrm>
          <a:off x="0" y="0"/>
          <a:ext cx="0" cy="0"/>
          <a:chOff x="0" y="0"/>
          <a:chExt cx="0" cy="0"/>
        </a:xfrm>
      </p:grpSpPr>
      <p:sp>
        <p:nvSpPr>
          <p:cNvPr id="334" name="Shape 334"/>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spcBef>
                <a:spcPts val="0"/>
              </a:spcBef>
              <a:spcAft>
                <a:spcPts val="0"/>
              </a:spcAft>
              <a:buClr>
                <a:schemeClr val="dk1"/>
              </a:buClr>
              <a:buSzPts val="1100"/>
              <a:buFont typeface="Arial"/>
              <a:buNone/>
            </a:pPr>
            <a:r>
              <a:rPr lang="en"/>
              <a:t>Independent Cascade Model: Case 2</a:t>
            </a:r>
            <a:endParaRPr/>
          </a:p>
          <a:p>
            <a:pPr indent="0" lvl="0" marL="0" rtl="0">
              <a:spcBef>
                <a:spcPts val="0"/>
              </a:spcBef>
              <a:spcAft>
                <a:spcPts val="0"/>
              </a:spcAft>
              <a:buNone/>
            </a:pPr>
            <a:r>
              <a:t/>
            </a:r>
            <a:endParaRPr/>
          </a:p>
        </p:txBody>
      </p:sp>
      <p:pic>
        <p:nvPicPr>
          <p:cNvPr id="335" name="Shape 335"/>
          <p:cNvPicPr preferRelativeResize="0"/>
          <p:nvPr/>
        </p:nvPicPr>
        <p:blipFill>
          <a:blip r:embed="rId3">
            <a:alphaModFix/>
          </a:blip>
          <a:stretch>
            <a:fillRect/>
          </a:stretch>
        </p:blipFill>
        <p:spPr>
          <a:xfrm>
            <a:off x="1561525" y="1139525"/>
            <a:ext cx="5104200" cy="3624725"/>
          </a:xfrm>
          <a:prstGeom prst="rect">
            <a:avLst/>
          </a:prstGeom>
          <a:noFill/>
          <a:ln>
            <a:noFill/>
          </a:ln>
        </p:spPr>
      </p:pic>
    </p:spTree>
  </p:cSld>
  <p:clrMapOvr>
    <a:masterClrMapping/>
  </p:clrMapOvr>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339" name="Shape 339"/>
        <p:cNvGrpSpPr/>
        <p:nvPr/>
      </p:nvGrpSpPr>
      <p:grpSpPr>
        <a:xfrm>
          <a:off x="0" y="0"/>
          <a:ext cx="0" cy="0"/>
          <a:chOff x="0" y="0"/>
          <a:chExt cx="0" cy="0"/>
        </a:xfrm>
      </p:grpSpPr>
      <p:sp>
        <p:nvSpPr>
          <p:cNvPr id="340" name="Shape 340"/>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spcBef>
                <a:spcPts val="0"/>
              </a:spcBef>
              <a:spcAft>
                <a:spcPts val="0"/>
              </a:spcAft>
              <a:buClr>
                <a:schemeClr val="dk1"/>
              </a:buClr>
              <a:buSzPts val="1100"/>
              <a:buFont typeface="Arial"/>
              <a:buNone/>
            </a:pPr>
            <a:r>
              <a:rPr lang="en"/>
              <a:t>Independent Cascade Model : Case 1</a:t>
            </a:r>
            <a:endParaRPr/>
          </a:p>
          <a:p>
            <a:pPr indent="0" lvl="0" marL="0" rtl="0">
              <a:spcBef>
                <a:spcPts val="0"/>
              </a:spcBef>
              <a:spcAft>
                <a:spcPts val="0"/>
              </a:spcAft>
              <a:buNone/>
            </a:pPr>
            <a:r>
              <a:t/>
            </a:r>
            <a:endParaRPr/>
          </a:p>
        </p:txBody>
      </p:sp>
      <p:sp>
        <p:nvSpPr>
          <p:cNvPr id="341" name="Shape 341"/>
          <p:cNvSpPr txBox="1"/>
          <p:nvPr>
            <p:ph idx="1" type="body"/>
          </p:nvPr>
        </p:nvSpPr>
        <p:spPr>
          <a:xfrm>
            <a:off x="311700" y="1168500"/>
            <a:ext cx="8520600" cy="3416400"/>
          </a:xfrm>
          <a:prstGeom prst="rect">
            <a:avLst/>
          </a:prstGeom>
        </p:spPr>
        <p:txBody>
          <a:bodyPr anchorCtr="0" anchor="t" bIns="91425" lIns="91425" spcFirstLastPara="1" rIns="91425" wrap="square" tIns="91425">
            <a:noAutofit/>
          </a:bodyPr>
          <a:lstStyle/>
          <a:p>
            <a:pPr indent="0" lvl="0" marL="0" marR="0" rtl="0" algn="l">
              <a:lnSpc>
                <a:spcPct val="115000"/>
              </a:lnSpc>
              <a:spcBef>
                <a:spcPts val="800"/>
              </a:spcBef>
              <a:spcAft>
                <a:spcPts val="0"/>
              </a:spcAft>
              <a:buNone/>
            </a:pPr>
            <a:r>
              <a:t/>
            </a:r>
            <a:endParaRPr/>
          </a:p>
        </p:txBody>
      </p:sp>
      <p:pic>
        <p:nvPicPr>
          <p:cNvPr id="342" name="Shape 342"/>
          <p:cNvPicPr preferRelativeResize="0"/>
          <p:nvPr/>
        </p:nvPicPr>
        <p:blipFill>
          <a:blip r:embed="rId3">
            <a:alphaModFix/>
          </a:blip>
          <a:stretch>
            <a:fillRect/>
          </a:stretch>
        </p:blipFill>
        <p:spPr>
          <a:xfrm>
            <a:off x="1095150" y="1242600"/>
            <a:ext cx="6743700" cy="2914650"/>
          </a:xfrm>
          <a:prstGeom prst="rect">
            <a:avLst/>
          </a:prstGeom>
          <a:noFill/>
          <a:ln>
            <a:noFill/>
          </a:ln>
        </p:spPr>
      </p:pic>
    </p:spTree>
  </p:cSld>
  <p:clrMapOvr>
    <a:masterClrMapping/>
  </p:clrMapOvr>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346" name="Shape 346"/>
        <p:cNvGrpSpPr/>
        <p:nvPr/>
      </p:nvGrpSpPr>
      <p:grpSpPr>
        <a:xfrm>
          <a:off x="0" y="0"/>
          <a:ext cx="0" cy="0"/>
          <a:chOff x="0" y="0"/>
          <a:chExt cx="0" cy="0"/>
        </a:xfrm>
      </p:grpSpPr>
      <p:sp>
        <p:nvSpPr>
          <p:cNvPr id="347" name="Shape 347"/>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spcBef>
                <a:spcPts val="0"/>
              </a:spcBef>
              <a:spcAft>
                <a:spcPts val="0"/>
              </a:spcAft>
              <a:buClr>
                <a:srgbClr val="000000"/>
              </a:buClr>
              <a:buSzPts val="1100"/>
              <a:buFont typeface="Arial"/>
              <a:buNone/>
            </a:pPr>
            <a:r>
              <a:rPr lang="en"/>
              <a:t>Generalizations of Diffusion Models</a:t>
            </a:r>
            <a:endParaRPr/>
          </a:p>
        </p:txBody>
      </p:sp>
      <p:sp>
        <p:nvSpPr>
          <p:cNvPr id="348" name="Shape 348"/>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342900" lvl="0" marL="457200" rtl="0">
              <a:spcBef>
                <a:spcPts val="0"/>
              </a:spcBef>
              <a:spcAft>
                <a:spcPts val="0"/>
              </a:spcAft>
              <a:buSzPts val="1800"/>
              <a:buChar char="●"/>
            </a:pPr>
            <a:r>
              <a:rPr lang="en"/>
              <a:t>Generalized threshold</a:t>
            </a:r>
            <a:endParaRPr/>
          </a:p>
          <a:p>
            <a:pPr indent="-317500" lvl="1" marL="914400">
              <a:spcBef>
                <a:spcPts val="0"/>
              </a:spcBef>
              <a:spcAft>
                <a:spcPts val="0"/>
              </a:spcAft>
              <a:buSzPts val="1400"/>
              <a:buChar char="○"/>
            </a:pPr>
            <a:r>
              <a:rPr lang="en"/>
              <a:t>Define monotone threshold function </a:t>
            </a:r>
            <a:r>
              <a:rPr i="1" lang="en"/>
              <a:t>f</a:t>
            </a:r>
            <a:r>
              <a:rPr baseline="-25000" i="1" lang="en"/>
              <a:t>v</a:t>
            </a:r>
            <a:r>
              <a:rPr i="1" lang="en"/>
              <a:t>(S)</a:t>
            </a:r>
            <a:r>
              <a:rPr lang="en"/>
              <a:t> such that node </a:t>
            </a:r>
            <a:r>
              <a:rPr i="1" lang="en"/>
              <a:t>v</a:t>
            </a:r>
            <a:r>
              <a:rPr lang="en"/>
              <a:t> is activated for </a:t>
            </a:r>
            <a:r>
              <a:rPr i="1" lang="en"/>
              <a:t>f</a:t>
            </a:r>
            <a:r>
              <a:rPr baseline="-25000" i="1" lang="en"/>
              <a:t>v</a:t>
            </a:r>
            <a:r>
              <a:rPr i="1" lang="en"/>
              <a:t>(S) </a:t>
            </a:r>
            <a:r>
              <a:rPr lang="en"/>
              <a:t>≥ </a:t>
            </a:r>
            <a:r>
              <a:rPr i="1" lang="en"/>
              <a:t>θ</a:t>
            </a:r>
            <a:r>
              <a:rPr baseline="-25000" i="1" lang="en"/>
              <a:t>v</a:t>
            </a:r>
            <a:r>
              <a:rPr lang="en"/>
              <a:t> </a:t>
            </a:r>
            <a:endParaRPr/>
          </a:p>
          <a:p>
            <a:pPr indent="-317500" lvl="1" marL="914400" rtl="0">
              <a:spcBef>
                <a:spcPts val="0"/>
              </a:spcBef>
              <a:spcAft>
                <a:spcPts val="0"/>
              </a:spcAft>
              <a:buSzPts val="1400"/>
              <a:buChar char="○"/>
            </a:pPr>
            <a:r>
              <a:rPr lang="en"/>
              <a:t>Linear Threshold: </a:t>
            </a:r>
            <a:endParaRPr/>
          </a:p>
          <a:p>
            <a:pPr indent="-342900" lvl="0" marL="457200" rtl="0">
              <a:spcBef>
                <a:spcPts val="0"/>
              </a:spcBef>
              <a:spcAft>
                <a:spcPts val="0"/>
              </a:spcAft>
              <a:buSzPts val="1800"/>
              <a:buChar char="●"/>
            </a:pPr>
            <a:r>
              <a:rPr lang="en"/>
              <a:t>General cascade</a:t>
            </a:r>
            <a:endParaRPr/>
          </a:p>
          <a:p>
            <a:pPr indent="-317500" lvl="1" marL="914400" rtl="0">
              <a:spcBef>
                <a:spcPts val="0"/>
              </a:spcBef>
              <a:spcAft>
                <a:spcPts val="0"/>
              </a:spcAft>
              <a:buSzPts val="1400"/>
              <a:buChar char="○"/>
            </a:pPr>
            <a:r>
              <a:rPr lang="en"/>
              <a:t>Define success probability probability p</a:t>
            </a:r>
            <a:r>
              <a:rPr baseline="-25000" lang="en"/>
              <a:t>v</a:t>
            </a:r>
            <a:r>
              <a:rPr lang="en"/>
              <a:t>(u, S)</a:t>
            </a:r>
            <a:endParaRPr/>
          </a:p>
          <a:p>
            <a:pPr indent="-317500" lvl="1" marL="914400" rtl="0">
              <a:spcBef>
                <a:spcPts val="0"/>
              </a:spcBef>
              <a:spcAft>
                <a:spcPts val="0"/>
              </a:spcAft>
              <a:buSzPts val="1400"/>
              <a:buChar char="○"/>
            </a:pPr>
            <a:r>
              <a:rPr lang="en"/>
              <a:t>Independent cascade </a:t>
            </a:r>
            <a:r>
              <a:rPr lang="en"/>
              <a:t>p</a:t>
            </a:r>
            <a:r>
              <a:rPr baseline="-25000" lang="en"/>
              <a:t>v,u</a:t>
            </a:r>
            <a:r>
              <a:rPr lang="en"/>
              <a:t> independent of S</a:t>
            </a:r>
            <a:endParaRPr/>
          </a:p>
          <a:p>
            <a:pPr indent="0" lvl="0" marL="0" rtl="0">
              <a:spcBef>
                <a:spcPts val="1600"/>
              </a:spcBef>
              <a:spcAft>
                <a:spcPts val="0"/>
              </a:spcAft>
              <a:buNone/>
            </a:pPr>
            <a:r>
              <a:rPr lang="en"/>
              <a:t>These can be shown to be equivalent</a:t>
            </a:r>
            <a:endParaRPr/>
          </a:p>
          <a:p>
            <a:pPr indent="0" lvl="0" marL="0" rtl="0">
              <a:spcBef>
                <a:spcPts val="1600"/>
              </a:spcBef>
              <a:spcAft>
                <a:spcPts val="0"/>
              </a:spcAft>
              <a:buNone/>
            </a:pPr>
            <a:r>
              <a:t/>
            </a:r>
            <a:endParaRPr/>
          </a:p>
          <a:p>
            <a:pPr indent="0" lvl="0" marL="0">
              <a:spcBef>
                <a:spcPts val="1600"/>
              </a:spcBef>
              <a:spcAft>
                <a:spcPts val="0"/>
              </a:spcAft>
              <a:buNone/>
            </a:pPr>
            <a:r>
              <a:rPr lang="en"/>
              <a:t>NP-hard to approximate in general</a:t>
            </a:r>
            <a:endParaRPr/>
          </a:p>
          <a:p>
            <a:pPr indent="0" lvl="0" marL="0">
              <a:spcBef>
                <a:spcPts val="1600"/>
              </a:spcBef>
              <a:spcAft>
                <a:spcPts val="1600"/>
              </a:spcAft>
              <a:buNone/>
            </a:pPr>
            <a:r>
              <a:t/>
            </a:r>
            <a:endParaRPr/>
          </a:p>
        </p:txBody>
      </p:sp>
      <p:pic>
        <p:nvPicPr>
          <p:cNvPr id="349" name="Shape 349"/>
          <p:cNvPicPr preferRelativeResize="0"/>
          <p:nvPr/>
        </p:nvPicPr>
        <p:blipFill>
          <a:blip r:embed="rId3">
            <a:alphaModFix/>
          </a:blip>
          <a:stretch>
            <a:fillRect/>
          </a:stretch>
        </p:blipFill>
        <p:spPr>
          <a:xfrm>
            <a:off x="2771450" y="1798150"/>
            <a:ext cx="1651000" cy="361450"/>
          </a:xfrm>
          <a:prstGeom prst="rect">
            <a:avLst/>
          </a:prstGeom>
          <a:noFill/>
          <a:ln>
            <a:noFill/>
          </a:ln>
        </p:spPr>
      </p:pic>
    </p:spTree>
  </p:cSld>
  <p:clrMapOvr>
    <a:masterClrMapping/>
  </p:clrMapOvr>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353" name="Shape 353"/>
        <p:cNvGrpSpPr/>
        <p:nvPr/>
      </p:nvGrpSpPr>
      <p:grpSpPr>
        <a:xfrm>
          <a:off x="0" y="0"/>
          <a:ext cx="0" cy="0"/>
          <a:chOff x="0" y="0"/>
          <a:chExt cx="0" cy="0"/>
        </a:xfrm>
      </p:grpSpPr>
      <p:sp>
        <p:nvSpPr>
          <p:cNvPr id="354" name="Shape 354"/>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rPr lang="en"/>
              <a:t>Non-progressive processes</a:t>
            </a:r>
            <a:endParaRPr/>
          </a:p>
        </p:txBody>
      </p:sp>
      <p:sp>
        <p:nvSpPr>
          <p:cNvPr id="355" name="Shape 355"/>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342900" lvl="0" marL="457200">
              <a:spcBef>
                <a:spcPts val="0"/>
              </a:spcBef>
              <a:spcAft>
                <a:spcPts val="0"/>
              </a:spcAft>
              <a:buSzPts val="1800"/>
              <a:buChar char="●"/>
            </a:pPr>
            <a:r>
              <a:rPr lang="en"/>
              <a:t>Nodes can switch back to inactivity</a:t>
            </a:r>
            <a:endParaRPr/>
          </a:p>
          <a:p>
            <a:pPr indent="-342900" lvl="0" marL="457200">
              <a:spcBef>
                <a:spcPts val="0"/>
              </a:spcBef>
              <a:spcAft>
                <a:spcPts val="0"/>
              </a:spcAft>
              <a:buSzPts val="1800"/>
              <a:buChar char="●"/>
            </a:pPr>
            <a:r>
              <a:rPr lang="en"/>
              <a:t>Can be reduced to progressive case</a:t>
            </a:r>
            <a:endParaRPr/>
          </a:p>
          <a:p>
            <a:pPr indent="-342900" lvl="0" marL="457200">
              <a:spcBef>
                <a:spcPts val="0"/>
              </a:spcBef>
              <a:spcAft>
                <a:spcPts val="0"/>
              </a:spcAft>
              <a:buSzPts val="1800"/>
              <a:buChar char="●"/>
            </a:pPr>
            <a:r>
              <a:rPr lang="en"/>
              <a:t>k</a:t>
            </a:r>
            <a:r>
              <a:rPr lang="en"/>
              <a:t> interventions rather than k nodes</a:t>
            </a:r>
            <a:endParaRPr/>
          </a:p>
          <a:p>
            <a:pPr indent="0" lvl="0" marL="0">
              <a:spcBef>
                <a:spcPts val="1600"/>
              </a:spcBef>
              <a:spcAft>
                <a:spcPts val="1600"/>
              </a:spcAft>
              <a:buNone/>
            </a:pPr>
            <a:r>
              <a:rPr lang="en"/>
              <a:t>Theorem: The non-progressive influence maximization problem on G over a time horizon τ is equivalent to the progressive influence maximization problem on the layered graph Gτ . Node v is active at time t in the non-progressive process if and only if v</a:t>
            </a:r>
            <a:r>
              <a:rPr baseline="-25000" lang="en"/>
              <a:t>t</a:t>
            </a:r>
            <a:r>
              <a:rPr lang="en"/>
              <a:t> is activated in the progressive process.</a:t>
            </a:r>
            <a:endParaRPr/>
          </a:p>
        </p:txBody>
      </p:sp>
    </p:spTree>
  </p:cSld>
  <p:clrMapOvr>
    <a:masterClrMapping/>
  </p:clrMapOvr>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359" name="Shape 359"/>
        <p:cNvGrpSpPr/>
        <p:nvPr/>
      </p:nvGrpSpPr>
      <p:grpSpPr>
        <a:xfrm>
          <a:off x="0" y="0"/>
          <a:ext cx="0" cy="0"/>
          <a:chOff x="0" y="0"/>
          <a:chExt cx="0" cy="0"/>
        </a:xfrm>
      </p:grpSpPr>
      <p:sp>
        <p:nvSpPr>
          <p:cNvPr id="360" name="Shape 360"/>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rPr lang="en"/>
              <a:t>General Marketing Strategies</a:t>
            </a:r>
            <a:endParaRPr/>
          </a:p>
        </p:txBody>
      </p:sp>
      <p:sp>
        <p:nvSpPr>
          <p:cNvPr id="361" name="Shape 361"/>
          <p:cNvSpPr txBox="1"/>
          <p:nvPr>
            <p:ph idx="1" type="body"/>
          </p:nvPr>
        </p:nvSpPr>
        <p:spPr>
          <a:xfrm>
            <a:off x="311700" y="1152475"/>
            <a:ext cx="8520600" cy="3606600"/>
          </a:xfrm>
          <a:prstGeom prst="rect">
            <a:avLst/>
          </a:prstGeom>
        </p:spPr>
        <p:txBody>
          <a:bodyPr anchorCtr="0" anchor="t" bIns="91425" lIns="91425" spcFirstLastPara="1" rIns="91425" wrap="square" tIns="91425">
            <a:noAutofit/>
          </a:bodyPr>
          <a:lstStyle/>
          <a:p>
            <a:pPr indent="-342900" lvl="0" marL="457200">
              <a:spcBef>
                <a:spcPts val="0"/>
              </a:spcBef>
              <a:spcAft>
                <a:spcPts val="0"/>
              </a:spcAft>
              <a:buSzPts val="1800"/>
              <a:buChar char="●"/>
            </a:pPr>
            <a:r>
              <a:rPr lang="en"/>
              <a:t>m: </a:t>
            </a:r>
            <a:r>
              <a:rPr lang="en"/>
              <a:t> #</a:t>
            </a:r>
            <a:r>
              <a:rPr lang="en"/>
              <a:t>marketing actions M</a:t>
            </a:r>
            <a:r>
              <a:rPr baseline="-25000" lang="en"/>
              <a:t>i</a:t>
            </a:r>
            <a:endParaRPr baseline="-25000"/>
          </a:p>
          <a:p>
            <a:pPr indent="-342900" lvl="0" marL="457200">
              <a:spcBef>
                <a:spcPts val="0"/>
              </a:spcBef>
              <a:spcAft>
                <a:spcPts val="0"/>
              </a:spcAft>
              <a:buSzPts val="1800"/>
              <a:buChar char="●"/>
            </a:pPr>
            <a:r>
              <a:rPr lang="en"/>
              <a:t>Different nodes may respond to marketing actions in different ways</a:t>
            </a:r>
            <a:endParaRPr/>
          </a:p>
          <a:p>
            <a:pPr indent="-342900" lvl="0" marL="457200" rtl="0">
              <a:spcBef>
                <a:spcPts val="0"/>
              </a:spcBef>
              <a:spcAft>
                <a:spcPts val="0"/>
              </a:spcAft>
              <a:buSzPts val="1800"/>
              <a:buChar char="●"/>
            </a:pPr>
            <a:r>
              <a:rPr lang="en"/>
              <a:t>Marketing strategy vector </a:t>
            </a:r>
            <a:r>
              <a:rPr b="1" lang="en"/>
              <a:t>x</a:t>
            </a:r>
            <a:endParaRPr b="1"/>
          </a:p>
          <a:p>
            <a:pPr indent="-342900" lvl="0" marL="457200" rtl="0">
              <a:spcBef>
                <a:spcPts val="0"/>
              </a:spcBef>
              <a:spcAft>
                <a:spcPts val="0"/>
              </a:spcAft>
              <a:buSzPts val="1800"/>
              <a:buChar char="●"/>
            </a:pPr>
            <a:r>
              <a:rPr i="1" lang="en"/>
              <a:t>h</a:t>
            </a:r>
            <a:r>
              <a:rPr baseline="-25000" i="1" lang="en"/>
              <a:t>v</a:t>
            </a:r>
            <a:r>
              <a:rPr i="1" lang="en"/>
              <a:t>(</a:t>
            </a:r>
            <a:r>
              <a:rPr b="1" i="1" lang="en"/>
              <a:t>x</a:t>
            </a:r>
            <a:r>
              <a:rPr i="1" lang="en"/>
              <a:t>)</a:t>
            </a:r>
            <a:r>
              <a:rPr lang="en"/>
              <a:t> : probability that node v is activated by strategy </a:t>
            </a:r>
            <a:r>
              <a:rPr b="1" lang="en"/>
              <a:t>x</a:t>
            </a:r>
            <a:endParaRPr b="1"/>
          </a:p>
          <a:p>
            <a:pPr indent="-317500" lvl="1" marL="914400" rtl="0">
              <a:spcBef>
                <a:spcPts val="0"/>
              </a:spcBef>
              <a:spcAft>
                <a:spcPts val="0"/>
              </a:spcAft>
              <a:buSzPts val="1400"/>
              <a:buChar char="○"/>
            </a:pPr>
            <a:r>
              <a:rPr lang="en"/>
              <a:t>Non-decreasing</a:t>
            </a:r>
            <a:endParaRPr/>
          </a:p>
          <a:p>
            <a:pPr indent="-317500" lvl="1" marL="914400" rtl="0">
              <a:spcBef>
                <a:spcPts val="0"/>
              </a:spcBef>
              <a:spcAft>
                <a:spcPts val="0"/>
              </a:spcAft>
              <a:buSzPts val="1400"/>
              <a:buChar char="○"/>
            </a:pPr>
            <a:r>
              <a:rPr lang="en"/>
              <a:t>s</a:t>
            </a:r>
            <a:endParaRPr/>
          </a:p>
        </p:txBody>
      </p:sp>
      <p:pic>
        <p:nvPicPr>
          <p:cNvPr id="362" name="Shape 362"/>
          <p:cNvPicPr preferRelativeResize="0"/>
          <p:nvPr/>
        </p:nvPicPr>
        <p:blipFill>
          <a:blip r:embed="rId3">
            <a:alphaModFix/>
          </a:blip>
          <a:stretch>
            <a:fillRect/>
          </a:stretch>
        </p:blipFill>
        <p:spPr>
          <a:xfrm>
            <a:off x="1274025" y="2725763"/>
            <a:ext cx="2536355" cy="269825"/>
          </a:xfrm>
          <a:prstGeom prst="rect">
            <a:avLst/>
          </a:prstGeom>
          <a:noFill/>
          <a:ln>
            <a:noFill/>
          </a:ln>
        </p:spPr>
      </p:pic>
    </p:spTree>
  </p:cSld>
  <p:clrMapOvr>
    <a:masterClrMapping/>
  </p:clrMapOvr>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366" name="Shape 366"/>
        <p:cNvGrpSpPr/>
        <p:nvPr/>
      </p:nvGrpSpPr>
      <p:grpSpPr>
        <a:xfrm>
          <a:off x="0" y="0"/>
          <a:ext cx="0" cy="0"/>
          <a:chOff x="0" y="0"/>
          <a:chExt cx="0" cy="0"/>
        </a:xfrm>
      </p:grpSpPr>
      <p:sp>
        <p:nvSpPr>
          <p:cNvPr id="367" name="Shape 367"/>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a:spcBef>
                <a:spcPts val="0"/>
              </a:spcBef>
              <a:spcAft>
                <a:spcPts val="0"/>
              </a:spcAft>
              <a:buClr>
                <a:schemeClr val="dk1"/>
              </a:buClr>
              <a:buSzPts val="1100"/>
              <a:buFont typeface="Arial"/>
              <a:buNone/>
            </a:pPr>
            <a:r>
              <a:rPr lang="en"/>
              <a:t>General Marketing Strategies</a:t>
            </a:r>
            <a:endParaRPr/>
          </a:p>
          <a:p>
            <a:pPr indent="0" lvl="0" marL="0">
              <a:spcBef>
                <a:spcPts val="0"/>
              </a:spcBef>
              <a:spcAft>
                <a:spcPts val="0"/>
              </a:spcAft>
              <a:buNone/>
            </a:pPr>
            <a:r>
              <a:t/>
            </a:r>
            <a:endParaRPr/>
          </a:p>
        </p:txBody>
      </p:sp>
      <p:sp>
        <p:nvSpPr>
          <p:cNvPr id="368" name="Shape 368"/>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a:spcBef>
                <a:spcPts val="0"/>
              </a:spcBef>
              <a:spcAft>
                <a:spcPts val="0"/>
              </a:spcAft>
              <a:buClr>
                <a:schemeClr val="dk1"/>
              </a:buClr>
              <a:buSzPts val="1100"/>
              <a:buFont typeface="Arial"/>
              <a:buNone/>
            </a:pPr>
            <a:r>
              <a:rPr lang="en"/>
              <a:t>Expected revenue from final activated set </a:t>
            </a:r>
            <a:r>
              <a:rPr i="1" lang="en"/>
              <a:t>σ(A)</a:t>
            </a:r>
            <a:endParaRPr/>
          </a:p>
          <a:p>
            <a:pPr indent="0" lvl="0" marL="0">
              <a:spcBef>
                <a:spcPts val="1600"/>
              </a:spcBef>
              <a:spcAft>
                <a:spcPts val="0"/>
              </a:spcAft>
              <a:buClr>
                <a:schemeClr val="dk1"/>
              </a:buClr>
              <a:buSzPts val="1100"/>
              <a:buFont typeface="Arial"/>
              <a:buNone/>
            </a:pPr>
            <a:r>
              <a:t/>
            </a:r>
            <a:endParaRPr/>
          </a:p>
          <a:p>
            <a:pPr indent="0" lvl="0" marL="0">
              <a:spcBef>
                <a:spcPts val="1600"/>
              </a:spcBef>
              <a:spcAft>
                <a:spcPts val="0"/>
              </a:spcAft>
              <a:buNone/>
            </a:pPr>
            <a:r>
              <a:rPr lang="en"/>
              <a:t>M</a:t>
            </a:r>
            <a:r>
              <a:rPr lang="en"/>
              <a:t>aximize this using a hill-climbing algorithm</a:t>
            </a:r>
            <a:endParaRPr/>
          </a:p>
          <a:p>
            <a:pPr indent="0" lvl="0" marL="0">
              <a:spcBef>
                <a:spcPts val="1600"/>
              </a:spcBef>
              <a:spcAft>
                <a:spcPts val="1600"/>
              </a:spcAft>
              <a:buNone/>
            </a:pPr>
            <a:r>
              <a:rPr lang="en"/>
              <a:t>THEOREM 6.1. When the hill-climbing algorithm finishes with strategy x, it guarantees that g(x) ≥ (1 − e − k·γ k+δ·n ) · g(xˆ), where xˆ denotes the optimal solution subject to P i xˆi ≤ k</a:t>
            </a:r>
            <a:endParaRPr/>
          </a:p>
        </p:txBody>
      </p:sp>
      <p:pic>
        <p:nvPicPr>
          <p:cNvPr id="369" name="Shape 369"/>
          <p:cNvPicPr preferRelativeResize="0"/>
          <p:nvPr/>
        </p:nvPicPr>
        <p:blipFill>
          <a:blip r:embed="rId3">
            <a:alphaModFix/>
          </a:blip>
          <a:stretch>
            <a:fillRect/>
          </a:stretch>
        </p:blipFill>
        <p:spPr>
          <a:xfrm>
            <a:off x="1642550" y="1628775"/>
            <a:ext cx="4887375" cy="454275"/>
          </a:xfrm>
          <a:prstGeom prst="rect">
            <a:avLst/>
          </a:prstGeom>
          <a:noFill/>
          <a:ln>
            <a:noFill/>
          </a:ln>
        </p:spPr>
      </p:pic>
    </p:spTree>
  </p:cSld>
  <p:clrMapOvr>
    <a:masterClrMapping/>
  </p:clrMapOvr>
</p:sld>
</file>

<file path=ppt/slides/slide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373" name="Shape 373"/>
        <p:cNvGrpSpPr/>
        <p:nvPr/>
      </p:nvGrpSpPr>
      <p:grpSpPr>
        <a:xfrm>
          <a:off x="0" y="0"/>
          <a:ext cx="0" cy="0"/>
          <a:chOff x="0" y="0"/>
          <a:chExt cx="0" cy="0"/>
        </a:xfrm>
      </p:grpSpPr>
      <p:sp>
        <p:nvSpPr>
          <p:cNvPr id="374" name="Shape 374"/>
          <p:cNvSpPr txBox="1"/>
          <p:nvPr>
            <p:ph type="title"/>
          </p:nvPr>
        </p:nvSpPr>
        <p:spPr>
          <a:xfrm>
            <a:off x="311700" y="2150850"/>
            <a:ext cx="8520600" cy="8418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r>
              <a:rPr lang="en"/>
              <a:t>Questions?</a:t>
            </a: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65" name="Shape 65"/>
        <p:cNvGrpSpPr/>
        <p:nvPr/>
      </p:nvGrpSpPr>
      <p:grpSpPr>
        <a:xfrm>
          <a:off x="0" y="0"/>
          <a:ext cx="0" cy="0"/>
          <a:chOff x="0" y="0"/>
          <a:chExt cx="0" cy="0"/>
        </a:xfrm>
      </p:grpSpPr>
      <p:sp>
        <p:nvSpPr>
          <p:cNvPr id="66" name="Shape 66"/>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rPr lang="en"/>
              <a:t>Introduction</a:t>
            </a:r>
            <a:endParaRPr/>
          </a:p>
        </p:txBody>
      </p:sp>
      <p:sp>
        <p:nvSpPr>
          <p:cNvPr id="67" name="Shape 67"/>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rPr lang="en"/>
              <a:t>Problem: Need to try to convince a people to adopt a product/behavior</a:t>
            </a:r>
            <a:endParaRPr/>
          </a:p>
          <a:p>
            <a:pPr indent="0" lvl="0" marL="0" rtl="0">
              <a:spcBef>
                <a:spcPts val="1600"/>
              </a:spcBef>
              <a:spcAft>
                <a:spcPts val="0"/>
              </a:spcAft>
              <a:buNone/>
            </a:pPr>
            <a:r>
              <a:rPr lang="en"/>
              <a:t>Constraints: Let’s say you have a limited budget</a:t>
            </a:r>
            <a:endParaRPr/>
          </a:p>
          <a:p>
            <a:pPr indent="0" lvl="0" marL="0">
              <a:spcBef>
                <a:spcPts val="1600"/>
              </a:spcBef>
              <a:spcAft>
                <a:spcPts val="1600"/>
              </a:spcAft>
              <a:buNone/>
            </a:pPr>
            <a:r>
              <a:rPr b="1" lang="en"/>
              <a:t>Approach</a:t>
            </a:r>
            <a:r>
              <a:rPr b="1" lang="en"/>
              <a:t>? </a:t>
            </a:r>
            <a:endParaRPr/>
          </a:p>
        </p:txBody>
      </p:sp>
      <p:pic>
        <p:nvPicPr>
          <p:cNvPr descr="Image result for mad men profiling customer" id="68" name="Shape 68"/>
          <p:cNvPicPr preferRelativeResize="0"/>
          <p:nvPr/>
        </p:nvPicPr>
        <p:blipFill>
          <a:blip r:embed="rId3">
            <a:alphaModFix/>
          </a:blip>
          <a:stretch>
            <a:fillRect/>
          </a:stretch>
        </p:blipFill>
        <p:spPr>
          <a:xfrm>
            <a:off x="2302700" y="2390300"/>
            <a:ext cx="4254975" cy="2382775"/>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72" name="Shape 72"/>
        <p:cNvGrpSpPr/>
        <p:nvPr/>
      </p:nvGrpSpPr>
      <p:grpSpPr>
        <a:xfrm>
          <a:off x="0" y="0"/>
          <a:ext cx="0" cy="0"/>
          <a:chOff x="0" y="0"/>
          <a:chExt cx="0" cy="0"/>
        </a:xfrm>
      </p:grpSpPr>
      <p:sp>
        <p:nvSpPr>
          <p:cNvPr id="73" name="Shape 73"/>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rPr lang="en"/>
              <a:t>History</a:t>
            </a:r>
            <a:endParaRPr/>
          </a:p>
        </p:txBody>
      </p:sp>
      <p:sp>
        <p:nvSpPr>
          <p:cNvPr id="74" name="Shape 74"/>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rPr lang="en"/>
              <a:t>Traditional Methods:</a:t>
            </a:r>
            <a:endParaRPr/>
          </a:p>
          <a:p>
            <a:pPr indent="-342900" lvl="0" marL="457200">
              <a:spcBef>
                <a:spcPts val="1600"/>
              </a:spcBef>
              <a:spcAft>
                <a:spcPts val="0"/>
              </a:spcAft>
              <a:buSzPts val="1800"/>
              <a:buChar char="●"/>
            </a:pPr>
            <a:r>
              <a:rPr lang="en"/>
              <a:t>Mass Marketing</a:t>
            </a:r>
            <a:endParaRPr/>
          </a:p>
          <a:p>
            <a:pPr indent="-342900" lvl="0" marL="457200" rtl="0">
              <a:spcBef>
                <a:spcPts val="0"/>
              </a:spcBef>
              <a:spcAft>
                <a:spcPts val="0"/>
              </a:spcAft>
              <a:buSzPts val="1800"/>
              <a:buChar char="●"/>
            </a:pPr>
            <a:r>
              <a:rPr lang="en"/>
              <a:t>Direct Marketing</a:t>
            </a:r>
            <a:endParaRPr/>
          </a:p>
          <a:p>
            <a:pPr indent="0" lvl="0" marL="0">
              <a:spcBef>
                <a:spcPts val="1600"/>
              </a:spcBef>
              <a:spcAft>
                <a:spcPts val="0"/>
              </a:spcAft>
              <a:buNone/>
            </a:pPr>
            <a:r>
              <a:t/>
            </a:r>
            <a:endParaRPr/>
          </a:p>
          <a:p>
            <a:pPr indent="0" lvl="0" marL="0">
              <a:spcBef>
                <a:spcPts val="1600"/>
              </a:spcBef>
              <a:spcAft>
                <a:spcPts val="0"/>
              </a:spcAft>
              <a:buNone/>
            </a:pPr>
            <a:r>
              <a:t/>
            </a:r>
            <a:endParaRPr/>
          </a:p>
          <a:p>
            <a:pPr indent="0" lvl="0" marL="0">
              <a:spcBef>
                <a:spcPts val="1600"/>
              </a:spcBef>
              <a:spcAft>
                <a:spcPts val="1600"/>
              </a:spcAft>
              <a:buNone/>
            </a:pPr>
            <a:r>
              <a:rPr lang="en"/>
              <a:t>Customers don’t necessarily make decisions in a vacuum</a:t>
            </a:r>
            <a:endParaRPr/>
          </a:p>
        </p:txBody>
      </p:sp>
      <p:pic>
        <p:nvPicPr>
          <p:cNvPr descr="Image result for social marketing" id="75" name="Shape 75"/>
          <p:cNvPicPr preferRelativeResize="0"/>
          <p:nvPr/>
        </p:nvPicPr>
        <p:blipFill>
          <a:blip r:embed="rId3">
            <a:alphaModFix/>
          </a:blip>
          <a:stretch>
            <a:fillRect/>
          </a:stretch>
        </p:blipFill>
        <p:spPr>
          <a:xfrm>
            <a:off x="3729350" y="1152475"/>
            <a:ext cx="2790750" cy="2144475"/>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79" name="Shape 79"/>
        <p:cNvGrpSpPr/>
        <p:nvPr/>
      </p:nvGrpSpPr>
      <p:grpSpPr>
        <a:xfrm>
          <a:off x="0" y="0"/>
          <a:ext cx="0" cy="0"/>
          <a:chOff x="0" y="0"/>
          <a:chExt cx="0" cy="0"/>
        </a:xfrm>
      </p:grpSpPr>
      <p:sp>
        <p:nvSpPr>
          <p:cNvPr id="80" name="Shape 80"/>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rPr lang="en"/>
              <a:t>Diffusion of ideas</a:t>
            </a:r>
            <a:endParaRPr/>
          </a:p>
        </p:txBody>
      </p:sp>
      <p:sp>
        <p:nvSpPr>
          <p:cNvPr id="81" name="Shape 81"/>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rPr lang="en"/>
              <a:t>S</a:t>
            </a:r>
            <a:r>
              <a:rPr lang="en"/>
              <a:t>ocial networks play a fundamental role as a medium for the spread of information </a:t>
            </a:r>
            <a:endParaRPr/>
          </a:p>
          <a:p>
            <a:pPr indent="0" lvl="0" marL="0">
              <a:spcBef>
                <a:spcPts val="1600"/>
              </a:spcBef>
              <a:spcAft>
                <a:spcPts val="0"/>
              </a:spcAft>
              <a:buNone/>
            </a:pPr>
            <a:r>
              <a:rPr lang="en"/>
              <a:t>Dynamics of adoption is important</a:t>
            </a:r>
            <a:endParaRPr/>
          </a:p>
          <a:p>
            <a:pPr indent="0" lvl="0" marL="0">
              <a:spcBef>
                <a:spcPts val="1600"/>
              </a:spcBef>
              <a:spcAft>
                <a:spcPts val="0"/>
              </a:spcAft>
              <a:buNone/>
            </a:pPr>
            <a:r>
              <a:rPr lang="en"/>
              <a:t>Prior research work in diffusion processes: </a:t>
            </a:r>
            <a:endParaRPr/>
          </a:p>
          <a:p>
            <a:pPr indent="-342900" lvl="0" marL="457200" rtl="0">
              <a:spcBef>
                <a:spcPts val="1600"/>
              </a:spcBef>
              <a:spcAft>
                <a:spcPts val="0"/>
              </a:spcAft>
              <a:buSzPts val="1800"/>
              <a:buChar char="-"/>
            </a:pPr>
            <a:r>
              <a:rPr lang="en"/>
              <a:t>“viral marketing” effects in the success of new products </a:t>
            </a:r>
            <a:endParaRPr/>
          </a:p>
          <a:p>
            <a:pPr indent="-342900" lvl="0" marL="457200" rtl="0">
              <a:spcBef>
                <a:spcPts val="0"/>
              </a:spcBef>
              <a:spcAft>
                <a:spcPts val="0"/>
              </a:spcAft>
              <a:buSzPts val="1800"/>
              <a:buChar char="-"/>
            </a:pPr>
            <a:r>
              <a:rPr lang="en"/>
              <a:t>adoption of various strategies in game theoretic settings </a:t>
            </a:r>
            <a:endParaRPr/>
          </a:p>
          <a:p>
            <a:pPr indent="-342900" lvl="0" marL="457200">
              <a:spcBef>
                <a:spcPts val="0"/>
              </a:spcBef>
              <a:spcAft>
                <a:spcPts val="0"/>
              </a:spcAft>
              <a:buSzPts val="1800"/>
              <a:buChar char="-"/>
            </a:pPr>
            <a:r>
              <a:rPr lang="en"/>
              <a:t>cascading failures in power systems.</a:t>
            </a:r>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85" name="Shape 85"/>
        <p:cNvGrpSpPr/>
        <p:nvPr/>
      </p:nvGrpSpPr>
      <p:grpSpPr>
        <a:xfrm>
          <a:off x="0" y="0"/>
          <a:ext cx="0" cy="0"/>
          <a:chOff x="0" y="0"/>
          <a:chExt cx="0" cy="0"/>
        </a:xfrm>
      </p:grpSpPr>
      <p:sp>
        <p:nvSpPr>
          <p:cNvPr id="86" name="Shape 86"/>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rPr lang="en"/>
              <a:t>Diffusion Models</a:t>
            </a:r>
            <a:endParaRPr/>
          </a:p>
        </p:txBody>
      </p:sp>
      <p:sp>
        <p:nvSpPr>
          <p:cNvPr id="87" name="Shape 87"/>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Activation of Nodes (Users) in a directed </a:t>
            </a:r>
            <a:r>
              <a:rPr lang="en"/>
              <a:t>Social Network Graph (G)</a:t>
            </a:r>
            <a:endParaRPr/>
          </a:p>
          <a:p>
            <a:pPr indent="0" lvl="0" marL="0" rtl="0">
              <a:spcBef>
                <a:spcPts val="1000"/>
              </a:spcBef>
              <a:spcAft>
                <a:spcPts val="0"/>
              </a:spcAft>
              <a:buNone/>
            </a:pPr>
            <a:r>
              <a:rPr lang="en"/>
              <a:t>Models considered:</a:t>
            </a:r>
            <a:endParaRPr/>
          </a:p>
          <a:p>
            <a:pPr indent="-342900" lvl="0" marL="457200" rtl="0">
              <a:spcBef>
                <a:spcPts val="1000"/>
              </a:spcBef>
              <a:spcAft>
                <a:spcPts val="0"/>
              </a:spcAft>
              <a:buSzPts val="1800"/>
              <a:buChar char="●"/>
            </a:pPr>
            <a:r>
              <a:rPr lang="en"/>
              <a:t>Independent Cascades</a:t>
            </a:r>
            <a:endParaRPr/>
          </a:p>
          <a:p>
            <a:pPr indent="-342900" lvl="0" marL="457200" rtl="0">
              <a:spcBef>
                <a:spcPts val="1000"/>
              </a:spcBef>
              <a:spcAft>
                <a:spcPts val="0"/>
              </a:spcAft>
              <a:buSzPts val="1800"/>
              <a:buChar char="●"/>
            </a:pPr>
            <a:r>
              <a:rPr lang="en"/>
              <a:t>Linear Threshold </a:t>
            </a:r>
            <a:endParaRPr/>
          </a:p>
          <a:p>
            <a:pPr indent="0" lvl="0" marL="0" rtl="0">
              <a:spcBef>
                <a:spcPts val="1000"/>
              </a:spcBef>
              <a:spcAft>
                <a:spcPts val="0"/>
              </a:spcAft>
              <a:buNone/>
            </a:pPr>
            <a:r>
              <a:t/>
            </a:r>
            <a:endParaRPr/>
          </a:p>
          <a:p>
            <a:pPr indent="0" lvl="0" marL="0" rtl="0">
              <a:spcBef>
                <a:spcPts val="1000"/>
              </a:spcBef>
              <a:spcAft>
                <a:spcPts val="1000"/>
              </a:spcAft>
              <a:buNone/>
            </a:pPr>
            <a:r>
              <a:rPr lang="en"/>
              <a:t>Initial Assumption: Progressive</a:t>
            </a:r>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91" name="Shape 91"/>
        <p:cNvGrpSpPr/>
        <p:nvPr/>
      </p:nvGrpSpPr>
      <p:grpSpPr>
        <a:xfrm>
          <a:off x="0" y="0"/>
          <a:ext cx="0" cy="0"/>
          <a:chOff x="0" y="0"/>
          <a:chExt cx="0" cy="0"/>
        </a:xfrm>
      </p:grpSpPr>
      <p:sp>
        <p:nvSpPr>
          <p:cNvPr id="92" name="Shape 92"/>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Diffusion Models: Linear Threshold</a:t>
            </a:r>
            <a:endParaRPr/>
          </a:p>
        </p:txBody>
      </p:sp>
      <p:sp>
        <p:nvSpPr>
          <p:cNvPr id="93" name="Shape 93"/>
          <p:cNvSpPr txBox="1"/>
          <p:nvPr>
            <p:ph idx="1" type="body"/>
          </p:nvPr>
        </p:nvSpPr>
        <p:spPr>
          <a:xfrm>
            <a:off x="387900" y="1152475"/>
            <a:ext cx="3999900" cy="3715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rPr lang="en"/>
              <a:t>(Granovetter and Schelling)</a:t>
            </a:r>
            <a:endParaRPr/>
          </a:p>
          <a:p>
            <a:pPr indent="0" lvl="0" marL="0">
              <a:spcBef>
                <a:spcPts val="1600"/>
              </a:spcBef>
              <a:spcAft>
                <a:spcPts val="0"/>
              </a:spcAft>
              <a:buNone/>
            </a:pPr>
            <a:r>
              <a:t/>
            </a:r>
            <a:endParaRPr/>
          </a:p>
          <a:p>
            <a:pPr indent="0" lvl="0" marL="0">
              <a:spcBef>
                <a:spcPts val="1600"/>
              </a:spcBef>
              <a:spcAft>
                <a:spcPts val="0"/>
              </a:spcAft>
              <a:buNone/>
            </a:pPr>
            <a:r>
              <a:t/>
            </a:r>
            <a:endParaRPr/>
          </a:p>
          <a:p>
            <a:pPr indent="0" lvl="0" marL="0">
              <a:spcBef>
                <a:spcPts val="1600"/>
              </a:spcBef>
              <a:spcAft>
                <a:spcPts val="0"/>
              </a:spcAft>
              <a:buNone/>
            </a:pPr>
            <a:r>
              <a:t/>
            </a:r>
            <a:endParaRPr/>
          </a:p>
          <a:p>
            <a:pPr indent="0" lvl="0" marL="0">
              <a:spcBef>
                <a:spcPts val="1600"/>
              </a:spcBef>
              <a:spcAft>
                <a:spcPts val="0"/>
              </a:spcAft>
              <a:buNone/>
            </a:pPr>
            <a:r>
              <a:t/>
            </a:r>
            <a:endParaRPr/>
          </a:p>
          <a:p>
            <a:pPr indent="0" lvl="0" marL="0">
              <a:spcBef>
                <a:spcPts val="1600"/>
              </a:spcBef>
              <a:spcAft>
                <a:spcPts val="0"/>
              </a:spcAft>
              <a:buNone/>
            </a:pPr>
            <a:r>
              <a:rPr lang="en"/>
              <a:t>Activation condition</a:t>
            </a:r>
            <a:endParaRPr/>
          </a:p>
          <a:p>
            <a:pPr indent="0" lvl="0" marL="0" rtl="0">
              <a:spcBef>
                <a:spcPts val="1600"/>
              </a:spcBef>
              <a:spcAft>
                <a:spcPts val="1600"/>
              </a:spcAft>
              <a:buNone/>
            </a:pPr>
            <a:r>
              <a:t/>
            </a:r>
            <a:endParaRPr/>
          </a:p>
        </p:txBody>
      </p:sp>
      <p:sp>
        <p:nvSpPr>
          <p:cNvPr id="94" name="Shape 94"/>
          <p:cNvSpPr txBox="1"/>
          <p:nvPr>
            <p:ph idx="2" type="body"/>
          </p:nvPr>
        </p:nvSpPr>
        <p:spPr>
          <a:xfrm>
            <a:off x="4832400" y="1017725"/>
            <a:ext cx="3999900" cy="3787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rPr lang="en"/>
              <a:t>Model Parameters</a:t>
            </a:r>
            <a:endParaRPr/>
          </a:p>
          <a:p>
            <a:pPr indent="-317500" lvl="0" marL="457200" rtl="0">
              <a:lnSpc>
                <a:spcPct val="100000"/>
              </a:lnSpc>
              <a:spcBef>
                <a:spcPts val="1600"/>
              </a:spcBef>
              <a:spcAft>
                <a:spcPts val="0"/>
              </a:spcAft>
              <a:buSzPts val="1400"/>
              <a:buChar char="●"/>
            </a:pPr>
            <a:r>
              <a:rPr lang="en"/>
              <a:t>Edge weight</a:t>
            </a:r>
            <a:r>
              <a:rPr i="1" lang="en"/>
              <a:t> b</a:t>
            </a:r>
            <a:r>
              <a:rPr baseline="-25000" i="1" lang="en"/>
              <a:t>v,w  </a:t>
            </a:r>
            <a:r>
              <a:rPr lang="en"/>
              <a:t>: Neighbor influence</a:t>
            </a:r>
            <a:endParaRPr/>
          </a:p>
          <a:p>
            <a:pPr indent="-317500" lvl="0" marL="457200" rtl="0">
              <a:spcBef>
                <a:spcPts val="1000"/>
              </a:spcBef>
              <a:spcAft>
                <a:spcPts val="0"/>
              </a:spcAft>
              <a:buSzPts val="1400"/>
              <a:buChar char="●"/>
            </a:pPr>
            <a:r>
              <a:rPr lang="en"/>
              <a:t>Threshold</a:t>
            </a:r>
            <a:r>
              <a:rPr i="1" lang="en"/>
              <a:t> </a:t>
            </a:r>
            <a:r>
              <a:rPr i="1" lang="en"/>
              <a:t>θ</a:t>
            </a:r>
            <a:r>
              <a:rPr baseline="-25000" i="1" lang="en"/>
              <a:t>v</a:t>
            </a:r>
            <a:r>
              <a:rPr i="1" lang="en"/>
              <a:t> </a:t>
            </a:r>
            <a:r>
              <a:rPr lang="en"/>
              <a:t>: tendency to adopt innovation</a:t>
            </a:r>
            <a:endParaRPr/>
          </a:p>
          <a:p>
            <a:pPr indent="0" lvl="0" marL="0" rtl="0">
              <a:spcBef>
                <a:spcPts val="1000"/>
              </a:spcBef>
              <a:spcAft>
                <a:spcPts val="0"/>
              </a:spcAft>
              <a:buNone/>
            </a:pPr>
            <a:r>
              <a:t/>
            </a:r>
            <a:endParaRPr/>
          </a:p>
          <a:p>
            <a:pPr indent="0" lvl="0" marL="0" rtl="0">
              <a:spcBef>
                <a:spcPts val="1000"/>
              </a:spcBef>
              <a:spcAft>
                <a:spcPts val="0"/>
              </a:spcAft>
              <a:buNone/>
            </a:pPr>
            <a:r>
              <a:rPr lang="en"/>
              <a:t>Diffusion proceeds in discrete time steps:</a:t>
            </a:r>
            <a:endParaRPr/>
          </a:p>
          <a:p>
            <a:pPr indent="-317500" lvl="0" marL="457200" rtl="0">
              <a:spcBef>
                <a:spcPts val="1600"/>
              </a:spcBef>
              <a:spcAft>
                <a:spcPts val="0"/>
              </a:spcAft>
              <a:buSzPts val="1400"/>
              <a:buChar char="●"/>
            </a:pPr>
            <a:r>
              <a:rPr lang="en"/>
              <a:t>Select initial set of active nodes </a:t>
            </a:r>
            <a:r>
              <a:rPr i="1" lang="en"/>
              <a:t>A</a:t>
            </a:r>
            <a:r>
              <a:rPr baseline="-25000" i="1" lang="en"/>
              <a:t>0</a:t>
            </a:r>
            <a:r>
              <a:rPr lang="en"/>
              <a:t> </a:t>
            </a:r>
            <a:endParaRPr/>
          </a:p>
          <a:p>
            <a:pPr indent="-317500" lvl="0" marL="457200" rtl="0">
              <a:spcBef>
                <a:spcPts val="1000"/>
              </a:spcBef>
              <a:spcAft>
                <a:spcPts val="0"/>
              </a:spcAft>
              <a:buSzPts val="1400"/>
              <a:buChar char="●"/>
            </a:pPr>
            <a:r>
              <a:rPr lang="en"/>
              <a:t>Nodes active at time step </a:t>
            </a:r>
            <a:r>
              <a:rPr i="1" lang="en"/>
              <a:t>t </a:t>
            </a:r>
            <a:r>
              <a:rPr lang="en"/>
              <a:t>are also active at time step </a:t>
            </a:r>
            <a:r>
              <a:rPr i="1" lang="en"/>
              <a:t>t+1</a:t>
            </a:r>
            <a:endParaRPr i="1"/>
          </a:p>
          <a:p>
            <a:pPr indent="-317500" lvl="0" marL="457200" rtl="0">
              <a:spcBef>
                <a:spcPts val="1000"/>
              </a:spcBef>
              <a:spcAft>
                <a:spcPts val="1000"/>
              </a:spcAft>
              <a:buSzPts val="1400"/>
              <a:buChar char="●"/>
            </a:pPr>
            <a:r>
              <a:rPr lang="en"/>
              <a:t>Check activation condition and update state </a:t>
            </a:r>
            <a:r>
              <a:rPr i="1" lang="en"/>
              <a:t>A</a:t>
            </a:r>
            <a:r>
              <a:rPr baseline="-25000" i="1" lang="en"/>
              <a:t>t</a:t>
            </a:r>
            <a:r>
              <a:rPr lang="en"/>
              <a:t> at every time step </a:t>
            </a:r>
            <a:endParaRPr/>
          </a:p>
        </p:txBody>
      </p:sp>
      <p:cxnSp>
        <p:nvCxnSpPr>
          <p:cNvPr id="95" name="Shape 95"/>
          <p:cNvCxnSpPr>
            <a:stCxn id="96" idx="7"/>
            <a:endCxn id="97" idx="3"/>
          </p:cNvCxnSpPr>
          <p:nvPr/>
        </p:nvCxnSpPr>
        <p:spPr>
          <a:xfrm flipH="1" rot="10800000">
            <a:off x="1819360" y="2396116"/>
            <a:ext cx="455400" cy="215400"/>
          </a:xfrm>
          <a:prstGeom prst="straightConnector1">
            <a:avLst/>
          </a:prstGeom>
          <a:noFill/>
          <a:ln cap="flat" cmpd="sng" w="9525">
            <a:solidFill>
              <a:schemeClr val="dk2"/>
            </a:solidFill>
            <a:prstDash val="solid"/>
            <a:round/>
            <a:headEnd len="med" w="med" type="none"/>
            <a:tailEnd len="med" w="med" type="triangle"/>
          </a:ln>
        </p:spPr>
      </p:cxnSp>
      <p:cxnSp>
        <p:nvCxnSpPr>
          <p:cNvPr id="98" name="Shape 98"/>
          <p:cNvCxnSpPr>
            <a:stCxn id="97" idx="7"/>
            <a:endCxn id="99" idx="3"/>
          </p:cNvCxnSpPr>
          <p:nvPr/>
        </p:nvCxnSpPr>
        <p:spPr>
          <a:xfrm flipH="1" rot="10800000">
            <a:off x="2586541" y="1984266"/>
            <a:ext cx="369900" cy="120600"/>
          </a:xfrm>
          <a:prstGeom prst="straightConnector1">
            <a:avLst/>
          </a:prstGeom>
          <a:noFill/>
          <a:ln cap="flat" cmpd="sng" w="9525">
            <a:solidFill>
              <a:schemeClr val="dk2"/>
            </a:solidFill>
            <a:prstDash val="solid"/>
            <a:round/>
            <a:headEnd len="med" w="med" type="none"/>
            <a:tailEnd len="med" w="med" type="triangle"/>
          </a:ln>
        </p:spPr>
      </p:cxnSp>
      <p:grpSp>
        <p:nvGrpSpPr>
          <p:cNvPr id="100" name="Shape 100"/>
          <p:cNvGrpSpPr/>
          <p:nvPr/>
        </p:nvGrpSpPr>
        <p:grpSpPr>
          <a:xfrm>
            <a:off x="1442995" y="1632734"/>
            <a:ext cx="1889709" cy="1330295"/>
            <a:chOff x="700825" y="2139975"/>
            <a:chExt cx="1608400" cy="1051450"/>
          </a:xfrm>
        </p:grpSpPr>
        <p:sp>
          <p:nvSpPr>
            <p:cNvPr id="101" name="Shape 101"/>
            <p:cNvSpPr/>
            <p:nvPr/>
          </p:nvSpPr>
          <p:spPr>
            <a:xfrm>
              <a:off x="700825" y="2139975"/>
              <a:ext cx="375300" cy="325500"/>
            </a:xfrm>
            <a:prstGeom prst="ellipse">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a:spcBef>
                  <a:spcPts val="0"/>
                </a:spcBef>
                <a:spcAft>
                  <a:spcPts val="0"/>
                </a:spcAft>
                <a:buNone/>
              </a:pPr>
              <a:r>
                <a:rPr lang="en"/>
                <a:t>2</a:t>
              </a:r>
              <a:endParaRPr/>
            </a:p>
          </p:txBody>
        </p:sp>
        <p:sp>
          <p:nvSpPr>
            <p:cNvPr id="97" name="Shape 97"/>
            <p:cNvSpPr/>
            <p:nvPr/>
          </p:nvSpPr>
          <p:spPr>
            <a:xfrm>
              <a:off x="1353800" y="2465475"/>
              <a:ext cx="375300" cy="325500"/>
            </a:xfrm>
            <a:prstGeom prst="ellipse">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a:spcBef>
                  <a:spcPts val="0"/>
                </a:spcBef>
                <a:spcAft>
                  <a:spcPts val="0"/>
                </a:spcAft>
                <a:buNone/>
              </a:pPr>
              <a:r>
                <a:rPr lang="en"/>
                <a:t>1</a:t>
              </a:r>
              <a:endParaRPr/>
            </a:p>
          </p:txBody>
        </p:sp>
        <p:sp>
          <p:nvSpPr>
            <p:cNvPr id="96" name="Shape 96"/>
            <p:cNvSpPr/>
            <p:nvPr/>
          </p:nvSpPr>
          <p:spPr>
            <a:xfrm>
              <a:off x="700825" y="2865925"/>
              <a:ext cx="375300" cy="325500"/>
            </a:xfrm>
            <a:prstGeom prst="ellipse">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a:spcBef>
                  <a:spcPts val="0"/>
                </a:spcBef>
                <a:spcAft>
                  <a:spcPts val="0"/>
                </a:spcAft>
                <a:buNone/>
              </a:pPr>
              <a:r>
                <a:rPr lang="en"/>
                <a:t>3</a:t>
              </a:r>
              <a:endParaRPr/>
            </a:p>
          </p:txBody>
        </p:sp>
        <p:sp>
          <p:nvSpPr>
            <p:cNvPr id="99" name="Shape 99"/>
            <p:cNvSpPr/>
            <p:nvPr/>
          </p:nvSpPr>
          <p:spPr>
            <a:xfrm>
              <a:off x="1933925" y="2139975"/>
              <a:ext cx="375300" cy="325500"/>
            </a:xfrm>
            <a:prstGeom prst="ellipse">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a:spcBef>
                  <a:spcPts val="0"/>
                </a:spcBef>
                <a:spcAft>
                  <a:spcPts val="0"/>
                </a:spcAft>
                <a:buNone/>
              </a:pPr>
              <a:r>
                <a:rPr lang="en"/>
                <a:t>4</a:t>
              </a:r>
              <a:endParaRPr/>
            </a:p>
          </p:txBody>
        </p:sp>
        <p:cxnSp>
          <p:nvCxnSpPr>
            <p:cNvPr id="102" name="Shape 102"/>
            <p:cNvCxnSpPr>
              <a:stCxn id="101" idx="5"/>
              <a:endCxn id="97" idx="2"/>
            </p:cNvCxnSpPr>
            <p:nvPr/>
          </p:nvCxnSpPr>
          <p:spPr>
            <a:xfrm>
              <a:off x="1021164" y="2417807"/>
              <a:ext cx="332700" cy="210300"/>
            </a:xfrm>
            <a:prstGeom prst="straightConnector1">
              <a:avLst/>
            </a:prstGeom>
            <a:noFill/>
            <a:ln cap="flat" cmpd="sng" w="9525">
              <a:solidFill>
                <a:schemeClr val="dk2"/>
              </a:solidFill>
              <a:prstDash val="solid"/>
              <a:round/>
              <a:headEnd len="med" w="med" type="none"/>
              <a:tailEnd len="med" w="med" type="triangle"/>
            </a:ln>
          </p:spPr>
        </p:cxnSp>
        <p:sp>
          <p:nvSpPr>
            <p:cNvPr id="103" name="Shape 103"/>
            <p:cNvSpPr/>
            <p:nvPr/>
          </p:nvSpPr>
          <p:spPr>
            <a:xfrm>
              <a:off x="1076125" y="2790975"/>
              <a:ext cx="375300" cy="325500"/>
            </a:xfrm>
            <a:prstGeom prst="rect">
              <a:avLst/>
            </a:prstGeom>
            <a:noFill/>
            <a:ln>
              <a:noFill/>
            </a:ln>
          </p:spPr>
          <p:txBody>
            <a:bodyPr anchorCtr="0" anchor="ctr" bIns="91425" lIns="91425" spcFirstLastPara="1" rIns="91425" wrap="square" tIns="91425">
              <a:noAutofit/>
            </a:bodyPr>
            <a:lstStyle/>
            <a:p>
              <a:pPr indent="0" lvl="0" marL="0">
                <a:spcBef>
                  <a:spcPts val="0"/>
                </a:spcBef>
                <a:spcAft>
                  <a:spcPts val="0"/>
                </a:spcAft>
                <a:buNone/>
              </a:pPr>
              <a:r>
                <a:rPr lang="en" sz="1000"/>
                <a:t>b</a:t>
              </a:r>
              <a:r>
                <a:rPr baseline="-25000" lang="en" sz="1000"/>
                <a:t>1,3</a:t>
              </a:r>
              <a:endParaRPr baseline="-25000" sz="1000"/>
            </a:p>
          </p:txBody>
        </p:sp>
        <p:sp>
          <p:nvSpPr>
            <p:cNvPr id="104" name="Shape 104"/>
            <p:cNvSpPr/>
            <p:nvPr/>
          </p:nvSpPr>
          <p:spPr>
            <a:xfrm>
              <a:off x="1076125" y="2187650"/>
              <a:ext cx="375300" cy="325500"/>
            </a:xfrm>
            <a:prstGeom prst="rect">
              <a:avLst/>
            </a:prstGeom>
            <a:noFill/>
            <a:ln>
              <a:noFill/>
            </a:ln>
          </p:spPr>
          <p:txBody>
            <a:bodyPr anchorCtr="0" anchor="ctr" bIns="91425" lIns="91425" spcFirstLastPara="1" rIns="91425" wrap="square" tIns="91425">
              <a:noAutofit/>
            </a:bodyPr>
            <a:lstStyle/>
            <a:p>
              <a:pPr indent="0" lvl="0" marL="0" rtl="0">
                <a:spcBef>
                  <a:spcPts val="0"/>
                </a:spcBef>
                <a:spcAft>
                  <a:spcPts val="0"/>
                </a:spcAft>
                <a:buNone/>
              </a:pPr>
              <a:r>
                <a:rPr lang="en" sz="1000"/>
                <a:t>b</a:t>
              </a:r>
              <a:r>
                <a:rPr baseline="-25000" lang="en" sz="1000"/>
                <a:t>1,2</a:t>
              </a:r>
              <a:endParaRPr baseline="-25000" sz="1000"/>
            </a:p>
          </p:txBody>
        </p:sp>
        <p:sp>
          <p:nvSpPr>
            <p:cNvPr id="105" name="Shape 105"/>
            <p:cNvSpPr/>
            <p:nvPr/>
          </p:nvSpPr>
          <p:spPr>
            <a:xfrm>
              <a:off x="1558625" y="2139975"/>
              <a:ext cx="375300" cy="325500"/>
            </a:xfrm>
            <a:prstGeom prst="rect">
              <a:avLst/>
            </a:prstGeom>
            <a:noFill/>
            <a:ln>
              <a:noFill/>
            </a:ln>
          </p:spPr>
          <p:txBody>
            <a:bodyPr anchorCtr="0" anchor="ctr" bIns="91425" lIns="91425" spcFirstLastPara="1" rIns="91425" wrap="square" tIns="91425">
              <a:noAutofit/>
            </a:bodyPr>
            <a:lstStyle/>
            <a:p>
              <a:pPr indent="0" lvl="0" marL="0" rtl="0">
                <a:spcBef>
                  <a:spcPts val="0"/>
                </a:spcBef>
                <a:spcAft>
                  <a:spcPts val="0"/>
                </a:spcAft>
                <a:buNone/>
              </a:pPr>
              <a:r>
                <a:rPr lang="en" sz="1000"/>
                <a:t>b</a:t>
              </a:r>
              <a:r>
                <a:rPr baseline="-25000" lang="en" sz="1000"/>
                <a:t>4</a:t>
              </a:r>
              <a:r>
                <a:rPr baseline="-25000" lang="en" sz="1000"/>
                <a:t>,1</a:t>
              </a:r>
              <a:endParaRPr baseline="-25000" sz="1000"/>
            </a:p>
          </p:txBody>
        </p:sp>
      </p:grpSp>
      <p:pic>
        <p:nvPicPr>
          <p:cNvPr id="106" name="Shape 106"/>
          <p:cNvPicPr preferRelativeResize="0"/>
          <p:nvPr/>
        </p:nvPicPr>
        <p:blipFill rotWithShape="1">
          <a:blip r:embed="rId3">
            <a:alphaModFix/>
          </a:blip>
          <a:srcRect b="0" l="0" r="0" t="7287"/>
          <a:stretch/>
        </p:blipFill>
        <p:spPr>
          <a:xfrm>
            <a:off x="2399425" y="2833925"/>
            <a:ext cx="1355900" cy="352875"/>
          </a:xfrm>
          <a:prstGeom prst="rect">
            <a:avLst/>
          </a:prstGeom>
          <a:noFill/>
          <a:ln>
            <a:noFill/>
          </a:ln>
        </p:spPr>
      </p:pic>
      <p:pic>
        <p:nvPicPr>
          <p:cNvPr id="107" name="Shape 107"/>
          <p:cNvPicPr preferRelativeResize="0"/>
          <p:nvPr/>
        </p:nvPicPr>
        <p:blipFill>
          <a:blip r:embed="rId4">
            <a:alphaModFix/>
          </a:blip>
          <a:stretch>
            <a:fillRect/>
          </a:stretch>
        </p:blipFill>
        <p:spPr>
          <a:xfrm>
            <a:off x="311701" y="3769775"/>
            <a:ext cx="2087725" cy="457075"/>
          </a:xfrm>
          <a:prstGeom prst="rect">
            <a:avLst/>
          </a:prstGeom>
          <a:noFill/>
          <a:ln>
            <a:noFill/>
          </a:ln>
        </p:spPr>
      </p:pic>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chemeClr val="lt1"/>
        </a:solidFill>
      </p:bgPr>
    </p:bg>
    <p:spTree>
      <p:nvGrpSpPr>
        <p:cNvPr id="111" name="Shape 111"/>
        <p:cNvGrpSpPr/>
        <p:nvPr/>
      </p:nvGrpSpPr>
      <p:grpSpPr>
        <a:xfrm>
          <a:off x="0" y="0"/>
          <a:ext cx="0" cy="0"/>
          <a:chOff x="0" y="0"/>
          <a:chExt cx="0" cy="0"/>
        </a:xfrm>
      </p:grpSpPr>
      <p:sp>
        <p:nvSpPr>
          <p:cNvPr id="112" name="Shape 112"/>
          <p:cNvSpPr/>
          <p:nvPr/>
        </p:nvSpPr>
        <p:spPr>
          <a:xfrm>
            <a:off x="1897975" y="3227875"/>
            <a:ext cx="554700" cy="450600"/>
          </a:xfrm>
          <a:prstGeom prst="ellipse">
            <a:avLst/>
          </a:prstGeom>
          <a:solidFill>
            <a:srgbClr val="00FF00"/>
          </a:solidFill>
          <a:ln cap="flat" cmpd="sng" w="952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113" name="Shape 113"/>
          <p:cNvSpPr/>
          <p:nvPr/>
        </p:nvSpPr>
        <p:spPr>
          <a:xfrm>
            <a:off x="4147975" y="3215050"/>
            <a:ext cx="554700" cy="450600"/>
          </a:xfrm>
          <a:prstGeom prst="ellipse">
            <a:avLst/>
          </a:prstGeom>
          <a:solidFill>
            <a:srgbClr val="00FF00"/>
          </a:solidFill>
          <a:ln cap="flat" cmpd="sng" w="952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114" name="Shape 114"/>
          <p:cNvSpPr/>
          <p:nvPr/>
        </p:nvSpPr>
        <p:spPr>
          <a:xfrm>
            <a:off x="1924600" y="4450975"/>
            <a:ext cx="554700" cy="450600"/>
          </a:xfrm>
          <a:prstGeom prst="ellipse">
            <a:avLst/>
          </a:prstGeom>
          <a:solidFill>
            <a:srgbClr val="00FF00"/>
          </a:solidFill>
          <a:ln cap="flat" cmpd="sng" w="952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115" name="Shape 115"/>
          <p:cNvSpPr/>
          <p:nvPr/>
        </p:nvSpPr>
        <p:spPr>
          <a:xfrm>
            <a:off x="4176450" y="4479625"/>
            <a:ext cx="554700" cy="450600"/>
          </a:xfrm>
          <a:prstGeom prst="ellipse">
            <a:avLst/>
          </a:prstGeom>
          <a:solidFill>
            <a:srgbClr val="00FF00"/>
          </a:solidFill>
          <a:ln cap="flat" cmpd="sng" w="952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116" name="Shape 116"/>
          <p:cNvSpPr/>
          <p:nvPr/>
        </p:nvSpPr>
        <p:spPr>
          <a:xfrm>
            <a:off x="1883772" y="3223517"/>
            <a:ext cx="581400" cy="459300"/>
          </a:xfrm>
          <a:prstGeom prst="ellipse">
            <a:avLst/>
          </a:prstGeom>
          <a:noFill/>
          <a:ln cap="flat" cmpd="sng" w="952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117" name="Shape 117"/>
          <p:cNvSpPr/>
          <p:nvPr/>
        </p:nvSpPr>
        <p:spPr>
          <a:xfrm>
            <a:off x="5113325" y="1071250"/>
            <a:ext cx="3283800" cy="2239500"/>
          </a:xfrm>
          <a:prstGeom prst="rect">
            <a:avLst/>
          </a:prstGeom>
          <a:noFill/>
          <a:ln cap="flat" cmpd="sng" w="952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118" name="Shape 118"/>
          <p:cNvSpPr txBox="1"/>
          <p:nvPr/>
        </p:nvSpPr>
        <p:spPr>
          <a:xfrm>
            <a:off x="6138939" y="1323973"/>
            <a:ext cx="1966800" cy="324300"/>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1800"/>
              <a:buFont typeface="Arial"/>
              <a:buNone/>
            </a:pPr>
            <a:r>
              <a:rPr b="1" i="0" lang="en" sz="1800" u="none">
                <a:solidFill>
                  <a:schemeClr val="dk1"/>
                </a:solidFill>
                <a:latin typeface="Arial"/>
                <a:ea typeface="Arial"/>
                <a:cs typeface="Arial"/>
                <a:sym typeface="Arial"/>
              </a:rPr>
              <a:t>Inactive Node</a:t>
            </a:r>
            <a:endParaRPr/>
          </a:p>
        </p:txBody>
      </p:sp>
      <p:sp>
        <p:nvSpPr>
          <p:cNvPr id="119" name="Shape 119"/>
          <p:cNvSpPr txBox="1"/>
          <p:nvPr/>
        </p:nvSpPr>
        <p:spPr>
          <a:xfrm>
            <a:off x="6116306" y="1913645"/>
            <a:ext cx="1966800" cy="324300"/>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1800"/>
              <a:buFont typeface="Arial"/>
              <a:buNone/>
            </a:pPr>
            <a:r>
              <a:rPr b="1" i="0" lang="en" sz="1800" u="none">
                <a:solidFill>
                  <a:schemeClr val="dk1"/>
                </a:solidFill>
                <a:latin typeface="Arial"/>
                <a:ea typeface="Arial"/>
                <a:cs typeface="Arial"/>
                <a:sym typeface="Arial"/>
              </a:rPr>
              <a:t>Active Node</a:t>
            </a:r>
            <a:endParaRPr/>
          </a:p>
        </p:txBody>
      </p:sp>
      <p:sp>
        <p:nvSpPr>
          <p:cNvPr id="120" name="Shape 120"/>
          <p:cNvSpPr txBox="1"/>
          <p:nvPr/>
        </p:nvSpPr>
        <p:spPr>
          <a:xfrm>
            <a:off x="6111747" y="2417669"/>
            <a:ext cx="1589100" cy="324300"/>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1800"/>
              <a:buFont typeface="Arial"/>
              <a:buNone/>
            </a:pPr>
            <a:r>
              <a:rPr b="1" i="0" lang="en" sz="1800" u="none">
                <a:solidFill>
                  <a:schemeClr val="dk1"/>
                </a:solidFill>
                <a:latin typeface="Arial"/>
                <a:ea typeface="Arial"/>
                <a:cs typeface="Arial"/>
                <a:sym typeface="Arial"/>
              </a:rPr>
              <a:t>Threshold</a:t>
            </a:r>
            <a:endParaRPr/>
          </a:p>
        </p:txBody>
      </p:sp>
      <p:sp>
        <p:nvSpPr>
          <p:cNvPr id="121" name="Shape 121"/>
          <p:cNvSpPr txBox="1"/>
          <p:nvPr/>
        </p:nvSpPr>
        <p:spPr>
          <a:xfrm>
            <a:off x="6143474" y="2872550"/>
            <a:ext cx="2090700" cy="324300"/>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1800"/>
              <a:buFont typeface="Arial"/>
              <a:buNone/>
            </a:pPr>
            <a:r>
              <a:rPr b="1" i="0" lang="en" sz="1800" u="none">
                <a:solidFill>
                  <a:schemeClr val="dk1"/>
                </a:solidFill>
                <a:latin typeface="Arial"/>
                <a:ea typeface="Arial"/>
                <a:cs typeface="Arial"/>
                <a:sym typeface="Arial"/>
              </a:rPr>
              <a:t>Active neighbors</a:t>
            </a:r>
            <a:endParaRPr/>
          </a:p>
        </p:txBody>
      </p:sp>
      <p:sp>
        <p:nvSpPr>
          <p:cNvPr id="122" name="Shape 122"/>
          <p:cNvSpPr/>
          <p:nvPr/>
        </p:nvSpPr>
        <p:spPr>
          <a:xfrm>
            <a:off x="1924596" y="4443674"/>
            <a:ext cx="554700" cy="459300"/>
          </a:xfrm>
          <a:prstGeom prst="ellipse">
            <a:avLst/>
          </a:prstGeom>
          <a:noFill/>
          <a:ln cap="flat" cmpd="sng" w="952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123" name="Shape 123"/>
          <p:cNvSpPr/>
          <p:nvPr/>
        </p:nvSpPr>
        <p:spPr>
          <a:xfrm>
            <a:off x="4147979" y="3206348"/>
            <a:ext cx="554700" cy="459300"/>
          </a:xfrm>
          <a:prstGeom prst="ellipse">
            <a:avLst/>
          </a:prstGeom>
          <a:noFill/>
          <a:ln cap="flat" cmpd="sng" w="952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124" name="Shape 124"/>
          <p:cNvSpPr/>
          <p:nvPr/>
        </p:nvSpPr>
        <p:spPr>
          <a:xfrm>
            <a:off x="4176445" y="4470857"/>
            <a:ext cx="554700" cy="459300"/>
          </a:xfrm>
          <a:prstGeom prst="ellipse">
            <a:avLst/>
          </a:prstGeom>
          <a:noFill/>
          <a:ln cap="flat" cmpd="sng" w="952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125" name="Shape 125"/>
          <p:cNvSpPr/>
          <p:nvPr/>
        </p:nvSpPr>
        <p:spPr>
          <a:xfrm>
            <a:off x="5291567" y="1225688"/>
            <a:ext cx="469800" cy="450600"/>
          </a:xfrm>
          <a:prstGeom prst="ellipse">
            <a:avLst/>
          </a:prstGeom>
          <a:solidFill>
            <a:schemeClr val="lt1"/>
          </a:solidFill>
          <a:ln cap="flat" cmpd="sng" w="952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126" name="Shape 126"/>
          <p:cNvSpPr/>
          <p:nvPr/>
        </p:nvSpPr>
        <p:spPr>
          <a:xfrm>
            <a:off x="5324798" y="1868711"/>
            <a:ext cx="469800" cy="450600"/>
          </a:xfrm>
          <a:prstGeom prst="ellipse">
            <a:avLst/>
          </a:prstGeom>
          <a:solidFill>
            <a:srgbClr val="00FF00"/>
          </a:solidFill>
          <a:ln cap="flat" cmpd="sng" w="952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127" name="Shape 127"/>
          <p:cNvSpPr/>
          <p:nvPr/>
        </p:nvSpPr>
        <p:spPr>
          <a:xfrm>
            <a:off x="5442615" y="2437323"/>
            <a:ext cx="228000" cy="306300"/>
          </a:xfrm>
          <a:prstGeom prst="rect">
            <a:avLst/>
          </a:prstGeom>
          <a:solidFill>
            <a:srgbClr val="0000FF"/>
          </a:solidFill>
          <a:ln cap="flat" cmpd="sng" w="952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128" name="Shape 128"/>
          <p:cNvSpPr/>
          <p:nvPr/>
        </p:nvSpPr>
        <p:spPr>
          <a:xfrm>
            <a:off x="5462251" y="2880981"/>
            <a:ext cx="228000" cy="306300"/>
          </a:xfrm>
          <a:prstGeom prst="rect">
            <a:avLst/>
          </a:prstGeom>
          <a:solidFill>
            <a:srgbClr val="FF0000"/>
          </a:solidFill>
          <a:ln cap="flat" cmpd="sng" w="952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129" name="Shape 129"/>
          <p:cNvSpPr/>
          <p:nvPr/>
        </p:nvSpPr>
        <p:spPr>
          <a:xfrm>
            <a:off x="614350" y="1774071"/>
            <a:ext cx="540600" cy="459300"/>
          </a:xfrm>
          <a:prstGeom prst="ellipse">
            <a:avLst/>
          </a:prstGeom>
          <a:solidFill>
            <a:schemeClr val="lt1"/>
          </a:solidFill>
          <a:ln cap="flat" cmpd="sng" w="952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130" name="Shape 130"/>
          <p:cNvSpPr/>
          <p:nvPr/>
        </p:nvSpPr>
        <p:spPr>
          <a:xfrm>
            <a:off x="3263910" y="1752612"/>
            <a:ext cx="594300" cy="459300"/>
          </a:xfrm>
          <a:prstGeom prst="ellipse">
            <a:avLst/>
          </a:prstGeom>
          <a:solidFill>
            <a:schemeClr val="lt1"/>
          </a:solidFill>
          <a:ln cap="flat" cmpd="sng" w="952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cxnSp>
        <p:nvCxnSpPr>
          <p:cNvPr id="131" name="Shape 131"/>
          <p:cNvCxnSpPr/>
          <p:nvPr/>
        </p:nvCxnSpPr>
        <p:spPr>
          <a:xfrm>
            <a:off x="2466660" y="4736958"/>
            <a:ext cx="1693800" cy="12600"/>
          </a:xfrm>
          <a:prstGeom prst="straightConnector1">
            <a:avLst/>
          </a:prstGeom>
          <a:noFill/>
          <a:ln cap="flat" cmpd="sng" w="9525">
            <a:solidFill>
              <a:schemeClr val="dk1"/>
            </a:solidFill>
            <a:prstDash val="solid"/>
            <a:miter lim="800000"/>
            <a:headEnd len="med" w="med" type="triangle"/>
            <a:tailEnd len="med" w="med" type="triangle"/>
          </a:ln>
        </p:spPr>
      </p:cxnSp>
      <p:cxnSp>
        <p:nvCxnSpPr>
          <p:cNvPr id="132" name="Shape 132"/>
          <p:cNvCxnSpPr/>
          <p:nvPr/>
        </p:nvCxnSpPr>
        <p:spPr>
          <a:xfrm flipH="1" rot="10800000">
            <a:off x="2413416" y="3547846"/>
            <a:ext cx="1747800" cy="945900"/>
          </a:xfrm>
          <a:prstGeom prst="straightConnector1">
            <a:avLst/>
          </a:prstGeom>
          <a:noFill/>
          <a:ln cap="flat" cmpd="sng" w="9525">
            <a:solidFill>
              <a:schemeClr val="dk1"/>
            </a:solidFill>
            <a:prstDash val="solid"/>
            <a:miter lim="800000"/>
            <a:headEnd len="med" w="med" type="none"/>
            <a:tailEnd len="med" w="med" type="triangle"/>
          </a:ln>
        </p:spPr>
      </p:cxnSp>
      <p:cxnSp>
        <p:nvCxnSpPr>
          <p:cNvPr id="133" name="Shape 133"/>
          <p:cNvCxnSpPr/>
          <p:nvPr/>
        </p:nvCxnSpPr>
        <p:spPr>
          <a:xfrm rot="10800000">
            <a:off x="2267697" y="3682781"/>
            <a:ext cx="0" cy="756600"/>
          </a:xfrm>
          <a:prstGeom prst="straightConnector1">
            <a:avLst/>
          </a:prstGeom>
          <a:noFill/>
          <a:ln cap="flat" cmpd="sng" w="9525">
            <a:solidFill>
              <a:schemeClr val="dk1"/>
            </a:solidFill>
            <a:prstDash val="solid"/>
            <a:miter lim="800000"/>
            <a:headEnd len="med" w="med" type="none"/>
            <a:tailEnd len="med" w="med" type="triangle"/>
          </a:ln>
        </p:spPr>
      </p:cxnSp>
      <p:cxnSp>
        <p:nvCxnSpPr>
          <p:cNvPr id="134" name="Shape 134"/>
          <p:cNvCxnSpPr/>
          <p:nvPr/>
        </p:nvCxnSpPr>
        <p:spPr>
          <a:xfrm rot="10800000">
            <a:off x="2454029" y="3372113"/>
            <a:ext cx="1692600" cy="0"/>
          </a:xfrm>
          <a:prstGeom prst="straightConnector1">
            <a:avLst/>
          </a:prstGeom>
          <a:noFill/>
          <a:ln cap="flat" cmpd="sng" w="9525">
            <a:solidFill>
              <a:schemeClr val="dk1"/>
            </a:solidFill>
            <a:prstDash val="solid"/>
            <a:miter lim="800000"/>
            <a:headEnd len="med" w="med" type="none"/>
            <a:tailEnd len="med" w="med" type="triangle"/>
          </a:ln>
        </p:spPr>
      </p:cxnSp>
      <p:cxnSp>
        <p:nvCxnSpPr>
          <p:cNvPr id="135" name="Shape 135"/>
          <p:cNvCxnSpPr/>
          <p:nvPr/>
        </p:nvCxnSpPr>
        <p:spPr>
          <a:xfrm>
            <a:off x="932410" y="2251910"/>
            <a:ext cx="1124100" cy="2282100"/>
          </a:xfrm>
          <a:prstGeom prst="straightConnector1">
            <a:avLst/>
          </a:prstGeom>
          <a:noFill/>
          <a:ln cap="flat" cmpd="sng" w="9525">
            <a:solidFill>
              <a:schemeClr val="dk1"/>
            </a:solidFill>
            <a:prstDash val="solid"/>
            <a:miter lim="800000"/>
            <a:headEnd len="med" w="med" type="none"/>
            <a:tailEnd len="med" w="med" type="triangle"/>
          </a:ln>
        </p:spPr>
      </p:cxnSp>
      <p:cxnSp>
        <p:nvCxnSpPr>
          <p:cNvPr id="136" name="Shape 136"/>
          <p:cNvCxnSpPr/>
          <p:nvPr/>
        </p:nvCxnSpPr>
        <p:spPr>
          <a:xfrm>
            <a:off x="1037495" y="2210421"/>
            <a:ext cx="979500" cy="1040400"/>
          </a:xfrm>
          <a:prstGeom prst="straightConnector1">
            <a:avLst/>
          </a:prstGeom>
          <a:noFill/>
          <a:ln cap="flat" cmpd="sng" w="9525">
            <a:solidFill>
              <a:schemeClr val="dk1"/>
            </a:solidFill>
            <a:prstDash val="solid"/>
            <a:miter lim="800000"/>
            <a:headEnd len="med" w="med" type="none"/>
            <a:tailEnd len="med" w="med" type="triangle"/>
          </a:ln>
        </p:spPr>
      </p:cxnSp>
      <p:cxnSp>
        <p:nvCxnSpPr>
          <p:cNvPr id="137" name="Shape 137"/>
          <p:cNvCxnSpPr/>
          <p:nvPr/>
        </p:nvCxnSpPr>
        <p:spPr>
          <a:xfrm flipH="1" rot="10800000">
            <a:off x="2294320" y="2156549"/>
            <a:ext cx="1018500" cy="1053900"/>
          </a:xfrm>
          <a:prstGeom prst="straightConnector1">
            <a:avLst/>
          </a:prstGeom>
          <a:noFill/>
          <a:ln cap="flat" cmpd="sng" w="9525">
            <a:solidFill>
              <a:schemeClr val="dk1"/>
            </a:solidFill>
            <a:prstDash val="solid"/>
            <a:miter lim="800000"/>
            <a:headEnd len="med" w="med" type="none"/>
            <a:tailEnd len="med" w="med" type="triangle"/>
          </a:ln>
        </p:spPr>
      </p:cxnSp>
      <p:cxnSp>
        <p:nvCxnSpPr>
          <p:cNvPr id="138" name="Shape 138"/>
          <p:cNvCxnSpPr/>
          <p:nvPr/>
        </p:nvCxnSpPr>
        <p:spPr>
          <a:xfrm flipH="1" rot="10800000">
            <a:off x="1156592" y="2008974"/>
            <a:ext cx="2090700" cy="12600"/>
          </a:xfrm>
          <a:prstGeom prst="straightConnector1">
            <a:avLst/>
          </a:prstGeom>
          <a:noFill/>
          <a:ln cap="flat" cmpd="sng" w="9525">
            <a:solidFill>
              <a:schemeClr val="dk1"/>
            </a:solidFill>
            <a:prstDash val="solid"/>
            <a:miter lim="800000"/>
            <a:headEnd len="med" w="med" type="triangle"/>
            <a:tailEnd len="med" w="med" type="triangle"/>
          </a:ln>
        </p:spPr>
      </p:cxnSp>
      <p:cxnSp>
        <p:nvCxnSpPr>
          <p:cNvPr id="139" name="Shape 139"/>
          <p:cNvCxnSpPr/>
          <p:nvPr/>
        </p:nvCxnSpPr>
        <p:spPr>
          <a:xfrm>
            <a:off x="3618398" y="2170363"/>
            <a:ext cx="634500" cy="1052700"/>
          </a:xfrm>
          <a:prstGeom prst="straightConnector1">
            <a:avLst/>
          </a:prstGeom>
          <a:noFill/>
          <a:ln cap="flat" cmpd="sng" w="9525">
            <a:solidFill>
              <a:schemeClr val="dk1"/>
            </a:solidFill>
            <a:prstDash val="solid"/>
            <a:miter lim="800000"/>
            <a:headEnd len="med" w="med" type="triangle"/>
            <a:tailEnd len="med" w="med" type="none"/>
          </a:ln>
        </p:spPr>
      </p:cxnSp>
      <p:cxnSp>
        <p:nvCxnSpPr>
          <p:cNvPr id="140" name="Shape 140"/>
          <p:cNvCxnSpPr/>
          <p:nvPr/>
        </p:nvCxnSpPr>
        <p:spPr>
          <a:xfrm flipH="1">
            <a:off x="4345601" y="3669690"/>
            <a:ext cx="12600" cy="797100"/>
          </a:xfrm>
          <a:prstGeom prst="straightConnector1">
            <a:avLst/>
          </a:prstGeom>
          <a:noFill/>
          <a:ln cap="flat" cmpd="sng" w="9525">
            <a:solidFill>
              <a:schemeClr val="dk1"/>
            </a:solidFill>
            <a:prstDash val="solid"/>
            <a:miter lim="800000"/>
            <a:headEnd len="med" w="med" type="triangle"/>
            <a:tailEnd len="med" w="med" type="triangle"/>
          </a:ln>
        </p:spPr>
      </p:cxnSp>
      <p:sp>
        <p:nvSpPr>
          <p:cNvPr id="141" name="Shape 141"/>
          <p:cNvSpPr txBox="1"/>
          <p:nvPr/>
        </p:nvSpPr>
        <p:spPr>
          <a:xfrm>
            <a:off x="4662250" y="4533805"/>
            <a:ext cx="277800" cy="399600"/>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2300"/>
              <a:buFont typeface="Arial"/>
              <a:buNone/>
            </a:pPr>
            <a:r>
              <a:rPr b="1" i="1" lang="en" sz="2300" u="none">
                <a:solidFill>
                  <a:schemeClr val="dk1"/>
                </a:solidFill>
                <a:latin typeface="Arial"/>
                <a:ea typeface="Arial"/>
                <a:cs typeface="Arial"/>
                <a:sym typeface="Arial"/>
              </a:rPr>
              <a:t>v</a:t>
            </a:r>
            <a:endParaRPr/>
          </a:p>
        </p:txBody>
      </p:sp>
      <p:sp>
        <p:nvSpPr>
          <p:cNvPr id="142" name="Shape 142"/>
          <p:cNvSpPr txBox="1"/>
          <p:nvPr/>
        </p:nvSpPr>
        <p:spPr>
          <a:xfrm>
            <a:off x="1599353" y="4525221"/>
            <a:ext cx="304200" cy="399600"/>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2300"/>
              <a:buFont typeface="Arial"/>
              <a:buNone/>
            </a:pPr>
            <a:r>
              <a:rPr b="1" i="1" lang="en" sz="2300" u="none">
                <a:solidFill>
                  <a:schemeClr val="dk1"/>
                </a:solidFill>
                <a:latin typeface="Arial"/>
                <a:ea typeface="Arial"/>
                <a:cs typeface="Arial"/>
                <a:sym typeface="Arial"/>
              </a:rPr>
              <a:t>w</a:t>
            </a:r>
            <a:endParaRPr/>
          </a:p>
        </p:txBody>
      </p:sp>
      <p:sp>
        <p:nvSpPr>
          <p:cNvPr id="143" name="Shape 143"/>
          <p:cNvSpPr txBox="1"/>
          <p:nvPr/>
        </p:nvSpPr>
        <p:spPr>
          <a:xfrm>
            <a:off x="2982280" y="4440812"/>
            <a:ext cx="542100" cy="330600"/>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1800"/>
              <a:buFont typeface="Arial"/>
              <a:buNone/>
            </a:pPr>
            <a:r>
              <a:rPr b="1" i="0" lang="en" sz="1800" u="none">
                <a:solidFill>
                  <a:schemeClr val="dk1"/>
                </a:solidFill>
                <a:latin typeface="Arial"/>
                <a:ea typeface="Arial"/>
                <a:cs typeface="Arial"/>
                <a:sym typeface="Arial"/>
              </a:rPr>
              <a:t>0.5</a:t>
            </a:r>
            <a:endParaRPr/>
          </a:p>
        </p:txBody>
      </p:sp>
      <p:sp>
        <p:nvSpPr>
          <p:cNvPr id="144" name="Shape 144"/>
          <p:cNvSpPr txBox="1"/>
          <p:nvPr/>
        </p:nvSpPr>
        <p:spPr>
          <a:xfrm>
            <a:off x="2844968" y="3798449"/>
            <a:ext cx="542100" cy="330600"/>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1800"/>
              <a:buFont typeface="Arial"/>
              <a:buNone/>
            </a:pPr>
            <a:r>
              <a:rPr b="1" i="0" lang="en" sz="1800" u="none">
                <a:solidFill>
                  <a:schemeClr val="dk1"/>
                </a:solidFill>
                <a:latin typeface="Arial"/>
                <a:ea typeface="Arial"/>
                <a:cs typeface="Arial"/>
                <a:sym typeface="Arial"/>
              </a:rPr>
              <a:t>0.3</a:t>
            </a:r>
            <a:endParaRPr/>
          </a:p>
        </p:txBody>
      </p:sp>
      <p:sp>
        <p:nvSpPr>
          <p:cNvPr id="145" name="Shape 145"/>
          <p:cNvSpPr txBox="1"/>
          <p:nvPr/>
        </p:nvSpPr>
        <p:spPr>
          <a:xfrm>
            <a:off x="4334382" y="3993018"/>
            <a:ext cx="542100" cy="330600"/>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1800"/>
              <a:buFont typeface="Arial"/>
              <a:buNone/>
            </a:pPr>
            <a:r>
              <a:rPr b="1" i="0" lang="en" sz="1800" u="none">
                <a:solidFill>
                  <a:schemeClr val="dk1"/>
                </a:solidFill>
                <a:latin typeface="Arial"/>
                <a:ea typeface="Arial"/>
                <a:cs typeface="Arial"/>
                <a:sym typeface="Arial"/>
              </a:rPr>
              <a:t>0.2</a:t>
            </a:r>
            <a:endParaRPr/>
          </a:p>
        </p:txBody>
      </p:sp>
      <p:sp>
        <p:nvSpPr>
          <p:cNvPr id="146" name="Shape 146"/>
          <p:cNvSpPr txBox="1"/>
          <p:nvPr/>
        </p:nvSpPr>
        <p:spPr>
          <a:xfrm>
            <a:off x="2228465" y="3851382"/>
            <a:ext cx="542100" cy="330600"/>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1800"/>
              <a:buFont typeface="Arial"/>
              <a:buNone/>
            </a:pPr>
            <a:r>
              <a:rPr b="1" i="0" lang="en" sz="1800" u="none">
                <a:solidFill>
                  <a:schemeClr val="dk1"/>
                </a:solidFill>
                <a:latin typeface="Arial"/>
                <a:ea typeface="Arial"/>
                <a:cs typeface="Arial"/>
                <a:sym typeface="Arial"/>
              </a:rPr>
              <a:t>0.5</a:t>
            </a:r>
            <a:endParaRPr/>
          </a:p>
        </p:txBody>
      </p:sp>
      <p:sp>
        <p:nvSpPr>
          <p:cNvPr id="147" name="Shape 147"/>
          <p:cNvSpPr txBox="1"/>
          <p:nvPr/>
        </p:nvSpPr>
        <p:spPr>
          <a:xfrm>
            <a:off x="3035523" y="3053077"/>
            <a:ext cx="542100" cy="330600"/>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1800"/>
              <a:buFont typeface="Arial"/>
              <a:buNone/>
            </a:pPr>
            <a:r>
              <a:rPr b="1" i="0" lang="en" sz="1800" u="none">
                <a:solidFill>
                  <a:schemeClr val="dk1"/>
                </a:solidFill>
                <a:latin typeface="Arial"/>
                <a:ea typeface="Arial"/>
                <a:cs typeface="Arial"/>
                <a:sym typeface="Arial"/>
              </a:rPr>
              <a:t>0.1</a:t>
            </a:r>
            <a:endParaRPr/>
          </a:p>
        </p:txBody>
      </p:sp>
      <p:sp>
        <p:nvSpPr>
          <p:cNvPr id="148" name="Shape 148"/>
          <p:cNvSpPr txBox="1"/>
          <p:nvPr/>
        </p:nvSpPr>
        <p:spPr>
          <a:xfrm>
            <a:off x="1106151" y="3323471"/>
            <a:ext cx="542100" cy="330600"/>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1800"/>
              <a:buFont typeface="Arial"/>
              <a:buNone/>
            </a:pPr>
            <a:r>
              <a:rPr b="1" i="0" lang="en" sz="1800" u="none">
                <a:solidFill>
                  <a:schemeClr val="dk1"/>
                </a:solidFill>
                <a:latin typeface="Arial"/>
                <a:ea typeface="Arial"/>
                <a:cs typeface="Arial"/>
                <a:sym typeface="Arial"/>
              </a:rPr>
              <a:t>0.4</a:t>
            </a:r>
            <a:endParaRPr/>
          </a:p>
        </p:txBody>
      </p:sp>
      <p:sp>
        <p:nvSpPr>
          <p:cNvPr id="149" name="Shape 149"/>
          <p:cNvSpPr txBox="1"/>
          <p:nvPr/>
        </p:nvSpPr>
        <p:spPr>
          <a:xfrm>
            <a:off x="1498471" y="2487968"/>
            <a:ext cx="542100" cy="330600"/>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1800"/>
              <a:buFont typeface="Arial"/>
              <a:buNone/>
            </a:pPr>
            <a:r>
              <a:rPr b="1" i="0" lang="en" sz="1800" u="none">
                <a:solidFill>
                  <a:schemeClr val="dk1"/>
                </a:solidFill>
                <a:latin typeface="Arial"/>
                <a:ea typeface="Arial"/>
                <a:cs typeface="Arial"/>
                <a:sym typeface="Arial"/>
              </a:rPr>
              <a:t>0.3</a:t>
            </a:r>
            <a:endParaRPr/>
          </a:p>
        </p:txBody>
      </p:sp>
      <p:sp>
        <p:nvSpPr>
          <p:cNvPr id="150" name="Shape 150"/>
          <p:cNvSpPr txBox="1"/>
          <p:nvPr/>
        </p:nvSpPr>
        <p:spPr>
          <a:xfrm>
            <a:off x="2458253" y="2412143"/>
            <a:ext cx="542100" cy="330600"/>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1800"/>
              <a:buFont typeface="Arial"/>
              <a:buNone/>
            </a:pPr>
            <a:r>
              <a:rPr b="1" i="0" lang="en" sz="1800" u="none">
                <a:solidFill>
                  <a:schemeClr val="dk1"/>
                </a:solidFill>
                <a:latin typeface="Arial"/>
                <a:ea typeface="Arial"/>
                <a:cs typeface="Arial"/>
                <a:sym typeface="Arial"/>
              </a:rPr>
              <a:t>0.2</a:t>
            </a:r>
            <a:endParaRPr/>
          </a:p>
        </p:txBody>
      </p:sp>
      <p:sp>
        <p:nvSpPr>
          <p:cNvPr id="151" name="Shape 151"/>
          <p:cNvSpPr txBox="1"/>
          <p:nvPr/>
        </p:nvSpPr>
        <p:spPr>
          <a:xfrm>
            <a:off x="2054724" y="1691093"/>
            <a:ext cx="542100" cy="330600"/>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1800"/>
              <a:buFont typeface="Arial"/>
              <a:buNone/>
            </a:pPr>
            <a:r>
              <a:rPr b="1" i="0" lang="en" sz="1800" u="none">
                <a:solidFill>
                  <a:schemeClr val="dk1"/>
                </a:solidFill>
                <a:latin typeface="Arial"/>
                <a:ea typeface="Arial"/>
                <a:cs typeface="Arial"/>
                <a:sym typeface="Arial"/>
              </a:rPr>
              <a:t>0.6</a:t>
            </a:r>
            <a:endParaRPr/>
          </a:p>
        </p:txBody>
      </p:sp>
      <p:sp>
        <p:nvSpPr>
          <p:cNvPr id="152" name="Shape 152"/>
          <p:cNvSpPr txBox="1"/>
          <p:nvPr/>
        </p:nvSpPr>
        <p:spPr>
          <a:xfrm>
            <a:off x="3883215" y="2425020"/>
            <a:ext cx="542100" cy="330600"/>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1800"/>
              <a:buFont typeface="Arial"/>
              <a:buNone/>
            </a:pPr>
            <a:r>
              <a:rPr b="1" i="0" lang="en" sz="1800" u="none">
                <a:solidFill>
                  <a:schemeClr val="dk1"/>
                </a:solidFill>
                <a:latin typeface="Arial"/>
                <a:ea typeface="Arial"/>
                <a:cs typeface="Arial"/>
                <a:sym typeface="Arial"/>
              </a:rPr>
              <a:t>0.2</a:t>
            </a:r>
            <a:endParaRPr/>
          </a:p>
        </p:txBody>
      </p:sp>
      <p:sp>
        <p:nvSpPr>
          <p:cNvPr id="153" name="Shape 153"/>
          <p:cNvSpPr/>
          <p:nvPr/>
        </p:nvSpPr>
        <p:spPr>
          <a:xfrm>
            <a:off x="4241907" y="4599616"/>
            <a:ext cx="196200" cy="204600"/>
          </a:xfrm>
          <a:prstGeom prst="rect">
            <a:avLst/>
          </a:prstGeom>
          <a:solidFill>
            <a:srgbClr val="0000FF"/>
          </a:solidFill>
          <a:ln cap="flat" cmpd="sng" w="952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154" name="Shape 154"/>
          <p:cNvSpPr/>
          <p:nvPr/>
        </p:nvSpPr>
        <p:spPr>
          <a:xfrm>
            <a:off x="3352181" y="1887093"/>
            <a:ext cx="196200" cy="163200"/>
          </a:xfrm>
          <a:prstGeom prst="rect">
            <a:avLst/>
          </a:prstGeom>
          <a:solidFill>
            <a:srgbClr val="0000FF"/>
          </a:solidFill>
          <a:ln cap="flat" cmpd="sng" w="952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155" name="Shape 155"/>
          <p:cNvSpPr/>
          <p:nvPr/>
        </p:nvSpPr>
        <p:spPr>
          <a:xfrm>
            <a:off x="1953842" y="3364960"/>
            <a:ext cx="196200" cy="136200"/>
          </a:xfrm>
          <a:prstGeom prst="rect">
            <a:avLst/>
          </a:prstGeom>
          <a:solidFill>
            <a:srgbClr val="0000FF"/>
          </a:solidFill>
          <a:ln cap="flat" cmpd="sng" w="952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156" name="Shape 156"/>
          <p:cNvSpPr/>
          <p:nvPr/>
        </p:nvSpPr>
        <p:spPr>
          <a:xfrm>
            <a:off x="4230698" y="3379266"/>
            <a:ext cx="196200" cy="108900"/>
          </a:xfrm>
          <a:prstGeom prst="rect">
            <a:avLst/>
          </a:prstGeom>
          <a:solidFill>
            <a:srgbClr val="0000FF"/>
          </a:solidFill>
          <a:ln cap="flat" cmpd="sng" w="952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157" name="Shape 157"/>
          <p:cNvSpPr/>
          <p:nvPr/>
        </p:nvSpPr>
        <p:spPr>
          <a:xfrm>
            <a:off x="2000080" y="4708345"/>
            <a:ext cx="222900" cy="40200"/>
          </a:xfrm>
          <a:prstGeom prst="rect">
            <a:avLst/>
          </a:prstGeom>
          <a:solidFill>
            <a:srgbClr val="0000FF"/>
          </a:solidFill>
          <a:ln cap="flat" cmpd="sng" w="952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158" name="Shape 158"/>
          <p:cNvSpPr/>
          <p:nvPr/>
        </p:nvSpPr>
        <p:spPr>
          <a:xfrm>
            <a:off x="656384" y="1985808"/>
            <a:ext cx="222900" cy="40200"/>
          </a:xfrm>
          <a:prstGeom prst="rect">
            <a:avLst/>
          </a:prstGeom>
          <a:solidFill>
            <a:srgbClr val="0000FF"/>
          </a:solidFill>
          <a:ln cap="flat" cmpd="sng" w="952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159" name="Shape 159"/>
          <p:cNvSpPr/>
          <p:nvPr/>
        </p:nvSpPr>
        <p:spPr>
          <a:xfrm>
            <a:off x="2236872" y="4628229"/>
            <a:ext cx="238200" cy="108900"/>
          </a:xfrm>
          <a:prstGeom prst="rect">
            <a:avLst/>
          </a:prstGeom>
          <a:solidFill>
            <a:srgbClr val="FF0000"/>
          </a:solidFill>
          <a:ln cap="flat" cmpd="sng" w="952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160" name="Shape 160"/>
          <p:cNvSpPr/>
          <p:nvPr/>
        </p:nvSpPr>
        <p:spPr>
          <a:xfrm>
            <a:off x="4453479" y="3432201"/>
            <a:ext cx="186300" cy="54300"/>
          </a:xfrm>
          <a:prstGeom prst="rect">
            <a:avLst/>
          </a:prstGeom>
          <a:solidFill>
            <a:srgbClr val="FF0000"/>
          </a:solidFill>
          <a:ln cap="flat" cmpd="sng" w="952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161" name="Shape 161"/>
          <p:cNvSpPr/>
          <p:nvPr/>
        </p:nvSpPr>
        <p:spPr>
          <a:xfrm>
            <a:off x="2166815" y="3393573"/>
            <a:ext cx="211500" cy="108900"/>
          </a:xfrm>
          <a:prstGeom prst="rect">
            <a:avLst/>
          </a:prstGeom>
          <a:solidFill>
            <a:srgbClr val="FF0000"/>
          </a:solidFill>
          <a:ln cap="flat" cmpd="sng" w="952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162" name="Shape 162"/>
          <p:cNvSpPr/>
          <p:nvPr/>
        </p:nvSpPr>
        <p:spPr>
          <a:xfrm>
            <a:off x="4443671" y="3363529"/>
            <a:ext cx="211500" cy="136200"/>
          </a:xfrm>
          <a:prstGeom prst="rect">
            <a:avLst/>
          </a:prstGeom>
          <a:solidFill>
            <a:srgbClr val="FF0000"/>
          </a:solidFill>
          <a:ln cap="flat" cmpd="sng" w="952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163" name="Shape 163"/>
          <p:cNvSpPr/>
          <p:nvPr/>
        </p:nvSpPr>
        <p:spPr>
          <a:xfrm>
            <a:off x="2166815" y="3320610"/>
            <a:ext cx="210300" cy="181500"/>
          </a:xfrm>
          <a:prstGeom prst="rect">
            <a:avLst/>
          </a:prstGeom>
          <a:solidFill>
            <a:srgbClr val="FF0000"/>
          </a:solidFill>
          <a:ln cap="flat" cmpd="sng" w="952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164" name="Shape 164"/>
          <p:cNvSpPr/>
          <p:nvPr/>
        </p:nvSpPr>
        <p:spPr>
          <a:xfrm>
            <a:off x="3566557" y="1980085"/>
            <a:ext cx="210300" cy="72900"/>
          </a:xfrm>
          <a:prstGeom prst="rect">
            <a:avLst/>
          </a:prstGeom>
          <a:solidFill>
            <a:srgbClr val="FF0000"/>
          </a:solidFill>
          <a:ln cap="flat" cmpd="sng" w="952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165" name="Shape 165"/>
          <p:cNvSpPr txBox="1"/>
          <p:nvPr/>
        </p:nvSpPr>
        <p:spPr>
          <a:xfrm>
            <a:off x="5430075" y="3900025"/>
            <a:ext cx="1302900" cy="495000"/>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3000"/>
              <a:buFont typeface="Arial"/>
              <a:buNone/>
            </a:pPr>
            <a:r>
              <a:rPr b="1" i="1" lang="en" sz="3000" u="none">
                <a:solidFill>
                  <a:schemeClr val="dk1"/>
                </a:solidFill>
                <a:latin typeface="Arial"/>
                <a:ea typeface="Arial"/>
                <a:cs typeface="Arial"/>
                <a:sym typeface="Arial"/>
              </a:rPr>
              <a:t>Stop!</a:t>
            </a:r>
            <a:endParaRPr/>
          </a:p>
        </p:txBody>
      </p:sp>
      <p:sp>
        <p:nvSpPr>
          <p:cNvPr id="166" name="Shape 166"/>
          <p:cNvSpPr txBox="1"/>
          <p:nvPr/>
        </p:nvSpPr>
        <p:spPr>
          <a:xfrm>
            <a:off x="4761730" y="3387850"/>
            <a:ext cx="351600" cy="330600"/>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1800"/>
              <a:buFont typeface="Arial"/>
              <a:buNone/>
            </a:pPr>
            <a:r>
              <a:rPr b="1" i="0" lang="en" sz="1800" u="none">
                <a:solidFill>
                  <a:schemeClr val="dk1"/>
                </a:solidFill>
                <a:latin typeface="Arial"/>
                <a:ea typeface="Arial"/>
                <a:cs typeface="Arial"/>
                <a:sym typeface="Arial"/>
              </a:rPr>
              <a:t>U</a:t>
            </a:r>
            <a:endParaRPr/>
          </a:p>
        </p:txBody>
      </p:sp>
      <p:sp>
        <p:nvSpPr>
          <p:cNvPr id="167" name="Shape 167"/>
          <p:cNvSpPr/>
          <p:nvPr/>
        </p:nvSpPr>
        <p:spPr>
          <a:xfrm>
            <a:off x="3569359" y="1930013"/>
            <a:ext cx="210300" cy="123000"/>
          </a:xfrm>
          <a:prstGeom prst="rect">
            <a:avLst/>
          </a:prstGeom>
          <a:solidFill>
            <a:srgbClr val="FF0000"/>
          </a:solidFill>
          <a:ln cap="flat" cmpd="sng" w="952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168" name="Shape 168"/>
          <p:cNvSpPr txBox="1"/>
          <p:nvPr/>
        </p:nvSpPr>
        <p:spPr>
          <a:xfrm>
            <a:off x="2493282" y="2951501"/>
            <a:ext cx="351600" cy="330600"/>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1800"/>
              <a:buFont typeface="Arial"/>
              <a:buNone/>
            </a:pPr>
            <a:r>
              <a:rPr b="1" i="0" lang="en" sz="1800" u="none">
                <a:solidFill>
                  <a:schemeClr val="dk1"/>
                </a:solidFill>
                <a:latin typeface="Arial"/>
                <a:ea typeface="Arial"/>
                <a:cs typeface="Arial"/>
                <a:sym typeface="Arial"/>
              </a:rPr>
              <a:t>X</a:t>
            </a:r>
            <a:endParaRPr/>
          </a:p>
        </p:txBody>
      </p:sp>
      <p:sp>
        <p:nvSpPr>
          <p:cNvPr id="169" name="Shape 169"/>
          <p:cNvSpPr txBox="1"/>
          <p:nvPr>
            <p:ph type="title"/>
          </p:nvPr>
        </p:nvSpPr>
        <p:spPr>
          <a:xfrm>
            <a:off x="286325" y="378950"/>
            <a:ext cx="8520600" cy="5727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Diffusion Models: Linear Threshold</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58"/>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154"/>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155"/>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157"/>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156"/>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153"/>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15"/>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60"/>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159"/>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14"/>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61"/>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162"/>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13"/>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63"/>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164"/>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12"/>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64"/>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167"/>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65"/>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73" name="Shape 173"/>
        <p:cNvGrpSpPr/>
        <p:nvPr/>
      </p:nvGrpSpPr>
      <p:grpSpPr>
        <a:xfrm>
          <a:off x="0" y="0"/>
          <a:ext cx="0" cy="0"/>
          <a:chOff x="0" y="0"/>
          <a:chExt cx="0" cy="0"/>
        </a:xfrm>
      </p:grpSpPr>
      <p:sp>
        <p:nvSpPr>
          <p:cNvPr id="174" name="Shape 174"/>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rPr lang="en"/>
              <a:t>Diffusion Models: Independent Cascades</a:t>
            </a:r>
            <a:endParaRPr/>
          </a:p>
        </p:txBody>
      </p:sp>
      <p:sp>
        <p:nvSpPr>
          <p:cNvPr id="175" name="Shape 175"/>
          <p:cNvSpPr txBox="1"/>
          <p:nvPr>
            <p:ph idx="1" type="body"/>
          </p:nvPr>
        </p:nvSpPr>
        <p:spPr>
          <a:xfrm>
            <a:off x="311700" y="1152475"/>
            <a:ext cx="3999900" cy="34164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t/>
            </a:r>
            <a:endParaRPr/>
          </a:p>
          <a:p>
            <a:pPr indent="0" lvl="0" marL="0" rtl="0">
              <a:spcBef>
                <a:spcPts val="1600"/>
              </a:spcBef>
              <a:spcAft>
                <a:spcPts val="0"/>
              </a:spcAft>
              <a:buNone/>
            </a:pPr>
            <a:r>
              <a:t/>
            </a:r>
            <a:endParaRPr/>
          </a:p>
          <a:p>
            <a:pPr indent="0" lvl="0" marL="0" rtl="0">
              <a:spcBef>
                <a:spcPts val="1600"/>
              </a:spcBef>
              <a:spcAft>
                <a:spcPts val="0"/>
              </a:spcAft>
              <a:buNone/>
            </a:pPr>
            <a:r>
              <a:t/>
            </a:r>
            <a:endParaRPr/>
          </a:p>
          <a:p>
            <a:pPr indent="0" lvl="0" marL="0" rtl="0">
              <a:spcBef>
                <a:spcPts val="1600"/>
              </a:spcBef>
              <a:spcAft>
                <a:spcPts val="0"/>
              </a:spcAft>
              <a:buNone/>
            </a:pPr>
            <a:r>
              <a:t/>
            </a:r>
            <a:endParaRPr/>
          </a:p>
          <a:p>
            <a:pPr indent="0" lvl="0" marL="0" rtl="0">
              <a:spcBef>
                <a:spcPts val="1600"/>
              </a:spcBef>
              <a:spcAft>
                <a:spcPts val="0"/>
              </a:spcAft>
              <a:buNone/>
            </a:pPr>
            <a:r>
              <a:t/>
            </a:r>
            <a:endParaRPr/>
          </a:p>
          <a:p>
            <a:pPr indent="0" lvl="0" marL="0" rtl="0">
              <a:spcBef>
                <a:spcPts val="1600"/>
              </a:spcBef>
              <a:spcAft>
                <a:spcPts val="0"/>
              </a:spcAft>
              <a:buNone/>
            </a:pPr>
            <a:r>
              <a:rPr lang="en"/>
              <a:t>Model Parameters</a:t>
            </a:r>
            <a:endParaRPr/>
          </a:p>
          <a:p>
            <a:pPr indent="-317500" lvl="0" marL="457200" rtl="0">
              <a:lnSpc>
                <a:spcPct val="100000"/>
              </a:lnSpc>
              <a:spcBef>
                <a:spcPts val="1600"/>
              </a:spcBef>
              <a:spcAft>
                <a:spcPts val="1000"/>
              </a:spcAft>
              <a:buSzPts val="1400"/>
              <a:buChar char="●"/>
            </a:pPr>
            <a:r>
              <a:rPr lang="en"/>
              <a:t>Edge weight</a:t>
            </a:r>
            <a:r>
              <a:rPr i="1" lang="en"/>
              <a:t> p</a:t>
            </a:r>
            <a:r>
              <a:rPr baseline="-25000" i="1" lang="en"/>
              <a:t>v,w  </a:t>
            </a:r>
            <a:r>
              <a:rPr lang="en"/>
              <a:t>: Activation success probability </a:t>
            </a:r>
            <a:endParaRPr/>
          </a:p>
        </p:txBody>
      </p:sp>
      <p:sp>
        <p:nvSpPr>
          <p:cNvPr id="176" name="Shape 176"/>
          <p:cNvSpPr txBox="1"/>
          <p:nvPr>
            <p:ph idx="2" type="body"/>
          </p:nvPr>
        </p:nvSpPr>
        <p:spPr>
          <a:xfrm>
            <a:off x="4832400" y="1152475"/>
            <a:ext cx="3999900" cy="3603000"/>
          </a:xfrm>
          <a:prstGeom prst="rect">
            <a:avLst/>
          </a:prstGeom>
        </p:spPr>
        <p:txBody>
          <a:bodyPr anchorCtr="0" anchor="t" bIns="91425" lIns="91425" spcFirstLastPara="1" rIns="91425" wrap="square" tIns="91425">
            <a:noAutofit/>
          </a:bodyPr>
          <a:lstStyle/>
          <a:p>
            <a:pPr indent="0" lvl="0" marL="0" rtl="0">
              <a:spcBef>
                <a:spcPts val="0"/>
              </a:spcBef>
              <a:spcAft>
                <a:spcPts val="0"/>
              </a:spcAft>
              <a:buClr>
                <a:srgbClr val="000000"/>
              </a:buClr>
              <a:buSzPts val="1100"/>
              <a:buFont typeface="Arial"/>
              <a:buNone/>
            </a:pPr>
            <a:r>
              <a:rPr lang="en"/>
              <a:t>Diffusion proceeds in discrete time steps:</a:t>
            </a:r>
            <a:endParaRPr/>
          </a:p>
          <a:p>
            <a:pPr indent="-317500" lvl="0" marL="457200" rtl="0">
              <a:spcBef>
                <a:spcPts val="1600"/>
              </a:spcBef>
              <a:spcAft>
                <a:spcPts val="0"/>
              </a:spcAft>
              <a:buSzPts val="1400"/>
              <a:buChar char="●"/>
            </a:pPr>
            <a:r>
              <a:rPr lang="en"/>
              <a:t>Select initial set of active nodes </a:t>
            </a:r>
            <a:r>
              <a:rPr i="1" lang="en"/>
              <a:t>A</a:t>
            </a:r>
            <a:r>
              <a:rPr baseline="-25000" i="1" lang="en"/>
              <a:t>0</a:t>
            </a:r>
            <a:r>
              <a:rPr lang="en"/>
              <a:t> </a:t>
            </a:r>
            <a:endParaRPr/>
          </a:p>
          <a:p>
            <a:pPr indent="-317500" lvl="0" marL="457200" rtl="0">
              <a:spcBef>
                <a:spcPts val="1000"/>
              </a:spcBef>
              <a:spcAft>
                <a:spcPts val="0"/>
              </a:spcAft>
              <a:buSzPts val="1400"/>
              <a:buChar char="●"/>
            </a:pPr>
            <a:r>
              <a:rPr lang="en"/>
              <a:t>Nodes active at time step </a:t>
            </a:r>
            <a:r>
              <a:rPr i="1" lang="en"/>
              <a:t>t </a:t>
            </a:r>
            <a:r>
              <a:rPr lang="en"/>
              <a:t>are also active at time step </a:t>
            </a:r>
            <a:r>
              <a:rPr i="1" lang="en"/>
              <a:t>t+1</a:t>
            </a:r>
            <a:endParaRPr i="1"/>
          </a:p>
          <a:p>
            <a:pPr indent="-317500" lvl="0" marL="457200" rtl="0">
              <a:spcBef>
                <a:spcPts val="1000"/>
              </a:spcBef>
              <a:spcAft>
                <a:spcPts val="0"/>
              </a:spcAft>
              <a:buSzPts val="1400"/>
              <a:buChar char="●"/>
            </a:pPr>
            <a:r>
              <a:rPr lang="en"/>
              <a:t>Active node </a:t>
            </a:r>
            <a:r>
              <a:rPr i="1" lang="en"/>
              <a:t>v</a:t>
            </a:r>
            <a:r>
              <a:rPr lang="en"/>
              <a:t> given a single chance to activate neighbor w</a:t>
            </a:r>
            <a:endParaRPr/>
          </a:p>
          <a:p>
            <a:pPr indent="-317500" lvl="0" marL="457200" rtl="0">
              <a:spcBef>
                <a:spcPts val="1000"/>
              </a:spcBef>
              <a:spcAft>
                <a:spcPts val="1000"/>
              </a:spcAft>
              <a:buSzPts val="1400"/>
              <a:buChar char="●"/>
            </a:pPr>
            <a:r>
              <a:rPr lang="en"/>
              <a:t>Multiple neighbors’ attempted sequenced in random order</a:t>
            </a:r>
            <a:endParaRPr/>
          </a:p>
        </p:txBody>
      </p:sp>
      <p:cxnSp>
        <p:nvCxnSpPr>
          <p:cNvPr id="177" name="Shape 177"/>
          <p:cNvCxnSpPr>
            <a:stCxn id="178" idx="7"/>
            <a:endCxn id="179" idx="3"/>
          </p:cNvCxnSpPr>
          <p:nvPr/>
        </p:nvCxnSpPr>
        <p:spPr>
          <a:xfrm flipH="1" rot="10800000">
            <a:off x="1819360" y="2396116"/>
            <a:ext cx="455400" cy="215400"/>
          </a:xfrm>
          <a:prstGeom prst="straightConnector1">
            <a:avLst/>
          </a:prstGeom>
          <a:noFill/>
          <a:ln cap="flat" cmpd="sng" w="9525">
            <a:solidFill>
              <a:schemeClr val="dk2"/>
            </a:solidFill>
            <a:prstDash val="solid"/>
            <a:round/>
            <a:headEnd len="med" w="med" type="none"/>
            <a:tailEnd len="med" w="med" type="triangle"/>
          </a:ln>
        </p:spPr>
      </p:cxnSp>
      <p:grpSp>
        <p:nvGrpSpPr>
          <p:cNvPr id="180" name="Shape 180"/>
          <p:cNvGrpSpPr/>
          <p:nvPr/>
        </p:nvGrpSpPr>
        <p:grpSpPr>
          <a:xfrm>
            <a:off x="1442995" y="1632734"/>
            <a:ext cx="1889709" cy="1330295"/>
            <a:chOff x="700825" y="2139975"/>
            <a:chExt cx="1608400" cy="1051450"/>
          </a:xfrm>
        </p:grpSpPr>
        <p:sp>
          <p:nvSpPr>
            <p:cNvPr id="181" name="Shape 181"/>
            <p:cNvSpPr/>
            <p:nvPr/>
          </p:nvSpPr>
          <p:spPr>
            <a:xfrm>
              <a:off x="700825" y="2139975"/>
              <a:ext cx="375300" cy="325500"/>
            </a:xfrm>
            <a:prstGeom prst="ellipse">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spcBef>
                  <a:spcPts val="0"/>
                </a:spcBef>
                <a:spcAft>
                  <a:spcPts val="0"/>
                </a:spcAft>
                <a:buNone/>
              </a:pPr>
              <a:r>
                <a:rPr lang="en"/>
                <a:t>2</a:t>
              </a:r>
              <a:endParaRPr/>
            </a:p>
          </p:txBody>
        </p:sp>
        <p:sp>
          <p:nvSpPr>
            <p:cNvPr id="179" name="Shape 179"/>
            <p:cNvSpPr/>
            <p:nvPr/>
          </p:nvSpPr>
          <p:spPr>
            <a:xfrm>
              <a:off x="1353800" y="2465475"/>
              <a:ext cx="375300" cy="325500"/>
            </a:xfrm>
            <a:prstGeom prst="ellipse">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spcBef>
                  <a:spcPts val="0"/>
                </a:spcBef>
                <a:spcAft>
                  <a:spcPts val="0"/>
                </a:spcAft>
                <a:buNone/>
              </a:pPr>
              <a:r>
                <a:rPr lang="en"/>
                <a:t>1</a:t>
              </a:r>
              <a:endParaRPr/>
            </a:p>
          </p:txBody>
        </p:sp>
        <p:sp>
          <p:nvSpPr>
            <p:cNvPr id="178" name="Shape 178"/>
            <p:cNvSpPr/>
            <p:nvPr/>
          </p:nvSpPr>
          <p:spPr>
            <a:xfrm>
              <a:off x="700825" y="2865925"/>
              <a:ext cx="375300" cy="325500"/>
            </a:xfrm>
            <a:prstGeom prst="ellipse">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spcBef>
                  <a:spcPts val="0"/>
                </a:spcBef>
                <a:spcAft>
                  <a:spcPts val="0"/>
                </a:spcAft>
                <a:buNone/>
              </a:pPr>
              <a:r>
                <a:rPr lang="en"/>
                <a:t>3</a:t>
              </a:r>
              <a:endParaRPr/>
            </a:p>
          </p:txBody>
        </p:sp>
        <p:sp>
          <p:nvSpPr>
            <p:cNvPr id="182" name="Shape 182"/>
            <p:cNvSpPr/>
            <p:nvPr/>
          </p:nvSpPr>
          <p:spPr>
            <a:xfrm>
              <a:off x="1933925" y="2139975"/>
              <a:ext cx="375300" cy="325500"/>
            </a:xfrm>
            <a:prstGeom prst="ellipse">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spcBef>
                  <a:spcPts val="0"/>
                </a:spcBef>
                <a:spcAft>
                  <a:spcPts val="0"/>
                </a:spcAft>
                <a:buNone/>
              </a:pPr>
              <a:r>
                <a:rPr lang="en"/>
                <a:t>4</a:t>
              </a:r>
              <a:endParaRPr/>
            </a:p>
          </p:txBody>
        </p:sp>
        <p:cxnSp>
          <p:nvCxnSpPr>
            <p:cNvPr id="183" name="Shape 183"/>
            <p:cNvCxnSpPr>
              <a:stCxn id="181" idx="5"/>
              <a:endCxn id="179" idx="2"/>
            </p:cNvCxnSpPr>
            <p:nvPr/>
          </p:nvCxnSpPr>
          <p:spPr>
            <a:xfrm>
              <a:off x="1021164" y="2417807"/>
              <a:ext cx="332700" cy="210300"/>
            </a:xfrm>
            <a:prstGeom prst="straightConnector1">
              <a:avLst/>
            </a:prstGeom>
            <a:noFill/>
            <a:ln cap="flat" cmpd="sng" w="9525">
              <a:solidFill>
                <a:schemeClr val="dk2"/>
              </a:solidFill>
              <a:prstDash val="solid"/>
              <a:round/>
              <a:headEnd len="med" w="med" type="none"/>
              <a:tailEnd len="med" w="med" type="triangle"/>
            </a:ln>
          </p:spPr>
        </p:cxnSp>
        <p:sp>
          <p:nvSpPr>
            <p:cNvPr id="184" name="Shape 184"/>
            <p:cNvSpPr/>
            <p:nvPr/>
          </p:nvSpPr>
          <p:spPr>
            <a:xfrm>
              <a:off x="1076125" y="2790975"/>
              <a:ext cx="375300" cy="325500"/>
            </a:xfrm>
            <a:prstGeom prst="rect">
              <a:avLst/>
            </a:prstGeom>
            <a:noFill/>
            <a:ln>
              <a:noFill/>
            </a:ln>
          </p:spPr>
          <p:txBody>
            <a:bodyPr anchorCtr="0" anchor="ctr" bIns="91425" lIns="91425" spcFirstLastPara="1" rIns="91425" wrap="square" tIns="91425">
              <a:noAutofit/>
            </a:bodyPr>
            <a:lstStyle/>
            <a:p>
              <a:pPr indent="0" lvl="0" marL="0" rtl="0">
                <a:spcBef>
                  <a:spcPts val="0"/>
                </a:spcBef>
                <a:spcAft>
                  <a:spcPts val="0"/>
                </a:spcAft>
                <a:buNone/>
              </a:pPr>
              <a:r>
                <a:rPr lang="en" sz="1000"/>
                <a:t>p</a:t>
              </a:r>
              <a:r>
                <a:rPr baseline="-25000" lang="en" sz="1000"/>
                <a:t>1,3</a:t>
              </a:r>
              <a:endParaRPr baseline="-25000" sz="1000"/>
            </a:p>
          </p:txBody>
        </p:sp>
        <p:sp>
          <p:nvSpPr>
            <p:cNvPr id="185" name="Shape 185"/>
            <p:cNvSpPr/>
            <p:nvPr/>
          </p:nvSpPr>
          <p:spPr>
            <a:xfrm>
              <a:off x="1076125" y="2187650"/>
              <a:ext cx="375300" cy="325500"/>
            </a:xfrm>
            <a:prstGeom prst="rect">
              <a:avLst/>
            </a:prstGeom>
            <a:noFill/>
            <a:ln>
              <a:noFill/>
            </a:ln>
          </p:spPr>
          <p:txBody>
            <a:bodyPr anchorCtr="0" anchor="ctr" bIns="91425" lIns="91425" spcFirstLastPara="1" rIns="91425" wrap="square" tIns="91425">
              <a:noAutofit/>
            </a:bodyPr>
            <a:lstStyle/>
            <a:p>
              <a:pPr indent="0" lvl="0" marL="0" rtl="0">
                <a:spcBef>
                  <a:spcPts val="0"/>
                </a:spcBef>
                <a:spcAft>
                  <a:spcPts val="0"/>
                </a:spcAft>
                <a:buNone/>
              </a:pPr>
              <a:r>
                <a:rPr lang="en" sz="1000"/>
                <a:t>p</a:t>
              </a:r>
              <a:r>
                <a:rPr baseline="-25000" lang="en" sz="1000"/>
                <a:t>1,2</a:t>
              </a:r>
              <a:endParaRPr baseline="-25000" sz="1000"/>
            </a:p>
          </p:txBody>
        </p:sp>
        <p:sp>
          <p:nvSpPr>
            <p:cNvPr id="186" name="Shape 186"/>
            <p:cNvSpPr/>
            <p:nvPr/>
          </p:nvSpPr>
          <p:spPr>
            <a:xfrm>
              <a:off x="1558625" y="2139975"/>
              <a:ext cx="375300" cy="325500"/>
            </a:xfrm>
            <a:prstGeom prst="rect">
              <a:avLst/>
            </a:prstGeom>
            <a:noFill/>
            <a:ln>
              <a:noFill/>
            </a:ln>
          </p:spPr>
          <p:txBody>
            <a:bodyPr anchorCtr="0" anchor="ctr" bIns="91425" lIns="91425" spcFirstLastPara="1" rIns="91425" wrap="square" tIns="91425">
              <a:noAutofit/>
            </a:bodyPr>
            <a:lstStyle/>
            <a:p>
              <a:pPr indent="0" lvl="0" marL="0" rtl="0">
                <a:spcBef>
                  <a:spcPts val="0"/>
                </a:spcBef>
                <a:spcAft>
                  <a:spcPts val="0"/>
                </a:spcAft>
                <a:buNone/>
              </a:pPr>
              <a:r>
                <a:rPr lang="en" sz="1000"/>
                <a:t>p</a:t>
              </a:r>
              <a:r>
                <a:rPr baseline="-25000" lang="en" sz="1000"/>
                <a:t>4,1</a:t>
              </a:r>
              <a:endParaRPr baseline="-25000" sz="1000"/>
            </a:p>
          </p:txBody>
        </p:sp>
      </p:grpSp>
      <p:cxnSp>
        <p:nvCxnSpPr>
          <p:cNvPr id="187" name="Shape 187"/>
          <p:cNvCxnSpPr>
            <a:endCxn id="182" idx="4"/>
          </p:cNvCxnSpPr>
          <p:nvPr/>
        </p:nvCxnSpPr>
        <p:spPr>
          <a:xfrm flipH="1" rot="10800000">
            <a:off x="2651134" y="2044556"/>
            <a:ext cx="461100" cy="205800"/>
          </a:xfrm>
          <a:prstGeom prst="straightConnector1">
            <a:avLst/>
          </a:prstGeom>
          <a:noFill/>
          <a:ln cap="flat" cmpd="sng" w="9525">
            <a:solidFill>
              <a:schemeClr val="dk2"/>
            </a:solidFill>
            <a:prstDash val="solid"/>
            <a:round/>
            <a:headEnd len="med" w="med" type="none"/>
            <a:tailEnd len="med" w="med" type="triangle"/>
          </a:ln>
        </p:spPr>
      </p:cxn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