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71" r:id="rId2"/>
  </p:sldMasterIdLst>
  <p:notesMasterIdLst>
    <p:notesMasterId r:id="rId35"/>
  </p:notes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6" r:id="rId10"/>
    <p:sldId id="277" r:id="rId11"/>
    <p:sldId id="278" r:id="rId12"/>
    <p:sldId id="279" r:id="rId13"/>
    <p:sldId id="281" r:id="rId14"/>
    <p:sldId id="289" r:id="rId15"/>
    <p:sldId id="282" r:id="rId16"/>
    <p:sldId id="280" r:id="rId17"/>
    <p:sldId id="283" r:id="rId18"/>
    <p:sldId id="284" r:id="rId19"/>
    <p:sldId id="298" r:id="rId20"/>
    <p:sldId id="285" r:id="rId21"/>
    <p:sldId id="287" r:id="rId22"/>
    <p:sldId id="288" r:id="rId23"/>
    <p:sldId id="286" r:id="rId24"/>
    <p:sldId id="290" r:id="rId25"/>
    <p:sldId id="299" r:id="rId26"/>
    <p:sldId id="292" r:id="rId27"/>
    <p:sldId id="293" r:id="rId28"/>
    <p:sldId id="294" r:id="rId29"/>
    <p:sldId id="295" r:id="rId30"/>
    <p:sldId id="275" r:id="rId31"/>
    <p:sldId id="262" r:id="rId32"/>
    <p:sldId id="296" r:id="rId33"/>
    <p:sldId id="297" r:id="rId34"/>
  </p:sldIdLst>
  <p:sldSz cx="9144000" cy="6858000" type="screen4x3"/>
  <p:notesSz cx="6858000" cy="9144000"/>
  <p:embeddedFontLst>
    <p:embeddedFont>
      <p:font typeface="Open Sans" panose="020B0604020202020204" charset="0"/>
      <p:regular r:id="rId36"/>
      <p:bold r:id="rId37"/>
      <p:italic r:id="rId38"/>
      <p:boldItalic r:id="rId39"/>
    </p:embeddedFont>
    <p:embeddedFont>
      <p:font typeface="HelveticaNeue" panose="020B0604020202020204" charset="0"/>
      <p:regular r:id="rId40"/>
    </p:embeddedFont>
    <p:embeddedFont>
      <p:font typeface="Open Sans Semibold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D42"/>
    <a:srgbClr val="E6E6E6"/>
    <a:srgbClr val="A9A9A9"/>
    <a:srgbClr val="454545"/>
    <a:srgbClr val="E03D45"/>
    <a:srgbClr val="797979"/>
    <a:srgbClr val="51515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145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0B0DD22-48C4-4F00-9604-CC673E7EF52D}"/>
    <pc:docChg chg="addSld delSld modSld modSection">
      <pc:chgData name="" userId="" providerId="" clId="Web-{C0B0DD22-48C4-4F00-9604-CC673E7EF52D}" dt="2018-02-09T19:24:40.494" v="193"/>
      <pc:docMkLst>
        <pc:docMk/>
      </pc:docMkLst>
      <pc:sldChg chg="addSp delSp modSp">
        <pc:chgData name="" userId="" providerId="" clId="Web-{C0B0DD22-48C4-4F00-9604-CC673E7EF52D}" dt="2018-02-09T19:23:43.697" v="169"/>
        <pc:sldMkLst>
          <pc:docMk/>
          <pc:sldMk cId="1325801275" sldId="268"/>
        </pc:sldMkLst>
        <pc:spChg chg="mod">
          <ac:chgData name="" userId="" providerId="" clId="Web-{C0B0DD22-48C4-4F00-9604-CC673E7EF52D}" dt="2018-02-09T19:14:53.562" v="0"/>
          <ac:spMkLst>
            <pc:docMk/>
            <pc:sldMk cId="1325801275" sldId="268"/>
            <ac:spMk id="2" creationId="{00000000-0000-0000-0000-000000000000}"/>
          </ac:spMkLst>
        </pc:spChg>
        <pc:spChg chg="del">
          <ac:chgData name="" userId="" providerId="" clId="Web-{C0B0DD22-48C4-4F00-9604-CC673E7EF52D}" dt="2018-02-09T19:14:58.872" v="1"/>
          <ac:spMkLst>
            <pc:docMk/>
            <pc:sldMk cId="1325801275" sldId="268"/>
            <ac:spMk id="3" creationId="{00000000-0000-0000-0000-000000000000}"/>
          </ac:spMkLst>
        </pc:spChg>
        <pc:spChg chg="mod">
          <ac:chgData name="" userId="" providerId="" clId="Web-{C0B0DD22-48C4-4F00-9604-CC673E7EF52D}" dt="2018-02-09T19:23:41.807" v="164"/>
          <ac:spMkLst>
            <pc:docMk/>
            <pc:sldMk cId="1325801275" sldId="268"/>
            <ac:spMk id="4" creationId="{00000000-0000-0000-0000-000000000000}"/>
          </ac:spMkLst>
        </pc:spChg>
        <pc:spChg chg="add mod">
          <ac:chgData name="" userId="" providerId="" clId="Web-{C0B0DD22-48C4-4F00-9604-CC673E7EF52D}" dt="2018-02-09T19:23:43.697" v="169"/>
          <ac:spMkLst>
            <pc:docMk/>
            <pc:sldMk cId="1325801275" sldId="268"/>
            <ac:spMk id="6" creationId="{D5582902-ADB1-4996-B39B-7412450ED161}"/>
          </ac:spMkLst>
        </pc:spChg>
      </pc:sldChg>
      <pc:sldChg chg="del">
        <pc:chgData name="" userId="" providerId="" clId="Web-{C0B0DD22-48C4-4F00-9604-CC673E7EF52D}" dt="2018-02-09T19:15:02.638" v="2"/>
        <pc:sldMkLst>
          <pc:docMk/>
          <pc:sldMk cId="743490005" sldId="269"/>
        </pc:sldMkLst>
      </pc:sldChg>
      <pc:sldChg chg="modSp new">
        <pc:chgData name="" userId="" providerId="" clId="Web-{C0B0DD22-48C4-4F00-9604-CC673E7EF52D}" dt="2018-02-09T19:24:01.978" v="177"/>
        <pc:sldMkLst>
          <pc:docMk/>
          <pc:sldMk cId="1553137241" sldId="269"/>
        </pc:sldMkLst>
        <pc:spChg chg="mod">
          <ac:chgData name="" userId="" providerId="" clId="Web-{C0B0DD22-48C4-4F00-9604-CC673E7EF52D}" dt="2018-02-09T19:15:31.107" v="16"/>
          <ac:spMkLst>
            <pc:docMk/>
            <pc:sldMk cId="1553137241" sldId="269"/>
            <ac:spMk id="2" creationId="{3A245900-4600-4949-A355-7857E3D4EAD2}"/>
          </ac:spMkLst>
        </pc:spChg>
        <pc:spChg chg="mod">
          <ac:chgData name="" userId="" providerId="" clId="Web-{C0B0DD22-48C4-4F00-9604-CC673E7EF52D}" dt="2018-02-09T19:24:01.978" v="177"/>
          <ac:spMkLst>
            <pc:docMk/>
            <pc:sldMk cId="1553137241" sldId="269"/>
            <ac:spMk id="3" creationId="{92C09FB8-8FBC-4727-891E-0EDB480D808B}"/>
          </ac:spMkLst>
        </pc:spChg>
      </pc:sldChg>
      <pc:sldChg chg="del">
        <pc:chgData name="" userId="" providerId="" clId="Web-{C0B0DD22-48C4-4F00-9604-CC673E7EF52D}" dt="2018-02-09T19:15:04.607" v="3"/>
        <pc:sldMkLst>
          <pc:docMk/>
          <pc:sldMk cId="1502008950" sldId="270"/>
        </pc:sldMkLst>
      </pc:sldChg>
      <pc:sldChg chg="modSp new">
        <pc:chgData name="" userId="" providerId="" clId="Web-{C0B0DD22-48C4-4F00-9604-CC673E7EF52D}" dt="2018-02-09T19:24:40.494" v="192"/>
        <pc:sldMkLst>
          <pc:docMk/>
          <pc:sldMk cId="3578128360" sldId="270"/>
        </pc:sldMkLst>
        <pc:spChg chg="mod">
          <ac:chgData name="" userId="" providerId="" clId="Web-{C0B0DD22-48C4-4F00-9604-CC673E7EF52D}" dt="2018-02-09T19:24:40.494" v="192"/>
          <ac:spMkLst>
            <pc:docMk/>
            <pc:sldMk cId="3578128360" sldId="270"/>
            <ac:spMk id="2" creationId="{75DDD71F-828E-4F32-AF93-A1718A214032}"/>
          </ac:spMkLst>
        </pc:spChg>
        <pc:spChg chg="mod">
          <ac:chgData name="" userId="" providerId="" clId="Web-{C0B0DD22-48C4-4F00-9604-CC673E7EF52D}" dt="2018-02-09T19:23:30.400" v="162"/>
          <ac:spMkLst>
            <pc:docMk/>
            <pc:sldMk cId="3578128360" sldId="270"/>
            <ac:spMk id="3" creationId="{8A5BBBEA-45E2-4309-B126-59834A26C2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1DDB1-72C3-487F-9163-AD7FE02F9D1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EFDD4-0F6F-457F-80A3-A64893E57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EFDD4-0F6F-457F-80A3-A64893E575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6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0"/>
          <p:cNvSpPr/>
          <p:nvPr userDrawn="1"/>
        </p:nvSpPr>
        <p:spPr>
          <a:xfrm>
            <a:off x="0" y="914400"/>
            <a:ext cx="2286000" cy="1219200"/>
          </a:xfrm>
          <a:custGeom>
            <a:avLst/>
            <a:gdLst>
              <a:gd name="connsiteX0" fmla="*/ 0 w 2514600"/>
              <a:gd name="connsiteY0" fmla="*/ 203204 h 1219200"/>
              <a:gd name="connsiteX1" fmla="*/ 203204 w 2514600"/>
              <a:gd name="connsiteY1" fmla="*/ 0 h 1219200"/>
              <a:gd name="connsiteX2" fmla="*/ 2311396 w 2514600"/>
              <a:gd name="connsiteY2" fmla="*/ 0 h 1219200"/>
              <a:gd name="connsiteX3" fmla="*/ 2514600 w 2514600"/>
              <a:gd name="connsiteY3" fmla="*/ 203204 h 1219200"/>
              <a:gd name="connsiteX4" fmla="*/ 2514600 w 2514600"/>
              <a:gd name="connsiteY4" fmla="*/ 1015996 h 1219200"/>
              <a:gd name="connsiteX5" fmla="*/ 2311396 w 2514600"/>
              <a:gd name="connsiteY5" fmla="*/ 1219200 h 1219200"/>
              <a:gd name="connsiteX6" fmla="*/ 203204 w 2514600"/>
              <a:gd name="connsiteY6" fmla="*/ 1219200 h 1219200"/>
              <a:gd name="connsiteX7" fmla="*/ 0 w 2514600"/>
              <a:gd name="connsiteY7" fmla="*/ 1015996 h 1219200"/>
              <a:gd name="connsiteX8" fmla="*/ 0 w 2514600"/>
              <a:gd name="connsiteY8" fmla="*/ 203204 h 1219200"/>
              <a:gd name="connsiteX0" fmla="*/ 188685 w 2514600"/>
              <a:gd name="connsiteY0" fmla="*/ 566061 h 1219200"/>
              <a:gd name="connsiteX1" fmla="*/ 203204 w 2514600"/>
              <a:gd name="connsiteY1" fmla="*/ 0 h 1219200"/>
              <a:gd name="connsiteX2" fmla="*/ 2311396 w 2514600"/>
              <a:gd name="connsiteY2" fmla="*/ 0 h 1219200"/>
              <a:gd name="connsiteX3" fmla="*/ 2514600 w 2514600"/>
              <a:gd name="connsiteY3" fmla="*/ 203204 h 1219200"/>
              <a:gd name="connsiteX4" fmla="*/ 2514600 w 2514600"/>
              <a:gd name="connsiteY4" fmla="*/ 1015996 h 1219200"/>
              <a:gd name="connsiteX5" fmla="*/ 2311396 w 2514600"/>
              <a:gd name="connsiteY5" fmla="*/ 1219200 h 1219200"/>
              <a:gd name="connsiteX6" fmla="*/ 203204 w 2514600"/>
              <a:gd name="connsiteY6" fmla="*/ 1219200 h 1219200"/>
              <a:gd name="connsiteX7" fmla="*/ 0 w 2514600"/>
              <a:gd name="connsiteY7" fmla="*/ 1015996 h 1219200"/>
              <a:gd name="connsiteX8" fmla="*/ 188685 w 2514600"/>
              <a:gd name="connsiteY8" fmla="*/ 566061 h 1219200"/>
              <a:gd name="connsiteX0" fmla="*/ 42971 w 2557571"/>
              <a:gd name="connsiteY0" fmla="*/ 1015996 h 1219200"/>
              <a:gd name="connsiteX1" fmla="*/ 246175 w 2557571"/>
              <a:gd name="connsiteY1" fmla="*/ 0 h 1219200"/>
              <a:gd name="connsiteX2" fmla="*/ 2354367 w 2557571"/>
              <a:gd name="connsiteY2" fmla="*/ 0 h 1219200"/>
              <a:gd name="connsiteX3" fmla="*/ 2557571 w 2557571"/>
              <a:gd name="connsiteY3" fmla="*/ 203204 h 1219200"/>
              <a:gd name="connsiteX4" fmla="*/ 2557571 w 2557571"/>
              <a:gd name="connsiteY4" fmla="*/ 1015996 h 1219200"/>
              <a:gd name="connsiteX5" fmla="*/ 2354367 w 2557571"/>
              <a:gd name="connsiteY5" fmla="*/ 1219200 h 1219200"/>
              <a:gd name="connsiteX6" fmla="*/ 246175 w 2557571"/>
              <a:gd name="connsiteY6" fmla="*/ 1219200 h 1219200"/>
              <a:gd name="connsiteX7" fmla="*/ 42971 w 2557571"/>
              <a:gd name="connsiteY7" fmla="*/ 1015996 h 1219200"/>
              <a:gd name="connsiteX0" fmla="*/ 0 w 2311396"/>
              <a:gd name="connsiteY0" fmla="*/ 1219200 h 1219200"/>
              <a:gd name="connsiteX1" fmla="*/ 0 w 2311396"/>
              <a:gd name="connsiteY1" fmla="*/ 0 h 1219200"/>
              <a:gd name="connsiteX2" fmla="*/ 2108192 w 2311396"/>
              <a:gd name="connsiteY2" fmla="*/ 0 h 1219200"/>
              <a:gd name="connsiteX3" fmla="*/ 2311396 w 2311396"/>
              <a:gd name="connsiteY3" fmla="*/ 203204 h 1219200"/>
              <a:gd name="connsiteX4" fmla="*/ 2311396 w 2311396"/>
              <a:gd name="connsiteY4" fmla="*/ 1015996 h 1219200"/>
              <a:gd name="connsiteX5" fmla="*/ 2108192 w 2311396"/>
              <a:gd name="connsiteY5" fmla="*/ 1219200 h 1219200"/>
              <a:gd name="connsiteX6" fmla="*/ 0 w 2311396"/>
              <a:gd name="connsiteY6" fmla="*/ 1219200 h 1219200"/>
              <a:gd name="connsiteX0" fmla="*/ 0 w 2311396"/>
              <a:gd name="connsiteY0" fmla="*/ 1219200 h 1219200"/>
              <a:gd name="connsiteX1" fmla="*/ 0 w 2311396"/>
              <a:gd name="connsiteY1" fmla="*/ 0 h 1219200"/>
              <a:gd name="connsiteX2" fmla="*/ 2108192 w 2311396"/>
              <a:gd name="connsiteY2" fmla="*/ 0 h 1219200"/>
              <a:gd name="connsiteX3" fmla="*/ 2311396 w 2311396"/>
              <a:gd name="connsiteY3" fmla="*/ 203204 h 1219200"/>
              <a:gd name="connsiteX4" fmla="*/ 2311396 w 2311396"/>
              <a:gd name="connsiteY4" fmla="*/ 1015996 h 1219200"/>
              <a:gd name="connsiteX5" fmla="*/ 2108192 w 2311396"/>
              <a:gd name="connsiteY5" fmla="*/ 1219200 h 1219200"/>
              <a:gd name="connsiteX6" fmla="*/ 0 w 2311396"/>
              <a:gd name="connsiteY6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396" h="1219200">
                <a:moveTo>
                  <a:pt x="0" y="1219200"/>
                </a:moveTo>
                <a:lnTo>
                  <a:pt x="0" y="0"/>
                </a:lnTo>
                <a:lnTo>
                  <a:pt x="2108192" y="0"/>
                </a:lnTo>
                <a:cubicBezTo>
                  <a:pt x="2220418" y="0"/>
                  <a:pt x="2311396" y="90978"/>
                  <a:pt x="2311396" y="203204"/>
                </a:cubicBezTo>
                <a:lnTo>
                  <a:pt x="2311396" y="1015996"/>
                </a:lnTo>
                <a:cubicBezTo>
                  <a:pt x="2311396" y="1128222"/>
                  <a:pt x="2220418" y="1219200"/>
                  <a:pt x="2108192" y="1219200"/>
                </a:cubicBezTo>
                <a:lnTo>
                  <a:pt x="0" y="1219200"/>
                </a:lnTo>
                <a:close/>
              </a:path>
            </a:pathLst>
          </a:custGeom>
          <a:solidFill>
            <a:srgbClr val="E03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82887"/>
            <a:ext cx="6858000" cy="1600200"/>
          </a:xfrm>
        </p:spPr>
        <p:txBody>
          <a:bodyPr lIns="0" rIns="0" bIns="0" anchor="b">
            <a:noAutofit/>
          </a:bodyPr>
          <a:lstStyle>
            <a:lvl1pPr algn="l">
              <a:defRPr sz="440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5334000"/>
            <a:ext cx="6858000" cy="1066800"/>
          </a:xfrm>
        </p:spPr>
        <p:txBody>
          <a:bodyPr lIns="0" r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1 - Position</a:t>
            </a:r>
          </a:p>
          <a:p>
            <a:r>
              <a:rPr lang="en-US" dirty="0"/>
              <a:t>Name 2 - Position</a:t>
            </a:r>
          </a:p>
          <a:p>
            <a:r>
              <a:rPr lang="en-US" dirty="0"/>
              <a:t>Name 3 - Position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4389120"/>
            <a:ext cx="6858000" cy="533400"/>
          </a:xfrm>
        </p:spPr>
        <p:txBody>
          <a:bodyPr lIns="0" tIns="0" rIns="0">
            <a:normAutofit/>
          </a:bodyPr>
          <a:lstStyle>
            <a:lvl1pPr marL="0" indent="0">
              <a:buNone/>
              <a:defRPr>
                <a:solidFill>
                  <a:srgbClr val="A9A9A9"/>
                </a:solidFill>
              </a:defRPr>
            </a:lvl1pPr>
            <a:lvl5pPr marL="0" indent="0">
              <a:buNone/>
              <a:defRPr lang="en-US" sz="2800" b="1" kern="1200" baseline="0" dirty="0">
                <a:solidFill>
                  <a:srgbClr val="A9A9A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20" name="Picture 6" descr="https://www.cs.umd.edu/users/ben/images/template/umd-logo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46"/>
          <a:stretch/>
        </p:blipFill>
        <p:spPr bwMode="auto">
          <a:xfrm>
            <a:off x="1143000" y="1066800"/>
            <a:ext cx="94979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25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creen (Red)">
    <p:bg>
      <p:bgPr>
        <a:solidFill>
          <a:srgbClr val="E03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www.cs.umd.edu/users/ben/images/template/umd-logo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784"/>
          <a:stretch/>
        </p:blipFill>
        <p:spPr bwMode="auto">
          <a:xfrm>
            <a:off x="1797957" y="2971800"/>
            <a:ext cx="554808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3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Red)">
    <p:bg>
      <p:bgPr>
        <a:solidFill>
          <a:srgbClr val="E03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48200"/>
            <a:ext cx="7620000" cy="182880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Full Name 1</a:t>
            </a:r>
          </a:p>
          <a:p>
            <a:pPr lvl="0"/>
            <a:r>
              <a:rPr lang="en-US" dirty="0"/>
              <a:t>[Contact Information 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Full Name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[Contact Information 2]</a:t>
            </a:r>
          </a:p>
        </p:txBody>
      </p:sp>
      <p:sp>
        <p:nvSpPr>
          <p:cNvPr id="4" name="Rounded Rectangle 10"/>
          <p:cNvSpPr/>
          <p:nvPr userDrawn="1"/>
        </p:nvSpPr>
        <p:spPr>
          <a:xfrm rot="10800000">
            <a:off x="6858000" y="2819400"/>
            <a:ext cx="2286000" cy="1219200"/>
          </a:xfrm>
          <a:custGeom>
            <a:avLst/>
            <a:gdLst>
              <a:gd name="connsiteX0" fmla="*/ 0 w 2514600"/>
              <a:gd name="connsiteY0" fmla="*/ 203204 h 1219200"/>
              <a:gd name="connsiteX1" fmla="*/ 203204 w 2514600"/>
              <a:gd name="connsiteY1" fmla="*/ 0 h 1219200"/>
              <a:gd name="connsiteX2" fmla="*/ 2311396 w 2514600"/>
              <a:gd name="connsiteY2" fmla="*/ 0 h 1219200"/>
              <a:gd name="connsiteX3" fmla="*/ 2514600 w 2514600"/>
              <a:gd name="connsiteY3" fmla="*/ 203204 h 1219200"/>
              <a:gd name="connsiteX4" fmla="*/ 2514600 w 2514600"/>
              <a:gd name="connsiteY4" fmla="*/ 1015996 h 1219200"/>
              <a:gd name="connsiteX5" fmla="*/ 2311396 w 2514600"/>
              <a:gd name="connsiteY5" fmla="*/ 1219200 h 1219200"/>
              <a:gd name="connsiteX6" fmla="*/ 203204 w 2514600"/>
              <a:gd name="connsiteY6" fmla="*/ 1219200 h 1219200"/>
              <a:gd name="connsiteX7" fmla="*/ 0 w 2514600"/>
              <a:gd name="connsiteY7" fmla="*/ 1015996 h 1219200"/>
              <a:gd name="connsiteX8" fmla="*/ 0 w 2514600"/>
              <a:gd name="connsiteY8" fmla="*/ 203204 h 1219200"/>
              <a:gd name="connsiteX0" fmla="*/ 188685 w 2514600"/>
              <a:gd name="connsiteY0" fmla="*/ 566061 h 1219200"/>
              <a:gd name="connsiteX1" fmla="*/ 203204 w 2514600"/>
              <a:gd name="connsiteY1" fmla="*/ 0 h 1219200"/>
              <a:gd name="connsiteX2" fmla="*/ 2311396 w 2514600"/>
              <a:gd name="connsiteY2" fmla="*/ 0 h 1219200"/>
              <a:gd name="connsiteX3" fmla="*/ 2514600 w 2514600"/>
              <a:gd name="connsiteY3" fmla="*/ 203204 h 1219200"/>
              <a:gd name="connsiteX4" fmla="*/ 2514600 w 2514600"/>
              <a:gd name="connsiteY4" fmla="*/ 1015996 h 1219200"/>
              <a:gd name="connsiteX5" fmla="*/ 2311396 w 2514600"/>
              <a:gd name="connsiteY5" fmla="*/ 1219200 h 1219200"/>
              <a:gd name="connsiteX6" fmla="*/ 203204 w 2514600"/>
              <a:gd name="connsiteY6" fmla="*/ 1219200 h 1219200"/>
              <a:gd name="connsiteX7" fmla="*/ 0 w 2514600"/>
              <a:gd name="connsiteY7" fmla="*/ 1015996 h 1219200"/>
              <a:gd name="connsiteX8" fmla="*/ 188685 w 2514600"/>
              <a:gd name="connsiteY8" fmla="*/ 566061 h 1219200"/>
              <a:gd name="connsiteX0" fmla="*/ 42971 w 2557571"/>
              <a:gd name="connsiteY0" fmla="*/ 1015996 h 1219200"/>
              <a:gd name="connsiteX1" fmla="*/ 246175 w 2557571"/>
              <a:gd name="connsiteY1" fmla="*/ 0 h 1219200"/>
              <a:gd name="connsiteX2" fmla="*/ 2354367 w 2557571"/>
              <a:gd name="connsiteY2" fmla="*/ 0 h 1219200"/>
              <a:gd name="connsiteX3" fmla="*/ 2557571 w 2557571"/>
              <a:gd name="connsiteY3" fmla="*/ 203204 h 1219200"/>
              <a:gd name="connsiteX4" fmla="*/ 2557571 w 2557571"/>
              <a:gd name="connsiteY4" fmla="*/ 1015996 h 1219200"/>
              <a:gd name="connsiteX5" fmla="*/ 2354367 w 2557571"/>
              <a:gd name="connsiteY5" fmla="*/ 1219200 h 1219200"/>
              <a:gd name="connsiteX6" fmla="*/ 246175 w 2557571"/>
              <a:gd name="connsiteY6" fmla="*/ 1219200 h 1219200"/>
              <a:gd name="connsiteX7" fmla="*/ 42971 w 2557571"/>
              <a:gd name="connsiteY7" fmla="*/ 1015996 h 1219200"/>
              <a:gd name="connsiteX0" fmla="*/ 0 w 2311396"/>
              <a:gd name="connsiteY0" fmla="*/ 1219200 h 1219200"/>
              <a:gd name="connsiteX1" fmla="*/ 0 w 2311396"/>
              <a:gd name="connsiteY1" fmla="*/ 0 h 1219200"/>
              <a:gd name="connsiteX2" fmla="*/ 2108192 w 2311396"/>
              <a:gd name="connsiteY2" fmla="*/ 0 h 1219200"/>
              <a:gd name="connsiteX3" fmla="*/ 2311396 w 2311396"/>
              <a:gd name="connsiteY3" fmla="*/ 203204 h 1219200"/>
              <a:gd name="connsiteX4" fmla="*/ 2311396 w 2311396"/>
              <a:gd name="connsiteY4" fmla="*/ 1015996 h 1219200"/>
              <a:gd name="connsiteX5" fmla="*/ 2108192 w 2311396"/>
              <a:gd name="connsiteY5" fmla="*/ 1219200 h 1219200"/>
              <a:gd name="connsiteX6" fmla="*/ 0 w 2311396"/>
              <a:gd name="connsiteY6" fmla="*/ 1219200 h 1219200"/>
              <a:gd name="connsiteX0" fmla="*/ 0 w 2311396"/>
              <a:gd name="connsiteY0" fmla="*/ 1219200 h 1219200"/>
              <a:gd name="connsiteX1" fmla="*/ 0 w 2311396"/>
              <a:gd name="connsiteY1" fmla="*/ 0 h 1219200"/>
              <a:gd name="connsiteX2" fmla="*/ 2108192 w 2311396"/>
              <a:gd name="connsiteY2" fmla="*/ 0 h 1219200"/>
              <a:gd name="connsiteX3" fmla="*/ 2311396 w 2311396"/>
              <a:gd name="connsiteY3" fmla="*/ 203204 h 1219200"/>
              <a:gd name="connsiteX4" fmla="*/ 2311396 w 2311396"/>
              <a:gd name="connsiteY4" fmla="*/ 1015996 h 1219200"/>
              <a:gd name="connsiteX5" fmla="*/ 2108192 w 2311396"/>
              <a:gd name="connsiteY5" fmla="*/ 1219200 h 1219200"/>
              <a:gd name="connsiteX6" fmla="*/ 0 w 2311396"/>
              <a:gd name="connsiteY6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396" h="1219200">
                <a:moveTo>
                  <a:pt x="0" y="1219200"/>
                </a:moveTo>
                <a:lnTo>
                  <a:pt x="0" y="0"/>
                </a:lnTo>
                <a:lnTo>
                  <a:pt x="2108192" y="0"/>
                </a:lnTo>
                <a:cubicBezTo>
                  <a:pt x="2220418" y="0"/>
                  <a:pt x="2311396" y="90978"/>
                  <a:pt x="2311396" y="203204"/>
                </a:cubicBezTo>
                <a:lnTo>
                  <a:pt x="2311396" y="1015996"/>
                </a:lnTo>
                <a:cubicBezTo>
                  <a:pt x="2311396" y="1128222"/>
                  <a:pt x="2220418" y="1219200"/>
                  <a:pt x="2108192" y="1219200"/>
                </a:cubicBezTo>
                <a:lnTo>
                  <a:pt x="0" y="1219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https://www.cs.umd.edu/users/ben/images/template/umd-logo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46"/>
          <a:stretch/>
        </p:blipFill>
        <p:spPr bwMode="auto">
          <a:xfrm>
            <a:off x="7061282" y="2971800"/>
            <a:ext cx="94979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000" y="2514600"/>
            <a:ext cx="5486400" cy="1828800"/>
          </a:xfrm>
        </p:spPr>
        <p:txBody>
          <a:bodyPr anchor="ctr"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391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Red)">
    <p:bg>
      <p:bgPr>
        <a:solidFill>
          <a:srgbClr val="E03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www.cs.umd.edu/users/ben/images/template/umd-logo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784"/>
          <a:stretch/>
        </p:blipFill>
        <p:spPr bwMode="auto">
          <a:xfrm>
            <a:off x="1797957" y="2971800"/>
            <a:ext cx="554808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257800"/>
            <a:ext cx="7620000" cy="121920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Full Name – [Contact Information 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Full Name – [Contact Information 2]</a:t>
            </a:r>
          </a:p>
        </p:txBody>
      </p:sp>
    </p:spTree>
    <p:extLst>
      <p:ext uri="{BB962C8B-B14F-4D97-AF65-F5344CB8AC3E}">
        <p14:creationId xmlns:p14="http://schemas.microsoft.com/office/powerpoint/2010/main" val="1796629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cree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6233" y="2926080"/>
            <a:ext cx="5431535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2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48200"/>
            <a:ext cx="7620000" cy="18288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baseline="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Full Name 1</a:t>
            </a:r>
          </a:p>
          <a:p>
            <a:pPr marL="0" lvl="0" indent="0">
              <a:buNone/>
            </a:pPr>
            <a:r>
              <a:rPr lang="en-US" dirty="0"/>
              <a:t>[Contact Information 1]</a:t>
            </a:r>
          </a:p>
          <a:p>
            <a:pPr marL="0" lvl="0" indent="0">
              <a:buNone/>
            </a:pPr>
            <a:r>
              <a:rPr lang="en-US" dirty="0"/>
              <a:t>Full Name 2</a:t>
            </a:r>
          </a:p>
          <a:p>
            <a:pPr marL="0" lvl="0" indent="0">
              <a:buNone/>
            </a:pPr>
            <a:r>
              <a:rPr lang="en-US" dirty="0"/>
              <a:t>[Contact Information 2]</a:t>
            </a:r>
          </a:p>
        </p:txBody>
      </p:sp>
      <p:sp>
        <p:nvSpPr>
          <p:cNvPr id="4" name="Rounded Rectangle 10"/>
          <p:cNvSpPr/>
          <p:nvPr userDrawn="1"/>
        </p:nvSpPr>
        <p:spPr>
          <a:xfrm rot="10800000">
            <a:off x="6858000" y="2819400"/>
            <a:ext cx="2286000" cy="1219200"/>
          </a:xfrm>
          <a:custGeom>
            <a:avLst/>
            <a:gdLst>
              <a:gd name="connsiteX0" fmla="*/ 0 w 2514600"/>
              <a:gd name="connsiteY0" fmla="*/ 203204 h 1219200"/>
              <a:gd name="connsiteX1" fmla="*/ 203204 w 2514600"/>
              <a:gd name="connsiteY1" fmla="*/ 0 h 1219200"/>
              <a:gd name="connsiteX2" fmla="*/ 2311396 w 2514600"/>
              <a:gd name="connsiteY2" fmla="*/ 0 h 1219200"/>
              <a:gd name="connsiteX3" fmla="*/ 2514600 w 2514600"/>
              <a:gd name="connsiteY3" fmla="*/ 203204 h 1219200"/>
              <a:gd name="connsiteX4" fmla="*/ 2514600 w 2514600"/>
              <a:gd name="connsiteY4" fmla="*/ 1015996 h 1219200"/>
              <a:gd name="connsiteX5" fmla="*/ 2311396 w 2514600"/>
              <a:gd name="connsiteY5" fmla="*/ 1219200 h 1219200"/>
              <a:gd name="connsiteX6" fmla="*/ 203204 w 2514600"/>
              <a:gd name="connsiteY6" fmla="*/ 1219200 h 1219200"/>
              <a:gd name="connsiteX7" fmla="*/ 0 w 2514600"/>
              <a:gd name="connsiteY7" fmla="*/ 1015996 h 1219200"/>
              <a:gd name="connsiteX8" fmla="*/ 0 w 2514600"/>
              <a:gd name="connsiteY8" fmla="*/ 203204 h 1219200"/>
              <a:gd name="connsiteX0" fmla="*/ 188685 w 2514600"/>
              <a:gd name="connsiteY0" fmla="*/ 566061 h 1219200"/>
              <a:gd name="connsiteX1" fmla="*/ 203204 w 2514600"/>
              <a:gd name="connsiteY1" fmla="*/ 0 h 1219200"/>
              <a:gd name="connsiteX2" fmla="*/ 2311396 w 2514600"/>
              <a:gd name="connsiteY2" fmla="*/ 0 h 1219200"/>
              <a:gd name="connsiteX3" fmla="*/ 2514600 w 2514600"/>
              <a:gd name="connsiteY3" fmla="*/ 203204 h 1219200"/>
              <a:gd name="connsiteX4" fmla="*/ 2514600 w 2514600"/>
              <a:gd name="connsiteY4" fmla="*/ 1015996 h 1219200"/>
              <a:gd name="connsiteX5" fmla="*/ 2311396 w 2514600"/>
              <a:gd name="connsiteY5" fmla="*/ 1219200 h 1219200"/>
              <a:gd name="connsiteX6" fmla="*/ 203204 w 2514600"/>
              <a:gd name="connsiteY6" fmla="*/ 1219200 h 1219200"/>
              <a:gd name="connsiteX7" fmla="*/ 0 w 2514600"/>
              <a:gd name="connsiteY7" fmla="*/ 1015996 h 1219200"/>
              <a:gd name="connsiteX8" fmla="*/ 188685 w 2514600"/>
              <a:gd name="connsiteY8" fmla="*/ 566061 h 1219200"/>
              <a:gd name="connsiteX0" fmla="*/ 42971 w 2557571"/>
              <a:gd name="connsiteY0" fmla="*/ 1015996 h 1219200"/>
              <a:gd name="connsiteX1" fmla="*/ 246175 w 2557571"/>
              <a:gd name="connsiteY1" fmla="*/ 0 h 1219200"/>
              <a:gd name="connsiteX2" fmla="*/ 2354367 w 2557571"/>
              <a:gd name="connsiteY2" fmla="*/ 0 h 1219200"/>
              <a:gd name="connsiteX3" fmla="*/ 2557571 w 2557571"/>
              <a:gd name="connsiteY3" fmla="*/ 203204 h 1219200"/>
              <a:gd name="connsiteX4" fmla="*/ 2557571 w 2557571"/>
              <a:gd name="connsiteY4" fmla="*/ 1015996 h 1219200"/>
              <a:gd name="connsiteX5" fmla="*/ 2354367 w 2557571"/>
              <a:gd name="connsiteY5" fmla="*/ 1219200 h 1219200"/>
              <a:gd name="connsiteX6" fmla="*/ 246175 w 2557571"/>
              <a:gd name="connsiteY6" fmla="*/ 1219200 h 1219200"/>
              <a:gd name="connsiteX7" fmla="*/ 42971 w 2557571"/>
              <a:gd name="connsiteY7" fmla="*/ 1015996 h 1219200"/>
              <a:gd name="connsiteX0" fmla="*/ 0 w 2311396"/>
              <a:gd name="connsiteY0" fmla="*/ 1219200 h 1219200"/>
              <a:gd name="connsiteX1" fmla="*/ 0 w 2311396"/>
              <a:gd name="connsiteY1" fmla="*/ 0 h 1219200"/>
              <a:gd name="connsiteX2" fmla="*/ 2108192 w 2311396"/>
              <a:gd name="connsiteY2" fmla="*/ 0 h 1219200"/>
              <a:gd name="connsiteX3" fmla="*/ 2311396 w 2311396"/>
              <a:gd name="connsiteY3" fmla="*/ 203204 h 1219200"/>
              <a:gd name="connsiteX4" fmla="*/ 2311396 w 2311396"/>
              <a:gd name="connsiteY4" fmla="*/ 1015996 h 1219200"/>
              <a:gd name="connsiteX5" fmla="*/ 2108192 w 2311396"/>
              <a:gd name="connsiteY5" fmla="*/ 1219200 h 1219200"/>
              <a:gd name="connsiteX6" fmla="*/ 0 w 2311396"/>
              <a:gd name="connsiteY6" fmla="*/ 1219200 h 1219200"/>
              <a:gd name="connsiteX0" fmla="*/ 0 w 2311396"/>
              <a:gd name="connsiteY0" fmla="*/ 1219200 h 1219200"/>
              <a:gd name="connsiteX1" fmla="*/ 0 w 2311396"/>
              <a:gd name="connsiteY1" fmla="*/ 0 h 1219200"/>
              <a:gd name="connsiteX2" fmla="*/ 2108192 w 2311396"/>
              <a:gd name="connsiteY2" fmla="*/ 0 h 1219200"/>
              <a:gd name="connsiteX3" fmla="*/ 2311396 w 2311396"/>
              <a:gd name="connsiteY3" fmla="*/ 203204 h 1219200"/>
              <a:gd name="connsiteX4" fmla="*/ 2311396 w 2311396"/>
              <a:gd name="connsiteY4" fmla="*/ 1015996 h 1219200"/>
              <a:gd name="connsiteX5" fmla="*/ 2108192 w 2311396"/>
              <a:gd name="connsiteY5" fmla="*/ 1219200 h 1219200"/>
              <a:gd name="connsiteX6" fmla="*/ 0 w 2311396"/>
              <a:gd name="connsiteY6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396" h="1219200">
                <a:moveTo>
                  <a:pt x="0" y="1219200"/>
                </a:moveTo>
                <a:lnTo>
                  <a:pt x="0" y="0"/>
                </a:lnTo>
                <a:lnTo>
                  <a:pt x="2108192" y="0"/>
                </a:lnTo>
                <a:cubicBezTo>
                  <a:pt x="2220418" y="0"/>
                  <a:pt x="2311396" y="90978"/>
                  <a:pt x="2311396" y="203204"/>
                </a:cubicBezTo>
                <a:lnTo>
                  <a:pt x="2311396" y="1015996"/>
                </a:lnTo>
                <a:cubicBezTo>
                  <a:pt x="2311396" y="1128222"/>
                  <a:pt x="2220418" y="1219200"/>
                  <a:pt x="2108192" y="1219200"/>
                </a:cubicBezTo>
                <a:lnTo>
                  <a:pt x="0" y="1219200"/>
                </a:lnTo>
                <a:close/>
              </a:path>
            </a:pathLst>
          </a:custGeom>
          <a:solidFill>
            <a:srgbClr val="E03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https://www.cs.umd.edu/users/ben/images/template/umd-logo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46"/>
          <a:stretch/>
        </p:blipFill>
        <p:spPr bwMode="auto">
          <a:xfrm>
            <a:off x="7061282" y="2971800"/>
            <a:ext cx="94979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000" y="2514600"/>
            <a:ext cx="5486400" cy="1828800"/>
          </a:xfrm>
        </p:spPr>
        <p:txBody>
          <a:bodyPr anchor="ctr">
            <a:normAutofit/>
          </a:bodyPr>
          <a:lstStyle>
            <a:lvl1pPr marL="0" indent="0">
              <a:buNone/>
              <a:defRPr lang="en-US" sz="5400" b="0" kern="1200" baseline="0" dirty="0" smtClean="0">
                <a:solidFill>
                  <a:srgbClr val="515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412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257800"/>
            <a:ext cx="7620000" cy="121920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None/>
              <a:tabLst/>
              <a:defRPr sz="1800" baseline="0">
                <a:solidFill>
                  <a:srgbClr val="45454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Full Name – [Contact Information 1]</a:t>
            </a:r>
          </a:p>
          <a:p>
            <a:pPr lvl="0"/>
            <a:r>
              <a:rPr lang="en-US" dirty="0"/>
              <a:t>Full Name – [Contact Information 2]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6233" y="2926080"/>
            <a:ext cx="5431535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18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25E9-6066-435D-A3F5-9377BBB829D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1C36-779F-4D1B-9EA4-684B9D3F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9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\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cs.umd.edu/users/ben/images/template/umd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46"/>
          <a:stretch/>
        </p:blipFill>
        <p:spPr bwMode="auto">
          <a:xfrm>
            <a:off x="451890" y="6400800"/>
            <a:ext cx="284939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716280" y="6355080"/>
            <a:ext cx="794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HSIS</a:t>
            </a:r>
            <a:r>
              <a:rPr lang="en-US" sz="900" b="0" baseline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Lab -</a:t>
            </a:r>
            <a:endParaRPr lang="en-US" sz="900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8267700" y="6355397"/>
            <a:ext cx="1143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HelveticaNeue"/>
              </a:rPr>
              <a:t>•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l="57459" t="52667" r="26718" b="23999"/>
          <a:stretch/>
        </p:blipFill>
        <p:spPr>
          <a:xfrm>
            <a:off x="5943600" y="3733800"/>
            <a:ext cx="2895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33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46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https://www.cs.umd.edu/users/ben/images/template/umd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46"/>
          <a:stretch/>
        </p:blipFill>
        <p:spPr bwMode="auto">
          <a:xfrm>
            <a:off x="451890" y="6400800"/>
            <a:ext cx="284939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 lIns="0"/>
          <a:lstStyle>
            <a:lvl1pPr algn="r"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3926160-99F8-47AD-B4F1-608E9A574C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467600" y="6355397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716280" y="6355080"/>
            <a:ext cx="794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HSIS</a:t>
            </a:r>
            <a:r>
              <a:rPr lang="en-US" sz="900" b="0" baseline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Lab -</a:t>
            </a:r>
            <a:endParaRPr lang="en-US" sz="900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8267700" y="6355397"/>
            <a:ext cx="1143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HelveticaNeue"/>
              </a:rPr>
              <a:t>•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6355080"/>
            <a:ext cx="4724400" cy="365760"/>
          </a:xfrm>
        </p:spPr>
        <p:txBody>
          <a:bodyPr anchor="ctr">
            <a:noAutofit/>
          </a:bodyPr>
          <a:lstStyle>
            <a:lvl1pPr>
              <a:defRPr sz="9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Venue</a:t>
            </a:r>
          </a:p>
        </p:txBody>
      </p:sp>
    </p:spTree>
    <p:extLst>
      <p:ext uri="{BB962C8B-B14F-4D97-AF65-F5344CB8AC3E}">
        <p14:creationId xmlns:p14="http://schemas.microsoft.com/office/powerpoint/2010/main" val="317401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7038"/>
            <a:ext cx="8229600" cy="563562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76400"/>
            <a:ext cx="8229600" cy="4572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8229600" cy="4572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A9A9A9"/>
                </a:solidFill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pic>
        <p:nvPicPr>
          <p:cNvPr id="11" name="Picture 10" descr="https://www.cs.umd.edu/users/ben/images/template/umd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46"/>
          <a:stretch/>
        </p:blipFill>
        <p:spPr bwMode="auto">
          <a:xfrm>
            <a:off x="451890" y="6400800"/>
            <a:ext cx="284939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 lIns="0"/>
          <a:lstStyle>
            <a:lvl1pPr algn="r"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3926160-99F8-47AD-B4F1-608E9A574C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467600" y="6355397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716280" y="6355080"/>
            <a:ext cx="794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HSIS</a:t>
            </a:r>
            <a:r>
              <a:rPr lang="en-US" sz="900" b="0" baseline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Lab -</a:t>
            </a:r>
            <a:endParaRPr lang="en-US" sz="900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8267700" y="6355397"/>
            <a:ext cx="1143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HelveticaNeue"/>
              </a:rPr>
              <a:t>•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95400" y="6355080"/>
            <a:ext cx="4724400" cy="365760"/>
          </a:xfrm>
        </p:spPr>
        <p:txBody>
          <a:bodyPr anchor="ctr">
            <a:noAutofit/>
          </a:bodyPr>
          <a:lstStyle>
            <a:lvl1pPr>
              <a:defRPr sz="9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Venue</a:t>
            </a:r>
          </a:p>
        </p:txBody>
      </p:sp>
    </p:spTree>
    <p:extLst>
      <p:ext uri="{BB962C8B-B14F-4D97-AF65-F5344CB8AC3E}">
        <p14:creationId xmlns:p14="http://schemas.microsoft.com/office/powerpoint/2010/main" val="241137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5715000" cy="4953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https://www.cs.umd.edu/users/ben/images/template/umd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46"/>
          <a:stretch/>
        </p:blipFill>
        <p:spPr bwMode="auto">
          <a:xfrm>
            <a:off x="451890" y="6400800"/>
            <a:ext cx="284939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172200" y="1295400"/>
            <a:ext cx="2502877" cy="495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Pictures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 lIns="0"/>
          <a:lstStyle>
            <a:lvl1pPr algn="r"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3926160-99F8-47AD-B4F1-608E9A574C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467600" y="6355397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716280" y="6355080"/>
            <a:ext cx="794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HSIS</a:t>
            </a:r>
            <a:r>
              <a:rPr lang="en-US" sz="900" b="0" baseline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Lab -</a:t>
            </a:r>
            <a:endParaRPr lang="en-US" sz="900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8267700" y="6355397"/>
            <a:ext cx="1143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HelveticaNeue"/>
              </a:rPr>
              <a:t>•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6355080"/>
            <a:ext cx="4724400" cy="365760"/>
          </a:xfrm>
        </p:spPr>
        <p:txBody>
          <a:bodyPr anchor="ctr">
            <a:noAutofit/>
          </a:bodyPr>
          <a:lstStyle>
            <a:lvl1pPr>
              <a:defRPr sz="9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Venue</a:t>
            </a:r>
          </a:p>
        </p:txBody>
      </p:sp>
    </p:spTree>
    <p:extLst>
      <p:ext uri="{BB962C8B-B14F-4D97-AF65-F5344CB8AC3E}">
        <p14:creationId xmlns:p14="http://schemas.microsoft.com/office/powerpoint/2010/main" val="338523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38600"/>
            <a:ext cx="7772400" cy="1514475"/>
          </a:xfrm>
        </p:spPr>
        <p:txBody>
          <a:bodyPr anchor="b">
            <a:noAutofit/>
          </a:bodyPr>
          <a:lstStyle>
            <a:lvl1pPr algn="l">
              <a:defRPr sz="4400" b="1" cap="none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5562601"/>
            <a:ext cx="7772400" cy="7620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1854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38600"/>
            <a:ext cx="7772400" cy="1514475"/>
          </a:xfrm>
        </p:spPr>
        <p:txBody>
          <a:bodyPr anchor="b">
            <a:noAutofit/>
          </a:bodyPr>
          <a:lstStyle>
            <a:lvl1pPr algn="l">
              <a:defRPr sz="4400" b="1" cap="none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5562601"/>
            <a:ext cx="7772400" cy="7620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89571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(Cent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671763"/>
            <a:ext cx="7772400" cy="1514475"/>
          </a:xfrm>
        </p:spPr>
        <p:txBody>
          <a:bodyPr anchor="ctr">
            <a:noAutofit/>
          </a:bodyPr>
          <a:lstStyle>
            <a:lvl1pPr algn="ctr">
              <a:defRPr sz="4000" b="1" cap="none"/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940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8" name="Picture 7" descr="https://www.cs.umd.edu/users/ben/images/template/umd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46"/>
          <a:stretch/>
        </p:blipFill>
        <p:spPr bwMode="auto">
          <a:xfrm>
            <a:off x="451890" y="6400800"/>
            <a:ext cx="284939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 lIns="0"/>
          <a:lstStyle>
            <a:lvl1pPr algn="r"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3926160-99F8-47AD-B4F1-608E9A574C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467600" y="6355397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716280" y="6355080"/>
            <a:ext cx="794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HSIS</a:t>
            </a:r>
            <a:r>
              <a:rPr lang="en-US" sz="900" b="0" baseline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Lab -</a:t>
            </a:r>
            <a:endParaRPr lang="en-US" sz="900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8267700" y="6355397"/>
            <a:ext cx="1143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HelveticaNeue"/>
              </a:rPr>
              <a:t>•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6355080"/>
            <a:ext cx="4724400" cy="365760"/>
          </a:xfrm>
        </p:spPr>
        <p:txBody>
          <a:bodyPr anchor="ctr">
            <a:noAutofit/>
          </a:bodyPr>
          <a:lstStyle>
            <a:lvl1pPr>
              <a:defRPr sz="9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Venue</a:t>
            </a:r>
          </a:p>
        </p:txBody>
      </p:sp>
    </p:spTree>
    <p:extLst>
      <p:ext uri="{BB962C8B-B14F-4D97-AF65-F5344CB8AC3E}">
        <p14:creationId xmlns:p14="http://schemas.microsoft.com/office/powerpoint/2010/main" val="214990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www.cs.umd.edu/users/ben/images/template/umd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46"/>
          <a:stretch/>
        </p:blipFill>
        <p:spPr bwMode="auto">
          <a:xfrm>
            <a:off x="451890" y="6400800"/>
            <a:ext cx="284939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 lIns="0"/>
          <a:lstStyle>
            <a:lvl1pPr algn="r"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3926160-99F8-47AD-B4F1-608E9A574C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467600" y="6355397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16280" y="6355080"/>
            <a:ext cx="794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HSIS</a:t>
            </a:r>
            <a:r>
              <a:rPr lang="en-US" sz="900" b="0" baseline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Lab -</a:t>
            </a:r>
            <a:endParaRPr lang="en-US" sz="900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267700" y="6355397"/>
            <a:ext cx="1143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HelveticaNeue"/>
              </a:rPr>
              <a:t>•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6355080"/>
            <a:ext cx="4724400" cy="365760"/>
          </a:xfrm>
        </p:spPr>
        <p:txBody>
          <a:bodyPr anchor="ctr">
            <a:noAutofit/>
          </a:bodyPr>
          <a:lstStyle>
            <a:lvl1pPr>
              <a:defRPr sz="9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Venue</a:t>
            </a:r>
          </a:p>
        </p:txBody>
      </p:sp>
    </p:spTree>
    <p:extLst>
      <p:ext uri="{BB962C8B-B14F-4D97-AF65-F5344CB8AC3E}">
        <p14:creationId xmlns:p14="http://schemas.microsoft.com/office/powerpoint/2010/main" val="174968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75000">
              <a:schemeClr val="bg1">
                <a:alpha val="0"/>
                <a:lumMod val="0"/>
                <a:lumOff val="100000"/>
              </a:schemeClr>
            </a:gs>
            <a:gs pos="100000">
              <a:srgbClr val="E6E6E6">
                <a:lumMod val="25000"/>
                <a:lumOff val="75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C205F-E1F5-4BAA-99AD-7FD2D1F1CE9C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9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70" r:id="rId4"/>
    <p:sldLayoutId id="2147483663" r:id="rId5"/>
    <p:sldLayoutId id="2147483667" r:id="rId6"/>
    <p:sldLayoutId id="2147483664" r:id="rId7"/>
    <p:sldLayoutId id="2147483654" r:id="rId8"/>
    <p:sldLayoutId id="2147483655" r:id="rId9"/>
    <p:sldLayoutId id="2147483660" r:id="rId10"/>
    <p:sldLayoutId id="2147483668" r:id="rId11"/>
    <p:sldLayoutId id="2147483665" r:id="rId12"/>
    <p:sldLayoutId id="2147483662" r:id="rId13"/>
    <p:sldLayoutId id="2147483669" r:id="rId14"/>
    <p:sldLayoutId id="2147483666" r:id="rId15"/>
    <p:sldLayoutId id="2147483674" r:id="rId1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51515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SzPct val="85000"/>
        <a:buFont typeface="Arial" panose="020B0604020202020204" pitchFamily="34" charset="0"/>
        <a:buNone/>
        <a:defRPr sz="2800" kern="1200" baseline="0">
          <a:solidFill>
            <a:srgbClr val="79797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801688" indent="-344488" algn="l" defTabSz="914400" rtl="0" eaLnBrk="1" latinLnBrk="0" hangingPunct="1">
        <a:spcBef>
          <a:spcPct val="20000"/>
        </a:spcBef>
        <a:buSzPct val="75000"/>
        <a:buFont typeface="Arial" panose="020B0604020202020204" pitchFamily="34" charset="0"/>
        <a:buChar char="•"/>
        <a:tabLst/>
        <a:defRPr sz="2800" kern="1200">
          <a:solidFill>
            <a:srgbClr val="79797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55713" indent="-341313" algn="l" defTabSz="914400" rtl="0" eaLnBrk="1" latinLnBrk="0" hangingPunct="1">
        <a:spcBef>
          <a:spcPct val="20000"/>
        </a:spcBef>
        <a:buSzPct val="80000"/>
        <a:buFont typeface="Open Sans" panose="020B0606030504020204" pitchFamily="34" charset="0"/>
        <a:buChar char="–"/>
        <a:defRPr sz="2400" kern="1200">
          <a:solidFill>
            <a:srgbClr val="79797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712913" indent="-341313" algn="l" defTabSz="914400" rtl="0" eaLnBrk="1" latinLnBrk="0" hangingPunct="1">
        <a:spcBef>
          <a:spcPct val="20000"/>
        </a:spcBef>
        <a:buSzPct val="75000"/>
        <a:buFont typeface="Courier New" panose="02070309020205020404" pitchFamily="49" charset="0"/>
        <a:buChar char="o"/>
        <a:defRPr sz="2000" kern="1200">
          <a:solidFill>
            <a:srgbClr val="79797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170113" indent="-341313" algn="l" defTabSz="914400" rtl="0" eaLnBrk="1" latinLnBrk="0" hangingPunct="1">
        <a:spcBef>
          <a:spcPct val="20000"/>
        </a:spcBef>
        <a:buSzPct val="75000"/>
        <a:buFont typeface="Arial" panose="020B0604020202020204" pitchFamily="34" charset="0"/>
        <a:buChar char="»"/>
        <a:defRPr sz="2000" kern="1200">
          <a:solidFill>
            <a:srgbClr val="79797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48000"/>
            <a:ext cx="7315200" cy="1600200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Public investment and electric vehicle design: a model-based market analysis framework </a:t>
            </a:r>
            <a:r>
              <a:rPr lang="en-US" sz="1400" baseline="30000" dirty="0" smtClean="0">
                <a:solidFill>
                  <a:srgbClr val="000000"/>
                </a:solidFill>
              </a:rPr>
              <a:t>[1]</a:t>
            </a:r>
            <a:endParaRPr lang="en-US" sz="1400" baseline="30000" dirty="0">
              <a:solidFill>
                <a:srgbClr val="000000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D5582902-ADB1-4996-B39B-7412450ED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953000"/>
            <a:ext cx="6858000" cy="106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Benjamin </a:t>
            </a:r>
            <a:r>
              <a:rPr lang="en-US" dirty="0"/>
              <a:t>M. </a:t>
            </a:r>
            <a:r>
              <a:rPr lang="en-US" dirty="0" err="1"/>
              <a:t>Knisely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Department of Mechanical Engineering, University of Maryland </a:t>
            </a:r>
          </a:p>
        </p:txBody>
      </p:sp>
    </p:spTree>
    <p:extLst>
      <p:ext uri="{BB962C8B-B14F-4D97-AF65-F5344CB8AC3E}">
        <p14:creationId xmlns:p14="http://schemas.microsoft.com/office/powerpoint/2010/main" val="13258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C09FB8-8FBC-4727-891E-0EDB480D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3805"/>
            <a:ext cx="8229600" cy="495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Greenhouse gas emissions estimated based on CO</a:t>
            </a:r>
            <a:r>
              <a:rPr lang="en-US" baseline="-25000" dirty="0" smtClean="0"/>
              <a:t>2 </a:t>
            </a:r>
            <a:r>
              <a:rPr lang="en-US" dirty="0" smtClean="0"/>
              <a:t>emission from gas consumption and electricity production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Baseline tax and plate fees for all vehicles equal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Gas prices</a:t>
            </a:r>
          </a:p>
          <a:p>
            <a:pPr marL="1316038" lvl="1" indent="-514350"/>
            <a:r>
              <a:rPr lang="en-US" dirty="0" smtClean="0"/>
              <a:t>Ann Arbor: $2.51/gal</a:t>
            </a:r>
          </a:p>
          <a:p>
            <a:pPr marL="1316038" lvl="1" indent="-514350"/>
            <a:r>
              <a:rPr lang="en-US" dirty="0" smtClean="0"/>
              <a:t>Beijing: $4.77/gal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4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Stakeholder Decisions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C09FB8-8FBC-4727-891E-0EDB480D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3805"/>
            <a:ext cx="8229600" cy="495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Government </a:t>
            </a:r>
          </a:p>
          <a:p>
            <a:pPr marL="1316038" lvl="1" indent="-514350"/>
            <a:r>
              <a:rPr lang="en-US" dirty="0"/>
              <a:t>P</a:t>
            </a:r>
            <a:r>
              <a:rPr lang="en-US" dirty="0" smtClean="0"/>
              <a:t>ublic policies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Manufacturer  </a:t>
            </a:r>
          </a:p>
          <a:p>
            <a:pPr marL="1316038" lvl="1" indent="-514350"/>
            <a:r>
              <a:rPr lang="en-US" dirty="0"/>
              <a:t>B</a:t>
            </a:r>
            <a:r>
              <a:rPr lang="en-US" dirty="0" smtClean="0"/>
              <a:t>attery design</a:t>
            </a:r>
          </a:p>
          <a:p>
            <a:pPr marL="1316038" lvl="1" indent="-514350"/>
            <a:r>
              <a:rPr lang="en-US" dirty="0" smtClean="0"/>
              <a:t>Powertrain design </a:t>
            </a:r>
          </a:p>
          <a:p>
            <a:pPr marL="1316038" lvl="1" indent="-514350"/>
            <a:r>
              <a:rPr lang="en-US" dirty="0" smtClean="0"/>
              <a:t>Vehicle price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CS Operator</a:t>
            </a:r>
          </a:p>
          <a:p>
            <a:pPr marL="1316038" lvl="1" indent="-514350"/>
            <a:r>
              <a:rPr lang="en-US" dirty="0" smtClean="0"/>
              <a:t># of stations</a:t>
            </a:r>
          </a:p>
          <a:p>
            <a:pPr marL="1316038" lvl="1" indent="-514350"/>
            <a:r>
              <a:rPr lang="en-US" dirty="0" smtClean="0"/>
              <a:t>Charging price</a:t>
            </a:r>
          </a:p>
          <a:p>
            <a:pPr marL="1316038" lvl="1" indent="-514350"/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Optimization Models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9539"/>
            <a:ext cx="8839200" cy="54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2C09FB8-8FBC-4727-891E-0EDB480D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3805"/>
            <a:ext cx="8229600" cy="495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1" dirty="0" smtClean="0"/>
              <a:t>EM</a:t>
            </a:r>
            <a:r>
              <a:rPr lang="en-US" dirty="0" smtClean="0"/>
              <a:t>: Emissions</a:t>
            </a:r>
            <a:endParaRPr lang="en-US" b="1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1" dirty="0" smtClean="0"/>
              <a:t>D</a:t>
            </a:r>
            <a:r>
              <a:rPr lang="en-US" dirty="0" smtClean="0"/>
              <a:t>: Demand </a:t>
            </a:r>
            <a:endParaRPr lang="en-US" b="1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1" dirty="0" smtClean="0"/>
              <a:t>P</a:t>
            </a:r>
            <a:r>
              <a:rPr lang="en-US" dirty="0" smtClean="0"/>
              <a:t>: Price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1" dirty="0" smtClean="0"/>
              <a:t>A</a:t>
            </a:r>
            <a:r>
              <a:rPr lang="en-US" dirty="0" smtClean="0"/>
              <a:t>: Vehicle Attributes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1" dirty="0" smtClean="0"/>
              <a:t>I</a:t>
            </a:r>
            <a:r>
              <a:rPr lang="en-US" dirty="0" smtClean="0"/>
              <a:t>: Government Investment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1" dirty="0" smtClean="0"/>
              <a:t>C</a:t>
            </a:r>
            <a:r>
              <a:rPr lang="en-US" dirty="0" smtClean="0"/>
              <a:t>: Cost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l-GR" b="1" dirty="0" smtClean="0"/>
              <a:t>Π</a:t>
            </a:r>
            <a:r>
              <a:rPr lang="en-US" dirty="0" smtClean="0"/>
              <a:t>: Profit</a:t>
            </a:r>
            <a:endParaRPr lang="en-US" b="1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410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Optimization Models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1541555"/>
            <a:ext cx="5895975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35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Decision-Making Framework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24" y="1371600"/>
            <a:ext cx="822237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Policy 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68" y="1447800"/>
            <a:ext cx="8917264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990600"/>
            <a:ext cx="657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 Policy Model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66" y="4678918"/>
            <a:ext cx="4668115" cy="405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423" y="5238750"/>
            <a:ext cx="5562600" cy="704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724" y="6097509"/>
            <a:ext cx="3810000" cy="409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443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Engineering 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92C09FB8-8FBC-4727-891E-0EDB480D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3805"/>
            <a:ext cx="8229600" cy="495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1 BEV and 1 PHEV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Vehicles simulated with </a:t>
            </a:r>
            <a:r>
              <a:rPr lang="en-US" dirty="0" err="1" smtClean="0"/>
              <a:t>AMESim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2286000"/>
            <a:ext cx="74104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Engineering 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71" y="1933892"/>
            <a:ext cx="7521057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Charging Service 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6" y="1066800"/>
            <a:ext cx="5838824" cy="552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C09FB8-8FBC-4727-891E-0EDB480D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3805"/>
            <a:ext cx="8229600" cy="495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Electric vehicles (EVs) could provide social and environmental benefits through reduction of GHG emissions, but struggles with widespread adoption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Government regulation and investment influences adoption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Ancillary services also influence adoption</a:t>
            </a:r>
          </a:p>
          <a:p>
            <a:pPr marL="1316038" lvl="1" indent="-514350"/>
            <a:r>
              <a:rPr lang="en-US" dirty="0" smtClean="0"/>
              <a:t>E.g. Vehicle charging stations (CS)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3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Charging Service 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1066800"/>
            <a:ext cx="5219700" cy="386898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2C09FB8-8FBC-4727-891E-0EDB480D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35787"/>
            <a:ext cx="8229600" cy="14196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Optimal Locations = min distance to each EV user on map</a:t>
            </a:r>
          </a:p>
          <a:p>
            <a:pPr marL="1316038" lvl="1" indent="-514350"/>
            <a:r>
              <a:rPr lang="en-US" dirty="0" smtClean="0"/>
              <a:t>Assumes uniform distribution of users</a:t>
            </a:r>
          </a:p>
        </p:txBody>
      </p:sp>
    </p:spTree>
    <p:extLst>
      <p:ext uri="{BB962C8B-B14F-4D97-AF65-F5344CB8AC3E}">
        <p14:creationId xmlns:p14="http://schemas.microsoft.com/office/powerpoint/2010/main" val="24797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Charging Service 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124" y="2133600"/>
            <a:ext cx="4667752" cy="3790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92C09FB8-8FBC-4727-891E-0EDB480D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92" y="4038600"/>
            <a:ext cx="8229600" cy="14196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Every charger should serve 12 users/day</a:t>
            </a:r>
          </a:p>
        </p:txBody>
      </p:sp>
    </p:spTree>
    <p:extLst>
      <p:ext uri="{BB962C8B-B14F-4D97-AF65-F5344CB8AC3E}">
        <p14:creationId xmlns:p14="http://schemas.microsoft.com/office/powerpoint/2010/main" val="3492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 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093" y="913088"/>
            <a:ext cx="5512507" cy="564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Optimization 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286000"/>
            <a:ext cx="65817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71800"/>
            <a:ext cx="8409432" cy="63976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Results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-27317"/>
            <a:ext cx="5779809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46" y="0"/>
            <a:ext cx="2822754" cy="17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4" y="1981200"/>
            <a:ext cx="9097794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46" y="0"/>
            <a:ext cx="2822754" cy="17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246" y="0"/>
            <a:ext cx="2822754" cy="1782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5808"/>
            <a:ext cx="9144000" cy="21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2C09FB8-8FBC-4727-891E-0EDB480D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3805"/>
            <a:ext cx="8229600" cy="495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Collaboration is the clear winning strategy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Increasing budget has diminishing returns for EV adoption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High vehicle price combined with low EV acceptance and high sensitivity to price is a adoption bottleneck + inefficient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BEV-investments are most cost-effective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Gas price changes have a significant impact on vehicle demand</a:t>
            </a:r>
          </a:p>
        </p:txBody>
      </p:sp>
    </p:spTree>
    <p:extLst>
      <p:ext uri="{BB962C8B-B14F-4D97-AF65-F5344CB8AC3E}">
        <p14:creationId xmlns:p14="http://schemas.microsoft.com/office/powerpoint/2010/main" val="73927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[</a:t>
            </a:r>
            <a:r>
              <a:rPr lang="en-US" dirty="0" smtClean="0"/>
              <a:t>1] Kang</a:t>
            </a:r>
            <a:r>
              <a:rPr lang="en-US" dirty="0"/>
              <a:t>, N., Ren, Y., Feinberg, F. M., and </a:t>
            </a:r>
            <a:r>
              <a:rPr lang="en-US" dirty="0" err="1"/>
              <a:t>Papalambros</a:t>
            </a:r>
            <a:r>
              <a:rPr lang="en-US" dirty="0"/>
              <a:t>, P. Y., 2016, “Public Investment and Electric Vehicle Design: A Model-Based Market Analysis Framework with Application to a USA–China Comparison Study,” Design Science, </a:t>
            </a:r>
            <a:r>
              <a:rPr lang="en-US" b="1" dirty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[2] </a:t>
            </a:r>
            <a:r>
              <a:rPr lang="en-US" dirty="0" err="1" smtClean="0"/>
              <a:t>Michalek</a:t>
            </a:r>
            <a:r>
              <a:rPr lang="en-US" dirty="0"/>
              <a:t>, J. J., </a:t>
            </a:r>
            <a:r>
              <a:rPr lang="en-US" dirty="0" err="1"/>
              <a:t>Papalambros</a:t>
            </a:r>
            <a:r>
              <a:rPr lang="en-US" dirty="0"/>
              <a:t>, P. Y., and </a:t>
            </a:r>
            <a:r>
              <a:rPr lang="en-US" dirty="0" err="1"/>
              <a:t>Skerlos</a:t>
            </a:r>
            <a:r>
              <a:rPr lang="en-US" dirty="0"/>
              <a:t>, S. J., 2005, “A Study of Fuel Efficiency and Emission Policy Impact on Optimal Vehicle Design Decisions,” J. Mech. Des, </a:t>
            </a:r>
            <a:r>
              <a:rPr lang="en-US" b="1" dirty="0"/>
              <a:t>126</a:t>
            </a:r>
            <a:r>
              <a:rPr lang="en-US" dirty="0"/>
              <a:t>(6), pp. 1062–1070.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C09FB8-8FBC-4727-891E-0EDB480D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3805"/>
            <a:ext cx="8229600" cy="495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A game-theoretic optimization framework analyzing public policy’s effect on the EV market is proposed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81400" y="2971800"/>
            <a:ext cx="19812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5029200"/>
            <a:ext cx="19812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Manufacturer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3600" y="5029200"/>
            <a:ext cx="19812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Charge Station Operator</a:t>
            </a:r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 rot="18793804">
            <a:off x="1851633" y="3734876"/>
            <a:ext cx="1886618" cy="937895"/>
          </a:xfrm>
          <a:prstGeom prst="leftRightArrow">
            <a:avLst>
              <a:gd name="adj1" fmla="val 242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 rot="2700524">
            <a:off x="5473968" y="3741833"/>
            <a:ext cx="1886618" cy="937895"/>
          </a:xfrm>
          <a:prstGeom prst="leftRightArrow">
            <a:avLst>
              <a:gd name="adj1" fmla="val 242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3429000" y="5037599"/>
            <a:ext cx="2286000" cy="937895"/>
          </a:xfrm>
          <a:prstGeom prst="leftRightArrow">
            <a:avLst>
              <a:gd name="adj1" fmla="val 242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246" y="0"/>
            <a:ext cx="2822754" cy="1782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93965"/>
            <a:ext cx="73437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246" y="0"/>
            <a:ext cx="2822754" cy="1782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791936"/>
            <a:ext cx="73247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– Public Policy and EV Market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C09FB8-8FBC-4727-891E-0EDB480D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3805"/>
            <a:ext cx="8229600" cy="495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Primary barriers to adoption:</a:t>
            </a:r>
          </a:p>
          <a:p>
            <a:pPr marL="1316038" lvl="1" indent="-514350"/>
            <a:r>
              <a:rPr lang="en-US" dirty="0" smtClean="0"/>
              <a:t>Price</a:t>
            </a:r>
          </a:p>
          <a:p>
            <a:pPr marL="1316038" lvl="1" indent="-514350"/>
            <a:r>
              <a:rPr lang="en-US" dirty="0" smtClean="0"/>
              <a:t>Social preference</a:t>
            </a:r>
          </a:p>
          <a:p>
            <a:pPr marL="1316038" lvl="1" indent="-514350"/>
            <a:r>
              <a:rPr lang="en-US" dirty="0" smtClean="0"/>
              <a:t>“Range Anxiety”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Policy can influence:</a:t>
            </a:r>
          </a:p>
          <a:p>
            <a:pPr marL="1316038" lvl="1" indent="-514350"/>
            <a:r>
              <a:rPr lang="en-US" dirty="0" smtClean="0"/>
              <a:t>Consumer choices</a:t>
            </a:r>
          </a:p>
          <a:p>
            <a:pPr marL="1316038" lvl="1" indent="-514350"/>
            <a:r>
              <a:rPr lang="en-US" dirty="0" smtClean="0"/>
              <a:t>Manufacturer decisions</a:t>
            </a:r>
          </a:p>
          <a:p>
            <a:pPr marL="1316038" lvl="1" indent="-514350"/>
            <a:r>
              <a:rPr lang="en-US" dirty="0" smtClean="0"/>
              <a:t>Charge station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– EV Engineering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C09FB8-8FBC-4727-891E-0EDB480D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3805"/>
            <a:ext cx="8229600" cy="495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Powertrain governs fuel economy and emissions</a:t>
            </a:r>
          </a:p>
          <a:p>
            <a:pPr marL="1316038" lvl="1" indent="-514350"/>
            <a:r>
              <a:rPr lang="en-US" dirty="0" smtClean="0"/>
              <a:t>Battery, motor, engine size</a:t>
            </a:r>
          </a:p>
          <a:p>
            <a:pPr marL="1316038" lvl="1" indent="-514350"/>
            <a:r>
              <a:rPr lang="en-US" dirty="0" smtClean="0"/>
              <a:t>Final drive ratio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37" y="4114800"/>
            <a:ext cx="6243638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3704590"/>
            <a:ext cx="2286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Battery EV Drivetrain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22057" y="3704590"/>
            <a:ext cx="2870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Plug-in Hybrid EV Drivetrain</a:t>
            </a:r>
          </a:p>
          <a:p>
            <a:endParaRPr lang="en-US" sz="1600" dirty="0">
              <a:solidFill>
                <a:srgbClr val="7979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– Design for Market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C09FB8-8FBC-4727-891E-0EDB480D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3805"/>
            <a:ext cx="8229600" cy="495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Maximizes expected value of product, as opposed to engineering performance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Demand model used to estimate profit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 smtClean="0"/>
              <a:t>Consumer Demand = f(Design Attribute A)</a:t>
            </a:r>
          </a:p>
          <a:p>
            <a:pPr algn="ctr"/>
            <a:r>
              <a:rPr lang="en-US" dirty="0" smtClean="0"/>
              <a:t>Design Attribute A = f(Design Variables X)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1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– Design for Market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6260068"/>
            <a:ext cx="657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Design for Market Systems Framework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76013"/>
            <a:ext cx="5951954" cy="51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– Design for Market Systems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729" y="1075289"/>
            <a:ext cx="6564541" cy="51847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6260068"/>
            <a:ext cx="657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Design for Market Systems Framework 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245900-4600-4949-A355-7857E3D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C09FB8-8FBC-4727-891E-0EDB480D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3805"/>
            <a:ext cx="8229600" cy="495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Subsidy-related policies only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Time independent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Market consists of 2 manufacturers:</a:t>
            </a:r>
          </a:p>
          <a:p>
            <a:pPr marL="1316038" lvl="1" indent="-514350"/>
            <a:r>
              <a:rPr lang="en-US" dirty="0" smtClean="0"/>
              <a:t>BEV and PHEV producer</a:t>
            </a:r>
          </a:p>
          <a:p>
            <a:pPr marL="1316038" lvl="1" indent="-514350"/>
            <a:r>
              <a:rPr lang="en-US" dirty="0" smtClean="0"/>
              <a:t>Conventional vehicle producer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Study focuses on 2 markets (Central Beijing and Ann Arbor, MI) suited well for charger installation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883E35-444F-4BBB-91BD-512156E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6160-99F8-47AD-B4F1-608E9A574CE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A4E3A5-3EE9-4C68-A2BE-578ED897A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690B54-F50F-4FEF-A28B-D97DDA4881FA}" type="datetime1">
              <a:rPr lang="en-US" smtClean="0"/>
              <a:t>5/3/2018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18749</TotalTime>
  <Words>604</Words>
  <Application>Microsoft Office PowerPoint</Application>
  <PresentationFormat>On-screen Show (4:3)</PresentationFormat>
  <Paragraphs>158</Paragraphs>
  <Slides>32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Open Sans</vt:lpstr>
      <vt:lpstr>HelveticaNeue</vt:lpstr>
      <vt:lpstr>Arial</vt:lpstr>
      <vt:lpstr>Open Sans Semibold</vt:lpstr>
      <vt:lpstr>Calibri</vt:lpstr>
      <vt:lpstr>Courier New</vt:lpstr>
      <vt:lpstr>template</vt:lpstr>
      <vt:lpstr>Storyboard Layouts</vt:lpstr>
      <vt:lpstr>Public investment and electric vehicle design: a model-based market analysis framework [1]</vt:lpstr>
      <vt:lpstr>Overview</vt:lpstr>
      <vt:lpstr>Overview</vt:lpstr>
      <vt:lpstr>Background – Public Policy and EV Market</vt:lpstr>
      <vt:lpstr>Background – EV Engineering Design</vt:lpstr>
      <vt:lpstr>Background – Design for Market Systems</vt:lpstr>
      <vt:lpstr>Background – Design for Market Systems</vt:lpstr>
      <vt:lpstr>Background – Design for Market Systems</vt:lpstr>
      <vt:lpstr>Key Assumptions</vt:lpstr>
      <vt:lpstr>Key Assumptions</vt:lpstr>
      <vt:lpstr>Stakeholder Decisions</vt:lpstr>
      <vt:lpstr>Optimization Models</vt:lpstr>
      <vt:lpstr>Variable Overview</vt:lpstr>
      <vt:lpstr>Optimization Models</vt:lpstr>
      <vt:lpstr>Decision-Making Framework</vt:lpstr>
      <vt:lpstr>Policy Model</vt:lpstr>
      <vt:lpstr>Engineering Model</vt:lpstr>
      <vt:lpstr>Engineering Model</vt:lpstr>
      <vt:lpstr>Charging Service Model</vt:lpstr>
      <vt:lpstr>Charging Service Model</vt:lpstr>
      <vt:lpstr>Charging Service Model</vt:lpstr>
      <vt:lpstr>Market Model</vt:lpstr>
      <vt:lpstr>Optimization Model</vt:lpstr>
      <vt:lpstr>Results</vt:lpstr>
      <vt:lpstr>PowerPoint Presentation</vt:lpstr>
      <vt:lpstr>PowerPoint Presentation</vt:lpstr>
      <vt:lpstr>PowerPoint Presentation</vt:lpstr>
      <vt:lpstr>Conclusions</vt:lpstr>
      <vt:lpstr>References</vt:lpstr>
      <vt:lpstr>PowerPoint Presentation</vt:lpstr>
      <vt:lpstr>PowerPoint Presentation</vt:lpstr>
      <vt:lpstr>PowerPoint Presentation</vt:lpstr>
    </vt:vector>
  </TitlesOfParts>
  <Company>University of Maryland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Benjamin Knisely</cp:lastModifiedBy>
  <cp:revision>710</cp:revision>
  <dcterms:created xsi:type="dcterms:W3CDTF">2016-09-13T00:31:37Z</dcterms:created>
  <dcterms:modified xsi:type="dcterms:W3CDTF">2018-05-03T10:40:23Z</dcterms:modified>
</cp:coreProperties>
</file>