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9"/>
  </p:notes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87" r:id="rId18"/>
    <p:sldId id="288" r:id="rId19"/>
    <p:sldId id="271" r:id="rId20"/>
    <p:sldId id="273" r:id="rId21"/>
    <p:sldId id="277" r:id="rId22"/>
    <p:sldId id="278" r:id="rId23"/>
    <p:sldId id="279" r:id="rId24"/>
    <p:sldId id="280" r:id="rId25"/>
    <p:sldId id="289" r:id="rId26"/>
    <p:sldId id="282" r:id="rId27"/>
    <p:sldId id="283" r:id="rId28"/>
    <p:sldId id="284" r:id="rId29"/>
    <p:sldId id="285" r:id="rId30"/>
    <p:sldId id="296" r:id="rId31"/>
    <p:sldId id="290" r:id="rId32"/>
    <p:sldId id="291" r:id="rId33"/>
    <p:sldId id="292" r:id="rId34"/>
    <p:sldId id="293" r:id="rId35"/>
    <p:sldId id="294" r:id="rId36"/>
    <p:sldId id="295" r:id="rId37"/>
    <p:sldId id="27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5"/>
    <p:restoredTop sz="94646"/>
  </p:normalViewPr>
  <p:slideViewPr>
    <p:cSldViewPr snapToGrid="0" snapToObjects="1">
      <p:cViewPr varScale="1">
        <p:scale>
          <a:sx n="84" d="100"/>
          <a:sy n="84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E54E4-C264-4BEA-8218-F81E51B35EA1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818A966-2DC8-4C40-9919-B2F360DEAFD0}">
      <dgm:prSet/>
      <dgm:spPr/>
      <dgm:t>
        <a:bodyPr/>
        <a:lstStyle/>
        <a:p>
          <a:r>
            <a:rPr lang="en-US"/>
            <a:t>Our purpose of characterization is to reduce the infinite differences among stimuli to behaviorally and cognitively usable proportions</a:t>
          </a:r>
        </a:p>
      </dgm:t>
    </dgm:pt>
    <dgm:pt modelId="{405EF8CD-CA87-48C1-8D22-25170E7C5365}" type="parTrans" cxnId="{5CC64542-5ACE-4E41-9CA2-31D712E8EF32}">
      <dgm:prSet/>
      <dgm:spPr/>
      <dgm:t>
        <a:bodyPr/>
        <a:lstStyle/>
        <a:p>
          <a:endParaRPr lang="en-US"/>
        </a:p>
      </dgm:t>
    </dgm:pt>
    <dgm:pt modelId="{0149519E-0AFF-4B4A-9BA4-2F3F76102135}" type="sibTrans" cxnId="{5CC64542-5ACE-4E41-9CA2-31D712E8EF32}">
      <dgm:prSet/>
      <dgm:spPr/>
      <dgm:t>
        <a:bodyPr/>
        <a:lstStyle/>
        <a:p>
          <a:endParaRPr lang="en-US"/>
        </a:p>
      </dgm:t>
    </dgm:pt>
    <dgm:pt modelId="{86B00F57-3CE9-479F-80AA-B52AEBDD9C84}">
      <dgm:prSet/>
      <dgm:spPr/>
      <dgm:t>
        <a:bodyPr/>
        <a:lstStyle/>
        <a:p>
          <a:r>
            <a:rPr lang="en-US"/>
            <a:t>There may be some central, prototypical notions of items that arise from stored typical properties for an object category (Rosch, 1975)</a:t>
          </a:r>
        </a:p>
      </dgm:t>
    </dgm:pt>
    <dgm:pt modelId="{82FFB9CF-94BF-497C-ABBE-21126C3CB0EA}" type="parTrans" cxnId="{6B0AC48F-904E-4310-9FBE-FBC87EB54813}">
      <dgm:prSet/>
      <dgm:spPr/>
      <dgm:t>
        <a:bodyPr/>
        <a:lstStyle/>
        <a:p>
          <a:endParaRPr lang="en-US"/>
        </a:p>
      </dgm:t>
    </dgm:pt>
    <dgm:pt modelId="{732928D5-B3EB-4FE0-B602-01892D052EF1}" type="sibTrans" cxnId="{6B0AC48F-904E-4310-9FBE-FBC87EB54813}">
      <dgm:prSet/>
      <dgm:spPr/>
      <dgm:t>
        <a:bodyPr/>
        <a:lstStyle/>
        <a:p>
          <a:endParaRPr lang="en-US"/>
        </a:p>
      </dgm:t>
    </dgm:pt>
    <dgm:pt modelId="{EE3AD868-8BEF-224A-A99D-8236F0175300}" type="pres">
      <dgm:prSet presAssocID="{79AE54E4-C264-4BEA-8218-F81E51B35E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986DE3-05F1-F54B-A180-E66EFA4C2D69}" type="pres">
      <dgm:prSet presAssocID="{1818A966-2DC8-4C40-9919-B2F360DEAFD0}" presName="hierRoot1" presStyleCnt="0"/>
      <dgm:spPr/>
    </dgm:pt>
    <dgm:pt modelId="{8545775B-70F9-E149-95F7-444EC34C03C4}" type="pres">
      <dgm:prSet presAssocID="{1818A966-2DC8-4C40-9919-B2F360DEAFD0}" presName="composite" presStyleCnt="0"/>
      <dgm:spPr/>
    </dgm:pt>
    <dgm:pt modelId="{973C4B23-4A8D-5045-A624-F08DD61AEB92}" type="pres">
      <dgm:prSet presAssocID="{1818A966-2DC8-4C40-9919-B2F360DEAFD0}" presName="background" presStyleLbl="node0" presStyleIdx="0" presStyleCnt="2"/>
      <dgm:spPr/>
    </dgm:pt>
    <dgm:pt modelId="{B5695927-59EF-F54F-BD2E-81E0CE5EC951}" type="pres">
      <dgm:prSet presAssocID="{1818A966-2DC8-4C40-9919-B2F360DEAFD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5F8807-266E-024A-913B-EFD13E960C4E}" type="pres">
      <dgm:prSet presAssocID="{1818A966-2DC8-4C40-9919-B2F360DEAFD0}" presName="hierChild2" presStyleCnt="0"/>
      <dgm:spPr/>
    </dgm:pt>
    <dgm:pt modelId="{63AFFB9C-C366-4A49-9313-535CC74CFC36}" type="pres">
      <dgm:prSet presAssocID="{86B00F57-3CE9-479F-80AA-B52AEBDD9C84}" presName="hierRoot1" presStyleCnt="0"/>
      <dgm:spPr/>
    </dgm:pt>
    <dgm:pt modelId="{6EB913C3-2822-F043-A079-984A667F0992}" type="pres">
      <dgm:prSet presAssocID="{86B00F57-3CE9-479F-80AA-B52AEBDD9C84}" presName="composite" presStyleCnt="0"/>
      <dgm:spPr/>
    </dgm:pt>
    <dgm:pt modelId="{5541CA1D-62C3-9748-AED1-6693174CB33D}" type="pres">
      <dgm:prSet presAssocID="{86B00F57-3CE9-479F-80AA-B52AEBDD9C84}" presName="background" presStyleLbl="node0" presStyleIdx="1" presStyleCnt="2"/>
      <dgm:spPr/>
    </dgm:pt>
    <dgm:pt modelId="{8665624D-A9AA-1A44-8368-2654FFB753BE}" type="pres">
      <dgm:prSet presAssocID="{86B00F57-3CE9-479F-80AA-B52AEBDD9C8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F303F-C5A0-4E4C-BAD7-1F1E98067098}" type="pres">
      <dgm:prSet presAssocID="{86B00F57-3CE9-479F-80AA-B52AEBDD9C84}" presName="hierChild2" presStyleCnt="0"/>
      <dgm:spPr/>
    </dgm:pt>
  </dgm:ptLst>
  <dgm:cxnLst>
    <dgm:cxn modelId="{DBBB73AC-15CD-8043-BF5D-A6E8B80CDF5C}" type="presOf" srcId="{1818A966-2DC8-4C40-9919-B2F360DEAFD0}" destId="{B5695927-59EF-F54F-BD2E-81E0CE5EC951}" srcOrd="0" destOrd="0" presId="urn:microsoft.com/office/officeart/2005/8/layout/hierarchy1"/>
    <dgm:cxn modelId="{A09E15BA-F3BC-F247-B601-A214461FA4C2}" type="presOf" srcId="{79AE54E4-C264-4BEA-8218-F81E51B35EA1}" destId="{EE3AD868-8BEF-224A-A99D-8236F0175300}" srcOrd="0" destOrd="0" presId="urn:microsoft.com/office/officeart/2005/8/layout/hierarchy1"/>
    <dgm:cxn modelId="{5CC64542-5ACE-4E41-9CA2-31D712E8EF32}" srcId="{79AE54E4-C264-4BEA-8218-F81E51B35EA1}" destId="{1818A966-2DC8-4C40-9919-B2F360DEAFD0}" srcOrd="0" destOrd="0" parTransId="{405EF8CD-CA87-48C1-8D22-25170E7C5365}" sibTransId="{0149519E-0AFF-4B4A-9BA4-2F3F76102135}"/>
    <dgm:cxn modelId="{6B0AC48F-904E-4310-9FBE-FBC87EB54813}" srcId="{79AE54E4-C264-4BEA-8218-F81E51B35EA1}" destId="{86B00F57-3CE9-479F-80AA-B52AEBDD9C84}" srcOrd="1" destOrd="0" parTransId="{82FFB9CF-94BF-497C-ABBE-21126C3CB0EA}" sibTransId="{732928D5-B3EB-4FE0-B602-01892D052EF1}"/>
    <dgm:cxn modelId="{F2AF2CC0-CB9D-154E-ABA9-C2A6473A007D}" type="presOf" srcId="{86B00F57-3CE9-479F-80AA-B52AEBDD9C84}" destId="{8665624D-A9AA-1A44-8368-2654FFB753BE}" srcOrd="0" destOrd="0" presId="urn:microsoft.com/office/officeart/2005/8/layout/hierarchy1"/>
    <dgm:cxn modelId="{90620AFC-D95E-034A-A738-227D2347A814}" type="presParOf" srcId="{EE3AD868-8BEF-224A-A99D-8236F0175300}" destId="{AF986DE3-05F1-F54B-A180-E66EFA4C2D69}" srcOrd="0" destOrd="0" presId="urn:microsoft.com/office/officeart/2005/8/layout/hierarchy1"/>
    <dgm:cxn modelId="{3A2E8CD0-CAC1-924F-904B-5B1A199DF23C}" type="presParOf" srcId="{AF986DE3-05F1-F54B-A180-E66EFA4C2D69}" destId="{8545775B-70F9-E149-95F7-444EC34C03C4}" srcOrd="0" destOrd="0" presId="urn:microsoft.com/office/officeart/2005/8/layout/hierarchy1"/>
    <dgm:cxn modelId="{E5132828-E0A6-3944-BFC2-BB14C0B8CB49}" type="presParOf" srcId="{8545775B-70F9-E149-95F7-444EC34C03C4}" destId="{973C4B23-4A8D-5045-A624-F08DD61AEB92}" srcOrd="0" destOrd="0" presId="urn:microsoft.com/office/officeart/2005/8/layout/hierarchy1"/>
    <dgm:cxn modelId="{966887CF-563C-2442-B8FE-4DA3E9EE5E2B}" type="presParOf" srcId="{8545775B-70F9-E149-95F7-444EC34C03C4}" destId="{B5695927-59EF-F54F-BD2E-81E0CE5EC951}" srcOrd="1" destOrd="0" presId="urn:microsoft.com/office/officeart/2005/8/layout/hierarchy1"/>
    <dgm:cxn modelId="{E4C39CD9-29C2-6344-A02C-686B2009D118}" type="presParOf" srcId="{AF986DE3-05F1-F54B-A180-E66EFA4C2D69}" destId="{5E5F8807-266E-024A-913B-EFD13E960C4E}" srcOrd="1" destOrd="0" presId="urn:microsoft.com/office/officeart/2005/8/layout/hierarchy1"/>
    <dgm:cxn modelId="{04042EF7-198C-C643-93F0-338BF53A9729}" type="presParOf" srcId="{EE3AD868-8BEF-224A-A99D-8236F0175300}" destId="{63AFFB9C-C366-4A49-9313-535CC74CFC36}" srcOrd="1" destOrd="0" presId="urn:microsoft.com/office/officeart/2005/8/layout/hierarchy1"/>
    <dgm:cxn modelId="{03EA717D-EA82-D049-8EE6-9309CEDA3D88}" type="presParOf" srcId="{63AFFB9C-C366-4A49-9313-535CC74CFC36}" destId="{6EB913C3-2822-F043-A079-984A667F0992}" srcOrd="0" destOrd="0" presId="urn:microsoft.com/office/officeart/2005/8/layout/hierarchy1"/>
    <dgm:cxn modelId="{35C3D021-FC2E-9045-AC8D-F95976A57841}" type="presParOf" srcId="{6EB913C3-2822-F043-A079-984A667F0992}" destId="{5541CA1D-62C3-9748-AED1-6693174CB33D}" srcOrd="0" destOrd="0" presId="urn:microsoft.com/office/officeart/2005/8/layout/hierarchy1"/>
    <dgm:cxn modelId="{59737E33-814D-D548-8A11-CF11189DF4D4}" type="presParOf" srcId="{6EB913C3-2822-F043-A079-984A667F0992}" destId="{8665624D-A9AA-1A44-8368-2654FFB753BE}" srcOrd="1" destOrd="0" presId="urn:microsoft.com/office/officeart/2005/8/layout/hierarchy1"/>
    <dgm:cxn modelId="{4E757A80-4A4A-3F4D-ADA1-E3E8A8BA58B2}" type="presParOf" srcId="{63AFFB9C-C366-4A49-9313-535CC74CFC36}" destId="{AACF303F-C5A0-4E4C-BAD7-1F1E980670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1FB7D-FC0C-47C5-B263-D71E1D86956A}" type="doc">
      <dgm:prSet loTypeId="urn:microsoft.com/office/officeart/2008/layout/LinedList" loCatId="list" qsTypeId="urn:microsoft.com/office/officeart/2005/8/quickstyle/simple3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1078435D-D833-4C71-BFDC-251A3456037B}">
      <dgm:prSet/>
      <dgm:spPr/>
      <dgm:t>
        <a:bodyPr/>
        <a:lstStyle/>
        <a:p>
          <a:r>
            <a:rPr lang="en-US"/>
            <a:t>Word learning from text: Gordon and Van Durme, 2013</a:t>
          </a:r>
        </a:p>
      </dgm:t>
    </dgm:pt>
    <dgm:pt modelId="{9A21D1F7-4AD0-49EC-8D3E-4F10CE12EB68}" type="parTrans" cxnId="{E60FBF07-F7A0-481C-92A4-567378925841}">
      <dgm:prSet/>
      <dgm:spPr/>
      <dgm:t>
        <a:bodyPr/>
        <a:lstStyle/>
        <a:p>
          <a:endParaRPr lang="en-US"/>
        </a:p>
      </dgm:t>
    </dgm:pt>
    <dgm:pt modelId="{99081602-B4B7-4880-8CB8-52B8C6B9D213}" type="sibTrans" cxnId="{E60FBF07-F7A0-481C-92A4-567378925841}">
      <dgm:prSet/>
      <dgm:spPr/>
      <dgm:t>
        <a:bodyPr/>
        <a:lstStyle/>
        <a:p>
          <a:endParaRPr lang="en-US"/>
        </a:p>
      </dgm:t>
    </dgm:pt>
    <dgm:pt modelId="{F2D11AD7-07BA-4E7F-AFDE-A094DE31A893}">
      <dgm:prSet/>
      <dgm:spPr/>
      <dgm:t>
        <a:bodyPr/>
        <a:lstStyle/>
        <a:p>
          <a:r>
            <a:rPr lang="en-US"/>
            <a:t>The frequency with which people write about actions, outcomes, or properties is not a reflection of real-world frequencies or the degree to which a property is characteristic of a class of individuals</a:t>
          </a:r>
        </a:p>
      </dgm:t>
    </dgm:pt>
    <dgm:pt modelId="{E2AA0BEC-8F82-470B-B61D-F36DC7B2A5F6}" type="parTrans" cxnId="{FCA09E51-A196-46F9-A8E9-0FD181D0CF1A}">
      <dgm:prSet/>
      <dgm:spPr/>
      <dgm:t>
        <a:bodyPr/>
        <a:lstStyle/>
        <a:p>
          <a:endParaRPr lang="en-US"/>
        </a:p>
      </dgm:t>
    </dgm:pt>
    <dgm:pt modelId="{F5842E03-95B4-4C8A-A811-2A713ED9819E}" type="sibTrans" cxnId="{FCA09E51-A196-46F9-A8E9-0FD181D0CF1A}">
      <dgm:prSet/>
      <dgm:spPr/>
      <dgm:t>
        <a:bodyPr/>
        <a:lstStyle/>
        <a:p>
          <a:endParaRPr lang="en-US"/>
        </a:p>
      </dgm:t>
    </dgm:pt>
    <dgm:pt modelId="{5AC26455-3102-4EF1-B2A3-8E46DA63E3CD}">
      <dgm:prSet/>
      <dgm:spPr/>
      <dgm:t>
        <a:bodyPr/>
        <a:lstStyle/>
        <a:p>
          <a:r>
            <a:rPr lang="en-US"/>
            <a:t>Also called ”Black Sheep” problem, “Giraffes problem” in vision/language</a:t>
          </a:r>
        </a:p>
      </dgm:t>
    </dgm:pt>
    <dgm:pt modelId="{0DAA4116-1FD8-4186-B580-4B0D41FB2BD2}" type="parTrans" cxnId="{AC964921-8D13-4ED8-99B2-14F3009DF2FC}">
      <dgm:prSet/>
      <dgm:spPr/>
      <dgm:t>
        <a:bodyPr/>
        <a:lstStyle/>
        <a:p>
          <a:endParaRPr lang="en-US"/>
        </a:p>
      </dgm:t>
    </dgm:pt>
    <dgm:pt modelId="{EB7DD14A-D8D9-4BB3-8552-F4C3DBA75E22}" type="sibTrans" cxnId="{AC964921-8D13-4ED8-99B2-14F3009DF2FC}">
      <dgm:prSet/>
      <dgm:spPr/>
      <dgm:t>
        <a:bodyPr/>
        <a:lstStyle/>
        <a:p>
          <a:endParaRPr lang="en-US"/>
        </a:p>
      </dgm:t>
    </dgm:pt>
    <dgm:pt modelId="{317170CD-1DB8-4D88-A100-24E68DE048D9}">
      <dgm:prSet/>
      <dgm:spPr/>
      <dgm:t>
        <a:bodyPr/>
        <a:lstStyle/>
        <a:p>
          <a:r>
            <a:rPr lang="en-US"/>
            <a:t>Photographer Bias: Natural tendency of photographers to place object of interest in the center</a:t>
          </a:r>
        </a:p>
      </dgm:t>
    </dgm:pt>
    <dgm:pt modelId="{DCCC0C2D-8272-4A24-8DEB-6274BFE983FE}" type="parTrans" cxnId="{011C3D17-5CBC-4179-95AF-CB6734721763}">
      <dgm:prSet/>
      <dgm:spPr/>
      <dgm:t>
        <a:bodyPr/>
        <a:lstStyle/>
        <a:p>
          <a:endParaRPr lang="en-US"/>
        </a:p>
      </dgm:t>
    </dgm:pt>
    <dgm:pt modelId="{A6584A56-BF9C-4255-909B-2CEA8D55877E}" type="sibTrans" cxnId="{011C3D17-5CBC-4179-95AF-CB6734721763}">
      <dgm:prSet/>
      <dgm:spPr/>
      <dgm:t>
        <a:bodyPr/>
        <a:lstStyle/>
        <a:p>
          <a:endParaRPr lang="en-US"/>
        </a:p>
      </dgm:t>
    </dgm:pt>
    <dgm:pt modelId="{B9BC1352-A4BE-4607-BCB4-9DCA6713C69C}">
      <dgm:prSet/>
      <dgm:spPr/>
      <dgm:t>
        <a:bodyPr/>
        <a:lstStyle/>
        <a:p>
          <a:r>
            <a:rPr lang="en-US"/>
            <a:t>Rest of the talk: Modeling world knowledge (and biases!) with latent variables</a:t>
          </a:r>
        </a:p>
      </dgm:t>
    </dgm:pt>
    <dgm:pt modelId="{FEE4FF67-966A-4B24-8D65-EA283D7F1895}" type="parTrans" cxnId="{A597DA02-ADE0-40CF-A90A-826928C87544}">
      <dgm:prSet/>
      <dgm:spPr/>
      <dgm:t>
        <a:bodyPr/>
        <a:lstStyle/>
        <a:p>
          <a:endParaRPr lang="en-US"/>
        </a:p>
      </dgm:t>
    </dgm:pt>
    <dgm:pt modelId="{6C66897F-F418-46C1-9122-9825ECD6875D}" type="sibTrans" cxnId="{A597DA02-ADE0-40CF-A90A-826928C87544}">
      <dgm:prSet/>
      <dgm:spPr/>
      <dgm:t>
        <a:bodyPr/>
        <a:lstStyle/>
        <a:p>
          <a:endParaRPr lang="en-US"/>
        </a:p>
      </dgm:t>
    </dgm:pt>
    <dgm:pt modelId="{393610D0-B9A3-234C-9395-35401DF2D3FB}" type="pres">
      <dgm:prSet presAssocID="{A121FB7D-FC0C-47C5-B263-D71E1D8695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6D66B16-7B06-D449-9ED9-81404FD6AC4C}" type="pres">
      <dgm:prSet presAssocID="{1078435D-D833-4C71-BFDC-251A3456037B}" presName="thickLine" presStyleLbl="alignNode1" presStyleIdx="0" presStyleCnt="5"/>
      <dgm:spPr/>
    </dgm:pt>
    <dgm:pt modelId="{E18176BC-0751-2049-84E3-C752CA726BEE}" type="pres">
      <dgm:prSet presAssocID="{1078435D-D833-4C71-BFDC-251A3456037B}" presName="horz1" presStyleCnt="0"/>
      <dgm:spPr/>
    </dgm:pt>
    <dgm:pt modelId="{EF94C720-D1E4-294D-9C7A-224BEFD2EC07}" type="pres">
      <dgm:prSet presAssocID="{1078435D-D833-4C71-BFDC-251A3456037B}" presName="tx1" presStyleLbl="revTx" presStyleIdx="0" presStyleCnt="5"/>
      <dgm:spPr/>
      <dgm:t>
        <a:bodyPr/>
        <a:lstStyle/>
        <a:p>
          <a:endParaRPr lang="en-US"/>
        </a:p>
      </dgm:t>
    </dgm:pt>
    <dgm:pt modelId="{A5DC3BFD-249D-4B4A-8614-FEDFF6FB03F0}" type="pres">
      <dgm:prSet presAssocID="{1078435D-D833-4C71-BFDC-251A3456037B}" presName="vert1" presStyleCnt="0"/>
      <dgm:spPr/>
    </dgm:pt>
    <dgm:pt modelId="{1F5A64B8-C324-6A46-A910-BAE204F6ED0D}" type="pres">
      <dgm:prSet presAssocID="{F2D11AD7-07BA-4E7F-AFDE-A094DE31A893}" presName="thickLine" presStyleLbl="alignNode1" presStyleIdx="1" presStyleCnt="5"/>
      <dgm:spPr/>
    </dgm:pt>
    <dgm:pt modelId="{E3641170-D467-3A48-B34F-A06B4872DEAF}" type="pres">
      <dgm:prSet presAssocID="{F2D11AD7-07BA-4E7F-AFDE-A094DE31A893}" presName="horz1" presStyleCnt="0"/>
      <dgm:spPr/>
    </dgm:pt>
    <dgm:pt modelId="{861724F0-5134-FC45-A8D2-D5F67511B3E8}" type="pres">
      <dgm:prSet presAssocID="{F2D11AD7-07BA-4E7F-AFDE-A094DE31A893}" presName="tx1" presStyleLbl="revTx" presStyleIdx="1" presStyleCnt="5"/>
      <dgm:spPr/>
      <dgm:t>
        <a:bodyPr/>
        <a:lstStyle/>
        <a:p>
          <a:endParaRPr lang="en-US"/>
        </a:p>
      </dgm:t>
    </dgm:pt>
    <dgm:pt modelId="{AF7F93DB-84FE-2140-B30E-6CD08060FAE5}" type="pres">
      <dgm:prSet presAssocID="{F2D11AD7-07BA-4E7F-AFDE-A094DE31A893}" presName="vert1" presStyleCnt="0"/>
      <dgm:spPr/>
    </dgm:pt>
    <dgm:pt modelId="{EEDE542E-E8A2-254C-B776-FA34DB23C55E}" type="pres">
      <dgm:prSet presAssocID="{5AC26455-3102-4EF1-B2A3-8E46DA63E3CD}" presName="thickLine" presStyleLbl="alignNode1" presStyleIdx="2" presStyleCnt="5"/>
      <dgm:spPr/>
    </dgm:pt>
    <dgm:pt modelId="{7CFA65C4-0E49-A54B-A6A4-FFA285B98414}" type="pres">
      <dgm:prSet presAssocID="{5AC26455-3102-4EF1-B2A3-8E46DA63E3CD}" presName="horz1" presStyleCnt="0"/>
      <dgm:spPr/>
    </dgm:pt>
    <dgm:pt modelId="{81810C2F-0F1C-B642-8F73-9B8C3B85C2F8}" type="pres">
      <dgm:prSet presAssocID="{5AC26455-3102-4EF1-B2A3-8E46DA63E3CD}" presName="tx1" presStyleLbl="revTx" presStyleIdx="2" presStyleCnt="5"/>
      <dgm:spPr/>
      <dgm:t>
        <a:bodyPr/>
        <a:lstStyle/>
        <a:p>
          <a:endParaRPr lang="en-US"/>
        </a:p>
      </dgm:t>
    </dgm:pt>
    <dgm:pt modelId="{F2FA55CF-0FA6-DB47-8022-DCE83E75204B}" type="pres">
      <dgm:prSet presAssocID="{5AC26455-3102-4EF1-B2A3-8E46DA63E3CD}" presName="vert1" presStyleCnt="0"/>
      <dgm:spPr/>
    </dgm:pt>
    <dgm:pt modelId="{E9E6EEA5-A889-714A-89F6-A2609D673026}" type="pres">
      <dgm:prSet presAssocID="{317170CD-1DB8-4D88-A100-24E68DE048D9}" presName="thickLine" presStyleLbl="alignNode1" presStyleIdx="3" presStyleCnt="5"/>
      <dgm:spPr/>
    </dgm:pt>
    <dgm:pt modelId="{8FFBA4B7-08D0-434E-BD91-565A8D9CC4D6}" type="pres">
      <dgm:prSet presAssocID="{317170CD-1DB8-4D88-A100-24E68DE048D9}" presName="horz1" presStyleCnt="0"/>
      <dgm:spPr/>
    </dgm:pt>
    <dgm:pt modelId="{FB6A1888-3D8E-5C40-B388-33427D995640}" type="pres">
      <dgm:prSet presAssocID="{317170CD-1DB8-4D88-A100-24E68DE048D9}" presName="tx1" presStyleLbl="revTx" presStyleIdx="3" presStyleCnt="5"/>
      <dgm:spPr/>
      <dgm:t>
        <a:bodyPr/>
        <a:lstStyle/>
        <a:p>
          <a:endParaRPr lang="en-US"/>
        </a:p>
      </dgm:t>
    </dgm:pt>
    <dgm:pt modelId="{E9765609-ECE3-1949-B844-9E830417BEBE}" type="pres">
      <dgm:prSet presAssocID="{317170CD-1DB8-4D88-A100-24E68DE048D9}" presName="vert1" presStyleCnt="0"/>
      <dgm:spPr/>
    </dgm:pt>
    <dgm:pt modelId="{6EB01944-6B69-2B49-A244-222394DEBA3E}" type="pres">
      <dgm:prSet presAssocID="{B9BC1352-A4BE-4607-BCB4-9DCA6713C69C}" presName="thickLine" presStyleLbl="alignNode1" presStyleIdx="4" presStyleCnt="5"/>
      <dgm:spPr/>
    </dgm:pt>
    <dgm:pt modelId="{19F468FB-046E-594E-BF31-A2E79812176F}" type="pres">
      <dgm:prSet presAssocID="{B9BC1352-A4BE-4607-BCB4-9DCA6713C69C}" presName="horz1" presStyleCnt="0"/>
      <dgm:spPr/>
    </dgm:pt>
    <dgm:pt modelId="{B7F052AD-3392-C643-B82D-75F5B5CF3C9B}" type="pres">
      <dgm:prSet presAssocID="{B9BC1352-A4BE-4607-BCB4-9DCA6713C69C}" presName="tx1" presStyleLbl="revTx" presStyleIdx="4" presStyleCnt="5"/>
      <dgm:spPr/>
      <dgm:t>
        <a:bodyPr/>
        <a:lstStyle/>
        <a:p>
          <a:endParaRPr lang="en-US"/>
        </a:p>
      </dgm:t>
    </dgm:pt>
    <dgm:pt modelId="{3ABA37E3-D7E4-EE41-8531-267734B45975}" type="pres">
      <dgm:prSet presAssocID="{B9BC1352-A4BE-4607-BCB4-9DCA6713C69C}" presName="vert1" presStyleCnt="0"/>
      <dgm:spPr/>
    </dgm:pt>
  </dgm:ptLst>
  <dgm:cxnLst>
    <dgm:cxn modelId="{B10C46DB-7413-064F-8B4A-70B82714D4FC}" type="presOf" srcId="{317170CD-1DB8-4D88-A100-24E68DE048D9}" destId="{FB6A1888-3D8E-5C40-B388-33427D995640}" srcOrd="0" destOrd="0" presId="urn:microsoft.com/office/officeart/2008/layout/LinedList"/>
    <dgm:cxn modelId="{011C3D17-5CBC-4179-95AF-CB6734721763}" srcId="{A121FB7D-FC0C-47C5-B263-D71E1D86956A}" destId="{317170CD-1DB8-4D88-A100-24E68DE048D9}" srcOrd="3" destOrd="0" parTransId="{DCCC0C2D-8272-4A24-8DEB-6274BFE983FE}" sibTransId="{A6584A56-BF9C-4255-909B-2CEA8D55877E}"/>
    <dgm:cxn modelId="{F3BB1B63-F96B-3246-986D-0F75DB6A7F6F}" type="presOf" srcId="{1078435D-D833-4C71-BFDC-251A3456037B}" destId="{EF94C720-D1E4-294D-9C7A-224BEFD2EC07}" srcOrd="0" destOrd="0" presId="urn:microsoft.com/office/officeart/2008/layout/LinedList"/>
    <dgm:cxn modelId="{A597DA02-ADE0-40CF-A90A-826928C87544}" srcId="{A121FB7D-FC0C-47C5-B263-D71E1D86956A}" destId="{B9BC1352-A4BE-4607-BCB4-9DCA6713C69C}" srcOrd="4" destOrd="0" parTransId="{FEE4FF67-966A-4B24-8D65-EA283D7F1895}" sibTransId="{6C66897F-F418-46C1-9122-9825ECD6875D}"/>
    <dgm:cxn modelId="{AC964921-8D13-4ED8-99B2-14F3009DF2FC}" srcId="{A121FB7D-FC0C-47C5-B263-D71E1D86956A}" destId="{5AC26455-3102-4EF1-B2A3-8E46DA63E3CD}" srcOrd="2" destOrd="0" parTransId="{0DAA4116-1FD8-4186-B580-4B0D41FB2BD2}" sibTransId="{EB7DD14A-D8D9-4BB3-8552-F4C3DBA75E22}"/>
    <dgm:cxn modelId="{ABCDC9C5-C3A8-2446-AEEF-9DF9F80F3497}" type="presOf" srcId="{F2D11AD7-07BA-4E7F-AFDE-A094DE31A893}" destId="{861724F0-5134-FC45-A8D2-D5F67511B3E8}" srcOrd="0" destOrd="0" presId="urn:microsoft.com/office/officeart/2008/layout/LinedList"/>
    <dgm:cxn modelId="{FCA09E51-A196-46F9-A8E9-0FD181D0CF1A}" srcId="{A121FB7D-FC0C-47C5-B263-D71E1D86956A}" destId="{F2D11AD7-07BA-4E7F-AFDE-A094DE31A893}" srcOrd="1" destOrd="0" parTransId="{E2AA0BEC-8F82-470B-B61D-F36DC7B2A5F6}" sibTransId="{F5842E03-95B4-4C8A-A811-2A713ED9819E}"/>
    <dgm:cxn modelId="{2999E420-CEBF-CD49-BD46-E9D16191B964}" type="presOf" srcId="{5AC26455-3102-4EF1-B2A3-8E46DA63E3CD}" destId="{81810C2F-0F1C-B642-8F73-9B8C3B85C2F8}" srcOrd="0" destOrd="0" presId="urn:microsoft.com/office/officeart/2008/layout/LinedList"/>
    <dgm:cxn modelId="{680E30AF-217E-E348-B0F6-C326F903F61B}" type="presOf" srcId="{B9BC1352-A4BE-4607-BCB4-9DCA6713C69C}" destId="{B7F052AD-3392-C643-B82D-75F5B5CF3C9B}" srcOrd="0" destOrd="0" presId="urn:microsoft.com/office/officeart/2008/layout/LinedList"/>
    <dgm:cxn modelId="{EE00D4D5-7F84-E54F-9171-43F0B1C6DE9F}" type="presOf" srcId="{A121FB7D-FC0C-47C5-B263-D71E1D86956A}" destId="{393610D0-B9A3-234C-9395-35401DF2D3FB}" srcOrd="0" destOrd="0" presId="urn:microsoft.com/office/officeart/2008/layout/LinedList"/>
    <dgm:cxn modelId="{E60FBF07-F7A0-481C-92A4-567378925841}" srcId="{A121FB7D-FC0C-47C5-B263-D71E1D86956A}" destId="{1078435D-D833-4C71-BFDC-251A3456037B}" srcOrd="0" destOrd="0" parTransId="{9A21D1F7-4AD0-49EC-8D3E-4F10CE12EB68}" sibTransId="{99081602-B4B7-4880-8CB8-52B8C6B9D213}"/>
    <dgm:cxn modelId="{A309EED8-76E0-884E-A514-175F5BA8D10D}" type="presParOf" srcId="{393610D0-B9A3-234C-9395-35401DF2D3FB}" destId="{66D66B16-7B06-D449-9ED9-81404FD6AC4C}" srcOrd="0" destOrd="0" presId="urn:microsoft.com/office/officeart/2008/layout/LinedList"/>
    <dgm:cxn modelId="{BBDD192A-F1CA-B24F-AF1E-BCF088FC0656}" type="presParOf" srcId="{393610D0-B9A3-234C-9395-35401DF2D3FB}" destId="{E18176BC-0751-2049-84E3-C752CA726BEE}" srcOrd="1" destOrd="0" presId="urn:microsoft.com/office/officeart/2008/layout/LinedList"/>
    <dgm:cxn modelId="{0307CC46-A025-7241-AE36-AEBAA996D2A9}" type="presParOf" srcId="{E18176BC-0751-2049-84E3-C752CA726BEE}" destId="{EF94C720-D1E4-294D-9C7A-224BEFD2EC07}" srcOrd="0" destOrd="0" presId="urn:microsoft.com/office/officeart/2008/layout/LinedList"/>
    <dgm:cxn modelId="{19496DAB-65D8-9245-81DE-66DB1B67EBA5}" type="presParOf" srcId="{E18176BC-0751-2049-84E3-C752CA726BEE}" destId="{A5DC3BFD-249D-4B4A-8614-FEDFF6FB03F0}" srcOrd="1" destOrd="0" presId="urn:microsoft.com/office/officeart/2008/layout/LinedList"/>
    <dgm:cxn modelId="{B67BDE05-410C-4142-ACDE-6F0B43C294E8}" type="presParOf" srcId="{393610D0-B9A3-234C-9395-35401DF2D3FB}" destId="{1F5A64B8-C324-6A46-A910-BAE204F6ED0D}" srcOrd="2" destOrd="0" presId="urn:microsoft.com/office/officeart/2008/layout/LinedList"/>
    <dgm:cxn modelId="{5FD1640D-7D4D-4D4F-82E6-2D1711DDF78C}" type="presParOf" srcId="{393610D0-B9A3-234C-9395-35401DF2D3FB}" destId="{E3641170-D467-3A48-B34F-A06B4872DEAF}" srcOrd="3" destOrd="0" presId="urn:microsoft.com/office/officeart/2008/layout/LinedList"/>
    <dgm:cxn modelId="{00CA5544-4B54-284A-A1A7-7EE0A735BF7E}" type="presParOf" srcId="{E3641170-D467-3A48-B34F-A06B4872DEAF}" destId="{861724F0-5134-FC45-A8D2-D5F67511B3E8}" srcOrd="0" destOrd="0" presId="urn:microsoft.com/office/officeart/2008/layout/LinedList"/>
    <dgm:cxn modelId="{38C76F50-9684-3C4F-B3E3-5AEC692EA1F1}" type="presParOf" srcId="{E3641170-D467-3A48-B34F-A06B4872DEAF}" destId="{AF7F93DB-84FE-2140-B30E-6CD08060FAE5}" srcOrd="1" destOrd="0" presId="urn:microsoft.com/office/officeart/2008/layout/LinedList"/>
    <dgm:cxn modelId="{28BA3FCB-6AE2-4349-BE29-E3DA5FBF7640}" type="presParOf" srcId="{393610D0-B9A3-234C-9395-35401DF2D3FB}" destId="{EEDE542E-E8A2-254C-B776-FA34DB23C55E}" srcOrd="4" destOrd="0" presId="urn:microsoft.com/office/officeart/2008/layout/LinedList"/>
    <dgm:cxn modelId="{F8FE08C0-07FD-0140-B1B3-C9CECAA1F39D}" type="presParOf" srcId="{393610D0-B9A3-234C-9395-35401DF2D3FB}" destId="{7CFA65C4-0E49-A54B-A6A4-FFA285B98414}" srcOrd="5" destOrd="0" presId="urn:microsoft.com/office/officeart/2008/layout/LinedList"/>
    <dgm:cxn modelId="{2E7CD5D6-5E7C-F942-9248-464445ABCA6B}" type="presParOf" srcId="{7CFA65C4-0E49-A54B-A6A4-FFA285B98414}" destId="{81810C2F-0F1C-B642-8F73-9B8C3B85C2F8}" srcOrd="0" destOrd="0" presId="urn:microsoft.com/office/officeart/2008/layout/LinedList"/>
    <dgm:cxn modelId="{41171D98-447F-774F-A2AF-C0445629FD23}" type="presParOf" srcId="{7CFA65C4-0E49-A54B-A6A4-FFA285B98414}" destId="{F2FA55CF-0FA6-DB47-8022-DCE83E75204B}" srcOrd="1" destOrd="0" presId="urn:microsoft.com/office/officeart/2008/layout/LinedList"/>
    <dgm:cxn modelId="{DC160735-7603-1B47-A0A0-6D655332F2F8}" type="presParOf" srcId="{393610D0-B9A3-234C-9395-35401DF2D3FB}" destId="{E9E6EEA5-A889-714A-89F6-A2609D673026}" srcOrd="6" destOrd="0" presId="urn:microsoft.com/office/officeart/2008/layout/LinedList"/>
    <dgm:cxn modelId="{1E338110-0799-7A4C-B63F-B72BA572A7F4}" type="presParOf" srcId="{393610D0-B9A3-234C-9395-35401DF2D3FB}" destId="{8FFBA4B7-08D0-434E-BD91-565A8D9CC4D6}" srcOrd="7" destOrd="0" presId="urn:microsoft.com/office/officeart/2008/layout/LinedList"/>
    <dgm:cxn modelId="{0D7B295F-2327-E143-ADE0-E7215C48FB99}" type="presParOf" srcId="{8FFBA4B7-08D0-434E-BD91-565A8D9CC4D6}" destId="{FB6A1888-3D8E-5C40-B388-33427D995640}" srcOrd="0" destOrd="0" presId="urn:microsoft.com/office/officeart/2008/layout/LinedList"/>
    <dgm:cxn modelId="{934AFD64-4DE9-194F-A0D2-3181EDFE09AC}" type="presParOf" srcId="{8FFBA4B7-08D0-434E-BD91-565A8D9CC4D6}" destId="{E9765609-ECE3-1949-B844-9E830417BEBE}" srcOrd="1" destOrd="0" presId="urn:microsoft.com/office/officeart/2008/layout/LinedList"/>
    <dgm:cxn modelId="{1E1582DA-468E-EA4D-BF1B-7275CACC0FDD}" type="presParOf" srcId="{393610D0-B9A3-234C-9395-35401DF2D3FB}" destId="{6EB01944-6B69-2B49-A244-222394DEBA3E}" srcOrd="8" destOrd="0" presId="urn:microsoft.com/office/officeart/2008/layout/LinedList"/>
    <dgm:cxn modelId="{2742DF37-27B6-5A4D-BC8E-05C7FD6CB359}" type="presParOf" srcId="{393610D0-B9A3-234C-9395-35401DF2D3FB}" destId="{19F468FB-046E-594E-BF31-A2E79812176F}" srcOrd="9" destOrd="0" presId="urn:microsoft.com/office/officeart/2008/layout/LinedList"/>
    <dgm:cxn modelId="{C4E9690A-265E-2442-A576-04B4F405B670}" type="presParOf" srcId="{19F468FB-046E-594E-BF31-A2E79812176F}" destId="{B7F052AD-3392-C643-B82D-75F5B5CF3C9B}" srcOrd="0" destOrd="0" presId="urn:microsoft.com/office/officeart/2008/layout/LinedList"/>
    <dgm:cxn modelId="{09568109-87EE-4040-9DDE-80B852CDAB26}" type="presParOf" srcId="{19F468FB-046E-594E-BF31-A2E79812176F}" destId="{3ABA37E3-D7E4-EE41-8531-267734B459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B7B54-F299-4353-8D7A-50277239840F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C8F65164-BE02-4F6A-9161-0E74BFC82AE6}">
      <dgm:prSet/>
      <dgm:spPr/>
      <dgm:t>
        <a:bodyPr/>
        <a:lstStyle/>
        <a:p>
          <a:r>
            <a:rPr lang="en-US"/>
            <a:t>Highly dependent on the input image </a:t>
          </a:r>
        </a:p>
      </dgm:t>
    </dgm:pt>
    <dgm:pt modelId="{58205EAA-AB8B-4A22-BFB6-1C21CBA90602}" type="parTrans" cxnId="{8F858D43-08DA-490A-BF15-0D8512D4B9D1}">
      <dgm:prSet/>
      <dgm:spPr/>
      <dgm:t>
        <a:bodyPr/>
        <a:lstStyle/>
        <a:p>
          <a:endParaRPr lang="en-US"/>
        </a:p>
      </dgm:t>
    </dgm:pt>
    <dgm:pt modelId="{9E747131-17A5-4A45-A6D5-739EF316680B}" type="sibTrans" cxnId="{8F858D43-08DA-490A-BF15-0D8512D4B9D1}">
      <dgm:prSet/>
      <dgm:spPr/>
      <dgm:t>
        <a:bodyPr/>
        <a:lstStyle/>
        <a:p>
          <a:endParaRPr lang="en-US"/>
        </a:p>
      </dgm:t>
    </dgm:pt>
    <dgm:pt modelId="{7D58A4CD-533B-4710-804E-F6B7D3BF2519}">
      <dgm:prSet/>
      <dgm:spPr/>
      <dgm:t>
        <a:bodyPr/>
        <a:lstStyle/>
        <a:p>
          <a:r>
            <a:rPr lang="en-US"/>
            <a:t>The outcome of a complex systematic process [human judgment] </a:t>
          </a:r>
        </a:p>
      </dgm:t>
    </dgm:pt>
    <dgm:pt modelId="{A8575598-2BB5-4BA2-83C6-309B14FE03CA}" type="parTrans" cxnId="{863B21DB-C12E-4358-90F3-C0FA263983EA}">
      <dgm:prSet/>
      <dgm:spPr/>
      <dgm:t>
        <a:bodyPr/>
        <a:lstStyle/>
        <a:p>
          <a:endParaRPr lang="en-US"/>
        </a:p>
      </dgm:t>
    </dgm:pt>
    <dgm:pt modelId="{DA0EEE39-557B-4D17-B58A-6B35BF81CC6F}" type="sibTrans" cxnId="{863B21DB-C12E-4358-90F3-C0FA263983EA}">
      <dgm:prSet/>
      <dgm:spPr/>
      <dgm:t>
        <a:bodyPr/>
        <a:lstStyle/>
        <a:p>
          <a:endParaRPr lang="en-US"/>
        </a:p>
      </dgm:t>
    </dgm:pt>
    <dgm:pt modelId="{FAAC4760-9A8B-420A-83B5-06F7FC105564}">
      <dgm:prSet/>
      <dgm:spPr/>
      <dgm:t>
        <a:bodyPr/>
        <a:lstStyle/>
        <a:p>
          <a:r>
            <a:rPr lang="en-US"/>
            <a:t>Humans are fairly systematic in such labeling </a:t>
          </a:r>
        </a:p>
      </dgm:t>
    </dgm:pt>
    <dgm:pt modelId="{BB68BAC6-6A83-4654-B462-747DD978F639}" type="parTrans" cxnId="{CBF1D7ED-FD31-4BD6-B536-3560478F2B9E}">
      <dgm:prSet/>
      <dgm:spPr/>
      <dgm:t>
        <a:bodyPr/>
        <a:lstStyle/>
        <a:p>
          <a:endParaRPr lang="en-US"/>
        </a:p>
      </dgm:t>
    </dgm:pt>
    <dgm:pt modelId="{684FE982-DB40-4BA4-961C-0BE2EFE6ED4A}" type="sibTrans" cxnId="{CBF1D7ED-FD31-4BD6-B536-3560478F2B9E}">
      <dgm:prSet/>
      <dgm:spPr/>
      <dgm:t>
        <a:bodyPr/>
        <a:lstStyle/>
        <a:p>
          <a:endParaRPr lang="en-US"/>
        </a:p>
      </dgm:t>
    </dgm:pt>
    <dgm:pt modelId="{A0789587-61BF-473C-A5E2-AFDD14580F97}">
      <dgm:prSet/>
      <dgm:spPr/>
      <dgm:t>
        <a:bodyPr/>
        <a:lstStyle/>
        <a:p>
          <a:r>
            <a:rPr lang="en-US"/>
            <a:t>Humans refer to object properties when it helps distinguishability, conversation etc. [Gregory 1966], [Rosch 1973], [Sedivy et al., 2003], [Koolen et al., 2011]</a:t>
          </a:r>
        </a:p>
      </dgm:t>
    </dgm:pt>
    <dgm:pt modelId="{E5819D83-9854-42A4-9D4F-06AC2D21DD60}" type="parTrans" cxnId="{E79B2E13-737F-4827-8897-F490AAF26D25}">
      <dgm:prSet/>
      <dgm:spPr/>
      <dgm:t>
        <a:bodyPr/>
        <a:lstStyle/>
        <a:p>
          <a:endParaRPr lang="en-US"/>
        </a:p>
      </dgm:t>
    </dgm:pt>
    <dgm:pt modelId="{431B6292-687B-401B-BB4B-6AC08A0BD704}" type="sibTrans" cxnId="{E79B2E13-737F-4827-8897-F490AAF26D25}">
      <dgm:prSet/>
      <dgm:spPr/>
      <dgm:t>
        <a:bodyPr/>
        <a:lstStyle/>
        <a:p>
          <a:endParaRPr lang="en-US"/>
        </a:p>
      </dgm:t>
    </dgm:pt>
    <dgm:pt modelId="{AF82DD2A-8AAF-458C-86D3-6FA31FD3DDE9}">
      <dgm:prSet/>
      <dgm:spPr/>
      <dgm:t>
        <a:bodyPr/>
        <a:lstStyle/>
        <a:p>
          <a:r>
            <a:rPr lang="en-US"/>
            <a:t>Goal: train a model that explicitly factors human-centric label prediction into a visual presence classifier and relevance classifier</a:t>
          </a:r>
        </a:p>
      </dgm:t>
    </dgm:pt>
    <dgm:pt modelId="{4C79D1A3-F922-46A6-B760-0C47D91709E6}" type="parTrans" cxnId="{1A94180D-B9DA-4FC7-8DED-F5EB7AB34C92}">
      <dgm:prSet/>
      <dgm:spPr/>
      <dgm:t>
        <a:bodyPr/>
        <a:lstStyle/>
        <a:p>
          <a:endParaRPr lang="en-US"/>
        </a:p>
      </dgm:t>
    </dgm:pt>
    <dgm:pt modelId="{1B4F9E42-AFED-407C-8D7E-603CDE914FF2}" type="sibTrans" cxnId="{1A94180D-B9DA-4FC7-8DED-F5EB7AB34C92}">
      <dgm:prSet/>
      <dgm:spPr/>
      <dgm:t>
        <a:bodyPr/>
        <a:lstStyle/>
        <a:p>
          <a:endParaRPr lang="en-US"/>
        </a:p>
      </dgm:t>
    </dgm:pt>
    <dgm:pt modelId="{75472B89-7B82-6249-B774-4AB0F08C48FD}" type="pres">
      <dgm:prSet presAssocID="{F33B7B54-F299-4353-8D7A-502772398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8E2866-CB92-3A42-AC30-06B686E99AB4}" type="pres">
      <dgm:prSet presAssocID="{C8F65164-BE02-4F6A-9161-0E74BFC82AE6}" presName="thickLine" presStyleLbl="alignNode1" presStyleIdx="0" presStyleCnt="5"/>
      <dgm:spPr/>
    </dgm:pt>
    <dgm:pt modelId="{C8177D4A-52EF-E949-9465-71BA647C6F73}" type="pres">
      <dgm:prSet presAssocID="{C8F65164-BE02-4F6A-9161-0E74BFC82AE6}" presName="horz1" presStyleCnt="0"/>
      <dgm:spPr/>
    </dgm:pt>
    <dgm:pt modelId="{52555068-8B3B-DF46-9E8A-56D61A273203}" type="pres">
      <dgm:prSet presAssocID="{C8F65164-BE02-4F6A-9161-0E74BFC82AE6}" presName="tx1" presStyleLbl="revTx" presStyleIdx="0" presStyleCnt="5"/>
      <dgm:spPr/>
      <dgm:t>
        <a:bodyPr/>
        <a:lstStyle/>
        <a:p>
          <a:endParaRPr lang="en-US"/>
        </a:p>
      </dgm:t>
    </dgm:pt>
    <dgm:pt modelId="{D44DD172-15B7-BD46-AC67-3A04213B12A4}" type="pres">
      <dgm:prSet presAssocID="{C8F65164-BE02-4F6A-9161-0E74BFC82AE6}" presName="vert1" presStyleCnt="0"/>
      <dgm:spPr/>
    </dgm:pt>
    <dgm:pt modelId="{EDE7E966-86DB-6B42-93E0-C433A6449D1C}" type="pres">
      <dgm:prSet presAssocID="{7D58A4CD-533B-4710-804E-F6B7D3BF2519}" presName="thickLine" presStyleLbl="alignNode1" presStyleIdx="1" presStyleCnt="5"/>
      <dgm:spPr/>
    </dgm:pt>
    <dgm:pt modelId="{882975AB-FF50-7E40-90EF-E4036547BE15}" type="pres">
      <dgm:prSet presAssocID="{7D58A4CD-533B-4710-804E-F6B7D3BF2519}" presName="horz1" presStyleCnt="0"/>
      <dgm:spPr/>
    </dgm:pt>
    <dgm:pt modelId="{98FDCFC4-0C5E-0048-BA89-3D525B35B5FA}" type="pres">
      <dgm:prSet presAssocID="{7D58A4CD-533B-4710-804E-F6B7D3BF2519}" presName="tx1" presStyleLbl="revTx" presStyleIdx="1" presStyleCnt="5"/>
      <dgm:spPr/>
      <dgm:t>
        <a:bodyPr/>
        <a:lstStyle/>
        <a:p>
          <a:endParaRPr lang="en-US"/>
        </a:p>
      </dgm:t>
    </dgm:pt>
    <dgm:pt modelId="{D1E4BC89-0662-7E41-B2F4-936FADF94106}" type="pres">
      <dgm:prSet presAssocID="{7D58A4CD-533B-4710-804E-F6B7D3BF2519}" presName="vert1" presStyleCnt="0"/>
      <dgm:spPr/>
    </dgm:pt>
    <dgm:pt modelId="{1535A4D5-3AED-6847-AADD-A3CB51FBA1A4}" type="pres">
      <dgm:prSet presAssocID="{FAAC4760-9A8B-420A-83B5-06F7FC105564}" presName="thickLine" presStyleLbl="alignNode1" presStyleIdx="2" presStyleCnt="5"/>
      <dgm:spPr/>
    </dgm:pt>
    <dgm:pt modelId="{0147E699-91FE-2347-97B6-E737496E4F91}" type="pres">
      <dgm:prSet presAssocID="{FAAC4760-9A8B-420A-83B5-06F7FC105564}" presName="horz1" presStyleCnt="0"/>
      <dgm:spPr/>
    </dgm:pt>
    <dgm:pt modelId="{A1CC1E5C-ECD3-1A4C-8AAC-B34A70CC112C}" type="pres">
      <dgm:prSet presAssocID="{FAAC4760-9A8B-420A-83B5-06F7FC105564}" presName="tx1" presStyleLbl="revTx" presStyleIdx="2" presStyleCnt="5"/>
      <dgm:spPr/>
      <dgm:t>
        <a:bodyPr/>
        <a:lstStyle/>
        <a:p>
          <a:endParaRPr lang="en-US"/>
        </a:p>
      </dgm:t>
    </dgm:pt>
    <dgm:pt modelId="{D269DCA1-DA65-814E-9F36-69D9C611976F}" type="pres">
      <dgm:prSet presAssocID="{FAAC4760-9A8B-420A-83B5-06F7FC105564}" presName="vert1" presStyleCnt="0"/>
      <dgm:spPr/>
    </dgm:pt>
    <dgm:pt modelId="{4A685CDD-73D0-734E-BF69-1EA30F46C71B}" type="pres">
      <dgm:prSet presAssocID="{A0789587-61BF-473C-A5E2-AFDD14580F97}" presName="thickLine" presStyleLbl="alignNode1" presStyleIdx="3" presStyleCnt="5"/>
      <dgm:spPr/>
    </dgm:pt>
    <dgm:pt modelId="{481D4372-9593-6241-A83F-08F08C62EBF7}" type="pres">
      <dgm:prSet presAssocID="{A0789587-61BF-473C-A5E2-AFDD14580F97}" presName="horz1" presStyleCnt="0"/>
      <dgm:spPr/>
    </dgm:pt>
    <dgm:pt modelId="{ED21A991-FC61-3C42-A40D-D151760C71ED}" type="pres">
      <dgm:prSet presAssocID="{A0789587-61BF-473C-A5E2-AFDD14580F97}" presName="tx1" presStyleLbl="revTx" presStyleIdx="3" presStyleCnt="5"/>
      <dgm:spPr/>
      <dgm:t>
        <a:bodyPr/>
        <a:lstStyle/>
        <a:p>
          <a:endParaRPr lang="en-US"/>
        </a:p>
      </dgm:t>
    </dgm:pt>
    <dgm:pt modelId="{E69B9168-4B3E-4847-92FA-1BCC5B4252AA}" type="pres">
      <dgm:prSet presAssocID="{A0789587-61BF-473C-A5E2-AFDD14580F97}" presName="vert1" presStyleCnt="0"/>
      <dgm:spPr/>
    </dgm:pt>
    <dgm:pt modelId="{5A39FA25-A71D-5B49-A2D7-78B6450205AC}" type="pres">
      <dgm:prSet presAssocID="{AF82DD2A-8AAF-458C-86D3-6FA31FD3DDE9}" presName="thickLine" presStyleLbl="alignNode1" presStyleIdx="4" presStyleCnt="5"/>
      <dgm:spPr/>
    </dgm:pt>
    <dgm:pt modelId="{8BF414E2-DB5A-A24D-9C78-3F88C5597140}" type="pres">
      <dgm:prSet presAssocID="{AF82DD2A-8AAF-458C-86D3-6FA31FD3DDE9}" presName="horz1" presStyleCnt="0"/>
      <dgm:spPr/>
    </dgm:pt>
    <dgm:pt modelId="{327BBCA8-29E7-7049-969B-D4ADA5CD01F5}" type="pres">
      <dgm:prSet presAssocID="{AF82DD2A-8AAF-458C-86D3-6FA31FD3DDE9}" presName="tx1" presStyleLbl="revTx" presStyleIdx="4" presStyleCnt="5"/>
      <dgm:spPr/>
      <dgm:t>
        <a:bodyPr/>
        <a:lstStyle/>
        <a:p>
          <a:endParaRPr lang="en-US"/>
        </a:p>
      </dgm:t>
    </dgm:pt>
    <dgm:pt modelId="{CC1610C2-5F20-F24C-BDAA-55E11D645B54}" type="pres">
      <dgm:prSet presAssocID="{AF82DD2A-8AAF-458C-86D3-6FA31FD3DDE9}" presName="vert1" presStyleCnt="0"/>
      <dgm:spPr/>
    </dgm:pt>
  </dgm:ptLst>
  <dgm:cxnLst>
    <dgm:cxn modelId="{54698FEE-7E7B-164C-8BE7-0C6AF249D7D2}" type="presOf" srcId="{AF82DD2A-8AAF-458C-86D3-6FA31FD3DDE9}" destId="{327BBCA8-29E7-7049-969B-D4ADA5CD01F5}" srcOrd="0" destOrd="0" presId="urn:microsoft.com/office/officeart/2008/layout/LinedList"/>
    <dgm:cxn modelId="{D7D26A95-09A2-1C45-96F3-777781B4D756}" type="presOf" srcId="{C8F65164-BE02-4F6A-9161-0E74BFC82AE6}" destId="{52555068-8B3B-DF46-9E8A-56D61A273203}" srcOrd="0" destOrd="0" presId="urn:microsoft.com/office/officeart/2008/layout/LinedList"/>
    <dgm:cxn modelId="{863B21DB-C12E-4358-90F3-C0FA263983EA}" srcId="{F33B7B54-F299-4353-8D7A-50277239840F}" destId="{7D58A4CD-533B-4710-804E-F6B7D3BF2519}" srcOrd="1" destOrd="0" parTransId="{A8575598-2BB5-4BA2-83C6-309B14FE03CA}" sibTransId="{DA0EEE39-557B-4D17-B58A-6B35BF81CC6F}"/>
    <dgm:cxn modelId="{1A94180D-B9DA-4FC7-8DED-F5EB7AB34C92}" srcId="{F33B7B54-F299-4353-8D7A-50277239840F}" destId="{AF82DD2A-8AAF-458C-86D3-6FA31FD3DDE9}" srcOrd="4" destOrd="0" parTransId="{4C79D1A3-F922-46A6-B760-0C47D91709E6}" sibTransId="{1B4F9E42-AFED-407C-8D7E-603CDE914FF2}"/>
    <dgm:cxn modelId="{CBF1D7ED-FD31-4BD6-B536-3560478F2B9E}" srcId="{F33B7B54-F299-4353-8D7A-50277239840F}" destId="{FAAC4760-9A8B-420A-83B5-06F7FC105564}" srcOrd="2" destOrd="0" parTransId="{BB68BAC6-6A83-4654-B462-747DD978F639}" sibTransId="{684FE982-DB40-4BA4-961C-0BE2EFE6ED4A}"/>
    <dgm:cxn modelId="{BB1DB0CD-0828-0E46-9F84-331B6C7A61B7}" type="presOf" srcId="{FAAC4760-9A8B-420A-83B5-06F7FC105564}" destId="{A1CC1E5C-ECD3-1A4C-8AAC-B34A70CC112C}" srcOrd="0" destOrd="0" presId="urn:microsoft.com/office/officeart/2008/layout/LinedList"/>
    <dgm:cxn modelId="{1B5B2857-60D5-B84B-983B-0B303EA04C1F}" type="presOf" srcId="{7D58A4CD-533B-4710-804E-F6B7D3BF2519}" destId="{98FDCFC4-0C5E-0048-BA89-3D525B35B5FA}" srcOrd="0" destOrd="0" presId="urn:microsoft.com/office/officeart/2008/layout/LinedList"/>
    <dgm:cxn modelId="{C7F35FED-454D-124F-8A04-C14C32016F4D}" type="presOf" srcId="{A0789587-61BF-473C-A5E2-AFDD14580F97}" destId="{ED21A991-FC61-3C42-A40D-D151760C71ED}" srcOrd="0" destOrd="0" presId="urn:microsoft.com/office/officeart/2008/layout/LinedList"/>
    <dgm:cxn modelId="{E79B2E13-737F-4827-8897-F490AAF26D25}" srcId="{F33B7B54-F299-4353-8D7A-50277239840F}" destId="{A0789587-61BF-473C-A5E2-AFDD14580F97}" srcOrd="3" destOrd="0" parTransId="{E5819D83-9854-42A4-9D4F-06AC2D21DD60}" sibTransId="{431B6292-687B-401B-BB4B-6AC08A0BD704}"/>
    <dgm:cxn modelId="{8F858D43-08DA-490A-BF15-0D8512D4B9D1}" srcId="{F33B7B54-F299-4353-8D7A-50277239840F}" destId="{C8F65164-BE02-4F6A-9161-0E74BFC82AE6}" srcOrd="0" destOrd="0" parTransId="{58205EAA-AB8B-4A22-BFB6-1C21CBA90602}" sibTransId="{9E747131-17A5-4A45-A6D5-739EF316680B}"/>
    <dgm:cxn modelId="{521646E5-A790-1048-9421-2165CA631BC5}" type="presOf" srcId="{F33B7B54-F299-4353-8D7A-50277239840F}" destId="{75472B89-7B82-6249-B774-4AB0F08C48FD}" srcOrd="0" destOrd="0" presId="urn:microsoft.com/office/officeart/2008/layout/LinedList"/>
    <dgm:cxn modelId="{03172636-C561-6048-A7ED-D7D00FE0E1B5}" type="presParOf" srcId="{75472B89-7B82-6249-B774-4AB0F08C48FD}" destId="{FD8E2866-CB92-3A42-AC30-06B686E99AB4}" srcOrd="0" destOrd="0" presId="urn:microsoft.com/office/officeart/2008/layout/LinedList"/>
    <dgm:cxn modelId="{1E6FD3BC-AA4E-7443-8C1E-61E854A8B02A}" type="presParOf" srcId="{75472B89-7B82-6249-B774-4AB0F08C48FD}" destId="{C8177D4A-52EF-E949-9465-71BA647C6F73}" srcOrd="1" destOrd="0" presId="urn:microsoft.com/office/officeart/2008/layout/LinedList"/>
    <dgm:cxn modelId="{6F18A189-C80E-AA44-B6A7-180EECB2F433}" type="presParOf" srcId="{C8177D4A-52EF-E949-9465-71BA647C6F73}" destId="{52555068-8B3B-DF46-9E8A-56D61A273203}" srcOrd="0" destOrd="0" presId="urn:microsoft.com/office/officeart/2008/layout/LinedList"/>
    <dgm:cxn modelId="{FC18A926-ADEF-0047-A652-C4671540E53E}" type="presParOf" srcId="{C8177D4A-52EF-E949-9465-71BA647C6F73}" destId="{D44DD172-15B7-BD46-AC67-3A04213B12A4}" srcOrd="1" destOrd="0" presId="urn:microsoft.com/office/officeart/2008/layout/LinedList"/>
    <dgm:cxn modelId="{3C9D2E35-FD91-9344-AF4D-6D5C56DD0DA0}" type="presParOf" srcId="{75472B89-7B82-6249-B774-4AB0F08C48FD}" destId="{EDE7E966-86DB-6B42-93E0-C433A6449D1C}" srcOrd="2" destOrd="0" presId="urn:microsoft.com/office/officeart/2008/layout/LinedList"/>
    <dgm:cxn modelId="{1F650182-8A5C-7840-B620-24D2B17DE0A8}" type="presParOf" srcId="{75472B89-7B82-6249-B774-4AB0F08C48FD}" destId="{882975AB-FF50-7E40-90EF-E4036547BE15}" srcOrd="3" destOrd="0" presId="urn:microsoft.com/office/officeart/2008/layout/LinedList"/>
    <dgm:cxn modelId="{A6CBFE17-3429-9548-8CE1-2344A4D3E94D}" type="presParOf" srcId="{882975AB-FF50-7E40-90EF-E4036547BE15}" destId="{98FDCFC4-0C5E-0048-BA89-3D525B35B5FA}" srcOrd="0" destOrd="0" presId="urn:microsoft.com/office/officeart/2008/layout/LinedList"/>
    <dgm:cxn modelId="{42714201-3B91-AF4D-B3EA-8C74D482DB15}" type="presParOf" srcId="{882975AB-FF50-7E40-90EF-E4036547BE15}" destId="{D1E4BC89-0662-7E41-B2F4-936FADF94106}" srcOrd="1" destOrd="0" presId="urn:microsoft.com/office/officeart/2008/layout/LinedList"/>
    <dgm:cxn modelId="{B248E9D2-C5F7-C049-9B56-D738EAF91B9A}" type="presParOf" srcId="{75472B89-7B82-6249-B774-4AB0F08C48FD}" destId="{1535A4D5-3AED-6847-AADD-A3CB51FBA1A4}" srcOrd="4" destOrd="0" presId="urn:microsoft.com/office/officeart/2008/layout/LinedList"/>
    <dgm:cxn modelId="{27E9BF5F-68DF-024C-A745-CC55EA1E7989}" type="presParOf" srcId="{75472B89-7B82-6249-B774-4AB0F08C48FD}" destId="{0147E699-91FE-2347-97B6-E737496E4F91}" srcOrd="5" destOrd="0" presId="urn:microsoft.com/office/officeart/2008/layout/LinedList"/>
    <dgm:cxn modelId="{2FEA4351-9BA6-9744-B855-E414C838CBCA}" type="presParOf" srcId="{0147E699-91FE-2347-97B6-E737496E4F91}" destId="{A1CC1E5C-ECD3-1A4C-8AAC-B34A70CC112C}" srcOrd="0" destOrd="0" presId="urn:microsoft.com/office/officeart/2008/layout/LinedList"/>
    <dgm:cxn modelId="{0ADB5CDD-42FC-1E49-B28A-9577D2A66BE5}" type="presParOf" srcId="{0147E699-91FE-2347-97B6-E737496E4F91}" destId="{D269DCA1-DA65-814E-9F36-69D9C611976F}" srcOrd="1" destOrd="0" presId="urn:microsoft.com/office/officeart/2008/layout/LinedList"/>
    <dgm:cxn modelId="{D4E197FE-28F5-E14C-A101-0F6CC9AF9B7C}" type="presParOf" srcId="{75472B89-7B82-6249-B774-4AB0F08C48FD}" destId="{4A685CDD-73D0-734E-BF69-1EA30F46C71B}" srcOrd="6" destOrd="0" presId="urn:microsoft.com/office/officeart/2008/layout/LinedList"/>
    <dgm:cxn modelId="{48AB44D7-7F7D-E245-B9D0-FEF2AB03C9E0}" type="presParOf" srcId="{75472B89-7B82-6249-B774-4AB0F08C48FD}" destId="{481D4372-9593-6241-A83F-08F08C62EBF7}" srcOrd="7" destOrd="0" presId="urn:microsoft.com/office/officeart/2008/layout/LinedList"/>
    <dgm:cxn modelId="{98266FDB-674B-4642-AF35-ABA516578BB5}" type="presParOf" srcId="{481D4372-9593-6241-A83F-08F08C62EBF7}" destId="{ED21A991-FC61-3C42-A40D-D151760C71ED}" srcOrd="0" destOrd="0" presId="urn:microsoft.com/office/officeart/2008/layout/LinedList"/>
    <dgm:cxn modelId="{81B93C55-337C-E84B-BDD1-6B5B0A5B792D}" type="presParOf" srcId="{481D4372-9593-6241-A83F-08F08C62EBF7}" destId="{E69B9168-4B3E-4847-92FA-1BCC5B4252AA}" srcOrd="1" destOrd="0" presId="urn:microsoft.com/office/officeart/2008/layout/LinedList"/>
    <dgm:cxn modelId="{C42145CA-E07B-844C-B256-E4DD5323F4D2}" type="presParOf" srcId="{75472B89-7B82-6249-B774-4AB0F08C48FD}" destId="{5A39FA25-A71D-5B49-A2D7-78B6450205AC}" srcOrd="8" destOrd="0" presId="urn:microsoft.com/office/officeart/2008/layout/LinedList"/>
    <dgm:cxn modelId="{6DF02EF0-59EF-8644-9B92-C7CF9E521327}" type="presParOf" srcId="{75472B89-7B82-6249-B774-4AB0F08C48FD}" destId="{8BF414E2-DB5A-A24D-9C78-3F88C5597140}" srcOrd="9" destOrd="0" presId="urn:microsoft.com/office/officeart/2008/layout/LinedList"/>
    <dgm:cxn modelId="{11ECFE32-32F3-B44D-BA9B-68052A67767A}" type="presParOf" srcId="{8BF414E2-DB5A-A24D-9C78-3F88C5597140}" destId="{327BBCA8-29E7-7049-969B-D4ADA5CD01F5}" srcOrd="0" destOrd="0" presId="urn:microsoft.com/office/officeart/2008/layout/LinedList"/>
    <dgm:cxn modelId="{8FC4D918-8C9A-804D-8856-DDE75EF3310A}" type="presParOf" srcId="{8BF414E2-DB5A-A24D-9C78-3F88C5597140}" destId="{CC1610C2-5F20-F24C-BDAA-55E11D645B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C4B23-4A8D-5045-A624-F08DD61AEB92}">
      <dsp:nvSpPr>
        <dsp:cNvPr id="0" name=""/>
        <dsp:cNvSpPr/>
      </dsp:nvSpPr>
      <dsp:spPr>
        <a:xfrm>
          <a:off x="85120" y="162"/>
          <a:ext cx="4596484" cy="2918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695927-59EF-F54F-BD2E-81E0CE5EC951}">
      <dsp:nvSpPr>
        <dsp:cNvPr id="0" name=""/>
        <dsp:cNvSpPr/>
      </dsp:nvSpPr>
      <dsp:spPr>
        <a:xfrm>
          <a:off x="595840" y="485346"/>
          <a:ext cx="4596484" cy="29187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Our purpose of characterization is to reduce the infinite differences among stimuli to behaviorally and cognitively usable proportions</a:t>
          </a:r>
        </a:p>
      </dsp:txBody>
      <dsp:txXfrm>
        <a:off x="681328" y="570834"/>
        <a:ext cx="4425508" cy="2747791"/>
      </dsp:txXfrm>
    </dsp:sp>
    <dsp:sp modelId="{5541CA1D-62C3-9748-AED1-6693174CB33D}">
      <dsp:nvSpPr>
        <dsp:cNvPr id="0" name=""/>
        <dsp:cNvSpPr/>
      </dsp:nvSpPr>
      <dsp:spPr>
        <a:xfrm>
          <a:off x="5703045" y="162"/>
          <a:ext cx="4596484" cy="2918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65624D-A9AA-1A44-8368-2654FFB753BE}">
      <dsp:nvSpPr>
        <dsp:cNvPr id="0" name=""/>
        <dsp:cNvSpPr/>
      </dsp:nvSpPr>
      <dsp:spPr>
        <a:xfrm>
          <a:off x="6213765" y="485346"/>
          <a:ext cx="4596484" cy="29187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There may be some central, prototypical notions of items that arise from stored typical properties for an object category (Rosch, 1975)</a:t>
          </a:r>
        </a:p>
      </dsp:txBody>
      <dsp:txXfrm>
        <a:off x="6299253" y="570834"/>
        <a:ext cx="4425508" cy="2747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66B16-7B06-D449-9ED9-81404FD6AC4C}">
      <dsp:nvSpPr>
        <dsp:cNvPr id="0" name=""/>
        <dsp:cNvSpPr/>
      </dsp:nvSpPr>
      <dsp:spPr>
        <a:xfrm>
          <a:off x="0" y="415"/>
          <a:ext cx="1089536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94C720-D1E4-294D-9C7A-224BEFD2EC07}">
      <dsp:nvSpPr>
        <dsp:cNvPr id="0" name=""/>
        <dsp:cNvSpPr/>
      </dsp:nvSpPr>
      <dsp:spPr>
        <a:xfrm>
          <a:off x="0" y="415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Word learning from text: Gordon and Van Durme, 2013</a:t>
          </a:r>
        </a:p>
      </dsp:txBody>
      <dsp:txXfrm>
        <a:off x="0" y="415"/>
        <a:ext cx="10895369" cy="680689"/>
      </dsp:txXfrm>
    </dsp:sp>
    <dsp:sp modelId="{1F5A64B8-C324-6A46-A910-BAE204F6ED0D}">
      <dsp:nvSpPr>
        <dsp:cNvPr id="0" name=""/>
        <dsp:cNvSpPr/>
      </dsp:nvSpPr>
      <dsp:spPr>
        <a:xfrm>
          <a:off x="0" y="681104"/>
          <a:ext cx="1089536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1724F0-5134-FC45-A8D2-D5F67511B3E8}">
      <dsp:nvSpPr>
        <dsp:cNvPr id="0" name=""/>
        <dsp:cNvSpPr/>
      </dsp:nvSpPr>
      <dsp:spPr>
        <a:xfrm>
          <a:off x="0" y="681104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The frequency with which people write about actions, outcomes, or properties is not a reflection of real-world frequencies or the degree to which a property is characteristic of a class of individuals</a:t>
          </a:r>
        </a:p>
      </dsp:txBody>
      <dsp:txXfrm>
        <a:off x="0" y="681104"/>
        <a:ext cx="10895369" cy="680689"/>
      </dsp:txXfrm>
    </dsp:sp>
    <dsp:sp modelId="{EEDE542E-E8A2-254C-B776-FA34DB23C55E}">
      <dsp:nvSpPr>
        <dsp:cNvPr id="0" name=""/>
        <dsp:cNvSpPr/>
      </dsp:nvSpPr>
      <dsp:spPr>
        <a:xfrm>
          <a:off x="0" y="1361793"/>
          <a:ext cx="1089536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810C2F-0F1C-B642-8F73-9B8C3B85C2F8}">
      <dsp:nvSpPr>
        <dsp:cNvPr id="0" name=""/>
        <dsp:cNvSpPr/>
      </dsp:nvSpPr>
      <dsp:spPr>
        <a:xfrm>
          <a:off x="0" y="1361793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Also called ”Black Sheep” problem, “Giraffes problem” in vision/language</a:t>
          </a:r>
        </a:p>
      </dsp:txBody>
      <dsp:txXfrm>
        <a:off x="0" y="1361793"/>
        <a:ext cx="10895369" cy="680689"/>
      </dsp:txXfrm>
    </dsp:sp>
    <dsp:sp modelId="{E9E6EEA5-A889-714A-89F6-A2609D673026}">
      <dsp:nvSpPr>
        <dsp:cNvPr id="0" name=""/>
        <dsp:cNvSpPr/>
      </dsp:nvSpPr>
      <dsp:spPr>
        <a:xfrm>
          <a:off x="0" y="2042483"/>
          <a:ext cx="1089536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6A1888-3D8E-5C40-B388-33427D995640}">
      <dsp:nvSpPr>
        <dsp:cNvPr id="0" name=""/>
        <dsp:cNvSpPr/>
      </dsp:nvSpPr>
      <dsp:spPr>
        <a:xfrm>
          <a:off x="0" y="2042483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Photographer Bias: Natural tendency of photographers to place object of interest in the center</a:t>
          </a:r>
        </a:p>
      </dsp:txBody>
      <dsp:txXfrm>
        <a:off x="0" y="2042483"/>
        <a:ext cx="10895369" cy="680689"/>
      </dsp:txXfrm>
    </dsp:sp>
    <dsp:sp modelId="{6EB01944-6B69-2B49-A244-222394DEBA3E}">
      <dsp:nvSpPr>
        <dsp:cNvPr id="0" name=""/>
        <dsp:cNvSpPr/>
      </dsp:nvSpPr>
      <dsp:spPr>
        <a:xfrm>
          <a:off x="0" y="2723172"/>
          <a:ext cx="1089536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F052AD-3392-C643-B82D-75F5B5CF3C9B}">
      <dsp:nvSpPr>
        <dsp:cNvPr id="0" name=""/>
        <dsp:cNvSpPr/>
      </dsp:nvSpPr>
      <dsp:spPr>
        <a:xfrm>
          <a:off x="0" y="2723172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Rest of the talk: Modeling world knowledge (and biases!) with latent variables</a:t>
          </a:r>
        </a:p>
      </dsp:txBody>
      <dsp:txXfrm>
        <a:off x="0" y="2723172"/>
        <a:ext cx="10895369" cy="680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E2866-CB92-3A42-AC30-06B686E99AB4}">
      <dsp:nvSpPr>
        <dsp:cNvPr id="0" name=""/>
        <dsp:cNvSpPr/>
      </dsp:nvSpPr>
      <dsp:spPr>
        <a:xfrm>
          <a:off x="0" y="415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555068-8B3B-DF46-9E8A-56D61A273203}">
      <dsp:nvSpPr>
        <dsp:cNvPr id="0" name=""/>
        <dsp:cNvSpPr/>
      </dsp:nvSpPr>
      <dsp:spPr>
        <a:xfrm>
          <a:off x="0" y="415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Highly dependent on the input image </a:t>
          </a:r>
        </a:p>
      </dsp:txBody>
      <dsp:txXfrm>
        <a:off x="0" y="415"/>
        <a:ext cx="10895369" cy="680689"/>
      </dsp:txXfrm>
    </dsp:sp>
    <dsp:sp modelId="{EDE7E966-86DB-6B42-93E0-C433A6449D1C}">
      <dsp:nvSpPr>
        <dsp:cNvPr id="0" name=""/>
        <dsp:cNvSpPr/>
      </dsp:nvSpPr>
      <dsp:spPr>
        <a:xfrm>
          <a:off x="0" y="681104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FDCFC4-0C5E-0048-BA89-3D525B35B5FA}">
      <dsp:nvSpPr>
        <dsp:cNvPr id="0" name=""/>
        <dsp:cNvSpPr/>
      </dsp:nvSpPr>
      <dsp:spPr>
        <a:xfrm>
          <a:off x="0" y="681104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The outcome of a complex systematic process [human judgment] </a:t>
          </a:r>
        </a:p>
      </dsp:txBody>
      <dsp:txXfrm>
        <a:off x="0" y="681104"/>
        <a:ext cx="10895369" cy="680689"/>
      </dsp:txXfrm>
    </dsp:sp>
    <dsp:sp modelId="{1535A4D5-3AED-6847-AADD-A3CB51FBA1A4}">
      <dsp:nvSpPr>
        <dsp:cNvPr id="0" name=""/>
        <dsp:cNvSpPr/>
      </dsp:nvSpPr>
      <dsp:spPr>
        <a:xfrm>
          <a:off x="0" y="1361793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CC1E5C-ECD3-1A4C-8AAC-B34A70CC112C}">
      <dsp:nvSpPr>
        <dsp:cNvPr id="0" name=""/>
        <dsp:cNvSpPr/>
      </dsp:nvSpPr>
      <dsp:spPr>
        <a:xfrm>
          <a:off x="0" y="1361793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Humans are fairly systematic in such labeling </a:t>
          </a:r>
        </a:p>
      </dsp:txBody>
      <dsp:txXfrm>
        <a:off x="0" y="1361793"/>
        <a:ext cx="10895369" cy="680689"/>
      </dsp:txXfrm>
    </dsp:sp>
    <dsp:sp modelId="{4A685CDD-73D0-734E-BF69-1EA30F46C71B}">
      <dsp:nvSpPr>
        <dsp:cNvPr id="0" name=""/>
        <dsp:cNvSpPr/>
      </dsp:nvSpPr>
      <dsp:spPr>
        <a:xfrm>
          <a:off x="0" y="2042483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21A991-FC61-3C42-A40D-D151760C71ED}">
      <dsp:nvSpPr>
        <dsp:cNvPr id="0" name=""/>
        <dsp:cNvSpPr/>
      </dsp:nvSpPr>
      <dsp:spPr>
        <a:xfrm>
          <a:off x="0" y="2042483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Humans refer to object properties when it helps distinguishability, conversation etc. [Gregory 1966], [Rosch 1973], [Sedivy et al., 2003], [Koolen et al., 2011]</a:t>
          </a:r>
        </a:p>
      </dsp:txBody>
      <dsp:txXfrm>
        <a:off x="0" y="2042483"/>
        <a:ext cx="10895369" cy="680689"/>
      </dsp:txXfrm>
    </dsp:sp>
    <dsp:sp modelId="{5A39FA25-A71D-5B49-A2D7-78B6450205AC}">
      <dsp:nvSpPr>
        <dsp:cNvPr id="0" name=""/>
        <dsp:cNvSpPr/>
      </dsp:nvSpPr>
      <dsp:spPr>
        <a:xfrm>
          <a:off x="0" y="2723172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7BBCA8-29E7-7049-969B-D4ADA5CD01F5}">
      <dsp:nvSpPr>
        <dsp:cNvPr id="0" name=""/>
        <dsp:cNvSpPr/>
      </dsp:nvSpPr>
      <dsp:spPr>
        <a:xfrm>
          <a:off x="0" y="2723172"/>
          <a:ext cx="10895369" cy="6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Goal: train a model that explicitly factors human-centric label prediction into a visual presence classifier and relevance classifier</a:t>
          </a:r>
        </a:p>
      </dsp:txBody>
      <dsp:txXfrm>
        <a:off x="0" y="2723172"/>
        <a:ext cx="10895369" cy="68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44964-D2E1-3E45-ADF6-C8650B7321E4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E25DD-AB27-CF4A-9ADC-87567889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annotated with human-written tags or captions focus on the most important or salient information in an image, as judged implicitly by the annotator.</a:t>
            </a:r>
          </a:p>
          <a:p>
            <a:endParaRPr lang="en-US" dirty="0"/>
          </a:p>
          <a:p>
            <a:r>
              <a:rPr lang="en-US" dirty="0"/>
              <a:t>These annotations lack information on minor objects or information that may be deemed unimportant, a phenomenon known as reporting bias.</a:t>
            </a:r>
          </a:p>
          <a:p>
            <a:r>
              <a:rPr lang="en-US" dirty="0"/>
              <a:t>Training directly on human-centric annotations does not yield a credible visual concept classifier, instead, it leads to a classifier that attempts to mimic the reporting bias of the annotators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25DD-AB27-CF4A-9ADC-87567889B9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85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12.jp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hyperlink" Target="http://www.cv-foundation.org/openaccess/content_cvpr_2016/papers/Misra_Seeing_Through_the_CVPR_2016_paper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jpg"/><Relationship Id="rId14" Type="http://schemas.openxmlformats.org/officeDocument/2006/relationships/image" Target="../media/image60.jpg"/><Relationship Id="rId15" Type="http://schemas.openxmlformats.org/officeDocument/2006/relationships/image" Target="../media/image61.jpg"/><Relationship Id="rId16" Type="http://schemas.openxmlformats.org/officeDocument/2006/relationships/image" Target="../media/image62.jpg"/><Relationship Id="rId17" Type="http://schemas.openxmlformats.org/officeDocument/2006/relationships/image" Target="../media/image63.jpg"/><Relationship Id="rId18" Type="http://schemas.openxmlformats.org/officeDocument/2006/relationships/image" Target="../media/image64.jpg"/><Relationship Id="rId19" Type="http://schemas.openxmlformats.org/officeDocument/2006/relationships/image" Target="../media/image65.jpg"/><Relationship Id="rId50" Type="http://schemas.openxmlformats.org/officeDocument/2006/relationships/image" Target="../media/image95.png"/><Relationship Id="rId51" Type="http://schemas.openxmlformats.org/officeDocument/2006/relationships/image" Target="../media/image96.png"/><Relationship Id="rId52" Type="http://schemas.openxmlformats.org/officeDocument/2006/relationships/image" Target="../media/image97.png"/><Relationship Id="rId53" Type="http://schemas.openxmlformats.org/officeDocument/2006/relationships/image" Target="../media/image98.png"/><Relationship Id="rId54" Type="http://schemas.openxmlformats.org/officeDocument/2006/relationships/image" Target="../media/image99.png"/><Relationship Id="rId55" Type="http://schemas.openxmlformats.org/officeDocument/2006/relationships/image" Target="../media/image100.png"/><Relationship Id="rId56" Type="http://schemas.openxmlformats.org/officeDocument/2006/relationships/image" Target="../media/image101.png"/><Relationship Id="rId57" Type="http://schemas.openxmlformats.org/officeDocument/2006/relationships/image" Target="../media/image51.jpg"/><Relationship Id="rId58" Type="http://schemas.openxmlformats.org/officeDocument/2006/relationships/image" Target="../media/image102.png"/><Relationship Id="rId40" Type="http://schemas.openxmlformats.org/officeDocument/2006/relationships/image" Target="../media/image86.jpg"/><Relationship Id="rId41" Type="http://schemas.openxmlformats.org/officeDocument/2006/relationships/image" Target="../media/image87.jpg"/><Relationship Id="rId42" Type="http://schemas.openxmlformats.org/officeDocument/2006/relationships/image" Target="../media/image88.jpg"/><Relationship Id="rId43" Type="http://schemas.openxmlformats.org/officeDocument/2006/relationships/image" Target="../media/image89.jpg"/><Relationship Id="rId44" Type="http://schemas.openxmlformats.org/officeDocument/2006/relationships/image" Target="../media/image90.jpg"/><Relationship Id="rId45" Type="http://schemas.openxmlformats.org/officeDocument/2006/relationships/image" Target="../media/image91.jpg"/><Relationship Id="rId46" Type="http://schemas.openxmlformats.org/officeDocument/2006/relationships/image" Target="../media/image42.png"/><Relationship Id="rId47" Type="http://schemas.openxmlformats.org/officeDocument/2006/relationships/image" Target="../media/image92.png"/><Relationship Id="rId48" Type="http://schemas.openxmlformats.org/officeDocument/2006/relationships/image" Target="../media/image93.png"/><Relationship Id="rId49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52.jpg"/><Relationship Id="rId7" Type="http://schemas.openxmlformats.org/officeDocument/2006/relationships/image" Target="../media/image53.jpg"/><Relationship Id="rId8" Type="http://schemas.openxmlformats.org/officeDocument/2006/relationships/image" Target="../media/image54.jpg"/><Relationship Id="rId9" Type="http://schemas.openxmlformats.org/officeDocument/2006/relationships/image" Target="../media/image55.jpg"/><Relationship Id="rId30" Type="http://schemas.openxmlformats.org/officeDocument/2006/relationships/image" Target="../media/image76.jpg"/><Relationship Id="rId31" Type="http://schemas.openxmlformats.org/officeDocument/2006/relationships/image" Target="../media/image77.jpg"/><Relationship Id="rId32" Type="http://schemas.openxmlformats.org/officeDocument/2006/relationships/image" Target="../media/image78.jpg"/><Relationship Id="rId33" Type="http://schemas.openxmlformats.org/officeDocument/2006/relationships/image" Target="../media/image79.jpg"/><Relationship Id="rId34" Type="http://schemas.openxmlformats.org/officeDocument/2006/relationships/image" Target="../media/image80.jpg"/><Relationship Id="rId35" Type="http://schemas.openxmlformats.org/officeDocument/2006/relationships/image" Target="../media/image81.jpg"/><Relationship Id="rId36" Type="http://schemas.openxmlformats.org/officeDocument/2006/relationships/image" Target="../media/image82.jpg"/><Relationship Id="rId37" Type="http://schemas.openxmlformats.org/officeDocument/2006/relationships/image" Target="../media/image83.jpg"/><Relationship Id="rId38" Type="http://schemas.openxmlformats.org/officeDocument/2006/relationships/image" Target="../media/image84.jpg"/><Relationship Id="rId39" Type="http://schemas.openxmlformats.org/officeDocument/2006/relationships/image" Target="../media/image85.jpg"/><Relationship Id="rId20" Type="http://schemas.openxmlformats.org/officeDocument/2006/relationships/image" Target="../media/image66.jpg"/><Relationship Id="rId21" Type="http://schemas.openxmlformats.org/officeDocument/2006/relationships/image" Target="../media/image67.jpg"/><Relationship Id="rId22" Type="http://schemas.openxmlformats.org/officeDocument/2006/relationships/image" Target="../media/image68.jpg"/><Relationship Id="rId23" Type="http://schemas.openxmlformats.org/officeDocument/2006/relationships/image" Target="../media/image69.jpg"/><Relationship Id="rId24" Type="http://schemas.openxmlformats.org/officeDocument/2006/relationships/image" Target="../media/image70.jpg"/><Relationship Id="rId25" Type="http://schemas.openxmlformats.org/officeDocument/2006/relationships/image" Target="../media/image71.jpg"/><Relationship Id="rId26" Type="http://schemas.openxmlformats.org/officeDocument/2006/relationships/image" Target="../media/image72.jpg"/><Relationship Id="rId27" Type="http://schemas.openxmlformats.org/officeDocument/2006/relationships/image" Target="../media/image73.jpg"/><Relationship Id="rId28" Type="http://schemas.openxmlformats.org/officeDocument/2006/relationships/image" Target="../media/image74.jpg"/><Relationship Id="rId29" Type="http://schemas.openxmlformats.org/officeDocument/2006/relationships/image" Target="../media/image75.jpg"/><Relationship Id="rId10" Type="http://schemas.openxmlformats.org/officeDocument/2006/relationships/image" Target="../media/image56.jpg"/><Relationship Id="rId11" Type="http://schemas.openxmlformats.org/officeDocument/2006/relationships/image" Target="../media/image57.jpg"/><Relationship Id="rId12" Type="http://schemas.openxmlformats.org/officeDocument/2006/relationships/image" Target="../media/image58.jpg"/></Relationships>
</file>

<file path=ppt/slides/_rels/slide3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1.jpg"/><Relationship Id="rId21" Type="http://schemas.openxmlformats.org/officeDocument/2006/relationships/image" Target="../media/image122.jpg"/><Relationship Id="rId22" Type="http://schemas.openxmlformats.org/officeDocument/2006/relationships/image" Target="../media/image123.jpg"/><Relationship Id="rId23" Type="http://schemas.openxmlformats.org/officeDocument/2006/relationships/image" Target="../media/image124.jpg"/><Relationship Id="rId24" Type="http://schemas.openxmlformats.org/officeDocument/2006/relationships/image" Target="../media/image125.jpg"/><Relationship Id="rId25" Type="http://schemas.openxmlformats.org/officeDocument/2006/relationships/image" Target="../media/image126.jpg"/><Relationship Id="rId26" Type="http://schemas.openxmlformats.org/officeDocument/2006/relationships/image" Target="../media/image127.jpg"/><Relationship Id="rId27" Type="http://schemas.openxmlformats.org/officeDocument/2006/relationships/image" Target="../media/image128.jpg"/><Relationship Id="rId28" Type="http://schemas.openxmlformats.org/officeDocument/2006/relationships/image" Target="../media/image129.jpg"/><Relationship Id="rId29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Relationship Id="rId3" Type="http://schemas.openxmlformats.org/officeDocument/2006/relationships/image" Target="../media/image104.jpg"/><Relationship Id="rId4" Type="http://schemas.openxmlformats.org/officeDocument/2006/relationships/image" Target="../media/image105.jpg"/><Relationship Id="rId5" Type="http://schemas.openxmlformats.org/officeDocument/2006/relationships/image" Target="../media/image106.jpg"/><Relationship Id="rId30" Type="http://schemas.openxmlformats.org/officeDocument/2006/relationships/image" Target="../media/image131.jpg"/><Relationship Id="rId31" Type="http://schemas.openxmlformats.org/officeDocument/2006/relationships/image" Target="../media/image132.jpg"/><Relationship Id="rId32" Type="http://schemas.openxmlformats.org/officeDocument/2006/relationships/image" Target="../media/image133.jpg"/><Relationship Id="rId9" Type="http://schemas.openxmlformats.org/officeDocument/2006/relationships/image" Target="../media/image110.jp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jpg"/><Relationship Id="rId33" Type="http://schemas.openxmlformats.org/officeDocument/2006/relationships/image" Target="../media/image134.jpg"/><Relationship Id="rId34" Type="http://schemas.openxmlformats.org/officeDocument/2006/relationships/image" Target="../media/image135.jpg"/><Relationship Id="rId10" Type="http://schemas.openxmlformats.org/officeDocument/2006/relationships/image" Target="../media/image111.jpg"/><Relationship Id="rId11" Type="http://schemas.openxmlformats.org/officeDocument/2006/relationships/image" Target="../media/image112.jpg"/><Relationship Id="rId12" Type="http://schemas.openxmlformats.org/officeDocument/2006/relationships/image" Target="../media/image113.jpg"/><Relationship Id="rId13" Type="http://schemas.openxmlformats.org/officeDocument/2006/relationships/image" Target="../media/image114.jpg"/><Relationship Id="rId14" Type="http://schemas.openxmlformats.org/officeDocument/2006/relationships/image" Target="../media/image115.jpg"/><Relationship Id="rId15" Type="http://schemas.openxmlformats.org/officeDocument/2006/relationships/image" Target="../media/image116.jpg"/><Relationship Id="rId16" Type="http://schemas.openxmlformats.org/officeDocument/2006/relationships/image" Target="../media/image117.jpg"/><Relationship Id="rId17" Type="http://schemas.openxmlformats.org/officeDocument/2006/relationships/image" Target="../media/image118.jpg"/><Relationship Id="rId18" Type="http://schemas.openxmlformats.org/officeDocument/2006/relationships/image" Target="../media/image119.jpg"/><Relationship Id="rId19" Type="http://schemas.openxmlformats.org/officeDocument/2006/relationships/image" Target="../media/image12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jp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jp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v-foundation.org/openaccess/content_cvpr_2016/papers/Misra_Seeing_Through_the_CVPR_2016_paper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27238C-8EAF-4098-86E6-7723B7DAE6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xmlns="" id="{992F97B1-1891-4FCC-9E5F-BA97EDB48F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78C6C821-FEE1-4EB6-9590-C021440C77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61A74B3-E247-44D4-8C48-FAE8E20564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Fairness, Accountability and Transparency in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r>
              <a:rPr lang="en-US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Nirat Saini</a:t>
            </a:r>
          </a:p>
        </p:txBody>
      </p:sp>
    </p:spTree>
    <p:extLst>
      <p:ext uri="{BB962C8B-B14F-4D97-AF65-F5344CB8AC3E}">
        <p14:creationId xmlns:p14="http://schemas.microsoft.com/office/powerpoint/2010/main" val="337645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7AEA421-5F29-4BA7-9360-2501B59879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348F0CB-4904-4DEF-BDD4-ADEC2DCCCB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BB34D5F-2B87-438E-8236-69C6068D47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583E1B8-79B3-49BB-8704-58E4AB1AF2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Prototype Theory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16B47F8-BDEF-44DE-B3E4-8B306FB88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80527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94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ge16image36562637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/>
          <a:stretch/>
        </p:blipFill>
        <p:spPr bwMode="auto">
          <a:xfrm>
            <a:off x="6100398" y="10"/>
            <a:ext cx="60944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man and his son are in a terrible accident and are rushed to the hospital in critical care.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doctor looks at the boy and exclaims “ I can’t operate on this boy, he is my son!”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could this be?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ge16image36562637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10114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man and his son are in a terrible accident and are rushed to the hospital in critical care.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doctor looks at the boy and exclaims “ I can’t operate on this boy, he is my son!”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could this be?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FEMALE DOCTOR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ontrasted with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DOCTOR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241" name="Picture 1" descr="age19image36562010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9"/>
          <a:stretch/>
        </p:blipFill>
        <p:spPr bwMode="auto">
          <a:xfrm>
            <a:off x="7444227" y="3792071"/>
            <a:ext cx="2274075" cy="24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ge16image36562637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r="-2" b="1371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Wapman</a:t>
            </a:r>
            <a:r>
              <a:rPr lang="en-US" dirty="0"/>
              <a:t> &amp; Belle, Boston University</a:t>
            </a:r>
          </a:p>
          <a:p>
            <a:pPr marL="0" indent="0">
              <a:buNone/>
            </a:pPr>
            <a:r>
              <a:rPr lang="en-US" dirty="0"/>
              <a:t>The majority of test subjects overlooked the possibility that the doctor is a she</a:t>
            </a:r>
            <a:r>
              <a:rPr lang="mr-IN" dirty="0"/>
              <a:t>–</a:t>
            </a:r>
            <a:r>
              <a:rPr lang="en-US" dirty="0"/>
              <a:t> including men, women, and self-described feminists.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7AEA421-5F29-4BA7-9360-2501B59879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348F0CB-4904-4DEF-BDD4-ADEC2DCCCB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BB34D5F-2B87-438E-8236-69C6068D47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583E1B8-79B3-49BB-8704-58E4AB1AF2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Human Reporting Bias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D2B1A24-13ED-44E2-8A44-971E969E9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9893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961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CD14DB-BB81-479F-A1FC-1C75640E9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43A91B-7CA7-4592-A975-73B1BF8C4C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EC471314-E46A-414B-8D91-74880E84F1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6A681326-1C9D-44A3-A627-3871BDAE4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Seeing through the Human Reporting Bias: Visual Classifiers from Noisy Human-Centric Labels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Ishan </a:t>
            </a:r>
            <a:r>
              <a:rPr lang="en-US" dirty="0" err="1"/>
              <a:t>Misra</a:t>
            </a:r>
            <a:r>
              <a:rPr lang="en-US" dirty="0"/>
              <a:t>, C. Lawrence </a:t>
            </a:r>
            <a:r>
              <a:rPr lang="en-US" dirty="0" err="1"/>
              <a:t>Zitnick</a:t>
            </a:r>
            <a:r>
              <a:rPr lang="en-US" dirty="0"/>
              <a:t>, Margaret Mitchell, Ross </a:t>
            </a:r>
            <a:r>
              <a:rPr lang="en-US" dirty="0" err="1"/>
              <a:t>Girshick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32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515115-95FB-41E0-86F3-8744438C09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xmlns="" id="{8222A33F-BE2D-4D69-92A0-5DF8B17BAA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CE1C74D0-9609-468A-9597-5D87C8A42B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/>
          <a:stretch/>
        </p:blipFill>
        <p:spPr>
          <a:xfrm>
            <a:off x="7548104" y="1143000"/>
            <a:ext cx="3759254" cy="55626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137128D-E594-4905-9F76-E385F0831D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859280" y="335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Human-centric annotation</a:t>
            </a:r>
            <a:br>
              <a:rPr lang="en-US" sz="3600">
                <a:solidFill>
                  <a:srgbClr val="EBEBEB"/>
                </a:solidFill>
              </a:rPr>
            </a:br>
            <a:endParaRPr lang="en-US" sz="3600">
              <a:solidFill>
                <a:srgbClr val="EBEB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charset="0"/>
              <a:buChar char="o"/>
            </a:pPr>
            <a:r>
              <a:rPr lang="en-US" sz="1600">
                <a:solidFill>
                  <a:srgbClr val="FFFFFF"/>
                </a:solidFill>
              </a:rPr>
              <a:t> Human-written tags or captions focus on the most important or salient information in an image</a:t>
            </a:r>
          </a:p>
          <a:p>
            <a:pPr>
              <a:lnSpc>
                <a:spcPct val="90000"/>
              </a:lnSpc>
              <a:buFont typeface="Courier New" charset="0"/>
              <a:buChar char="o"/>
            </a:pPr>
            <a:r>
              <a:rPr lang="en-US" sz="1600">
                <a:solidFill>
                  <a:srgbClr val="FFFFFF"/>
                </a:solidFill>
              </a:rPr>
              <a:t> lack information on minor objects, information that may be deemed unimportant, known as </a:t>
            </a:r>
            <a:r>
              <a:rPr lang="en-US" sz="1600" i="1">
                <a:solidFill>
                  <a:srgbClr val="FFFFFF"/>
                </a:solidFill>
              </a:rPr>
              <a:t>reporting bias</a:t>
            </a:r>
            <a:endParaRPr lang="en-US" sz="16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Courier New" charset="0"/>
              <a:buChar char="o"/>
            </a:pPr>
            <a:r>
              <a:rPr lang="en-US" sz="1600">
                <a:solidFill>
                  <a:srgbClr val="FFFFFF"/>
                </a:solidFill>
              </a:rPr>
              <a:t> Training does not yield a credible visual concept classifier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>
                <a:solidFill>
                  <a:srgbClr val="FFFFFF"/>
                </a:solidFill>
              </a:rPr>
              <a:t>   instead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>
                <a:solidFill>
                  <a:srgbClr val="FFFFFF"/>
                </a:solidFill>
              </a:rPr>
              <a:t>leads to a classifier that attempts to mimic the reporting bias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>
                <a:solidFill>
                  <a:srgbClr val="FFFFFF"/>
                </a:solidFill>
              </a:rPr>
              <a:t>Humans tend not to mention typical attributes unless required for unique identification or distinguishability</a:t>
            </a:r>
          </a:p>
        </p:txBody>
      </p:sp>
    </p:spTree>
    <p:extLst>
      <p:ext uri="{BB962C8B-B14F-4D97-AF65-F5344CB8AC3E}">
        <p14:creationId xmlns:p14="http://schemas.microsoft.com/office/powerpoint/2010/main" val="14664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605" y="332065"/>
            <a:ext cx="8575040" cy="663429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360" dirty="0"/>
              <a:t>Related </a:t>
            </a:r>
            <a:r>
              <a:rPr spc="-487" dirty="0"/>
              <a:t>Work: </a:t>
            </a:r>
            <a:r>
              <a:rPr spc="-347" dirty="0"/>
              <a:t>Modeling </a:t>
            </a:r>
            <a:r>
              <a:rPr spc="-360" dirty="0"/>
              <a:t>label</a:t>
            </a:r>
            <a:r>
              <a:rPr spc="147" dirty="0"/>
              <a:t> </a:t>
            </a:r>
            <a:r>
              <a:rPr spc="-353" dirty="0"/>
              <a:t>noise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622" y="1471783"/>
            <a:ext cx="11273367" cy="9789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200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13" dirty="0">
                <a:solidFill>
                  <a:srgbClr val="FFFFFF"/>
                </a:solidFill>
                <a:latin typeface="Arial"/>
                <a:cs typeface="Arial"/>
              </a:rPr>
              <a:t>Assumes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7" dirty="0">
                <a:solidFill>
                  <a:srgbClr val="FFFFFF"/>
                </a:solidFill>
                <a:latin typeface="Arial"/>
                <a:cs typeface="Arial"/>
              </a:rPr>
              <a:t>noise is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conditionally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independent </a:t>
            </a:r>
            <a:r>
              <a:rPr sz="2800" spc="4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endParaRPr sz="2800">
              <a:latin typeface="Arial"/>
              <a:cs typeface="Arial"/>
            </a:endParaRPr>
          </a:p>
          <a:p>
            <a:pPr marL="535927">
              <a:lnSpc>
                <a:spcPts val="2060"/>
              </a:lnSpc>
            </a:pP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[Mnih and </a:t>
            </a:r>
            <a:r>
              <a:rPr sz="1867" spc="7" dirty="0">
                <a:solidFill>
                  <a:srgbClr val="FFFFFF"/>
                </a:solidFill>
                <a:latin typeface="Arial"/>
                <a:cs typeface="Arial"/>
              </a:rPr>
              <a:t>Hinton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2012],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[Natarajan </a:t>
            </a: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al.,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2013], 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[Reed </a:t>
            </a: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al.,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2014], 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[Sukhbaatar </a:t>
            </a: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al.,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2015],</a:t>
            </a:r>
            <a:r>
              <a:rPr sz="1867" spc="1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[Izadinia</a:t>
            </a:r>
            <a:endParaRPr sz="1867">
              <a:latin typeface="Arial"/>
              <a:cs typeface="Arial"/>
            </a:endParaRPr>
          </a:p>
          <a:p>
            <a:pPr marL="535927">
              <a:lnSpc>
                <a:spcPts val="2219"/>
              </a:lnSpc>
            </a:pP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2015]</a:t>
            </a:r>
            <a:endParaRPr sz="1867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5594" y="2777593"/>
            <a:ext cx="5660788" cy="3733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404292" y="3225860"/>
            <a:ext cx="2372360" cy="2597573"/>
          </a:xfrm>
          <a:custGeom>
            <a:avLst/>
            <a:gdLst/>
            <a:ahLst/>
            <a:cxnLst/>
            <a:rect l="l" t="t" r="r" b="b"/>
            <a:pathLst>
              <a:path w="1779270" h="1948179">
                <a:moveTo>
                  <a:pt x="0" y="0"/>
                </a:moveTo>
                <a:lnTo>
                  <a:pt x="1778996" y="0"/>
                </a:lnTo>
                <a:lnTo>
                  <a:pt x="1778996" y="1947596"/>
                </a:lnTo>
                <a:lnTo>
                  <a:pt x="0" y="19475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953722" y="3225860"/>
            <a:ext cx="2832100" cy="2597573"/>
          </a:xfrm>
          <a:custGeom>
            <a:avLst/>
            <a:gdLst/>
            <a:ahLst/>
            <a:cxnLst/>
            <a:rect l="l" t="t" r="r" b="b"/>
            <a:pathLst>
              <a:path w="2124075" h="1948179">
                <a:moveTo>
                  <a:pt x="0" y="0"/>
                </a:moveTo>
                <a:lnTo>
                  <a:pt x="2123695" y="0"/>
                </a:lnTo>
                <a:lnTo>
                  <a:pt x="2123695" y="1947596"/>
                </a:lnTo>
                <a:lnTo>
                  <a:pt x="0" y="19475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518091" y="3327473"/>
            <a:ext cx="5927" cy="1913467"/>
          </a:xfrm>
          <a:custGeom>
            <a:avLst/>
            <a:gdLst/>
            <a:ahLst/>
            <a:cxnLst/>
            <a:rect l="l" t="t" r="r" b="b"/>
            <a:pathLst>
              <a:path w="4445" h="1435100">
                <a:moveTo>
                  <a:pt x="4124" y="0"/>
                </a:moveTo>
                <a:lnTo>
                  <a:pt x="0" y="1434587"/>
                </a:lnTo>
              </a:path>
            </a:pathLst>
          </a:custGeom>
          <a:ln w="38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31025" y="5152823"/>
            <a:ext cx="174532" cy="220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351053" y="3225873"/>
            <a:ext cx="5927" cy="1913467"/>
          </a:xfrm>
          <a:custGeom>
            <a:avLst/>
            <a:gdLst/>
            <a:ahLst/>
            <a:cxnLst/>
            <a:rect l="l" t="t" r="r" b="b"/>
            <a:pathLst>
              <a:path w="4445" h="1435100">
                <a:moveTo>
                  <a:pt x="4124" y="0"/>
                </a:moveTo>
                <a:lnTo>
                  <a:pt x="0" y="1434587"/>
                </a:lnTo>
              </a:path>
            </a:pathLst>
          </a:custGeom>
          <a:ln w="38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263986" y="5051223"/>
            <a:ext cx="174532" cy="220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94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605" y="332065"/>
            <a:ext cx="8575040" cy="663429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360" dirty="0"/>
              <a:t>Related </a:t>
            </a:r>
            <a:r>
              <a:rPr spc="-487" dirty="0"/>
              <a:t>Work: </a:t>
            </a:r>
            <a:r>
              <a:rPr spc="-347" dirty="0"/>
              <a:t>Modeling </a:t>
            </a:r>
            <a:r>
              <a:rPr spc="-360" dirty="0"/>
              <a:t>label</a:t>
            </a:r>
            <a:r>
              <a:rPr spc="147" dirty="0"/>
              <a:t> </a:t>
            </a:r>
            <a:r>
              <a:rPr spc="-353" dirty="0"/>
              <a:t>noise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622" y="1471783"/>
            <a:ext cx="11273367" cy="21202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200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13" dirty="0">
                <a:solidFill>
                  <a:srgbClr val="FFFFFF"/>
                </a:solidFill>
                <a:latin typeface="Arial"/>
                <a:cs typeface="Arial"/>
              </a:rPr>
              <a:t>Assumes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7" dirty="0">
                <a:solidFill>
                  <a:srgbClr val="FFFFFF"/>
                </a:solidFill>
                <a:latin typeface="Arial"/>
                <a:cs typeface="Arial"/>
              </a:rPr>
              <a:t>noise is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conditionally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independent </a:t>
            </a:r>
            <a:r>
              <a:rPr sz="2800" spc="4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endParaRPr sz="2800">
              <a:latin typeface="Arial"/>
              <a:cs typeface="Arial"/>
            </a:endParaRPr>
          </a:p>
          <a:p>
            <a:pPr marL="535927">
              <a:lnSpc>
                <a:spcPts val="2060"/>
              </a:lnSpc>
            </a:pP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[Mnih and </a:t>
            </a:r>
            <a:r>
              <a:rPr sz="1867" spc="7" dirty="0">
                <a:solidFill>
                  <a:srgbClr val="FFFFFF"/>
                </a:solidFill>
                <a:latin typeface="Arial"/>
                <a:cs typeface="Arial"/>
              </a:rPr>
              <a:t>Hinton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2012],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[Natarajan </a:t>
            </a: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al.,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2013], 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[Reed </a:t>
            </a: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al.,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2014], 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[Sukhbaatar </a:t>
            </a: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al.,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2015],</a:t>
            </a:r>
            <a:r>
              <a:rPr sz="1867" spc="1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[Izadinia</a:t>
            </a:r>
            <a:endParaRPr sz="1867">
              <a:latin typeface="Arial"/>
              <a:cs typeface="Arial"/>
            </a:endParaRPr>
          </a:p>
          <a:p>
            <a:pPr marL="535927">
              <a:lnSpc>
                <a:spcPts val="2180"/>
              </a:lnSpc>
            </a:pP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2015]</a:t>
            </a:r>
            <a:endParaRPr sz="1867">
              <a:latin typeface="Arial"/>
              <a:cs typeface="Arial"/>
            </a:endParaRPr>
          </a:p>
          <a:p>
            <a:pPr marL="535927" marR="806853" indent="-518994">
              <a:lnSpc>
                <a:spcPts val="3000"/>
              </a:lnSpc>
              <a:spcBef>
                <a:spcPts val="360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13" dirty="0">
                <a:solidFill>
                  <a:srgbClr val="FFFFFF"/>
                </a:solidFill>
                <a:latin typeface="Arial"/>
                <a:cs typeface="Arial"/>
              </a:rPr>
              <a:t>Assumes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estimating </a:t>
            </a:r>
            <a:r>
              <a:rPr sz="2800" spc="-7" dirty="0">
                <a:solidFill>
                  <a:srgbClr val="FFFFFF"/>
                </a:solidFill>
                <a:latin typeface="Arial"/>
                <a:cs typeface="Arial"/>
              </a:rPr>
              <a:t>noise requires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sz="2800" spc="73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13" dirty="0">
                <a:solidFill>
                  <a:srgbClr val="FFFFFF"/>
                </a:solidFill>
                <a:latin typeface="Arial"/>
                <a:cs typeface="Arial"/>
              </a:rPr>
              <a:t>exhaustively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labeled</a:t>
            </a:r>
            <a:r>
              <a:rPr sz="2800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535927">
              <a:lnSpc>
                <a:spcPts val="2493"/>
              </a:lnSpc>
            </a:pPr>
            <a:r>
              <a:rPr sz="2400" spc="-47" dirty="0">
                <a:solidFill>
                  <a:srgbClr val="FFFFFF"/>
                </a:solidFill>
                <a:latin typeface="Arial"/>
                <a:cs typeface="Arial"/>
              </a:rPr>
              <a:t>[Xiao </a:t>
            </a:r>
            <a:r>
              <a:rPr sz="2400" spc="13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2015]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6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7AEA421-5F29-4BA7-9360-2501B59879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348F0CB-4904-4DEF-BDD4-ADEC2DCCCB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BB34D5F-2B87-438E-8236-69C6068D47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583E1B8-79B3-49BB-8704-58E4AB1AF2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BEBEB"/>
                </a:solidFill>
              </a:rPr>
              <a:t>Human-Biased labels</a:t>
            </a:r>
            <a:endParaRPr lang="en-US" dirty="0">
              <a:solidFill>
                <a:srgbClr val="EBEBEB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F94BA9C-B1BB-4571-9E45-F7E07A0F1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4932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43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29199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Bananas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age1image1121950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845734"/>
            <a:ext cx="5517295" cy="4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997" y="1502637"/>
            <a:ext cx="1678796" cy="2017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859279" y="1489921"/>
            <a:ext cx="1704340" cy="2043007"/>
          </a:xfrm>
          <a:custGeom>
            <a:avLst/>
            <a:gdLst/>
            <a:ahLst/>
            <a:cxnLst/>
            <a:rect l="l" t="t" r="r" b="b"/>
            <a:pathLst>
              <a:path w="1278255" h="1532255">
                <a:moveTo>
                  <a:pt x="0" y="0"/>
                </a:moveTo>
                <a:lnTo>
                  <a:pt x="1278184" y="0"/>
                </a:lnTo>
                <a:lnTo>
                  <a:pt x="1278184" y="1531979"/>
                </a:lnTo>
                <a:lnTo>
                  <a:pt x="0" y="1531979"/>
                </a:lnTo>
                <a:lnTo>
                  <a:pt x="0" y="0"/>
                </a:lnTo>
                <a:close/>
              </a:path>
            </a:pathLst>
          </a:custGeom>
          <a:ln w="19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631716" y="2125795"/>
            <a:ext cx="568960" cy="792480"/>
          </a:xfrm>
          <a:custGeom>
            <a:avLst/>
            <a:gdLst/>
            <a:ahLst/>
            <a:cxnLst/>
            <a:rect l="l" t="t" r="r" b="b"/>
            <a:pathLst>
              <a:path w="426720" h="594360">
                <a:moveTo>
                  <a:pt x="0" y="0"/>
                </a:moveTo>
                <a:lnTo>
                  <a:pt x="426599" y="0"/>
                </a:lnTo>
                <a:lnTo>
                  <a:pt x="426599" y="594298"/>
                </a:lnTo>
                <a:lnTo>
                  <a:pt x="0" y="594298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631716" y="2125795"/>
            <a:ext cx="568960" cy="792480"/>
          </a:xfrm>
          <a:custGeom>
            <a:avLst/>
            <a:gdLst/>
            <a:ahLst/>
            <a:cxnLst/>
            <a:rect l="l" t="t" r="r" b="b"/>
            <a:pathLst>
              <a:path w="426720" h="594360">
                <a:moveTo>
                  <a:pt x="0" y="0"/>
                </a:moveTo>
                <a:lnTo>
                  <a:pt x="426599" y="0"/>
                </a:lnTo>
                <a:lnTo>
                  <a:pt x="426599" y="594298"/>
                </a:lnTo>
                <a:lnTo>
                  <a:pt x="0" y="59429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9310313" y="2083315"/>
            <a:ext cx="568960" cy="840740"/>
          </a:xfrm>
          <a:custGeom>
            <a:avLst/>
            <a:gdLst/>
            <a:ahLst/>
            <a:cxnLst/>
            <a:rect l="l" t="t" r="r" b="b"/>
            <a:pathLst>
              <a:path w="426720" h="630555">
                <a:moveTo>
                  <a:pt x="0" y="0"/>
                </a:moveTo>
                <a:lnTo>
                  <a:pt x="426599" y="0"/>
                </a:lnTo>
                <a:lnTo>
                  <a:pt x="426599" y="630298"/>
                </a:lnTo>
                <a:lnTo>
                  <a:pt x="0" y="630298"/>
                </a:lnTo>
                <a:lnTo>
                  <a:pt x="0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310313" y="2083315"/>
            <a:ext cx="568960" cy="840740"/>
          </a:xfrm>
          <a:custGeom>
            <a:avLst/>
            <a:gdLst/>
            <a:ahLst/>
            <a:cxnLst/>
            <a:rect l="l" t="t" r="r" b="b"/>
            <a:pathLst>
              <a:path w="426720" h="630555">
                <a:moveTo>
                  <a:pt x="0" y="0"/>
                </a:moveTo>
                <a:lnTo>
                  <a:pt x="426599" y="0"/>
                </a:lnTo>
                <a:lnTo>
                  <a:pt x="426599" y="630298"/>
                </a:lnTo>
                <a:lnTo>
                  <a:pt x="0" y="63029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 rot="18720000">
            <a:off x="8384482" y="3106712"/>
            <a:ext cx="66825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67"/>
              </a:lnSpc>
            </a:pPr>
            <a:r>
              <a:rPr sz="1467" spc="-7" dirty="0">
                <a:latin typeface="Arial"/>
                <a:cs typeface="Arial"/>
              </a:rPr>
              <a:t>Banana</a:t>
            </a:r>
            <a:endParaRPr sz="146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720000">
            <a:off x="9166929" y="3078416"/>
            <a:ext cx="57859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67"/>
              </a:lnSpc>
            </a:pPr>
            <a:r>
              <a:rPr sz="1467" spc="-7" dirty="0">
                <a:latin typeface="Arial"/>
                <a:cs typeface="Arial"/>
              </a:rPr>
              <a:t>Yellow</a:t>
            </a:r>
            <a:endParaRPr sz="14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45347" y="1346727"/>
            <a:ext cx="94742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3750" y="3580042"/>
            <a:ext cx="1372447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7" dirty="0">
                <a:latin typeface="Arial"/>
                <a:cs typeface="Arial"/>
              </a:rPr>
              <a:t>Input</a:t>
            </a:r>
            <a:r>
              <a:rPr sz="2000" spc="-107" dirty="0">
                <a:latin typeface="Arial"/>
                <a:cs typeface="Arial"/>
              </a:rPr>
              <a:t> </a:t>
            </a:r>
            <a:r>
              <a:rPr sz="2000" spc="-7" dirty="0">
                <a:latin typeface="Arial"/>
                <a:cs typeface="Arial"/>
              </a:rPr>
              <a:t>Image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84074" y="4030636"/>
            <a:ext cx="4884420" cy="0"/>
          </a:xfrm>
          <a:custGeom>
            <a:avLst/>
            <a:gdLst/>
            <a:ahLst/>
            <a:cxnLst/>
            <a:rect l="l" t="t" r="r" b="b"/>
            <a:pathLst>
              <a:path w="3663315">
                <a:moveTo>
                  <a:pt x="0" y="0"/>
                </a:moveTo>
                <a:lnTo>
                  <a:pt x="3662867" y="0"/>
                </a:lnTo>
              </a:path>
            </a:pathLst>
          </a:custGeom>
          <a:ln w="122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484074" y="4492901"/>
            <a:ext cx="4884420" cy="0"/>
          </a:xfrm>
          <a:custGeom>
            <a:avLst/>
            <a:gdLst/>
            <a:ahLst/>
            <a:cxnLst/>
            <a:rect l="l" t="t" r="r" b="b"/>
            <a:pathLst>
              <a:path w="3663315">
                <a:moveTo>
                  <a:pt x="0" y="0"/>
                </a:moveTo>
                <a:lnTo>
                  <a:pt x="3662867" y="0"/>
                </a:lnTo>
              </a:path>
            </a:pathLst>
          </a:custGeom>
          <a:ln w="122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515115" y="5404820"/>
            <a:ext cx="4882727" cy="0"/>
          </a:xfrm>
          <a:custGeom>
            <a:avLst/>
            <a:gdLst/>
            <a:ahLst/>
            <a:cxnLst/>
            <a:rect l="l" t="t" r="r" b="b"/>
            <a:pathLst>
              <a:path w="3662045">
                <a:moveTo>
                  <a:pt x="0" y="0"/>
                </a:moveTo>
                <a:lnTo>
                  <a:pt x="3661517" y="0"/>
                </a:lnTo>
              </a:path>
            </a:pathLst>
          </a:custGeom>
          <a:ln w="122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485874" y="6352231"/>
            <a:ext cx="4882727" cy="0"/>
          </a:xfrm>
          <a:custGeom>
            <a:avLst/>
            <a:gdLst/>
            <a:ahLst/>
            <a:cxnLst/>
            <a:rect l="l" t="t" r="r" b="b"/>
            <a:pathLst>
              <a:path w="3662045">
                <a:moveTo>
                  <a:pt x="0" y="0"/>
                </a:moveTo>
                <a:lnTo>
                  <a:pt x="3661517" y="0"/>
                </a:lnTo>
              </a:path>
            </a:pathLst>
          </a:custGeom>
          <a:ln w="122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5698082" y="3581397"/>
            <a:ext cx="7340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7" dirty="0">
                <a:latin typeface="Arial"/>
                <a:cs typeface="Arial"/>
              </a:rPr>
              <a:t>Banana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2097" y="3581397"/>
            <a:ext cx="631612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7" dirty="0">
                <a:latin typeface="Arial"/>
                <a:cs typeface="Arial"/>
              </a:rPr>
              <a:t>Yellow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03683" y="3580042"/>
            <a:ext cx="61383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7" dirty="0">
                <a:latin typeface="Arial"/>
                <a:cs typeface="Arial"/>
              </a:rPr>
              <a:t>Label</a:t>
            </a:r>
            <a:endParaRPr sz="186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7045" y="4504574"/>
            <a:ext cx="1858433" cy="180049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1917" marR="121070" algn="ctr">
              <a:lnSpc>
                <a:spcPts val="2200"/>
              </a:lnSpc>
              <a:spcBef>
                <a:spcPts val="240"/>
              </a:spcBef>
            </a:pPr>
            <a:r>
              <a:rPr sz="1867" spc="-7" dirty="0">
                <a:latin typeface="Arial"/>
                <a:cs typeface="Arial"/>
              </a:rPr>
              <a:t>Visually</a:t>
            </a:r>
            <a:r>
              <a:rPr sz="1867" spc="-1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correct  </a:t>
            </a:r>
            <a:r>
              <a:rPr sz="1867" spc="-7" dirty="0">
                <a:latin typeface="Arial"/>
                <a:cs typeface="Arial"/>
              </a:rPr>
              <a:t>ground truth  </a:t>
            </a:r>
            <a:r>
              <a:rPr sz="1867" spc="-147" dirty="0">
                <a:latin typeface="Arial"/>
                <a:cs typeface="Arial"/>
              </a:rPr>
              <a:t>(</a:t>
            </a:r>
            <a:r>
              <a:rPr sz="1600" b="1" spc="-147" dirty="0">
                <a:latin typeface="Verdana"/>
                <a:cs typeface="Verdana"/>
              </a:rPr>
              <a:t>Unknown</a:t>
            </a:r>
            <a:r>
              <a:rPr sz="1867" spc="-147" dirty="0">
                <a:latin typeface="Arial"/>
                <a:cs typeface="Arial"/>
              </a:rPr>
              <a:t>)</a:t>
            </a:r>
            <a:endParaRPr sz="1867">
              <a:latin typeface="Arial"/>
              <a:cs typeface="Arial"/>
            </a:endParaRPr>
          </a:p>
          <a:p>
            <a:pPr marL="16933" marR="18626" algn="ctr">
              <a:lnSpc>
                <a:spcPts val="2200"/>
              </a:lnSpc>
              <a:spcBef>
                <a:spcPts val="720"/>
              </a:spcBef>
            </a:pPr>
            <a:r>
              <a:rPr sz="1867" spc="-7" dirty="0">
                <a:latin typeface="Arial"/>
                <a:cs typeface="Arial"/>
              </a:rPr>
              <a:t>Available</a:t>
            </a:r>
            <a:r>
              <a:rPr sz="1867" spc="-127" dirty="0">
                <a:latin typeface="Arial"/>
                <a:cs typeface="Arial"/>
              </a:rPr>
              <a:t> </a:t>
            </a:r>
            <a:r>
              <a:rPr sz="1867" spc="-7" dirty="0">
                <a:latin typeface="Arial"/>
                <a:cs typeface="Arial"/>
              </a:rPr>
              <a:t>Ground  truth</a:t>
            </a:r>
            <a:endParaRPr sz="1867">
              <a:latin typeface="Arial"/>
              <a:cs typeface="Arial"/>
            </a:endParaRPr>
          </a:p>
          <a:p>
            <a:pPr marL="59265" algn="ctr">
              <a:lnSpc>
                <a:spcPts val="2133"/>
              </a:lnSpc>
            </a:pPr>
            <a:r>
              <a:rPr sz="1867" spc="-7" dirty="0">
                <a:latin typeface="Arial"/>
                <a:cs typeface="Arial"/>
              </a:rPr>
              <a:t>(</a:t>
            </a:r>
            <a:r>
              <a:rPr sz="1867" b="1" spc="-7" dirty="0">
                <a:latin typeface="Arial"/>
                <a:cs typeface="Arial"/>
              </a:rPr>
              <a:t>human-biased</a:t>
            </a:r>
            <a:r>
              <a:rPr sz="1867" spc="-7" dirty="0">
                <a:latin typeface="Arial"/>
                <a:cs typeface="Arial"/>
              </a:rPr>
              <a:t>)</a:t>
            </a:r>
            <a:endParaRPr sz="1867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60901" y="5546900"/>
            <a:ext cx="441113" cy="396240"/>
          </a:xfrm>
          <a:custGeom>
            <a:avLst/>
            <a:gdLst/>
            <a:ahLst/>
            <a:cxnLst/>
            <a:rect l="l" t="t" r="r" b="b"/>
            <a:pathLst>
              <a:path w="330835" h="297179">
                <a:moveTo>
                  <a:pt x="46699" y="296899"/>
                </a:moveTo>
                <a:lnTo>
                  <a:pt x="0" y="242099"/>
                </a:lnTo>
                <a:lnTo>
                  <a:pt x="109874" y="148449"/>
                </a:lnTo>
                <a:lnTo>
                  <a:pt x="0" y="54799"/>
                </a:lnTo>
                <a:lnTo>
                  <a:pt x="46699" y="0"/>
                </a:lnTo>
                <a:lnTo>
                  <a:pt x="165374" y="101149"/>
                </a:lnTo>
                <a:lnTo>
                  <a:pt x="276369" y="101149"/>
                </a:lnTo>
                <a:lnTo>
                  <a:pt x="220874" y="148449"/>
                </a:lnTo>
                <a:lnTo>
                  <a:pt x="276369" y="195749"/>
                </a:lnTo>
                <a:lnTo>
                  <a:pt x="165374" y="195749"/>
                </a:lnTo>
                <a:lnTo>
                  <a:pt x="46699" y="296899"/>
                </a:lnTo>
                <a:close/>
              </a:path>
              <a:path w="330835" h="297179">
                <a:moveTo>
                  <a:pt x="276369" y="101149"/>
                </a:moveTo>
                <a:lnTo>
                  <a:pt x="165374" y="101149"/>
                </a:lnTo>
                <a:lnTo>
                  <a:pt x="284049" y="0"/>
                </a:lnTo>
                <a:lnTo>
                  <a:pt x="330749" y="54799"/>
                </a:lnTo>
                <a:lnTo>
                  <a:pt x="276369" y="101149"/>
                </a:lnTo>
                <a:close/>
              </a:path>
              <a:path w="330835" h="297179">
                <a:moveTo>
                  <a:pt x="284049" y="296899"/>
                </a:moveTo>
                <a:lnTo>
                  <a:pt x="165374" y="195749"/>
                </a:lnTo>
                <a:lnTo>
                  <a:pt x="276369" y="195749"/>
                </a:lnTo>
                <a:lnTo>
                  <a:pt x="330749" y="242099"/>
                </a:lnTo>
                <a:lnTo>
                  <a:pt x="284049" y="296899"/>
                </a:lnTo>
                <a:close/>
              </a:path>
            </a:pathLst>
          </a:custGeom>
          <a:solidFill>
            <a:srgbClr val="ED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5793636" y="5439601"/>
            <a:ext cx="551179" cy="464820"/>
          </a:xfrm>
          <a:custGeom>
            <a:avLst/>
            <a:gdLst/>
            <a:ahLst/>
            <a:cxnLst/>
            <a:rect l="l" t="t" r="r" b="b"/>
            <a:pathLst>
              <a:path w="413385" h="348614">
                <a:moveTo>
                  <a:pt x="238130" y="243099"/>
                </a:moveTo>
                <a:lnTo>
                  <a:pt x="139149" y="243099"/>
                </a:lnTo>
                <a:lnTo>
                  <a:pt x="358124" y="0"/>
                </a:lnTo>
                <a:lnTo>
                  <a:pt x="412799" y="49174"/>
                </a:lnTo>
                <a:lnTo>
                  <a:pt x="238130" y="243099"/>
                </a:lnTo>
                <a:close/>
              </a:path>
              <a:path w="413385" h="348614">
                <a:moveTo>
                  <a:pt x="143399" y="348274"/>
                </a:moveTo>
                <a:lnTo>
                  <a:pt x="0" y="219274"/>
                </a:lnTo>
                <a:lnTo>
                  <a:pt x="50424" y="163299"/>
                </a:lnTo>
                <a:lnTo>
                  <a:pt x="139149" y="243099"/>
                </a:lnTo>
                <a:lnTo>
                  <a:pt x="238130" y="243099"/>
                </a:lnTo>
                <a:lnTo>
                  <a:pt x="143399" y="34827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5793636" y="4499635"/>
            <a:ext cx="551179" cy="464820"/>
          </a:xfrm>
          <a:custGeom>
            <a:avLst/>
            <a:gdLst/>
            <a:ahLst/>
            <a:cxnLst/>
            <a:rect l="l" t="t" r="r" b="b"/>
            <a:pathLst>
              <a:path w="413385" h="348614">
                <a:moveTo>
                  <a:pt x="238108" y="243124"/>
                </a:moveTo>
                <a:lnTo>
                  <a:pt x="139149" y="243124"/>
                </a:lnTo>
                <a:lnTo>
                  <a:pt x="358124" y="0"/>
                </a:lnTo>
                <a:lnTo>
                  <a:pt x="412799" y="49174"/>
                </a:lnTo>
                <a:lnTo>
                  <a:pt x="238108" y="243124"/>
                </a:lnTo>
                <a:close/>
              </a:path>
              <a:path w="413385" h="348614">
                <a:moveTo>
                  <a:pt x="143399" y="348274"/>
                </a:moveTo>
                <a:lnTo>
                  <a:pt x="0" y="219274"/>
                </a:lnTo>
                <a:lnTo>
                  <a:pt x="50424" y="163299"/>
                </a:lnTo>
                <a:lnTo>
                  <a:pt x="139149" y="243124"/>
                </a:lnTo>
                <a:lnTo>
                  <a:pt x="238108" y="243124"/>
                </a:lnTo>
                <a:lnTo>
                  <a:pt x="143399" y="34827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706235" y="4499635"/>
            <a:ext cx="551179" cy="464820"/>
          </a:xfrm>
          <a:custGeom>
            <a:avLst/>
            <a:gdLst/>
            <a:ahLst/>
            <a:cxnLst/>
            <a:rect l="l" t="t" r="r" b="b"/>
            <a:pathLst>
              <a:path w="413385" h="348614">
                <a:moveTo>
                  <a:pt x="238108" y="243124"/>
                </a:moveTo>
                <a:lnTo>
                  <a:pt x="139149" y="243124"/>
                </a:lnTo>
                <a:lnTo>
                  <a:pt x="358124" y="0"/>
                </a:lnTo>
                <a:lnTo>
                  <a:pt x="412799" y="49174"/>
                </a:lnTo>
                <a:lnTo>
                  <a:pt x="238108" y="243124"/>
                </a:lnTo>
                <a:close/>
              </a:path>
              <a:path w="413385" h="348614">
                <a:moveTo>
                  <a:pt x="143399" y="348274"/>
                </a:moveTo>
                <a:lnTo>
                  <a:pt x="0" y="219274"/>
                </a:lnTo>
                <a:lnTo>
                  <a:pt x="50424" y="163299"/>
                </a:lnTo>
                <a:lnTo>
                  <a:pt x="139149" y="243124"/>
                </a:lnTo>
                <a:lnTo>
                  <a:pt x="238108" y="243124"/>
                </a:lnTo>
                <a:lnTo>
                  <a:pt x="143399" y="34827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3881492" y="2535718"/>
            <a:ext cx="4109720" cy="4233"/>
          </a:xfrm>
          <a:custGeom>
            <a:avLst/>
            <a:gdLst/>
            <a:ahLst/>
            <a:cxnLst/>
            <a:rect l="l" t="t" r="r" b="b"/>
            <a:pathLst>
              <a:path w="3082290" h="3175">
                <a:moveTo>
                  <a:pt x="0" y="0"/>
                </a:moveTo>
                <a:lnTo>
                  <a:pt x="3082268" y="2784"/>
                </a:lnTo>
              </a:path>
            </a:pathLst>
          </a:custGeom>
          <a:ln w="38099">
            <a:solidFill>
              <a:srgbClr val="64FFD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7965717" y="2425502"/>
            <a:ext cx="294099" cy="227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68606" y="896258"/>
            <a:ext cx="3821007" cy="531770"/>
          </a:xfrm>
          <a:prstGeom prst="rect">
            <a:avLst/>
          </a:prstGeom>
        </p:spPr>
        <p:txBody>
          <a:bodyPr vert="horz" wrap="square" lIns="0" tIns="160867" rIns="0" bIns="0" rtlCol="0" anchor="b">
            <a:spAutoFit/>
          </a:bodyPr>
          <a:lstStyle/>
          <a:p>
            <a:pPr marL="838179">
              <a:lnSpc>
                <a:spcPct val="100000"/>
              </a:lnSpc>
              <a:spcBef>
                <a:spcPts val="687"/>
              </a:spcBef>
            </a:pPr>
            <a:r>
              <a:rPr sz="2400" i="1" dirty="0" smtClean="0">
                <a:solidFill>
                  <a:schemeClr val="tx1"/>
                </a:solidFill>
                <a:latin typeface="Georgia"/>
                <a:cs typeface="Georgia"/>
              </a:rPr>
              <a:t>w </a:t>
            </a:r>
            <a:r>
              <a:rPr sz="2400" spc="305" dirty="0">
                <a:solidFill>
                  <a:schemeClr val="tx1"/>
                </a:solidFill>
                <a:latin typeface="DejaVu Sans"/>
                <a:cs typeface="DejaVu Sans"/>
              </a:rPr>
              <a:t>∈ </a:t>
            </a:r>
            <a:r>
              <a:rPr sz="2400" spc="-7" dirty="0">
                <a:solidFill>
                  <a:schemeClr val="tx1"/>
                </a:solidFill>
                <a:latin typeface="Arial"/>
                <a:cs typeface="Arial"/>
              </a:rPr>
              <a:t>{banana,</a:t>
            </a:r>
            <a:r>
              <a:rPr sz="2400" spc="-4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7" dirty="0">
                <a:solidFill>
                  <a:schemeClr val="tx1"/>
                </a:solidFill>
                <a:latin typeface="Arial"/>
                <a:cs typeface="Arial"/>
              </a:rPr>
              <a:t>yellow}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342574" y="4586520"/>
                <a:ext cx="1025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574" y="4586520"/>
                <a:ext cx="102592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397639" y="5330495"/>
                <a:ext cx="1025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39" y="5330495"/>
                <a:ext cx="102592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 txBox="1">
            <a:spLocks/>
          </p:cNvSpPr>
          <p:nvPr/>
        </p:nvSpPr>
        <p:spPr>
          <a:xfrm>
            <a:off x="474550" y="223986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Image Classification</a:t>
            </a:r>
            <a:endParaRPr lang="en-US" dirty="0"/>
          </a:p>
        </p:txBody>
      </p:sp>
      <p:sp>
        <p:nvSpPr>
          <p:cNvPr id="118" name="object 3"/>
          <p:cNvSpPr/>
          <p:nvPr/>
        </p:nvSpPr>
        <p:spPr>
          <a:xfrm>
            <a:off x="6470118" y="2779646"/>
            <a:ext cx="1467485" cy="1743710"/>
          </a:xfrm>
          <a:custGeom>
            <a:avLst/>
            <a:gdLst/>
            <a:ahLst/>
            <a:cxnLst/>
            <a:rect l="l" t="t" r="r" b="b"/>
            <a:pathLst>
              <a:path w="1467485" h="1743710">
                <a:moveTo>
                  <a:pt x="0" y="0"/>
                </a:moveTo>
                <a:lnTo>
                  <a:pt x="1467297" y="0"/>
                </a:lnTo>
                <a:lnTo>
                  <a:pt x="1467297" y="1743286"/>
                </a:lnTo>
                <a:lnTo>
                  <a:pt x="0" y="1743286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"/>
          <p:cNvSpPr/>
          <p:nvPr/>
        </p:nvSpPr>
        <p:spPr>
          <a:xfrm>
            <a:off x="1799635" y="2824186"/>
            <a:ext cx="1978229" cy="1922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6"/>
          <p:cNvSpPr txBox="1"/>
          <p:nvPr/>
        </p:nvSpPr>
        <p:spPr>
          <a:xfrm>
            <a:off x="6638233" y="3064280"/>
            <a:ext cx="361315" cy="1087755"/>
          </a:xfrm>
          <a:prstGeom prst="rect">
            <a:avLst/>
          </a:prstGeom>
          <a:solidFill>
            <a:srgbClr val="64FFDA"/>
          </a:solidFill>
          <a:ln w="19074">
            <a:solidFill>
              <a:srgbClr val="000000"/>
            </a:solidFill>
          </a:ln>
        </p:spPr>
        <p:txBody>
          <a:bodyPr vert="vert270" wrap="square" lIns="0" tIns="52069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409"/>
              </a:spcBef>
            </a:pPr>
            <a:r>
              <a:rPr sz="1500" b="1" spc="-5" dirty="0">
                <a:latin typeface="Arial"/>
                <a:cs typeface="Arial"/>
              </a:rPr>
              <a:t>Linear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2" name="object 7"/>
          <p:cNvSpPr txBox="1"/>
          <p:nvPr/>
        </p:nvSpPr>
        <p:spPr>
          <a:xfrm>
            <a:off x="7383982" y="3074000"/>
            <a:ext cx="359410" cy="1078230"/>
          </a:xfrm>
          <a:prstGeom prst="rect">
            <a:avLst/>
          </a:prstGeom>
          <a:solidFill>
            <a:srgbClr val="64FFDA"/>
          </a:solidFill>
          <a:ln w="19074">
            <a:solidFill>
              <a:srgbClr val="000000"/>
            </a:solidFill>
          </a:ln>
        </p:spPr>
        <p:txBody>
          <a:bodyPr vert="vert270" wrap="square" lIns="0" tIns="3619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285"/>
              </a:spcBef>
            </a:pPr>
            <a:r>
              <a:rPr sz="1500" b="1" spc="-5" dirty="0">
                <a:latin typeface="Arial"/>
                <a:cs typeface="Arial"/>
              </a:rPr>
              <a:t>Sigmoid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3" name="object 8"/>
          <p:cNvSpPr txBox="1"/>
          <p:nvPr/>
        </p:nvSpPr>
        <p:spPr>
          <a:xfrm>
            <a:off x="6787015" y="2724773"/>
            <a:ext cx="8051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Classifier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5" name="object 40"/>
          <p:cNvSpPr/>
          <p:nvPr/>
        </p:nvSpPr>
        <p:spPr>
          <a:xfrm>
            <a:off x="9330213" y="3086280"/>
            <a:ext cx="610012" cy="716722"/>
          </a:xfrm>
          <a:custGeom>
            <a:avLst/>
            <a:gdLst/>
            <a:ahLst/>
            <a:cxnLst/>
            <a:rect l="l" t="t" r="r" b="b"/>
            <a:pathLst>
              <a:path w="426720" h="594360">
                <a:moveTo>
                  <a:pt x="0" y="0"/>
                </a:moveTo>
                <a:lnTo>
                  <a:pt x="426599" y="0"/>
                </a:lnTo>
                <a:lnTo>
                  <a:pt x="426599" y="594293"/>
                </a:lnTo>
                <a:lnTo>
                  <a:pt x="0" y="594293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42"/>
          <p:cNvSpPr/>
          <p:nvPr/>
        </p:nvSpPr>
        <p:spPr>
          <a:xfrm>
            <a:off x="10068219" y="3006225"/>
            <a:ext cx="689274" cy="796787"/>
          </a:xfrm>
          <a:custGeom>
            <a:avLst/>
            <a:gdLst/>
            <a:ahLst/>
            <a:cxnLst/>
            <a:rect l="l" t="t" r="r" b="b"/>
            <a:pathLst>
              <a:path w="426720" h="630555">
                <a:moveTo>
                  <a:pt x="0" y="0"/>
                </a:moveTo>
                <a:lnTo>
                  <a:pt x="426599" y="0"/>
                </a:lnTo>
                <a:lnTo>
                  <a:pt x="426599" y="630303"/>
                </a:lnTo>
                <a:lnTo>
                  <a:pt x="0" y="630303"/>
                </a:lnTo>
                <a:lnTo>
                  <a:pt x="0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44"/>
          <p:cNvSpPr txBox="1"/>
          <p:nvPr/>
        </p:nvSpPr>
        <p:spPr>
          <a:xfrm rot="18720000">
            <a:off x="9241034" y="3935275"/>
            <a:ext cx="68191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400" spc="-15" dirty="0">
                <a:latin typeface="Arial"/>
                <a:cs typeface="Arial"/>
              </a:rPr>
              <a:t>Banana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0" name="object 45"/>
          <p:cNvSpPr txBox="1"/>
          <p:nvPr/>
        </p:nvSpPr>
        <p:spPr>
          <a:xfrm rot="18720000">
            <a:off x="9933321" y="3867374"/>
            <a:ext cx="77367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spc="-5" dirty="0">
                <a:latin typeface="Arial"/>
                <a:cs typeface="Arial"/>
              </a:rPr>
              <a:t>Yellow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1" name="object 46"/>
          <p:cNvSpPr txBox="1"/>
          <p:nvPr/>
        </p:nvSpPr>
        <p:spPr>
          <a:xfrm>
            <a:off x="9388279" y="2397490"/>
            <a:ext cx="10466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latin typeface="Arial"/>
                <a:cs typeface="Arial"/>
              </a:rPr>
              <a:t>Output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2" name="object 47"/>
          <p:cNvSpPr txBox="1"/>
          <p:nvPr/>
        </p:nvSpPr>
        <p:spPr>
          <a:xfrm>
            <a:off x="2073195" y="4793234"/>
            <a:ext cx="16219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Arial"/>
                <a:cs typeface="Arial"/>
              </a:rPr>
              <a:t>Input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Image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3" name="object 48"/>
          <p:cNvSpPr txBox="1"/>
          <p:nvPr/>
        </p:nvSpPr>
        <p:spPr>
          <a:xfrm>
            <a:off x="7351508" y="4929712"/>
            <a:ext cx="1457644" cy="16158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30810" marR="5080" indent="-118745">
              <a:lnSpc>
                <a:spcPts val="1050"/>
              </a:lnSpc>
              <a:spcBef>
                <a:spcPts val="160"/>
              </a:spcBef>
            </a:pPr>
            <a:r>
              <a:rPr sz="1600" spc="-5" dirty="0">
                <a:latin typeface="Arial"/>
                <a:cs typeface="Arial"/>
              </a:rPr>
              <a:t>Ground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5" dirty="0">
                <a:latin typeface="Arial"/>
                <a:cs typeface="Arial"/>
              </a:rPr>
              <a:t>Truth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4" name="object 49"/>
          <p:cNvSpPr/>
          <p:nvPr/>
        </p:nvSpPr>
        <p:spPr>
          <a:xfrm>
            <a:off x="9911600" y="4844946"/>
            <a:ext cx="403473" cy="31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50"/>
          <p:cNvSpPr/>
          <p:nvPr/>
        </p:nvSpPr>
        <p:spPr>
          <a:xfrm>
            <a:off x="8990350" y="4857930"/>
            <a:ext cx="552574" cy="332277"/>
          </a:xfrm>
          <a:custGeom>
            <a:avLst/>
            <a:gdLst/>
            <a:ahLst/>
            <a:cxnLst/>
            <a:rect l="l" t="t" r="r" b="b"/>
            <a:pathLst>
              <a:path w="282575" h="246379">
                <a:moveTo>
                  <a:pt x="145042" y="182224"/>
                </a:moveTo>
                <a:lnTo>
                  <a:pt x="84724" y="182224"/>
                </a:lnTo>
                <a:lnTo>
                  <a:pt x="248999" y="0"/>
                </a:lnTo>
                <a:lnTo>
                  <a:pt x="282299" y="29974"/>
                </a:lnTo>
                <a:lnTo>
                  <a:pt x="145042" y="182224"/>
                </a:lnTo>
                <a:close/>
              </a:path>
              <a:path w="282575" h="246379">
                <a:moveTo>
                  <a:pt x="87299" y="246274"/>
                </a:moveTo>
                <a:lnTo>
                  <a:pt x="0" y="167674"/>
                </a:lnTo>
                <a:lnTo>
                  <a:pt x="30724" y="133599"/>
                </a:lnTo>
                <a:lnTo>
                  <a:pt x="84724" y="182224"/>
                </a:lnTo>
                <a:lnTo>
                  <a:pt x="145042" y="182224"/>
                </a:lnTo>
                <a:lnTo>
                  <a:pt x="87299" y="246274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53"/>
          <p:cNvSpPr/>
          <p:nvPr/>
        </p:nvSpPr>
        <p:spPr>
          <a:xfrm>
            <a:off x="7015308" y="3554259"/>
            <a:ext cx="336199" cy="8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57"/>
          <p:cNvSpPr txBox="1"/>
          <p:nvPr/>
        </p:nvSpPr>
        <p:spPr>
          <a:xfrm>
            <a:off x="10683749" y="4662508"/>
            <a:ext cx="1048436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baseline="-20061" dirty="0">
                <a:latin typeface="Georgia"/>
                <a:cs typeface="Georgia"/>
              </a:rPr>
              <a:t>y</a:t>
            </a:r>
            <a:r>
              <a:rPr sz="2000" i="1" dirty="0">
                <a:latin typeface="Georgia"/>
                <a:cs typeface="Georgia"/>
              </a:rPr>
              <a:t>w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73" name="object 58"/>
          <p:cNvSpPr txBox="1"/>
          <p:nvPr/>
        </p:nvSpPr>
        <p:spPr>
          <a:xfrm>
            <a:off x="7107866" y="4252945"/>
            <a:ext cx="90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4" name="object 59"/>
          <p:cNvSpPr txBox="1"/>
          <p:nvPr/>
        </p:nvSpPr>
        <p:spPr>
          <a:xfrm>
            <a:off x="1588709" y="2368396"/>
            <a:ext cx="25909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Georgia"/>
                <a:cs typeface="Georgia"/>
              </a:rPr>
              <a:t>w </a:t>
            </a:r>
            <a:r>
              <a:rPr sz="2000" spc="229" dirty="0">
                <a:latin typeface="DejaVu Sans"/>
                <a:cs typeface="DejaVu Sans"/>
              </a:rPr>
              <a:t>∈ </a:t>
            </a:r>
            <a:r>
              <a:rPr sz="2000" spc="-5" dirty="0">
                <a:latin typeface="Arial"/>
                <a:cs typeface="Arial"/>
              </a:rPr>
              <a:t>{banana,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yello</a:t>
            </a:r>
            <a:r>
              <a:rPr lang="en-US" sz="2000" spc="5" dirty="0" smtClean="0">
                <a:latin typeface="Arial"/>
                <a:cs typeface="Arial"/>
              </a:rPr>
              <a:t>w}</a:t>
            </a:r>
            <a:endParaRPr sz="2000" dirty="0">
              <a:latin typeface="Arial"/>
              <a:cs typeface="Arial"/>
            </a:endParaRPr>
          </a:p>
        </p:txBody>
      </p:sp>
      <p:cxnSp>
        <p:nvCxnSpPr>
          <p:cNvPr id="176" name="Straight Arrow Connector 175"/>
          <p:cNvCxnSpPr>
            <a:stCxn id="119" idx="3"/>
          </p:cNvCxnSpPr>
          <p:nvPr/>
        </p:nvCxnSpPr>
        <p:spPr>
          <a:xfrm>
            <a:off x="3777864" y="3785233"/>
            <a:ext cx="809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ounded Rectangle 176"/>
          <p:cNvSpPr/>
          <p:nvPr/>
        </p:nvSpPr>
        <p:spPr>
          <a:xfrm>
            <a:off x="4587240" y="3600136"/>
            <a:ext cx="929640" cy="438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</a:t>
            </a:r>
            <a:endParaRPr lang="en-US" dirty="0"/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5516880" y="3776507"/>
            <a:ext cx="953238" cy="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7937603" y="3639683"/>
            <a:ext cx="809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8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Image Classification</a:t>
            </a:r>
            <a:endParaRPr lang="en-US" dirty="0"/>
          </a:p>
        </p:txBody>
      </p:sp>
      <p:sp>
        <p:nvSpPr>
          <p:cNvPr id="118" name="object 3"/>
          <p:cNvSpPr/>
          <p:nvPr/>
        </p:nvSpPr>
        <p:spPr>
          <a:xfrm>
            <a:off x="6470118" y="2779646"/>
            <a:ext cx="1467485" cy="1743710"/>
          </a:xfrm>
          <a:custGeom>
            <a:avLst/>
            <a:gdLst/>
            <a:ahLst/>
            <a:cxnLst/>
            <a:rect l="l" t="t" r="r" b="b"/>
            <a:pathLst>
              <a:path w="1467485" h="1743710">
                <a:moveTo>
                  <a:pt x="0" y="0"/>
                </a:moveTo>
                <a:lnTo>
                  <a:pt x="1467297" y="0"/>
                </a:lnTo>
                <a:lnTo>
                  <a:pt x="1467297" y="1743286"/>
                </a:lnTo>
                <a:lnTo>
                  <a:pt x="0" y="1743286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"/>
          <p:cNvSpPr/>
          <p:nvPr/>
        </p:nvSpPr>
        <p:spPr>
          <a:xfrm>
            <a:off x="1799635" y="2824186"/>
            <a:ext cx="1978229" cy="1922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6"/>
          <p:cNvSpPr txBox="1"/>
          <p:nvPr/>
        </p:nvSpPr>
        <p:spPr>
          <a:xfrm>
            <a:off x="6638233" y="3064280"/>
            <a:ext cx="361315" cy="1087755"/>
          </a:xfrm>
          <a:prstGeom prst="rect">
            <a:avLst/>
          </a:prstGeom>
          <a:solidFill>
            <a:srgbClr val="64FFDA"/>
          </a:solidFill>
          <a:ln w="19074">
            <a:solidFill>
              <a:srgbClr val="000000"/>
            </a:solidFill>
          </a:ln>
        </p:spPr>
        <p:txBody>
          <a:bodyPr vert="vert270" wrap="square" lIns="0" tIns="52069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409"/>
              </a:spcBef>
            </a:pPr>
            <a:r>
              <a:rPr sz="1500" b="1" spc="-5" dirty="0">
                <a:latin typeface="Arial"/>
                <a:cs typeface="Arial"/>
              </a:rPr>
              <a:t>Linear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2" name="object 7"/>
          <p:cNvSpPr txBox="1"/>
          <p:nvPr/>
        </p:nvSpPr>
        <p:spPr>
          <a:xfrm>
            <a:off x="7383982" y="3074000"/>
            <a:ext cx="359410" cy="1078230"/>
          </a:xfrm>
          <a:prstGeom prst="rect">
            <a:avLst/>
          </a:prstGeom>
          <a:solidFill>
            <a:srgbClr val="64FFDA"/>
          </a:solidFill>
          <a:ln w="19074">
            <a:solidFill>
              <a:srgbClr val="000000"/>
            </a:solidFill>
          </a:ln>
        </p:spPr>
        <p:txBody>
          <a:bodyPr vert="vert270" wrap="square" lIns="0" tIns="3619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285"/>
              </a:spcBef>
            </a:pPr>
            <a:r>
              <a:rPr sz="1500" b="1" spc="-5" dirty="0">
                <a:latin typeface="Arial"/>
                <a:cs typeface="Arial"/>
              </a:rPr>
              <a:t>Sigmoid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3" name="object 8"/>
          <p:cNvSpPr txBox="1"/>
          <p:nvPr/>
        </p:nvSpPr>
        <p:spPr>
          <a:xfrm>
            <a:off x="6787015" y="2724773"/>
            <a:ext cx="8051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Classifier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5" name="object 40"/>
          <p:cNvSpPr/>
          <p:nvPr/>
        </p:nvSpPr>
        <p:spPr>
          <a:xfrm>
            <a:off x="9330213" y="3086280"/>
            <a:ext cx="610012" cy="716722"/>
          </a:xfrm>
          <a:custGeom>
            <a:avLst/>
            <a:gdLst/>
            <a:ahLst/>
            <a:cxnLst/>
            <a:rect l="l" t="t" r="r" b="b"/>
            <a:pathLst>
              <a:path w="426720" h="594360">
                <a:moveTo>
                  <a:pt x="0" y="0"/>
                </a:moveTo>
                <a:lnTo>
                  <a:pt x="426599" y="0"/>
                </a:lnTo>
                <a:lnTo>
                  <a:pt x="426599" y="594293"/>
                </a:lnTo>
                <a:lnTo>
                  <a:pt x="0" y="594293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42"/>
          <p:cNvSpPr/>
          <p:nvPr/>
        </p:nvSpPr>
        <p:spPr>
          <a:xfrm>
            <a:off x="10068219" y="3006225"/>
            <a:ext cx="689274" cy="796787"/>
          </a:xfrm>
          <a:custGeom>
            <a:avLst/>
            <a:gdLst/>
            <a:ahLst/>
            <a:cxnLst/>
            <a:rect l="l" t="t" r="r" b="b"/>
            <a:pathLst>
              <a:path w="426720" h="630555">
                <a:moveTo>
                  <a:pt x="0" y="0"/>
                </a:moveTo>
                <a:lnTo>
                  <a:pt x="426599" y="0"/>
                </a:lnTo>
                <a:lnTo>
                  <a:pt x="426599" y="630303"/>
                </a:lnTo>
                <a:lnTo>
                  <a:pt x="0" y="630303"/>
                </a:lnTo>
                <a:lnTo>
                  <a:pt x="0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44"/>
          <p:cNvSpPr txBox="1"/>
          <p:nvPr/>
        </p:nvSpPr>
        <p:spPr>
          <a:xfrm rot="18720000">
            <a:off x="9241034" y="3935275"/>
            <a:ext cx="68191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400" spc="-15" dirty="0">
                <a:latin typeface="Arial"/>
                <a:cs typeface="Arial"/>
              </a:rPr>
              <a:t>Banana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0" name="object 45"/>
          <p:cNvSpPr txBox="1"/>
          <p:nvPr/>
        </p:nvSpPr>
        <p:spPr>
          <a:xfrm rot="18720000">
            <a:off x="9933321" y="3867374"/>
            <a:ext cx="77367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spc="-5" dirty="0">
                <a:latin typeface="Arial"/>
                <a:cs typeface="Arial"/>
              </a:rPr>
              <a:t>Yellow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1" name="object 46"/>
          <p:cNvSpPr txBox="1"/>
          <p:nvPr/>
        </p:nvSpPr>
        <p:spPr>
          <a:xfrm>
            <a:off x="9388279" y="2397490"/>
            <a:ext cx="10466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latin typeface="Arial"/>
                <a:cs typeface="Arial"/>
              </a:rPr>
              <a:t>Output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2" name="object 47"/>
          <p:cNvSpPr txBox="1"/>
          <p:nvPr/>
        </p:nvSpPr>
        <p:spPr>
          <a:xfrm>
            <a:off x="2073195" y="4793234"/>
            <a:ext cx="16219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Arial"/>
                <a:cs typeface="Arial"/>
              </a:rPr>
              <a:t>Input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Image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3" name="object 48"/>
          <p:cNvSpPr txBox="1"/>
          <p:nvPr/>
        </p:nvSpPr>
        <p:spPr>
          <a:xfrm>
            <a:off x="7351508" y="4929712"/>
            <a:ext cx="1457644" cy="16158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30810" marR="5080" indent="-118745">
              <a:lnSpc>
                <a:spcPts val="1050"/>
              </a:lnSpc>
              <a:spcBef>
                <a:spcPts val="160"/>
              </a:spcBef>
            </a:pPr>
            <a:r>
              <a:rPr sz="1600" spc="-5" dirty="0">
                <a:latin typeface="Arial"/>
                <a:cs typeface="Arial"/>
              </a:rPr>
              <a:t>Ground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5" dirty="0">
                <a:latin typeface="Arial"/>
                <a:cs typeface="Arial"/>
              </a:rPr>
              <a:t>Truth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4" name="object 49"/>
          <p:cNvSpPr/>
          <p:nvPr/>
        </p:nvSpPr>
        <p:spPr>
          <a:xfrm>
            <a:off x="9911600" y="4844946"/>
            <a:ext cx="403473" cy="31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50"/>
          <p:cNvSpPr/>
          <p:nvPr/>
        </p:nvSpPr>
        <p:spPr>
          <a:xfrm>
            <a:off x="8990350" y="4857930"/>
            <a:ext cx="552574" cy="332277"/>
          </a:xfrm>
          <a:custGeom>
            <a:avLst/>
            <a:gdLst/>
            <a:ahLst/>
            <a:cxnLst/>
            <a:rect l="l" t="t" r="r" b="b"/>
            <a:pathLst>
              <a:path w="282575" h="246379">
                <a:moveTo>
                  <a:pt x="145042" y="182224"/>
                </a:moveTo>
                <a:lnTo>
                  <a:pt x="84724" y="182224"/>
                </a:lnTo>
                <a:lnTo>
                  <a:pt x="248999" y="0"/>
                </a:lnTo>
                <a:lnTo>
                  <a:pt x="282299" y="29974"/>
                </a:lnTo>
                <a:lnTo>
                  <a:pt x="145042" y="182224"/>
                </a:lnTo>
                <a:close/>
              </a:path>
              <a:path w="282575" h="246379">
                <a:moveTo>
                  <a:pt x="87299" y="246274"/>
                </a:moveTo>
                <a:lnTo>
                  <a:pt x="0" y="167674"/>
                </a:lnTo>
                <a:lnTo>
                  <a:pt x="30724" y="133599"/>
                </a:lnTo>
                <a:lnTo>
                  <a:pt x="84724" y="182224"/>
                </a:lnTo>
                <a:lnTo>
                  <a:pt x="145042" y="182224"/>
                </a:lnTo>
                <a:lnTo>
                  <a:pt x="87299" y="246274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53"/>
          <p:cNvSpPr/>
          <p:nvPr/>
        </p:nvSpPr>
        <p:spPr>
          <a:xfrm>
            <a:off x="7015308" y="3554259"/>
            <a:ext cx="336199" cy="8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57"/>
          <p:cNvSpPr txBox="1"/>
          <p:nvPr/>
        </p:nvSpPr>
        <p:spPr>
          <a:xfrm>
            <a:off x="10683749" y="4662508"/>
            <a:ext cx="1048436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baseline="-20061" dirty="0">
                <a:latin typeface="Georgia"/>
                <a:cs typeface="Georgia"/>
              </a:rPr>
              <a:t>y</a:t>
            </a:r>
            <a:r>
              <a:rPr sz="2000" i="1" dirty="0">
                <a:latin typeface="Georgia"/>
                <a:cs typeface="Georgia"/>
              </a:rPr>
              <a:t>w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73" name="object 58"/>
          <p:cNvSpPr txBox="1"/>
          <p:nvPr/>
        </p:nvSpPr>
        <p:spPr>
          <a:xfrm>
            <a:off x="7107866" y="4252945"/>
            <a:ext cx="90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4" name="object 59"/>
          <p:cNvSpPr txBox="1"/>
          <p:nvPr/>
        </p:nvSpPr>
        <p:spPr>
          <a:xfrm>
            <a:off x="1588709" y="2368396"/>
            <a:ext cx="25909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Georgia"/>
                <a:cs typeface="Georgia"/>
              </a:rPr>
              <a:t>w </a:t>
            </a:r>
            <a:r>
              <a:rPr sz="2000" spc="229" dirty="0">
                <a:latin typeface="DejaVu Sans"/>
                <a:cs typeface="DejaVu Sans"/>
              </a:rPr>
              <a:t>∈ </a:t>
            </a:r>
            <a:r>
              <a:rPr sz="2000" spc="-5" dirty="0">
                <a:latin typeface="Arial"/>
                <a:cs typeface="Arial"/>
              </a:rPr>
              <a:t>{banana,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yello</a:t>
            </a:r>
            <a:r>
              <a:rPr lang="en-US" sz="2000" spc="5" dirty="0" smtClean="0">
                <a:latin typeface="Arial"/>
                <a:cs typeface="Arial"/>
              </a:rPr>
              <a:t>w}</a:t>
            </a:r>
            <a:endParaRPr sz="2000" dirty="0">
              <a:latin typeface="Arial"/>
              <a:cs typeface="Arial"/>
            </a:endParaRPr>
          </a:p>
        </p:txBody>
      </p:sp>
      <p:cxnSp>
        <p:nvCxnSpPr>
          <p:cNvPr id="176" name="Straight Arrow Connector 175"/>
          <p:cNvCxnSpPr>
            <a:stCxn id="119" idx="3"/>
          </p:cNvCxnSpPr>
          <p:nvPr/>
        </p:nvCxnSpPr>
        <p:spPr>
          <a:xfrm>
            <a:off x="3777864" y="3785233"/>
            <a:ext cx="809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ounded Rectangle 176"/>
          <p:cNvSpPr/>
          <p:nvPr/>
        </p:nvSpPr>
        <p:spPr>
          <a:xfrm>
            <a:off x="4587240" y="3600136"/>
            <a:ext cx="929640" cy="438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</a:t>
            </a:r>
            <a:endParaRPr lang="en-US" dirty="0"/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5516880" y="3776507"/>
            <a:ext cx="953238" cy="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7937603" y="3639683"/>
            <a:ext cx="809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77864" y="5303520"/>
                <a:ext cx="5212486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Human-Biased Labels </a:t>
                </a:r>
                <a:r>
                  <a:rPr lang="en-US" sz="2800" i="1" baseline="-20061" dirty="0" err="1" smtClean="0">
                    <a:latin typeface="Georgia"/>
                    <a:cs typeface="Georgia"/>
                  </a:rPr>
                  <a:t>y</a:t>
                </a:r>
                <a:r>
                  <a:rPr lang="en-US" sz="1400" i="1" dirty="0" err="1" smtClean="0">
                    <a:latin typeface="Georgia"/>
                    <a:cs typeface="Georgia"/>
                  </a:rPr>
                  <a:t>w</a:t>
                </a:r>
                <a:r>
                  <a:rPr lang="en-US" sz="1400" i="1" dirty="0" smtClean="0">
                    <a:latin typeface="Georgia"/>
                    <a:cs typeface="Georgia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0,1</m:t>
                        </m:r>
                      </m:e>
                    </m:d>
                    <m:r>
                      <a:rPr lang="en-US" sz="1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 </m:t>
                    </m:r>
                  </m:oMath>
                </a14:m>
                <a:r>
                  <a:rPr lang="en-US" sz="1400" dirty="0" smtClean="0">
                    <a:latin typeface="Georgia"/>
                    <a:cs typeface="Georgia"/>
                  </a:rPr>
                  <a:t>  (Gold Standard) 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64" y="5303520"/>
                <a:ext cx="5212486" cy="379591"/>
              </a:xfrm>
              <a:prstGeom prst="rect">
                <a:avLst/>
              </a:prstGeom>
              <a:blipFill rotWithShape="0">
                <a:blip r:embed="rId5"/>
                <a:stretch>
                  <a:fillRect l="-1053" t="-51613" b="-8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1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Image Classification</a:t>
            </a:r>
            <a:endParaRPr lang="en-US" dirty="0"/>
          </a:p>
        </p:txBody>
      </p:sp>
      <p:sp>
        <p:nvSpPr>
          <p:cNvPr id="118" name="object 3"/>
          <p:cNvSpPr/>
          <p:nvPr/>
        </p:nvSpPr>
        <p:spPr>
          <a:xfrm>
            <a:off x="6470118" y="2779646"/>
            <a:ext cx="1467485" cy="1743710"/>
          </a:xfrm>
          <a:custGeom>
            <a:avLst/>
            <a:gdLst/>
            <a:ahLst/>
            <a:cxnLst/>
            <a:rect l="l" t="t" r="r" b="b"/>
            <a:pathLst>
              <a:path w="1467485" h="1743710">
                <a:moveTo>
                  <a:pt x="0" y="0"/>
                </a:moveTo>
                <a:lnTo>
                  <a:pt x="1467297" y="0"/>
                </a:lnTo>
                <a:lnTo>
                  <a:pt x="1467297" y="1743286"/>
                </a:lnTo>
                <a:lnTo>
                  <a:pt x="0" y="1743286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"/>
          <p:cNvSpPr/>
          <p:nvPr/>
        </p:nvSpPr>
        <p:spPr>
          <a:xfrm>
            <a:off x="1799635" y="2824186"/>
            <a:ext cx="1978229" cy="1922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6"/>
          <p:cNvSpPr txBox="1"/>
          <p:nvPr/>
        </p:nvSpPr>
        <p:spPr>
          <a:xfrm>
            <a:off x="6638233" y="3064280"/>
            <a:ext cx="361315" cy="1087755"/>
          </a:xfrm>
          <a:prstGeom prst="rect">
            <a:avLst/>
          </a:prstGeom>
          <a:solidFill>
            <a:srgbClr val="64FFDA"/>
          </a:solidFill>
          <a:ln w="19074">
            <a:solidFill>
              <a:srgbClr val="000000"/>
            </a:solidFill>
          </a:ln>
        </p:spPr>
        <p:txBody>
          <a:bodyPr vert="vert270" wrap="square" lIns="0" tIns="52069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409"/>
              </a:spcBef>
            </a:pPr>
            <a:r>
              <a:rPr sz="1500" b="1" spc="-5" dirty="0">
                <a:latin typeface="Arial"/>
                <a:cs typeface="Arial"/>
              </a:rPr>
              <a:t>Linear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2" name="object 7"/>
          <p:cNvSpPr txBox="1"/>
          <p:nvPr/>
        </p:nvSpPr>
        <p:spPr>
          <a:xfrm>
            <a:off x="7383982" y="3074000"/>
            <a:ext cx="359410" cy="1078230"/>
          </a:xfrm>
          <a:prstGeom prst="rect">
            <a:avLst/>
          </a:prstGeom>
          <a:solidFill>
            <a:srgbClr val="64FFDA"/>
          </a:solidFill>
          <a:ln w="19074">
            <a:solidFill>
              <a:srgbClr val="000000"/>
            </a:solidFill>
          </a:ln>
        </p:spPr>
        <p:txBody>
          <a:bodyPr vert="vert270" wrap="square" lIns="0" tIns="3619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285"/>
              </a:spcBef>
            </a:pPr>
            <a:r>
              <a:rPr sz="1500" b="1" spc="-5" dirty="0">
                <a:latin typeface="Arial"/>
                <a:cs typeface="Arial"/>
              </a:rPr>
              <a:t>Sigmoid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3" name="object 8"/>
          <p:cNvSpPr txBox="1"/>
          <p:nvPr/>
        </p:nvSpPr>
        <p:spPr>
          <a:xfrm>
            <a:off x="6787015" y="2724773"/>
            <a:ext cx="8051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Classifier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5" name="object 40"/>
          <p:cNvSpPr/>
          <p:nvPr/>
        </p:nvSpPr>
        <p:spPr>
          <a:xfrm>
            <a:off x="9330213" y="3086280"/>
            <a:ext cx="610012" cy="716722"/>
          </a:xfrm>
          <a:custGeom>
            <a:avLst/>
            <a:gdLst/>
            <a:ahLst/>
            <a:cxnLst/>
            <a:rect l="l" t="t" r="r" b="b"/>
            <a:pathLst>
              <a:path w="426720" h="594360">
                <a:moveTo>
                  <a:pt x="0" y="0"/>
                </a:moveTo>
                <a:lnTo>
                  <a:pt x="426599" y="0"/>
                </a:lnTo>
                <a:lnTo>
                  <a:pt x="426599" y="594293"/>
                </a:lnTo>
                <a:lnTo>
                  <a:pt x="0" y="594293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42"/>
          <p:cNvSpPr/>
          <p:nvPr/>
        </p:nvSpPr>
        <p:spPr>
          <a:xfrm>
            <a:off x="10068219" y="3006225"/>
            <a:ext cx="689274" cy="796787"/>
          </a:xfrm>
          <a:custGeom>
            <a:avLst/>
            <a:gdLst/>
            <a:ahLst/>
            <a:cxnLst/>
            <a:rect l="l" t="t" r="r" b="b"/>
            <a:pathLst>
              <a:path w="426720" h="630555">
                <a:moveTo>
                  <a:pt x="0" y="0"/>
                </a:moveTo>
                <a:lnTo>
                  <a:pt x="426599" y="0"/>
                </a:lnTo>
                <a:lnTo>
                  <a:pt x="426599" y="630303"/>
                </a:lnTo>
                <a:lnTo>
                  <a:pt x="0" y="630303"/>
                </a:lnTo>
                <a:lnTo>
                  <a:pt x="0" y="0"/>
                </a:lnTo>
                <a:close/>
              </a:path>
            </a:pathLst>
          </a:custGeom>
          <a:solidFill>
            <a:srgbClr val="FFD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44"/>
          <p:cNvSpPr txBox="1"/>
          <p:nvPr/>
        </p:nvSpPr>
        <p:spPr>
          <a:xfrm rot="18720000">
            <a:off x="9241034" y="3935275"/>
            <a:ext cx="68191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400" spc="-15" dirty="0">
                <a:latin typeface="Arial"/>
                <a:cs typeface="Arial"/>
              </a:rPr>
              <a:t>Banana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0" name="object 45"/>
          <p:cNvSpPr txBox="1"/>
          <p:nvPr/>
        </p:nvSpPr>
        <p:spPr>
          <a:xfrm rot="18720000">
            <a:off x="9933321" y="3867374"/>
            <a:ext cx="77367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spc="-5" dirty="0">
                <a:latin typeface="Arial"/>
                <a:cs typeface="Arial"/>
              </a:rPr>
              <a:t>Yellow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1" name="object 46"/>
          <p:cNvSpPr txBox="1"/>
          <p:nvPr/>
        </p:nvSpPr>
        <p:spPr>
          <a:xfrm>
            <a:off x="9388279" y="2397490"/>
            <a:ext cx="10466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latin typeface="Arial"/>
                <a:cs typeface="Arial"/>
              </a:rPr>
              <a:t>Output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2" name="object 47"/>
          <p:cNvSpPr txBox="1"/>
          <p:nvPr/>
        </p:nvSpPr>
        <p:spPr>
          <a:xfrm>
            <a:off x="2073195" y="4793234"/>
            <a:ext cx="16219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Arial"/>
                <a:cs typeface="Arial"/>
              </a:rPr>
              <a:t>Input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Image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3" name="object 48"/>
          <p:cNvSpPr txBox="1"/>
          <p:nvPr/>
        </p:nvSpPr>
        <p:spPr>
          <a:xfrm>
            <a:off x="7351508" y="4929712"/>
            <a:ext cx="1457644" cy="16158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30810" marR="5080" indent="-118745">
              <a:lnSpc>
                <a:spcPts val="1050"/>
              </a:lnSpc>
              <a:spcBef>
                <a:spcPts val="160"/>
              </a:spcBef>
            </a:pPr>
            <a:r>
              <a:rPr sz="1600" spc="-5" dirty="0">
                <a:latin typeface="Arial"/>
                <a:cs typeface="Arial"/>
              </a:rPr>
              <a:t>Ground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5" dirty="0">
                <a:latin typeface="Arial"/>
                <a:cs typeface="Arial"/>
              </a:rPr>
              <a:t>Truth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4" name="object 49"/>
          <p:cNvSpPr/>
          <p:nvPr/>
        </p:nvSpPr>
        <p:spPr>
          <a:xfrm>
            <a:off x="9911600" y="4844946"/>
            <a:ext cx="403473" cy="31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50"/>
          <p:cNvSpPr/>
          <p:nvPr/>
        </p:nvSpPr>
        <p:spPr>
          <a:xfrm>
            <a:off x="8990350" y="4857930"/>
            <a:ext cx="552574" cy="332277"/>
          </a:xfrm>
          <a:custGeom>
            <a:avLst/>
            <a:gdLst/>
            <a:ahLst/>
            <a:cxnLst/>
            <a:rect l="l" t="t" r="r" b="b"/>
            <a:pathLst>
              <a:path w="282575" h="246379">
                <a:moveTo>
                  <a:pt x="145042" y="182224"/>
                </a:moveTo>
                <a:lnTo>
                  <a:pt x="84724" y="182224"/>
                </a:lnTo>
                <a:lnTo>
                  <a:pt x="248999" y="0"/>
                </a:lnTo>
                <a:lnTo>
                  <a:pt x="282299" y="29974"/>
                </a:lnTo>
                <a:lnTo>
                  <a:pt x="145042" y="182224"/>
                </a:lnTo>
                <a:close/>
              </a:path>
              <a:path w="282575" h="246379">
                <a:moveTo>
                  <a:pt x="87299" y="246274"/>
                </a:moveTo>
                <a:lnTo>
                  <a:pt x="0" y="167674"/>
                </a:lnTo>
                <a:lnTo>
                  <a:pt x="30724" y="133599"/>
                </a:lnTo>
                <a:lnTo>
                  <a:pt x="84724" y="182224"/>
                </a:lnTo>
                <a:lnTo>
                  <a:pt x="145042" y="182224"/>
                </a:lnTo>
                <a:lnTo>
                  <a:pt x="87299" y="246274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53"/>
          <p:cNvSpPr/>
          <p:nvPr/>
        </p:nvSpPr>
        <p:spPr>
          <a:xfrm>
            <a:off x="7015308" y="3554259"/>
            <a:ext cx="336199" cy="8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57"/>
          <p:cNvSpPr txBox="1"/>
          <p:nvPr/>
        </p:nvSpPr>
        <p:spPr>
          <a:xfrm>
            <a:off x="10683749" y="4662508"/>
            <a:ext cx="1048436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baseline="-20061" dirty="0">
                <a:latin typeface="Georgia"/>
                <a:cs typeface="Georgia"/>
              </a:rPr>
              <a:t>y</a:t>
            </a:r>
            <a:r>
              <a:rPr sz="2000" i="1" dirty="0">
                <a:latin typeface="Georgia"/>
                <a:cs typeface="Georgia"/>
              </a:rPr>
              <a:t>w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73" name="object 58"/>
          <p:cNvSpPr txBox="1"/>
          <p:nvPr/>
        </p:nvSpPr>
        <p:spPr>
          <a:xfrm>
            <a:off x="7107866" y="4252945"/>
            <a:ext cx="908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4" name="object 59"/>
          <p:cNvSpPr txBox="1"/>
          <p:nvPr/>
        </p:nvSpPr>
        <p:spPr>
          <a:xfrm>
            <a:off x="1588709" y="2368396"/>
            <a:ext cx="25909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Georgia"/>
                <a:cs typeface="Georgia"/>
              </a:rPr>
              <a:t>w </a:t>
            </a:r>
            <a:r>
              <a:rPr sz="2000" spc="229" dirty="0">
                <a:latin typeface="DejaVu Sans"/>
                <a:cs typeface="DejaVu Sans"/>
              </a:rPr>
              <a:t>∈ </a:t>
            </a:r>
            <a:r>
              <a:rPr sz="2000" spc="-5" dirty="0">
                <a:latin typeface="Arial"/>
                <a:cs typeface="Arial"/>
              </a:rPr>
              <a:t>{banana,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yello</a:t>
            </a:r>
            <a:r>
              <a:rPr lang="en-US" sz="2000" spc="5" dirty="0" smtClean="0">
                <a:latin typeface="Arial"/>
                <a:cs typeface="Arial"/>
              </a:rPr>
              <a:t>w}</a:t>
            </a:r>
            <a:endParaRPr sz="2000" dirty="0">
              <a:latin typeface="Arial"/>
              <a:cs typeface="Arial"/>
            </a:endParaRPr>
          </a:p>
        </p:txBody>
      </p:sp>
      <p:cxnSp>
        <p:nvCxnSpPr>
          <p:cNvPr id="176" name="Straight Arrow Connector 175"/>
          <p:cNvCxnSpPr>
            <a:stCxn id="119" idx="3"/>
          </p:cNvCxnSpPr>
          <p:nvPr/>
        </p:nvCxnSpPr>
        <p:spPr>
          <a:xfrm>
            <a:off x="3777864" y="3785233"/>
            <a:ext cx="809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ounded Rectangle 176"/>
          <p:cNvSpPr/>
          <p:nvPr/>
        </p:nvSpPr>
        <p:spPr>
          <a:xfrm>
            <a:off x="4587240" y="3600136"/>
            <a:ext cx="929640" cy="438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</a:t>
            </a:r>
            <a:endParaRPr lang="en-US" dirty="0"/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5516880" y="3776507"/>
            <a:ext cx="953238" cy="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7937603" y="3639683"/>
            <a:ext cx="809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77864" y="5303520"/>
                <a:ext cx="5212486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Human-Biased Labels </a:t>
                </a:r>
                <a:r>
                  <a:rPr lang="en-US" sz="2800" i="1" baseline="-20061" dirty="0" err="1" smtClean="0">
                    <a:latin typeface="Georgia"/>
                    <a:cs typeface="Georgia"/>
                  </a:rPr>
                  <a:t>y</a:t>
                </a:r>
                <a:r>
                  <a:rPr lang="en-US" sz="1400" i="1" dirty="0" err="1" smtClean="0">
                    <a:latin typeface="Georgia"/>
                    <a:cs typeface="Georgia"/>
                  </a:rPr>
                  <a:t>w</a:t>
                </a:r>
                <a:r>
                  <a:rPr lang="en-US" sz="1400" i="1" dirty="0" smtClean="0">
                    <a:latin typeface="Georgia"/>
                    <a:cs typeface="Georgia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0,1</m:t>
                        </m:r>
                      </m:e>
                    </m:d>
                    <m:r>
                      <a:rPr lang="en-US" sz="1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 </m:t>
                    </m:r>
                  </m:oMath>
                </a14:m>
                <a:r>
                  <a:rPr lang="en-US" sz="1400" dirty="0" smtClean="0">
                    <a:latin typeface="Georgia"/>
                    <a:cs typeface="Georgia"/>
                  </a:rPr>
                  <a:t>  (Gold Standard) 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64" y="5303520"/>
                <a:ext cx="5212486" cy="379591"/>
              </a:xfrm>
              <a:prstGeom prst="rect">
                <a:avLst/>
              </a:prstGeom>
              <a:blipFill rotWithShape="0">
                <a:blip r:embed="rId5"/>
                <a:stretch>
                  <a:fillRect l="-1053" t="-51613" b="-8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07508" y="5813384"/>
            <a:ext cx="313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" dirty="0" smtClean="0">
                <a:latin typeface="Arial"/>
                <a:cs typeface="Arial"/>
              </a:rPr>
              <a:t>Prediction</a:t>
            </a:r>
            <a:r>
              <a:rPr lang="en-US" spc="-30" dirty="0" smtClean="0">
                <a:latin typeface="Arial"/>
                <a:cs typeface="Arial"/>
              </a:rPr>
              <a:t> </a:t>
            </a:r>
            <a:r>
              <a:rPr lang="en-US" i="1" dirty="0" err="1">
                <a:latin typeface="Georgia"/>
                <a:cs typeface="Georgia"/>
              </a:rPr>
              <a:t>h</a:t>
            </a:r>
            <a:r>
              <a:rPr lang="en-US" i="1" baseline="30092" dirty="0" err="1">
                <a:latin typeface="Georgia"/>
                <a:cs typeface="Georgia"/>
              </a:rPr>
              <a:t>w</a:t>
            </a:r>
            <a:r>
              <a:rPr lang="en-US" i="1" dirty="0">
                <a:latin typeface="Georgia"/>
                <a:cs typeface="Georgia"/>
              </a:rPr>
              <a:t>(</a:t>
            </a:r>
            <a:r>
              <a:rPr lang="en-US" i="1" dirty="0" err="1">
                <a:latin typeface="Georgia"/>
                <a:cs typeface="Georgia"/>
              </a:rPr>
              <a:t>y</a:t>
            </a:r>
            <a:r>
              <a:rPr lang="en-US" i="1" baseline="30092" dirty="0" err="1">
                <a:latin typeface="Georgia"/>
                <a:cs typeface="Georgia"/>
              </a:rPr>
              <a:t>w</a:t>
            </a:r>
            <a:r>
              <a:rPr lang="en-US" i="1" dirty="0" err="1">
                <a:latin typeface="Georgia"/>
                <a:cs typeface="Georgia"/>
              </a:rPr>
              <a:t>|I</a:t>
            </a:r>
            <a:r>
              <a:rPr lang="en-US" i="1" dirty="0">
                <a:latin typeface="Georgia"/>
                <a:cs typeface="Georgia"/>
              </a:rPr>
              <a:t>)</a:t>
            </a:r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669" y="2180291"/>
            <a:ext cx="10099040" cy="77371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187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53" dirty="0">
                <a:latin typeface="Arial"/>
                <a:cs typeface="Arial"/>
              </a:rPr>
              <a:t>A </a:t>
            </a:r>
            <a:r>
              <a:rPr sz="2800" spc="13" dirty="0">
                <a:latin typeface="Arial"/>
                <a:cs typeface="Arial"/>
              </a:rPr>
              <a:t>human-biased </a:t>
            </a:r>
            <a:r>
              <a:rPr sz="2800" spc="33" dirty="0" smtClean="0">
                <a:latin typeface="Arial"/>
                <a:cs typeface="Arial"/>
              </a:rPr>
              <a:t>pr</a:t>
            </a:r>
            <a:r>
              <a:rPr lang="en-US" sz="2800" spc="33" dirty="0" smtClean="0">
                <a:latin typeface="Arial"/>
                <a:cs typeface="Arial"/>
              </a:rPr>
              <a:t>e</a:t>
            </a:r>
            <a:r>
              <a:rPr sz="2800" spc="33" dirty="0" smtClean="0">
                <a:latin typeface="Arial"/>
                <a:cs typeface="Arial"/>
              </a:rPr>
              <a:t>diction </a:t>
            </a:r>
            <a:r>
              <a:rPr sz="2400" i="1" dirty="0">
                <a:latin typeface="Georgia"/>
                <a:cs typeface="Georgia"/>
              </a:rPr>
              <a:t>h </a:t>
            </a:r>
            <a:r>
              <a:rPr sz="2800" spc="7" dirty="0">
                <a:latin typeface="Arial"/>
                <a:cs typeface="Arial"/>
              </a:rPr>
              <a:t>can </a:t>
            </a:r>
            <a:r>
              <a:rPr sz="2800" spc="20" dirty="0">
                <a:latin typeface="Arial"/>
                <a:cs typeface="Arial"/>
              </a:rPr>
              <a:t>be </a:t>
            </a:r>
            <a:r>
              <a:rPr sz="2800" spc="27" dirty="0">
                <a:latin typeface="Arial"/>
                <a:cs typeface="Arial"/>
              </a:rPr>
              <a:t>factored </a:t>
            </a:r>
            <a:r>
              <a:rPr sz="2800" spc="33" dirty="0">
                <a:latin typeface="Arial"/>
                <a:cs typeface="Arial"/>
              </a:rPr>
              <a:t>into </a:t>
            </a:r>
            <a:r>
              <a:rPr sz="2800" spc="80" dirty="0">
                <a:latin typeface="Arial"/>
                <a:cs typeface="Arial"/>
              </a:rPr>
              <a:t>two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spc="13" dirty="0">
                <a:latin typeface="Arial"/>
                <a:cs typeface="Arial"/>
              </a:rPr>
              <a:t>terms</a:t>
            </a:r>
            <a:endParaRPr sz="2800" dirty="0">
              <a:latin typeface="Arial"/>
              <a:cs typeface="Arial"/>
            </a:endParaRPr>
          </a:p>
          <a:p>
            <a:pPr marL="1145511" lvl="1" indent="-488514">
              <a:lnSpc>
                <a:spcPts val="2707"/>
              </a:lnSpc>
              <a:buChar char="○"/>
              <a:tabLst>
                <a:tab pos="1145511" algn="l"/>
                <a:tab pos="1146358" algn="l"/>
              </a:tabLst>
            </a:pPr>
            <a:r>
              <a:rPr sz="2400" spc="-40" dirty="0">
                <a:latin typeface="Arial"/>
                <a:cs typeface="Arial"/>
              </a:rPr>
              <a:t>Visual </a:t>
            </a:r>
            <a:r>
              <a:rPr sz="2400" spc="-7" dirty="0">
                <a:latin typeface="Arial"/>
                <a:cs typeface="Arial"/>
              </a:rPr>
              <a:t>presence </a:t>
            </a:r>
            <a:r>
              <a:rPr sz="2400" i="1" dirty="0">
                <a:latin typeface="Georgia"/>
                <a:cs typeface="Georgia"/>
              </a:rPr>
              <a:t>v </a:t>
            </a:r>
            <a:r>
              <a:rPr sz="2400" i="1" spc="-140" dirty="0">
                <a:latin typeface="Arial"/>
                <a:cs typeface="Arial"/>
              </a:rPr>
              <a:t>– </a:t>
            </a:r>
            <a:r>
              <a:rPr sz="2400" i="1" spc="-53" dirty="0">
                <a:latin typeface="Arial"/>
                <a:cs typeface="Arial"/>
              </a:rPr>
              <a:t>Is </a:t>
            </a:r>
            <a:r>
              <a:rPr sz="2400" i="1" spc="7" dirty="0">
                <a:latin typeface="Arial"/>
                <a:cs typeface="Arial"/>
              </a:rPr>
              <a:t>the </a:t>
            </a:r>
            <a:r>
              <a:rPr sz="2400" i="1" spc="33" dirty="0">
                <a:latin typeface="Arial"/>
                <a:cs typeface="Arial"/>
              </a:rPr>
              <a:t>object </a:t>
            </a:r>
            <a:r>
              <a:rPr sz="2400" i="1" spc="-40" dirty="0">
                <a:latin typeface="Arial"/>
                <a:cs typeface="Arial"/>
              </a:rPr>
              <a:t>visually</a:t>
            </a:r>
            <a:r>
              <a:rPr sz="2400" i="1" spc="30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present?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2225" y="4213692"/>
            <a:ext cx="376767" cy="328505"/>
          </a:xfrm>
          <a:custGeom>
            <a:avLst/>
            <a:gdLst/>
            <a:ahLst/>
            <a:cxnLst/>
            <a:rect l="l" t="t" r="r" b="b"/>
            <a:pathLst>
              <a:path w="282575" h="246379">
                <a:moveTo>
                  <a:pt x="145042" y="182224"/>
                </a:moveTo>
                <a:lnTo>
                  <a:pt x="84749" y="182224"/>
                </a:lnTo>
                <a:lnTo>
                  <a:pt x="249024" y="0"/>
                </a:lnTo>
                <a:lnTo>
                  <a:pt x="282299" y="29974"/>
                </a:lnTo>
                <a:lnTo>
                  <a:pt x="145042" y="182224"/>
                </a:lnTo>
                <a:close/>
              </a:path>
              <a:path w="282575" h="246379">
                <a:moveTo>
                  <a:pt x="87299" y="246274"/>
                </a:moveTo>
                <a:lnTo>
                  <a:pt x="0" y="167674"/>
                </a:lnTo>
                <a:lnTo>
                  <a:pt x="30724" y="133574"/>
                </a:lnTo>
                <a:lnTo>
                  <a:pt x="84749" y="182224"/>
                </a:lnTo>
                <a:lnTo>
                  <a:pt x="145042" y="182224"/>
                </a:lnTo>
                <a:lnTo>
                  <a:pt x="87299" y="246274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830416" y="3561964"/>
            <a:ext cx="1678796" cy="20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468266" y="3771494"/>
            <a:ext cx="3297767" cy="181470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i="1" dirty="0">
                <a:latin typeface="Georgia"/>
                <a:cs typeface="Georgia"/>
              </a:rPr>
              <a:t>w </a:t>
            </a:r>
            <a:r>
              <a:rPr sz="2400" spc="305" dirty="0">
                <a:latin typeface="DejaVu Sans"/>
                <a:cs typeface="DejaVu Sans"/>
              </a:rPr>
              <a:t>∈ </a:t>
            </a:r>
            <a:r>
              <a:rPr sz="2400" spc="-7" dirty="0">
                <a:latin typeface="Arial"/>
                <a:cs typeface="Arial"/>
              </a:rPr>
              <a:t>{banana,</a:t>
            </a:r>
            <a:r>
              <a:rPr sz="2400" spc="-460" dirty="0">
                <a:latin typeface="Arial"/>
                <a:cs typeface="Arial"/>
              </a:rPr>
              <a:t> </a:t>
            </a:r>
            <a:r>
              <a:rPr sz="2400" spc="7" dirty="0">
                <a:latin typeface="Arial"/>
                <a:cs typeface="Arial"/>
              </a:rPr>
              <a:t>yellow}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33" dirty="0">
              <a:latin typeface="Times New Roman"/>
              <a:cs typeface="Times New Roman"/>
            </a:endParaRPr>
          </a:p>
          <a:p>
            <a:pPr marL="524074" marR="6773" indent="-342045">
              <a:lnSpc>
                <a:spcPct val="100699"/>
              </a:lnSpc>
              <a:spcBef>
                <a:spcPts val="1787"/>
              </a:spcBef>
            </a:pPr>
            <a:r>
              <a:rPr sz="2400" spc="-7" dirty="0">
                <a:latin typeface="Arial"/>
                <a:cs typeface="Arial"/>
              </a:rPr>
              <a:t>visually </a:t>
            </a:r>
            <a:r>
              <a:rPr sz="2400" spc="27" dirty="0">
                <a:latin typeface="Arial"/>
                <a:cs typeface="Arial"/>
              </a:rPr>
              <a:t>correct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ground  </a:t>
            </a:r>
            <a:r>
              <a:rPr sz="2400" spc="27" dirty="0">
                <a:latin typeface="Arial"/>
                <a:cs typeface="Arial"/>
              </a:rPr>
              <a:t>truth </a:t>
            </a:r>
            <a:r>
              <a:rPr sz="2400" spc="-27" dirty="0">
                <a:latin typeface="Arial"/>
                <a:cs typeface="Arial"/>
              </a:rPr>
              <a:t>(unknown):</a:t>
            </a:r>
            <a:r>
              <a:rPr sz="2400" spc="-73" dirty="0">
                <a:latin typeface="Arial"/>
                <a:cs typeface="Arial"/>
              </a:rPr>
              <a:t> </a:t>
            </a:r>
            <a:r>
              <a:rPr sz="2400" i="1" dirty="0">
                <a:latin typeface="Georgia"/>
                <a:cs typeface="Georgia"/>
              </a:rPr>
              <a:t>z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31422" y="4213692"/>
            <a:ext cx="376767" cy="328505"/>
          </a:xfrm>
          <a:custGeom>
            <a:avLst/>
            <a:gdLst/>
            <a:ahLst/>
            <a:cxnLst/>
            <a:rect l="l" t="t" r="r" b="b"/>
            <a:pathLst>
              <a:path w="282575" h="246379">
                <a:moveTo>
                  <a:pt x="145042" y="182224"/>
                </a:moveTo>
                <a:lnTo>
                  <a:pt x="84749" y="182224"/>
                </a:lnTo>
                <a:lnTo>
                  <a:pt x="249024" y="0"/>
                </a:lnTo>
                <a:lnTo>
                  <a:pt x="282299" y="29974"/>
                </a:lnTo>
                <a:lnTo>
                  <a:pt x="145042" y="182224"/>
                </a:lnTo>
                <a:close/>
              </a:path>
              <a:path w="282575" h="246379">
                <a:moveTo>
                  <a:pt x="87299" y="246274"/>
                </a:moveTo>
                <a:lnTo>
                  <a:pt x="0" y="167674"/>
                </a:lnTo>
                <a:lnTo>
                  <a:pt x="30724" y="133574"/>
                </a:lnTo>
                <a:lnTo>
                  <a:pt x="84749" y="182224"/>
                </a:lnTo>
                <a:lnTo>
                  <a:pt x="145042" y="182224"/>
                </a:lnTo>
                <a:lnTo>
                  <a:pt x="87299" y="246274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Factoring in label bias: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21" y="1471783"/>
            <a:ext cx="10099040" cy="11430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187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53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human-biased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prediction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h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spc="27" dirty="0">
                <a:solidFill>
                  <a:srgbClr val="FFFFFF"/>
                </a:solidFill>
                <a:latin typeface="Arial"/>
                <a:cs typeface="Arial"/>
              </a:rPr>
              <a:t>factored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endParaRPr sz="2800">
              <a:latin typeface="Arial"/>
              <a:cs typeface="Arial"/>
            </a:endParaRPr>
          </a:p>
          <a:p>
            <a:pPr marL="1145511" lvl="1" indent="-488514">
              <a:lnSpc>
                <a:spcPts val="2707"/>
              </a:lnSpc>
              <a:buChar char="○"/>
              <a:tabLst>
                <a:tab pos="1145511" algn="l"/>
                <a:tab pos="1146358" algn="l"/>
              </a:tabLst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v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33" dirty="0">
                <a:solidFill>
                  <a:srgbClr val="FFFFFF"/>
                </a:solidFill>
                <a:latin typeface="Arial"/>
                <a:cs typeface="Arial"/>
              </a:rPr>
              <a:t>object </a:t>
            </a:r>
            <a:r>
              <a:rPr sz="2400" i="1" spc="-40" dirty="0">
                <a:solidFill>
                  <a:srgbClr val="64FFDA"/>
                </a:solidFill>
                <a:latin typeface="Arial"/>
                <a:cs typeface="Arial"/>
              </a:rPr>
              <a:t>visually</a:t>
            </a:r>
            <a:r>
              <a:rPr sz="2400" i="1" spc="300" dirty="0">
                <a:solidFill>
                  <a:srgbClr val="64FFD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64FFDA"/>
                </a:solidFill>
                <a:latin typeface="Arial"/>
                <a:cs typeface="Arial"/>
              </a:rPr>
              <a:t>present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1145511" lvl="1" indent="-488514">
              <a:spcBef>
                <a:spcPts val="20"/>
              </a:spcBef>
              <a:buChar char="○"/>
              <a:tabLst>
                <a:tab pos="1145511" algn="l"/>
                <a:tab pos="1146358" algn="l"/>
              </a:tabLst>
            </a:pPr>
            <a:r>
              <a:rPr sz="2400" spc="-27" dirty="0">
                <a:solidFill>
                  <a:srgbClr val="FFFFFF"/>
                </a:solidFill>
                <a:latin typeface="Arial"/>
                <a:cs typeface="Arial"/>
              </a:rPr>
              <a:t>Relevance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r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33" dirty="0">
                <a:solidFill>
                  <a:srgbClr val="FFFFFF"/>
                </a:solidFill>
                <a:latin typeface="Arial"/>
                <a:cs typeface="Arial"/>
              </a:rPr>
              <a:t>object </a:t>
            </a:r>
            <a:r>
              <a:rPr sz="2400" i="1" spc="-20" dirty="0">
                <a:solidFill>
                  <a:srgbClr val="64FFDA"/>
                </a:solidFill>
                <a:latin typeface="Arial"/>
                <a:cs typeface="Arial"/>
              </a:rPr>
              <a:t>relevant </a:t>
            </a:r>
            <a:r>
              <a:rPr sz="2400" i="1" spc="2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i="1" spc="-9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2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human?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7521" y="4581637"/>
            <a:ext cx="2977727" cy="760635"/>
          </a:xfrm>
          <a:prstGeom prst="rect">
            <a:avLst/>
          </a:prstGeom>
        </p:spPr>
        <p:txBody>
          <a:bodyPr vert="horz" wrap="square" lIns="0" tIns="14393" rIns="0" bIns="0" rtlCol="0">
            <a:spAutoFit/>
          </a:bodyPr>
          <a:lstStyle/>
          <a:p>
            <a:pPr marL="16933" marR="6773">
              <a:lnSpc>
                <a:spcPct val="100699"/>
              </a:lnSpc>
              <a:spcBef>
                <a:spcPts val="113"/>
              </a:spcBef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z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33" dirty="0">
                <a:solidFill>
                  <a:srgbClr val="FFFFFF"/>
                </a:solidFill>
                <a:latin typeface="Arial"/>
                <a:cs typeface="Arial"/>
              </a:rPr>
              <a:t>predict  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human-biased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label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3585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9187380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0431512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1867309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257252" y="438685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257252" y="4935823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257252" y="5564755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7257252" y="619368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534126" y="4567814"/>
            <a:ext cx="552873" cy="164252"/>
          </a:xfrm>
          <a:custGeom>
            <a:avLst/>
            <a:gdLst/>
            <a:ahLst/>
            <a:cxnLst/>
            <a:rect l="l" t="t" r="r" b="b"/>
            <a:pathLst>
              <a:path w="414654" h="123189">
                <a:moveTo>
                  <a:pt x="76795" y="120699"/>
                </a:moveTo>
                <a:lnTo>
                  <a:pt x="0" y="120699"/>
                </a:lnTo>
                <a:lnTo>
                  <a:pt x="0" y="0"/>
                </a:lnTo>
                <a:lnTo>
                  <a:pt x="25746" y="0"/>
                </a:lnTo>
                <a:lnTo>
                  <a:pt x="25746" y="98077"/>
                </a:lnTo>
                <a:lnTo>
                  <a:pt x="76795" y="98077"/>
                </a:lnTo>
                <a:lnTo>
                  <a:pt x="76795" y="120699"/>
                </a:lnTo>
                <a:close/>
              </a:path>
              <a:path w="414654" h="123189">
                <a:moveTo>
                  <a:pt x="100229" y="60275"/>
                </a:moveTo>
                <a:lnTo>
                  <a:pt x="91597" y="44796"/>
                </a:lnTo>
                <a:lnTo>
                  <a:pt x="99950" y="38806"/>
                </a:lnTo>
                <a:lnTo>
                  <a:pt x="109085" y="34527"/>
                </a:lnTo>
                <a:lnTo>
                  <a:pt x="119000" y="31960"/>
                </a:lnTo>
                <a:lnTo>
                  <a:pt x="129697" y="31104"/>
                </a:lnTo>
                <a:lnTo>
                  <a:pt x="138385" y="31644"/>
                </a:lnTo>
                <a:lnTo>
                  <a:pt x="165351" y="50006"/>
                </a:lnTo>
                <a:lnTo>
                  <a:pt x="125679" y="50006"/>
                </a:lnTo>
                <a:lnTo>
                  <a:pt x="118675" y="50648"/>
                </a:lnTo>
                <a:lnTo>
                  <a:pt x="112098" y="52573"/>
                </a:lnTo>
                <a:lnTo>
                  <a:pt x="105950" y="55782"/>
                </a:lnTo>
                <a:lnTo>
                  <a:pt x="100229" y="60275"/>
                </a:lnTo>
                <a:close/>
              </a:path>
              <a:path w="414654" h="123189">
                <a:moveTo>
                  <a:pt x="167946" y="76348"/>
                </a:moveTo>
                <a:lnTo>
                  <a:pt x="144877" y="76348"/>
                </a:lnTo>
                <a:lnTo>
                  <a:pt x="144877" y="60126"/>
                </a:lnTo>
                <a:lnTo>
                  <a:pt x="143141" y="56604"/>
                </a:lnTo>
                <a:lnTo>
                  <a:pt x="139669" y="54024"/>
                </a:lnTo>
                <a:lnTo>
                  <a:pt x="136196" y="51345"/>
                </a:lnTo>
                <a:lnTo>
                  <a:pt x="131533" y="50006"/>
                </a:lnTo>
                <a:lnTo>
                  <a:pt x="165351" y="50006"/>
                </a:lnTo>
                <a:lnTo>
                  <a:pt x="165453" y="50192"/>
                </a:lnTo>
                <a:lnTo>
                  <a:pt x="167323" y="56787"/>
                </a:lnTo>
                <a:lnTo>
                  <a:pt x="167946" y="64293"/>
                </a:lnTo>
                <a:lnTo>
                  <a:pt x="167946" y="76348"/>
                </a:lnTo>
                <a:close/>
              </a:path>
              <a:path w="414654" h="123189">
                <a:moveTo>
                  <a:pt x="117196" y="122932"/>
                </a:moveTo>
                <a:lnTo>
                  <a:pt x="108762" y="122932"/>
                </a:lnTo>
                <a:lnTo>
                  <a:pt x="101569" y="120252"/>
                </a:lnTo>
                <a:lnTo>
                  <a:pt x="95616" y="114895"/>
                </a:lnTo>
                <a:lnTo>
                  <a:pt x="89762" y="109438"/>
                </a:lnTo>
                <a:lnTo>
                  <a:pt x="86835" y="102443"/>
                </a:lnTo>
                <a:lnTo>
                  <a:pt x="86835" y="85378"/>
                </a:lnTo>
                <a:lnTo>
                  <a:pt x="89613" y="78531"/>
                </a:lnTo>
                <a:lnTo>
                  <a:pt x="95169" y="73371"/>
                </a:lnTo>
                <a:lnTo>
                  <a:pt x="100824" y="68213"/>
                </a:lnTo>
                <a:lnTo>
                  <a:pt x="108167" y="65632"/>
                </a:lnTo>
                <a:lnTo>
                  <a:pt x="117196" y="65632"/>
                </a:lnTo>
                <a:lnTo>
                  <a:pt x="126014" y="66302"/>
                </a:lnTo>
                <a:lnTo>
                  <a:pt x="133567" y="68311"/>
                </a:lnTo>
                <a:lnTo>
                  <a:pt x="139855" y="71660"/>
                </a:lnTo>
                <a:lnTo>
                  <a:pt x="144877" y="76348"/>
                </a:lnTo>
                <a:lnTo>
                  <a:pt x="167946" y="76348"/>
                </a:lnTo>
                <a:lnTo>
                  <a:pt x="167946" y="81260"/>
                </a:lnTo>
                <a:lnTo>
                  <a:pt x="121859" y="81260"/>
                </a:lnTo>
                <a:lnTo>
                  <a:pt x="117989" y="82401"/>
                </a:lnTo>
                <a:lnTo>
                  <a:pt x="111640" y="86964"/>
                </a:lnTo>
                <a:lnTo>
                  <a:pt x="110052" y="90239"/>
                </a:lnTo>
                <a:lnTo>
                  <a:pt x="110052" y="98574"/>
                </a:lnTo>
                <a:lnTo>
                  <a:pt x="111640" y="101748"/>
                </a:lnTo>
                <a:lnTo>
                  <a:pt x="114815" y="104030"/>
                </a:lnTo>
                <a:lnTo>
                  <a:pt x="117989" y="106214"/>
                </a:lnTo>
                <a:lnTo>
                  <a:pt x="121859" y="107304"/>
                </a:lnTo>
                <a:lnTo>
                  <a:pt x="167946" y="107304"/>
                </a:lnTo>
                <a:lnTo>
                  <a:pt x="167946" y="111621"/>
                </a:lnTo>
                <a:lnTo>
                  <a:pt x="144877" y="111621"/>
                </a:lnTo>
                <a:lnTo>
                  <a:pt x="139576" y="116569"/>
                </a:lnTo>
                <a:lnTo>
                  <a:pt x="133195" y="120104"/>
                </a:lnTo>
                <a:lnTo>
                  <a:pt x="125735" y="122225"/>
                </a:lnTo>
                <a:lnTo>
                  <a:pt x="117196" y="122932"/>
                </a:lnTo>
                <a:close/>
              </a:path>
              <a:path w="414654" h="123189">
                <a:moveTo>
                  <a:pt x="167946" y="107304"/>
                </a:moveTo>
                <a:lnTo>
                  <a:pt x="134857" y="107304"/>
                </a:lnTo>
                <a:lnTo>
                  <a:pt x="141008" y="104774"/>
                </a:lnTo>
                <a:lnTo>
                  <a:pt x="144877" y="99715"/>
                </a:lnTo>
                <a:lnTo>
                  <a:pt x="144877" y="88849"/>
                </a:lnTo>
                <a:lnTo>
                  <a:pt x="141008" y="83790"/>
                </a:lnTo>
                <a:lnTo>
                  <a:pt x="134857" y="81260"/>
                </a:lnTo>
                <a:lnTo>
                  <a:pt x="167946" y="81260"/>
                </a:lnTo>
                <a:lnTo>
                  <a:pt x="167946" y="107304"/>
                </a:lnTo>
                <a:close/>
              </a:path>
              <a:path w="414654" h="123189">
                <a:moveTo>
                  <a:pt x="167946" y="120699"/>
                </a:moveTo>
                <a:lnTo>
                  <a:pt x="144877" y="120699"/>
                </a:lnTo>
                <a:lnTo>
                  <a:pt x="144877" y="111621"/>
                </a:lnTo>
                <a:lnTo>
                  <a:pt x="167946" y="111621"/>
                </a:lnTo>
                <a:lnTo>
                  <a:pt x="167946" y="120699"/>
                </a:lnTo>
                <a:close/>
              </a:path>
              <a:path w="414654" h="123189">
                <a:moveTo>
                  <a:pt x="211901" y="120699"/>
                </a:moveTo>
                <a:lnTo>
                  <a:pt x="188982" y="120699"/>
                </a:lnTo>
                <a:lnTo>
                  <a:pt x="188982" y="0"/>
                </a:lnTo>
                <a:lnTo>
                  <a:pt x="211901" y="0"/>
                </a:lnTo>
                <a:lnTo>
                  <a:pt x="211901" y="44499"/>
                </a:lnTo>
                <a:lnTo>
                  <a:pt x="267329" y="44499"/>
                </a:lnTo>
                <a:lnTo>
                  <a:pt x="271507" y="50583"/>
                </a:lnTo>
                <a:lnTo>
                  <a:pt x="271896" y="51494"/>
                </a:lnTo>
                <a:lnTo>
                  <a:pt x="227925" y="51494"/>
                </a:lnTo>
                <a:lnTo>
                  <a:pt x="224155" y="52486"/>
                </a:lnTo>
                <a:lnTo>
                  <a:pt x="220384" y="54471"/>
                </a:lnTo>
                <a:lnTo>
                  <a:pt x="216614" y="56356"/>
                </a:lnTo>
                <a:lnTo>
                  <a:pt x="213786" y="58787"/>
                </a:lnTo>
                <a:lnTo>
                  <a:pt x="211901" y="61763"/>
                </a:lnTo>
                <a:lnTo>
                  <a:pt x="211901" y="92719"/>
                </a:lnTo>
                <a:lnTo>
                  <a:pt x="213786" y="95398"/>
                </a:lnTo>
                <a:lnTo>
                  <a:pt x="216614" y="97680"/>
                </a:lnTo>
                <a:lnTo>
                  <a:pt x="224155" y="101451"/>
                </a:lnTo>
                <a:lnTo>
                  <a:pt x="227925" y="102393"/>
                </a:lnTo>
                <a:lnTo>
                  <a:pt x="272049" y="102393"/>
                </a:lnTo>
                <a:lnTo>
                  <a:pt x="271507" y="103659"/>
                </a:lnTo>
                <a:lnTo>
                  <a:pt x="267437" y="109537"/>
                </a:lnTo>
                <a:lnTo>
                  <a:pt x="211901" y="109537"/>
                </a:lnTo>
                <a:lnTo>
                  <a:pt x="211901" y="120699"/>
                </a:lnTo>
                <a:close/>
              </a:path>
              <a:path w="414654" h="123189">
                <a:moveTo>
                  <a:pt x="267329" y="44499"/>
                </a:moveTo>
                <a:lnTo>
                  <a:pt x="211901" y="44499"/>
                </a:lnTo>
                <a:lnTo>
                  <a:pt x="217547" y="38639"/>
                </a:lnTo>
                <a:lnTo>
                  <a:pt x="223919" y="34453"/>
                </a:lnTo>
                <a:lnTo>
                  <a:pt x="231016" y="31942"/>
                </a:lnTo>
                <a:lnTo>
                  <a:pt x="238839" y="31104"/>
                </a:lnTo>
                <a:lnTo>
                  <a:pt x="247118" y="31895"/>
                </a:lnTo>
                <a:lnTo>
                  <a:pt x="254540" y="34267"/>
                </a:lnTo>
                <a:lnTo>
                  <a:pt x="261107" y="38221"/>
                </a:lnTo>
                <a:lnTo>
                  <a:pt x="266818" y="43755"/>
                </a:lnTo>
                <a:lnTo>
                  <a:pt x="267329" y="44499"/>
                </a:lnTo>
                <a:close/>
              </a:path>
              <a:path w="414654" h="123189">
                <a:moveTo>
                  <a:pt x="272049" y="102393"/>
                </a:moveTo>
                <a:lnTo>
                  <a:pt x="238442" y="102393"/>
                </a:lnTo>
                <a:lnTo>
                  <a:pt x="243800" y="100111"/>
                </a:lnTo>
                <a:lnTo>
                  <a:pt x="251836" y="90884"/>
                </a:lnTo>
                <a:lnTo>
                  <a:pt x="253871" y="84733"/>
                </a:lnTo>
                <a:lnTo>
                  <a:pt x="253871" y="69453"/>
                </a:lnTo>
                <a:lnTo>
                  <a:pt x="251836" y="63302"/>
                </a:lnTo>
                <a:lnTo>
                  <a:pt x="247768" y="58638"/>
                </a:lnTo>
                <a:lnTo>
                  <a:pt x="243800" y="53876"/>
                </a:lnTo>
                <a:lnTo>
                  <a:pt x="238442" y="51494"/>
                </a:lnTo>
                <a:lnTo>
                  <a:pt x="271896" y="51494"/>
                </a:lnTo>
                <a:lnTo>
                  <a:pt x="274855" y="58415"/>
                </a:lnTo>
                <a:lnTo>
                  <a:pt x="276864" y="67252"/>
                </a:lnTo>
                <a:lnTo>
                  <a:pt x="277534" y="77093"/>
                </a:lnTo>
                <a:lnTo>
                  <a:pt x="276864" y="86990"/>
                </a:lnTo>
                <a:lnTo>
                  <a:pt x="274855" y="95845"/>
                </a:lnTo>
                <a:lnTo>
                  <a:pt x="272049" y="102393"/>
                </a:lnTo>
                <a:close/>
              </a:path>
              <a:path w="414654" h="123189">
                <a:moveTo>
                  <a:pt x="238839" y="122932"/>
                </a:moveTo>
                <a:lnTo>
                  <a:pt x="231128" y="122095"/>
                </a:lnTo>
                <a:lnTo>
                  <a:pt x="224068" y="119583"/>
                </a:lnTo>
                <a:lnTo>
                  <a:pt x="217659" y="115397"/>
                </a:lnTo>
                <a:lnTo>
                  <a:pt x="211901" y="109537"/>
                </a:lnTo>
                <a:lnTo>
                  <a:pt x="267437" y="109537"/>
                </a:lnTo>
                <a:lnTo>
                  <a:pt x="238839" y="122932"/>
                </a:lnTo>
                <a:close/>
              </a:path>
              <a:path w="414654" h="123189">
                <a:moveTo>
                  <a:pt x="341037" y="122932"/>
                </a:moveTo>
                <a:lnTo>
                  <a:pt x="334190" y="122932"/>
                </a:lnTo>
                <a:lnTo>
                  <a:pt x="324321" y="122132"/>
                </a:lnTo>
                <a:lnTo>
                  <a:pt x="290696" y="95435"/>
                </a:lnTo>
                <a:lnTo>
                  <a:pt x="287459" y="76943"/>
                </a:lnTo>
                <a:lnTo>
                  <a:pt x="288268" y="67530"/>
                </a:lnTo>
                <a:lnTo>
                  <a:pt x="314954" y="34379"/>
                </a:lnTo>
                <a:lnTo>
                  <a:pt x="332702" y="31104"/>
                </a:lnTo>
                <a:lnTo>
                  <a:pt x="341930" y="31942"/>
                </a:lnTo>
                <a:lnTo>
                  <a:pt x="350264" y="34453"/>
                </a:lnTo>
                <a:lnTo>
                  <a:pt x="357705" y="38639"/>
                </a:lnTo>
                <a:lnTo>
                  <a:pt x="364254" y="44499"/>
                </a:lnTo>
                <a:lnTo>
                  <a:pt x="367924" y="49410"/>
                </a:lnTo>
                <a:lnTo>
                  <a:pt x="326650" y="49410"/>
                </a:lnTo>
                <a:lnTo>
                  <a:pt x="321689" y="51246"/>
                </a:lnTo>
                <a:lnTo>
                  <a:pt x="313950" y="58589"/>
                </a:lnTo>
                <a:lnTo>
                  <a:pt x="311718" y="63202"/>
                </a:lnTo>
                <a:lnTo>
                  <a:pt x="311123" y="68758"/>
                </a:lnTo>
                <a:lnTo>
                  <a:pt x="375621" y="68758"/>
                </a:lnTo>
                <a:lnTo>
                  <a:pt x="375695" y="69056"/>
                </a:lnTo>
                <a:lnTo>
                  <a:pt x="376457" y="79324"/>
                </a:lnTo>
                <a:lnTo>
                  <a:pt x="376457" y="84385"/>
                </a:lnTo>
                <a:lnTo>
                  <a:pt x="311568" y="84385"/>
                </a:lnTo>
                <a:lnTo>
                  <a:pt x="312264" y="89941"/>
                </a:lnTo>
                <a:lnTo>
                  <a:pt x="314744" y="94704"/>
                </a:lnTo>
                <a:lnTo>
                  <a:pt x="323276" y="102642"/>
                </a:lnTo>
                <a:lnTo>
                  <a:pt x="329180" y="104626"/>
                </a:lnTo>
                <a:lnTo>
                  <a:pt x="366058" y="104626"/>
                </a:lnTo>
                <a:lnTo>
                  <a:pt x="370207" y="110727"/>
                </a:lnTo>
                <a:lnTo>
                  <a:pt x="365842" y="114696"/>
                </a:lnTo>
                <a:lnTo>
                  <a:pt x="360434" y="117723"/>
                </a:lnTo>
                <a:lnTo>
                  <a:pt x="347635" y="121890"/>
                </a:lnTo>
                <a:lnTo>
                  <a:pt x="341037" y="122932"/>
                </a:lnTo>
                <a:close/>
              </a:path>
              <a:path w="414654" h="123189">
                <a:moveTo>
                  <a:pt x="375621" y="68758"/>
                </a:moveTo>
                <a:lnTo>
                  <a:pt x="354282" y="68758"/>
                </a:lnTo>
                <a:lnTo>
                  <a:pt x="353886" y="63003"/>
                </a:lnTo>
                <a:lnTo>
                  <a:pt x="351703" y="58340"/>
                </a:lnTo>
                <a:lnTo>
                  <a:pt x="343766" y="51196"/>
                </a:lnTo>
                <a:lnTo>
                  <a:pt x="338755" y="49410"/>
                </a:lnTo>
                <a:lnTo>
                  <a:pt x="367924" y="49410"/>
                </a:lnTo>
                <a:lnTo>
                  <a:pt x="369593" y="51643"/>
                </a:lnTo>
                <a:lnTo>
                  <a:pt x="373407" y="59828"/>
                </a:lnTo>
                <a:lnTo>
                  <a:pt x="375621" y="68758"/>
                </a:lnTo>
                <a:close/>
              </a:path>
              <a:path w="414654" h="123189">
                <a:moveTo>
                  <a:pt x="366058" y="104626"/>
                </a:moveTo>
                <a:lnTo>
                  <a:pt x="340293" y="104626"/>
                </a:lnTo>
                <a:lnTo>
                  <a:pt x="344310" y="103882"/>
                </a:lnTo>
                <a:lnTo>
                  <a:pt x="348776" y="102393"/>
                </a:lnTo>
                <a:lnTo>
                  <a:pt x="353240" y="100806"/>
                </a:lnTo>
                <a:lnTo>
                  <a:pt x="357011" y="98623"/>
                </a:lnTo>
                <a:lnTo>
                  <a:pt x="360087" y="95845"/>
                </a:lnTo>
                <a:lnTo>
                  <a:pt x="366058" y="104626"/>
                </a:lnTo>
                <a:close/>
              </a:path>
              <a:path w="414654" h="123189">
                <a:moveTo>
                  <a:pt x="414302" y="120699"/>
                </a:moveTo>
                <a:lnTo>
                  <a:pt x="391383" y="120699"/>
                </a:lnTo>
                <a:lnTo>
                  <a:pt x="391383" y="0"/>
                </a:lnTo>
                <a:lnTo>
                  <a:pt x="414302" y="0"/>
                </a:lnTo>
                <a:lnTo>
                  <a:pt x="414302" y="120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0618092" y="4563250"/>
            <a:ext cx="1065953" cy="168485"/>
          </a:xfrm>
          <a:custGeom>
            <a:avLst/>
            <a:gdLst/>
            <a:ahLst/>
            <a:cxnLst/>
            <a:rect l="l" t="t" r="r" b="b"/>
            <a:pathLst>
              <a:path w="799465" h="126364">
                <a:moveTo>
                  <a:pt x="25747" y="124122"/>
                </a:moveTo>
                <a:lnTo>
                  <a:pt x="0" y="124122"/>
                </a:lnTo>
                <a:lnTo>
                  <a:pt x="0" y="3423"/>
                </a:lnTo>
                <a:lnTo>
                  <a:pt x="56554" y="3423"/>
                </a:lnTo>
                <a:lnTo>
                  <a:pt x="65316" y="4102"/>
                </a:lnTo>
                <a:lnTo>
                  <a:pt x="93971" y="26045"/>
                </a:lnTo>
                <a:lnTo>
                  <a:pt x="25747" y="26045"/>
                </a:lnTo>
                <a:lnTo>
                  <a:pt x="25747" y="58638"/>
                </a:lnTo>
                <a:lnTo>
                  <a:pt x="93831" y="58638"/>
                </a:lnTo>
                <a:lnTo>
                  <a:pt x="90673" y="64564"/>
                </a:lnTo>
                <a:lnTo>
                  <a:pt x="56554" y="81260"/>
                </a:lnTo>
                <a:lnTo>
                  <a:pt x="25747" y="81260"/>
                </a:lnTo>
                <a:lnTo>
                  <a:pt x="25747" y="124122"/>
                </a:lnTo>
                <a:close/>
              </a:path>
              <a:path w="799465" h="126364">
                <a:moveTo>
                  <a:pt x="93831" y="58638"/>
                </a:moveTo>
                <a:lnTo>
                  <a:pt x="58191" y="58638"/>
                </a:lnTo>
                <a:lnTo>
                  <a:pt x="62408" y="57200"/>
                </a:lnTo>
                <a:lnTo>
                  <a:pt x="65782" y="54322"/>
                </a:lnTo>
                <a:lnTo>
                  <a:pt x="69155" y="51346"/>
                </a:lnTo>
                <a:lnTo>
                  <a:pt x="70842" y="47327"/>
                </a:lnTo>
                <a:lnTo>
                  <a:pt x="70842" y="37207"/>
                </a:lnTo>
                <a:lnTo>
                  <a:pt x="69155" y="33238"/>
                </a:lnTo>
                <a:lnTo>
                  <a:pt x="62408" y="27484"/>
                </a:lnTo>
                <a:lnTo>
                  <a:pt x="58191" y="26045"/>
                </a:lnTo>
                <a:lnTo>
                  <a:pt x="93971" y="26045"/>
                </a:lnTo>
                <a:lnTo>
                  <a:pt x="94282" y="26640"/>
                </a:lnTo>
                <a:lnTo>
                  <a:pt x="96347" y="34044"/>
                </a:lnTo>
                <a:lnTo>
                  <a:pt x="97035" y="42267"/>
                </a:lnTo>
                <a:lnTo>
                  <a:pt x="96328" y="50499"/>
                </a:lnTo>
                <a:lnTo>
                  <a:pt x="94208" y="57931"/>
                </a:lnTo>
                <a:lnTo>
                  <a:pt x="93831" y="58638"/>
                </a:lnTo>
                <a:close/>
              </a:path>
              <a:path w="799465" h="126364">
                <a:moveTo>
                  <a:pt x="161189" y="48666"/>
                </a:moveTo>
                <a:lnTo>
                  <a:pt x="133358" y="48666"/>
                </a:lnTo>
                <a:lnTo>
                  <a:pt x="136533" y="44797"/>
                </a:lnTo>
                <a:lnTo>
                  <a:pt x="140601" y="41473"/>
                </a:lnTo>
                <a:lnTo>
                  <a:pt x="145562" y="38695"/>
                </a:lnTo>
                <a:lnTo>
                  <a:pt x="150622" y="35917"/>
                </a:lnTo>
                <a:lnTo>
                  <a:pt x="155831" y="34528"/>
                </a:lnTo>
                <a:lnTo>
                  <a:pt x="161189" y="34528"/>
                </a:lnTo>
                <a:lnTo>
                  <a:pt x="161189" y="48666"/>
                </a:lnTo>
                <a:close/>
              </a:path>
              <a:path w="799465" h="126364">
                <a:moveTo>
                  <a:pt x="133358" y="124122"/>
                </a:moveTo>
                <a:lnTo>
                  <a:pt x="110439" y="124122"/>
                </a:lnTo>
                <a:lnTo>
                  <a:pt x="110439" y="36760"/>
                </a:lnTo>
                <a:lnTo>
                  <a:pt x="133358" y="36760"/>
                </a:lnTo>
                <a:lnTo>
                  <a:pt x="133358" y="48666"/>
                </a:lnTo>
                <a:lnTo>
                  <a:pt x="161189" y="48666"/>
                </a:lnTo>
                <a:lnTo>
                  <a:pt x="161189" y="56405"/>
                </a:lnTo>
                <a:lnTo>
                  <a:pt x="150770" y="56405"/>
                </a:lnTo>
                <a:lnTo>
                  <a:pt x="146603" y="57398"/>
                </a:lnTo>
                <a:lnTo>
                  <a:pt x="142436" y="59382"/>
                </a:lnTo>
                <a:lnTo>
                  <a:pt x="138269" y="61267"/>
                </a:lnTo>
                <a:lnTo>
                  <a:pt x="135243" y="63599"/>
                </a:lnTo>
                <a:lnTo>
                  <a:pt x="133358" y="66377"/>
                </a:lnTo>
                <a:lnTo>
                  <a:pt x="133358" y="124122"/>
                </a:lnTo>
                <a:close/>
              </a:path>
              <a:path w="799465" h="126364">
                <a:moveTo>
                  <a:pt x="161189" y="57001"/>
                </a:moveTo>
                <a:lnTo>
                  <a:pt x="154938" y="56405"/>
                </a:lnTo>
                <a:lnTo>
                  <a:pt x="161189" y="56405"/>
                </a:lnTo>
                <a:lnTo>
                  <a:pt x="161189" y="57001"/>
                </a:lnTo>
                <a:close/>
              </a:path>
              <a:path w="799465" h="126364">
                <a:moveTo>
                  <a:pt x="222334" y="126355"/>
                </a:moveTo>
                <a:lnTo>
                  <a:pt x="215487" y="126355"/>
                </a:lnTo>
                <a:lnTo>
                  <a:pt x="205618" y="125555"/>
                </a:lnTo>
                <a:lnTo>
                  <a:pt x="171992" y="98859"/>
                </a:lnTo>
                <a:lnTo>
                  <a:pt x="168755" y="80367"/>
                </a:lnTo>
                <a:lnTo>
                  <a:pt x="169565" y="70953"/>
                </a:lnTo>
                <a:lnTo>
                  <a:pt x="196251" y="37802"/>
                </a:lnTo>
                <a:lnTo>
                  <a:pt x="213999" y="34528"/>
                </a:lnTo>
                <a:lnTo>
                  <a:pt x="223226" y="35365"/>
                </a:lnTo>
                <a:lnTo>
                  <a:pt x="231560" y="37876"/>
                </a:lnTo>
                <a:lnTo>
                  <a:pt x="239002" y="42062"/>
                </a:lnTo>
                <a:lnTo>
                  <a:pt x="245551" y="47923"/>
                </a:lnTo>
                <a:lnTo>
                  <a:pt x="249221" y="52834"/>
                </a:lnTo>
                <a:lnTo>
                  <a:pt x="207946" y="52834"/>
                </a:lnTo>
                <a:lnTo>
                  <a:pt x="202985" y="54669"/>
                </a:lnTo>
                <a:lnTo>
                  <a:pt x="195246" y="62012"/>
                </a:lnTo>
                <a:lnTo>
                  <a:pt x="193014" y="66625"/>
                </a:lnTo>
                <a:lnTo>
                  <a:pt x="192418" y="72182"/>
                </a:lnTo>
                <a:lnTo>
                  <a:pt x="256918" y="72182"/>
                </a:lnTo>
                <a:lnTo>
                  <a:pt x="256991" y="72479"/>
                </a:lnTo>
                <a:lnTo>
                  <a:pt x="257754" y="82748"/>
                </a:lnTo>
                <a:lnTo>
                  <a:pt x="257754" y="87808"/>
                </a:lnTo>
                <a:lnTo>
                  <a:pt x="192865" y="87808"/>
                </a:lnTo>
                <a:lnTo>
                  <a:pt x="193559" y="93364"/>
                </a:lnTo>
                <a:lnTo>
                  <a:pt x="196041" y="98127"/>
                </a:lnTo>
                <a:lnTo>
                  <a:pt x="204573" y="106065"/>
                </a:lnTo>
                <a:lnTo>
                  <a:pt x="210477" y="108049"/>
                </a:lnTo>
                <a:lnTo>
                  <a:pt x="247355" y="108049"/>
                </a:lnTo>
                <a:lnTo>
                  <a:pt x="251504" y="114151"/>
                </a:lnTo>
                <a:lnTo>
                  <a:pt x="247138" y="118120"/>
                </a:lnTo>
                <a:lnTo>
                  <a:pt x="241730" y="121146"/>
                </a:lnTo>
                <a:lnTo>
                  <a:pt x="228931" y="125313"/>
                </a:lnTo>
                <a:lnTo>
                  <a:pt x="222334" y="126355"/>
                </a:lnTo>
                <a:close/>
              </a:path>
              <a:path w="799465" h="126364">
                <a:moveTo>
                  <a:pt x="256918" y="72182"/>
                </a:moveTo>
                <a:lnTo>
                  <a:pt x="235579" y="72182"/>
                </a:lnTo>
                <a:lnTo>
                  <a:pt x="235182" y="66427"/>
                </a:lnTo>
                <a:lnTo>
                  <a:pt x="233000" y="61763"/>
                </a:lnTo>
                <a:lnTo>
                  <a:pt x="225061" y="54620"/>
                </a:lnTo>
                <a:lnTo>
                  <a:pt x="220051" y="52834"/>
                </a:lnTo>
                <a:lnTo>
                  <a:pt x="249221" y="52834"/>
                </a:lnTo>
                <a:lnTo>
                  <a:pt x="250890" y="55066"/>
                </a:lnTo>
                <a:lnTo>
                  <a:pt x="254703" y="63252"/>
                </a:lnTo>
                <a:lnTo>
                  <a:pt x="256918" y="72182"/>
                </a:lnTo>
                <a:close/>
              </a:path>
              <a:path w="799465" h="126364">
                <a:moveTo>
                  <a:pt x="247355" y="108049"/>
                </a:moveTo>
                <a:lnTo>
                  <a:pt x="221589" y="108049"/>
                </a:lnTo>
                <a:lnTo>
                  <a:pt x="225607" y="107305"/>
                </a:lnTo>
                <a:lnTo>
                  <a:pt x="230073" y="105816"/>
                </a:lnTo>
                <a:lnTo>
                  <a:pt x="234537" y="104229"/>
                </a:lnTo>
                <a:lnTo>
                  <a:pt x="238307" y="102046"/>
                </a:lnTo>
                <a:lnTo>
                  <a:pt x="241383" y="99268"/>
                </a:lnTo>
                <a:lnTo>
                  <a:pt x="247355" y="108049"/>
                </a:lnTo>
                <a:close/>
              </a:path>
              <a:path w="799465" h="126364">
                <a:moveTo>
                  <a:pt x="355874" y="47923"/>
                </a:moveTo>
                <a:lnTo>
                  <a:pt x="332657" y="47923"/>
                </a:lnTo>
                <a:lnTo>
                  <a:pt x="332657" y="3423"/>
                </a:lnTo>
                <a:lnTo>
                  <a:pt x="355874" y="3423"/>
                </a:lnTo>
                <a:lnTo>
                  <a:pt x="355874" y="47923"/>
                </a:lnTo>
                <a:close/>
              </a:path>
              <a:path w="799465" h="126364">
                <a:moveTo>
                  <a:pt x="305719" y="126355"/>
                </a:moveTo>
                <a:lnTo>
                  <a:pt x="269666" y="99268"/>
                </a:lnTo>
                <a:lnTo>
                  <a:pt x="267024" y="80516"/>
                </a:lnTo>
                <a:lnTo>
                  <a:pt x="267684" y="70675"/>
                </a:lnTo>
                <a:lnTo>
                  <a:pt x="289980" y="37691"/>
                </a:lnTo>
                <a:lnTo>
                  <a:pt x="305719" y="34528"/>
                </a:lnTo>
                <a:lnTo>
                  <a:pt x="313597" y="35365"/>
                </a:lnTo>
                <a:lnTo>
                  <a:pt x="320713" y="37876"/>
                </a:lnTo>
                <a:lnTo>
                  <a:pt x="327066" y="42062"/>
                </a:lnTo>
                <a:lnTo>
                  <a:pt x="332657" y="47923"/>
                </a:lnTo>
                <a:lnTo>
                  <a:pt x="355874" y="47923"/>
                </a:lnTo>
                <a:lnTo>
                  <a:pt x="355874" y="54918"/>
                </a:lnTo>
                <a:lnTo>
                  <a:pt x="306314" y="54918"/>
                </a:lnTo>
                <a:lnTo>
                  <a:pt x="300957" y="57299"/>
                </a:lnTo>
                <a:lnTo>
                  <a:pt x="292721" y="66725"/>
                </a:lnTo>
                <a:lnTo>
                  <a:pt x="290688" y="72876"/>
                </a:lnTo>
                <a:lnTo>
                  <a:pt x="290688" y="87858"/>
                </a:lnTo>
                <a:lnTo>
                  <a:pt x="292672" y="93910"/>
                </a:lnTo>
                <a:lnTo>
                  <a:pt x="300609" y="103435"/>
                </a:lnTo>
                <a:lnTo>
                  <a:pt x="306016" y="105816"/>
                </a:lnTo>
                <a:lnTo>
                  <a:pt x="355874" y="105816"/>
                </a:lnTo>
                <a:lnTo>
                  <a:pt x="355874" y="112960"/>
                </a:lnTo>
                <a:lnTo>
                  <a:pt x="332657" y="112960"/>
                </a:lnTo>
                <a:lnTo>
                  <a:pt x="326899" y="118820"/>
                </a:lnTo>
                <a:lnTo>
                  <a:pt x="320490" y="123006"/>
                </a:lnTo>
                <a:lnTo>
                  <a:pt x="313430" y="125518"/>
                </a:lnTo>
                <a:lnTo>
                  <a:pt x="305719" y="126355"/>
                </a:lnTo>
                <a:close/>
              </a:path>
              <a:path w="799465" h="126364">
                <a:moveTo>
                  <a:pt x="355874" y="105816"/>
                </a:moveTo>
                <a:lnTo>
                  <a:pt x="316633" y="105816"/>
                </a:lnTo>
                <a:lnTo>
                  <a:pt x="320403" y="104874"/>
                </a:lnTo>
                <a:lnTo>
                  <a:pt x="327944" y="101103"/>
                </a:lnTo>
                <a:lnTo>
                  <a:pt x="330772" y="98722"/>
                </a:lnTo>
                <a:lnTo>
                  <a:pt x="332657" y="95845"/>
                </a:lnTo>
                <a:lnTo>
                  <a:pt x="332657" y="64888"/>
                </a:lnTo>
                <a:lnTo>
                  <a:pt x="330772" y="62012"/>
                </a:lnTo>
                <a:lnTo>
                  <a:pt x="327944" y="59631"/>
                </a:lnTo>
                <a:lnTo>
                  <a:pt x="320403" y="55860"/>
                </a:lnTo>
                <a:lnTo>
                  <a:pt x="316633" y="54918"/>
                </a:lnTo>
                <a:lnTo>
                  <a:pt x="355874" y="54918"/>
                </a:lnTo>
                <a:lnTo>
                  <a:pt x="355874" y="105816"/>
                </a:lnTo>
                <a:close/>
              </a:path>
              <a:path w="799465" h="126364">
                <a:moveTo>
                  <a:pt x="355874" y="124122"/>
                </a:moveTo>
                <a:lnTo>
                  <a:pt x="332657" y="124122"/>
                </a:lnTo>
                <a:lnTo>
                  <a:pt x="332657" y="112960"/>
                </a:lnTo>
                <a:lnTo>
                  <a:pt x="355874" y="112960"/>
                </a:lnTo>
                <a:lnTo>
                  <a:pt x="355874" y="124122"/>
                </a:lnTo>
                <a:close/>
              </a:path>
              <a:path w="799465" h="126364">
                <a:moveTo>
                  <a:pt x="391992" y="27235"/>
                </a:moveTo>
                <a:lnTo>
                  <a:pt x="384452" y="27235"/>
                </a:lnTo>
                <a:lnTo>
                  <a:pt x="381226" y="25946"/>
                </a:lnTo>
                <a:lnTo>
                  <a:pt x="378449" y="23366"/>
                </a:lnTo>
                <a:lnTo>
                  <a:pt x="375770" y="20687"/>
                </a:lnTo>
                <a:lnTo>
                  <a:pt x="374430" y="17413"/>
                </a:lnTo>
                <a:lnTo>
                  <a:pt x="374430" y="9674"/>
                </a:lnTo>
                <a:lnTo>
                  <a:pt x="375770" y="6449"/>
                </a:lnTo>
                <a:lnTo>
                  <a:pt x="378449" y="3869"/>
                </a:lnTo>
                <a:lnTo>
                  <a:pt x="381226" y="1290"/>
                </a:lnTo>
                <a:lnTo>
                  <a:pt x="384452" y="0"/>
                </a:lnTo>
                <a:lnTo>
                  <a:pt x="391992" y="0"/>
                </a:lnTo>
                <a:lnTo>
                  <a:pt x="395266" y="1290"/>
                </a:lnTo>
                <a:lnTo>
                  <a:pt x="400624" y="6449"/>
                </a:lnTo>
                <a:lnTo>
                  <a:pt x="401963" y="9674"/>
                </a:lnTo>
                <a:lnTo>
                  <a:pt x="401963" y="17413"/>
                </a:lnTo>
                <a:lnTo>
                  <a:pt x="400624" y="20687"/>
                </a:lnTo>
                <a:lnTo>
                  <a:pt x="397945" y="23366"/>
                </a:lnTo>
                <a:lnTo>
                  <a:pt x="395266" y="25946"/>
                </a:lnTo>
                <a:lnTo>
                  <a:pt x="391992" y="27235"/>
                </a:lnTo>
                <a:close/>
              </a:path>
              <a:path w="799465" h="126364">
                <a:moveTo>
                  <a:pt x="399731" y="124122"/>
                </a:moveTo>
                <a:lnTo>
                  <a:pt x="376812" y="124122"/>
                </a:lnTo>
                <a:lnTo>
                  <a:pt x="376812" y="36760"/>
                </a:lnTo>
                <a:lnTo>
                  <a:pt x="399731" y="36760"/>
                </a:lnTo>
                <a:lnTo>
                  <a:pt x="399731" y="124122"/>
                </a:lnTo>
                <a:close/>
              </a:path>
              <a:path w="799465" h="126364">
                <a:moveTo>
                  <a:pt x="471329" y="126355"/>
                </a:moveTo>
                <a:lnTo>
                  <a:pt x="462400" y="126355"/>
                </a:lnTo>
                <a:lnTo>
                  <a:pt x="452605" y="125536"/>
                </a:lnTo>
                <a:lnTo>
                  <a:pt x="419314" y="98487"/>
                </a:lnTo>
                <a:lnTo>
                  <a:pt x="416114" y="80367"/>
                </a:lnTo>
                <a:lnTo>
                  <a:pt x="416914" y="70897"/>
                </a:lnTo>
                <a:lnTo>
                  <a:pt x="443759" y="37802"/>
                </a:lnTo>
                <a:lnTo>
                  <a:pt x="462400" y="34528"/>
                </a:lnTo>
                <a:lnTo>
                  <a:pt x="471329" y="34528"/>
                </a:lnTo>
                <a:lnTo>
                  <a:pt x="478573" y="36165"/>
                </a:lnTo>
                <a:lnTo>
                  <a:pt x="484129" y="39440"/>
                </a:lnTo>
                <a:lnTo>
                  <a:pt x="489785" y="42713"/>
                </a:lnTo>
                <a:lnTo>
                  <a:pt x="494051" y="46335"/>
                </a:lnTo>
                <a:lnTo>
                  <a:pt x="496928" y="50304"/>
                </a:lnTo>
                <a:lnTo>
                  <a:pt x="492072" y="54918"/>
                </a:lnTo>
                <a:lnTo>
                  <a:pt x="456546" y="54918"/>
                </a:lnTo>
                <a:lnTo>
                  <a:pt x="450791" y="57249"/>
                </a:lnTo>
                <a:lnTo>
                  <a:pt x="446327" y="61912"/>
                </a:lnTo>
                <a:lnTo>
                  <a:pt x="441961" y="66575"/>
                </a:lnTo>
                <a:lnTo>
                  <a:pt x="439778" y="72727"/>
                </a:lnTo>
                <a:lnTo>
                  <a:pt x="439778" y="87907"/>
                </a:lnTo>
                <a:lnTo>
                  <a:pt x="441961" y="94059"/>
                </a:lnTo>
                <a:lnTo>
                  <a:pt x="446327" y="98821"/>
                </a:lnTo>
                <a:lnTo>
                  <a:pt x="450791" y="103485"/>
                </a:lnTo>
                <a:lnTo>
                  <a:pt x="456546" y="105816"/>
                </a:lnTo>
                <a:lnTo>
                  <a:pt x="492020" y="105816"/>
                </a:lnTo>
                <a:lnTo>
                  <a:pt x="496928" y="110430"/>
                </a:lnTo>
                <a:lnTo>
                  <a:pt x="494051" y="114498"/>
                </a:lnTo>
                <a:lnTo>
                  <a:pt x="489785" y="118169"/>
                </a:lnTo>
                <a:lnTo>
                  <a:pt x="484129" y="121443"/>
                </a:lnTo>
                <a:lnTo>
                  <a:pt x="478573" y="124718"/>
                </a:lnTo>
                <a:lnTo>
                  <a:pt x="471329" y="126355"/>
                </a:lnTo>
                <a:close/>
              </a:path>
              <a:path w="799465" h="126364">
                <a:moveTo>
                  <a:pt x="482045" y="64443"/>
                </a:moveTo>
                <a:lnTo>
                  <a:pt x="477778" y="58092"/>
                </a:lnTo>
                <a:lnTo>
                  <a:pt x="471627" y="54918"/>
                </a:lnTo>
                <a:lnTo>
                  <a:pt x="492072" y="54918"/>
                </a:lnTo>
                <a:lnTo>
                  <a:pt x="482045" y="64443"/>
                </a:lnTo>
                <a:close/>
              </a:path>
              <a:path w="799465" h="126364">
                <a:moveTo>
                  <a:pt x="492020" y="105816"/>
                </a:moveTo>
                <a:lnTo>
                  <a:pt x="471429" y="105816"/>
                </a:lnTo>
                <a:lnTo>
                  <a:pt x="477580" y="102691"/>
                </a:lnTo>
                <a:lnTo>
                  <a:pt x="482045" y="96440"/>
                </a:lnTo>
                <a:lnTo>
                  <a:pt x="492020" y="105816"/>
                </a:lnTo>
                <a:close/>
              </a:path>
              <a:path w="799465" h="126364">
                <a:moveTo>
                  <a:pt x="538124" y="36760"/>
                </a:moveTo>
                <a:lnTo>
                  <a:pt x="514907" y="36760"/>
                </a:lnTo>
                <a:lnTo>
                  <a:pt x="514907" y="12799"/>
                </a:lnTo>
                <a:lnTo>
                  <a:pt x="538124" y="12799"/>
                </a:lnTo>
                <a:lnTo>
                  <a:pt x="538124" y="36760"/>
                </a:lnTo>
                <a:close/>
              </a:path>
              <a:path w="799465" h="126364">
                <a:moveTo>
                  <a:pt x="555835" y="56852"/>
                </a:moveTo>
                <a:lnTo>
                  <a:pt x="500471" y="56852"/>
                </a:lnTo>
                <a:lnTo>
                  <a:pt x="500471" y="36760"/>
                </a:lnTo>
                <a:lnTo>
                  <a:pt x="555835" y="36760"/>
                </a:lnTo>
                <a:lnTo>
                  <a:pt x="555835" y="56852"/>
                </a:lnTo>
                <a:close/>
              </a:path>
              <a:path w="799465" h="126364">
                <a:moveTo>
                  <a:pt x="548493" y="126355"/>
                </a:moveTo>
                <a:lnTo>
                  <a:pt x="539761" y="126355"/>
                </a:lnTo>
                <a:lnTo>
                  <a:pt x="528887" y="124857"/>
                </a:lnTo>
                <a:lnTo>
                  <a:pt x="521120" y="120364"/>
                </a:lnTo>
                <a:lnTo>
                  <a:pt x="516460" y="112876"/>
                </a:lnTo>
                <a:lnTo>
                  <a:pt x="514907" y="102393"/>
                </a:lnTo>
                <a:lnTo>
                  <a:pt x="514907" y="56852"/>
                </a:lnTo>
                <a:lnTo>
                  <a:pt x="538124" y="56852"/>
                </a:lnTo>
                <a:lnTo>
                  <a:pt x="538124" y="99070"/>
                </a:lnTo>
                <a:lnTo>
                  <a:pt x="538819" y="101352"/>
                </a:lnTo>
                <a:lnTo>
                  <a:pt x="541597" y="104924"/>
                </a:lnTo>
                <a:lnTo>
                  <a:pt x="543532" y="105816"/>
                </a:lnTo>
                <a:lnTo>
                  <a:pt x="554741" y="105816"/>
                </a:lnTo>
                <a:lnTo>
                  <a:pt x="558811" y="120699"/>
                </a:lnTo>
                <a:lnTo>
                  <a:pt x="554843" y="124470"/>
                </a:lnTo>
                <a:lnTo>
                  <a:pt x="548493" y="126355"/>
                </a:lnTo>
                <a:close/>
              </a:path>
              <a:path w="799465" h="126364">
                <a:moveTo>
                  <a:pt x="554741" y="105816"/>
                </a:moveTo>
                <a:lnTo>
                  <a:pt x="549683" y="105816"/>
                </a:lnTo>
                <a:lnTo>
                  <a:pt x="552362" y="104973"/>
                </a:lnTo>
                <a:lnTo>
                  <a:pt x="554049" y="103286"/>
                </a:lnTo>
                <a:lnTo>
                  <a:pt x="554741" y="105816"/>
                </a:lnTo>
                <a:close/>
              </a:path>
              <a:path w="799465" h="126364">
                <a:moveTo>
                  <a:pt x="585686" y="27235"/>
                </a:moveTo>
                <a:lnTo>
                  <a:pt x="578145" y="27235"/>
                </a:lnTo>
                <a:lnTo>
                  <a:pt x="574921" y="25946"/>
                </a:lnTo>
                <a:lnTo>
                  <a:pt x="572142" y="23366"/>
                </a:lnTo>
                <a:lnTo>
                  <a:pt x="569463" y="20687"/>
                </a:lnTo>
                <a:lnTo>
                  <a:pt x="568124" y="17413"/>
                </a:lnTo>
                <a:lnTo>
                  <a:pt x="568124" y="9674"/>
                </a:lnTo>
                <a:lnTo>
                  <a:pt x="569463" y="6449"/>
                </a:lnTo>
                <a:lnTo>
                  <a:pt x="572142" y="3869"/>
                </a:lnTo>
                <a:lnTo>
                  <a:pt x="574921" y="1290"/>
                </a:lnTo>
                <a:lnTo>
                  <a:pt x="578145" y="0"/>
                </a:lnTo>
                <a:lnTo>
                  <a:pt x="585686" y="0"/>
                </a:lnTo>
                <a:lnTo>
                  <a:pt x="588960" y="1290"/>
                </a:lnTo>
                <a:lnTo>
                  <a:pt x="594317" y="6449"/>
                </a:lnTo>
                <a:lnTo>
                  <a:pt x="595657" y="9674"/>
                </a:lnTo>
                <a:lnTo>
                  <a:pt x="595657" y="17413"/>
                </a:lnTo>
                <a:lnTo>
                  <a:pt x="594317" y="20687"/>
                </a:lnTo>
                <a:lnTo>
                  <a:pt x="591639" y="23366"/>
                </a:lnTo>
                <a:lnTo>
                  <a:pt x="588960" y="25946"/>
                </a:lnTo>
                <a:lnTo>
                  <a:pt x="585686" y="27235"/>
                </a:lnTo>
                <a:close/>
              </a:path>
              <a:path w="799465" h="126364">
                <a:moveTo>
                  <a:pt x="593425" y="124122"/>
                </a:moveTo>
                <a:lnTo>
                  <a:pt x="570505" y="124122"/>
                </a:lnTo>
                <a:lnTo>
                  <a:pt x="570505" y="36760"/>
                </a:lnTo>
                <a:lnTo>
                  <a:pt x="593425" y="36760"/>
                </a:lnTo>
                <a:lnTo>
                  <a:pt x="593425" y="124122"/>
                </a:lnTo>
                <a:close/>
              </a:path>
              <a:path w="799465" h="126364">
                <a:moveTo>
                  <a:pt x="655944" y="126355"/>
                </a:moveTo>
                <a:lnTo>
                  <a:pt x="617091" y="106291"/>
                </a:lnTo>
                <a:lnTo>
                  <a:pt x="609808" y="80367"/>
                </a:lnTo>
                <a:lnTo>
                  <a:pt x="610617" y="70832"/>
                </a:lnTo>
                <a:lnTo>
                  <a:pt x="637527" y="37765"/>
                </a:lnTo>
                <a:lnTo>
                  <a:pt x="655944" y="34528"/>
                </a:lnTo>
                <a:lnTo>
                  <a:pt x="665609" y="35337"/>
                </a:lnTo>
                <a:lnTo>
                  <a:pt x="695142" y="54918"/>
                </a:lnTo>
                <a:lnTo>
                  <a:pt x="649595" y="54918"/>
                </a:lnTo>
                <a:lnTo>
                  <a:pt x="644286" y="57249"/>
                </a:lnTo>
                <a:lnTo>
                  <a:pt x="635754" y="66575"/>
                </a:lnTo>
                <a:lnTo>
                  <a:pt x="633620" y="72727"/>
                </a:lnTo>
                <a:lnTo>
                  <a:pt x="633620" y="88106"/>
                </a:lnTo>
                <a:lnTo>
                  <a:pt x="635754" y="94307"/>
                </a:lnTo>
                <a:lnTo>
                  <a:pt x="640020" y="98971"/>
                </a:lnTo>
                <a:lnTo>
                  <a:pt x="644286" y="103534"/>
                </a:lnTo>
                <a:lnTo>
                  <a:pt x="649595" y="105816"/>
                </a:lnTo>
                <a:lnTo>
                  <a:pt x="695214" y="105816"/>
                </a:lnTo>
                <a:lnTo>
                  <a:pt x="694863" y="106486"/>
                </a:lnTo>
                <a:lnTo>
                  <a:pt x="689133" y="113407"/>
                </a:lnTo>
                <a:lnTo>
                  <a:pt x="682203" y="119071"/>
                </a:lnTo>
                <a:lnTo>
                  <a:pt x="674362" y="123118"/>
                </a:lnTo>
                <a:lnTo>
                  <a:pt x="665609" y="125546"/>
                </a:lnTo>
                <a:lnTo>
                  <a:pt x="655944" y="126355"/>
                </a:lnTo>
                <a:close/>
              </a:path>
              <a:path w="799465" h="126364">
                <a:moveTo>
                  <a:pt x="695214" y="105816"/>
                </a:moveTo>
                <a:lnTo>
                  <a:pt x="662592" y="105816"/>
                </a:lnTo>
                <a:lnTo>
                  <a:pt x="668000" y="103435"/>
                </a:lnTo>
                <a:lnTo>
                  <a:pt x="676334" y="93910"/>
                </a:lnTo>
                <a:lnTo>
                  <a:pt x="678316" y="88106"/>
                </a:lnTo>
                <a:lnTo>
                  <a:pt x="678417" y="73124"/>
                </a:lnTo>
                <a:lnTo>
                  <a:pt x="676334" y="67072"/>
                </a:lnTo>
                <a:lnTo>
                  <a:pt x="668000" y="57348"/>
                </a:lnTo>
                <a:lnTo>
                  <a:pt x="662592" y="54918"/>
                </a:lnTo>
                <a:lnTo>
                  <a:pt x="695142" y="54918"/>
                </a:lnTo>
                <a:lnTo>
                  <a:pt x="698956" y="62173"/>
                </a:lnTo>
                <a:lnTo>
                  <a:pt x="701411" y="70832"/>
                </a:lnTo>
                <a:lnTo>
                  <a:pt x="702230" y="80367"/>
                </a:lnTo>
                <a:lnTo>
                  <a:pt x="701411" y="89966"/>
                </a:lnTo>
                <a:lnTo>
                  <a:pt x="698956" y="98673"/>
                </a:lnTo>
                <a:lnTo>
                  <a:pt x="695214" y="105816"/>
                </a:lnTo>
                <a:close/>
              </a:path>
              <a:path w="799465" h="126364">
                <a:moveTo>
                  <a:pt x="797330" y="48071"/>
                </a:moveTo>
                <a:lnTo>
                  <a:pt x="740383" y="48071"/>
                </a:lnTo>
                <a:lnTo>
                  <a:pt x="743161" y="44698"/>
                </a:lnTo>
                <a:lnTo>
                  <a:pt x="747129" y="41622"/>
                </a:lnTo>
                <a:lnTo>
                  <a:pt x="757548" y="35967"/>
                </a:lnTo>
                <a:lnTo>
                  <a:pt x="763798" y="34528"/>
                </a:lnTo>
                <a:lnTo>
                  <a:pt x="780665" y="34528"/>
                </a:lnTo>
                <a:lnTo>
                  <a:pt x="787759" y="37058"/>
                </a:lnTo>
                <a:lnTo>
                  <a:pt x="792324" y="42118"/>
                </a:lnTo>
                <a:lnTo>
                  <a:pt x="796987" y="47080"/>
                </a:lnTo>
                <a:lnTo>
                  <a:pt x="797330" y="48071"/>
                </a:lnTo>
                <a:close/>
              </a:path>
              <a:path w="799465" h="126364">
                <a:moveTo>
                  <a:pt x="740383" y="124122"/>
                </a:moveTo>
                <a:lnTo>
                  <a:pt x="717463" y="124122"/>
                </a:lnTo>
                <a:lnTo>
                  <a:pt x="717463" y="36760"/>
                </a:lnTo>
                <a:lnTo>
                  <a:pt x="740383" y="36760"/>
                </a:lnTo>
                <a:lnTo>
                  <a:pt x="740383" y="48071"/>
                </a:lnTo>
                <a:lnTo>
                  <a:pt x="797330" y="48071"/>
                </a:lnTo>
                <a:lnTo>
                  <a:pt x="799319" y="53826"/>
                </a:lnTo>
                <a:lnTo>
                  <a:pt x="799319" y="54918"/>
                </a:lnTo>
                <a:lnTo>
                  <a:pt x="751991" y="54918"/>
                </a:lnTo>
                <a:lnTo>
                  <a:pt x="745344" y="58390"/>
                </a:lnTo>
                <a:lnTo>
                  <a:pt x="740383" y="65335"/>
                </a:lnTo>
                <a:lnTo>
                  <a:pt x="740383" y="124122"/>
                </a:lnTo>
                <a:close/>
              </a:path>
              <a:path w="799465" h="126364">
                <a:moveTo>
                  <a:pt x="799319" y="124122"/>
                </a:moveTo>
                <a:lnTo>
                  <a:pt x="776399" y="124122"/>
                </a:lnTo>
                <a:lnTo>
                  <a:pt x="776399" y="60375"/>
                </a:lnTo>
                <a:lnTo>
                  <a:pt x="771041" y="54918"/>
                </a:lnTo>
                <a:lnTo>
                  <a:pt x="799319" y="54918"/>
                </a:lnTo>
                <a:lnTo>
                  <a:pt x="799319" y="12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7456181" y="5094823"/>
            <a:ext cx="1528555" cy="326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7263586" y="4935823"/>
            <a:ext cx="1924473" cy="505138"/>
          </a:xfrm>
          <a:prstGeom prst="rect">
            <a:avLst/>
          </a:prstGeom>
          <a:ln w="9524">
            <a:solidFill>
              <a:srgbClr val="9E9E9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933">
              <a:latin typeface="Times New Roman"/>
              <a:cs typeface="Times New Roman"/>
            </a:endParaRPr>
          </a:p>
          <a:p>
            <a:pPr marL="752668"/>
            <a:r>
              <a:rPr sz="1333" b="1" spc="-152" dirty="0">
                <a:solidFill>
                  <a:srgbClr val="E99999"/>
                </a:solidFill>
                <a:latin typeface="Verdana"/>
                <a:cs typeface="Verdana"/>
              </a:rPr>
              <a:t>Unknown</a:t>
            </a:r>
            <a:endParaRPr sz="1333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87347" y="5723764"/>
            <a:ext cx="1466160" cy="30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4612225" y="4213692"/>
            <a:ext cx="376767" cy="328505"/>
          </a:xfrm>
          <a:custGeom>
            <a:avLst/>
            <a:gdLst/>
            <a:ahLst/>
            <a:cxnLst/>
            <a:rect l="l" t="t" r="r" b="b"/>
            <a:pathLst>
              <a:path w="282575" h="246379">
                <a:moveTo>
                  <a:pt x="145042" y="182224"/>
                </a:moveTo>
                <a:lnTo>
                  <a:pt x="84749" y="182224"/>
                </a:lnTo>
                <a:lnTo>
                  <a:pt x="249024" y="0"/>
                </a:lnTo>
                <a:lnTo>
                  <a:pt x="282299" y="29974"/>
                </a:lnTo>
                <a:lnTo>
                  <a:pt x="145042" y="182224"/>
                </a:lnTo>
                <a:close/>
              </a:path>
              <a:path w="282575" h="246379">
                <a:moveTo>
                  <a:pt x="87299" y="246274"/>
                </a:moveTo>
                <a:lnTo>
                  <a:pt x="0" y="167674"/>
                </a:lnTo>
                <a:lnTo>
                  <a:pt x="30724" y="133574"/>
                </a:lnTo>
                <a:lnTo>
                  <a:pt x="84749" y="182224"/>
                </a:lnTo>
                <a:lnTo>
                  <a:pt x="145042" y="182224"/>
                </a:lnTo>
                <a:lnTo>
                  <a:pt x="87299" y="246274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5824555" y="4231292"/>
            <a:ext cx="296365" cy="284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9718447" y="5127657"/>
            <a:ext cx="228399" cy="240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11075878" y="5127657"/>
            <a:ext cx="240399" cy="240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709447" y="5730822"/>
            <a:ext cx="246399" cy="33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11078078" y="5639322"/>
            <a:ext cx="235999" cy="33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9682547" y="2082761"/>
            <a:ext cx="1678796" cy="20171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9669814" y="2070046"/>
            <a:ext cx="1704340" cy="2043007"/>
          </a:xfrm>
          <a:custGeom>
            <a:avLst/>
            <a:gdLst/>
            <a:ahLst/>
            <a:cxnLst/>
            <a:rect l="l" t="t" r="r" b="b"/>
            <a:pathLst>
              <a:path w="1278254" h="1532255">
                <a:moveTo>
                  <a:pt x="0" y="0"/>
                </a:moveTo>
                <a:lnTo>
                  <a:pt x="1278172" y="0"/>
                </a:lnTo>
                <a:lnTo>
                  <a:pt x="1278172" y="1531984"/>
                </a:lnTo>
                <a:lnTo>
                  <a:pt x="0" y="1531984"/>
                </a:lnTo>
                <a:lnTo>
                  <a:pt x="0" y="0"/>
                </a:lnTo>
                <a:close/>
              </a:path>
            </a:pathLst>
          </a:custGeom>
          <a:ln w="19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 txBox="1"/>
          <p:nvPr/>
        </p:nvSpPr>
        <p:spPr>
          <a:xfrm>
            <a:off x="3468266" y="3771493"/>
            <a:ext cx="298788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w </a:t>
            </a:r>
            <a:r>
              <a:rPr sz="2400" spc="305" dirty="0">
                <a:solidFill>
                  <a:srgbClr val="FFFFFF"/>
                </a:solidFill>
                <a:latin typeface="DejaVu Sans"/>
                <a:cs typeface="DejaVu Sans"/>
              </a:rPr>
              <a:t>∈</a:t>
            </a:r>
            <a:r>
              <a:rPr sz="2400" spc="-193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{banana, 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yellow}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Factoring in label bias: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21" y="1471783"/>
            <a:ext cx="10099040" cy="11430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187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53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human-biased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prediction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h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spc="27" dirty="0">
                <a:solidFill>
                  <a:srgbClr val="FFFFFF"/>
                </a:solidFill>
                <a:latin typeface="Arial"/>
                <a:cs typeface="Arial"/>
              </a:rPr>
              <a:t>factored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endParaRPr sz="2800">
              <a:latin typeface="Arial"/>
              <a:cs typeface="Arial"/>
            </a:endParaRPr>
          </a:p>
          <a:p>
            <a:pPr marL="1145511" lvl="1" indent="-488514">
              <a:lnSpc>
                <a:spcPts val="2707"/>
              </a:lnSpc>
              <a:buChar char="○"/>
              <a:tabLst>
                <a:tab pos="1145511" algn="l"/>
                <a:tab pos="1146358" algn="l"/>
              </a:tabLst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v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33" dirty="0">
                <a:solidFill>
                  <a:srgbClr val="FFFFFF"/>
                </a:solidFill>
                <a:latin typeface="Arial"/>
                <a:cs typeface="Arial"/>
              </a:rPr>
              <a:t>object </a:t>
            </a:r>
            <a:r>
              <a:rPr sz="2400" i="1" spc="-40" dirty="0">
                <a:solidFill>
                  <a:srgbClr val="64FFDA"/>
                </a:solidFill>
                <a:latin typeface="Arial"/>
                <a:cs typeface="Arial"/>
              </a:rPr>
              <a:t>visually</a:t>
            </a:r>
            <a:r>
              <a:rPr sz="2400" i="1" spc="300" dirty="0">
                <a:solidFill>
                  <a:srgbClr val="64FFD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64FFDA"/>
                </a:solidFill>
                <a:latin typeface="Arial"/>
                <a:cs typeface="Arial"/>
              </a:rPr>
              <a:t>present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1145511" lvl="1" indent="-488514">
              <a:spcBef>
                <a:spcPts val="20"/>
              </a:spcBef>
              <a:buChar char="○"/>
              <a:tabLst>
                <a:tab pos="1145511" algn="l"/>
                <a:tab pos="1146358" algn="l"/>
              </a:tabLst>
            </a:pPr>
            <a:r>
              <a:rPr sz="2400" spc="-27" dirty="0">
                <a:solidFill>
                  <a:srgbClr val="FFFFFF"/>
                </a:solidFill>
                <a:latin typeface="Arial"/>
                <a:cs typeface="Arial"/>
              </a:rPr>
              <a:t>Relevance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r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33" dirty="0">
                <a:solidFill>
                  <a:srgbClr val="FFFFFF"/>
                </a:solidFill>
                <a:latin typeface="Arial"/>
                <a:cs typeface="Arial"/>
              </a:rPr>
              <a:t>object </a:t>
            </a:r>
            <a:r>
              <a:rPr sz="2400" i="1" spc="-20" dirty="0">
                <a:solidFill>
                  <a:srgbClr val="64FFDA"/>
                </a:solidFill>
                <a:latin typeface="Arial"/>
                <a:cs typeface="Arial"/>
              </a:rPr>
              <a:t>relevant </a:t>
            </a:r>
            <a:r>
              <a:rPr sz="2400" i="1" spc="2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i="1" spc="-9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2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human?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3585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187380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0431512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1867309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7257252" y="438685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257252" y="4935823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257252" y="5564755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257252" y="619368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9534126" y="4567814"/>
            <a:ext cx="552873" cy="164252"/>
          </a:xfrm>
          <a:custGeom>
            <a:avLst/>
            <a:gdLst/>
            <a:ahLst/>
            <a:cxnLst/>
            <a:rect l="l" t="t" r="r" b="b"/>
            <a:pathLst>
              <a:path w="414654" h="123189">
                <a:moveTo>
                  <a:pt x="76795" y="120699"/>
                </a:moveTo>
                <a:lnTo>
                  <a:pt x="0" y="120699"/>
                </a:lnTo>
                <a:lnTo>
                  <a:pt x="0" y="0"/>
                </a:lnTo>
                <a:lnTo>
                  <a:pt x="25746" y="0"/>
                </a:lnTo>
                <a:lnTo>
                  <a:pt x="25746" y="98077"/>
                </a:lnTo>
                <a:lnTo>
                  <a:pt x="76795" y="98077"/>
                </a:lnTo>
                <a:lnTo>
                  <a:pt x="76795" y="120699"/>
                </a:lnTo>
                <a:close/>
              </a:path>
              <a:path w="414654" h="123189">
                <a:moveTo>
                  <a:pt x="100229" y="60275"/>
                </a:moveTo>
                <a:lnTo>
                  <a:pt x="91597" y="44796"/>
                </a:lnTo>
                <a:lnTo>
                  <a:pt x="99950" y="38806"/>
                </a:lnTo>
                <a:lnTo>
                  <a:pt x="109085" y="34527"/>
                </a:lnTo>
                <a:lnTo>
                  <a:pt x="119000" y="31960"/>
                </a:lnTo>
                <a:lnTo>
                  <a:pt x="129697" y="31104"/>
                </a:lnTo>
                <a:lnTo>
                  <a:pt x="138385" y="31644"/>
                </a:lnTo>
                <a:lnTo>
                  <a:pt x="165351" y="50006"/>
                </a:lnTo>
                <a:lnTo>
                  <a:pt x="125679" y="50006"/>
                </a:lnTo>
                <a:lnTo>
                  <a:pt x="118675" y="50648"/>
                </a:lnTo>
                <a:lnTo>
                  <a:pt x="112098" y="52573"/>
                </a:lnTo>
                <a:lnTo>
                  <a:pt x="105950" y="55782"/>
                </a:lnTo>
                <a:lnTo>
                  <a:pt x="100229" y="60275"/>
                </a:lnTo>
                <a:close/>
              </a:path>
              <a:path w="414654" h="123189">
                <a:moveTo>
                  <a:pt x="167946" y="76348"/>
                </a:moveTo>
                <a:lnTo>
                  <a:pt x="144877" y="76348"/>
                </a:lnTo>
                <a:lnTo>
                  <a:pt x="144877" y="60126"/>
                </a:lnTo>
                <a:lnTo>
                  <a:pt x="143141" y="56604"/>
                </a:lnTo>
                <a:lnTo>
                  <a:pt x="139669" y="54024"/>
                </a:lnTo>
                <a:lnTo>
                  <a:pt x="136196" y="51345"/>
                </a:lnTo>
                <a:lnTo>
                  <a:pt x="131533" y="50006"/>
                </a:lnTo>
                <a:lnTo>
                  <a:pt x="165351" y="50006"/>
                </a:lnTo>
                <a:lnTo>
                  <a:pt x="165453" y="50192"/>
                </a:lnTo>
                <a:lnTo>
                  <a:pt x="167323" y="56787"/>
                </a:lnTo>
                <a:lnTo>
                  <a:pt x="167946" y="64293"/>
                </a:lnTo>
                <a:lnTo>
                  <a:pt x="167946" y="76348"/>
                </a:lnTo>
                <a:close/>
              </a:path>
              <a:path w="414654" h="123189">
                <a:moveTo>
                  <a:pt x="117196" y="122932"/>
                </a:moveTo>
                <a:lnTo>
                  <a:pt x="108762" y="122932"/>
                </a:lnTo>
                <a:lnTo>
                  <a:pt x="101569" y="120252"/>
                </a:lnTo>
                <a:lnTo>
                  <a:pt x="95616" y="114895"/>
                </a:lnTo>
                <a:lnTo>
                  <a:pt x="89762" y="109438"/>
                </a:lnTo>
                <a:lnTo>
                  <a:pt x="86835" y="102443"/>
                </a:lnTo>
                <a:lnTo>
                  <a:pt x="86835" y="85378"/>
                </a:lnTo>
                <a:lnTo>
                  <a:pt x="89613" y="78531"/>
                </a:lnTo>
                <a:lnTo>
                  <a:pt x="95169" y="73371"/>
                </a:lnTo>
                <a:lnTo>
                  <a:pt x="100824" y="68213"/>
                </a:lnTo>
                <a:lnTo>
                  <a:pt x="108167" y="65632"/>
                </a:lnTo>
                <a:lnTo>
                  <a:pt x="117196" y="65632"/>
                </a:lnTo>
                <a:lnTo>
                  <a:pt x="126014" y="66302"/>
                </a:lnTo>
                <a:lnTo>
                  <a:pt x="133567" y="68311"/>
                </a:lnTo>
                <a:lnTo>
                  <a:pt x="139855" y="71660"/>
                </a:lnTo>
                <a:lnTo>
                  <a:pt x="144877" y="76348"/>
                </a:lnTo>
                <a:lnTo>
                  <a:pt x="167946" y="76348"/>
                </a:lnTo>
                <a:lnTo>
                  <a:pt x="167946" y="81260"/>
                </a:lnTo>
                <a:lnTo>
                  <a:pt x="121859" y="81260"/>
                </a:lnTo>
                <a:lnTo>
                  <a:pt x="117989" y="82401"/>
                </a:lnTo>
                <a:lnTo>
                  <a:pt x="111640" y="86964"/>
                </a:lnTo>
                <a:lnTo>
                  <a:pt x="110052" y="90239"/>
                </a:lnTo>
                <a:lnTo>
                  <a:pt x="110052" y="98574"/>
                </a:lnTo>
                <a:lnTo>
                  <a:pt x="111640" y="101748"/>
                </a:lnTo>
                <a:lnTo>
                  <a:pt x="114815" y="104030"/>
                </a:lnTo>
                <a:lnTo>
                  <a:pt x="117989" y="106214"/>
                </a:lnTo>
                <a:lnTo>
                  <a:pt x="121859" y="107304"/>
                </a:lnTo>
                <a:lnTo>
                  <a:pt x="167946" y="107304"/>
                </a:lnTo>
                <a:lnTo>
                  <a:pt x="167946" y="111621"/>
                </a:lnTo>
                <a:lnTo>
                  <a:pt x="144877" y="111621"/>
                </a:lnTo>
                <a:lnTo>
                  <a:pt x="139576" y="116569"/>
                </a:lnTo>
                <a:lnTo>
                  <a:pt x="133195" y="120104"/>
                </a:lnTo>
                <a:lnTo>
                  <a:pt x="125735" y="122225"/>
                </a:lnTo>
                <a:lnTo>
                  <a:pt x="117196" y="122932"/>
                </a:lnTo>
                <a:close/>
              </a:path>
              <a:path w="414654" h="123189">
                <a:moveTo>
                  <a:pt x="167946" y="107304"/>
                </a:moveTo>
                <a:lnTo>
                  <a:pt x="134857" y="107304"/>
                </a:lnTo>
                <a:lnTo>
                  <a:pt x="141008" y="104774"/>
                </a:lnTo>
                <a:lnTo>
                  <a:pt x="144877" y="99715"/>
                </a:lnTo>
                <a:lnTo>
                  <a:pt x="144877" y="88849"/>
                </a:lnTo>
                <a:lnTo>
                  <a:pt x="141008" y="83790"/>
                </a:lnTo>
                <a:lnTo>
                  <a:pt x="134857" y="81260"/>
                </a:lnTo>
                <a:lnTo>
                  <a:pt x="167946" y="81260"/>
                </a:lnTo>
                <a:lnTo>
                  <a:pt x="167946" y="107304"/>
                </a:lnTo>
                <a:close/>
              </a:path>
              <a:path w="414654" h="123189">
                <a:moveTo>
                  <a:pt x="167946" y="120699"/>
                </a:moveTo>
                <a:lnTo>
                  <a:pt x="144877" y="120699"/>
                </a:lnTo>
                <a:lnTo>
                  <a:pt x="144877" y="111621"/>
                </a:lnTo>
                <a:lnTo>
                  <a:pt x="167946" y="111621"/>
                </a:lnTo>
                <a:lnTo>
                  <a:pt x="167946" y="120699"/>
                </a:lnTo>
                <a:close/>
              </a:path>
              <a:path w="414654" h="123189">
                <a:moveTo>
                  <a:pt x="211901" y="120699"/>
                </a:moveTo>
                <a:lnTo>
                  <a:pt x="188982" y="120699"/>
                </a:lnTo>
                <a:lnTo>
                  <a:pt x="188982" y="0"/>
                </a:lnTo>
                <a:lnTo>
                  <a:pt x="211901" y="0"/>
                </a:lnTo>
                <a:lnTo>
                  <a:pt x="211901" y="44499"/>
                </a:lnTo>
                <a:lnTo>
                  <a:pt x="267329" y="44499"/>
                </a:lnTo>
                <a:lnTo>
                  <a:pt x="271507" y="50583"/>
                </a:lnTo>
                <a:lnTo>
                  <a:pt x="271896" y="51494"/>
                </a:lnTo>
                <a:lnTo>
                  <a:pt x="227925" y="51494"/>
                </a:lnTo>
                <a:lnTo>
                  <a:pt x="224155" y="52486"/>
                </a:lnTo>
                <a:lnTo>
                  <a:pt x="220384" y="54471"/>
                </a:lnTo>
                <a:lnTo>
                  <a:pt x="216614" y="56356"/>
                </a:lnTo>
                <a:lnTo>
                  <a:pt x="213786" y="58787"/>
                </a:lnTo>
                <a:lnTo>
                  <a:pt x="211901" y="61763"/>
                </a:lnTo>
                <a:lnTo>
                  <a:pt x="211901" y="92719"/>
                </a:lnTo>
                <a:lnTo>
                  <a:pt x="213786" y="95398"/>
                </a:lnTo>
                <a:lnTo>
                  <a:pt x="216614" y="97680"/>
                </a:lnTo>
                <a:lnTo>
                  <a:pt x="224155" y="101451"/>
                </a:lnTo>
                <a:lnTo>
                  <a:pt x="227925" y="102393"/>
                </a:lnTo>
                <a:lnTo>
                  <a:pt x="272049" y="102393"/>
                </a:lnTo>
                <a:lnTo>
                  <a:pt x="271507" y="103659"/>
                </a:lnTo>
                <a:lnTo>
                  <a:pt x="267437" y="109537"/>
                </a:lnTo>
                <a:lnTo>
                  <a:pt x="211901" y="109537"/>
                </a:lnTo>
                <a:lnTo>
                  <a:pt x="211901" y="120699"/>
                </a:lnTo>
                <a:close/>
              </a:path>
              <a:path w="414654" h="123189">
                <a:moveTo>
                  <a:pt x="267329" y="44499"/>
                </a:moveTo>
                <a:lnTo>
                  <a:pt x="211901" y="44499"/>
                </a:lnTo>
                <a:lnTo>
                  <a:pt x="217547" y="38639"/>
                </a:lnTo>
                <a:lnTo>
                  <a:pt x="223919" y="34453"/>
                </a:lnTo>
                <a:lnTo>
                  <a:pt x="231016" y="31942"/>
                </a:lnTo>
                <a:lnTo>
                  <a:pt x="238839" y="31104"/>
                </a:lnTo>
                <a:lnTo>
                  <a:pt x="247118" y="31895"/>
                </a:lnTo>
                <a:lnTo>
                  <a:pt x="254540" y="34267"/>
                </a:lnTo>
                <a:lnTo>
                  <a:pt x="261107" y="38221"/>
                </a:lnTo>
                <a:lnTo>
                  <a:pt x="266818" y="43755"/>
                </a:lnTo>
                <a:lnTo>
                  <a:pt x="267329" y="44499"/>
                </a:lnTo>
                <a:close/>
              </a:path>
              <a:path w="414654" h="123189">
                <a:moveTo>
                  <a:pt x="272049" y="102393"/>
                </a:moveTo>
                <a:lnTo>
                  <a:pt x="238442" y="102393"/>
                </a:lnTo>
                <a:lnTo>
                  <a:pt x="243800" y="100111"/>
                </a:lnTo>
                <a:lnTo>
                  <a:pt x="251836" y="90884"/>
                </a:lnTo>
                <a:lnTo>
                  <a:pt x="253871" y="84733"/>
                </a:lnTo>
                <a:lnTo>
                  <a:pt x="253871" y="69453"/>
                </a:lnTo>
                <a:lnTo>
                  <a:pt x="251836" y="63302"/>
                </a:lnTo>
                <a:lnTo>
                  <a:pt x="247768" y="58638"/>
                </a:lnTo>
                <a:lnTo>
                  <a:pt x="243800" y="53876"/>
                </a:lnTo>
                <a:lnTo>
                  <a:pt x="238442" y="51494"/>
                </a:lnTo>
                <a:lnTo>
                  <a:pt x="271896" y="51494"/>
                </a:lnTo>
                <a:lnTo>
                  <a:pt x="274855" y="58415"/>
                </a:lnTo>
                <a:lnTo>
                  <a:pt x="276864" y="67252"/>
                </a:lnTo>
                <a:lnTo>
                  <a:pt x="277534" y="77093"/>
                </a:lnTo>
                <a:lnTo>
                  <a:pt x="276864" y="86990"/>
                </a:lnTo>
                <a:lnTo>
                  <a:pt x="274855" y="95845"/>
                </a:lnTo>
                <a:lnTo>
                  <a:pt x="272049" y="102393"/>
                </a:lnTo>
                <a:close/>
              </a:path>
              <a:path w="414654" h="123189">
                <a:moveTo>
                  <a:pt x="238839" y="122932"/>
                </a:moveTo>
                <a:lnTo>
                  <a:pt x="231128" y="122095"/>
                </a:lnTo>
                <a:lnTo>
                  <a:pt x="224068" y="119583"/>
                </a:lnTo>
                <a:lnTo>
                  <a:pt x="217659" y="115397"/>
                </a:lnTo>
                <a:lnTo>
                  <a:pt x="211901" y="109537"/>
                </a:lnTo>
                <a:lnTo>
                  <a:pt x="267437" y="109537"/>
                </a:lnTo>
                <a:lnTo>
                  <a:pt x="238839" y="122932"/>
                </a:lnTo>
                <a:close/>
              </a:path>
              <a:path w="414654" h="123189">
                <a:moveTo>
                  <a:pt x="341037" y="122932"/>
                </a:moveTo>
                <a:lnTo>
                  <a:pt x="334190" y="122932"/>
                </a:lnTo>
                <a:lnTo>
                  <a:pt x="324321" y="122132"/>
                </a:lnTo>
                <a:lnTo>
                  <a:pt x="290696" y="95435"/>
                </a:lnTo>
                <a:lnTo>
                  <a:pt x="287459" y="76943"/>
                </a:lnTo>
                <a:lnTo>
                  <a:pt x="288268" y="67530"/>
                </a:lnTo>
                <a:lnTo>
                  <a:pt x="314954" y="34379"/>
                </a:lnTo>
                <a:lnTo>
                  <a:pt x="332702" y="31104"/>
                </a:lnTo>
                <a:lnTo>
                  <a:pt x="341930" y="31942"/>
                </a:lnTo>
                <a:lnTo>
                  <a:pt x="350264" y="34453"/>
                </a:lnTo>
                <a:lnTo>
                  <a:pt x="357705" y="38639"/>
                </a:lnTo>
                <a:lnTo>
                  <a:pt x="364254" y="44499"/>
                </a:lnTo>
                <a:lnTo>
                  <a:pt x="367924" y="49410"/>
                </a:lnTo>
                <a:lnTo>
                  <a:pt x="326650" y="49410"/>
                </a:lnTo>
                <a:lnTo>
                  <a:pt x="321689" y="51246"/>
                </a:lnTo>
                <a:lnTo>
                  <a:pt x="313950" y="58589"/>
                </a:lnTo>
                <a:lnTo>
                  <a:pt x="311718" y="63202"/>
                </a:lnTo>
                <a:lnTo>
                  <a:pt x="311123" y="68758"/>
                </a:lnTo>
                <a:lnTo>
                  <a:pt x="375621" y="68758"/>
                </a:lnTo>
                <a:lnTo>
                  <a:pt x="375695" y="69056"/>
                </a:lnTo>
                <a:lnTo>
                  <a:pt x="376457" y="79324"/>
                </a:lnTo>
                <a:lnTo>
                  <a:pt x="376457" y="84385"/>
                </a:lnTo>
                <a:lnTo>
                  <a:pt x="311568" y="84385"/>
                </a:lnTo>
                <a:lnTo>
                  <a:pt x="312264" y="89941"/>
                </a:lnTo>
                <a:lnTo>
                  <a:pt x="314744" y="94704"/>
                </a:lnTo>
                <a:lnTo>
                  <a:pt x="323276" y="102642"/>
                </a:lnTo>
                <a:lnTo>
                  <a:pt x="329180" y="104626"/>
                </a:lnTo>
                <a:lnTo>
                  <a:pt x="366058" y="104626"/>
                </a:lnTo>
                <a:lnTo>
                  <a:pt x="370207" y="110727"/>
                </a:lnTo>
                <a:lnTo>
                  <a:pt x="365842" y="114696"/>
                </a:lnTo>
                <a:lnTo>
                  <a:pt x="360434" y="117723"/>
                </a:lnTo>
                <a:lnTo>
                  <a:pt x="347635" y="121890"/>
                </a:lnTo>
                <a:lnTo>
                  <a:pt x="341037" y="122932"/>
                </a:lnTo>
                <a:close/>
              </a:path>
              <a:path w="414654" h="123189">
                <a:moveTo>
                  <a:pt x="375621" y="68758"/>
                </a:moveTo>
                <a:lnTo>
                  <a:pt x="354282" y="68758"/>
                </a:lnTo>
                <a:lnTo>
                  <a:pt x="353886" y="63003"/>
                </a:lnTo>
                <a:lnTo>
                  <a:pt x="351703" y="58340"/>
                </a:lnTo>
                <a:lnTo>
                  <a:pt x="343766" y="51196"/>
                </a:lnTo>
                <a:lnTo>
                  <a:pt x="338755" y="49410"/>
                </a:lnTo>
                <a:lnTo>
                  <a:pt x="367924" y="49410"/>
                </a:lnTo>
                <a:lnTo>
                  <a:pt x="369593" y="51643"/>
                </a:lnTo>
                <a:lnTo>
                  <a:pt x="373407" y="59828"/>
                </a:lnTo>
                <a:lnTo>
                  <a:pt x="375621" y="68758"/>
                </a:lnTo>
                <a:close/>
              </a:path>
              <a:path w="414654" h="123189">
                <a:moveTo>
                  <a:pt x="366058" y="104626"/>
                </a:moveTo>
                <a:lnTo>
                  <a:pt x="340293" y="104626"/>
                </a:lnTo>
                <a:lnTo>
                  <a:pt x="344310" y="103882"/>
                </a:lnTo>
                <a:lnTo>
                  <a:pt x="348776" y="102393"/>
                </a:lnTo>
                <a:lnTo>
                  <a:pt x="353240" y="100806"/>
                </a:lnTo>
                <a:lnTo>
                  <a:pt x="357011" y="98623"/>
                </a:lnTo>
                <a:lnTo>
                  <a:pt x="360087" y="95845"/>
                </a:lnTo>
                <a:lnTo>
                  <a:pt x="366058" y="104626"/>
                </a:lnTo>
                <a:close/>
              </a:path>
              <a:path w="414654" h="123189">
                <a:moveTo>
                  <a:pt x="414302" y="120699"/>
                </a:moveTo>
                <a:lnTo>
                  <a:pt x="391383" y="120699"/>
                </a:lnTo>
                <a:lnTo>
                  <a:pt x="391383" y="0"/>
                </a:lnTo>
                <a:lnTo>
                  <a:pt x="414302" y="0"/>
                </a:lnTo>
                <a:lnTo>
                  <a:pt x="414302" y="120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0618092" y="4563250"/>
            <a:ext cx="1065953" cy="168485"/>
          </a:xfrm>
          <a:custGeom>
            <a:avLst/>
            <a:gdLst/>
            <a:ahLst/>
            <a:cxnLst/>
            <a:rect l="l" t="t" r="r" b="b"/>
            <a:pathLst>
              <a:path w="799465" h="126364">
                <a:moveTo>
                  <a:pt x="25747" y="124122"/>
                </a:moveTo>
                <a:lnTo>
                  <a:pt x="0" y="124122"/>
                </a:lnTo>
                <a:lnTo>
                  <a:pt x="0" y="3423"/>
                </a:lnTo>
                <a:lnTo>
                  <a:pt x="56554" y="3423"/>
                </a:lnTo>
                <a:lnTo>
                  <a:pt x="65316" y="4102"/>
                </a:lnTo>
                <a:lnTo>
                  <a:pt x="93971" y="26045"/>
                </a:lnTo>
                <a:lnTo>
                  <a:pt x="25747" y="26045"/>
                </a:lnTo>
                <a:lnTo>
                  <a:pt x="25747" y="58638"/>
                </a:lnTo>
                <a:lnTo>
                  <a:pt x="93831" y="58638"/>
                </a:lnTo>
                <a:lnTo>
                  <a:pt x="90673" y="64564"/>
                </a:lnTo>
                <a:lnTo>
                  <a:pt x="56554" y="81260"/>
                </a:lnTo>
                <a:lnTo>
                  <a:pt x="25747" y="81260"/>
                </a:lnTo>
                <a:lnTo>
                  <a:pt x="25747" y="124122"/>
                </a:lnTo>
                <a:close/>
              </a:path>
              <a:path w="799465" h="126364">
                <a:moveTo>
                  <a:pt x="93831" y="58638"/>
                </a:moveTo>
                <a:lnTo>
                  <a:pt x="58191" y="58638"/>
                </a:lnTo>
                <a:lnTo>
                  <a:pt x="62408" y="57200"/>
                </a:lnTo>
                <a:lnTo>
                  <a:pt x="65782" y="54322"/>
                </a:lnTo>
                <a:lnTo>
                  <a:pt x="69155" y="51346"/>
                </a:lnTo>
                <a:lnTo>
                  <a:pt x="70842" y="47327"/>
                </a:lnTo>
                <a:lnTo>
                  <a:pt x="70842" y="37207"/>
                </a:lnTo>
                <a:lnTo>
                  <a:pt x="69155" y="33238"/>
                </a:lnTo>
                <a:lnTo>
                  <a:pt x="62408" y="27484"/>
                </a:lnTo>
                <a:lnTo>
                  <a:pt x="58191" y="26045"/>
                </a:lnTo>
                <a:lnTo>
                  <a:pt x="93971" y="26045"/>
                </a:lnTo>
                <a:lnTo>
                  <a:pt x="94282" y="26640"/>
                </a:lnTo>
                <a:lnTo>
                  <a:pt x="96347" y="34044"/>
                </a:lnTo>
                <a:lnTo>
                  <a:pt x="97035" y="42267"/>
                </a:lnTo>
                <a:lnTo>
                  <a:pt x="96328" y="50499"/>
                </a:lnTo>
                <a:lnTo>
                  <a:pt x="94208" y="57931"/>
                </a:lnTo>
                <a:lnTo>
                  <a:pt x="93831" y="58638"/>
                </a:lnTo>
                <a:close/>
              </a:path>
              <a:path w="799465" h="126364">
                <a:moveTo>
                  <a:pt x="161189" y="48666"/>
                </a:moveTo>
                <a:lnTo>
                  <a:pt x="133358" y="48666"/>
                </a:lnTo>
                <a:lnTo>
                  <a:pt x="136533" y="44797"/>
                </a:lnTo>
                <a:lnTo>
                  <a:pt x="140601" y="41473"/>
                </a:lnTo>
                <a:lnTo>
                  <a:pt x="145562" y="38695"/>
                </a:lnTo>
                <a:lnTo>
                  <a:pt x="150622" y="35917"/>
                </a:lnTo>
                <a:lnTo>
                  <a:pt x="155831" y="34528"/>
                </a:lnTo>
                <a:lnTo>
                  <a:pt x="161189" y="34528"/>
                </a:lnTo>
                <a:lnTo>
                  <a:pt x="161189" y="48666"/>
                </a:lnTo>
                <a:close/>
              </a:path>
              <a:path w="799465" h="126364">
                <a:moveTo>
                  <a:pt x="133358" y="124122"/>
                </a:moveTo>
                <a:lnTo>
                  <a:pt x="110439" y="124122"/>
                </a:lnTo>
                <a:lnTo>
                  <a:pt x="110439" y="36760"/>
                </a:lnTo>
                <a:lnTo>
                  <a:pt x="133358" y="36760"/>
                </a:lnTo>
                <a:lnTo>
                  <a:pt x="133358" y="48666"/>
                </a:lnTo>
                <a:lnTo>
                  <a:pt x="161189" y="48666"/>
                </a:lnTo>
                <a:lnTo>
                  <a:pt x="161189" y="56405"/>
                </a:lnTo>
                <a:lnTo>
                  <a:pt x="150770" y="56405"/>
                </a:lnTo>
                <a:lnTo>
                  <a:pt x="146603" y="57398"/>
                </a:lnTo>
                <a:lnTo>
                  <a:pt x="142436" y="59382"/>
                </a:lnTo>
                <a:lnTo>
                  <a:pt x="138269" y="61267"/>
                </a:lnTo>
                <a:lnTo>
                  <a:pt x="135243" y="63599"/>
                </a:lnTo>
                <a:lnTo>
                  <a:pt x="133358" y="66377"/>
                </a:lnTo>
                <a:lnTo>
                  <a:pt x="133358" y="124122"/>
                </a:lnTo>
                <a:close/>
              </a:path>
              <a:path w="799465" h="126364">
                <a:moveTo>
                  <a:pt x="161189" y="57001"/>
                </a:moveTo>
                <a:lnTo>
                  <a:pt x="154938" y="56405"/>
                </a:lnTo>
                <a:lnTo>
                  <a:pt x="161189" y="56405"/>
                </a:lnTo>
                <a:lnTo>
                  <a:pt x="161189" y="57001"/>
                </a:lnTo>
                <a:close/>
              </a:path>
              <a:path w="799465" h="126364">
                <a:moveTo>
                  <a:pt x="222334" y="126355"/>
                </a:moveTo>
                <a:lnTo>
                  <a:pt x="215487" y="126355"/>
                </a:lnTo>
                <a:lnTo>
                  <a:pt x="205618" y="125555"/>
                </a:lnTo>
                <a:lnTo>
                  <a:pt x="171992" y="98859"/>
                </a:lnTo>
                <a:lnTo>
                  <a:pt x="168755" y="80367"/>
                </a:lnTo>
                <a:lnTo>
                  <a:pt x="169565" y="70953"/>
                </a:lnTo>
                <a:lnTo>
                  <a:pt x="196251" y="37802"/>
                </a:lnTo>
                <a:lnTo>
                  <a:pt x="213999" y="34528"/>
                </a:lnTo>
                <a:lnTo>
                  <a:pt x="223226" y="35365"/>
                </a:lnTo>
                <a:lnTo>
                  <a:pt x="231560" y="37876"/>
                </a:lnTo>
                <a:lnTo>
                  <a:pt x="239002" y="42062"/>
                </a:lnTo>
                <a:lnTo>
                  <a:pt x="245551" y="47923"/>
                </a:lnTo>
                <a:lnTo>
                  <a:pt x="249221" y="52834"/>
                </a:lnTo>
                <a:lnTo>
                  <a:pt x="207946" y="52834"/>
                </a:lnTo>
                <a:lnTo>
                  <a:pt x="202985" y="54669"/>
                </a:lnTo>
                <a:lnTo>
                  <a:pt x="195246" y="62012"/>
                </a:lnTo>
                <a:lnTo>
                  <a:pt x="193014" y="66625"/>
                </a:lnTo>
                <a:lnTo>
                  <a:pt x="192418" y="72182"/>
                </a:lnTo>
                <a:lnTo>
                  <a:pt x="256918" y="72182"/>
                </a:lnTo>
                <a:lnTo>
                  <a:pt x="256991" y="72479"/>
                </a:lnTo>
                <a:lnTo>
                  <a:pt x="257754" y="82748"/>
                </a:lnTo>
                <a:lnTo>
                  <a:pt x="257754" y="87808"/>
                </a:lnTo>
                <a:lnTo>
                  <a:pt x="192865" y="87808"/>
                </a:lnTo>
                <a:lnTo>
                  <a:pt x="193559" y="93364"/>
                </a:lnTo>
                <a:lnTo>
                  <a:pt x="196041" y="98127"/>
                </a:lnTo>
                <a:lnTo>
                  <a:pt x="204573" y="106065"/>
                </a:lnTo>
                <a:lnTo>
                  <a:pt x="210477" y="108049"/>
                </a:lnTo>
                <a:lnTo>
                  <a:pt x="247355" y="108049"/>
                </a:lnTo>
                <a:lnTo>
                  <a:pt x="251504" y="114151"/>
                </a:lnTo>
                <a:lnTo>
                  <a:pt x="247138" y="118120"/>
                </a:lnTo>
                <a:lnTo>
                  <a:pt x="241730" y="121146"/>
                </a:lnTo>
                <a:lnTo>
                  <a:pt x="228931" y="125313"/>
                </a:lnTo>
                <a:lnTo>
                  <a:pt x="222334" y="126355"/>
                </a:lnTo>
                <a:close/>
              </a:path>
              <a:path w="799465" h="126364">
                <a:moveTo>
                  <a:pt x="256918" y="72182"/>
                </a:moveTo>
                <a:lnTo>
                  <a:pt x="235579" y="72182"/>
                </a:lnTo>
                <a:lnTo>
                  <a:pt x="235182" y="66427"/>
                </a:lnTo>
                <a:lnTo>
                  <a:pt x="233000" y="61763"/>
                </a:lnTo>
                <a:lnTo>
                  <a:pt x="225061" y="54620"/>
                </a:lnTo>
                <a:lnTo>
                  <a:pt x="220051" y="52834"/>
                </a:lnTo>
                <a:lnTo>
                  <a:pt x="249221" y="52834"/>
                </a:lnTo>
                <a:lnTo>
                  <a:pt x="250890" y="55066"/>
                </a:lnTo>
                <a:lnTo>
                  <a:pt x="254703" y="63252"/>
                </a:lnTo>
                <a:lnTo>
                  <a:pt x="256918" y="72182"/>
                </a:lnTo>
                <a:close/>
              </a:path>
              <a:path w="799465" h="126364">
                <a:moveTo>
                  <a:pt x="247355" y="108049"/>
                </a:moveTo>
                <a:lnTo>
                  <a:pt x="221589" y="108049"/>
                </a:lnTo>
                <a:lnTo>
                  <a:pt x="225607" y="107305"/>
                </a:lnTo>
                <a:lnTo>
                  <a:pt x="230073" y="105816"/>
                </a:lnTo>
                <a:lnTo>
                  <a:pt x="234537" y="104229"/>
                </a:lnTo>
                <a:lnTo>
                  <a:pt x="238307" y="102046"/>
                </a:lnTo>
                <a:lnTo>
                  <a:pt x="241383" y="99268"/>
                </a:lnTo>
                <a:lnTo>
                  <a:pt x="247355" y="108049"/>
                </a:lnTo>
                <a:close/>
              </a:path>
              <a:path w="799465" h="126364">
                <a:moveTo>
                  <a:pt x="355874" y="47923"/>
                </a:moveTo>
                <a:lnTo>
                  <a:pt x="332657" y="47923"/>
                </a:lnTo>
                <a:lnTo>
                  <a:pt x="332657" y="3423"/>
                </a:lnTo>
                <a:lnTo>
                  <a:pt x="355874" y="3423"/>
                </a:lnTo>
                <a:lnTo>
                  <a:pt x="355874" y="47923"/>
                </a:lnTo>
                <a:close/>
              </a:path>
              <a:path w="799465" h="126364">
                <a:moveTo>
                  <a:pt x="305719" y="126355"/>
                </a:moveTo>
                <a:lnTo>
                  <a:pt x="269666" y="99268"/>
                </a:lnTo>
                <a:lnTo>
                  <a:pt x="267024" y="80516"/>
                </a:lnTo>
                <a:lnTo>
                  <a:pt x="267684" y="70675"/>
                </a:lnTo>
                <a:lnTo>
                  <a:pt x="289980" y="37691"/>
                </a:lnTo>
                <a:lnTo>
                  <a:pt x="305719" y="34528"/>
                </a:lnTo>
                <a:lnTo>
                  <a:pt x="313597" y="35365"/>
                </a:lnTo>
                <a:lnTo>
                  <a:pt x="320713" y="37876"/>
                </a:lnTo>
                <a:lnTo>
                  <a:pt x="327066" y="42062"/>
                </a:lnTo>
                <a:lnTo>
                  <a:pt x="332657" y="47923"/>
                </a:lnTo>
                <a:lnTo>
                  <a:pt x="355874" y="47923"/>
                </a:lnTo>
                <a:lnTo>
                  <a:pt x="355874" y="54918"/>
                </a:lnTo>
                <a:lnTo>
                  <a:pt x="306314" y="54918"/>
                </a:lnTo>
                <a:lnTo>
                  <a:pt x="300957" y="57299"/>
                </a:lnTo>
                <a:lnTo>
                  <a:pt x="292721" y="66725"/>
                </a:lnTo>
                <a:lnTo>
                  <a:pt x="290688" y="72876"/>
                </a:lnTo>
                <a:lnTo>
                  <a:pt x="290688" y="87858"/>
                </a:lnTo>
                <a:lnTo>
                  <a:pt x="292672" y="93910"/>
                </a:lnTo>
                <a:lnTo>
                  <a:pt x="300609" y="103435"/>
                </a:lnTo>
                <a:lnTo>
                  <a:pt x="306016" y="105816"/>
                </a:lnTo>
                <a:lnTo>
                  <a:pt x="355874" y="105816"/>
                </a:lnTo>
                <a:lnTo>
                  <a:pt x="355874" y="112960"/>
                </a:lnTo>
                <a:lnTo>
                  <a:pt x="332657" y="112960"/>
                </a:lnTo>
                <a:lnTo>
                  <a:pt x="326899" y="118820"/>
                </a:lnTo>
                <a:lnTo>
                  <a:pt x="320490" y="123006"/>
                </a:lnTo>
                <a:lnTo>
                  <a:pt x="313430" y="125518"/>
                </a:lnTo>
                <a:lnTo>
                  <a:pt x="305719" y="126355"/>
                </a:lnTo>
                <a:close/>
              </a:path>
              <a:path w="799465" h="126364">
                <a:moveTo>
                  <a:pt x="355874" y="105816"/>
                </a:moveTo>
                <a:lnTo>
                  <a:pt x="316633" y="105816"/>
                </a:lnTo>
                <a:lnTo>
                  <a:pt x="320403" y="104874"/>
                </a:lnTo>
                <a:lnTo>
                  <a:pt x="327944" y="101103"/>
                </a:lnTo>
                <a:lnTo>
                  <a:pt x="330772" y="98722"/>
                </a:lnTo>
                <a:lnTo>
                  <a:pt x="332657" y="95845"/>
                </a:lnTo>
                <a:lnTo>
                  <a:pt x="332657" y="64888"/>
                </a:lnTo>
                <a:lnTo>
                  <a:pt x="330772" y="62012"/>
                </a:lnTo>
                <a:lnTo>
                  <a:pt x="327944" y="59631"/>
                </a:lnTo>
                <a:lnTo>
                  <a:pt x="320403" y="55860"/>
                </a:lnTo>
                <a:lnTo>
                  <a:pt x="316633" y="54918"/>
                </a:lnTo>
                <a:lnTo>
                  <a:pt x="355874" y="54918"/>
                </a:lnTo>
                <a:lnTo>
                  <a:pt x="355874" y="105816"/>
                </a:lnTo>
                <a:close/>
              </a:path>
              <a:path w="799465" h="126364">
                <a:moveTo>
                  <a:pt x="355874" y="124122"/>
                </a:moveTo>
                <a:lnTo>
                  <a:pt x="332657" y="124122"/>
                </a:lnTo>
                <a:lnTo>
                  <a:pt x="332657" y="112960"/>
                </a:lnTo>
                <a:lnTo>
                  <a:pt x="355874" y="112960"/>
                </a:lnTo>
                <a:lnTo>
                  <a:pt x="355874" y="124122"/>
                </a:lnTo>
                <a:close/>
              </a:path>
              <a:path w="799465" h="126364">
                <a:moveTo>
                  <a:pt x="391992" y="27235"/>
                </a:moveTo>
                <a:lnTo>
                  <a:pt x="384452" y="27235"/>
                </a:lnTo>
                <a:lnTo>
                  <a:pt x="381226" y="25946"/>
                </a:lnTo>
                <a:lnTo>
                  <a:pt x="378449" y="23366"/>
                </a:lnTo>
                <a:lnTo>
                  <a:pt x="375770" y="20687"/>
                </a:lnTo>
                <a:lnTo>
                  <a:pt x="374430" y="17413"/>
                </a:lnTo>
                <a:lnTo>
                  <a:pt x="374430" y="9674"/>
                </a:lnTo>
                <a:lnTo>
                  <a:pt x="375770" y="6449"/>
                </a:lnTo>
                <a:lnTo>
                  <a:pt x="378449" y="3869"/>
                </a:lnTo>
                <a:lnTo>
                  <a:pt x="381226" y="1290"/>
                </a:lnTo>
                <a:lnTo>
                  <a:pt x="384452" y="0"/>
                </a:lnTo>
                <a:lnTo>
                  <a:pt x="391992" y="0"/>
                </a:lnTo>
                <a:lnTo>
                  <a:pt x="395266" y="1290"/>
                </a:lnTo>
                <a:lnTo>
                  <a:pt x="400624" y="6449"/>
                </a:lnTo>
                <a:lnTo>
                  <a:pt x="401963" y="9674"/>
                </a:lnTo>
                <a:lnTo>
                  <a:pt x="401963" y="17413"/>
                </a:lnTo>
                <a:lnTo>
                  <a:pt x="400624" y="20687"/>
                </a:lnTo>
                <a:lnTo>
                  <a:pt x="397945" y="23366"/>
                </a:lnTo>
                <a:lnTo>
                  <a:pt x="395266" y="25946"/>
                </a:lnTo>
                <a:lnTo>
                  <a:pt x="391992" y="27235"/>
                </a:lnTo>
                <a:close/>
              </a:path>
              <a:path w="799465" h="126364">
                <a:moveTo>
                  <a:pt x="399731" y="124122"/>
                </a:moveTo>
                <a:lnTo>
                  <a:pt x="376812" y="124122"/>
                </a:lnTo>
                <a:lnTo>
                  <a:pt x="376812" y="36760"/>
                </a:lnTo>
                <a:lnTo>
                  <a:pt x="399731" y="36760"/>
                </a:lnTo>
                <a:lnTo>
                  <a:pt x="399731" y="124122"/>
                </a:lnTo>
                <a:close/>
              </a:path>
              <a:path w="799465" h="126364">
                <a:moveTo>
                  <a:pt x="471329" y="126355"/>
                </a:moveTo>
                <a:lnTo>
                  <a:pt x="462400" y="126355"/>
                </a:lnTo>
                <a:lnTo>
                  <a:pt x="452605" y="125536"/>
                </a:lnTo>
                <a:lnTo>
                  <a:pt x="419314" y="98487"/>
                </a:lnTo>
                <a:lnTo>
                  <a:pt x="416114" y="80367"/>
                </a:lnTo>
                <a:lnTo>
                  <a:pt x="416914" y="70897"/>
                </a:lnTo>
                <a:lnTo>
                  <a:pt x="443759" y="37802"/>
                </a:lnTo>
                <a:lnTo>
                  <a:pt x="462400" y="34528"/>
                </a:lnTo>
                <a:lnTo>
                  <a:pt x="471329" y="34528"/>
                </a:lnTo>
                <a:lnTo>
                  <a:pt x="478573" y="36165"/>
                </a:lnTo>
                <a:lnTo>
                  <a:pt x="484129" y="39440"/>
                </a:lnTo>
                <a:lnTo>
                  <a:pt x="489785" y="42713"/>
                </a:lnTo>
                <a:lnTo>
                  <a:pt x="494051" y="46335"/>
                </a:lnTo>
                <a:lnTo>
                  <a:pt x="496928" y="50304"/>
                </a:lnTo>
                <a:lnTo>
                  <a:pt x="492072" y="54918"/>
                </a:lnTo>
                <a:lnTo>
                  <a:pt x="456546" y="54918"/>
                </a:lnTo>
                <a:lnTo>
                  <a:pt x="450791" y="57249"/>
                </a:lnTo>
                <a:lnTo>
                  <a:pt x="446327" y="61912"/>
                </a:lnTo>
                <a:lnTo>
                  <a:pt x="441961" y="66575"/>
                </a:lnTo>
                <a:lnTo>
                  <a:pt x="439778" y="72727"/>
                </a:lnTo>
                <a:lnTo>
                  <a:pt x="439778" y="87907"/>
                </a:lnTo>
                <a:lnTo>
                  <a:pt x="441961" y="94059"/>
                </a:lnTo>
                <a:lnTo>
                  <a:pt x="446327" y="98821"/>
                </a:lnTo>
                <a:lnTo>
                  <a:pt x="450791" y="103485"/>
                </a:lnTo>
                <a:lnTo>
                  <a:pt x="456546" y="105816"/>
                </a:lnTo>
                <a:lnTo>
                  <a:pt x="492020" y="105816"/>
                </a:lnTo>
                <a:lnTo>
                  <a:pt x="496928" y="110430"/>
                </a:lnTo>
                <a:lnTo>
                  <a:pt x="494051" y="114498"/>
                </a:lnTo>
                <a:lnTo>
                  <a:pt x="489785" y="118169"/>
                </a:lnTo>
                <a:lnTo>
                  <a:pt x="484129" y="121443"/>
                </a:lnTo>
                <a:lnTo>
                  <a:pt x="478573" y="124718"/>
                </a:lnTo>
                <a:lnTo>
                  <a:pt x="471329" y="126355"/>
                </a:lnTo>
                <a:close/>
              </a:path>
              <a:path w="799465" h="126364">
                <a:moveTo>
                  <a:pt x="482045" y="64443"/>
                </a:moveTo>
                <a:lnTo>
                  <a:pt x="477778" y="58092"/>
                </a:lnTo>
                <a:lnTo>
                  <a:pt x="471627" y="54918"/>
                </a:lnTo>
                <a:lnTo>
                  <a:pt x="492072" y="54918"/>
                </a:lnTo>
                <a:lnTo>
                  <a:pt x="482045" y="64443"/>
                </a:lnTo>
                <a:close/>
              </a:path>
              <a:path w="799465" h="126364">
                <a:moveTo>
                  <a:pt x="492020" y="105816"/>
                </a:moveTo>
                <a:lnTo>
                  <a:pt x="471429" y="105816"/>
                </a:lnTo>
                <a:lnTo>
                  <a:pt x="477580" y="102691"/>
                </a:lnTo>
                <a:lnTo>
                  <a:pt x="482045" y="96440"/>
                </a:lnTo>
                <a:lnTo>
                  <a:pt x="492020" y="105816"/>
                </a:lnTo>
                <a:close/>
              </a:path>
              <a:path w="799465" h="126364">
                <a:moveTo>
                  <a:pt x="538124" y="36760"/>
                </a:moveTo>
                <a:lnTo>
                  <a:pt x="514907" y="36760"/>
                </a:lnTo>
                <a:lnTo>
                  <a:pt x="514907" y="12799"/>
                </a:lnTo>
                <a:lnTo>
                  <a:pt x="538124" y="12799"/>
                </a:lnTo>
                <a:lnTo>
                  <a:pt x="538124" y="36760"/>
                </a:lnTo>
                <a:close/>
              </a:path>
              <a:path w="799465" h="126364">
                <a:moveTo>
                  <a:pt x="555835" y="56852"/>
                </a:moveTo>
                <a:lnTo>
                  <a:pt x="500471" y="56852"/>
                </a:lnTo>
                <a:lnTo>
                  <a:pt x="500471" y="36760"/>
                </a:lnTo>
                <a:lnTo>
                  <a:pt x="555835" y="36760"/>
                </a:lnTo>
                <a:lnTo>
                  <a:pt x="555835" y="56852"/>
                </a:lnTo>
                <a:close/>
              </a:path>
              <a:path w="799465" h="126364">
                <a:moveTo>
                  <a:pt x="548493" y="126355"/>
                </a:moveTo>
                <a:lnTo>
                  <a:pt x="539761" y="126355"/>
                </a:lnTo>
                <a:lnTo>
                  <a:pt x="528887" y="124857"/>
                </a:lnTo>
                <a:lnTo>
                  <a:pt x="521120" y="120364"/>
                </a:lnTo>
                <a:lnTo>
                  <a:pt x="516460" y="112876"/>
                </a:lnTo>
                <a:lnTo>
                  <a:pt x="514907" y="102393"/>
                </a:lnTo>
                <a:lnTo>
                  <a:pt x="514907" y="56852"/>
                </a:lnTo>
                <a:lnTo>
                  <a:pt x="538124" y="56852"/>
                </a:lnTo>
                <a:lnTo>
                  <a:pt x="538124" y="99070"/>
                </a:lnTo>
                <a:lnTo>
                  <a:pt x="538819" y="101352"/>
                </a:lnTo>
                <a:lnTo>
                  <a:pt x="541597" y="104924"/>
                </a:lnTo>
                <a:lnTo>
                  <a:pt x="543532" y="105816"/>
                </a:lnTo>
                <a:lnTo>
                  <a:pt x="554741" y="105816"/>
                </a:lnTo>
                <a:lnTo>
                  <a:pt x="558811" y="120699"/>
                </a:lnTo>
                <a:lnTo>
                  <a:pt x="554843" y="124470"/>
                </a:lnTo>
                <a:lnTo>
                  <a:pt x="548493" y="126355"/>
                </a:lnTo>
                <a:close/>
              </a:path>
              <a:path w="799465" h="126364">
                <a:moveTo>
                  <a:pt x="554741" y="105816"/>
                </a:moveTo>
                <a:lnTo>
                  <a:pt x="549683" y="105816"/>
                </a:lnTo>
                <a:lnTo>
                  <a:pt x="552362" y="104973"/>
                </a:lnTo>
                <a:lnTo>
                  <a:pt x="554049" y="103286"/>
                </a:lnTo>
                <a:lnTo>
                  <a:pt x="554741" y="105816"/>
                </a:lnTo>
                <a:close/>
              </a:path>
              <a:path w="799465" h="126364">
                <a:moveTo>
                  <a:pt x="585686" y="27235"/>
                </a:moveTo>
                <a:lnTo>
                  <a:pt x="578145" y="27235"/>
                </a:lnTo>
                <a:lnTo>
                  <a:pt x="574921" y="25946"/>
                </a:lnTo>
                <a:lnTo>
                  <a:pt x="572142" y="23366"/>
                </a:lnTo>
                <a:lnTo>
                  <a:pt x="569463" y="20687"/>
                </a:lnTo>
                <a:lnTo>
                  <a:pt x="568124" y="17413"/>
                </a:lnTo>
                <a:lnTo>
                  <a:pt x="568124" y="9674"/>
                </a:lnTo>
                <a:lnTo>
                  <a:pt x="569463" y="6449"/>
                </a:lnTo>
                <a:lnTo>
                  <a:pt x="572142" y="3869"/>
                </a:lnTo>
                <a:lnTo>
                  <a:pt x="574921" y="1290"/>
                </a:lnTo>
                <a:lnTo>
                  <a:pt x="578145" y="0"/>
                </a:lnTo>
                <a:lnTo>
                  <a:pt x="585686" y="0"/>
                </a:lnTo>
                <a:lnTo>
                  <a:pt x="588960" y="1290"/>
                </a:lnTo>
                <a:lnTo>
                  <a:pt x="594317" y="6449"/>
                </a:lnTo>
                <a:lnTo>
                  <a:pt x="595657" y="9674"/>
                </a:lnTo>
                <a:lnTo>
                  <a:pt x="595657" y="17413"/>
                </a:lnTo>
                <a:lnTo>
                  <a:pt x="594317" y="20687"/>
                </a:lnTo>
                <a:lnTo>
                  <a:pt x="591639" y="23366"/>
                </a:lnTo>
                <a:lnTo>
                  <a:pt x="588960" y="25946"/>
                </a:lnTo>
                <a:lnTo>
                  <a:pt x="585686" y="27235"/>
                </a:lnTo>
                <a:close/>
              </a:path>
              <a:path w="799465" h="126364">
                <a:moveTo>
                  <a:pt x="593425" y="124122"/>
                </a:moveTo>
                <a:lnTo>
                  <a:pt x="570505" y="124122"/>
                </a:lnTo>
                <a:lnTo>
                  <a:pt x="570505" y="36760"/>
                </a:lnTo>
                <a:lnTo>
                  <a:pt x="593425" y="36760"/>
                </a:lnTo>
                <a:lnTo>
                  <a:pt x="593425" y="124122"/>
                </a:lnTo>
                <a:close/>
              </a:path>
              <a:path w="799465" h="126364">
                <a:moveTo>
                  <a:pt x="655944" y="126355"/>
                </a:moveTo>
                <a:lnTo>
                  <a:pt x="617091" y="106291"/>
                </a:lnTo>
                <a:lnTo>
                  <a:pt x="609808" y="80367"/>
                </a:lnTo>
                <a:lnTo>
                  <a:pt x="610617" y="70832"/>
                </a:lnTo>
                <a:lnTo>
                  <a:pt x="637527" y="37765"/>
                </a:lnTo>
                <a:lnTo>
                  <a:pt x="655944" y="34528"/>
                </a:lnTo>
                <a:lnTo>
                  <a:pt x="665609" y="35337"/>
                </a:lnTo>
                <a:lnTo>
                  <a:pt x="695142" y="54918"/>
                </a:lnTo>
                <a:lnTo>
                  <a:pt x="649595" y="54918"/>
                </a:lnTo>
                <a:lnTo>
                  <a:pt x="644286" y="57249"/>
                </a:lnTo>
                <a:lnTo>
                  <a:pt x="635754" y="66575"/>
                </a:lnTo>
                <a:lnTo>
                  <a:pt x="633620" y="72727"/>
                </a:lnTo>
                <a:lnTo>
                  <a:pt x="633620" y="88106"/>
                </a:lnTo>
                <a:lnTo>
                  <a:pt x="635754" y="94307"/>
                </a:lnTo>
                <a:lnTo>
                  <a:pt x="640020" y="98971"/>
                </a:lnTo>
                <a:lnTo>
                  <a:pt x="644286" y="103534"/>
                </a:lnTo>
                <a:lnTo>
                  <a:pt x="649595" y="105816"/>
                </a:lnTo>
                <a:lnTo>
                  <a:pt x="695214" y="105816"/>
                </a:lnTo>
                <a:lnTo>
                  <a:pt x="694863" y="106486"/>
                </a:lnTo>
                <a:lnTo>
                  <a:pt x="689133" y="113407"/>
                </a:lnTo>
                <a:lnTo>
                  <a:pt x="682203" y="119071"/>
                </a:lnTo>
                <a:lnTo>
                  <a:pt x="674362" y="123118"/>
                </a:lnTo>
                <a:lnTo>
                  <a:pt x="665609" y="125546"/>
                </a:lnTo>
                <a:lnTo>
                  <a:pt x="655944" y="126355"/>
                </a:lnTo>
                <a:close/>
              </a:path>
              <a:path w="799465" h="126364">
                <a:moveTo>
                  <a:pt x="695214" y="105816"/>
                </a:moveTo>
                <a:lnTo>
                  <a:pt x="662592" y="105816"/>
                </a:lnTo>
                <a:lnTo>
                  <a:pt x="668000" y="103435"/>
                </a:lnTo>
                <a:lnTo>
                  <a:pt x="676334" y="93910"/>
                </a:lnTo>
                <a:lnTo>
                  <a:pt x="678316" y="88106"/>
                </a:lnTo>
                <a:lnTo>
                  <a:pt x="678417" y="73124"/>
                </a:lnTo>
                <a:lnTo>
                  <a:pt x="676334" y="67072"/>
                </a:lnTo>
                <a:lnTo>
                  <a:pt x="668000" y="57348"/>
                </a:lnTo>
                <a:lnTo>
                  <a:pt x="662592" y="54918"/>
                </a:lnTo>
                <a:lnTo>
                  <a:pt x="695142" y="54918"/>
                </a:lnTo>
                <a:lnTo>
                  <a:pt x="698956" y="62173"/>
                </a:lnTo>
                <a:lnTo>
                  <a:pt x="701411" y="70832"/>
                </a:lnTo>
                <a:lnTo>
                  <a:pt x="702230" y="80367"/>
                </a:lnTo>
                <a:lnTo>
                  <a:pt x="701411" y="89966"/>
                </a:lnTo>
                <a:lnTo>
                  <a:pt x="698956" y="98673"/>
                </a:lnTo>
                <a:lnTo>
                  <a:pt x="695214" y="105816"/>
                </a:lnTo>
                <a:close/>
              </a:path>
              <a:path w="799465" h="126364">
                <a:moveTo>
                  <a:pt x="797330" y="48071"/>
                </a:moveTo>
                <a:lnTo>
                  <a:pt x="740383" y="48071"/>
                </a:lnTo>
                <a:lnTo>
                  <a:pt x="743161" y="44698"/>
                </a:lnTo>
                <a:lnTo>
                  <a:pt x="747129" y="41622"/>
                </a:lnTo>
                <a:lnTo>
                  <a:pt x="757548" y="35967"/>
                </a:lnTo>
                <a:lnTo>
                  <a:pt x="763798" y="34528"/>
                </a:lnTo>
                <a:lnTo>
                  <a:pt x="780665" y="34528"/>
                </a:lnTo>
                <a:lnTo>
                  <a:pt x="787759" y="37058"/>
                </a:lnTo>
                <a:lnTo>
                  <a:pt x="792324" y="42118"/>
                </a:lnTo>
                <a:lnTo>
                  <a:pt x="796987" y="47080"/>
                </a:lnTo>
                <a:lnTo>
                  <a:pt x="797330" y="48071"/>
                </a:lnTo>
                <a:close/>
              </a:path>
              <a:path w="799465" h="126364">
                <a:moveTo>
                  <a:pt x="740383" y="124122"/>
                </a:moveTo>
                <a:lnTo>
                  <a:pt x="717463" y="124122"/>
                </a:lnTo>
                <a:lnTo>
                  <a:pt x="717463" y="36760"/>
                </a:lnTo>
                <a:lnTo>
                  <a:pt x="740383" y="36760"/>
                </a:lnTo>
                <a:lnTo>
                  <a:pt x="740383" y="48071"/>
                </a:lnTo>
                <a:lnTo>
                  <a:pt x="797330" y="48071"/>
                </a:lnTo>
                <a:lnTo>
                  <a:pt x="799319" y="53826"/>
                </a:lnTo>
                <a:lnTo>
                  <a:pt x="799319" y="54918"/>
                </a:lnTo>
                <a:lnTo>
                  <a:pt x="751991" y="54918"/>
                </a:lnTo>
                <a:lnTo>
                  <a:pt x="745344" y="58390"/>
                </a:lnTo>
                <a:lnTo>
                  <a:pt x="740383" y="65335"/>
                </a:lnTo>
                <a:lnTo>
                  <a:pt x="740383" y="124122"/>
                </a:lnTo>
                <a:close/>
              </a:path>
              <a:path w="799465" h="126364">
                <a:moveTo>
                  <a:pt x="799319" y="124122"/>
                </a:moveTo>
                <a:lnTo>
                  <a:pt x="776399" y="124122"/>
                </a:lnTo>
                <a:lnTo>
                  <a:pt x="776399" y="60375"/>
                </a:lnTo>
                <a:lnTo>
                  <a:pt x="771041" y="54918"/>
                </a:lnTo>
                <a:lnTo>
                  <a:pt x="799319" y="54918"/>
                </a:lnTo>
                <a:lnTo>
                  <a:pt x="799319" y="12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456181" y="5094823"/>
            <a:ext cx="1528555" cy="326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7263586" y="4935823"/>
            <a:ext cx="1924473" cy="505138"/>
          </a:xfrm>
          <a:prstGeom prst="rect">
            <a:avLst/>
          </a:prstGeom>
          <a:ln w="9524">
            <a:solidFill>
              <a:srgbClr val="9E9E9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933">
              <a:latin typeface="Times New Roman"/>
              <a:cs typeface="Times New Roman"/>
            </a:endParaRPr>
          </a:p>
          <a:p>
            <a:pPr marL="752668"/>
            <a:r>
              <a:rPr sz="1333" b="1" spc="-152" dirty="0">
                <a:solidFill>
                  <a:srgbClr val="E99999"/>
                </a:solidFill>
                <a:latin typeface="Verdana"/>
                <a:cs typeface="Verdana"/>
              </a:rPr>
              <a:t>Unknown</a:t>
            </a:r>
            <a:endParaRPr sz="1333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87347" y="5723764"/>
            <a:ext cx="1466160" cy="30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1073157" y="2892594"/>
            <a:ext cx="2406395" cy="53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9718447" y="5127657"/>
            <a:ext cx="228399" cy="240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1075878" y="5127657"/>
            <a:ext cx="240399" cy="240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9709447" y="5730822"/>
            <a:ext cx="246399" cy="33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1078078" y="5639322"/>
            <a:ext cx="235999" cy="33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9682547" y="2082761"/>
            <a:ext cx="1678796" cy="20171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669814" y="2070046"/>
            <a:ext cx="1704340" cy="2043007"/>
          </a:xfrm>
          <a:custGeom>
            <a:avLst/>
            <a:gdLst/>
            <a:ahLst/>
            <a:cxnLst/>
            <a:rect l="l" t="t" r="r" b="b"/>
            <a:pathLst>
              <a:path w="1278254" h="1532255">
                <a:moveTo>
                  <a:pt x="0" y="0"/>
                </a:moveTo>
                <a:lnTo>
                  <a:pt x="1278172" y="0"/>
                </a:lnTo>
                <a:lnTo>
                  <a:pt x="1278172" y="1531984"/>
                </a:lnTo>
                <a:lnTo>
                  <a:pt x="0" y="1531984"/>
                </a:lnTo>
                <a:lnTo>
                  <a:pt x="0" y="0"/>
                </a:lnTo>
                <a:close/>
              </a:path>
            </a:pathLst>
          </a:custGeom>
          <a:ln w="19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in label bias: idea</a:t>
            </a:r>
          </a:p>
        </p:txBody>
      </p:sp>
    </p:spTree>
    <p:extLst>
      <p:ext uri="{BB962C8B-B14F-4D97-AF65-F5344CB8AC3E}">
        <p14:creationId xmlns:p14="http://schemas.microsoft.com/office/powerpoint/2010/main" val="8436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3585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187380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431512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1867309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7257252" y="438685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7257252" y="4935823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257252" y="5564755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257252" y="619368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9534126" y="4567814"/>
            <a:ext cx="552873" cy="164252"/>
          </a:xfrm>
          <a:custGeom>
            <a:avLst/>
            <a:gdLst/>
            <a:ahLst/>
            <a:cxnLst/>
            <a:rect l="l" t="t" r="r" b="b"/>
            <a:pathLst>
              <a:path w="414654" h="123189">
                <a:moveTo>
                  <a:pt x="76795" y="120699"/>
                </a:moveTo>
                <a:lnTo>
                  <a:pt x="0" y="120699"/>
                </a:lnTo>
                <a:lnTo>
                  <a:pt x="0" y="0"/>
                </a:lnTo>
                <a:lnTo>
                  <a:pt x="25746" y="0"/>
                </a:lnTo>
                <a:lnTo>
                  <a:pt x="25746" y="98077"/>
                </a:lnTo>
                <a:lnTo>
                  <a:pt x="76795" y="98077"/>
                </a:lnTo>
                <a:lnTo>
                  <a:pt x="76795" y="120699"/>
                </a:lnTo>
                <a:close/>
              </a:path>
              <a:path w="414654" h="123189">
                <a:moveTo>
                  <a:pt x="100229" y="60275"/>
                </a:moveTo>
                <a:lnTo>
                  <a:pt x="91597" y="44796"/>
                </a:lnTo>
                <a:lnTo>
                  <a:pt x="99950" y="38806"/>
                </a:lnTo>
                <a:lnTo>
                  <a:pt x="109085" y="34527"/>
                </a:lnTo>
                <a:lnTo>
                  <a:pt x="119000" y="31960"/>
                </a:lnTo>
                <a:lnTo>
                  <a:pt x="129697" y="31104"/>
                </a:lnTo>
                <a:lnTo>
                  <a:pt x="138385" y="31644"/>
                </a:lnTo>
                <a:lnTo>
                  <a:pt x="165351" y="50006"/>
                </a:lnTo>
                <a:lnTo>
                  <a:pt x="125679" y="50006"/>
                </a:lnTo>
                <a:lnTo>
                  <a:pt x="118675" y="50648"/>
                </a:lnTo>
                <a:lnTo>
                  <a:pt x="112098" y="52573"/>
                </a:lnTo>
                <a:lnTo>
                  <a:pt x="105950" y="55782"/>
                </a:lnTo>
                <a:lnTo>
                  <a:pt x="100229" y="60275"/>
                </a:lnTo>
                <a:close/>
              </a:path>
              <a:path w="414654" h="123189">
                <a:moveTo>
                  <a:pt x="167946" y="76348"/>
                </a:moveTo>
                <a:lnTo>
                  <a:pt x="144877" y="76348"/>
                </a:lnTo>
                <a:lnTo>
                  <a:pt x="144877" y="60126"/>
                </a:lnTo>
                <a:lnTo>
                  <a:pt x="143141" y="56604"/>
                </a:lnTo>
                <a:lnTo>
                  <a:pt x="139669" y="54024"/>
                </a:lnTo>
                <a:lnTo>
                  <a:pt x="136196" y="51345"/>
                </a:lnTo>
                <a:lnTo>
                  <a:pt x="131533" y="50006"/>
                </a:lnTo>
                <a:lnTo>
                  <a:pt x="165351" y="50006"/>
                </a:lnTo>
                <a:lnTo>
                  <a:pt x="165453" y="50192"/>
                </a:lnTo>
                <a:lnTo>
                  <a:pt x="167323" y="56787"/>
                </a:lnTo>
                <a:lnTo>
                  <a:pt x="167946" y="64293"/>
                </a:lnTo>
                <a:lnTo>
                  <a:pt x="167946" y="76348"/>
                </a:lnTo>
                <a:close/>
              </a:path>
              <a:path w="414654" h="123189">
                <a:moveTo>
                  <a:pt x="117196" y="122932"/>
                </a:moveTo>
                <a:lnTo>
                  <a:pt x="108762" y="122932"/>
                </a:lnTo>
                <a:lnTo>
                  <a:pt x="101569" y="120252"/>
                </a:lnTo>
                <a:lnTo>
                  <a:pt x="95616" y="114895"/>
                </a:lnTo>
                <a:lnTo>
                  <a:pt x="89762" y="109438"/>
                </a:lnTo>
                <a:lnTo>
                  <a:pt x="86835" y="102443"/>
                </a:lnTo>
                <a:lnTo>
                  <a:pt x="86835" y="85378"/>
                </a:lnTo>
                <a:lnTo>
                  <a:pt x="89613" y="78531"/>
                </a:lnTo>
                <a:lnTo>
                  <a:pt x="95169" y="73371"/>
                </a:lnTo>
                <a:lnTo>
                  <a:pt x="100824" y="68213"/>
                </a:lnTo>
                <a:lnTo>
                  <a:pt x="108167" y="65632"/>
                </a:lnTo>
                <a:lnTo>
                  <a:pt x="117196" y="65632"/>
                </a:lnTo>
                <a:lnTo>
                  <a:pt x="126014" y="66302"/>
                </a:lnTo>
                <a:lnTo>
                  <a:pt x="133567" y="68311"/>
                </a:lnTo>
                <a:lnTo>
                  <a:pt x="139855" y="71660"/>
                </a:lnTo>
                <a:lnTo>
                  <a:pt x="144877" y="76348"/>
                </a:lnTo>
                <a:lnTo>
                  <a:pt x="167946" y="76348"/>
                </a:lnTo>
                <a:lnTo>
                  <a:pt x="167946" y="81260"/>
                </a:lnTo>
                <a:lnTo>
                  <a:pt x="121859" y="81260"/>
                </a:lnTo>
                <a:lnTo>
                  <a:pt x="117989" y="82401"/>
                </a:lnTo>
                <a:lnTo>
                  <a:pt x="111640" y="86964"/>
                </a:lnTo>
                <a:lnTo>
                  <a:pt x="110052" y="90239"/>
                </a:lnTo>
                <a:lnTo>
                  <a:pt x="110052" y="98574"/>
                </a:lnTo>
                <a:lnTo>
                  <a:pt x="111640" y="101748"/>
                </a:lnTo>
                <a:lnTo>
                  <a:pt x="114815" y="104030"/>
                </a:lnTo>
                <a:lnTo>
                  <a:pt x="117989" y="106214"/>
                </a:lnTo>
                <a:lnTo>
                  <a:pt x="121859" y="107304"/>
                </a:lnTo>
                <a:lnTo>
                  <a:pt x="167946" y="107304"/>
                </a:lnTo>
                <a:lnTo>
                  <a:pt x="167946" y="111621"/>
                </a:lnTo>
                <a:lnTo>
                  <a:pt x="144877" y="111621"/>
                </a:lnTo>
                <a:lnTo>
                  <a:pt x="139576" y="116569"/>
                </a:lnTo>
                <a:lnTo>
                  <a:pt x="133195" y="120104"/>
                </a:lnTo>
                <a:lnTo>
                  <a:pt x="125735" y="122225"/>
                </a:lnTo>
                <a:lnTo>
                  <a:pt x="117196" y="122932"/>
                </a:lnTo>
                <a:close/>
              </a:path>
              <a:path w="414654" h="123189">
                <a:moveTo>
                  <a:pt x="167946" y="107304"/>
                </a:moveTo>
                <a:lnTo>
                  <a:pt x="134857" y="107304"/>
                </a:lnTo>
                <a:lnTo>
                  <a:pt x="141008" y="104774"/>
                </a:lnTo>
                <a:lnTo>
                  <a:pt x="144877" y="99715"/>
                </a:lnTo>
                <a:lnTo>
                  <a:pt x="144877" y="88849"/>
                </a:lnTo>
                <a:lnTo>
                  <a:pt x="141008" y="83790"/>
                </a:lnTo>
                <a:lnTo>
                  <a:pt x="134857" y="81260"/>
                </a:lnTo>
                <a:lnTo>
                  <a:pt x="167946" y="81260"/>
                </a:lnTo>
                <a:lnTo>
                  <a:pt x="167946" y="107304"/>
                </a:lnTo>
                <a:close/>
              </a:path>
              <a:path w="414654" h="123189">
                <a:moveTo>
                  <a:pt x="167946" y="120699"/>
                </a:moveTo>
                <a:lnTo>
                  <a:pt x="144877" y="120699"/>
                </a:lnTo>
                <a:lnTo>
                  <a:pt x="144877" y="111621"/>
                </a:lnTo>
                <a:lnTo>
                  <a:pt x="167946" y="111621"/>
                </a:lnTo>
                <a:lnTo>
                  <a:pt x="167946" y="120699"/>
                </a:lnTo>
                <a:close/>
              </a:path>
              <a:path w="414654" h="123189">
                <a:moveTo>
                  <a:pt x="211901" y="120699"/>
                </a:moveTo>
                <a:lnTo>
                  <a:pt x="188982" y="120699"/>
                </a:lnTo>
                <a:lnTo>
                  <a:pt x="188982" y="0"/>
                </a:lnTo>
                <a:lnTo>
                  <a:pt x="211901" y="0"/>
                </a:lnTo>
                <a:lnTo>
                  <a:pt x="211901" y="44499"/>
                </a:lnTo>
                <a:lnTo>
                  <a:pt x="267329" y="44499"/>
                </a:lnTo>
                <a:lnTo>
                  <a:pt x="271507" y="50583"/>
                </a:lnTo>
                <a:lnTo>
                  <a:pt x="271896" y="51494"/>
                </a:lnTo>
                <a:lnTo>
                  <a:pt x="227925" y="51494"/>
                </a:lnTo>
                <a:lnTo>
                  <a:pt x="224155" y="52486"/>
                </a:lnTo>
                <a:lnTo>
                  <a:pt x="220384" y="54471"/>
                </a:lnTo>
                <a:lnTo>
                  <a:pt x="216614" y="56356"/>
                </a:lnTo>
                <a:lnTo>
                  <a:pt x="213786" y="58787"/>
                </a:lnTo>
                <a:lnTo>
                  <a:pt x="211901" y="61763"/>
                </a:lnTo>
                <a:lnTo>
                  <a:pt x="211901" y="92719"/>
                </a:lnTo>
                <a:lnTo>
                  <a:pt x="213786" y="95398"/>
                </a:lnTo>
                <a:lnTo>
                  <a:pt x="216614" y="97680"/>
                </a:lnTo>
                <a:lnTo>
                  <a:pt x="224155" y="101451"/>
                </a:lnTo>
                <a:lnTo>
                  <a:pt x="227925" y="102393"/>
                </a:lnTo>
                <a:lnTo>
                  <a:pt x="272049" y="102393"/>
                </a:lnTo>
                <a:lnTo>
                  <a:pt x="271507" y="103659"/>
                </a:lnTo>
                <a:lnTo>
                  <a:pt x="267437" y="109537"/>
                </a:lnTo>
                <a:lnTo>
                  <a:pt x="211901" y="109537"/>
                </a:lnTo>
                <a:lnTo>
                  <a:pt x="211901" y="120699"/>
                </a:lnTo>
                <a:close/>
              </a:path>
              <a:path w="414654" h="123189">
                <a:moveTo>
                  <a:pt x="267329" y="44499"/>
                </a:moveTo>
                <a:lnTo>
                  <a:pt x="211901" y="44499"/>
                </a:lnTo>
                <a:lnTo>
                  <a:pt x="217547" y="38639"/>
                </a:lnTo>
                <a:lnTo>
                  <a:pt x="223919" y="34453"/>
                </a:lnTo>
                <a:lnTo>
                  <a:pt x="231016" y="31942"/>
                </a:lnTo>
                <a:lnTo>
                  <a:pt x="238839" y="31104"/>
                </a:lnTo>
                <a:lnTo>
                  <a:pt x="247118" y="31895"/>
                </a:lnTo>
                <a:lnTo>
                  <a:pt x="254540" y="34267"/>
                </a:lnTo>
                <a:lnTo>
                  <a:pt x="261107" y="38221"/>
                </a:lnTo>
                <a:lnTo>
                  <a:pt x="266818" y="43755"/>
                </a:lnTo>
                <a:lnTo>
                  <a:pt x="267329" y="44499"/>
                </a:lnTo>
                <a:close/>
              </a:path>
              <a:path w="414654" h="123189">
                <a:moveTo>
                  <a:pt x="272049" y="102393"/>
                </a:moveTo>
                <a:lnTo>
                  <a:pt x="238442" y="102393"/>
                </a:lnTo>
                <a:lnTo>
                  <a:pt x="243800" y="100111"/>
                </a:lnTo>
                <a:lnTo>
                  <a:pt x="251836" y="90884"/>
                </a:lnTo>
                <a:lnTo>
                  <a:pt x="253871" y="84733"/>
                </a:lnTo>
                <a:lnTo>
                  <a:pt x="253871" y="69453"/>
                </a:lnTo>
                <a:lnTo>
                  <a:pt x="251836" y="63302"/>
                </a:lnTo>
                <a:lnTo>
                  <a:pt x="247768" y="58638"/>
                </a:lnTo>
                <a:lnTo>
                  <a:pt x="243800" y="53876"/>
                </a:lnTo>
                <a:lnTo>
                  <a:pt x="238442" y="51494"/>
                </a:lnTo>
                <a:lnTo>
                  <a:pt x="271896" y="51494"/>
                </a:lnTo>
                <a:lnTo>
                  <a:pt x="274855" y="58415"/>
                </a:lnTo>
                <a:lnTo>
                  <a:pt x="276864" y="67252"/>
                </a:lnTo>
                <a:lnTo>
                  <a:pt x="277534" y="77093"/>
                </a:lnTo>
                <a:lnTo>
                  <a:pt x="276864" y="86990"/>
                </a:lnTo>
                <a:lnTo>
                  <a:pt x="274855" y="95845"/>
                </a:lnTo>
                <a:lnTo>
                  <a:pt x="272049" y="102393"/>
                </a:lnTo>
                <a:close/>
              </a:path>
              <a:path w="414654" h="123189">
                <a:moveTo>
                  <a:pt x="238839" y="122932"/>
                </a:moveTo>
                <a:lnTo>
                  <a:pt x="231128" y="122095"/>
                </a:lnTo>
                <a:lnTo>
                  <a:pt x="224068" y="119583"/>
                </a:lnTo>
                <a:lnTo>
                  <a:pt x="217659" y="115397"/>
                </a:lnTo>
                <a:lnTo>
                  <a:pt x="211901" y="109537"/>
                </a:lnTo>
                <a:lnTo>
                  <a:pt x="267437" y="109537"/>
                </a:lnTo>
                <a:lnTo>
                  <a:pt x="238839" y="122932"/>
                </a:lnTo>
                <a:close/>
              </a:path>
              <a:path w="414654" h="123189">
                <a:moveTo>
                  <a:pt x="341037" y="122932"/>
                </a:moveTo>
                <a:lnTo>
                  <a:pt x="334190" y="122932"/>
                </a:lnTo>
                <a:lnTo>
                  <a:pt x="324321" y="122132"/>
                </a:lnTo>
                <a:lnTo>
                  <a:pt x="290696" y="95435"/>
                </a:lnTo>
                <a:lnTo>
                  <a:pt x="287459" y="76943"/>
                </a:lnTo>
                <a:lnTo>
                  <a:pt x="288268" y="67530"/>
                </a:lnTo>
                <a:lnTo>
                  <a:pt x="314954" y="34379"/>
                </a:lnTo>
                <a:lnTo>
                  <a:pt x="332702" y="31104"/>
                </a:lnTo>
                <a:lnTo>
                  <a:pt x="341930" y="31942"/>
                </a:lnTo>
                <a:lnTo>
                  <a:pt x="350264" y="34453"/>
                </a:lnTo>
                <a:lnTo>
                  <a:pt x="357705" y="38639"/>
                </a:lnTo>
                <a:lnTo>
                  <a:pt x="364254" y="44499"/>
                </a:lnTo>
                <a:lnTo>
                  <a:pt x="367924" y="49410"/>
                </a:lnTo>
                <a:lnTo>
                  <a:pt x="326650" y="49410"/>
                </a:lnTo>
                <a:lnTo>
                  <a:pt x="321689" y="51246"/>
                </a:lnTo>
                <a:lnTo>
                  <a:pt x="313950" y="58589"/>
                </a:lnTo>
                <a:lnTo>
                  <a:pt x="311718" y="63202"/>
                </a:lnTo>
                <a:lnTo>
                  <a:pt x="311123" y="68758"/>
                </a:lnTo>
                <a:lnTo>
                  <a:pt x="375621" y="68758"/>
                </a:lnTo>
                <a:lnTo>
                  <a:pt x="375695" y="69056"/>
                </a:lnTo>
                <a:lnTo>
                  <a:pt x="376457" y="79324"/>
                </a:lnTo>
                <a:lnTo>
                  <a:pt x="376457" y="84385"/>
                </a:lnTo>
                <a:lnTo>
                  <a:pt x="311568" y="84385"/>
                </a:lnTo>
                <a:lnTo>
                  <a:pt x="312264" y="89941"/>
                </a:lnTo>
                <a:lnTo>
                  <a:pt x="314744" y="94704"/>
                </a:lnTo>
                <a:lnTo>
                  <a:pt x="323276" y="102642"/>
                </a:lnTo>
                <a:lnTo>
                  <a:pt x="329180" y="104626"/>
                </a:lnTo>
                <a:lnTo>
                  <a:pt x="366058" y="104626"/>
                </a:lnTo>
                <a:lnTo>
                  <a:pt x="370207" y="110727"/>
                </a:lnTo>
                <a:lnTo>
                  <a:pt x="365842" y="114696"/>
                </a:lnTo>
                <a:lnTo>
                  <a:pt x="360434" y="117723"/>
                </a:lnTo>
                <a:lnTo>
                  <a:pt x="347635" y="121890"/>
                </a:lnTo>
                <a:lnTo>
                  <a:pt x="341037" y="122932"/>
                </a:lnTo>
                <a:close/>
              </a:path>
              <a:path w="414654" h="123189">
                <a:moveTo>
                  <a:pt x="375621" y="68758"/>
                </a:moveTo>
                <a:lnTo>
                  <a:pt x="354282" y="68758"/>
                </a:lnTo>
                <a:lnTo>
                  <a:pt x="353886" y="63003"/>
                </a:lnTo>
                <a:lnTo>
                  <a:pt x="351703" y="58340"/>
                </a:lnTo>
                <a:lnTo>
                  <a:pt x="343766" y="51196"/>
                </a:lnTo>
                <a:lnTo>
                  <a:pt x="338755" y="49410"/>
                </a:lnTo>
                <a:lnTo>
                  <a:pt x="367924" y="49410"/>
                </a:lnTo>
                <a:lnTo>
                  <a:pt x="369593" y="51643"/>
                </a:lnTo>
                <a:lnTo>
                  <a:pt x="373407" y="59828"/>
                </a:lnTo>
                <a:lnTo>
                  <a:pt x="375621" y="68758"/>
                </a:lnTo>
                <a:close/>
              </a:path>
              <a:path w="414654" h="123189">
                <a:moveTo>
                  <a:pt x="366058" y="104626"/>
                </a:moveTo>
                <a:lnTo>
                  <a:pt x="340293" y="104626"/>
                </a:lnTo>
                <a:lnTo>
                  <a:pt x="344310" y="103882"/>
                </a:lnTo>
                <a:lnTo>
                  <a:pt x="348776" y="102393"/>
                </a:lnTo>
                <a:lnTo>
                  <a:pt x="353240" y="100806"/>
                </a:lnTo>
                <a:lnTo>
                  <a:pt x="357011" y="98623"/>
                </a:lnTo>
                <a:lnTo>
                  <a:pt x="360087" y="95845"/>
                </a:lnTo>
                <a:lnTo>
                  <a:pt x="366058" y="104626"/>
                </a:lnTo>
                <a:close/>
              </a:path>
              <a:path w="414654" h="123189">
                <a:moveTo>
                  <a:pt x="414302" y="120699"/>
                </a:moveTo>
                <a:lnTo>
                  <a:pt x="391383" y="120699"/>
                </a:lnTo>
                <a:lnTo>
                  <a:pt x="391383" y="0"/>
                </a:lnTo>
                <a:lnTo>
                  <a:pt x="414302" y="0"/>
                </a:lnTo>
                <a:lnTo>
                  <a:pt x="414302" y="120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0618092" y="4563250"/>
            <a:ext cx="1065953" cy="168485"/>
          </a:xfrm>
          <a:custGeom>
            <a:avLst/>
            <a:gdLst/>
            <a:ahLst/>
            <a:cxnLst/>
            <a:rect l="l" t="t" r="r" b="b"/>
            <a:pathLst>
              <a:path w="799465" h="126364">
                <a:moveTo>
                  <a:pt x="25747" y="124122"/>
                </a:moveTo>
                <a:lnTo>
                  <a:pt x="0" y="124122"/>
                </a:lnTo>
                <a:lnTo>
                  <a:pt x="0" y="3423"/>
                </a:lnTo>
                <a:lnTo>
                  <a:pt x="56554" y="3423"/>
                </a:lnTo>
                <a:lnTo>
                  <a:pt x="65316" y="4102"/>
                </a:lnTo>
                <a:lnTo>
                  <a:pt x="93971" y="26045"/>
                </a:lnTo>
                <a:lnTo>
                  <a:pt x="25747" y="26045"/>
                </a:lnTo>
                <a:lnTo>
                  <a:pt x="25747" y="58638"/>
                </a:lnTo>
                <a:lnTo>
                  <a:pt x="93831" y="58638"/>
                </a:lnTo>
                <a:lnTo>
                  <a:pt x="90673" y="64564"/>
                </a:lnTo>
                <a:lnTo>
                  <a:pt x="56554" y="81260"/>
                </a:lnTo>
                <a:lnTo>
                  <a:pt x="25747" y="81260"/>
                </a:lnTo>
                <a:lnTo>
                  <a:pt x="25747" y="124122"/>
                </a:lnTo>
                <a:close/>
              </a:path>
              <a:path w="799465" h="126364">
                <a:moveTo>
                  <a:pt x="93831" y="58638"/>
                </a:moveTo>
                <a:lnTo>
                  <a:pt x="58191" y="58638"/>
                </a:lnTo>
                <a:lnTo>
                  <a:pt x="62408" y="57200"/>
                </a:lnTo>
                <a:lnTo>
                  <a:pt x="65782" y="54322"/>
                </a:lnTo>
                <a:lnTo>
                  <a:pt x="69155" y="51346"/>
                </a:lnTo>
                <a:lnTo>
                  <a:pt x="70842" y="47327"/>
                </a:lnTo>
                <a:lnTo>
                  <a:pt x="70842" y="37207"/>
                </a:lnTo>
                <a:lnTo>
                  <a:pt x="69155" y="33238"/>
                </a:lnTo>
                <a:lnTo>
                  <a:pt x="62408" y="27484"/>
                </a:lnTo>
                <a:lnTo>
                  <a:pt x="58191" y="26045"/>
                </a:lnTo>
                <a:lnTo>
                  <a:pt x="93971" y="26045"/>
                </a:lnTo>
                <a:lnTo>
                  <a:pt x="94282" y="26640"/>
                </a:lnTo>
                <a:lnTo>
                  <a:pt x="96347" y="34044"/>
                </a:lnTo>
                <a:lnTo>
                  <a:pt x="97035" y="42267"/>
                </a:lnTo>
                <a:lnTo>
                  <a:pt x="96328" y="50499"/>
                </a:lnTo>
                <a:lnTo>
                  <a:pt x="94208" y="57931"/>
                </a:lnTo>
                <a:lnTo>
                  <a:pt x="93831" y="58638"/>
                </a:lnTo>
                <a:close/>
              </a:path>
              <a:path w="799465" h="126364">
                <a:moveTo>
                  <a:pt x="161189" y="48666"/>
                </a:moveTo>
                <a:lnTo>
                  <a:pt x="133358" y="48666"/>
                </a:lnTo>
                <a:lnTo>
                  <a:pt x="136533" y="44797"/>
                </a:lnTo>
                <a:lnTo>
                  <a:pt x="140601" y="41473"/>
                </a:lnTo>
                <a:lnTo>
                  <a:pt x="145562" y="38695"/>
                </a:lnTo>
                <a:lnTo>
                  <a:pt x="150622" y="35917"/>
                </a:lnTo>
                <a:lnTo>
                  <a:pt x="155831" y="34528"/>
                </a:lnTo>
                <a:lnTo>
                  <a:pt x="161189" y="34528"/>
                </a:lnTo>
                <a:lnTo>
                  <a:pt x="161189" y="48666"/>
                </a:lnTo>
                <a:close/>
              </a:path>
              <a:path w="799465" h="126364">
                <a:moveTo>
                  <a:pt x="133358" y="124122"/>
                </a:moveTo>
                <a:lnTo>
                  <a:pt x="110439" y="124122"/>
                </a:lnTo>
                <a:lnTo>
                  <a:pt x="110439" y="36760"/>
                </a:lnTo>
                <a:lnTo>
                  <a:pt x="133358" y="36760"/>
                </a:lnTo>
                <a:lnTo>
                  <a:pt x="133358" y="48666"/>
                </a:lnTo>
                <a:lnTo>
                  <a:pt x="161189" y="48666"/>
                </a:lnTo>
                <a:lnTo>
                  <a:pt x="161189" y="56405"/>
                </a:lnTo>
                <a:lnTo>
                  <a:pt x="150770" y="56405"/>
                </a:lnTo>
                <a:lnTo>
                  <a:pt x="146603" y="57398"/>
                </a:lnTo>
                <a:lnTo>
                  <a:pt x="142436" y="59382"/>
                </a:lnTo>
                <a:lnTo>
                  <a:pt x="138269" y="61267"/>
                </a:lnTo>
                <a:lnTo>
                  <a:pt x="135243" y="63599"/>
                </a:lnTo>
                <a:lnTo>
                  <a:pt x="133358" y="66377"/>
                </a:lnTo>
                <a:lnTo>
                  <a:pt x="133358" y="124122"/>
                </a:lnTo>
                <a:close/>
              </a:path>
              <a:path w="799465" h="126364">
                <a:moveTo>
                  <a:pt x="161189" y="57001"/>
                </a:moveTo>
                <a:lnTo>
                  <a:pt x="154938" y="56405"/>
                </a:lnTo>
                <a:lnTo>
                  <a:pt x="161189" y="56405"/>
                </a:lnTo>
                <a:lnTo>
                  <a:pt x="161189" y="57001"/>
                </a:lnTo>
                <a:close/>
              </a:path>
              <a:path w="799465" h="126364">
                <a:moveTo>
                  <a:pt x="222334" y="126355"/>
                </a:moveTo>
                <a:lnTo>
                  <a:pt x="215487" y="126355"/>
                </a:lnTo>
                <a:lnTo>
                  <a:pt x="205618" y="125555"/>
                </a:lnTo>
                <a:lnTo>
                  <a:pt x="171992" y="98859"/>
                </a:lnTo>
                <a:lnTo>
                  <a:pt x="168755" y="80367"/>
                </a:lnTo>
                <a:lnTo>
                  <a:pt x="169565" y="70953"/>
                </a:lnTo>
                <a:lnTo>
                  <a:pt x="196251" y="37802"/>
                </a:lnTo>
                <a:lnTo>
                  <a:pt x="213999" y="34528"/>
                </a:lnTo>
                <a:lnTo>
                  <a:pt x="223226" y="35365"/>
                </a:lnTo>
                <a:lnTo>
                  <a:pt x="231560" y="37876"/>
                </a:lnTo>
                <a:lnTo>
                  <a:pt x="239002" y="42062"/>
                </a:lnTo>
                <a:lnTo>
                  <a:pt x="245551" y="47923"/>
                </a:lnTo>
                <a:lnTo>
                  <a:pt x="249221" y="52834"/>
                </a:lnTo>
                <a:lnTo>
                  <a:pt x="207946" y="52834"/>
                </a:lnTo>
                <a:lnTo>
                  <a:pt x="202985" y="54669"/>
                </a:lnTo>
                <a:lnTo>
                  <a:pt x="195246" y="62012"/>
                </a:lnTo>
                <a:lnTo>
                  <a:pt x="193014" y="66625"/>
                </a:lnTo>
                <a:lnTo>
                  <a:pt x="192418" y="72182"/>
                </a:lnTo>
                <a:lnTo>
                  <a:pt x="256918" y="72182"/>
                </a:lnTo>
                <a:lnTo>
                  <a:pt x="256991" y="72479"/>
                </a:lnTo>
                <a:lnTo>
                  <a:pt x="257754" y="82748"/>
                </a:lnTo>
                <a:lnTo>
                  <a:pt x="257754" y="87808"/>
                </a:lnTo>
                <a:lnTo>
                  <a:pt x="192865" y="87808"/>
                </a:lnTo>
                <a:lnTo>
                  <a:pt x="193559" y="93364"/>
                </a:lnTo>
                <a:lnTo>
                  <a:pt x="196041" y="98127"/>
                </a:lnTo>
                <a:lnTo>
                  <a:pt x="204573" y="106065"/>
                </a:lnTo>
                <a:lnTo>
                  <a:pt x="210477" y="108049"/>
                </a:lnTo>
                <a:lnTo>
                  <a:pt x="247355" y="108049"/>
                </a:lnTo>
                <a:lnTo>
                  <a:pt x="251504" y="114151"/>
                </a:lnTo>
                <a:lnTo>
                  <a:pt x="247138" y="118120"/>
                </a:lnTo>
                <a:lnTo>
                  <a:pt x="241730" y="121146"/>
                </a:lnTo>
                <a:lnTo>
                  <a:pt x="228931" y="125313"/>
                </a:lnTo>
                <a:lnTo>
                  <a:pt x="222334" y="126355"/>
                </a:lnTo>
                <a:close/>
              </a:path>
              <a:path w="799465" h="126364">
                <a:moveTo>
                  <a:pt x="256918" y="72182"/>
                </a:moveTo>
                <a:lnTo>
                  <a:pt x="235579" y="72182"/>
                </a:lnTo>
                <a:lnTo>
                  <a:pt x="235182" y="66427"/>
                </a:lnTo>
                <a:lnTo>
                  <a:pt x="233000" y="61763"/>
                </a:lnTo>
                <a:lnTo>
                  <a:pt x="225061" y="54620"/>
                </a:lnTo>
                <a:lnTo>
                  <a:pt x="220051" y="52834"/>
                </a:lnTo>
                <a:lnTo>
                  <a:pt x="249221" y="52834"/>
                </a:lnTo>
                <a:lnTo>
                  <a:pt x="250890" y="55066"/>
                </a:lnTo>
                <a:lnTo>
                  <a:pt x="254703" y="63252"/>
                </a:lnTo>
                <a:lnTo>
                  <a:pt x="256918" y="72182"/>
                </a:lnTo>
                <a:close/>
              </a:path>
              <a:path w="799465" h="126364">
                <a:moveTo>
                  <a:pt x="247355" y="108049"/>
                </a:moveTo>
                <a:lnTo>
                  <a:pt x="221589" y="108049"/>
                </a:lnTo>
                <a:lnTo>
                  <a:pt x="225607" y="107305"/>
                </a:lnTo>
                <a:lnTo>
                  <a:pt x="230073" y="105816"/>
                </a:lnTo>
                <a:lnTo>
                  <a:pt x="234537" y="104229"/>
                </a:lnTo>
                <a:lnTo>
                  <a:pt x="238307" y="102046"/>
                </a:lnTo>
                <a:lnTo>
                  <a:pt x="241383" y="99268"/>
                </a:lnTo>
                <a:lnTo>
                  <a:pt x="247355" y="108049"/>
                </a:lnTo>
                <a:close/>
              </a:path>
              <a:path w="799465" h="126364">
                <a:moveTo>
                  <a:pt x="355874" y="47923"/>
                </a:moveTo>
                <a:lnTo>
                  <a:pt x="332657" y="47923"/>
                </a:lnTo>
                <a:lnTo>
                  <a:pt x="332657" y="3423"/>
                </a:lnTo>
                <a:lnTo>
                  <a:pt x="355874" y="3423"/>
                </a:lnTo>
                <a:lnTo>
                  <a:pt x="355874" y="47923"/>
                </a:lnTo>
                <a:close/>
              </a:path>
              <a:path w="799465" h="126364">
                <a:moveTo>
                  <a:pt x="305719" y="126355"/>
                </a:moveTo>
                <a:lnTo>
                  <a:pt x="269666" y="99268"/>
                </a:lnTo>
                <a:lnTo>
                  <a:pt x="267024" y="80516"/>
                </a:lnTo>
                <a:lnTo>
                  <a:pt x="267684" y="70675"/>
                </a:lnTo>
                <a:lnTo>
                  <a:pt x="289980" y="37691"/>
                </a:lnTo>
                <a:lnTo>
                  <a:pt x="305719" y="34528"/>
                </a:lnTo>
                <a:lnTo>
                  <a:pt x="313597" y="35365"/>
                </a:lnTo>
                <a:lnTo>
                  <a:pt x="320713" y="37876"/>
                </a:lnTo>
                <a:lnTo>
                  <a:pt x="327066" y="42062"/>
                </a:lnTo>
                <a:lnTo>
                  <a:pt x="332657" y="47923"/>
                </a:lnTo>
                <a:lnTo>
                  <a:pt x="355874" y="47923"/>
                </a:lnTo>
                <a:lnTo>
                  <a:pt x="355874" y="54918"/>
                </a:lnTo>
                <a:lnTo>
                  <a:pt x="306314" y="54918"/>
                </a:lnTo>
                <a:lnTo>
                  <a:pt x="300957" y="57299"/>
                </a:lnTo>
                <a:lnTo>
                  <a:pt x="292721" y="66725"/>
                </a:lnTo>
                <a:lnTo>
                  <a:pt x="290688" y="72876"/>
                </a:lnTo>
                <a:lnTo>
                  <a:pt x="290688" y="87858"/>
                </a:lnTo>
                <a:lnTo>
                  <a:pt x="292672" y="93910"/>
                </a:lnTo>
                <a:lnTo>
                  <a:pt x="300609" y="103435"/>
                </a:lnTo>
                <a:lnTo>
                  <a:pt x="306016" y="105816"/>
                </a:lnTo>
                <a:lnTo>
                  <a:pt x="355874" y="105816"/>
                </a:lnTo>
                <a:lnTo>
                  <a:pt x="355874" y="112960"/>
                </a:lnTo>
                <a:lnTo>
                  <a:pt x="332657" y="112960"/>
                </a:lnTo>
                <a:lnTo>
                  <a:pt x="326899" y="118820"/>
                </a:lnTo>
                <a:lnTo>
                  <a:pt x="320490" y="123006"/>
                </a:lnTo>
                <a:lnTo>
                  <a:pt x="313430" y="125518"/>
                </a:lnTo>
                <a:lnTo>
                  <a:pt x="305719" y="126355"/>
                </a:lnTo>
                <a:close/>
              </a:path>
              <a:path w="799465" h="126364">
                <a:moveTo>
                  <a:pt x="355874" y="105816"/>
                </a:moveTo>
                <a:lnTo>
                  <a:pt x="316633" y="105816"/>
                </a:lnTo>
                <a:lnTo>
                  <a:pt x="320403" y="104874"/>
                </a:lnTo>
                <a:lnTo>
                  <a:pt x="327944" y="101103"/>
                </a:lnTo>
                <a:lnTo>
                  <a:pt x="330772" y="98722"/>
                </a:lnTo>
                <a:lnTo>
                  <a:pt x="332657" y="95845"/>
                </a:lnTo>
                <a:lnTo>
                  <a:pt x="332657" y="64888"/>
                </a:lnTo>
                <a:lnTo>
                  <a:pt x="330772" y="62012"/>
                </a:lnTo>
                <a:lnTo>
                  <a:pt x="327944" y="59631"/>
                </a:lnTo>
                <a:lnTo>
                  <a:pt x="320403" y="55860"/>
                </a:lnTo>
                <a:lnTo>
                  <a:pt x="316633" y="54918"/>
                </a:lnTo>
                <a:lnTo>
                  <a:pt x="355874" y="54918"/>
                </a:lnTo>
                <a:lnTo>
                  <a:pt x="355874" y="105816"/>
                </a:lnTo>
                <a:close/>
              </a:path>
              <a:path w="799465" h="126364">
                <a:moveTo>
                  <a:pt x="355874" y="124122"/>
                </a:moveTo>
                <a:lnTo>
                  <a:pt x="332657" y="124122"/>
                </a:lnTo>
                <a:lnTo>
                  <a:pt x="332657" y="112960"/>
                </a:lnTo>
                <a:lnTo>
                  <a:pt x="355874" y="112960"/>
                </a:lnTo>
                <a:lnTo>
                  <a:pt x="355874" y="124122"/>
                </a:lnTo>
                <a:close/>
              </a:path>
              <a:path w="799465" h="126364">
                <a:moveTo>
                  <a:pt x="391992" y="27235"/>
                </a:moveTo>
                <a:lnTo>
                  <a:pt x="384452" y="27235"/>
                </a:lnTo>
                <a:lnTo>
                  <a:pt x="381226" y="25946"/>
                </a:lnTo>
                <a:lnTo>
                  <a:pt x="378449" y="23366"/>
                </a:lnTo>
                <a:lnTo>
                  <a:pt x="375770" y="20687"/>
                </a:lnTo>
                <a:lnTo>
                  <a:pt x="374430" y="17413"/>
                </a:lnTo>
                <a:lnTo>
                  <a:pt x="374430" y="9674"/>
                </a:lnTo>
                <a:lnTo>
                  <a:pt x="375770" y="6449"/>
                </a:lnTo>
                <a:lnTo>
                  <a:pt x="378449" y="3869"/>
                </a:lnTo>
                <a:lnTo>
                  <a:pt x="381226" y="1290"/>
                </a:lnTo>
                <a:lnTo>
                  <a:pt x="384452" y="0"/>
                </a:lnTo>
                <a:lnTo>
                  <a:pt x="391992" y="0"/>
                </a:lnTo>
                <a:lnTo>
                  <a:pt x="395266" y="1290"/>
                </a:lnTo>
                <a:lnTo>
                  <a:pt x="400624" y="6449"/>
                </a:lnTo>
                <a:lnTo>
                  <a:pt x="401963" y="9674"/>
                </a:lnTo>
                <a:lnTo>
                  <a:pt x="401963" y="17413"/>
                </a:lnTo>
                <a:lnTo>
                  <a:pt x="400624" y="20687"/>
                </a:lnTo>
                <a:lnTo>
                  <a:pt x="397945" y="23366"/>
                </a:lnTo>
                <a:lnTo>
                  <a:pt x="395266" y="25946"/>
                </a:lnTo>
                <a:lnTo>
                  <a:pt x="391992" y="27235"/>
                </a:lnTo>
                <a:close/>
              </a:path>
              <a:path w="799465" h="126364">
                <a:moveTo>
                  <a:pt x="399731" y="124122"/>
                </a:moveTo>
                <a:lnTo>
                  <a:pt x="376812" y="124122"/>
                </a:lnTo>
                <a:lnTo>
                  <a:pt x="376812" y="36760"/>
                </a:lnTo>
                <a:lnTo>
                  <a:pt x="399731" y="36760"/>
                </a:lnTo>
                <a:lnTo>
                  <a:pt x="399731" y="124122"/>
                </a:lnTo>
                <a:close/>
              </a:path>
              <a:path w="799465" h="126364">
                <a:moveTo>
                  <a:pt x="471329" y="126355"/>
                </a:moveTo>
                <a:lnTo>
                  <a:pt x="462400" y="126355"/>
                </a:lnTo>
                <a:lnTo>
                  <a:pt x="452605" y="125536"/>
                </a:lnTo>
                <a:lnTo>
                  <a:pt x="419314" y="98487"/>
                </a:lnTo>
                <a:lnTo>
                  <a:pt x="416114" y="80367"/>
                </a:lnTo>
                <a:lnTo>
                  <a:pt x="416914" y="70897"/>
                </a:lnTo>
                <a:lnTo>
                  <a:pt x="443759" y="37802"/>
                </a:lnTo>
                <a:lnTo>
                  <a:pt x="462400" y="34528"/>
                </a:lnTo>
                <a:lnTo>
                  <a:pt x="471329" y="34528"/>
                </a:lnTo>
                <a:lnTo>
                  <a:pt x="478573" y="36165"/>
                </a:lnTo>
                <a:lnTo>
                  <a:pt x="484129" y="39440"/>
                </a:lnTo>
                <a:lnTo>
                  <a:pt x="489785" y="42713"/>
                </a:lnTo>
                <a:lnTo>
                  <a:pt x="494051" y="46335"/>
                </a:lnTo>
                <a:lnTo>
                  <a:pt x="496928" y="50304"/>
                </a:lnTo>
                <a:lnTo>
                  <a:pt x="492072" y="54918"/>
                </a:lnTo>
                <a:lnTo>
                  <a:pt x="456546" y="54918"/>
                </a:lnTo>
                <a:lnTo>
                  <a:pt x="450791" y="57249"/>
                </a:lnTo>
                <a:lnTo>
                  <a:pt x="446327" y="61912"/>
                </a:lnTo>
                <a:lnTo>
                  <a:pt x="441961" y="66575"/>
                </a:lnTo>
                <a:lnTo>
                  <a:pt x="439778" y="72727"/>
                </a:lnTo>
                <a:lnTo>
                  <a:pt x="439778" y="87907"/>
                </a:lnTo>
                <a:lnTo>
                  <a:pt x="441961" y="94059"/>
                </a:lnTo>
                <a:lnTo>
                  <a:pt x="446327" y="98821"/>
                </a:lnTo>
                <a:lnTo>
                  <a:pt x="450791" y="103485"/>
                </a:lnTo>
                <a:lnTo>
                  <a:pt x="456546" y="105816"/>
                </a:lnTo>
                <a:lnTo>
                  <a:pt x="492020" y="105816"/>
                </a:lnTo>
                <a:lnTo>
                  <a:pt x="496928" y="110430"/>
                </a:lnTo>
                <a:lnTo>
                  <a:pt x="494051" y="114498"/>
                </a:lnTo>
                <a:lnTo>
                  <a:pt x="489785" y="118169"/>
                </a:lnTo>
                <a:lnTo>
                  <a:pt x="484129" y="121443"/>
                </a:lnTo>
                <a:lnTo>
                  <a:pt x="478573" y="124718"/>
                </a:lnTo>
                <a:lnTo>
                  <a:pt x="471329" y="126355"/>
                </a:lnTo>
                <a:close/>
              </a:path>
              <a:path w="799465" h="126364">
                <a:moveTo>
                  <a:pt x="482045" y="64443"/>
                </a:moveTo>
                <a:lnTo>
                  <a:pt x="477778" y="58092"/>
                </a:lnTo>
                <a:lnTo>
                  <a:pt x="471627" y="54918"/>
                </a:lnTo>
                <a:lnTo>
                  <a:pt x="492072" y="54918"/>
                </a:lnTo>
                <a:lnTo>
                  <a:pt x="482045" y="64443"/>
                </a:lnTo>
                <a:close/>
              </a:path>
              <a:path w="799465" h="126364">
                <a:moveTo>
                  <a:pt x="492020" y="105816"/>
                </a:moveTo>
                <a:lnTo>
                  <a:pt x="471429" y="105816"/>
                </a:lnTo>
                <a:lnTo>
                  <a:pt x="477580" y="102691"/>
                </a:lnTo>
                <a:lnTo>
                  <a:pt x="482045" y="96440"/>
                </a:lnTo>
                <a:lnTo>
                  <a:pt x="492020" y="105816"/>
                </a:lnTo>
                <a:close/>
              </a:path>
              <a:path w="799465" h="126364">
                <a:moveTo>
                  <a:pt x="538124" y="36760"/>
                </a:moveTo>
                <a:lnTo>
                  <a:pt x="514907" y="36760"/>
                </a:lnTo>
                <a:lnTo>
                  <a:pt x="514907" y="12799"/>
                </a:lnTo>
                <a:lnTo>
                  <a:pt x="538124" y="12799"/>
                </a:lnTo>
                <a:lnTo>
                  <a:pt x="538124" y="36760"/>
                </a:lnTo>
                <a:close/>
              </a:path>
              <a:path w="799465" h="126364">
                <a:moveTo>
                  <a:pt x="555835" y="56852"/>
                </a:moveTo>
                <a:lnTo>
                  <a:pt x="500471" y="56852"/>
                </a:lnTo>
                <a:lnTo>
                  <a:pt x="500471" y="36760"/>
                </a:lnTo>
                <a:lnTo>
                  <a:pt x="555835" y="36760"/>
                </a:lnTo>
                <a:lnTo>
                  <a:pt x="555835" y="56852"/>
                </a:lnTo>
                <a:close/>
              </a:path>
              <a:path w="799465" h="126364">
                <a:moveTo>
                  <a:pt x="548493" y="126355"/>
                </a:moveTo>
                <a:lnTo>
                  <a:pt x="539761" y="126355"/>
                </a:lnTo>
                <a:lnTo>
                  <a:pt x="528887" y="124857"/>
                </a:lnTo>
                <a:lnTo>
                  <a:pt x="521120" y="120364"/>
                </a:lnTo>
                <a:lnTo>
                  <a:pt x="516460" y="112876"/>
                </a:lnTo>
                <a:lnTo>
                  <a:pt x="514907" y="102393"/>
                </a:lnTo>
                <a:lnTo>
                  <a:pt x="514907" y="56852"/>
                </a:lnTo>
                <a:lnTo>
                  <a:pt x="538124" y="56852"/>
                </a:lnTo>
                <a:lnTo>
                  <a:pt x="538124" y="99070"/>
                </a:lnTo>
                <a:lnTo>
                  <a:pt x="538819" y="101352"/>
                </a:lnTo>
                <a:lnTo>
                  <a:pt x="541597" y="104924"/>
                </a:lnTo>
                <a:lnTo>
                  <a:pt x="543532" y="105816"/>
                </a:lnTo>
                <a:lnTo>
                  <a:pt x="554741" y="105816"/>
                </a:lnTo>
                <a:lnTo>
                  <a:pt x="558811" y="120699"/>
                </a:lnTo>
                <a:lnTo>
                  <a:pt x="554843" y="124470"/>
                </a:lnTo>
                <a:lnTo>
                  <a:pt x="548493" y="126355"/>
                </a:lnTo>
                <a:close/>
              </a:path>
              <a:path w="799465" h="126364">
                <a:moveTo>
                  <a:pt x="554741" y="105816"/>
                </a:moveTo>
                <a:lnTo>
                  <a:pt x="549683" y="105816"/>
                </a:lnTo>
                <a:lnTo>
                  <a:pt x="552362" y="104973"/>
                </a:lnTo>
                <a:lnTo>
                  <a:pt x="554049" y="103286"/>
                </a:lnTo>
                <a:lnTo>
                  <a:pt x="554741" y="105816"/>
                </a:lnTo>
                <a:close/>
              </a:path>
              <a:path w="799465" h="126364">
                <a:moveTo>
                  <a:pt x="585686" y="27235"/>
                </a:moveTo>
                <a:lnTo>
                  <a:pt x="578145" y="27235"/>
                </a:lnTo>
                <a:lnTo>
                  <a:pt x="574921" y="25946"/>
                </a:lnTo>
                <a:lnTo>
                  <a:pt x="572142" y="23366"/>
                </a:lnTo>
                <a:lnTo>
                  <a:pt x="569463" y="20687"/>
                </a:lnTo>
                <a:lnTo>
                  <a:pt x="568124" y="17413"/>
                </a:lnTo>
                <a:lnTo>
                  <a:pt x="568124" y="9674"/>
                </a:lnTo>
                <a:lnTo>
                  <a:pt x="569463" y="6449"/>
                </a:lnTo>
                <a:lnTo>
                  <a:pt x="572142" y="3869"/>
                </a:lnTo>
                <a:lnTo>
                  <a:pt x="574921" y="1290"/>
                </a:lnTo>
                <a:lnTo>
                  <a:pt x="578145" y="0"/>
                </a:lnTo>
                <a:lnTo>
                  <a:pt x="585686" y="0"/>
                </a:lnTo>
                <a:lnTo>
                  <a:pt x="588960" y="1290"/>
                </a:lnTo>
                <a:lnTo>
                  <a:pt x="594317" y="6449"/>
                </a:lnTo>
                <a:lnTo>
                  <a:pt x="595657" y="9674"/>
                </a:lnTo>
                <a:lnTo>
                  <a:pt x="595657" y="17413"/>
                </a:lnTo>
                <a:lnTo>
                  <a:pt x="594317" y="20687"/>
                </a:lnTo>
                <a:lnTo>
                  <a:pt x="591639" y="23366"/>
                </a:lnTo>
                <a:lnTo>
                  <a:pt x="588960" y="25946"/>
                </a:lnTo>
                <a:lnTo>
                  <a:pt x="585686" y="27235"/>
                </a:lnTo>
                <a:close/>
              </a:path>
              <a:path w="799465" h="126364">
                <a:moveTo>
                  <a:pt x="593425" y="124122"/>
                </a:moveTo>
                <a:lnTo>
                  <a:pt x="570505" y="124122"/>
                </a:lnTo>
                <a:lnTo>
                  <a:pt x="570505" y="36760"/>
                </a:lnTo>
                <a:lnTo>
                  <a:pt x="593425" y="36760"/>
                </a:lnTo>
                <a:lnTo>
                  <a:pt x="593425" y="124122"/>
                </a:lnTo>
                <a:close/>
              </a:path>
              <a:path w="799465" h="126364">
                <a:moveTo>
                  <a:pt x="655944" y="126355"/>
                </a:moveTo>
                <a:lnTo>
                  <a:pt x="617091" y="106291"/>
                </a:lnTo>
                <a:lnTo>
                  <a:pt x="609808" y="80367"/>
                </a:lnTo>
                <a:lnTo>
                  <a:pt x="610617" y="70832"/>
                </a:lnTo>
                <a:lnTo>
                  <a:pt x="637527" y="37765"/>
                </a:lnTo>
                <a:lnTo>
                  <a:pt x="655944" y="34528"/>
                </a:lnTo>
                <a:lnTo>
                  <a:pt x="665609" y="35337"/>
                </a:lnTo>
                <a:lnTo>
                  <a:pt x="695142" y="54918"/>
                </a:lnTo>
                <a:lnTo>
                  <a:pt x="649595" y="54918"/>
                </a:lnTo>
                <a:lnTo>
                  <a:pt x="644286" y="57249"/>
                </a:lnTo>
                <a:lnTo>
                  <a:pt x="635754" y="66575"/>
                </a:lnTo>
                <a:lnTo>
                  <a:pt x="633620" y="72727"/>
                </a:lnTo>
                <a:lnTo>
                  <a:pt x="633620" y="88106"/>
                </a:lnTo>
                <a:lnTo>
                  <a:pt x="635754" y="94307"/>
                </a:lnTo>
                <a:lnTo>
                  <a:pt x="640020" y="98971"/>
                </a:lnTo>
                <a:lnTo>
                  <a:pt x="644286" y="103534"/>
                </a:lnTo>
                <a:lnTo>
                  <a:pt x="649595" y="105816"/>
                </a:lnTo>
                <a:lnTo>
                  <a:pt x="695214" y="105816"/>
                </a:lnTo>
                <a:lnTo>
                  <a:pt x="694863" y="106486"/>
                </a:lnTo>
                <a:lnTo>
                  <a:pt x="689133" y="113407"/>
                </a:lnTo>
                <a:lnTo>
                  <a:pt x="682203" y="119071"/>
                </a:lnTo>
                <a:lnTo>
                  <a:pt x="674362" y="123118"/>
                </a:lnTo>
                <a:lnTo>
                  <a:pt x="665609" y="125546"/>
                </a:lnTo>
                <a:lnTo>
                  <a:pt x="655944" y="126355"/>
                </a:lnTo>
                <a:close/>
              </a:path>
              <a:path w="799465" h="126364">
                <a:moveTo>
                  <a:pt x="695214" y="105816"/>
                </a:moveTo>
                <a:lnTo>
                  <a:pt x="662592" y="105816"/>
                </a:lnTo>
                <a:lnTo>
                  <a:pt x="668000" y="103435"/>
                </a:lnTo>
                <a:lnTo>
                  <a:pt x="676334" y="93910"/>
                </a:lnTo>
                <a:lnTo>
                  <a:pt x="678316" y="88106"/>
                </a:lnTo>
                <a:lnTo>
                  <a:pt x="678417" y="73124"/>
                </a:lnTo>
                <a:lnTo>
                  <a:pt x="676334" y="67072"/>
                </a:lnTo>
                <a:lnTo>
                  <a:pt x="668000" y="57348"/>
                </a:lnTo>
                <a:lnTo>
                  <a:pt x="662592" y="54918"/>
                </a:lnTo>
                <a:lnTo>
                  <a:pt x="695142" y="54918"/>
                </a:lnTo>
                <a:lnTo>
                  <a:pt x="698956" y="62173"/>
                </a:lnTo>
                <a:lnTo>
                  <a:pt x="701411" y="70832"/>
                </a:lnTo>
                <a:lnTo>
                  <a:pt x="702230" y="80367"/>
                </a:lnTo>
                <a:lnTo>
                  <a:pt x="701411" y="89966"/>
                </a:lnTo>
                <a:lnTo>
                  <a:pt x="698956" y="98673"/>
                </a:lnTo>
                <a:lnTo>
                  <a:pt x="695214" y="105816"/>
                </a:lnTo>
                <a:close/>
              </a:path>
              <a:path w="799465" h="126364">
                <a:moveTo>
                  <a:pt x="797330" y="48071"/>
                </a:moveTo>
                <a:lnTo>
                  <a:pt x="740383" y="48071"/>
                </a:lnTo>
                <a:lnTo>
                  <a:pt x="743161" y="44698"/>
                </a:lnTo>
                <a:lnTo>
                  <a:pt x="747129" y="41622"/>
                </a:lnTo>
                <a:lnTo>
                  <a:pt x="757548" y="35967"/>
                </a:lnTo>
                <a:lnTo>
                  <a:pt x="763798" y="34528"/>
                </a:lnTo>
                <a:lnTo>
                  <a:pt x="780665" y="34528"/>
                </a:lnTo>
                <a:lnTo>
                  <a:pt x="787759" y="37058"/>
                </a:lnTo>
                <a:lnTo>
                  <a:pt x="792324" y="42118"/>
                </a:lnTo>
                <a:lnTo>
                  <a:pt x="796987" y="47080"/>
                </a:lnTo>
                <a:lnTo>
                  <a:pt x="797330" y="48071"/>
                </a:lnTo>
                <a:close/>
              </a:path>
              <a:path w="799465" h="126364">
                <a:moveTo>
                  <a:pt x="740383" y="124122"/>
                </a:moveTo>
                <a:lnTo>
                  <a:pt x="717463" y="124122"/>
                </a:lnTo>
                <a:lnTo>
                  <a:pt x="717463" y="36760"/>
                </a:lnTo>
                <a:lnTo>
                  <a:pt x="740383" y="36760"/>
                </a:lnTo>
                <a:lnTo>
                  <a:pt x="740383" y="48071"/>
                </a:lnTo>
                <a:lnTo>
                  <a:pt x="797330" y="48071"/>
                </a:lnTo>
                <a:lnTo>
                  <a:pt x="799319" y="53826"/>
                </a:lnTo>
                <a:lnTo>
                  <a:pt x="799319" y="54918"/>
                </a:lnTo>
                <a:lnTo>
                  <a:pt x="751991" y="54918"/>
                </a:lnTo>
                <a:lnTo>
                  <a:pt x="745344" y="58390"/>
                </a:lnTo>
                <a:lnTo>
                  <a:pt x="740383" y="65335"/>
                </a:lnTo>
                <a:lnTo>
                  <a:pt x="740383" y="124122"/>
                </a:lnTo>
                <a:close/>
              </a:path>
              <a:path w="799465" h="126364">
                <a:moveTo>
                  <a:pt x="799319" y="124122"/>
                </a:moveTo>
                <a:lnTo>
                  <a:pt x="776399" y="124122"/>
                </a:lnTo>
                <a:lnTo>
                  <a:pt x="776399" y="60375"/>
                </a:lnTo>
                <a:lnTo>
                  <a:pt x="771041" y="54918"/>
                </a:lnTo>
                <a:lnTo>
                  <a:pt x="799319" y="54918"/>
                </a:lnTo>
                <a:lnTo>
                  <a:pt x="799319" y="12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7456181" y="5094823"/>
            <a:ext cx="1528555" cy="326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7263586" y="4935823"/>
            <a:ext cx="1924473" cy="505138"/>
          </a:xfrm>
          <a:prstGeom prst="rect">
            <a:avLst/>
          </a:prstGeom>
          <a:ln w="9524">
            <a:solidFill>
              <a:srgbClr val="9E9E9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933">
              <a:latin typeface="Times New Roman"/>
              <a:cs typeface="Times New Roman"/>
            </a:endParaRPr>
          </a:p>
          <a:p>
            <a:pPr marL="752668"/>
            <a:r>
              <a:rPr sz="1333" b="1" spc="-152" dirty="0">
                <a:solidFill>
                  <a:srgbClr val="E99999"/>
                </a:solidFill>
                <a:latin typeface="Verdana"/>
                <a:cs typeface="Verdana"/>
              </a:rPr>
              <a:t>Unknown</a:t>
            </a:r>
            <a:endParaRPr sz="1333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87347" y="5723764"/>
            <a:ext cx="1466160" cy="30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511637" y="3492359"/>
            <a:ext cx="7521977" cy="1081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458621" y="1471783"/>
            <a:ext cx="10099040" cy="20279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187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53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human-biased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prediction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h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spc="27" dirty="0">
                <a:solidFill>
                  <a:srgbClr val="FFFFFF"/>
                </a:solidFill>
                <a:latin typeface="Arial"/>
                <a:cs typeface="Arial"/>
              </a:rPr>
              <a:t>factored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endParaRPr sz="2800" dirty="0">
              <a:latin typeface="Arial"/>
              <a:cs typeface="Arial"/>
            </a:endParaRPr>
          </a:p>
          <a:p>
            <a:pPr marL="1145511" lvl="1" indent="-488514">
              <a:lnSpc>
                <a:spcPts val="2707"/>
              </a:lnSpc>
              <a:buChar char="○"/>
              <a:tabLst>
                <a:tab pos="1145511" algn="l"/>
                <a:tab pos="1146358" algn="l"/>
              </a:tabLst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v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33" dirty="0">
                <a:solidFill>
                  <a:srgbClr val="FFFFFF"/>
                </a:solidFill>
                <a:latin typeface="Arial"/>
                <a:cs typeface="Arial"/>
              </a:rPr>
              <a:t>object </a:t>
            </a:r>
            <a:r>
              <a:rPr sz="2400" i="1" spc="-40" dirty="0">
                <a:solidFill>
                  <a:srgbClr val="64FFDA"/>
                </a:solidFill>
                <a:latin typeface="Arial"/>
                <a:cs typeface="Arial"/>
              </a:rPr>
              <a:t>visually</a:t>
            </a:r>
            <a:r>
              <a:rPr sz="2400" i="1" spc="300" dirty="0">
                <a:solidFill>
                  <a:srgbClr val="64FFD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64FFDA"/>
                </a:solidFill>
                <a:latin typeface="Arial"/>
                <a:cs typeface="Arial"/>
              </a:rPr>
              <a:t>present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1145511" lvl="1" indent="-488514">
              <a:spcBef>
                <a:spcPts val="20"/>
              </a:spcBef>
              <a:buChar char="○"/>
              <a:tabLst>
                <a:tab pos="1145511" algn="l"/>
                <a:tab pos="1146358" algn="l"/>
              </a:tabLst>
            </a:pPr>
            <a:r>
              <a:rPr sz="2400" spc="-27" dirty="0">
                <a:solidFill>
                  <a:srgbClr val="FFFFFF"/>
                </a:solidFill>
                <a:latin typeface="Arial"/>
                <a:cs typeface="Arial"/>
              </a:rPr>
              <a:t>Relevance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r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33" dirty="0">
                <a:solidFill>
                  <a:srgbClr val="FFFFFF"/>
                </a:solidFill>
                <a:latin typeface="Arial"/>
                <a:cs typeface="Arial"/>
              </a:rPr>
              <a:t>object </a:t>
            </a:r>
            <a:r>
              <a:rPr sz="2400" i="1" spc="-20" dirty="0">
                <a:solidFill>
                  <a:srgbClr val="64FFDA"/>
                </a:solidFill>
                <a:latin typeface="Arial"/>
                <a:cs typeface="Arial"/>
              </a:rPr>
              <a:t>relevant </a:t>
            </a:r>
            <a:r>
              <a:rPr sz="2400" i="1" spc="2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i="1" spc="-9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2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human?</a:t>
            </a:r>
            <a:endParaRPr sz="2400" dirty="0">
              <a:latin typeface="Arial"/>
              <a:cs typeface="Arial"/>
            </a:endParaRPr>
          </a:p>
          <a:p>
            <a:pPr marL="4459282" marR="1364791" indent="-126997">
              <a:lnSpc>
                <a:spcPts val="2200"/>
              </a:lnSpc>
              <a:spcBef>
                <a:spcPts val="2467"/>
              </a:spcBef>
            </a:pPr>
            <a:r>
              <a:rPr sz="1867" spc="-53" dirty="0">
                <a:solidFill>
                  <a:srgbClr val="FFFFFF"/>
                </a:solidFill>
                <a:latin typeface="Arial"/>
                <a:cs typeface="Arial"/>
              </a:rPr>
              <a:t>Given 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1867" spc="-40" dirty="0">
                <a:solidFill>
                  <a:srgbClr val="FFFFFF"/>
                </a:solidFill>
                <a:latin typeface="Arial"/>
                <a:cs typeface="Arial"/>
              </a:rPr>
              <a:t>presence, </a:t>
            </a:r>
            <a:r>
              <a:rPr sz="2800" spc="-89" baseline="-31746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baseline="-31746" dirty="0">
                <a:solidFill>
                  <a:srgbClr val="FFFFFF"/>
                </a:solidFill>
                <a:latin typeface="Arial"/>
                <a:cs typeface="Arial"/>
              </a:rPr>
              <a:t>concept </a:t>
            </a:r>
            <a:r>
              <a:rPr sz="2800" spc="-80" baseline="-31746" dirty="0">
                <a:solidFill>
                  <a:srgbClr val="64FFDA"/>
                </a:solidFill>
                <a:latin typeface="Arial"/>
                <a:cs typeface="Arial"/>
              </a:rPr>
              <a:t>present</a:t>
            </a:r>
            <a:r>
              <a:rPr sz="2800" spc="-80" baseline="-31746" dirty="0">
                <a:solidFill>
                  <a:srgbClr val="FFFFFF"/>
                </a:solidFill>
                <a:latin typeface="Arial"/>
                <a:cs typeface="Arial"/>
              </a:rPr>
              <a:t>?  </a:t>
            </a:r>
            <a:r>
              <a:rPr sz="1867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concept</a:t>
            </a:r>
            <a:r>
              <a:rPr sz="1867" spc="-8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47" dirty="0">
                <a:solidFill>
                  <a:srgbClr val="64FFDA"/>
                </a:solidFill>
                <a:latin typeface="Arial"/>
                <a:cs typeface="Arial"/>
              </a:rPr>
              <a:t>relevant</a:t>
            </a:r>
            <a:r>
              <a:rPr sz="1867" spc="-47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18447" y="5127657"/>
            <a:ext cx="228399" cy="240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1075878" y="5127657"/>
            <a:ext cx="240399" cy="240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9709447" y="5730822"/>
            <a:ext cx="246399" cy="33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11078078" y="5639322"/>
            <a:ext cx="235999" cy="33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682547" y="2082761"/>
            <a:ext cx="1678796" cy="20171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9669814" y="2070046"/>
            <a:ext cx="1704340" cy="2043007"/>
          </a:xfrm>
          <a:custGeom>
            <a:avLst/>
            <a:gdLst/>
            <a:ahLst/>
            <a:cxnLst/>
            <a:rect l="l" t="t" r="r" b="b"/>
            <a:pathLst>
              <a:path w="1278254" h="1532255">
                <a:moveTo>
                  <a:pt x="0" y="0"/>
                </a:moveTo>
                <a:lnTo>
                  <a:pt x="1278172" y="0"/>
                </a:lnTo>
                <a:lnTo>
                  <a:pt x="1278172" y="1531984"/>
                </a:lnTo>
                <a:lnTo>
                  <a:pt x="0" y="1531984"/>
                </a:lnTo>
                <a:lnTo>
                  <a:pt x="0" y="0"/>
                </a:lnTo>
                <a:close/>
              </a:path>
            </a:pathLst>
          </a:custGeom>
          <a:ln w="19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in label bias: idea</a:t>
            </a:r>
          </a:p>
        </p:txBody>
      </p:sp>
    </p:spTree>
    <p:extLst>
      <p:ext uri="{BB962C8B-B14F-4D97-AF65-F5344CB8AC3E}">
        <p14:creationId xmlns:p14="http://schemas.microsoft.com/office/powerpoint/2010/main" val="8457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21" y="4799176"/>
            <a:ext cx="5765800" cy="837836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535927" marR="6773" indent="-535927">
              <a:lnSpc>
                <a:spcPts val="3000"/>
              </a:lnSpc>
              <a:spcBef>
                <a:spcPts val="5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Allows </a:t>
            </a:r>
            <a:r>
              <a:rPr sz="2800" spc="-7" dirty="0">
                <a:solidFill>
                  <a:srgbClr val="FFFFFF"/>
                </a:solidFill>
                <a:latin typeface="Arial"/>
                <a:cs typeface="Arial"/>
              </a:rPr>
              <a:t>classifier </a:t>
            </a:r>
            <a:r>
              <a:rPr sz="2800" spc="73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47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800" spc="27" dirty="0">
                <a:solidFill>
                  <a:srgbClr val="FFFFFF"/>
                </a:solidFill>
                <a:latin typeface="Arial"/>
                <a:cs typeface="Arial"/>
              </a:rPr>
              <a:t>get  </a:t>
            </a:r>
            <a:r>
              <a:rPr sz="2800" spc="-13" dirty="0">
                <a:solidFill>
                  <a:srgbClr val="FFFFFF"/>
                </a:solidFill>
                <a:latin typeface="Arial"/>
                <a:cs typeface="Arial"/>
              </a:rPr>
              <a:t>penalized </a:t>
            </a:r>
            <a:r>
              <a:rPr sz="2800" spc="27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correct</a:t>
            </a:r>
            <a:r>
              <a:rPr sz="2800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7" dirty="0">
                <a:solidFill>
                  <a:srgbClr val="FFFFFF"/>
                </a:solidFill>
                <a:latin typeface="Arial"/>
                <a:cs typeface="Arial"/>
              </a:rPr>
              <a:t>predictions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3585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187380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0431512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1867309" y="4380524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7257252" y="438685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257252" y="4935823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257252" y="5564755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257252" y="619368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9534126" y="4567814"/>
            <a:ext cx="552873" cy="164252"/>
          </a:xfrm>
          <a:custGeom>
            <a:avLst/>
            <a:gdLst/>
            <a:ahLst/>
            <a:cxnLst/>
            <a:rect l="l" t="t" r="r" b="b"/>
            <a:pathLst>
              <a:path w="414654" h="123189">
                <a:moveTo>
                  <a:pt x="76795" y="120699"/>
                </a:moveTo>
                <a:lnTo>
                  <a:pt x="0" y="120699"/>
                </a:lnTo>
                <a:lnTo>
                  <a:pt x="0" y="0"/>
                </a:lnTo>
                <a:lnTo>
                  <a:pt x="25746" y="0"/>
                </a:lnTo>
                <a:lnTo>
                  <a:pt x="25746" y="98077"/>
                </a:lnTo>
                <a:lnTo>
                  <a:pt x="76795" y="98077"/>
                </a:lnTo>
                <a:lnTo>
                  <a:pt x="76795" y="120699"/>
                </a:lnTo>
                <a:close/>
              </a:path>
              <a:path w="414654" h="123189">
                <a:moveTo>
                  <a:pt x="100229" y="60275"/>
                </a:moveTo>
                <a:lnTo>
                  <a:pt x="91597" y="44796"/>
                </a:lnTo>
                <a:lnTo>
                  <a:pt x="99950" y="38806"/>
                </a:lnTo>
                <a:lnTo>
                  <a:pt x="109085" y="34527"/>
                </a:lnTo>
                <a:lnTo>
                  <a:pt x="119000" y="31960"/>
                </a:lnTo>
                <a:lnTo>
                  <a:pt x="129697" y="31104"/>
                </a:lnTo>
                <a:lnTo>
                  <a:pt x="138385" y="31644"/>
                </a:lnTo>
                <a:lnTo>
                  <a:pt x="165351" y="50006"/>
                </a:lnTo>
                <a:lnTo>
                  <a:pt x="125679" y="50006"/>
                </a:lnTo>
                <a:lnTo>
                  <a:pt x="118675" y="50648"/>
                </a:lnTo>
                <a:lnTo>
                  <a:pt x="112098" y="52573"/>
                </a:lnTo>
                <a:lnTo>
                  <a:pt x="105950" y="55782"/>
                </a:lnTo>
                <a:lnTo>
                  <a:pt x="100229" y="60275"/>
                </a:lnTo>
                <a:close/>
              </a:path>
              <a:path w="414654" h="123189">
                <a:moveTo>
                  <a:pt x="167946" y="76348"/>
                </a:moveTo>
                <a:lnTo>
                  <a:pt x="144877" y="76348"/>
                </a:lnTo>
                <a:lnTo>
                  <a:pt x="144877" y="60126"/>
                </a:lnTo>
                <a:lnTo>
                  <a:pt x="143141" y="56604"/>
                </a:lnTo>
                <a:lnTo>
                  <a:pt x="139669" y="54024"/>
                </a:lnTo>
                <a:lnTo>
                  <a:pt x="136196" y="51345"/>
                </a:lnTo>
                <a:lnTo>
                  <a:pt x="131533" y="50006"/>
                </a:lnTo>
                <a:lnTo>
                  <a:pt x="165351" y="50006"/>
                </a:lnTo>
                <a:lnTo>
                  <a:pt x="165453" y="50192"/>
                </a:lnTo>
                <a:lnTo>
                  <a:pt x="167323" y="56787"/>
                </a:lnTo>
                <a:lnTo>
                  <a:pt x="167946" y="64293"/>
                </a:lnTo>
                <a:lnTo>
                  <a:pt x="167946" y="76348"/>
                </a:lnTo>
                <a:close/>
              </a:path>
              <a:path w="414654" h="123189">
                <a:moveTo>
                  <a:pt x="117196" y="122932"/>
                </a:moveTo>
                <a:lnTo>
                  <a:pt x="108762" y="122932"/>
                </a:lnTo>
                <a:lnTo>
                  <a:pt x="101569" y="120252"/>
                </a:lnTo>
                <a:lnTo>
                  <a:pt x="95616" y="114895"/>
                </a:lnTo>
                <a:lnTo>
                  <a:pt x="89762" y="109438"/>
                </a:lnTo>
                <a:lnTo>
                  <a:pt x="86835" y="102443"/>
                </a:lnTo>
                <a:lnTo>
                  <a:pt x="86835" y="85378"/>
                </a:lnTo>
                <a:lnTo>
                  <a:pt x="89613" y="78531"/>
                </a:lnTo>
                <a:lnTo>
                  <a:pt x="95169" y="73371"/>
                </a:lnTo>
                <a:lnTo>
                  <a:pt x="100824" y="68213"/>
                </a:lnTo>
                <a:lnTo>
                  <a:pt x="108167" y="65632"/>
                </a:lnTo>
                <a:lnTo>
                  <a:pt x="117196" y="65632"/>
                </a:lnTo>
                <a:lnTo>
                  <a:pt x="126014" y="66302"/>
                </a:lnTo>
                <a:lnTo>
                  <a:pt x="133567" y="68311"/>
                </a:lnTo>
                <a:lnTo>
                  <a:pt x="139855" y="71660"/>
                </a:lnTo>
                <a:lnTo>
                  <a:pt x="144877" y="76348"/>
                </a:lnTo>
                <a:lnTo>
                  <a:pt x="167946" y="76348"/>
                </a:lnTo>
                <a:lnTo>
                  <a:pt x="167946" y="81260"/>
                </a:lnTo>
                <a:lnTo>
                  <a:pt x="121859" y="81260"/>
                </a:lnTo>
                <a:lnTo>
                  <a:pt x="117989" y="82401"/>
                </a:lnTo>
                <a:lnTo>
                  <a:pt x="111640" y="86964"/>
                </a:lnTo>
                <a:lnTo>
                  <a:pt x="110052" y="90239"/>
                </a:lnTo>
                <a:lnTo>
                  <a:pt x="110052" y="98574"/>
                </a:lnTo>
                <a:lnTo>
                  <a:pt x="111640" y="101748"/>
                </a:lnTo>
                <a:lnTo>
                  <a:pt x="114815" y="104030"/>
                </a:lnTo>
                <a:lnTo>
                  <a:pt x="117989" y="106214"/>
                </a:lnTo>
                <a:lnTo>
                  <a:pt x="121859" y="107304"/>
                </a:lnTo>
                <a:lnTo>
                  <a:pt x="167946" y="107304"/>
                </a:lnTo>
                <a:lnTo>
                  <a:pt x="167946" y="111621"/>
                </a:lnTo>
                <a:lnTo>
                  <a:pt x="144877" y="111621"/>
                </a:lnTo>
                <a:lnTo>
                  <a:pt x="139576" y="116569"/>
                </a:lnTo>
                <a:lnTo>
                  <a:pt x="133195" y="120104"/>
                </a:lnTo>
                <a:lnTo>
                  <a:pt x="125735" y="122225"/>
                </a:lnTo>
                <a:lnTo>
                  <a:pt x="117196" y="122932"/>
                </a:lnTo>
                <a:close/>
              </a:path>
              <a:path w="414654" h="123189">
                <a:moveTo>
                  <a:pt x="167946" y="107304"/>
                </a:moveTo>
                <a:lnTo>
                  <a:pt x="134857" y="107304"/>
                </a:lnTo>
                <a:lnTo>
                  <a:pt x="141008" y="104774"/>
                </a:lnTo>
                <a:lnTo>
                  <a:pt x="144877" y="99715"/>
                </a:lnTo>
                <a:lnTo>
                  <a:pt x="144877" y="88849"/>
                </a:lnTo>
                <a:lnTo>
                  <a:pt x="141008" y="83790"/>
                </a:lnTo>
                <a:lnTo>
                  <a:pt x="134857" y="81260"/>
                </a:lnTo>
                <a:lnTo>
                  <a:pt x="167946" y="81260"/>
                </a:lnTo>
                <a:lnTo>
                  <a:pt x="167946" y="107304"/>
                </a:lnTo>
                <a:close/>
              </a:path>
              <a:path w="414654" h="123189">
                <a:moveTo>
                  <a:pt x="167946" y="120699"/>
                </a:moveTo>
                <a:lnTo>
                  <a:pt x="144877" y="120699"/>
                </a:lnTo>
                <a:lnTo>
                  <a:pt x="144877" y="111621"/>
                </a:lnTo>
                <a:lnTo>
                  <a:pt x="167946" y="111621"/>
                </a:lnTo>
                <a:lnTo>
                  <a:pt x="167946" y="120699"/>
                </a:lnTo>
                <a:close/>
              </a:path>
              <a:path w="414654" h="123189">
                <a:moveTo>
                  <a:pt x="211901" y="120699"/>
                </a:moveTo>
                <a:lnTo>
                  <a:pt x="188982" y="120699"/>
                </a:lnTo>
                <a:lnTo>
                  <a:pt x="188982" y="0"/>
                </a:lnTo>
                <a:lnTo>
                  <a:pt x="211901" y="0"/>
                </a:lnTo>
                <a:lnTo>
                  <a:pt x="211901" y="44499"/>
                </a:lnTo>
                <a:lnTo>
                  <a:pt x="267329" y="44499"/>
                </a:lnTo>
                <a:lnTo>
                  <a:pt x="271507" y="50583"/>
                </a:lnTo>
                <a:lnTo>
                  <a:pt x="271896" y="51494"/>
                </a:lnTo>
                <a:lnTo>
                  <a:pt x="227925" y="51494"/>
                </a:lnTo>
                <a:lnTo>
                  <a:pt x="224155" y="52486"/>
                </a:lnTo>
                <a:lnTo>
                  <a:pt x="220384" y="54471"/>
                </a:lnTo>
                <a:lnTo>
                  <a:pt x="216614" y="56356"/>
                </a:lnTo>
                <a:lnTo>
                  <a:pt x="213786" y="58787"/>
                </a:lnTo>
                <a:lnTo>
                  <a:pt x="211901" y="61763"/>
                </a:lnTo>
                <a:lnTo>
                  <a:pt x="211901" y="92719"/>
                </a:lnTo>
                <a:lnTo>
                  <a:pt x="213786" y="95398"/>
                </a:lnTo>
                <a:lnTo>
                  <a:pt x="216614" y="97680"/>
                </a:lnTo>
                <a:lnTo>
                  <a:pt x="224155" y="101451"/>
                </a:lnTo>
                <a:lnTo>
                  <a:pt x="227925" y="102393"/>
                </a:lnTo>
                <a:lnTo>
                  <a:pt x="272049" y="102393"/>
                </a:lnTo>
                <a:lnTo>
                  <a:pt x="271507" y="103659"/>
                </a:lnTo>
                <a:lnTo>
                  <a:pt x="267437" y="109537"/>
                </a:lnTo>
                <a:lnTo>
                  <a:pt x="211901" y="109537"/>
                </a:lnTo>
                <a:lnTo>
                  <a:pt x="211901" y="120699"/>
                </a:lnTo>
                <a:close/>
              </a:path>
              <a:path w="414654" h="123189">
                <a:moveTo>
                  <a:pt x="267329" y="44499"/>
                </a:moveTo>
                <a:lnTo>
                  <a:pt x="211901" y="44499"/>
                </a:lnTo>
                <a:lnTo>
                  <a:pt x="217547" y="38639"/>
                </a:lnTo>
                <a:lnTo>
                  <a:pt x="223919" y="34453"/>
                </a:lnTo>
                <a:lnTo>
                  <a:pt x="231016" y="31942"/>
                </a:lnTo>
                <a:lnTo>
                  <a:pt x="238839" y="31104"/>
                </a:lnTo>
                <a:lnTo>
                  <a:pt x="247118" y="31895"/>
                </a:lnTo>
                <a:lnTo>
                  <a:pt x="254540" y="34267"/>
                </a:lnTo>
                <a:lnTo>
                  <a:pt x="261107" y="38221"/>
                </a:lnTo>
                <a:lnTo>
                  <a:pt x="266818" y="43755"/>
                </a:lnTo>
                <a:lnTo>
                  <a:pt x="267329" y="44499"/>
                </a:lnTo>
                <a:close/>
              </a:path>
              <a:path w="414654" h="123189">
                <a:moveTo>
                  <a:pt x="272049" y="102393"/>
                </a:moveTo>
                <a:lnTo>
                  <a:pt x="238442" y="102393"/>
                </a:lnTo>
                <a:lnTo>
                  <a:pt x="243800" y="100111"/>
                </a:lnTo>
                <a:lnTo>
                  <a:pt x="251836" y="90884"/>
                </a:lnTo>
                <a:lnTo>
                  <a:pt x="253871" y="84733"/>
                </a:lnTo>
                <a:lnTo>
                  <a:pt x="253871" y="69453"/>
                </a:lnTo>
                <a:lnTo>
                  <a:pt x="251836" y="63302"/>
                </a:lnTo>
                <a:lnTo>
                  <a:pt x="247768" y="58638"/>
                </a:lnTo>
                <a:lnTo>
                  <a:pt x="243800" y="53876"/>
                </a:lnTo>
                <a:lnTo>
                  <a:pt x="238442" y="51494"/>
                </a:lnTo>
                <a:lnTo>
                  <a:pt x="271896" y="51494"/>
                </a:lnTo>
                <a:lnTo>
                  <a:pt x="274855" y="58415"/>
                </a:lnTo>
                <a:lnTo>
                  <a:pt x="276864" y="67252"/>
                </a:lnTo>
                <a:lnTo>
                  <a:pt x="277534" y="77093"/>
                </a:lnTo>
                <a:lnTo>
                  <a:pt x="276864" y="86990"/>
                </a:lnTo>
                <a:lnTo>
                  <a:pt x="274855" y="95845"/>
                </a:lnTo>
                <a:lnTo>
                  <a:pt x="272049" y="102393"/>
                </a:lnTo>
                <a:close/>
              </a:path>
              <a:path w="414654" h="123189">
                <a:moveTo>
                  <a:pt x="238839" y="122932"/>
                </a:moveTo>
                <a:lnTo>
                  <a:pt x="231128" y="122095"/>
                </a:lnTo>
                <a:lnTo>
                  <a:pt x="224068" y="119583"/>
                </a:lnTo>
                <a:lnTo>
                  <a:pt x="217659" y="115397"/>
                </a:lnTo>
                <a:lnTo>
                  <a:pt x="211901" y="109537"/>
                </a:lnTo>
                <a:lnTo>
                  <a:pt x="267437" y="109537"/>
                </a:lnTo>
                <a:lnTo>
                  <a:pt x="238839" y="122932"/>
                </a:lnTo>
                <a:close/>
              </a:path>
              <a:path w="414654" h="123189">
                <a:moveTo>
                  <a:pt x="341037" y="122932"/>
                </a:moveTo>
                <a:lnTo>
                  <a:pt x="334190" y="122932"/>
                </a:lnTo>
                <a:lnTo>
                  <a:pt x="324321" y="122132"/>
                </a:lnTo>
                <a:lnTo>
                  <a:pt x="290696" y="95435"/>
                </a:lnTo>
                <a:lnTo>
                  <a:pt x="287459" y="76943"/>
                </a:lnTo>
                <a:lnTo>
                  <a:pt x="288268" y="67530"/>
                </a:lnTo>
                <a:lnTo>
                  <a:pt x="314954" y="34379"/>
                </a:lnTo>
                <a:lnTo>
                  <a:pt x="332702" y="31104"/>
                </a:lnTo>
                <a:lnTo>
                  <a:pt x="341930" y="31942"/>
                </a:lnTo>
                <a:lnTo>
                  <a:pt x="350264" y="34453"/>
                </a:lnTo>
                <a:lnTo>
                  <a:pt x="357705" y="38639"/>
                </a:lnTo>
                <a:lnTo>
                  <a:pt x="364254" y="44499"/>
                </a:lnTo>
                <a:lnTo>
                  <a:pt x="367924" y="49410"/>
                </a:lnTo>
                <a:lnTo>
                  <a:pt x="326650" y="49410"/>
                </a:lnTo>
                <a:lnTo>
                  <a:pt x="321689" y="51246"/>
                </a:lnTo>
                <a:lnTo>
                  <a:pt x="313950" y="58589"/>
                </a:lnTo>
                <a:lnTo>
                  <a:pt x="311718" y="63202"/>
                </a:lnTo>
                <a:lnTo>
                  <a:pt x="311123" y="68758"/>
                </a:lnTo>
                <a:lnTo>
                  <a:pt x="375621" y="68758"/>
                </a:lnTo>
                <a:lnTo>
                  <a:pt x="375695" y="69056"/>
                </a:lnTo>
                <a:lnTo>
                  <a:pt x="376457" y="79324"/>
                </a:lnTo>
                <a:lnTo>
                  <a:pt x="376457" y="84385"/>
                </a:lnTo>
                <a:lnTo>
                  <a:pt x="311568" y="84385"/>
                </a:lnTo>
                <a:lnTo>
                  <a:pt x="312264" y="89941"/>
                </a:lnTo>
                <a:lnTo>
                  <a:pt x="314744" y="94704"/>
                </a:lnTo>
                <a:lnTo>
                  <a:pt x="323276" y="102642"/>
                </a:lnTo>
                <a:lnTo>
                  <a:pt x="329180" y="104626"/>
                </a:lnTo>
                <a:lnTo>
                  <a:pt x="366058" y="104626"/>
                </a:lnTo>
                <a:lnTo>
                  <a:pt x="370207" y="110727"/>
                </a:lnTo>
                <a:lnTo>
                  <a:pt x="365842" y="114696"/>
                </a:lnTo>
                <a:lnTo>
                  <a:pt x="360434" y="117723"/>
                </a:lnTo>
                <a:lnTo>
                  <a:pt x="347635" y="121890"/>
                </a:lnTo>
                <a:lnTo>
                  <a:pt x="341037" y="122932"/>
                </a:lnTo>
                <a:close/>
              </a:path>
              <a:path w="414654" h="123189">
                <a:moveTo>
                  <a:pt x="375621" y="68758"/>
                </a:moveTo>
                <a:lnTo>
                  <a:pt x="354282" y="68758"/>
                </a:lnTo>
                <a:lnTo>
                  <a:pt x="353886" y="63003"/>
                </a:lnTo>
                <a:lnTo>
                  <a:pt x="351703" y="58340"/>
                </a:lnTo>
                <a:lnTo>
                  <a:pt x="343766" y="51196"/>
                </a:lnTo>
                <a:lnTo>
                  <a:pt x="338755" y="49410"/>
                </a:lnTo>
                <a:lnTo>
                  <a:pt x="367924" y="49410"/>
                </a:lnTo>
                <a:lnTo>
                  <a:pt x="369593" y="51643"/>
                </a:lnTo>
                <a:lnTo>
                  <a:pt x="373407" y="59828"/>
                </a:lnTo>
                <a:lnTo>
                  <a:pt x="375621" y="68758"/>
                </a:lnTo>
                <a:close/>
              </a:path>
              <a:path w="414654" h="123189">
                <a:moveTo>
                  <a:pt x="366058" y="104626"/>
                </a:moveTo>
                <a:lnTo>
                  <a:pt x="340293" y="104626"/>
                </a:lnTo>
                <a:lnTo>
                  <a:pt x="344310" y="103882"/>
                </a:lnTo>
                <a:lnTo>
                  <a:pt x="348776" y="102393"/>
                </a:lnTo>
                <a:lnTo>
                  <a:pt x="353240" y="100806"/>
                </a:lnTo>
                <a:lnTo>
                  <a:pt x="357011" y="98623"/>
                </a:lnTo>
                <a:lnTo>
                  <a:pt x="360087" y="95845"/>
                </a:lnTo>
                <a:lnTo>
                  <a:pt x="366058" y="104626"/>
                </a:lnTo>
                <a:close/>
              </a:path>
              <a:path w="414654" h="123189">
                <a:moveTo>
                  <a:pt x="414302" y="120699"/>
                </a:moveTo>
                <a:lnTo>
                  <a:pt x="391383" y="120699"/>
                </a:lnTo>
                <a:lnTo>
                  <a:pt x="391383" y="0"/>
                </a:lnTo>
                <a:lnTo>
                  <a:pt x="414302" y="0"/>
                </a:lnTo>
                <a:lnTo>
                  <a:pt x="414302" y="120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0618092" y="4563250"/>
            <a:ext cx="1065953" cy="168485"/>
          </a:xfrm>
          <a:custGeom>
            <a:avLst/>
            <a:gdLst/>
            <a:ahLst/>
            <a:cxnLst/>
            <a:rect l="l" t="t" r="r" b="b"/>
            <a:pathLst>
              <a:path w="799465" h="126364">
                <a:moveTo>
                  <a:pt x="25747" y="124122"/>
                </a:moveTo>
                <a:lnTo>
                  <a:pt x="0" y="124122"/>
                </a:lnTo>
                <a:lnTo>
                  <a:pt x="0" y="3423"/>
                </a:lnTo>
                <a:lnTo>
                  <a:pt x="56554" y="3423"/>
                </a:lnTo>
                <a:lnTo>
                  <a:pt x="65316" y="4102"/>
                </a:lnTo>
                <a:lnTo>
                  <a:pt x="93971" y="26045"/>
                </a:lnTo>
                <a:lnTo>
                  <a:pt x="25747" y="26045"/>
                </a:lnTo>
                <a:lnTo>
                  <a:pt x="25747" y="58638"/>
                </a:lnTo>
                <a:lnTo>
                  <a:pt x="93831" y="58638"/>
                </a:lnTo>
                <a:lnTo>
                  <a:pt x="90673" y="64564"/>
                </a:lnTo>
                <a:lnTo>
                  <a:pt x="56554" y="81260"/>
                </a:lnTo>
                <a:lnTo>
                  <a:pt x="25747" y="81260"/>
                </a:lnTo>
                <a:lnTo>
                  <a:pt x="25747" y="124122"/>
                </a:lnTo>
                <a:close/>
              </a:path>
              <a:path w="799465" h="126364">
                <a:moveTo>
                  <a:pt x="93831" y="58638"/>
                </a:moveTo>
                <a:lnTo>
                  <a:pt x="58191" y="58638"/>
                </a:lnTo>
                <a:lnTo>
                  <a:pt x="62408" y="57200"/>
                </a:lnTo>
                <a:lnTo>
                  <a:pt x="65782" y="54322"/>
                </a:lnTo>
                <a:lnTo>
                  <a:pt x="69155" y="51346"/>
                </a:lnTo>
                <a:lnTo>
                  <a:pt x="70842" y="47327"/>
                </a:lnTo>
                <a:lnTo>
                  <a:pt x="70842" y="37207"/>
                </a:lnTo>
                <a:lnTo>
                  <a:pt x="69155" y="33238"/>
                </a:lnTo>
                <a:lnTo>
                  <a:pt x="62408" y="27484"/>
                </a:lnTo>
                <a:lnTo>
                  <a:pt x="58191" y="26045"/>
                </a:lnTo>
                <a:lnTo>
                  <a:pt x="93971" y="26045"/>
                </a:lnTo>
                <a:lnTo>
                  <a:pt x="94282" y="26640"/>
                </a:lnTo>
                <a:lnTo>
                  <a:pt x="96347" y="34044"/>
                </a:lnTo>
                <a:lnTo>
                  <a:pt x="97035" y="42267"/>
                </a:lnTo>
                <a:lnTo>
                  <a:pt x="96328" y="50499"/>
                </a:lnTo>
                <a:lnTo>
                  <a:pt x="94208" y="57931"/>
                </a:lnTo>
                <a:lnTo>
                  <a:pt x="93831" y="58638"/>
                </a:lnTo>
                <a:close/>
              </a:path>
              <a:path w="799465" h="126364">
                <a:moveTo>
                  <a:pt x="161189" y="48666"/>
                </a:moveTo>
                <a:lnTo>
                  <a:pt x="133358" y="48666"/>
                </a:lnTo>
                <a:lnTo>
                  <a:pt x="136533" y="44797"/>
                </a:lnTo>
                <a:lnTo>
                  <a:pt x="140601" y="41473"/>
                </a:lnTo>
                <a:lnTo>
                  <a:pt x="145562" y="38695"/>
                </a:lnTo>
                <a:lnTo>
                  <a:pt x="150622" y="35917"/>
                </a:lnTo>
                <a:lnTo>
                  <a:pt x="155831" y="34528"/>
                </a:lnTo>
                <a:lnTo>
                  <a:pt x="161189" y="34528"/>
                </a:lnTo>
                <a:lnTo>
                  <a:pt x="161189" y="48666"/>
                </a:lnTo>
                <a:close/>
              </a:path>
              <a:path w="799465" h="126364">
                <a:moveTo>
                  <a:pt x="133358" y="124122"/>
                </a:moveTo>
                <a:lnTo>
                  <a:pt x="110439" y="124122"/>
                </a:lnTo>
                <a:lnTo>
                  <a:pt x="110439" y="36760"/>
                </a:lnTo>
                <a:lnTo>
                  <a:pt x="133358" y="36760"/>
                </a:lnTo>
                <a:lnTo>
                  <a:pt x="133358" y="48666"/>
                </a:lnTo>
                <a:lnTo>
                  <a:pt x="161189" y="48666"/>
                </a:lnTo>
                <a:lnTo>
                  <a:pt x="161189" y="56405"/>
                </a:lnTo>
                <a:lnTo>
                  <a:pt x="150770" y="56405"/>
                </a:lnTo>
                <a:lnTo>
                  <a:pt x="146603" y="57398"/>
                </a:lnTo>
                <a:lnTo>
                  <a:pt x="142436" y="59382"/>
                </a:lnTo>
                <a:lnTo>
                  <a:pt x="138269" y="61267"/>
                </a:lnTo>
                <a:lnTo>
                  <a:pt x="135243" y="63599"/>
                </a:lnTo>
                <a:lnTo>
                  <a:pt x="133358" y="66377"/>
                </a:lnTo>
                <a:lnTo>
                  <a:pt x="133358" y="124122"/>
                </a:lnTo>
                <a:close/>
              </a:path>
              <a:path w="799465" h="126364">
                <a:moveTo>
                  <a:pt x="161189" y="57001"/>
                </a:moveTo>
                <a:lnTo>
                  <a:pt x="154938" y="56405"/>
                </a:lnTo>
                <a:lnTo>
                  <a:pt x="161189" y="56405"/>
                </a:lnTo>
                <a:lnTo>
                  <a:pt x="161189" y="57001"/>
                </a:lnTo>
                <a:close/>
              </a:path>
              <a:path w="799465" h="126364">
                <a:moveTo>
                  <a:pt x="222334" y="126355"/>
                </a:moveTo>
                <a:lnTo>
                  <a:pt x="215487" y="126355"/>
                </a:lnTo>
                <a:lnTo>
                  <a:pt x="205618" y="125555"/>
                </a:lnTo>
                <a:lnTo>
                  <a:pt x="171992" y="98859"/>
                </a:lnTo>
                <a:lnTo>
                  <a:pt x="168755" y="80367"/>
                </a:lnTo>
                <a:lnTo>
                  <a:pt x="169565" y="70953"/>
                </a:lnTo>
                <a:lnTo>
                  <a:pt x="196251" y="37802"/>
                </a:lnTo>
                <a:lnTo>
                  <a:pt x="213999" y="34528"/>
                </a:lnTo>
                <a:lnTo>
                  <a:pt x="223226" y="35365"/>
                </a:lnTo>
                <a:lnTo>
                  <a:pt x="231560" y="37876"/>
                </a:lnTo>
                <a:lnTo>
                  <a:pt x="239002" y="42062"/>
                </a:lnTo>
                <a:lnTo>
                  <a:pt x="245551" y="47923"/>
                </a:lnTo>
                <a:lnTo>
                  <a:pt x="249221" y="52834"/>
                </a:lnTo>
                <a:lnTo>
                  <a:pt x="207946" y="52834"/>
                </a:lnTo>
                <a:lnTo>
                  <a:pt x="202985" y="54669"/>
                </a:lnTo>
                <a:lnTo>
                  <a:pt x="195246" y="62012"/>
                </a:lnTo>
                <a:lnTo>
                  <a:pt x="193014" y="66625"/>
                </a:lnTo>
                <a:lnTo>
                  <a:pt x="192418" y="72182"/>
                </a:lnTo>
                <a:lnTo>
                  <a:pt x="256918" y="72182"/>
                </a:lnTo>
                <a:lnTo>
                  <a:pt x="256991" y="72479"/>
                </a:lnTo>
                <a:lnTo>
                  <a:pt x="257754" y="82748"/>
                </a:lnTo>
                <a:lnTo>
                  <a:pt x="257754" y="87808"/>
                </a:lnTo>
                <a:lnTo>
                  <a:pt x="192865" y="87808"/>
                </a:lnTo>
                <a:lnTo>
                  <a:pt x="193559" y="93364"/>
                </a:lnTo>
                <a:lnTo>
                  <a:pt x="196041" y="98127"/>
                </a:lnTo>
                <a:lnTo>
                  <a:pt x="204573" y="106065"/>
                </a:lnTo>
                <a:lnTo>
                  <a:pt x="210477" y="108049"/>
                </a:lnTo>
                <a:lnTo>
                  <a:pt x="247355" y="108049"/>
                </a:lnTo>
                <a:lnTo>
                  <a:pt x="251504" y="114151"/>
                </a:lnTo>
                <a:lnTo>
                  <a:pt x="247138" y="118120"/>
                </a:lnTo>
                <a:lnTo>
                  <a:pt x="241730" y="121146"/>
                </a:lnTo>
                <a:lnTo>
                  <a:pt x="228931" y="125313"/>
                </a:lnTo>
                <a:lnTo>
                  <a:pt x="222334" y="126355"/>
                </a:lnTo>
                <a:close/>
              </a:path>
              <a:path w="799465" h="126364">
                <a:moveTo>
                  <a:pt x="256918" y="72182"/>
                </a:moveTo>
                <a:lnTo>
                  <a:pt x="235579" y="72182"/>
                </a:lnTo>
                <a:lnTo>
                  <a:pt x="235182" y="66427"/>
                </a:lnTo>
                <a:lnTo>
                  <a:pt x="233000" y="61763"/>
                </a:lnTo>
                <a:lnTo>
                  <a:pt x="225061" y="54620"/>
                </a:lnTo>
                <a:lnTo>
                  <a:pt x="220051" y="52834"/>
                </a:lnTo>
                <a:lnTo>
                  <a:pt x="249221" y="52834"/>
                </a:lnTo>
                <a:lnTo>
                  <a:pt x="250890" y="55066"/>
                </a:lnTo>
                <a:lnTo>
                  <a:pt x="254703" y="63252"/>
                </a:lnTo>
                <a:lnTo>
                  <a:pt x="256918" y="72182"/>
                </a:lnTo>
                <a:close/>
              </a:path>
              <a:path w="799465" h="126364">
                <a:moveTo>
                  <a:pt x="247355" y="108049"/>
                </a:moveTo>
                <a:lnTo>
                  <a:pt x="221589" y="108049"/>
                </a:lnTo>
                <a:lnTo>
                  <a:pt x="225607" y="107305"/>
                </a:lnTo>
                <a:lnTo>
                  <a:pt x="230073" y="105816"/>
                </a:lnTo>
                <a:lnTo>
                  <a:pt x="234537" y="104229"/>
                </a:lnTo>
                <a:lnTo>
                  <a:pt x="238307" y="102046"/>
                </a:lnTo>
                <a:lnTo>
                  <a:pt x="241383" y="99268"/>
                </a:lnTo>
                <a:lnTo>
                  <a:pt x="247355" y="108049"/>
                </a:lnTo>
                <a:close/>
              </a:path>
              <a:path w="799465" h="126364">
                <a:moveTo>
                  <a:pt x="355874" y="47923"/>
                </a:moveTo>
                <a:lnTo>
                  <a:pt x="332657" y="47923"/>
                </a:lnTo>
                <a:lnTo>
                  <a:pt x="332657" y="3423"/>
                </a:lnTo>
                <a:lnTo>
                  <a:pt x="355874" y="3423"/>
                </a:lnTo>
                <a:lnTo>
                  <a:pt x="355874" y="47923"/>
                </a:lnTo>
                <a:close/>
              </a:path>
              <a:path w="799465" h="126364">
                <a:moveTo>
                  <a:pt x="305719" y="126355"/>
                </a:moveTo>
                <a:lnTo>
                  <a:pt x="269666" y="99268"/>
                </a:lnTo>
                <a:lnTo>
                  <a:pt x="267024" y="80516"/>
                </a:lnTo>
                <a:lnTo>
                  <a:pt x="267684" y="70675"/>
                </a:lnTo>
                <a:lnTo>
                  <a:pt x="289980" y="37691"/>
                </a:lnTo>
                <a:lnTo>
                  <a:pt x="305719" y="34528"/>
                </a:lnTo>
                <a:lnTo>
                  <a:pt x="313597" y="35365"/>
                </a:lnTo>
                <a:lnTo>
                  <a:pt x="320713" y="37876"/>
                </a:lnTo>
                <a:lnTo>
                  <a:pt x="327066" y="42062"/>
                </a:lnTo>
                <a:lnTo>
                  <a:pt x="332657" y="47923"/>
                </a:lnTo>
                <a:lnTo>
                  <a:pt x="355874" y="47923"/>
                </a:lnTo>
                <a:lnTo>
                  <a:pt x="355874" y="54918"/>
                </a:lnTo>
                <a:lnTo>
                  <a:pt x="306314" y="54918"/>
                </a:lnTo>
                <a:lnTo>
                  <a:pt x="300957" y="57299"/>
                </a:lnTo>
                <a:lnTo>
                  <a:pt x="292721" y="66725"/>
                </a:lnTo>
                <a:lnTo>
                  <a:pt x="290688" y="72876"/>
                </a:lnTo>
                <a:lnTo>
                  <a:pt x="290688" y="87858"/>
                </a:lnTo>
                <a:lnTo>
                  <a:pt x="292672" y="93910"/>
                </a:lnTo>
                <a:lnTo>
                  <a:pt x="300609" y="103435"/>
                </a:lnTo>
                <a:lnTo>
                  <a:pt x="306016" y="105816"/>
                </a:lnTo>
                <a:lnTo>
                  <a:pt x="355874" y="105816"/>
                </a:lnTo>
                <a:lnTo>
                  <a:pt x="355874" y="112960"/>
                </a:lnTo>
                <a:lnTo>
                  <a:pt x="332657" y="112960"/>
                </a:lnTo>
                <a:lnTo>
                  <a:pt x="326899" y="118820"/>
                </a:lnTo>
                <a:lnTo>
                  <a:pt x="320490" y="123006"/>
                </a:lnTo>
                <a:lnTo>
                  <a:pt x="313430" y="125518"/>
                </a:lnTo>
                <a:lnTo>
                  <a:pt x="305719" y="126355"/>
                </a:lnTo>
                <a:close/>
              </a:path>
              <a:path w="799465" h="126364">
                <a:moveTo>
                  <a:pt x="355874" y="105816"/>
                </a:moveTo>
                <a:lnTo>
                  <a:pt x="316633" y="105816"/>
                </a:lnTo>
                <a:lnTo>
                  <a:pt x="320403" y="104874"/>
                </a:lnTo>
                <a:lnTo>
                  <a:pt x="327944" y="101103"/>
                </a:lnTo>
                <a:lnTo>
                  <a:pt x="330772" y="98722"/>
                </a:lnTo>
                <a:lnTo>
                  <a:pt x="332657" y="95845"/>
                </a:lnTo>
                <a:lnTo>
                  <a:pt x="332657" y="64888"/>
                </a:lnTo>
                <a:lnTo>
                  <a:pt x="330772" y="62012"/>
                </a:lnTo>
                <a:lnTo>
                  <a:pt x="327944" y="59631"/>
                </a:lnTo>
                <a:lnTo>
                  <a:pt x="320403" y="55860"/>
                </a:lnTo>
                <a:lnTo>
                  <a:pt x="316633" y="54918"/>
                </a:lnTo>
                <a:lnTo>
                  <a:pt x="355874" y="54918"/>
                </a:lnTo>
                <a:lnTo>
                  <a:pt x="355874" y="105816"/>
                </a:lnTo>
                <a:close/>
              </a:path>
              <a:path w="799465" h="126364">
                <a:moveTo>
                  <a:pt x="355874" y="124122"/>
                </a:moveTo>
                <a:lnTo>
                  <a:pt x="332657" y="124122"/>
                </a:lnTo>
                <a:lnTo>
                  <a:pt x="332657" y="112960"/>
                </a:lnTo>
                <a:lnTo>
                  <a:pt x="355874" y="112960"/>
                </a:lnTo>
                <a:lnTo>
                  <a:pt x="355874" y="124122"/>
                </a:lnTo>
                <a:close/>
              </a:path>
              <a:path w="799465" h="126364">
                <a:moveTo>
                  <a:pt x="391992" y="27235"/>
                </a:moveTo>
                <a:lnTo>
                  <a:pt x="384452" y="27235"/>
                </a:lnTo>
                <a:lnTo>
                  <a:pt x="381226" y="25946"/>
                </a:lnTo>
                <a:lnTo>
                  <a:pt x="378449" y="23366"/>
                </a:lnTo>
                <a:lnTo>
                  <a:pt x="375770" y="20687"/>
                </a:lnTo>
                <a:lnTo>
                  <a:pt x="374430" y="17413"/>
                </a:lnTo>
                <a:lnTo>
                  <a:pt x="374430" y="9674"/>
                </a:lnTo>
                <a:lnTo>
                  <a:pt x="375770" y="6449"/>
                </a:lnTo>
                <a:lnTo>
                  <a:pt x="378449" y="3869"/>
                </a:lnTo>
                <a:lnTo>
                  <a:pt x="381226" y="1290"/>
                </a:lnTo>
                <a:lnTo>
                  <a:pt x="384452" y="0"/>
                </a:lnTo>
                <a:lnTo>
                  <a:pt x="391992" y="0"/>
                </a:lnTo>
                <a:lnTo>
                  <a:pt x="395266" y="1290"/>
                </a:lnTo>
                <a:lnTo>
                  <a:pt x="400624" y="6449"/>
                </a:lnTo>
                <a:lnTo>
                  <a:pt x="401963" y="9674"/>
                </a:lnTo>
                <a:lnTo>
                  <a:pt x="401963" y="17413"/>
                </a:lnTo>
                <a:lnTo>
                  <a:pt x="400624" y="20687"/>
                </a:lnTo>
                <a:lnTo>
                  <a:pt x="397945" y="23366"/>
                </a:lnTo>
                <a:lnTo>
                  <a:pt x="395266" y="25946"/>
                </a:lnTo>
                <a:lnTo>
                  <a:pt x="391992" y="27235"/>
                </a:lnTo>
                <a:close/>
              </a:path>
              <a:path w="799465" h="126364">
                <a:moveTo>
                  <a:pt x="399731" y="124122"/>
                </a:moveTo>
                <a:lnTo>
                  <a:pt x="376812" y="124122"/>
                </a:lnTo>
                <a:lnTo>
                  <a:pt x="376812" y="36760"/>
                </a:lnTo>
                <a:lnTo>
                  <a:pt x="399731" y="36760"/>
                </a:lnTo>
                <a:lnTo>
                  <a:pt x="399731" y="124122"/>
                </a:lnTo>
                <a:close/>
              </a:path>
              <a:path w="799465" h="126364">
                <a:moveTo>
                  <a:pt x="471329" y="126355"/>
                </a:moveTo>
                <a:lnTo>
                  <a:pt x="462400" y="126355"/>
                </a:lnTo>
                <a:lnTo>
                  <a:pt x="452605" y="125536"/>
                </a:lnTo>
                <a:lnTo>
                  <a:pt x="419314" y="98487"/>
                </a:lnTo>
                <a:lnTo>
                  <a:pt x="416114" y="80367"/>
                </a:lnTo>
                <a:lnTo>
                  <a:pt x="416914" y="70897"/>
                </a:lnTo>
                <a:lnTo>
                  <a:pt x="443759" y="37802"/>
                </a:lnTo>
                <a:lnTo>
                  <a:pt x="462400" y="34528"/>
                </a:lnTo>
                <a:lnTo>
                  <a:pt x="471329" y="34528"/>
                </a:lnTo>
                <a:lnTo>
                  <a:pt x="478573" y="36165"/>
                </a:lnTo>
                <a:lnTo>
                  <a:pt x="484129" y="39440"/>
                </a:lnTo>
                <a:lnTo>
                  <a:pt x="489785" y="42713"/>
                </a:lnTo>
                <a:lnTo>
                  <a:pt x="494051" y="46335"/>
                </a:lnTo>
                <a:lnTo>
                  <a:pt x="496928" y="50304"/>
                </a:lnTo>
                <a:lnTo>
                  <a:pt x="492072" y="54918"/>
                </a:lnTo>
                <a:lnTo>
                  <a:pt x="456546" y="54918"/>
                </a:lnTo>
                <a:lnTo>
                  <a:pt x="450791" y="57249"/>
                </a:lnTo>
                <a:lnTo>
                  <a:pt x="446327" y="61912"/>
                </a:lnTo>
                <a:lnTo>
                  <a:pt x="441961" y="66575"/>
                </a:lnTo>
                <a:lnTo>
                  <a:pt x="439778" y="72727"/>
                </a:lnTo>
                <a:lnTo>
                  <a:pt x="439778" y="87907"/>
                </a:lnTo>
                <a:lnTo>
                  <a:pt x="441961" y="94059"/>
                </a:lnTo>
                <a:lnTo>
                  <a:pt x="446327" y="98821"/>
                </a:lnTo>
                <a:lnTo>
                  <a:pt x="450791" y="103485"/>
                </a:lnTo>
                <a:lnTo>
                  <a:pt x="456546" y="105816"/>
                </a:lnTo>
                <a:lnTo>
                  <a:pt x="492020" y="105816"/>
                </a:lnTo>
                <a:lnTo>
                  <a:pt x="496928" y="110430"/>
                </a:lnTo>
                <a:lnTo>
                  <a:pt x="494051" y="114498"/>
                </a:lnTo>
                <a:lnTo>
                  <a:pt x="489785" y="118169"/>
                </a:lnTo>
                <a:lnTo>
                  <a:pt x="484129" y="121443"/>
                </a:lnTo>
                <a:lnTo>
                  <a:pt x="478573" y="124718"/>
                </a:lnTo>
                <a:lnTo>
                  <a:pt x="471329" y="126355"/>
                </a:lnTo>
                <a:close/>
              </a:path>
              <a:path w="799465" h="126364">
                <a:moveTo>
                  <a:pt x="482045" y="64443"/>
                </a:moveTo>
                <a:lnTo>
                  <a:pt x="477778" y="58092"/>
                </a:lnTo>
                <a:lnTo>
                  <a:pt x="471627" y="54918"/>
                </a:lnTo>
                <a:lnTo>
                  <a:pt x="492072" y="54918"/>
                </a:lnTo>
                <a:lnTo>
                  <a:pt x="482045" y="64443"/>
                </a:lnTo>
                <a:close/>
              </a:path>
              <a:path w="799465" h="126364">
                <a:moveTo>
                  <a:pt x="492020" y="105816"/>
                </a:moveTo>
                <a:lnTo>
                  <a:pt x="471429" y="105816"/>
                </a:lnTo>
                <a:lnTo>
                  <a:pt x="477580" y="102691"/>
                </a:lnTo>
                <a:lnTo>
                  <a:pt x="482045" y="96440"/>
                </a:lnTo>
                <a:lnTo>
                  <a:pt x="492020" y="105816"/>
                </a:lnTo>
                <a:close/>
              </a:path>
              <a:path w="799465" h="126364">
                <a:moveTo>
                  <a:pt x="538124" y="36760"/>
                </a:moveTo>
                <a:lnTo>
                  <a:pt x="514907" y="36760"/>
                </a:lnTo>
                <a:lnTo>
                  <a:pt x="514907" y="12799"/>
                </a:lnTo>
                <a:lnTo>
                  <a:pt x="538124" y="12799"/>
                </a:lnTo>
                <a:lnTo>
                  <a:pt x="538124" y="36760"/>
                </a:lnTo>
                <a:close/>
              </a:path>
              <a:path w="799465" h="126364">
                <a:moveTo>
                  <a:pt x="555835" y="56852"/>
                </a:moveTo>
                <a:lnTo>
                  <a:pt x="500471" y="56852"/>
                </a:lnTo>
                <a:lnTo>
                  <a:pt x="500471" y="36760"/>
                </a:lnTo>
                <a:lnTo>
                  <a:pt x="555835" y="36760"/>
                </a:lnTo>
                <a:lnTo>
                  <a:pt x="555835" y="56852"/>
                </a:lnTo>
                <a:close/>
              </a:path>
              <a:path w="799465" h="126364">
                <a:moveTo>
                  <a:pt x="548493" y="126355"/>
                </a:moveTo>
                <a:lnTo>
                  <a:pt x="539761" y="126355"/>
                </a:lnTo>
                <a:lnTo>
                  <a:pt x="528887" y="124857"/>
                </a:lnTo>
                <a:lnTo>
                  <a:pt x="521120" y="120364"/>
                </a:lnTo>
                <a:lnTo>
                  <a:pt x="516460" y="112876"/>
                </a:lnTo>
                <a:lnTo>
                  <a:pt x="514907" y="102393"/>
                </a:lnTo>
                <a:lnTo>
                  <a:pt x="514907" y="56852"/>
                </a:lnTo>
                <a:lnTo>
                  <a:pt x="538124" y="56852"/>
                </a:lnTo>
                <a:lnTo>
                  <a:pt x="538124" y="99070"/>
                </a:lnTo>
                <a:lnTo>
                  <a:pt x="538819" y="101352"/>
                </a:lnTo>
                <a:lnTo>
                  <a:pt x="541597" y="104924"/>
                </a:lnTo>
                <a:lnTo>
                  <a:pt x="543532" y="105816"/>
                </a:lnTo>
                <a:lnTo>
                  <a:pt x="554741" y="105816"/>
                </a:lnTo>
                <a:lnTo>
                  <a:pt x="558811" y="120699"/>
                </a:lnTo>
                <a:lnTo>
                  <a:pt x="554843" y="124470"/>
                </a:lnTo>
                <a:lnTo>
                  <a:pt x="548493" y="126355"/>
                </a:lnTo>
                <a:close/>
              </a:path>
              <a:path w="799465" h="126364">
                <a:moveTo>
                  <a:pt x="554741" y="105816"/>
                </a:moveTo>
                <a:lnTo>
                  <a:pt x="549683" y="105816"/>
                </a:lnTo>
                <a:lnTo>
                  <a:pt x="552362" y="104973"/>
                </a:lnTo>
                <a:lnTo>
                  <a:pt x="554049" y="103286"/>
                </a:lnTo>
                <a:lnTo>
                  <a:pt x="554741" y="105816"/>
                </a:lnTo>
                <a:close/>
              </a:path>
              <a:path w="799465" h="126364">
                <a:moveTo>
                  <a:pt x="585686" y="27235"/>
                </a:moveTo>
                <a:lnTo>
                  <a:pt x="578145" y="27235"/>
                </a:lnTo>
                <a:lnTo>
                  <a:pt x="574921" y="25946"/>
                </a:lnTo>
                <a:lnTo>
                  <a:pt x="572142" y="23366"/>
                </a:lnTo>
                <a:lnTo>
                  <a:pt x="569463" y="20687"/>
                </a:lnTo>
                <a:lnTo>
                  <a:pt x="568124" y="17413"/>
                </a:lnTo>
                <a:lnTo>
                  <a:pt x="568124" y="9674"/>
                </a:lnTo>
                <a:lnTo>
                  <a:pt x="569463" y="6449"/>
                </a:lnTo>
                <a:lnTo>
                  <a:pt x="572142" y="3869"/>
                </a:lnTo>
                <a:lnTo>
                  <a:pt x="574921" y="1290"/>
                </a:lnTo>
                <a:lnTo>
                  <a:pt x="578145" y="0"/>
                </a:lnTo>
                <a:lnTo>
                  <a:pt x="585686" y="0"/>
                </a:lnTo>
                <a:lnTo>
                  <a:pt x="588960" y="1290"/>
                </a:lnTo>
                <a:lnTo>
                  <a:pt x="594317" y="6449"/>
                </a:lnTo>
                <a:lnTo>
                  <a:pt x="595657" y="9674"/>
                </a:lnTo>
                <a:lnTo>
                  <a:pt x="595657" y="17413"/>
                </a:lnTo>
                <a:lnTo>
                  <a:pt x="594317" y="20687"/>
                </a:lnTo>
                <a:lnTo>
                  <a:pt x="591639" y="23366"/>
                </a:lnTo>
                <a:lnTo>
                  <a:pt x="588960" y="25946"/>
                </a:lnTo>
                <a:lnTo>
                  <a:pt x="585686" y="27235"/>
                </a:lnTo>
                <a:close/>
              </a:path>
              <a:path w="799465" h="126364">
                <a:moveTo>
                  <a:pt x="593425" y="124122"/>
                </a:moveTo>
                <a:lnTo>
                  <a:pt x="570505" y="124122"/>
                </a:lnTo>
                <a:lnTo>
                  <a:pt x="570505" y="36760"/>
                </a:lnTo>
                <a:lnTo>
                  <a:pt x="593425" y="36760"/>
                </a:lnTo>
                <a:lnTo>
                  <a:pt x="593425" y="124122"/>
                </a:lnTo>
                <a:close/>
              </a:path>
              <a:path w="799465" h="126364">
                <a:moveTo>
                  <a:pt x="655944" y="126355"/>
                </a:moveTo>
                <a:lnTo>
                  <a:pt x="617091" y="106291"/>
                </a:lnTo>
                <a:lnTo>
                  <a:pt x="609808" y="80367"/>
                </a:lnTo>
                <a:lnTo>
                  <a:pt x="610617" y="70832"/>
                </a:lnTo>
                <a:lnTo>
                  <a:pt x="637527" y="37765"/>
                </a:lnTo>
                <a:lnTo>
                  <a:pt x="655944" y="34528"/>
                </a:lnTo>
                <a:lnTo>
                  <a:pt x="665609" y="35337"/>
                </a:lnTo>
                <a:lnTo>
                  <a:pt x="695142" y="54918"/>
                </a:lnTo>
                <a:lnTo>
                  <a:pt x="649595" y="54918"/>
                </a:lnTo>
                <a:lnTo>
                  <a:pt x="644286" y="57249"/>
                </a:lnTo>
                <a:lnTo>
                  <a:pt x="635754" y="66575"/>
                </a:lnTo>
                <a:lnTo>
                  <a:pt x="633620" y="72727"/>
                </a:lnTo>
                <a:lnTo>
                  <a:pt x="633620" y="88106"/>
                </a:lnTo>
                <a:lnTo>
                  <a:pt x="635754" y="94307"/>
                </a:lnTo>
                <a:lnTo>
                  <a:pt x="640020" y="98971"/>
                </a:lnTo>
                <a:lnTo>
                  <a:pt x="644286" y="103534"/>
                </a:lnTo>
                <a:lnTo>
                  <a:pt x="649595" y="105816"/>
                </a:lnTo>
                <a:lnTo>
                  <a:pt x="695214" y="105816"/>
                </a:lnTo>
                <a:lnTo>
                  <a:pt x="694863" y="106486"/>
                </a:lnTo>
                <a:lnTo>
                  <a:pt x="689133" y="113407"/>
                </a:lnTo>
                <a:lnTo>
                  <a:pt x="682203" y="119071"/>
                </a:lnTo>
                <a:lnTo>
                  <a:pt x="674362" y="123118"/>
                </a:lnTo>
                <a:lnTo>
                  <a:pt x="665609" y="125546"/>
                </a:lnTo>
                <a:lnTo>
                  <a:pt x="655944" y="126355"/>
                </a:lnTo>
                <a:close/>
              </a:path>
              <a:path w="799465" h="126364">
                <a:moveTo>
                  <a:pt x="695214" y="105816"/>
                </a:moveTo>
                <a:lnTo>
                  <a:pt x="662592" y="105816"/>
                </a:lnTo>
                <a:lnTo>
                  <a:pt x="668000" y="103435"/>
                </a:lnTo>
                <a:lnTo>
                  <a:pt x="676334" y="93910"/>
                </a:lnTo>
                <a:lnTo>
                  <a:pt x="678316" y="88106"/>
                </a:lnTo>
                <a:lnTo>
                  <a:pt x="678417" y="73124"/>
                </a:lnTo>
                <a:lnTo>
                  <a:pt x="676334" y="67072"/>
                </a:lnTo>
                <a:lnTo>
                  <a:pt x="668000" y="57348"/>
                </a:lnTo>
                <a:lnTo>
                  <a:pt x="662592" y="54918"/>
                </a:lnTo>
                <a:lnTo>
                  <a:pt x="695142" y="54918"/>
                </a:lnTo>
                <a:lnTo>
                  <a:pt x="698956" y="62173"/>
                </a:lnTo>
                <a:lnTo>
                  <a:pt x="701411" y="70832"/>
                </a:lnTo>
                <a:lnTo>
                  <a:pt x="702230" y="80367"/>
                </a:lnTo>
                <a:lnTo>
                  <a:pt x="701411" y="89966"/>
                </a:lnTo>
                <a:lnTo>
                  <a:pt x="698956" y="98673"/>
                </a:lnTo>
                <a:lnTo>
                  <a:pt x="695214" y="105816"/>
                </a:lnTo>
                <a:close/>
              </a:path>
              <a:path w="799465" h="126364">
                <a:moveTo>
                  <a:pt x="797330" y="48071"/>
                </a:moveTo>
                <a:lnTo>
                  <a:pt x="740383" y="48071"/>
                </a:lnTo>
                <a:lnTo>
                  <a:pt x="743161" y="44698"/>
                </a:lnTo>
                <a:lnTo>
                  <a:pt x="747129" y="41622"/>
                </a:lnTo>
                <a:lnTo>
                  <a:pt x="757548" y="35967"/>
                </a:lnTo>
                <a:lnTo>
                  <a:pt x="763798" y="34528"/>
                </a:lnTo>
                <a:lnTo>
                  <a:pt x="780665" y="34528"/>
                </a:lnTo>
                <a:lnTo>
                  <a:pt x="787759" y="37058"/>
                </a:lnTo>
                <a:lnTo>
                  <a:pt x="792324" y="42118"/>
                </a:lnTo>
                <a:lnTo>
                  <a:pt x="796987" y="47080"/>
                </a:lnTo>
                <a:lnTo>
                  <a:pt x="797330" y="48071"/>
                </a:lnTo>
                <a:close/>
              </a:path>
              <a:path w="799465" h="126364">
                <a:moveTo>
                  <a:pt x="740383" y="124122"/>
                </a:moveTo>
                <a:lnTo>
                  <a:pt x="717463" y="124122"/>
                </a:lnTo>
                <a:lnTo>
                  <a:pt x="717463" y="36760"/>
                </a:lnTo>
                <a:lnTo>
                  <a:pt x="740383" y="36760"/>
                </a:lnTo>
                <a:lnTo>
                  <a:pt x="740383" y="48071"/>
                </a:lnTo>
                <a:lnTo>
                  <a:pt x="797330" y="48071"/>
                </a:lnTo>
                <a:lnTo>
                  <a:pt x="799319" y="53826"/>
                </a:lnTo>
                <a:lnTo>
                  <a:pt x="799319" y="54918"/>
                </a:lnTo>
                <a:lnTo>
                  <a:pt x="751991" y="54918"/>
                </a:lnTo>
                <a:lnTo>
                  <a:pt x="745344" y="58390"/>
                </a:lnTo>
                <a:lnTo>
                  <a:pt x="740383" y="65335"/>
                </a:lnTo>
                <a:lnTo>
                  <a:pt x="740383" y="124122"/>
                </a:lnTo>
                <a:close/>
              </a:path>
              <a:path w="799465" h="126364">
                <a:moveTo>
                  <a:pt x="799319" y="124122"/>
                </a:moveTo>
                <a:lnTo>
                  <a:pt x="776399" y="124122"/>
                </a:lnTo>
                <a:lnTo>
                  <a:pt x="776399" y="60375"/>
                </a:lnTo>
                <a:lnTo>
                  <a:pt x="771041" y="54918"/>
                </a:lnTo>
                <a:lnTo>
                  <a:pt x="799319" y="54918"/>
                </a:lnTo>
                <a:lnTo>
                  <a:pt x="799319" y="12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456181" y="5094823"/>
            <a:ext cx="1528555" cy="326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7263586" y="4935823"/>
            <a:ext cx="1924473" cy="505138"/>
          </a:xfrm>
          <a:prstGeom prst="rect">
            <a:avLst/>
          </a:prstGeom>
          <a:ln w="9524">
            <a:solidFill>
              <a:srgbClr val="9E9E9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933">
              <a:latin typeface="Times New Roman"/>
              <a:cs typeface="Times New Roman"/>
            </a:endParaRPr>
          </a:p>
          <a:p>
            <a:pPr marL="752668"/>
            <a:r>
              <a:rPr sz="1333" b="1" spc="-152" dirty="0">
                <a:solidFill>
                  <a:srgbClr val="E99999"/>
                </a:solidFill>
                <a:latin typeface="Verdana"/>
                <a:cs typeface="Verdana"/>
              </a:rPr>
              <a:t>Unknown</a:t>
            </a:r>
            <a:endParaRPr sz="1333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87347" y="5723764"/>
            <a:ext cx="1466160" cy="30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1511637" y="3492359"/>
            <a:ext cx="7521977" cy="1081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458621" y="1471783"/>
            <a:ext cx="10099040" cy="20279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187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53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human-biased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prediction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h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spc="27" dirty="0">
                <a:solidFill>
                  <a:srgbClr val="FFFFFF"/>
                </a:solidFill>
                <a:latin typeface="Arial"/>
                <a:cs typeface="Arial"/>
              </a:rPr>
              <a:t>factored </a:t>
            </a:r>
            <a:r>
              <a:rPr sz="2800" spc="33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endParaRPr sz="2800">
              <a:latin typeface="Arial"/>
              <a:cs typeface="Arial"/>
            </a:endParaRPr>
          </a:p>
          <a:p>
            <a:pPr marL="1145511" lvl="1" indent="-488514">
              <a:lnSpc>
                <a:spcPts val="2707"/>
              </a:lnSpc>
              <a:buChar char="○"/>
              <a:tabLst>
                <a:tab pos="1145511" algn="l"/>
                <a:tab pos="1146358" algn="l"/>
              </a:tabLst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v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33" dirty="0">
                <a:solidFill>
                  <a:srgbClr val="FFFFFF"/>
                </a:solidFill>
                <a:latin typeface="Arial"/>
                <a:cs typeface="Arial"/>
              </a:rPr>
              <a:t>object </a:t>
            </a:r>
            <a:r>
              <a:rPr sz="2400" i="1" spc="-40" dirty="0">
                <a:solidFill>
                  <a:srgbClr val="64FFDA"/>
                </a:solidFill>
                <a:latin typeface="Arial"/>
                <a:cs typeface="Arial"/>
              </a:rPr>
              <a:t>visually</a:t>
            </a:r>
            <a:r>
              <a:rPr sz="2400" i="1" spc="347" dirty="0">
                <a:solidFill>
                  <a:srgbClr val="64FFD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64FFDA"/>
                </a:solidFill>
                <a:latin typeface="Arial"/>
                <a:cs typeface="Arial"/>
              </a:rPr>
              <a:t>present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1145511" lvl="1" indent="-488514">
              <a:spcBef>
                <a:spcPts val="20"/>
              </a:spcBef>
              <a:buChar char="○"/>
              <a:tabLst>
                <a:tab pos="1145511" algn="l"/>
                <a:tab pos="1146358" algn="l"/>
              </a:tabLst>
            </a:pPr>
            <a:r>
              <a:rPr sz="2400" spc="-27" dirty="0">
                <a:solidFill>
                  <a:srgbClr val="FFFFFF"/>
                </a:solidFill>
                <a:latin typeface="Arial"/>
                <a:cs typeface="Arial"/>
              </a:rPr>
              <a:t>Relevance 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r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i="1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33" dirty="0">
                <a:solidFill>
                  <a:srgbClr val="FFFFFF"/>
                </a:solidFill>
                <a:latin typeface="Arial"/>
                <a:cs typeface="Arial"/>
              </a:rPr>
              <a:t>object </a:t>
            </a:r>
            <a:r>
              <a:rPr sz="2400" i="1" spc="-20" dirty="0">
                <a:solidFill>
                  <a:srgbClr val="64FFDA"/>
                </a:solidFill>
                <a:latin typeface="Arial"/>
                <a:cs typeface="Arial"/>
              </a:rPr>
              <a:t>relevant </a:t>
            </a:r>
            <a:r>
              <a:rPr sz="2400" i="1" spc="2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i="1" spc="-9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2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human?</a:t>
            </a:r>
            <a:endParaRPr sz="2400">
              <a:latin typeface="Arial"/>
              <a:cs typeface="Arial"/>
            </a:endParaRPr>
          </a:p>
          <a:p>
            <a:pPr marL="4459282" marR="1364791" indent="-126997">
              <a:lnSpc>
                <a:spcPts val="2200"/>
              </a:lnSpc>
              <a:spcBef>
                <a:spcPts val="2467"/>
              </a:spcBef>
            </a:pPr>
            <a:r>
              <a:rPr sz="1867" spc="-53" dirty="0">
                <a:solidFill>
                  <a:srgbClr val="FFFFFF"/>
                </a:solidFill>
                <a:latin typeface="Arial"/>
                <a:cs typeface="Arial"/>
              </a:rPr>
              <a:t>Given 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1867" spc="-40" dirty="0">
                <a:solidFill>
                  <a:srgbClr val="FFFFFF"/>
                </a:solidFill>
                <a:latin typeface="Arial"/>
                <a:cs typeface="Arial"/>
              </a:rPr>
              <a:t>presence, </a:t>
            </a:r>
            <a:r>
              <a:rPr sz="2800" spc="-89" baseline="-31746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baseline="-31746" dirty="0">
                <a:solidFill>
                  <a:srgbClr val="FFFFFF"/>
                </a:solidFill>
                <a:latin typeface="Arial"/>
                <a:cs typeface="Arial"/>
              </a:rPr>
              <a:t>concept </a:t>
            </a:r>
            <a:r>
              <a:rPr sz="2800" spc="-80" baseline="-31746" dirty="0">
                <a:solidFill>
                  <a:srgbClr val="64FFDA"/>
                </a:solidFill>
                <a:latin typeface="Arial"/>
                <a:cs typeface="Arial"/>
              </a:rPr>
              <a:t>present</a:t>
            </a:r>
            <a:r>
              <a:rPr sz="2800" spc="-80" baseline="-31746" dirty="0">
                <a:solidFill>
                  <a:srgbClr val="FFFFFF"/>
                </a:solidFill>
                <a:latin typeface="Arial"/>
                <a:cs typeface="Arial"/>
              </a:rPr>
              <a:t>?  </a:t>
            </a:r>
            <a:r>
              <a:rPr sz="1867" spc="-53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concept</a:t>
            </a:r>
            <a:r>
              <a:rPr sz="1867" spc="-8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47" dirty="0">
                <a:solidFill>
                  <a:srgbClr val="64FFDA"/>
                </a:solidFill>
                <a:latin typeface="Arial"/>
                <a:cs typeface="Arial"/>
              </a:rPr>
              <a:t>relevant</a:t>
            </a:r>
            <a:r>
              <a:rPr sz="1867" spc="-47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86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682547" y="2082761"/>
            <a:ext cx="1678796" cy="2017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9669814" y="2070046"/>
            <a:ext cx="1704340" cy="2043007"/>
          </a:xfrm>
          <a:custGeom>
            <a:avLst/>
            <a:gdLst/>
            <a:ahLst/>
            <a:cxnLst/>
            <a:rect l="l" t="t" r="r" b="b"/>
            <a:pathLst>
              <a:path w="1278254" h="1532255">
                <a:moveTo>
                  <a:pt x="0" y="0"/>
                </a:moveTo>
                <a:lnTo>
                  <a:pt x="1278172" y="0"/>
                </a:lnTo>
                <a:lnTo>
                  <a:pt x="1278172" y="1531984"/>
                </a:lnTo>
                <a:lnTo>
                  <a:pt x="0" y="1531984"/>
                </a:lnTo>
                <a:lnTo>
                  <a:pt x="0" y="0"/>
                </a:lnTo>
                <a:close/>
              </a:path>
            </a:pathLst>
          </a:custGeom>
          <a:ln w="19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9718447" y="5127657"/>
            <a:ext cx="228399" cy="240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11075878" y="5127657"/>
            <a:ext cx="240399" cy="240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9709447" y="5730822"/>
            <a:ext cx="246399" cy="33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11078078" y="5639322"/>
            <a:ext cx="235999" cy="336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in label bias: idea</a:t>
            </a:r>
          </a:p>
        </p:txBody>
      </p:sp>
    </p:spTree>
    <p:extLst>
      <p:ext uri="{BB962C8B-B14F-4D97-AF65-F5344CB8AC3E}">
        <p14:creationId xmlns:p14="http://schemas.microsoft.com/office/powerpoint/2010/main" val="21031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1921" y="1336698"/>
            <a:ext cx="10329579" cy="471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18122" y="1336671"/>
            <a:ext cx="2114127" cy="579120"/>
          </a:xfrm>
          <a:custGeom>
            <a:avLst/>
            <a:gdLst/>
            <a:ahLst/>
            <a:cxnLst/>
            <a:rect l="l" t="t" r="r" b="b"/>
            <a:pathLst>
              <a:path w="1585595" h="434340">
                <a:moveTo>
                  <a:pt x="0" y="0"/>
                </a:moveTo>
                <a:lnTo>
                  <a:pt x="1585496" y="0"/>
                </a:lnTo>
                <a:lnTo>
                  <a:pt x="1585496" y="434101"/>
                </a:lnTo>
                <a:lnTo>
                  <a:pt x="0" y="4341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918122" y="1336669"/>
            <a:ext cx="2114127" cy="579120"/>
          </a:xfrm>
          <a:custGeom>
            <a:avLst/>
            <a:gdLst/>
            <a:ahLst/>
            <a:cxnLst/>
            <a:rect l="l" t="t" r="r" b="b"/>
            <a:pathLst>
              <a:path w="1585595" h="434340">
                <a:moveTo>
                  <a:pt x="0" y="0"/>
                </a:moveTo>
                <a:lnTo>
                  <a:pt x="1585496" y="0"/>
                </a:lnTo>
                <a:lnTo>
                  <a:pt x="1585496" y="434101"/>
                </a:lnTo>
                <a:lnTo>
                  <a:pt x="0" y="43410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29199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at a store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age1image1121950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845734"/>
            <a:ext cx="5517295" cy="4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22" y="1241911"/>
            <a:ext cx="10403840" cy="18971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180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33" dirty="0">
                <a:solidFill>
                  <a:srgbClr val="FFFFFF"/>
                </a:solidFill>
                <a:latin typeface="Arial"/>
                <a:cs typeface="Arial"/>
              </a:rPr>
              <a:t>Evaluate </a:t>
            </a:r>
            <a:r>
              <a:rPr sz="2800" spc="53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2400" i="1" spc="-47" dirty="0">
                <a:solidFill>
                  <a:srgbClr val="FFFFFF"/>
                </a:solidFill>
                <a:latin typeface="Arial"/>
                <a:cs typeface="Arial"/>
              </a:rPr>
              <a:t>v </a:t>
            </a:r>
            <a:r>
              <a:rPr sz="2800" spc="7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i="1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7" dirty="0">
                <a:solidFill>
                  <a:srgbClr val="FFFFFF"/>
                </a:solidFill>
                <a:latin typeface="Arial"/>
                <a:cs typeface="Arial"/>
              </a:rPr>
              <a:t>predictions</a:t>
            </a:r>
            <a:endParaRPr sz="2800" dirty="0">
              <a:latin typeface="Arial"/>
              <a:cs typeface="Arial"/>
            </a:endParaRPr>
          </a:p>
          <a:p>
            <a:pPr marL="535927" indent="-518994">
              <a:lnSpc>
                <a:spcPts val="3007"/>
              </a:lnSpc>
              <a:buChar char="●"/>
              <a:tabLst>
                <a:tab pos="535927" algn="l"/>
                <a:tab pos="536773" algn="l"/>
              </a:tabLst>
            </a:pP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Microsoft </a:t>
            </a:r>
            <a:r>
              <a:rPr sz="2800" spc="-33" dirty="0">
                <a:solidFill>
                  <a:srgbClr val="FFFFFF"/>
                </a:solidFill>
                <a:latin typeface="Arial"/>
                <a:cs typeface="Arial"/>
              </a:rPr>
              <a:t>COCO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3" dirty="0">
                <a:solidFill>
                  <a:srgbClr val="FFFFFF"/>
                </a:solidFill>
                <a:latin typeface="Arial"/>
                <a:cs typeface="Arial"/>
              </a:rPr>
              <a:t>dataset</a:t>
            </a:r>
            <a:endParaRPr sz="2800" dirty="0">
              <a:latin typeface="Arial"/>
              <a:cs typeface="Arial"/>
            </a:endParaRPr>
          </a:p>
          <a:p>
            <a:pPr marL="1145511" lvl="1" indent="-488514">
              <a:lnSpc>
                <a:spcPts val="2707"/>
              </a:lnSpc>
              <a:buChar char="○"/>
              <a:tabLst>
                <a:tab pos="1145511" algn="l"/>
                <a:tab pos="1146358" algn="l"/>
              </a:tabLst>
            </a:pP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Human-biased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labels </a:t>
            </a:r>
            <a:r>
              <a:rPr sz="2400" i="1" spc="-47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27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13" dirty="0">
                <a:solidFill>
                  <a:srgbClr val="FFFFFF"/>
                </a:solidFill>
                <a:latin typeface="Arial"/>
                <a:cs typeface="Arial"/>
              </a:rPr>
              <a:t>Captions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[1000</a:t>
            </a:r>
            <a:r>
              <a:rPr sz="1867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categories]</a:t>
            </a:r>
            <a:endParaRPr sz="1867" dirty="0">
              <a:latin typeface="Arial"/>
              <a:cs typeface="Arial"/>
            </a:endParaRPr>
          </a:p>
          <a:p>
            <a:pPr marL="1145511" lvl="1" indent="-488514">
              <a:spcBef>
                <a:spcPts val="20"/>
              </a:spcBef>
              <a:buChar char="○"/>
              <a:tabLst>
                <a:tab pos="1145511" algn="l"/>
                <a:tab pos="1146358" algn="l"/>
              </a:tabLst>
            </a:pPr>
            <a:r>
              <a:rPr sz="2400" spc="-33" dirty="0">
                <a:solidFill>
                  <a:srgbClr val="FFFFFF"/>
                </a:solidFill>
                <a:latin typeface="Arial"/>
                <a:cs typeface="Arial"/>
              </a:rPr>
              <a:t>Visually </a:t>
            </a:r>
            <a:r>
              <a:rPr sz="2400" spc="27" dirty="0">
                <a:solidFill>
                  <a:srgbClr val="FFFFFF"/>
                </a:solidFill>
                <a:latin typeface="Arial"/>
                <a:cs typeface="Arial"/>
              </a:rPr>
              <a:t>correct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labels </a:t>
            </a:r>
            <a:r>
              <a:rPr sz="2400" i="1" spc="-14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2400" spc="27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13" dirty="0">
                <a:solidFill>
                  <a:srgbClr val="FFFFFF"/>
                </a:solidFill>
                <a:latin typeface="Arial"/>
                <a:cs typeface="Arial"/>
              </a:rPr>
              <a:t>Detection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Bounding boxes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[73</a:t>
            </a:r>
            <a:r>
              <a:rPr sz="1867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categories]</a:t>
            </a:r>
            <a:endParaRPr sz="1867" dirty="0">
              <a:latin typeface="Arial"/>
              <a:cs typeface="Arial"/>
            </a:endParaRPr>
          </a:p>
          <a:p>
            <a:pPr marL="1145511" lvl="1" indent="-488514">
              <a:spcBef>
                <a:spcPts val="20"/>
              </a:spcBef>
              <a:buChar char="○"/>
              <a:tabLst>
                <a:tab pos="1145511" algn="l"/>
                <a:tab pos="1146358" algn="l"/>
              </a:tabLst>
            </a:pP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#images: 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80k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train, 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20k</a:t>
            </a:r>
            <a:r>
              <a:rPr sz="2400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622" y="3249615"/>
            <a:ext cx="6911340" cy="11430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35927" indent="-518994">
              <a:lnSpc>
                <a:spcPts val="3187"/>
              </a:lnSpc>
              <a:spcBef>
                <a:spcPts val="133"/>
              </a:spcBef>
              <a:buChar char="●"/>
              <a:tabLst>
                <a:tab pos="535927" algn="l"/>
                <a:tab pos="536773" algn="l"/>
              </a:tabLst>
            </a:pPr>
            <a:r>
              <a:rPr sz="2800" spc="-13" dirty="0">
                <a:solidFill>
                  <a:srgbClr val="FFFFFF"/>
                </a:solidFill>
                <a:latin typeface="Arial"/>
                <a:cs typeface="Arial"/>
              </a:rPr>
              <a:t>YFCC100M</a:t>
            </a:r>
            <a:endParaRPr sz="2800">
              <a:latin typeface="Arial"/>
              <a:cs typeface="Arial"/>
            </a:endParaRPr>
          </a:p>
          <a:p>
            <a:pPr marL="1145511" lvl="1" indent="-488514">
              <a:lnSpc>
                <a:spcPts val="2707"/>
              </a:lnSpc>
              <a:buChar char="○"/>
              <a:tabLst>
                <a:tab pos="1145511" algn="l"/>
                <a:tab pos="1146358" algn="l"/>
              </a:tabLst>
            </a:pP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Yahoo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Flickr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images </a:t>
            </a:r>
            <a:r>
              <a:rPr sz="2400" spc="33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13" dirty="0">
                <a:solidFill>
                  <a:srgbClr val="FFFFFF"/>
                </a:solidFill>
                <a:latin typeface="Arial"/>
                <a:cs typeface="Arial"/>
              </a:rPr>
              <a:t>tags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[1000</a:t>
            </a:r>
            <a:r>
              <a:rPr sz="1867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7" dirty="0">
                <a:solidFill>
                  <a:srgbClr val="FFFFFF"/>
                </a:solidFill>
                <a:latin typeface="Arial"/>
                <a:cs typeface="Arial"/>
              </a:rPr>
              <a:t>categori</a:t>
            </a:r>
            <a:endParaRPr sz="1867">
              <a:latin typeface="Arial"/>
              <a:cs typeface="Arial"/>
            </a:endParaRPr>
          </a:p>
          <a:p>
            <a:pPr marL="1145511" lvl="1" indent="-488514">
              <a:spcBef>
                <a:spcPts val="20"/>
              </a:spcBef>
              <a:buChar char="○"/>
              <a:tabLst>
                <a:tab pos="1145511" algn="l"/>
                <a:tab pos="1146358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Random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subset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#images: 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75k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train, 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15k</a:t>
            </a:r>
            <a:r>
              <a:rPr sz="2400" spc="-1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3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9523" y="3723679"/>
            <a:ext cx="310727" cy="664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es]</a:t>
            </a:r>
            <a:endParaRPr sz="1867">
              <a:latin typeface="Arial"/>
              <a:cs typeface="Arial"/>
            </a:endParaRPr>
          </a:p>
          <a:p>
            <a:pPr marL="62652">
              <a:spcBef>
                <a:spcPts val="127"/>
              </a:spcBef>
            </a:pPr>
            <a:r>
              <a:rPr sz="2400" spc="33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91680" y="3641959"/>
            <a:ext cx="1958395" cy="20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9893113" y="3700593"/>
            <a:ext cx="1297940" cy="1281007"/>
          </a:xfrm>
          <a:custGeom>
            <a:avLst/>
            <a:gdLst/>
            <a:ahLst/>
            <a:cxnLst/>
            <a:rect l="l" t="t" r="r" b="b"/>
            <a:pathLst>
              <a:path w="973454" h="960754">
                <a:moveTo>
                  <a:pt x="0" y="0"/>
                </a:moveTo>
                <a:lnTo>
                  <a:pt x="972898" y="0"/>
                </a:lnTo>
                <a:lnTo>
                  <a:pt x="972898" y="960598"/>
                </a:lnTo>
                <a:lnTo>
                  <a:pt x="0" y="960598"/>
                </a:lnTo>
                <a:lnTo>
                  <a:pt x="0" y="0"/>
                </a:lnTo>
                <a:close/>
              </a:path>
            </a:pathLst>
          </a:custGeom>
          <a:ln w="28424">
            <a:solidFill>
              <a:srgbClr val="FF4F4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0122314" y="3759526"/>
            <a:ext cx="1297940" cy="1281007"/>
          </a:xfrm>
          <a:custGeom>
            <a:avLst/>
            <a:gdLst/>
            <a:ahLst/>
            <a:cxnLst/>
            <a:rect l="l" t="t" r="r" b="b"/>
            <a:pathLst>
              <a:path w="973454" h="960754">
                <a:moveTo>
                  <a:pt x="0" y="0"/>
                </a:moveTo>
                <a:lnTo>
                  <a:pt x="972898" y="0"/>
                </a:lnTo>
                <a:lnTo>
                  <a:pt x="972898" y="960598"/>
                </a:lnTo>
                <a:lnTo>
                  <a:pt x="0" y="960598"/>
                </a:lnTo>
                <a:lnTo>
                  <a:pt x="0" y="0"/>
                </a:lnTo>
                <a:close/>
              </a:path>
            </a:pathLst>
          </a:custGeom>
          <a:ln w="284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940678" y="5016156"/>
            <a:ext cx="496993" cy="491067"/>
          </a:xfrm>
          <a:custGeom>
            <a:avLst/>
            <a:gdLst/>
            <a:ahLst/>
            <a:cxnLst/>
            <a:rect l="l" t="t" r="r" b="b"/>
            <a:pathLst>
              <a:path w="372745" h="368300">
                <a:moveTo>
                  <a:pt x="0" y="0"/>
                </a:moveTo>
                <a:lnTo>
                  <a:pt x="372599" y="0"/>
                </a:lnTo>
                <a:lnTo>
                  <a:pt x="372599" y="368099"/>
                </a:lnTo>
                <a:lnTo>
                  <a:pt x="0" y="368099"/>
                </a:lnTo>
                <a:lnTo>
                  <a:pt x="0" y="0"/>
                </a:lnTo>
                <a:close/>
              </a:path>
            </a:pathLst>
          </a:custGeom>
          <a:ln w="28424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0145746" y="5067156"/>
            <a:ext cx="1604433" cy="582507"/>
          </a:xfrm>
          <a:custGeom>
            <a:avLst/>
            <a:gdLst/>
            <a:ahLst/>
            <a:cxnLst/>
            <a:rect l="l" t="t" r="r" b="b"/>
            <a:pathLst>
              <a:path w="1203325" h="436879">
                <a:moveTo>
                  <a:pt x="0" y="0"/>
                </a:moveTo>
                <a:lnTo>
                  <a:pt x="1203297" y="0"/>
                </a:lnTo>
                <a:lnTo>
                  <a:pt x="1203297" y="436474"/>
                </a:lnTo>
                <a:lnTo>
                  <a:pt x="0" y="436474"/>
                </a:lnTo>
                <a:lnTo>
                  <a:pt x="0" y="0"/>
                </a:lnTo>
                <a:close/>
              </a:path>
            </a:pathLst>
          </a:custGeom>
          <a:ln w="284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667968" y="3575094"/>
            <a:ext cx="1958395" cy="20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7401109" y="5689893"/>
            <a:ext cx="2004060" cy="595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6518" marR="6773" indent="-80431">
              <a:lnSpc>
                <a:spcPts val="2200"/>
              </a:lnSpc>
              <a:spcBef>
                <a:spcPts val="240"/>
              </a:spcBef>
            </a:pPr>
            <a:r>
              <a:rPr sz="1867" spc="-47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67" spc="-13" dirty="0">
                <a:solidFill>
                  <a:srgbClr val="64FFDA"/>
                </a:solidFill>
                <a:latin typeface="Arial"/>
                <a:cs typeface="Arial"/>
              </a:rPr>
              <a:t>hungry </a:t>
            </a:r>
            <a:r>
              <a:rPr sz="1867" spc="-20" dirty="0">
                <a:solidFill>
                  <a:srgbClr val="64FFDA"/>
                </a:solidFill>
                <a:latin typeface="Arial"/>
                <a:cs typeface="Arial"/>
              </a:rPr>
              <a:t>dog</a:t>
            </a:r>
            <a:r>
              <a:rPr sz="1867" spc="-233" dirty="0">
                <a:solidFill>
                  <a:srgbClr val="64FFDA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FFFFFF"/>
                </a:solidFill>
                <a:latin typeface="Arial"/>
                <a:cs typeface="Arial"/>
              </a:rPr>
              <a:t>looks  at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67" spc="20" dirty="0">
                <a:solidFill>
                  <a:srgbClr val="64FFDA"/>
                </a:solidFill>
                <a:latin typeface="Arial"/>
                <a:cs typeface="Arial"/>
              </a:rPr>
              <a:t>food 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67" spc="-3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86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4566" y="6248691"/>
            <a:ext cx="59690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solidFill>
                  <a:srgbClr val="64FFDA"/>
                </a:solidFill>
                <a:latin typeface="Arial"/>
                <a:cs typeface="Arial"/>
              </a:rPr>
              <a:t>tabl</a:t>
            </a:r>
            <a:r>
              <a:rPr sz="1867" spc="-20" dirty="0">
                <a:solidFill>
                  <a:srgbClr val="64FFDA"/>
                </a:solidFill>
                <a:latin typeface="Arial"/>
                <a:cs typeface="Arial"/>
              </a:rPr>
              <a:t>e</a:t>
            </a:r>
            <a:r>
              <a:rPr sz="1867" spc="-8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6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25387" y="5817414"/>
            <a:ext cx="1722967" cy="595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59631" marR="6773" indent="-543546">
              <a:lnSpc>
                <a:spcPts val="2200"/>
              </a:lnSpc>
              <a:spcBef>
                <a:spcPts val="240"/>
              </a:spcBef>
            </a:pP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dog, </a:t>
            </a:r>
            <a:r>
              <a:rPr sz="1867" spc="-27" dirty="0">
                <a:solidFill>
                  <a:srgbClr val="FFFFFF"/>
                </a:solidFill>
                <a:latin typeface="Arial"/>
                <a:cs typeface="Arial"/>
              </a:rPr>
              <a:t>chair,</a:t>
            </a:r>
            <a:r>
              <a:rPr sz="1867" spc="-1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80" dirty="0">
                <a:solidFill>
                  <a:srgbClr val="FFFFFF"/>
                </a:solidFill>
                <a:latin typeface="Arial"/>
                <a:cs typeface="Arial"/>
              </a:rPr>
              <a:t>pizza,  </a:t>
            </a:r>
            <a:r>
              <a:rPr sz="1867" spc="13" dirty="0">
                <a:solidFill>
                  <a:srgbClr val="FFFFFF"/>
                </a:solidFill>
                <a:latin typeface="Arial"/>
                <a:cs typeface="Arial"/>
              </a:rPr>
              <a:t>donut</a:t>
            </a:r>
            <a:endParaRPr sz="186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98555" y="3232613"/>
            <a:ext cx="40148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1558674" algn="l"/>
              </a:tabLst>
            </a:pPr>
            <a:r>
              <a:rPr sz="1867" spc="33" dirty="0">
                <a:solidFill>
                  <a:srgbClr val="64FFDA"/>
                </a:solidFill>
                <a:latin typeface="Arial"/>
                <a:cs typeface="Arial"/>
              </a:rPr>
              <a:t>y</a:t>
            </a:r>
            <a:r>
              <a:rPr sz="1867" spc="-67" dirty="0">
                <a:solidFill>
                  <a:srgbClr val="64FFDA"/>
                </a:solidFill>
                <a:latin typeface="Arial"/>
                <a:cs typeface="Arial"/>
              </a:rPr>
              <a:t> 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labels	</a:t>
            </a:r>
            <a:r>
              <a:rPr sz="1867" spc="-160" dirty="0">
                <a:solidFill>
                  <a:srgbClr val="64FFDA"/>
                </a:solidFill>
                <a:latin typeface="Arial"/>
                <a:cs typeface="Arial"/>
              </a:rPr>
              <a:t>z </a:t>
            </a:r>
            <a:r>
              <a:rPr sz="1867" spc="-40" dirty="0">
                <a:solidFill>
                  <a:srgbClr val="FFFFFF"/>
                </a:solidFill>
                <a:latin typeface="Arial"/>
                <a:cs typeface="Arial"/>
              </a:rPr>
              <a:t>labels: 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1867" spc="27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67" spc="-1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1867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6399" y="4685323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2380195" y="4685323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3624325" y="4685323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5060123" y="4685323"/>
            <a:ext cx="0" cy="1820333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0"/>
                </a:moveTo>
                <a:lnTo>
                  <a:pt x="0" y="1364622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450065" y="4691656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450065" y="5240623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450065" y="5869555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450065" y="6498487"/>
            <a:ext cx="4616872" cy="0"/>
          </a:xfrm>
          <a:custGeom>
            <a:avLst/>
            <a:gdLst/>
            <a:ahLst/>
            <a:cxnLst/>
            <a:rect l="l" t="t" r="r" b="b"/>
            <a:pathLst>
              <a:path w="3462654">
                <a:moveTo>
                  <a:pt x="0" y="0"/>
                </a:moveTo>
                <a:lnTo>
                  <a:pt x="3462293" y="0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726940" y="4872613"/>
            <a:ext cx="552873" cy="164252"/>
          </a:xfrm>
          <a:custGeom>
            <a:avLst/>
            <a:gdLst/>
            <a:ahLst/>
            <a:cxnLst/>
            <a:rect l="l" t="t" r="r" b="b"/>
            <a:pathLst>
              <a:path w="414655" h="123189">
                <a:moveTo>
                  <a:pt x="76795" y="120699"/>
                </a:moveTo>
                <a:lnTo>
                  <a:pt x="0" y="120699"/>
                </a:lnTo>
                <a:lnTo>
                  <a:pt x="0" y="0"/>
                </a:lnTo>
                <a:lnTo>
                  <a:pt x="25746" y="0"/>
                </a:lnTo>
                <a:lnTo>
                  <a:pt x="25746" y="98077"/>
                </a:lnTo>
                <a:lnTo>
                  <a:pt x="76795" y="98077"/>
                </a:lnTo>
                <a:lnTo>
                  <a:pt x="76795" y="120699"/>
                </a:lnTo>
                <a:close/>
              </a:path>
              <a:path w="414655" h="123189">
                <a:moveTo>
                  <a:pt x="100229" y="60275"/>
                </a:moveTo>
                <a:lnTo>
                  <a:pt x="91597" y="44796"/>
                </a:lnTo>
                <a:lnTo>
                  <a:pt x="99950" y="38806"/>
                </a:lnTo>
                <a:lnTo>
                  <a:pt x="109085" y="34527"/>
                </a:lnTo>
                <a:lnTo>
                  <a:pt x="119000" y="31960"/>
                </a:lnTo>
                <a:lnTo>
                  <a:pt x="129697" y="31104"/>
                </a:lnTo>
                <a:lnTo>
                  <a:pt x="138385" y="31644"/>
                </a:lnTo>
                <a:lnTo>
                  <a:pt x="165351" y="50006"/>
                </a:lnTo>
                <a:lnTo>
                  <a:pt x="125679" y="50006"/>
                </a:lnTo>
                <a:lnTo>
                  <a:pt x="118675" y="50648"/>
                </a:lnTo>
                <a:lnTo>
                  <a:pt x="112098" y="52573"/>
                </a:lnTo>
                <a:lnTo>
                  <a:pt x="105950" y="55782"/>
                </a:lnTo>
                <a:lnTo>
                  <a:pt x="100229" y="60275"/>
                </a:lnTo>
                <a:close/>
              </a:path>
              <a:path w="414655" h="123189">
                <a:moveTo>
                  <a:pt x="167946" y="76348"/>
                </a:moveTo>
                <a:lnTo>
                  <a:pt x="144877" y="76348"/>
                </a:lnTo>
                <a:lnTo>
                  <a:pt x="144877" y="60126"/>
                </a:lnTo>
                <a:lnTo>
                  <a:pt x="143141" y="56604"/>
                </a:lnTo>
                <a:lnTo>
                  <a:pt x="139669" y="54024"/>
                </a:lnTo>
                <a:lnTo>
                  <a:pt x="136196" y="51345"/>
                </a:lnTo>
                <a:lnTo>
                  <a:pt x="131533" y="50006"/>
                </a:lnTo>
                <a:lnTo>
                  <a:pt x="165351" y="50006"/>
                </a:lnTo>
                <a:lnTo>
                  <a:pt x="165453" y="50192"/>
                </a:lnTo>
                <a:lnTo>
                  <a:pt x="167323" y="56787"/>
                </a:lnTo>
                <a:lnTo>
                  <a:pt x="167946" y="64293"/>
                </a:lnTo>
                <a:lnTo>
                  <a:pt x="167946" y="76348"/>
                </a:lnTo>
                <a:close/>
              </a:path>
              <a:path w="414655" h="123189">
                <a:moveTo>
                  <a:pt x="117196" y="122932"/>
                </a:moveTo>
                <a:lnTo>
                  <a:pt x="108762" y="122932"/>
                </a:lnTo>
                <a:lnTo>
                  <a:pt x="101569" y="120252"/>
                </a:lnTo>
                <a:lnTo>
                  <a:pt x="95616" y="114895"/>
                </a:lnTo>
                <a:lnTo>
                  <a:pt x="89762" y="109438"/>
                </a:lnTo>
                <a:lnTo>
                  <a:pt x="86835" y="102443"/>
                </a:lnTo>
                <a:lnTo>
                  <a:pt x="86835" y="85378"/>
                </a:lnTo>
                <a:lnTo>
                  <a:pt x="89613" y="78531"/>
                </a:lnTo>
                <a:lnTo>
                  <a:pt x="95169" y="73371"/>
                </a:lnTo>
                <a:lnTo>
                  <a:pt x="100824" y="68213"/>
                </a:lnTo>
                <a:lnTo>
                  <a:pt x="108167" y="65632"/>
                </a:lnTo>
                <a:lnTo>
                  <a:pt x="117196" y="65632"/>
                </a:lnTo>
                <a:lnTo>
                  <a:pt x="126014" y="66302"/>
                </a:lnTo>
                <a:lnTo>
                  <a:pt x="133567" y="68311"/>
                </a:lnTo>
                <a:lnTo>
                  <a:pt x="139855" y="71660"/>
                </a:lnTo>
                <a:lnTo>
                  <a:pt x="144877" y="76348"/>
                </a:lnTo>
                <a:lnTo>
                  <a:pt x="167946" y="76348"/>
                </a:lnTo>
                <a:lnTo>
                  <a:pt x="167946" y="81260"/>
                </a:lnTo>
                <a:lnTo>
                  <a:pt x="121859" y="81260"/>
                </a:lnTo>
                <a:lnTo>
                  <a:pt x="117989" y="82401"/>
                </a:lnTo>
                <a:lnTo>
                  <a:pt x="111640" y="86964"/>
                </a:lnTo>
                <a:lnTo>
                  <a:pt x="110052" y="90239"/>
                </a:lnTo>
                <a:lnTo>
                  <a:pt x="110052" y="98574"/>
                </a:lnTo>
                <a:lnTo>
                  <a:pt x="111640" y="101748"/>
                </a:lnTo>
                <a:lnTo>
                  <a:pt x="114815" y="104030"/>
                </a:lnTo>
                <a:lnTo>
                  <a:pt x="117989" y="106214"/>
                </a:lnTo>
                <a:lnTo>
                  <a:pt x="121859" y="107304"/>
                </a:lnTo>
                <a:lnTo>
                  <a:pt x="167946" y="107304"/>
                </a:lnTo>
                <a:lnTo>
                  <a:pt x="167946" y="111621"/>
                </a:lnTo>
                <a:lnTo>
                  <a:pt x="144877" y="111621"/>
                </a:lnTo>
                <a:lnTo>
                  <a:pt x="139576" y="116569"/>
                </a:lnTo>
                <a:lnTo>
                  <a:pt x="133195" y="120104"/>
                </a:lnTo>
                <a:lnTo>
                  <a:pt x="125735" y="122225"/>
                </a:lnTo>
                <a:lnTo>
                  <a:pt x="117196" y="122932"/>
                </a:lnTo>
                <a:close/>
              </a:path>
              <a:path w="414655" h="123189">
                <a:moveTo>
                  <a:pt x="167946" y="107304"/>
                </a:moveTo>
                <a:lnTo>
                  <a:pt x="134857" y="107304"/>
                </a:lnTo>
                <a:lnTo>
                  <a:pt x="141008" y="104774"/>
                </a:lnTo>
                <a:lnTo>
                  <a:pt x="144877" y="99715"/>
                </a:lnTo>
                <a:lnTo>
                  <a:pt x="144877" y="88849"/>
                </a:lnTo>
                <a:lnTo>
                  <a:pt x="141008" y="83790"/>
                </a:lnTo>
                <a:lnTo>
                  <a:pt x="134857" y="81260"/>
                </a:lnTo>
                <a:lnTo>
                  <a:pt x="167946" y="81260"/>
                </a:lnTo>
                <a:lnTo>
                  <a:pt x="167946" y="107304"/>
                </a:lnTo>
                <a:close/>
              </a:path>
              <a:path w="414655" h="123189">
                <a:moveTo>
                  <a:pt x="167946" y="120699"/>
                </a:moveTo>
                <a:lnTo>
                  <a:pt x="144877" y="120699"/>
                </a:lnTo>
                <a:lnTo>
                  <a:pt x="144877" y="111621"/>
                </a:lnTo>
                <a:lnTo>
                  <a:pt x="167946" y="111621"/>
                </a:lnTo>
                <a:lnTo>
                  <a:pt x="167946" y="120699"/>
                </a:lnTo>
                <a:close/>
              </a:path>
              <a:path w="414655" h="123189">
                <a:moveTo>
                  <a:pt x="211901" y="120699"/>
                </a:moveTo>
                <a:lnTo>
                  <a:pt x="188982" y="120699"/>
                </a:lnTo>
                <a:lnTo>
                  <a:pt x="188982" y="0"/>
                </a:lnTo>
                <a:lnTo>
                  <a:pt x="211901" y="0"/>
                </a:lnTo>
                <a:lnTo>
                  <a:pt x="211901" y="44499"/>
                </a:lnTo>
                <a:lnTo>
                  <a:pt x="267329" y="44499"/>
                </a:lnTo>
                <a:lnTo>
                  <a:pt x="271507" y="50583"/>
                </a:lnTo>
                <a:lnTo>
                  <a:pt x="271896" y="51494"/>
                </a:lnTo>
                <a:lnTo>
                  <a:pt x="227925" y="51494"/>
                </a:lnTo>
                <a:lnTo>
                  <a:pt x="224155" y="52486"/>
                </a:lnTo>
                <a:lnTo>
                  <a:pt x="220384" y="54471"/>
                </a:lnTo>
                <a:lnTo>
                  <a:pt x="216614" y="56356"/>
                </a:lnTo>
                <a:lnTo>
                  <a:pt x="213786" y="58787"/>
                </a:lnTo>
                <a:lnTo>
                  <a:pt x="211901" y="61763"/>
                </a:lnTo>
                <a:lnTo>
                  <a:pt x="211901" y="92719"/>
                </a:lnTo>
                <a:lnTo>
                  <a:pt x="213786" y="95398"/>
                </a:lnTo>
                <a:lnTo>
                  <a:pt x="216614" y="97680"/>
                </a:lnTo>
                <a:lnTo>
                  <a:pt x="224155" y="101451"/>
                </a:lnTo>
                <a:lnTo>
                  <a:pt x="227925" y="102393"/>
                </a:lnTo>
                <a:lnTo>
                  <a:pt x="272049" y="102393"/>
                </a:lnTo>
                <a:lnTo>
                  <a:pt x="271507" y="103659"/>
                </a:lnTo>
                <a:lnTo>
                  <a:pt x="267437" y="109537"/>
                </a:lnTo>
                <a:lnTo>
                  <a:pt x="211901" y="109537"/>
                </a:lnTo>
                <a:lnTo>
                  <a:pt x="211901" y="120699"/>
                </a:lnTo>
                <a:close/>
              </a:path>
              <a:path w="414655" h="123189">
                <a:moveTo>
                  <a:pt x="267329" y="44499"/>
                </a:moveTo>
                <a:lnTo>
                  <a:pt x="211901" y="44499"/>
                </a:lnTo>
                <a:lnTo>
                  <a:pt x="217547" y="38639"/>
                </a:lnTo>
                <a:lnTo>
                  <a:pt x="223919" y="34453"/>
                </a:lnTo>
                <a:lnTo>
                  <a:pt x="231016" y="31942"/>
                </a:lnTo>
                <a:lnTo>
                  <a:pt x="238839" y="31104"/>
                </a:lnTo>
                <a:lnTo>
                  <a:pt x="247118" y="31895"/>
                </a:lnTo>
                <a:lnTo>
                  <a:pt x="254540" y="34267"/>
                </a:lnTo>
                <a:lnTo>
                  <a:pt x="261107" y="38221"/>
                </a:lnTo>
                <a:lnTo>
                  <a:pt x="266818" y="43755"/>
                </a:lnTo>
                <a:lnTo>
                  <a:pt x="267329" y="44499"/>
                </a:lnTo>
                <a:close/>
              </a:path>
              <a:path w="414655" h="123189">
                <a:moveTo>
                  <a:pt x="272049" y="102393"/>
                </a:moveTo>
                <a:lnTo>
                  <a:pt x="238442" y="102393"/>
                </a:lnTo>
                <a:lnTo>
                  <a:pt x="243800" y="100111"/>
                </a:lnTo>
                <a:lnTo>
                  <a:pt x="251836" y="90884"/>
                </a:lnTo>
                <a:lnTo>
                  <a:pt x="253871" y="84733"/>
                </a:lnTo>
                <a:lnTo>
                  <a:pt x="253871" y="69453"/>
                </a:lnTo>
                <a:lnTo>
                  <a:pt x="251836" y="63302"/>
                </a:lnTo>
                <a:lnTo>
                  <a:pt x="247768" y="58638"/>
                </a:lnTo>
                <a:lnTo>
                  <a:pt x="243800" y="53876"/>
                </a:lnTo>
                <a:lnTo>
                  <a:pt x="238442" y="51494"/>
                </a:lnTo>
                <a:lnTo>
                  <a:pt x="271896" y="51494"/>
                </a:lnTo>
                <a:lnTo>
                  <a:pt x="274855" y="58415"/>
                </a:lnTo>
                <a:lnTo>
                  <a:pt x="276864" y="67252"/>
                </a:lnTo>
                <a:lnTo>
                  <a:pt x="277534" y="77093"/>
                </a:lnTo>
                <a:lnTo>
                  <a:pt x="276864" y="86990"/>
                </a:lnTo>
                <a:lnTo>
                  <a:pt x="274855" y="95845"/>
                </a:lnTo>
                <a:lnTo>
                  <a:pt x="272049" y="102393"/>
                </a:lnTo>
                <a:close/>
              </a:path>
              <a:path w="414655" h="123189">
                <a:moveTo>
                  <a:pt x="238839" y="122932"/>
                </a:moveTo>
                <a:lnTo>
                  <a:pt x="231128" y="122095"/>
                </a:lnTo>
                <a:lnTo>
                  <a:pt x="224068" y="119583"/>
                </a:lnTo>
                <a:lnTo>
                  <a:pt x="217659" y="115397"/>
                </a:lnTo>
                <a:lnTo>
                  <a:pt x="211901" y="109537"/>
                </a:lnTo>
                <a:lnTo>
                  <a:pt x="267437" y="109537"/>
                </a:lnTo>
                <a:lnTo>
                  <a:pt x="238839" y="122932"/>
                </a:lnTo>
                <a:close/>
              </a:path>
              <a:path w="414655" h="123189">
                <a:moveTo>
                  <a:pt x="341037" y="122932"/>
                </a:moveTo>
                <a:lnTo>
                  <a:pt x="334190" y="122932"/>
                </a:lnTo>
                <a:lnTo>
                  <a:pt x="324321" y="122132"/>
                </a:lnTo>
                <a:lnTo>
                  <a:pt x="290696" y="95435"/>
                </a:lnTo>
                <a:lnTo>
                  <a:pt x="287459" y="76943"/>
                </a:lnTo>
                <a:lnTo>
                  <a:pt x="288268" y="67530"/>
                </a:lnTo>
                <a:lnTo>
                  <a:pt x="314954" y="34379"/>
                </a:lnTo>
                <a:lnTo>
                  <a:pt x="332702" y="31104"/>
                </a:lnTo>
                <a:lnTo>
                  <a:pt x="341930" y="31942"/>
                </a:lnTo>
                <a:lnTo>
                  <a:pt x="350264" y="34453"/>
                </a:lnTo>
                <a:lnTo>
                  <a:pt x="357705" y="38639"/>
                </a:lnTo>
                <a:lnTo>
                  <a:pt x="364254" y="44499"/>
                </a:lnTo>
                <a:lnTo>
                  <a:pt x="367924" y="49410"/>
                </a:lnTo>
                <a:lnTo>
                  <a:pt x="326650" y="49410"/>
                </a:lnTo>
                <a:lnTo>
                  <a:pt x="321689" y="51246"/>
                </a:lnTo>
                <a:lnTo>
                  <a:pt x="313950" y="58589"/>
                </a:lnTo>
                <a:lnTo>
                  <a:pt x="311718" y="63202"/>
                </a:lnTo>
                <a:lnTo>
                  <a:pt x="311123" y="68758"/>
                </a:lnTo>
                <a:lnTo>
                  <a:pt x="375621" y="68758"/>
                </a:lnTo>
                <a:lnTo>
                  <a:pt x="375695" y="69056"/>
                </a:lnTo>
                <a:lnTo>
                  <a:pt x="376457" y="79324"/>
                </a:lnTo>
                <a:lnTo>
                  <a:pt x="376457" y="84385"/>
                </a:lnTo>
                <a:lnTo>
                  <a:pt x="311568" y="84385"/>
                </a:lnTo>
                <a:lnTo>
                  <a:pt x="312264" y="89941"/>
                </a:lnTo>
                <a:lnTo>
                  <a:pt x="314744" y="94704"/>
                </a:lnTo>
                <a:lnTo>
                  <a:pt x="323276" y="102642"/>
                </a:lnTo>
                <a:lnTo>
                  <a:pt x="329180" y="104626"/>
                </a:lnTo>
                <a:lnTo>
                  <a:pt x="366058" y="104626"/>
                </a:lnTo>
                <a:lnTo>
                  <a:pt x="370207" y="110727"/>
                </a:lnTo>
                <a:lnTo>
                  <a:pt x="365842" y="114696"/>
                </a:lnTo>
                <a:lnTo>
                  <a:pt x="360434" y="117723"/>
                </a:lnTo>
                <a:lnTo>
                  <a:pt x="347635" y="121890"/>
                </a:lnTo>
                <a:lnTo>
                  <a:pt x="341037" y="122932"/>
                </a:lnTo>
                <a:close/>
              </a:path>
              <a:path w="414655" h="123189">
                <a:moveTo>
                  <a:pt x="375621" y="68758"/>
                </a:moveTo>
                <a:lnTo>
                  <a:pt x="354282" y="68758"/>
                </a:lnTo>
                <a:lnTo>
                  <a:pt x="353886" y="63003"/>
                </a:lnTo>
                <a:lnTo>
                  <a:pt x="351703" y="58340"/>
                </a:lnTo>
                <a:lnTo>
                  <a:pt x="343766" y="51196"/>
                </a:lnTo>
                <a:lnTo>
                  <a:pt x="338755" y="49410"/>
                </a:lnTo>
                <a:lnTo>
                  <a:pt x="367924" y="49410"/>
                </a:lnTo>
                <a:lnTo>
                  <a:pt x="369593" y="51643"/>
                </a:lnTo>
                <a:lnTo>
                  <a:pt x="373407" y="59828"/>
                </a:lnTo>
                <a:lnTo>
                  <a:pt x="375621" y="68758"/>
                </a:lnTo>
                <a:close/>
              </a:path>
              <a:path w="414655" h="123189">
                <a:moveTo>
                  <a:pt x="366058" y="104626"/>
                </a:moveTo>
                <a:lnTo>
                  <a:pt x="340293" y="104626"/>
                </a:lnTo>
                <a:lnTo>
                  <a:pt x="344310" y="103882"/>
                </a:lnTo>
                <a:lnTo>
                  <a:pt x="348776" y="102393"/>
                </a:lnTo>
                <a:lnTo>
                  <a:pt x="353240" y="100806"/>
                </a:lnTo>
                <a:lnTo>
                  <a:pt x="357011" y="98623"/>
                </a:lnTo>
                <a:lnTo>
                  <a:pt x="360087" y="95845"/>
                </a:lnTo>
                <a:lnTo>
                  <a:pt x="366058" y="104626"/>
                </a:lnTo>
                <a:close/>
              </a:path>
              <a:path w="414655" h="123189">
                <a:moveTo>
                  <a:pt x="414302" y="120699"/>
                </a:moveTo>
                <a:lnTo>
                  <a:pt x="391383" y="120699"/>
                </a:lnTo>
                <a:lnTo>
                  <a:pt x="391383" y="0"/>
                </a:lnTo>
                <a:lnTo>
                  <a:pt x="414302" y="0"/>
                </a:lnTo>
                <a:lnTo>
                  <a:pt x="414302" y="120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3810906" y="4868048"/>
            <a:ext cx="1065953" cy="168485"/>
          </a:xfrm>
          <a:custGeom>
            <a:avLst/>
            <a:gdLst/>
            <a:ahLst/>
            <a:cxnLst/>
            <a:rect l="l" t="t" r="r" b="b"/>
            <a:pathLst>
              <a:path w="799464" h="126364">
                <a:moveTo>
                  <a:pt x="25747" y="124122"/>
                </a:moveTo>
                <a:lnTo>
                  <a:pt x="0" y="124122"/>
                </a:lnTo>
                <a:lnTo>
                  <a:pt x="0" y="3423"/>
                </a:lnTo>
                <a:lnTo>
                  <a:pt x="56554" y="3423"/>
                </a:lnTo>
                <a:lnTo>
                  <a:pt x="65316" y="4102"/>
                </a:lnTo>
                <a:lnTo>
                  <a:pt x="93971" y="26045"/>
                </a:lnTo>
                <a:lnTo>
                  <a:pt x="25747" y="26045"/>
                </a:lnTo>
                <a:lnTo>
                  <a:pt x="25747" y="58638"/>
                </a:lnTo>
                <a:lnTo>
                  <a:pt x="93831" y="58638"/>
                </a:lnTo>
                <a:lnTo>
                  <a:pt x="90673" y="64564"/>
                </a:lnTo>
                <a:lnTo>
                  <a:pt x="56554" y="81260"/>
                </a:lnTo>
                <a:lnTo>
                  <a:pt x="25747" y="81260"/>
                </a:lnTo>
                <a:lnTo>
                  <a:pt x="25747" y="124122"/>
                </a:lnTo>
                <a:close/>
              </a:path>
              <a:path w="799464" h="126364">
                <a:moveTo>
                  <a:pt x="93831" y="58638"/>
                </a:moveTo>
                <a:lnTo>
                  <a:pt x="58191" y="58638"/>
                </a:lnTo>
                <a:lnTo>
                  <a:pt x="62408" y="57200"/>
                </a:lnTo>
                <a:lnTo>
                  <a:pt x="65782" y="54322"/>
                </a:lnTo>
                <a:lnTo>
                  <a:pt x="69155" y="51346"/>
                </a:lnTo>
                <a:lnTo>
                  <a:pt x="70842" y="47327"/>
                </a:lnTo>
                <a:lnTo>
                  <a:pt x="70842" y="37207"/>
                </a:lnTo>
                <a:lnTo>
                  <a:pt x="69155" y="33238"/>
                </a:lnTo>
                <a:lnTo>
                  <a:pt x="62408" y="27484"/>
                </a:lnTo>
                <a:lnTo>
                  <a:pt x="58191" y="26045"/>
                </a:lnTo>
                <a:lnTo>
                  <a:pt x="93971" y="26045"/>
                </a:lnTo>
                <a:lnTo>
                  <a:pt x="94282" y="26640"/>
                </a:lnTo>
                <a:lnTo>
                  <a:pt x="96347" y="34044"/>
                </a:lnTo>
                <a:lnTo>
                  <a:pt x="97035" y="42267"/>
                </a:lnTo>
                <a:lnTo>
                  <a:pt x="96328" y="50499"/>
                </a:lnTo>
                <a:lnTo>
                  <a:pt x="94208" y="57931"/>
                </a:lnTo>
                <a:lnTo>
                  <a:pt x="93831" y="58638"/>
                </a:lnTo>
                <a:close/>
              </a:path>
              <a:path w="799464" h="126364">
                <a:moveTo>
                  <a:pt x="161189" y="48666"/>
                </a:moveTo>
                <a:lnTo>
                  <a:pt x="133358" y="48666"/>
                </a:lnTo>
                <a:lnTo>
                  <a:pt x="136533" y="44797"/>
                </a:lnTo>
                <a:lnTo>
                  <a:pt x="140601" y="41473"/>
                </a:lnTo>
                <a:lnTo>
                  <a:pt x="145562" y="38695"/>
                </a:lnTo>
                <a:lnTo>
                  <a:pt x="150622" y="35917"/>
                </a:lnTo>
                <a:lnTo>
                  <a:pt x="155831" y="34528"/>
                </a:lnTo>
                <a:lnTo>
                  <a:pt x="161189" y="34528"/>
                </a:lnTo>
                <a:lnTo>
                  <a:pt x="161189" y="48666"/>
                </a:lnTo>
                <a:close/>
              </a:path>
              <a:path w="799464" h="126364">
                <a:moveTo>
                  <a:pt x="133358" y="124122"/>
                </a:moveTo>
                <a:lnTo>
                  <a:pt x="110439" y="124122"/>
                </a:lnTo>
                <a:lnTo>
                  <a:pt x="110439" y="36760"/>
                </a:lnTo>
                <a:lnTo>
                  <a:pt x="133358" y="36760"/>
                </a:lnTo>
                <a:lnTo>
                  <a:pt x="133358" y="48666"/>
                </a:lnTo>
                <a:lnTo>
                  <a:pt x="161189" y="48666"/>
                </a:lnTo>
                <a:lnTo>
                  <a:pt x="161189" y="56405"/>
                </a:lnTo>
                <a:lnTo>
                  <a:pt x="150770" y="56405"/>
                </a:lnTo>
                <a:lnTo>
                  <a:pt x="146603" y="57398"/>
                </a:lnTo>
                <a:lnTo>
                  <a:pt x="142436" y="59382"/>
                </a:lnTo>
                <a:lnTo>
                  <a:pt x="138269" y="61267"/>
                </a:lnTo>
                <a:lnTo>
                  <a:pt x="135243" y="63599"/>
                </a:lnTo>
                <a:lnTo>
                  <a:pt x="133358" y="66377"/>
                </a:lnTo>
                <a:lnTo>
                  <a:pt x="133358" y="124122"/>
                </a:lnTo>
                <a:close/>
              </a:path>
              <a:path w="799464" h="126364">
                <a:moveTo>
                  <a:pt x="161189" y="57001"/>
                </a:moveTo>
                <a:lnTo>
                  <a:pt x="154938" y="56405"/>
                </a:lnTo>
                <a:lnTo>
                  <a:pt x="161189" y="56405"/>
                </a:lnTo>
                <a:lnTo>
                  <a:pt x="161189" y="57001"/>
                </a:lnTo>
                <a:close/>
              </a:path>
              <a:path w="799464" h="126364">
                <a:moveTo>
                  <a:pt x="222334" y="126355"/>
                </a:moveTo>
                <a:lnTo>
                  <a:pt x="215487" y="126355"/>
                </a:lnTo>
                <a:lnTo>
                  <a:pt x="205618" y="125555"/>
                </a:lnTo>
                <a:lnTo>
                  <a:pt x="171992" y="98859"/>
                </a:lnTo>
                <a:lnTo>
                  <a:pt x="168755" y="80367"/>
                </a:lnTo>
                <a:lnTo>
                  <a:pt x="169565" y="70953"/>
                </a:lnTo>
                <a:lnTo>
                  <a:pt x="196251" y="37802"/>
                </a:lnTo>
                <a:lnTo>
                  <a:pt x="213999" y="34528"/>
                </a:lnTo>
                <a:lnTo>
                  <a:pt x="223226" y="35365"/>
                </a:lnTo>
                <a:lnTo>
                  <a:pt x="231560" y="37876"/>
                </a:lnTo>
                <a:lnTo>
                  <a:pt x="239002" y="42062"/>
                </a:lnTo>
                <a:lnTo>
                  <a:pt x="245551" y="47923"/>
                </a:lnTo>
                <a:lnTo>
                  <a:pt x="249221" y="52834"/>
                </a:lnTo>
                <a:lnTo>
                  <a:pt x="207946" y="52834"/>
                </a:lnTo>
                <a:lnTo>
                  <a:pt x="202985" y="54669"/>
                </a:lnTo>
                <a:lnTo>
                  <a:pt x="195246" y="62012"/>
                </a:lnTo>
                <a:lnTo>
                  <a:pt x="193014" y="66625"/>
                </a:lnTo>
                <a:lnTo>
                  <a:pt x="192418" y="72182"/>
                </a:lnTo>
                <a:lnTo>
                  <a:pt x="256918" y="72182"/>
                </a:lnTo>
                <a:lnTo>
                  <a:pt x="256991" y="72479"/>
                </a:lnTo>
                <a:lnTo>
                  <a:pt x="257754" y="82748"/>
                </a:lnTo>
                <a:lnTo>
                  <a:pt x="257754" y="87808"/>
                </a:lnTo>
                <a:lnTo>
                  <a:pt x="192865" y="87808"/>
                </a:lnTo>
                <a:lnTo>
                  <a:pt x="193559" y="93364"/>
                </a:lnTo>
                <a:lnTo>
                  <a:pt x="196041" y="98127"/>
                </a:lnTo>
                <a:lnTo>
                  <a:pt x="204573" y="106065"/>
                </a:lnTo>
                <a:lnTo>
                  <a:pt x="210477" y="108049"/>
                </a:lnTo>
                <a:lnTo>
                  <a:pt x="247355" y="108049"/>
                </a:lnTo>
                <a:lnTo>
                  <a:pt x="251504" y="114151"/>
                </a:lnTo>
                <a:lnTo>
                  <a:pt x="247138" y="118120"/>
                </a:lnTo>
                <a:lnTo>
                  <a:pt x="241730" y="121146"/>
                </a:lnTo>
                <a:lnTo>
                  <a:pt x="228931" y="125313"/>
                </a:lnTo>
                <a:lnTo>
                  <a:pt x="222334" y="126355"/>
                </a:lnTo>
                <a:close/>
              </a:path>
              <a:path w="799464" h="126364">
                <a:moveTo>
                  <a:pt x="256918" y="72182"/>
                </a:moveTo>
                <a:lnTo>
                  <a:pt x="235579" y="72182"/>
                </a:lnTo>
                <a:lnTo>
                  <a:pt x="235182" y="66427"/>
                </a:lnTo>
                <a:lnTo>
                  <a:pt x="233000" y="61763"/>
                </a:lnTo>
                <a:lnTo>
                  <a:pt x="225061" y="54620"/>
                </a:lnTo>
                <a:lnTo>
                  <a:pt x="220051" y="52834"/>
                </a:lnTo>
                <a:lnTo>
                  <a:pt x="249221" y="52834"/>
                </a:lnTo>
                <a:lnTo>
                  <a:pt x="250890" y="55066"/>
                </a:lnTo>
                <a:lnTo>
                  <a:pt x="254703" y="63252"/>
                </a:lnTo>
                <a:lnTo>
                  <a:pt x="256918" y="72182"/>
                </a:lnTo>
                <a:close/>
              </a:path>
              <a:path w="799464" h="126364">
                <a:moveTo>
                  <a:pt x="247355" y="108049"/>
                </a:moveTo>
                <a:lnTo>
                  <a:pt x="221589" y="108049"/>
                </a:lnTo>
                <a:lnTo>
                  <a:pt x="225607" y="107305"/>
                </a:lnTo>
                <a:lnTo>
                  <a:pt x="230073" y="105816"/>
                </a:lnTo>
                <a:lnTo>
                  <a:pt x="234537" y="104229"/>
                </a:lnTo>
                <a:lnTo>
                  <a:pt x="238307" y="102046"/>
                </a:lnTo>
                <a:lnTo>
                  <a:pt x="241383" y="99268"/>
                </a:lnTo>
                <a:lnTo>
                  <a:pt x="247355" y="108049"/>
                </a:lnTo>
                <a:close/>
              </a:path>
              <a:path w="799464" h="126364">
                <a:moveTo>
                  <a:pt x="355874" y="47923"/>
                </a:moveTo>
                <a:lnTo>
                  <a:pt x="332657" y="47923"/>
                </a:lnTo>
                <a:lnTo>
                  <a:pt x="332657" y="3423"/>
                </a:lnTo>
                <a:lnTo>
                  <a:pt x="355874" y="3423"/>
                </a:lnTo>
                <a:lnTo>
                  <a:pt x="355874" y="47923"/>
                </a:lnTo>
                <a:close/>
              </a:path>
              <a:path w="799464" h="126364">
                <a:moveTo>
                  <a:pt x="305719" y="126355"/>
                </a:moveTo>
                <a:lnTo>
                  <a:pt x="269666" y="99268"/>
                </a:lnTo>
                <a:lnTo>
                  <a:pt x="267024" y="80516"/>
                </a:lnTo>
                <a:lnTo>
                  <a:pt x="267684" y="70675"/>
                </a:lnTo>
                <a:lnTo>
                  <a:pt x="289980" y="37691"/>
                </a:lnTo>
                <a:lnTo>
                  <a:pt x="305719" y="34528"/>
                </a:lnTo>
                <a:lnTo>
                  <a:pt x="313597" y="35365"/>
                </a:lnTo>
                <a:lnTo>
                  <a:pt x="320713" y="37876"/>
                </a:lnTo>
                <a:lnTo>
                  <a:pt x="327066" y="42062"/>
                </a:lnTo>
                <a:lnTo>
                  <a:pt x="332657" y="47923"/>
                </a:lnTo>
                <a:lnTo>
                  <a:pt x="355874" y="47923"/>
                </a:lnTo>
                <a:lnTo>
                  <a:pt x="355874" y="54918"/>
                </a:lnTo>
                <a:lnTo>
                  <a:pt x="306314" y="54918"/>
                </a:lnTo>
                <a:lnTo>
                  <a:pt x="300957" y="57299"/>
                </a:lnTo>
                <a:lnTo>
                  <a:pt x="292721" y="66725"/>
                </a:lnTo>
                <a:lnTo>
                  <a:pt x="290688" y="72876"/>
                </a:lnTo>
                <a:lnTo>
                  <a:pt x="290688" y="87858"/>
                </a:lnTo>
                <a:lnTo>
                  <a:pt x="292672" y="93910"/>
                </a:lnTo>
                <a:lnTo>
                  <a:pt x="300609" y="103435"/>
                </a:lnTo>
                <a:lnTo>
                  <a:pt x="306016" y="105816"/>
                </a:lnTo>
                <a:lnTo>
                  <a:pt x="355874" y="105816"/>
                </a:lnTo>
                <a:lnTo>
                  <a:pt x="355874" y="112960"/>
                </a:lnTo>
                <a:lnTo>
                  <a:pt x="332657" y="112960"/>
                </a:lnTo>
                <a:lnTo>
                  <a:pt x="326899" y="118820"/>
                </a:lnTo>
                <a:lnTo>
                  <a:pt x="320490" y="123006"/>
                </a:lnTo>
                <a:lnTo>
                  <a:pt x="313430" y="125518"/>
                </a:lnTo>
                <a:lnTo>
                  <a:pt x="305719" y="126355"/>
                </a:lnTo>
                <a:close/>
              </a:path>
              <a:path w="799464" h="126364">
                <a:moveTo>
                  <a:pt x="355874" y="105816"/>
                </a:moveTo>
                <a:lnTo>
                  <a:pt x="316633" y="105816"/>
                </a:lnTo>
                <a:lnTo>
                  <a:pt x="320403" y="104874"/>
                </a:lnTo>
                <a:lnTo>
                  <a:pt x="327944" y="101103"/>
                </a:lnTo>
                <a:lnTo>
                  <a:pt x="330772" y="98722"/>
                </a:lnTo>
                <a:lnTo>
                  <a:pt x="332657" y="95845"/>
                </a:lnTo>
                <a:lnTo>
                  <a:pt x="332657" y="64888"/>
                </a:lnTo>
                <a:lnTo>
                  <a:pt x="330772" y="62012"/>
                </a:lnTo>
                <a:lnTo>
                  <a:pt x="327944" y="59631"/>
                </a:lnTo>
                <a:lnTo>
                  <a:pt x="320403" y="55860"/>
                </a:lnTo>
                <a:lnTo>
                  <a:pt x="316633" y="54918"/>
                </a:lnTo>
                <a:lnTo>
                  <a:pt x="355874" y="54918"/>
                </a:lnTo>
                <a:lnTo>
                  <a:pt x="355874" y="105816"/>
                </a:lnTo>
                <a:close/>
              </a:path>
              <a:path w="799464" h="126364">
                <a:moveTo>
                  <a:pt x="355874" y="124122"/>
                </a:moveTo>
                <a:lnTo>
                  <a:pt x="332657" y="124122"/>
                </a:lnTo>
                <a:lnTo>
                  <a:pt x="332657" y="112960"/>
                </a:lnTo>
                <a:lnTo>
                  <a:pt x="355874" y="112960"/>
                </a:lnTo>
                <a:lnTo>
                  <a:pt x="355874" y="124122"/>
                </a:lnTo>
                <a:close/>
              </a:path>
              <a:path w="799464" h="126364">
                <a:moveTo>
                  <a:pt x="391992" y="27235"/>
                </a:moveTo>
                <a:lnTo>
                  <a:pt x="384452" y="27235"/>
                </a:lnTo>
                <a:lnTo>
                  <a:pt x="381226" y="25946"/>
                </a:lnTo>
                <a:lnTo>
                  <a:pt x="378449" y="23366"/>
                </a:lnTo>
                <a:lnTo>
                  <a:pt x="375770" y="20687"/>
                </a:lnTo>
                <a:lnTo>
                  <a:pt x="374430" y="17413"/>
                </a:lnTo>
                <a:lnTo>
                  <a:pt x="374430" y="9674"/>
                </a:lnTo>
                <a:lnTo>
                  <a:pt x="375770" y="6449"/>
                </a:lnTo>
                <a:lnTo>
                  <a:pt x="378449" y="3869"/>
                </a:lnTo>
                <a:lnTo>
                  <a:pt x="381226" y="1290"/>
                </a:lnTo>
                <a:lnTo>
                  <a:pt x="384452" y="0"/>
                </a:lnTo>
                <a:lnTo>
                  <a:pt x="391992" y="0"/>
                </a:lnTo>
                <a:lnTo>
                  <a:pt x="395266" y="1290"/>
                </a:lnTo>
                <a:lnTo>
                  <a:pt x="400624" y="6449"/>
                </a:lnTo>
                <a:lnTo>
                  <a:pt x="401963" y="9674"/>
                </a:lnTo>
                <a:lnTo>
                  <a:pt x="401963" y="17413"/>
                </a:lnTo>
                <a:lnTo>
                  <a:pt x="400624" y="20687"/>
                </a:lnTo>
                <a:lnTo>
                  <a:pt x="397945" y="23366"/>
                </a:lnTo>
                <a:lnTo>
                  <a:pt x="395266" y="25946"/>
                </a:lnTo>
                <a:lnTo>
                  <a:pt x="391992" y="27235"/>
                </a:lnTo>
                <a:close/>
              </a:path>
              <a:path w="799464" h="126364">
                <a:moveTo>
                  <a:pt x="399731" y="124122"/>
                </a:moveTo>
                <a:lnTo>
                  <a:pt x="376812" y="124122"/>
                </a:lnTo>
                <a:lnTo>
                  <a:pt x="376812" y="36760"/>
                </a:lnTo>
                <a:lnTo>
                  <a:pt x="399731" y="36760"/>
                </a:lnTo>
                <a:lnTo>
                  <a:pt x="399731" y="124122"/>
                </a:lnTo>
                <a:close/>
              </a:path>
              <a:path w="799464" h="126364">
                <a:moveTo>
                  <a:pt x="471329" y="126355"/>
                </a:moveTo>
                <a:lnTo>
                  <a:pt x="462400" y="126355"/>
                </a:lnTo>
                <a:lnTo>
                  <a:pt x="452605" y="125536"/>
                </a:lnTo>
                <a:lnTo>
                  <a:pt x="419314" y="98487"/>
                </a:lnTo>
                <a:lnTo>
                  <a:pt x="416114" y="80367"/>
                </a:lnTo>
                <a:lnTo>
                  <a:pt x="416914" y="70897"/>
                </a:lnTo>
                <a:lnTo>
                  <a:pt x="443759" y="37802"/>
                </a:lnTo>
                <a:lnTo>
                  <a:pt x="462400" y="34528"/>
                </a:lnTo>
                <a:lnTo>
                  <a:pt x="471329" y="34528"/>
                </a:lnTo>
                <a:lnTo>
                  <a:pt x="478573" y="36165"/>
                </a:lnTo>
                <a:lnTo>
                  <a:pt x="484129" y="39440"/>
                </a:lnTo>
                <a:lnTo>
                  <a:pt x="489785" y="42713"/>
                </a:lnTo>
                <a:lnTo>
                  <a:pt x="494051" y="46335"/>
                </a:lnTo>
                <a:lnTo>
                  <a:pt x="496928" y="50304"/>
                </a:lnTo>
                <a:lnTo>
                  <a:pt x="492072" y="54918"/>
                </a:lnTo>
                <a:lnTo>
                  <a:pt x="456546" y="54918"/>
                </a:lnTo>
                <a:lnTo>
                  <a:pt x="450791" y="57249"/>
                </a:lnTo>
                <a:lnTo>
                  <a:pt x="446327" y="61912"/>
                </a:lnTo>
                <a:lnTo>
                  <a:pt x="441961" y="66575"/>
                </a:lnTo>
                <a:lnTo>
                  <a:pt x="439778" y="72727"/>
                </a:lnTo>
                <a:lnTo>
                  <a:pt x="439778" y="87907"/>
                </a:lnTo>
                <a:lnTo>
                  <a:pt x="441961" y="94059"/>
                </a:lnTo>
                <a:lnTo>
                  <a:pt x="446327" y="98821"/>
                </a:lnTo>
                <a:lnTo>
                  <a:pt x="450791" y="103485"/>
                </a:lnTo>
                <a:lnTo>
                  <a:pt x="456546" y="105816"/>
                </a:lnTo>
                <a:lnTo>
                  <a:pt x="492020" y="105816"/>
                </a:lnTo>
                <a:lnTo>
                  <a:pt x="496928" y="110430"/>
                </a:lnTo>
                <a:lnTo>
                  <a:pt x="494051" y="114498"/>
                </a:lnTo>
                <a:lnTo>
                  <a:pt x="489785" y="118169"/>
                </a:lnTo>
                <a:lnTo>
                  <a:pt x="484129" y="121443"/>
                </a:lnTo>
                <a:lnTo>
                  <a:pt x="478573" y="124718"/>
                </a:lnTo>
                <a:lnTo>
                  <a:pt x="471329" y="126355"/>
                </a:lnTo>
                <a:close/>
              </a:path>
              <a:path w="799464" h="126364">
                <a:moveTo>
                  <a:pt x="482045" y="64443"/>
                </a:moveTo>
                <a:lnTo>
                  <a:pt x="477778" y="58092"/>
                </a:lnTo>
                <a:lnTo>
                  <a:pt x="471627" y="54918"/>
                </a:lnTo>
                <a:lnTo>
                  <a:pt x="492072" y="54918"/>
                </a:lnTo>
                <a:lnTo>
                  <a:pt x="482045" y="64443"/>
                </a:lnTo>
                <a:close/>
              </a:path>
              <a:path w="799464" h="126364">
                <a:moveTo>
                  <a:pt x="492020" y="105816"/>
                </a:moveTo>
                <a:lnTo>
                  <a:pt x="471429" y="105816"/>
                </a:lnTo>
                <a:lnTo>
                  <a:pt x="477580" y="102691"/>
                </a:lnTo>
                <a:lnTo>
                  <a:pt x="482045" y="96440"/>
                </a:lnTo>
                <a:lnTo>
                  <a:pt x="492020" y="105816"/>
                </a:lnTo>
                <a:close/>
              </a:path>
              <a:path w="799464" h="126364">
                <a:moveTo>
                  <a:pt x="538124" y="36760"/>
                </a:moveTo>
                <a:lnTo>
                  <a:pt x="514907" y="36760"/>
                </a:lnTo>
                <a:lnTo>
                  <a:pt x="514907" y="12799"/>
                </a:lnTo>
                <a:lnTo>
                  <a:pt x="538124" y="12799"/>
                </a:lnTo>
                <a:lnTo>
                  <a:pt x="538124" y="36760"/>
                </a:lnTo>
                <a:close/>
              </a:path>
              <a:path w="799464" h="126364">
                <a:moveTo>
                  <a:pt x="555835" y="56852"/>
                </a:moveTo>
                <a:lnTo>
                  <a:pt x="500471" y="56852"/>
                </a:lnTo>
                <a:lnTo>
                  <a:pt x="500471" y="36760"/>
                </a:lnTo>
                <a:lnTo>
                  <a:pt x="555835" y="36760"/>
                </a:lnTo>
                <a:lnTo>
                  <a:pt x="555835" y="56852"/>
                </a:lnTo>
                <a:close/>
              </a:path>
              <a:path w="799464" h="126364">
                <a:moveTo>
                  <a:pt x="548493" y="126355"/>
                </a:moveTo>
                <a:lnTo>
                  <a:pt x="539761" y="126355"/>
                </a:lnTo>
                <a:lnTo>
                  <a:pt x="528887" y="124857"/>
                </a:lnTo>
                <a:lnTo>
                  <a:pt x="521120" y="120364"/>
                </a:lnTo>
                <a:lnTo>
                  <a:pt x="516460" y="112876"/>
                </a:lnTo>
                <a:lnTo>
                  <a:pt x="514907" y="102393"/>
                </a:lnTo>
                <a:lnTo>
                  <a:pt x="514907" y="56852"/>
                </a:lnTo>
                <a:lnTo>
                  <a:pt x="538124" y="56852"/>
                </a:lnTo>
                <a:lnTo>
                  <a:pt x="538124" y="99070"/>
                </a:lnTo>
                <a:lnTo>
                  <a:pt x="538819" y="101352"/>
                </a:lnTo>
                <a:lnTo>
                  <a:pt x="541597" y="104924"/>
                </a:lnTo>
                <a:lnTo>
                  <a:pt x="543532" y="105816"/>
                </a:lnTo>
                <a:lnTo>
                  <a:pt x="554741" y="105816"/>
                </a:lnTo>
                <a:lnTo>
                  <a:pt x="558811" y="120699"/>
                </a:lnTo>
                <a:lnTo>
                  <a:pt x="554843" y="124470"/>
                </a:lnTo>
                <a:lnTo>
                  <a:pt x="548493" y="126355"/>
                </a:lnTo>
                <a:close/>
              </a:path>
              <a:path w="799464" h="126364">
                <a:moveTo>
                  <a:pt x="554741" y="105816"/>
                </a:moveTo>
                <a:lnTo>
                  <a:pt x="549683" y="105816"/>
                </a:lnTo>
                <a:lnTo>
                  <a:pt x="552362" y="104973"/>
                </a:lnTo>
                <a:lnTo>
                  <a:pt x="554049" y="103286"/>
                </a:lnTo>
                <a:lnTo>
                  <a:pt x="554741" y="105816"/>
                </a:lnTo>
                <a:close/>
              </a:path>
              <a:path w="799464" h="126364">
                <a:moveTo>
                  <a:pt x="585686" y="27235"/>
                </a:moveTo>
                <a:lnTo>
                  <a:pt x="578145" y="27235"/>
                </a:lnTo>
                <a:lnTo>
                  <a:pt x="574921" y="25946"/>
                </a:lnTo>
                <a:lnTo>
                  <a:pt x="572142" y="23366"/>
                </a:lnTo>
                <a:lnTo>
                  <a:pt x="569463" y="20687"/>
                </a:lnTo>
                <a:lnTo>
                  <a:pt x="568124" y="17413"/>
                </a:lnTo>
                <a:lnTo>
                  <a:pt x="568124" y="9674"/>
                </a:lnTo>
                <a:lnTo>
                  <a:pt x="569463" y="6449"/>
                </a:lnTo>
                <a:lnTo>
                  <a:pt x="572142" y="3869"/>
                </a:lnTo>
                <a:lnTo>
                  <a:pt x="574921" y="1290"/>
                </a:lnTo>
                <a:lnTo>
                  <a:pt x="578145" y="0"/>
                </a:lnTo>
                <a:lnTo>
                  <a:pt x="585686" y="0"/>
                </a:lnTo>
                <a:lnTo>
                  <a:pt x="588960" y="1290"/>
                </a:lnTo>
                <a:lnTo>
                  <a:pt x="594317" y="6449"/>
                </a:lnTo>
                <a:lnTo>
                  <a:pt x="595657" y="9674"/>
                </a:lnTo>
                <a:lnTo>
                  <a:pt x="595657" y="17413"/>
                </a:lnTo>
                <a:lnTo>
                  <a:pt x="594317" y="20687"/>
                </a:lnTo>
                <a:lnTo>
                  <a:pt x="591639" y="23366"/>
                </a:lnTo>
                <a:lnTo>
                  <a:pt x="588960" y="25946"/>
                </a:lnTo>
                <a:lnTo>
                  <a:pt x="585686" y="27235"/>
                </a:lnTo>
                <a:close/>
              </a:path>
              <a:path w="799464" h="126364">
                <a:moveTo>
                  <a:pt x="593425" y="124122"/>
                </a:moveTo>
                <a:lnTo>
                  <a:pt x="570505" y="124122"/>
                </a:lnTo>
                <a:lnTo>
                  <a:pt x="570505" y="36760"/>
                </a:lnTo>
                <a:lnTo>
                  <a:pt x="593425" y="36760"/>
                </a:lnTo>
                <a:lnTo>
                  <a:pt x="593425" y="124122"/>
                </a:lnTo>
                <a:close/>
              </a:path>
              <a:path w="799464" h="126364">
                <a:moveTo>
                  <a:pt x="655944" y="126355"/>
                </a:moveTo>
                <a:lnTo>
                  <a:pt x="617091" y="106291"/>
                </a:lnTo>
                <a:lnTo>
                  <a:pt x="609808" y="80367"/>
                </a:lnTo>
                <a:lnTo>
                  <a:pt x="610617" y="70832"/>
                </a:lnTo>
                <a:lnTo>
                  <a:pt x="637527" y="37765"/>
                </a:lnTo>
                <a:lnTo>
                  <a:pt x="655944" y="34528"/>
                </a:lnTo>
                <a:lnTo>
                  <a:pt x="665609" y="35337"/>
                </a:lnTo>
                <a:lnTo>
                  <a:pt x="695142" y="54918"/>
                </a:lnTo>
                <a:lnTo>
                  <a:pt x="649595" y="54918"/>
                </a:lnTo>
                <a:lnTo>
                  <a:pt x="644286" y="57249"/>
                </a:lnTo>
                <a:lnTo>
                  <a:pt x="635754" y="66575"/>
                </a:lnTo>
                <a:lnTo>
                  <a:pt x="633620" y="72727"/>
                </a:lnTo>
                <a:lnTo>
                  <a:pt x="633620" y="88106"/>
                </a:lnTo>
                <a:lnTo>
                  <a:pt x="635754" y="94307"/>
                </a:lnTo>
                <a:lnTo>
                  <a:pt x="640020" y="98971"/>
                </a:lnTo>
                <a:lnTo>
                  <a:pt x="644286" y="103534"/>
                </a:lnTo>
                <a:lnTo>
                  <a:pt x="649595" y="105816"/>
                </a:lnTo>
                <a:lnTo>
                  <a:pt x="695214" y="105816"/>
                </a:lnTo>
                <a:lnTo>
                  <a:pt x="694863" y="106486"/>
                </a:lnTo>
                <a:lnTo>
                  <a:pt x="689133" y="113407"/>
                </a:lnTo>
                <a:lnTo>
                  <a:pt x="682203" y="119071"/>
                </a:lnTo>
                <a:lnTo>
                  <a:pt x="674362" y="123118"/>
                </a:lnTo>
                <a:lnTo>
                  <a:pt x="665609" y="125546"/>
                </a:lnTo>
                <a:lnTo>
                  <a:pt x="655944" y="126355"/>
                </a:lnTo>
                <a:close/>
              </a:path>
              <a:path w="799464" h="126364">
                <a:moveTo>
                  <a:pt x="695214" y="105816"/>
                </a:moveTo>
                <a:lnTo>
                  <a:pt x="662592" y="105816"/>
                </a:lnTo>
                <a:lnTo>
                  <a:pt x="668000" y="103435"/>
                </a:lnTo>
                <a:lnTo>
                  <a:pt x="676334" y="93910"/>
                </a:lnTo>
                <a:lnTo>
                  <a:pt x="678316" y="88106"/>
                </a:lnTo>
                <a:lnTo>
                  <a:pt x="678417" y="73124"/>
                </a:lnTo>
                <a:lnTo>
                  <a:pt x="676334" y="67072"/>
                </a:lnTo>
                <a:lnTo>
                  <a:pt x="668000" y="57348"/>
                </a:lnTo>
                <a:lnTo>
                  <a:pt x="662592" y="54918"/>
                </a:lnTo>
                <a:lnTo>
                  <a:pt x="695142" y="54918"/>
                </a:lnTo>
                <a:lnTo>
                  <a:pt x="698956" y="62173"/>
                </a:lnTo>
                <a:lnTo>
                  <a:pt x="701411" y="70832"/>
                </a:lnTo>
                <a:lnTo>
                  <a:pt x="702230" y="80367"/>
                </a:lnTo>
                <a:lnTo>
                  <a:pt x="701411" y="89966"/>
                </a:lnTo>
                <a:lnTo>
                  <a:pt x="698956" y="98673"/>
                </a:lnTo>
                <a:lnTo>
                  <a:pt x="695214" y="105816"/>
                </a:lnTo>
                <a:close/>
              </a:path>
              <a:path w="799464" h="126364">
                <a:moveTo>
                  <a:pt x="797330" y="48071"/>
                </a:moveTo>
                <a:lnTo>
                  <a:pt x="740383" y="48071"/>
                </a:lnTo>
                <a:lnTo>
                  <a:pt x="743161" y="44698"/>
                </a:lnTo>
                <a:lnTo>
                  <a:pt x="747129" y="41622"/>
                </a:lnTo>
                <a:lnTo>
                  <a:pt x="757548" y="35967"/>
                </a:lnTo>
                <a:lnTo>
                  <a:pt x="763798" y="34528"/>
                </a:lnTo>
                <a:lnTo>
                  <a:pt x="780665" y="34528"/>
                </a:lnTo>
                <a:lnTo>
                  <a:pt x="787759" y="37058"/>
                </a:lnTo>
                <a:lnTo>
                  <a:pt x="792324" y="42118"/>
                </a:lnTo>
                <a:lnTo>
                  <a:pt x="796987" y="47080"/>
                </a:lnTo>
                <a:lnTo>
                  <a:pt x="797330" y="48071"/>
                </a:lnTo>
                <a:close/>
              </a:path>
              <a:path w="799464" h="126364">
                <a:moveTo>
                  <a:pt x="740383" y="124122"/>
                </a:moveTo>
                <a:lnTo>
                  <a:pt x="717463" y="124122"/>
                </a:lnTo>
                <a:lnTo>
                  <a:pt x="717463" y="36760"/>
                </a:lnTo>
                <a:lnTo>
                  <a:pt x="740383" y="36760"/>
                </a:lnTo>
                <a:lnTo>
                  <a:pt x="740383" y="48071"/>
                </a:lnTo>
                <a:lnTo>
                  <a:pt x="797330" y="48071"/>
                </a:lnTo>
                <a:lnTo>
                  <a:pt x="799319" y="53826"/>
                </a:lnTo>
                <a:lnTo>
                  <a:pt x="799319" y="54918"/>
                </a:lnTo>
                <a:lnTo>
                  <a:pt x="751991" y="54918"/>
                </a:lnTo>
                <a:lnTo>
                  <a:pt x="745344" y="58390"/>
                </a:lnTo>
                <a:lnTo>
                  <a:pt x="740383" y="65335"/>
                </a:lnTo>
                <a:lnTo>
                  <a:pt x="740383" y="124122"/>
                </a:lnTo>
                <a:close/>
              </a:path>
              <a:path w="799464" h="126364">
                <a:moveTo>
                  <a:pt x="799319" y="124122"/>
                </a:moveTo>
                <a:lnTo>
                  <a:pt x="776399" y="124122"/>
                </a:lnTo>
                <a:lnTo>
                  <a:pt x="776399" y="60375"/>
                </a:lnTo>
                <a:lnTo>
                  <a:pt x="771041" y="54918"/>
                </a:lnTo>
                <a:lnTo>
                  <a:pt x="799319" y="54918"/>
                </a:lnTo>
                <a:lnTo>
                  <a:pt x="799319" y="12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648995" y="5399623"/>
            <a:ext cx="1528555" cy="326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 txBox="1"/>
          <p:nvPr/>
        </p:nvSpPr>
        <p:spPr>
          <a:xfrm>
            <a:off x="456400" y="5240623"/>
            <a:ext cx="1924473" cy="505138"/>
          </a:xfrm>
          <a:prstGeom prst="rect">
            <a:avLst/>
          </a:prstGeom>
          <a:ln w="9524">
            <a:solidFill>
              <a:srgbClr val="9E9E9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933">
              <a:latin typeface="Times New Roman"/>
              <a:cs typeface="Times New Roman"/>
            </a:endParaRPr>
          </a:p>
          <a:p>
            <a:pPr marL="752668"/>
            <a:r>
              <a:rPr sz="1333" b="1" spc="-152" dirty="0">
                <a:solidFill>
                  <a:srgbClr val="E99999"/>
                </a:solidFill>
                <a:latin typeface="Verdana"/>
                <a:cs typeface="Verdana"/>
              </a:rPr>
              <a:t>Unknown</a:t>
            </a:r>
            <a:endParaRPr sz="1333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0160" y="6028563"/>
            <a:ext cx="1466160" cy="309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911274" y="5432457"/>
            <a:ext cx="228399" cy="240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4268691" y="5432457"/>
            <a:ext cx="240399" cy="240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2902274" y="6035621"/>
            <a:ext cx="246399" cy="33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4270891" y="5944122"/>
            <a:ext cx="235999" cy="33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1686" y="1239231"/>
            <a:ext cx="4557605" cy="2352040"/>
          </a:xfrm>
          <a:custGeom>
            <a:avLst/>
            <a:gdLst/>
            <a:ahLst/>
            <a:cxnLst/>
            <a:rect l="l" t="t" r="r" b="b"/>
            <a:pathLst>
              <a:path w="3418204" h="1764030">
                <a:moveTo>
                  <a:pt x="0" y="0"/>
                </a:moveTo>
                <a:lnTo>
                  <a:pt x="3417593" y="0"/>
                </a:lnTo>
                <a:lnTo>
                  <a:pt x="3417593" y="1763696"/>
                </a:lnTo>
                <a:lnTo>
                  <a:pt x="0" y="17636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606" y="209384"/>
            <a:ext cx="10733193" cy="1155872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27" dirty="0">
                <a:latin typeface="Arial"/>
                <a:cs typeface="Arial"/>
              </a:rPr>
              <a:t>Evaluating </a:t>
            </a:r>
            <a:r>
              <a:rPr spc="7" dirty="0">
                <a:latin typeface="Arial"/>
                <a:cs typeface="Arial"/>
              </a:rPr>
              <a:t>using </a:t>
            </a:r>
            <a:r>
              <a:rPr b="0" i="1" dirty="0">
                <a:latin typeface="Georgia"/>
                <a:cs typeface="Georgia"/>
              </a:rPr>
              <a:t>y </a:t>
            </a:r>
            <a:r>
              <a:rPr sz="3200" spc="-20" dirty="0">
                <a:latin typeface="Arial"/>
                <a:cs typeface="Arial"/>
              </a:rPr>
              <a:t>(human-biased) </a:t>
            </a:r>
            <a:r>
              <a:rPr spc="13" dirty="0">
                <a:latin typeface="Arial"/>
                <a:cs typeface="Arial"/>
              </a:rPr>
              <a:t>and </a:t>
            </a:r>
            <a:r>
              <a:rPr b="0" i="1" dirty="0">
                <a:latin typeface="Georgia"/>
                <a:cs typeface="Georgia"/>
              </a:rPr>
              <a:t>z</a:t>
            </a:r>
            <a:r>
              <a:rPr i="1" spc="87" dirty="0">
                <a:latin typeface="Georgia"/>
                <a:cs typeface="Georgia"/>
              </a:rPr>
              <a:t> </a:t>
            </a:r>
            <a:r>
              <a:rPr sz="3200" spc="-33" dirty="0">
                <a:latin typeface="Arial"/>
                <a:cs typeface="Arial"/>
              </a:rPr>
              <a:t>(annotated)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5181" y="1334018"/>
            <a:ext cx="5216505" cy="521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264627" y="2997777"/>
            <a:ext cx="600287" cy="431800"/>
          </a:xfrm>
          <a:custGeom>
            <a:avLst/>
            <a:gdLst/>
            <a:ahLst/>
            <a:cxnLst/>
            <a:rect l="l" t="t" r="r" b="b"/>
            <a:pathLst>
              <a:path w="450214" h="323850">
                <a:moveTo>
                  <a:pt x="0" y="0"/>
                </a:moveTo>
                <a:lnTo>
                  <a:pt x="449699" y="0"/>
                </a:lnTo>
                <a:lnTo>
                  <a:pt x="449699" y="323711"/>
                </a:lnTo>
                <a:lnTo>
                  <a:pt x="0" y="3237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264627" y="3969059"/>
            <a:ext cx="545253" cy="431800"/>
          </a:xfrm>
          <a:custGeom>
            <a:avLst/>
            <a:gdLst/>
            <a:ahLst/>
            <a:cxnLst/>
            <a:rect l="l" t="t" r="r" b="b"/>
            <a:pathLst>
              <a:path w="408939" h="323850">
                <a:moveTo>
                  <a:pt x="0" y="0"/>
                </a:moveTo>
                <a:lnTo>
                  <a:pt x="408899" y="0"/>
                </a:lnTo>
                <a:lnTo>
                  <a:pt x="408899" y="323699"/>
                </a:lnTo>
                <a:lnTo>
                  <a:pt x="0" y="323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264627" y="5342455"/>
            <a:ext cx="545253" cy="431800"/>
          </a:xfrm>
          <a:custGeom>
            <a:avLst/>
            <a:gdLst/>
            <a:ahLst/>
            <a:cxnLst/>
            <a:rect l="l" t="t" r="r" b="b"/>
            <a:pathLst>
              <a:path w="408939" h="323850">
                <a:moveTo>
                  <a:pt x="0" y="0"/>
                </a:moveTo>
                <a:lnTo>
                  <a:pt x="408899" y="0"/>
                </a:lnTo>
                <a:lnTo>
                  <a:pt x="408899" y="323699"/>
                </a:lnTo>
                <a:lnTo>
                  <a:pt x="0" y="323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551718" y="2446175"/>
            <a:ext cx="4486457" cy="897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668348" y="1384223"/>
            <a:ext cx="4721620" cy="28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812519" y="1322330"/>
            <a:ext cx="3964853" cy="284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7744874" y="1881129"/>
            <a:ext cx="4100137" cy="284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8647945" y="2160528"/>
            <a:ext cx="2294467" cy="284480"/>
          </a:xfrm>
          <a:custGeom>
            <a:avLst/>
            <a:gdLst/>
            <a:ahLst/>
            <a:cxnLst/>
            <a:rect l="l" t="t" r="r" b="b"/>
            <a:pathLst>
              <a:path w="1720850" h="213360">
                <a:moveTo>
                  <a:pt x="0" y="0"/>
                </a:moveTo>
                <a:lnTo>
                  <a:pt x="1720497" y="0"/>
                </a:lnTo>
                <a:lnTo>
                  <a:pt x="1720497" y="213359"/>
                </a:lnTo>
                <a:lnTo>
                  <a:pt x="0" y="2133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8651718" y="2224798"/>
            <a:ext cx="2277533" cy="210820"/>
          </a:xfrm>
          <a:custGeom>
            <a:avLst/>
            <a:gdLst/>
            <a:ahLst/>
            <a:cxnLst/>
            <a:rect l="l" t="t" r="r" b="b"/>
            <a:pathLst>
              <a:path w="1708150" h="158114">
                <a:moveTo>
                  <a:pt x="28127" y="35123"/>
                </a:moveTo>
                <a:lnTo>
                  <a:pt x="14582" y="35123"/>
                </a:lnTo>
                <a:lnTo>
                  <a:pt x="14582" y="19298"/>
                </a:lnTo>
                <a:lnTo>
                  <a:pt x="16821" y="12303"/>
                </a:lnTo>
                <a:lnTo>
                  <a:pt x="25850" y="2480"/>
                </a:lnTo>
                <a:lnTo>
                  <a:pt x="32051" y="0"/>
                </a:lnTo>
                <a:lnTo>
                  <a:pt x="47224" y="0"/>
                </a:lnTo>
                <a:lnTo>
                  <a:pt x="53377" y="2232"/>
                </a:lnTo>
                <a:lnTo>
                  <a:pt x="58340" y="6697"/>
                </a:lnTo>
                <a:lnTo>
                  <a:pt x="55463" y="11162"/>
                </a:lnTo>
                <a:lnTo>
                  <a:pt x="32689" y="11162"/>
                </a:lnTo>
                <a:lnTo>
                  <a:pt x="28127" y="16917"/>
                </a:lnTo>
                <a:lnTo>
                  <a:pt x="28127" y="35123"/>
                </a:lnTo>
                <a:close/>
              </a:path>
              <a:path w="1708150" h="158114">
                <a:moveTo>
                  <a:pt x="52682" y="15478"/>
                </a:moveTo>
                <a:lnTo>
                  <a:pt x="49606" y="12600"/>
                </a:lnTo>
                <a:lnTo>
                  <a:pt x="45986" y="11162"/>
                </a:lnTo>
                <a:lnTo>
                  <a:pt x="55463" y="11162"/>
                </a:lnTo>
                <a:lnTo>
                  <a:pt x="52682" y="15478"/>
                </a:lnTo>
                <a:close/>
              </a:path>
              <a:path w="1708150" h="158114">
                <a:moveTo>
                  <a:pt x="45843" y="47029"/>
                </a:moveTo>
                <a:lnTo>
                  <a:pt x="0" y="47029"/>
                </a:lnTo>
                <a:lnTo>
                  <a:pt x="0" y="35123"/>
                </a:lnTo>
                <a:lnTo>
                  <a:pt x="45843" y="35123"/>
                </a:lnTo>
                <a:lnTo>
                  <a:pt x="45843" y="47029"/>
                </a:lnTo>
                <a:close/>
              </a:path>
              <a:path w="1708150" h="158114">
                <a:moveTo>
                  <a:pt x="28127" y="122485"/>
                </a:moveTo>
                <a:lnTo>
                  <a:pt x="14582" y="122485"/>
                </a:lnTo>
                <a:lnTo>
                  <a:pt x="14582" y="47029"/>
                </a:lnTo>
                <a:lnTo>
                  <a:pt x="28127" y="47029"/>
                </a:lnTo>
                <a:lnTo>
                  <a:pt x="28127" y="122485"/>
                </a:lnTo>
                <a:close/>
              </a:path>
              <a:path w="1708150" h="158114">
                <a:moveTo>
                  <a:pt x="87645" y="49262"/>
                </a:moveTo>
                <a:lnTo>
                  <a:pt x="74552" y="49262"/>
                </a:lnTo>
                <a:lnTo>
                  <a:pt x="80950" y="42295"/>
                </a:lnTo>
                <a:lnTo>
                  <a:pt x="87945" y="37318"/>
                </a:lnTo>
                <a:lnTo>
                  <a:pt x="95534" y="34332"/>
                </a:lnTo>
                <a:lnTo>
                  <a:pt x="103717" y="33337"/>
                </a:lnTo>
                <a:lnTo>
                  <a:pt x="103717" y="46583"/>
                </a:lnTo>
                <a:lnTo>
                  <a:pt x="94192" y="46583"/>
                </a:lnTo>
                <a:lnTo>
                  <a:pt x="89630" y="48071"/>
                </a:lnTo>
                <a:lnTo>
                  <a:pt x="87645" y="49262"/>
                </a:lnTo>
                <a:close/>
              </a:path>
              <a:path w="1708150" h="158114">
                <a:moveTo>
                  <a:pt x="74552" y="122485"/>
                </a:moveTo>
                <a:lnTo>
                  <a:pt x="61007" y="122485"/>
                </a:lnTo>
                <a:lnTo>
                  <a:pt x="61007" y="35123"/>
                </a:lnTo>
                <a:lnTo>
                  <a:pt x="74552" y="35123"/>
                </a:lnTo>
                <a:lnTo>
                  <a:pt x="74552" y="49262"/>
                </a:lnTo>
                <a:lnTo>
                  <a:pt x="87645" y="49262"/>
                </a:lnTo>
                <a:lnTo>
                  <a:pt x="84667" y="51048"/>
                </a:lnTo>
                <a:lnTo>
                  <a:pt x="79809" y="54024"/>
                </a:lnTo>
                <a:lnTo>
                  <a:pt x="76437" y="57199"/>
                </a:lnTo>
                <a:lnTo>
                  <a:pt x="74552" y="60573"/>
                </a:lnTo>
                <a:lnTo>
                  <a:pt x="74552" y="122485"/>
                </a:lnTo>
                <a:close/>
              </a:path>
              <a:path w="1708150" h="158114">
                <a:moveTo>
                  <a:pt x="103717" y="47178"/>
                </a:moveTo>
                <a:lnTo>
                  <a:pt x="98364" y="46583"/>
                </a:lnTo>
                <a:lnTo>
                  <a:pt x="103717" y="46583"/>
                </a:lnTo>
                <a:lnTo>
                  <a:pt x="103717" y="47178"/>
                </a:lnTo>
                <a:close/>
              </a:path>
              <a:path w="1708150" h="158114">
                <a:moveTo>
                  <a:pt x="157895" y="124718"/>
                </a:moveTo>
                <a:lnTo>
                  <a:pt x="121368" y="104849"/>
                </a:lnTo>
                <a:lnTo>
                  <a:pt x="114585" y="78729"/>
                </a:lnTo>
                <a:lnTo>
                  <a:pt x="115339" y="69074"/>
                </a:lnTo>
                <a:lnTo>
                  <a:pt x="140558" y="36091"/>
                </a:lnTo>
                <a:lnTo>
                  <a:pt x="157895" y="32891"/>
                </a:lnTo>
                <a:lnTo>
                  <a:pt x="166918" y="33691"/>
                </a:lnTo>
                <a:lnTo>
                  <a:pt x="175084" y="36091"/>
                </a:lnTo>
                <a:lnTo>
                  <a:pt x="182395" y="40090"/>
                </a:lnTo>
                <a:lnTo>
                  <a:pt x="188165" y="45095"/>
                </a:lnTo>
                <a:lnTo>
                  <a:pt x="149466" y="45095"/>
                </a:lnTo>
                <a:lnTo>
                  <a:pt x="142465" y="48220"/>
                </a:lnTo>
                <a:lnTo>
                  <a:pt x="128720" y="78729"/>
                </a:lnTo>
                <a:lnTo>
                  <a:pt x="129223" y="85892"/>
                </a:lnTo>
                <a:lnTo>
                  <a:pt x="149265" y="112513"/>
                </a:lnTo>
                <a:lnTo>
                  <a:pt x="188003" y="112513"/>
                </a:lnTo>
                <a:lnTo>
                  <a:pt x="182395" y="117434"/>
                </a:lnTo>
                <a:lnTo>
                  <a:pt x="175084" y="121481"/>
                </a:lnTo>
                <a:lnTo>
                  <a:pt x="166918" y="123908"/>
                </a:lnTo>
                <a:lnTo>
                  <a:pt x="157895" y="124718"/>
                </a:lnTo>
                <a:close/>
              </a:path>
              <a:path w="1708150" h="158114">
                <a:moveTo>
                  <a:pt x="188003" y="112513"/>
                </a:moveTo>
                <a:lnTo>
                  <a:pt x="166325" y="112513"/>
                </a:lnTo>
                <a:lnTo>
                  <a:pt x="173221" y="109339"/>
                </a:lnTo>
                <a:lnTo>
                  <a:pt x="178583" y="102988"/>
                </a:lnTo>
                <a:lnTo>
                  <a:pt x="182164" y="97901"/>
                </a:lnTo>
                <a:lnTo>
                  <a:pt x="184721" y="92161"/>
                </a:lnTo>
                <a:lnTo>
                  <a:pt x="186254" y="85771"/>
                </a:lnTo>
                <a:lnTo>
                  <a:pt x="186765" y="78729"/>
                </a:lnTo>
                <a:lnTo>
                  <a:pt x="186239" y="71632"/>
                </a:lnTo>
                <a:lnTo>
                  <a:pt x="166325" y="45095"/>
                </a:lnTo>
                <a:lnTo>
                  <a:pt x="188165" y="45095"/>
                </a:lnTo>
                <a:lnTo>
                  <a:pt x="201053" y="78729"/>
                </a:lnTo>
                <a:lnTo>
                  <a:pt x="200290" y="88329"/>
                </a:lnTo>
                <a:lnTo>
                  <a:pt x="198002" y="97035"/>
                </a:lnTo>
                <a:lnTo>
                  <a:pt x="194189" y="104849"/>
                </a:lnTo>
                <a:lnTo>
                  <a:pt x="188851" y="111769"/>
                </a:lnTo>
                <a:lnTo>
                  <a:pt x="188003" y="112513"/>
                </a:lnTo>
                <a:close/>
              </a:path>
              <a:path w="1708150" h="158114">
                <a:moveTo>
                  <a:pt x="247086" y="47774"/>
                </a:moveTo>
                <a:lnTo>
                  <a:pt x="234838" y="47774"/>
                </a:lnTo>
                <a:lnTo>
                  <a:pt x="236914" y="44301"/>
                </a:lnTo>
                <a:lnTo>
                  <a:pt x="240791" y="40977"/>
                </a:lnTo>
                <a:lnTo>
                  <a:pt x="246439" y="37802"/>
                </a:lnTo>
                <a:lnTo>
                  <a:pt x="252097" y="34528"/>
                </a:lnTo>
                <a:lnTo>
                  <a:pt x="257650" y="32891"/>
                </a:lnTo>
                <a:lnTo>
                  <a:pt x="269861" y="32891"/>
                </a:lnTo>
                <a:lnTo>
                  <a:pt x="275119" y="34478"/>
                </a:lnTo>
                <a:lnTo>
                  <a:pt x="278891" y="37653"/>
                </a:lnTo>
                <a:lnTo>
                  <a:pt x="282758" y="40729"/>
                </a:lnTo>
                <a:lnTo>
                  <a:pt x="285339" y="44598"/>
                </a:lnTo>
                <a:lnTo>
                  <a:pt x="285476" y="45095"/>
                </a:lnTo>
                <a:lnTo>
                  <a:pt x="253440" y="45095"/>
                </a:lnTo>
                <a:lnTo>
                  <a:pt x="249068" y="46483"/>
                </a:lnTo>
                <a:lnTo>
                  <a:pt x="247086" y="47774"/>
                </a:lnTo>
                <a:close/>
              </a:path>
              <a:path w="1708150" h="158114">
                <a:moveTo>
                  <a:pt x="297104" y="49262"/>
                </a:moveTo>
                <a:lnTo>
                  <a:pt x="286625" y="49262"/>
                </a:lnTo>
                <a:lnTo>
                  <a:pt x="289702" y="44499"/>
                </a:lnTo>
                <a:lnTo>
                  <a:pt x="293969" y="40580"/>
                </a:lnTo>
                <a:lnTo>
                  <a:pt x="304980" y="34428"/>
                </a:lnTo>
                <a:lnTo>
                  <a:pt x="310485" y="32891"/>
                </a:lnTo>
                <a:lnTo>
                  <a:pt x="315943" y="32891"/>
                </a:lnTo>
                <a:lnTo>
                  <a:pt x="326625" y="34547"/>
                </a:lnTo>
                <a:lnTo>
                  <a:pt x="334254" y="39514"/>
                </a:lnTo>
                <a:lnTo>
                  <a:pt x="337339" y="45095"/>
                </a:lnTo>
                <a:lnTo>
                  <a:pt x="306170" y="45095"/>
                </a:lnTo>
                <a:lnTo>
                  <a:pt x="301703" y="46434"/>
                </a:lnTo>
                <a:lnTo>
                  <a:pt x="297104" y="49262"/>
                </a:lnTo>
                <a:close/>
              </a:path>
              <a:path w="1708150" h="158114">
                <a:moveTo>
                  <a:pt x="234838" y="122485"/>
                </a:moveTo>
                <a:lnTo>
                  <a:pt x="221293" y="122485"/>
                </a:lnTo>
                <a:lnTo>
                  <a:pt x="221293" y="35123"/>
                </a:lnTo>
                <a:lnTo>
                  <a:pt x="234838" y="35123"/>
                </a:lnTo>
                <a:lnTo>
                  <a:pt x="234838" y="47774"/>
                </a:lnTo>
                <a:lnTo>
                  <a:pt x="247086" y="47774"/>
                </a:lnTo>
                <a:lnTo>
                  <a:pt x="240639" y="51940"/>
                </a:lnTo>
                <a:lnTo>
                  <a:pt x="237314" y="55066"/>
                </a:lnTo>
                <a:lnTo>
                  <a:pt x="234941" y="58490"/>
                </a:lnTo>
                <a:lnTo>
                  <a:pt x="234838" y="122485"/>
                </a:lnTo>
                <a:close/>
              </a:path>
              <a:path w="1708150" h="158114">
                <a:moveTo>
                  <a:pt x="287521" y="122485"/>
                </a:moveTo>
                <a:lnTo>
                  <a:pt x="273976" y="122485"/>
                </a:lnTo>
                <a:lnTo>
                  <a:pt x="273976" y="51097"/>
                </a:lnTo>
                <a:lnTo>
                  <a:pt x="268613" y="45095"/>
                </a:lnTo>
                <a:lnTo>
                  <a:pt x="285476" y="45095"/>
                </a:lnTo>
                <a:lnTo>
                  <a:pt x="286625" y="49262"/>
                </a:lnTo>
                <a:lnTo>
                  <a:pt x="297104" y="49262"/>
                </a:lnTo>
                <a:lnTo>
                  <a:pt x="293074" y="51792"/>
                </a:lnTo>
                <a:lnTo>
                  <a:pt x="289797" y="54917"/>
                </a:lnTo>
                <a:lnTo>
                  <a:pt x="287521" y="58490"/>
                </a:lnTo>
                <a:lnTo>
                  <a:pt x="287521" y="122485"/>
                </a:lnTo>
                <a:close/>
              </a:path>
              <a:path w="1708150" h="158114">
                <a:moveTo>
                  <a:pt x="340356" y="122485"/>
                </a:moveTo>
                <a:lnTo>
                  <a:pt x="326811" y="122485"/>
                </a:lnTo>
                <a:lnTo>
                  <a:pt x="326811" y="51097"/>
                </a:lnTo>
                <a:lnTo>
                  <a:pt x="321449" y="45095"/>
                </a:lnTo>
                <a:lnTo>
                  <a:pt x="337339" y="45095"/>
                </a:lnTo>
                <a:lnTo>
                  <a:pt x="338830" y="47792"/>
                </a:lnTo>
                <a:lnTo>
                  <a:pt x="340238" y="58490"/>
                </a:lnTo>
                <a:lnTo>
                  <a:pt x="340356" y="122485"/>
                </a:lnTo>
                <a:close/>
              </a:path>
              <a:path w="1708150" h="158114">
                <a:moveTo>
                  <a:pt x="466381" y="122485"/>
                </a:moveTo>
                <a:lnTo>
                  <a:pt x="411317" y="122485"/>
                </a:lnTo>
                <a:lnTo>
                  <a:pt x="411317" y="1785"/>
                </a:lnTo>
                <a:lnTo>
                  <a:pt x="465038" y="1785"/>
                </a:lnTo>
                <a:lnTo>
                  <a:pt x="472322" y="2316"/>
                </a:lnTo>
                <a:lnTo>
                  <a:pt x="478844" y="3906"/>
                </a:lnTo>
                <a:lnTo>
                  <a:pt x="484602" y="6557"/>
                </a:lnTo>
                <a:lnTo>
                  <a:pt x="489593" y="10268"/>
                </a:lnTo>
                <a:lnTo>
                  <a:pt x="495032" y="15180"/>
                </a:lnTo>
                <a:lnTo>
                  <a:pt x="426347" y="15180"/>
                </a:lnTo>
                <a:lnTo>
                  <a:pt x="426347" y="54024"/>
                </a:lnTo>
                <a:lnTo>
                  <a:pt x="490201" y="54024"/>
                </a:lnTo>
                <a:lnTo>
                  <a:pt x="489003" y="55563"/>
                </a:lnTo>
                <a:lnTo>
                  <a:pt x="483945" y="58787"/>
                </a:lnTo>
                <a:lnTo>
                  <a:pt x="477687" y="60275"/>
                </a:lnTo>
                <a:lnTo>
                  <a:pt x="484145" y="61168"/>
                </a:lnTo>
                <a:lnTo>
                  <a:pt x="489650" y="64542"/>
                </a:lnTo>
                <a:lnTo>
                  <a:pt x="491892" y="67418"/>
                </a:lnTo>
                <a:lnTo>
                  <a:pt x="426347" y="67418"/>
                </a:lnTo>
                <a:lnTo>
                  <a:pt x="426347" y="109090"/>
                </a:lnTo>
                <a:lnTo>
                  <a:pt x="495743" y="109090"/>
                </a:lnTo>
                <a:lnTo>
                  <a:pt x="491831" y="113704"/>
                </a:lnTo>
                <a:lnTo>
                  <a:pt x="486779" y="117546"/>
                </a:lnTo>
                <a:lnTo>
                  <a:pt x="480853" y="120290"/>
                </a:lnTo>
                <a:lnTo>
                  <a:pt x="474053" y="121936"/>
                </a:lnTo>
                <a:lnTo>
                  <a:pt x="466381" y="122485"/>
                </a:lnTo>
                <a:close/>
              </a:path>
              <a:path w="1708150" h="158114">
                <a:moveTo>
                  <a:pt x="490201" y="54024"/>
                </a:moveTo>
                <a:lnTo>
                  <a:pt x="469362" y="54024"/>
                </a:lnTo>
                <a:lnTo>
                  <a:pt x="474515" y="52189"/>
                </a:lnTo>
                <a:lnTo>
                  <a:pt x="477992" y="48518"/>
                </a:lnTo>
                <a:lnTo>
                  <a:pt x="481563" y="44847"/>
                </a:lnTo>
                <a:lnTo>
                  <a:pt x="483345" y="40233"/>
                </a:lnTo>
                <a:lnTo>
                  <a:pt x="483345" y="29318"/>
                </a:lnTo>
                <a:lnTo>
                  <a:pt x="481563" y="24755"/>
                </a:lnTo>
                <a:lnTo>
                  <a:pt x="477992" y="20985"/>
                </a:lnTo>
                <a:lnTo>
                  <a:pt x="474515" y="17115"/>
                </a:lnTo>
                <a:lnTo>
                  <a:pt x="469362" y="15180"/>
                </a:lnTo>
                <a:lnTo>
                  <a:pt x="495032" y="15180"/>
                </a:lnTo>
                <a:lnTo>
                  <a:pt x="495746" y="15825"/>
                </a:lnTo>
                <a:lnTo>
                  <a:pt x="498823" y="23266"/>
                </a:lnTo>
                <a:lnTo>
                  <a:pt x="498823" y="39638"/>
                </a:lnTo>
                <a:lnTo>
                  <a:pt x="496842" y="45640"/>
                </a:lnTo>
                <a:lnTo>
                  <a:pt x="492870" y="50601"/>
                </a:lnTo>
                <a:lnTo>
                  <a:pt x="490201" y="54024"/>
                </a:lnTo>
                <a:close/>
              </a:path>
              <a:path w="1708150" h="158114">
                <a:moveTo>
                  <a:pt x="495743" y="109090"/>
                </a:moveTo>
                <a:lnTo>
                  <a:pt x="470400" y="109090"/>
                </a:lnTo>
                <a:lnTo>
                  <a:pt x="475906" y="107255"/>
                </a:lnTo>
                <a:lnTo>
                  <a:pt x="479773" y="103584"/>
                </a:lnTo>
                <a:lnTo>
                  <a:pt x="483745" y="99913"/>
                </a:lnTo>
                <a:lnTo>
                  <a:pt x="485726" y="94803"/>
                </a:lnTo>
                <a:lnTo>
                  <a:pt x="485726" y="82103"/>
                </a:lnTo>
                <a:lnTo>
                  <a:pt x="483649" y="77093"/>
                </a:lnTo>
                <a:lnTo>
                  <a:pt x="479478" y="73223"/>
                </a:lnTo>
                <a:lnTo>
                  <a:pt x="475410" y="69354"/>
                </a:lnTo>
                <a:lnTo>
                  <a:pt x="470000" y="67418"/>
                </a:lnTo>
                <a:lnTo>
                  <a:pt x="491892" y="67418"/>
                </a:lnTo>
                <a:lnTo>
                  <a:pt x="494213" y="70396"/>
                </a:lnTo>
                <a:lnTo>
                  <a:pt x="498870" y="76150"/>
                </a:lnTo>
                <a:lnTo>
                  <a:pt x="501204" y="82649"/>
                </a:lnTo>
                <a:lnTo>
                  <a:pt x="501204" y="89892"/>
                </a:lnTo>
                <a:lnTo>
                  <a:pt x="500618" y="96961"/>
                </a:lnTo>
                <a:lnTo>
                  <a:pt x="498861" y="103286"/>
                </a:lnTo>
                <a:lnTo>
                  <a:pt x="495932" y="108867"/>
                </a:lnTo>
                <a:lnTo>
                  <a:pt x="495743" y="109090"/>
                </a:lnTo>
                <a:close/>
              </a:path>
              <a:path w="1708150" h="158114">
                <a:moveTo>
                  <a:pt x="560745" y="124718"/>
                </a:moveTo>
                <a:lnTo>
                  <a:pt x="524214" y="104849"/>
                </a:lnTo>
                <a:lnTo>
                  <a:pt x="517435" y="78729"/>
                </a:lnTo>
                <a:lnTo>
                  <a:pt x="518188" y="69074"/>
                </a:lnTo>
                <a:lnTo>
                  <a:pt x="543403" y="36091"/>
                </a:lnTo>
                <a:lnTo>
                  <a:pt x="560745" y="32891"/>
                </a:lnTo>
                <a:lnTo>
                  <a:pt x="569767" y="33691"/>
                </a:lnTo>
                <a:lnTo>
                  <a:pt x="577934" y="36091"/>
                </a:lnTo>
                <a:lnTo>
                  <a:pt x="585245" y="40090"/>
                </a:lnTo>
                <a:lnTo>
                  <a:pt x="591014" y="45095"/>
                </a:lnTo>
                <a:lnTo>
                  <a:pt x="552306" y="45095"/>
                </a:lnTo>
                <a:lnTo>
                  <a:pt x="545314" y="48220"/>
                </a:lnTo>
                <a:lnTo>
                  <a:pt x="531570" y="78729"/>
                </a:lnTo>
                <a:lnTo>
                  <a:pt x="532072" y="85892"/>
                </a:lnTo>
                <a:lnTo>
                  <a:pt x="552106" y="112513"/>
                </a:lnTo>
                <a:lnTo>
                  <a:pt x="590853" y="112513"/>
                </a:lnTo>
                <a:lnTo>
                  <a:pt x="585245" y="117434"/>
                </a:lnTo>
                <a:lnTo>
                  <a:pt x="577934" y="121481"/>
                </a:lnTo>
                <a:lnTo>
                  <a:pt x="569767" y="123908"/>
                </a:lnTo>
                <a:lnTo>
                  <a:pt x="560745" y="124718"/>
                </a:lnTo>
                <a:close/>
              </a:path>
              <a:path w="1708150" h="158114">
                <a:moveTo>
                  <a:pt x="590853" y="112513"/>
                </a:moveTo>
                <a:lnTo>
                  <a:pt x="569174" y="112513"/>
                </a:lnTo>
                <a:lnTo>
                  <a:pt x="576070" y="109339"/>
                </a:lnTo>
                <a:lnTo>
                  <a:pt x="581433" y="102988"/>
                </a:lnTo>
                <a:lnTo>
                  <a:pt x="585010" y="97901"/>
                </a:lnTo>
                <a:lnTo>
                  <a:pt x="587567" y="92161"/>
                </a:lnTo>
                <a:lnTo>
                  <a:pt x="589103" y="85771"/>
                </a:lnTo>
                <a:lnTo>
                  <a:pt x="589615" y="78729"/>
                </a:lnTo>
                <a:lnTo>
                  <a:pt x="589087" y="71632"/>
                </a:lnTo>
                <a:lnTo>
                  <a:pt x="569174" y="45095"/>
                </a:lnTo>
                <a:lnTo>
                  <a:pt x="591014" y="45095"/>
                </a:lnTo>
                <a:lnTo>
                  <a:pt x="603902" y="78729"/>
                </a:lnTo>
                <a:lnTo>
                  <a:pt x="603140" y="88329"/>
                </a:lnTo>
                <a:lnTo>
                  <a:pt x="600852" y="97035"/>
                </a:lnTo>
                <a:lnTo>
                  <a:pt x="597039" y="104849"/>
                </a:lnTo>
                <a:lnTo>
                  <a:pt x="591701" y="111769"/>
                </a:lnTo>
                <a:lnTo>
                  <a:pt x="590853" y="112513"/>
                </a:lnTo>
                <a:close/>
              </a:path>
              <a:path w="1708150" h="158114">
                <a:moveTo>
                  <a:pt x="658519" y="124718"/>
                </a:moveTo>
                <a:lnTo>
                  <a:pt x="651965" y="124718"/>
                </a:lnTo>
                <a:lnTo>
                  <a:pt x="639789" y="122969"/>
                </a:lnTo>
                <a:lnTo>
                  <a:pt x="631091" y="117723"/>
                </a:lnTo>
                <a:lnTo>
                  <a:pt x="625873" y="108979"/>
                </a:lnTo>
                <a:lnTo>
                  <a:pt x="624133" y="96738"/>
                </a:lnTo>
                <a:lnTo>
                  <a:pt x="624133" y="35123"/>
                </a:lnTo>
                <a:lnTo>
                  <a:pt x="637678" y="35123"/>
                </a:lnTo>
                <a:lnTo>
                  <a:pt x="637678" y="99516"/>
                </a:lnTo>
                <a:lnTo>
                  <a:pt x="639269" y="104576"/>
                </a:lnTo>
                <a:lnTo>
                  <a:pt x="645622" y="110926"/>
                </a:lnTo>
                <a:lnTo>
                  <a:pt x="650575" y="112513"/>
                </a:lnTo>
                <a:lnTo>
                  <a:pt x="681146" y="112513"/>
                </a:lnTo>
                <a:lnTo>
                  <a:pt x="679845" y="114002"/>
                </a:lnTo>
                <a:lnTo>
                  <a:pt x="675435" y="117424"/>
                </a:lnTo>
                <a:lnTo>
                  <a:pt x="669977" y="120402"/>
                </a:lnTo>
                <a:lnTo>
                  <a:pt x="664519" y="123278"/>
                </a:lnTo>
                <a:lnTo>
                  <a:pt x="658519" y="124718"/>
                </a:lnTo>
                <a:close/>
              </a:path>
              <a:path w="1708150" h="158114">
                <a:moveTo>
                  <a:pt x="681146" y="112513"/>
                </a:moveTo>
                <a:lnTo>
                  <a:pt x="662586" y="112513"/>
                </a:lnTo>
                <a:lnTo>
                  <a:pt x="667548" y="111224"/>
                </a:lnTo>
                <a:lnTo>
                  <a:pt x="676968" y="105965"/>
                </a:lnTo>
                <a:lnTo>
                  <a:pt x="680645" y="102840"/>
                </a:lnTo>
                <a:lnTo>
                  <a:pt x="683226" y="99268"/>
                </a:lnTo>
                <a:lnTo>
                  <a:pt x="683226" y="35123"/>
                </a:lnTo>
                <a:lnTo>
                  <a:pt x="696761" y="35123"/>
                </a:lnTo>
                <a:lnTo>
                  <a:pt x="696761" y="110132"/>
                </a:lnTo>
                <a:lnTo>
                  <a:pt x="683226" y="110132"/>
                </a:lnTo>
                <a:lnTo>
                  <a:pt x="681146" y="112513"/>
                </a:lnTo>
                <a:close/>
              </a:path>
              <a:path w="1708150" h="158114">
                <a:moveTo>
                  <a:pt x="696761" y="122485"/>
                </a:moveTo>
                <a:lnTo>
                  <a:pt x="683226" y="122485"/>
                </a:lnTo>
                <a:lnTo>
                  <a:pt x="683226" y="110132"/>
                </a:lnTo>
                <a:lnTo>
                  <a:pt x="696761" y="110132"/>
                </a:lnTo>
                <a:lnTo>
                  <a:pt x="696761" y="122485"/>
                </a:lnTo>
                <a:close/>
              </a:path>
              <a:path w="1708150" h="158114">
                <a:moveTo>
                  <a:pt x="749040" y="47774"/>
                </a:moveTo>
                <a:lnTo>
                  <a:pt x="735595" y="47774"/>
                </a:lnTo>
                <a:lnTo>
                  <a:pt x="739367" y="43408"/>
                </a:lnTo>
                <a:lnTo>
                  <a:pt x="743977" y="39836"/>
                </a:lnTo>
                <a:lnTo>
                  <a:pt x="754988" y="34280"/>
                </a:lnTo>
                <a:lnTo>
                  <a:pt x="760798" y="32891"/>
                </a:lnTo>
                <a:lnTo>
                  <a:pt x="766846" y="32891"/>
                </a:lnTo>
                <a:lnTo>
                  <a:pt x="779023" y="34658"/>
                </a:lnTo>
                <a:lnTo>
                  <a:pt x="787720" y="39960"/>
                </a:lnTo>
                <a:lnTo>
                  <a:pt x="790752" y="45095"/>
                </a:lnTo>
                <a:lnTo>
                  <a:pt x="756426" y="45095"/>
                </a:lnTo>
                <a:lnTo>
                  <a:pt x="751473" y="46434"/>
                </a:lnTo>
                <a:lnTo>
                  <a:pt x="749040" y="47774"/>
                </a:lnTo>
                <a:close/>
              </a:path>
              <a:path w="1708150" h="158114">
                <a:moveTo>
                  <a:pt x="735595" y="122485"/>
                </a:moveTo>
                <a:lnTo>
                  <a:pt x="722050" y="122485"/>
                </a:lnTo>
                <a:lnTo>
                  <a:pt x="722050" y="35123"/>
                </a:lnTo>
                <a:lnTo>
                  <a:pt x="735595" y="35123"/>
                </a:lnTo>
                <a:lnTo>
                  <a:pt x="735595" y="47774"/>
                </a:lnTo>
                <a:lnTo>
                  <a:pt x="749040" y="47774"/>
                </a:lnTo>
                <a:lnTo>
                  <a:pt x="741748" y="51792"/>
                </a:lnTo>
                <a:lnTo>
                  <a:pt x="738071" y="54967"/>
                </a:lnTo>
                <a:lnTo>
                  <a:pt x="735595" y="58638"/>
                </a:lnTo>
                <a:lnTo>
                  <a:pt x="735595" y="122485"/>
                </a:lnTo>
                <a:close/>
              </a:path>
              <a:path w="1708150" h="158114">
                <a:moveTo>
                  <a:pt x="794678" y="122485"/>
                </a:moveTo>
                <a:lnTo>
                  <a:pt x="781134" y="122485"/>
                </a:lnTo>
                <a:lnTo>
                  <a:pt x="781134" y="57596"/>
                </a:lnTo>
                <a:lnTo>
                  <a:pt x="779353" y="52288"/>
                </a:lnTo>
                <a:lnTo>
                  <a:pt x="772209" y="46533"/>
                </a:lnTo>
                <a:lnTo>
                  <a:pt x="767446" y="45095"/>
                </a:lnTo>
                <a:lnTo>
                  <a:pt x="790752" y="45095"/>
                </a:lnTo>
                <a:lnTo>
                  <a:pt x="792939" y="48797"/>
                </a:lnTo>
                <a:lnTo>
                  <a:pt x="794678" y="61168"/>
                </a:lnTo>
                <a:lnTo>
                  <a:pt x="794678" y="122485"/>
                </a:lnTo>
                <a:close/>
              </a:path>
              <a:path w="1708150" h="158114">
                <a:moveTo>
                  <a:pt x="896910" y="48220"/>
                </a:moveTo>
                <a:lnTo>
                  <a:pt x="883365" y="48220"/>
                </a:lnTo>
                <a:lnTo>
                  <a:pt x="883365" y="1785"/>
                </a:lnTo>
                <a:lnTo>
                  <a:pt x="896910" y="1785"/>
                </a:lnTo>
                <a:lnTo>
                  <a:pt x="896910" y="48220"/>
                </a:lnTo>
                <a:close/>
              </a:path>
              <a:path w="1708150" h="158114">
                <a:moveTo>
                  <a:pt x="860048" y="124718"/>
                </a:moveTo>
                <a:lnTo>
                  <a:pt x="853895" y="124718"/>
                </a:lnTo>
                <a:lnTo>
                  <a:pt x="845542" y="123936"/>
                </a:lnTo>
                <a:lnTo>
                  <a:pt x="817579" y="97631"/>
                </a:lnTo>
                <a:lnTo>
                  <a:pt x="814900" y="78879"/>
                </a:lnTo>
                <a:lnTo>
                  <a:pt x="815569" y="68916"/>
                </a:lnTo>
                <a:lnTo>
                  <a:pt x="838119" y="36017"/>
                </a:lnTo>
                <a:lnTo>
                  <a:pt x="853895" y="32891"/>
                </a:lnTo>
                <a:lnTo>
                  <a:pt x="859753" y="32891"/>
                </a:lnTo>
                <a:lnTo>
                  <a:pt x="865258" y="34280"/>
                </a:lnTo>
                <a:lnTo>
                  <a:pt x="870411" y="37058"/>
                </a:lnTo>
                <a:lnTo>
                  <a:pt x="875574" y="39737"/>
                </a:lnTo>
                <a:lnTo>
                  <a:pt x="879889" y="43457"/>
                </a:lnTo>
                <a:lnTo>
                  <a:pt x="881084" y="45095"/>
                </a:lnTo>
                <a:lnTo>
                  <a:pt x="848590" y="45095"/>
                </a:lnTo>
                <a:lnTo>
                  <a:pt x="841789" y="48170"/>
                </a:lnTo>
                <a:lnTo>
                  <a:pt x="829044" y="78879"/>
                </a:lnTo>
                <a:lnTo>
                  <a:pt x="829518" y="86041"/>
                </a:lnTo>
                <a:lnTo>
                  <a:pt x="848485" y="112513"/>
                </a:lnTo>
                <a:lnTo>
                  <a:pt x="881072" y="112513"/>
                </a:lnTo>
                <a:lnTo>
                  <a:pt x="880089" y="113854"/>
                </a:lnTo>
                <a:lnTo>
                  <a:pt x="875869" y="117524"/>
                </a:lnTo>
                <a:lnTo>
                  <a:pt x="865649" y="123278"/>
                </a:lnTo>
                <a:lnTo>
                  <a:pt x="860048" y="124718"/>
                </a:lnTo>
                <a:close/>
              </a:path>
              <a:path w="1708150" h="158114">
                <a:moveTo>
                  <a:pt x="881072" y="112513"/>
                </a:moveTo>
                <a:lnTo>
                  <a:pt x="862477" y="112513"/>
                </a:lnTo>
                <a:lnTo>
                  <a:pt x="867592" y="111224"/>
                </a:lnTo>
                <a:lnTo>
                  <a:pt x="870981" y="109388"/>
                </a:lnTo>
                <a:lnTo>
                  <a:pt x="877212" y="105965"/>
                </a:lnTo>
                <a:lnTo>
                  <a:pt x="880879" y="102691"/>
                </a:lnTo>
                <a:lnTo>
                  <a:pt x="883365" y="98821"/>
                </a:lnTo>
                <a:lnTo>
                  <a:pt x="883365" y="59084"/>
                </a:lnTo>
                <a:lnTo>
                  <a:pt x="880879" y="55215"/>
                </a:lnTo>
                <a:lnTo>
                  <a:pt x="877212" y="51940"/>
                </a:lnTo>
                <a:lnTo>
                  <a:pt x="872354" y="49262"/>
                </a:lnTo>
                <a:lnTo>
                  <a:pt x="867592" y="46483"/>
                </a:lnTo>
                <a:lnTo>
                  <a:pt x="862477" y="45095"/>
                </a:lnTo>
                <a:lnTo>
                  <a:pt x="881084" y="45095"/>
                </a:lnTo>
                <a:lnTo>
                  <a:pt x="883365" y="48220"/>
                </a:lnTo>
                <a:lnTo>
                  <a:pt x="896910" y="48220"/>
                </a:lnTo>
                <a:lnTo>
                  <a:pt x="896910" y="109388"/>
                </a:lnTo>
                <a:lnTo>
                  <a:pt x="883365" y="109388"/>
                </a:lnTo>
                <a:lnTo>
                  <a:pt x="881072" y="112513"/>
                </a:lnTo>
                <a:close/>
              </a:path>
              <a:path w="1708150" h="158114">
                <a:moveTo>
                  <a:pt x="896910" y="122485"/>
                </a:moveTo>
                <a:lnTo>
                  <a:pt x="883365" y="122485"/>
                </a:lnTo>
                <a:lnTo>
                  <a:pt x="883365" y="109388"/>
                </a:lnTo>
                <a:lnTo>
                  <a:pt x="896910" y="109388"/>
                </a:lnTo>
                <a:lnTo>
                  <a:pt x="896910" y="122485"/>
                </a:lnTo>
                <a:close/>
              </a:path>
              <a:path w="1708150" h="158114">
                <a:moveTo>
                  <a:pt x="931419" y="22621"/>
                </a:moveTo>
                <a:lnTo>
                  <a:pt x="926456" y="22621"/>
                </a:lnTo>
                <a:lnTo>
                  <a:pt x="924323" y="21778"/>
                </a:lnTo>
                <a:lnTo>
                  <a:pt x="922437" y="20091"/>
                </a:lnTo>
                <a:lnTo>
                  <a:pt x="920656" y="18306"/>
                </a:lnTo>
                <a:lnTo>
                  <a:pt x="919760" y="16122"/>
                </a:lnTo>
                <a:lnTo>
                  <a:pt x="919760" y="10964"/>
                </a:lnTo>
                <a:lnTo>
                  <a:pt x="920656" y="8781"/>
                </a:lnTo>
                <a:lnTo>
                  <a:pt x="922437" y="6995"/>
                </a:lnTo>
                <a:lnTo>
                  <a:pt x="924323" y="5209"/>
                </a:lnTo>
                <a:lnTo>
                  <a:pt x="926456" y="4315"/>
                </a:lnTo>
                <a:lnTo>
                  <a:pt x="931419" y="4315"/>
                </a:lnTo>
                <a:lnTo>
                  <a:pt x="933600" y="5209"/>
                </a:lnTo>
                <a:lnTo>
                  <a:pt x="937172" y="8781"/>
                </a:lnTo>
                <a:lnTo>
                  <a:pt x="938067" y="10964"/>
                </a:lnTo>
                <a:lnTo>
                  <a:pt x="938067" y="16122"/>
                </a:lnTo>
                <a:lnTo>
                  <a:pt x="937172" y="18306"/>
                </a:lnTo>
                <a:lnTo>
                  <a:pt x="935391" y="20091"/>
                </a:lnTo>
                <a:lnTo>
                  <a:pt x="933600" y="21778"/>
                </a:lnTo>
                <a:lnTo>
                  <a:pt x="931419" y="22621"/>
                </a:lnTo>
                <a:close/>
              </a:path>
              <a:path w="1708150" h="158114">
                <a:moveTo>
                  <a:pt x="935686" y="122485"/>
                </a:moveTo>
                <a:lnTo>
                  <a:pt x="922142" y="122485"/>
                </a:lnTo>
                <a:lnTo>
                  <a:pt x="922142" y="35123"/>
                </a:lnTo>
                <a:lnTo>
                  <a:pt x="935686" y="35123"/>
                </a:lnTo>
                <a:lnTo>
                  <a:pt x="935686" y="122485"/>
                </a:lnTo>
                <a:close/>
              </a:path>
              <a:path w="1708150" h="158114">
                <a:moveTo>
                  <a:pt x="989108" y="47774"/>
                </a:moveTo>
                <a:lnTo>
                  <a:pt x="975662" y="47774"/>
                </a:lnTo>
                <a:lnTo>
                  <a:pt x="979434" y="43408"/>
                </a:lnTo>
                <a:lnTo>
                  <a:pt x="984054" y="39836"/>
                </a:lnTo>
                <a:lnTo>
                  <a:pt x="995065" y="34280"/>
                </a:lnTo>
                <a:lnTo>
                  <a:pt x="1000865" y="32891"/>
                </a:lnTo>
                <a:lnTo>
                  <a:pt x="1006923" y="32891"/>
                </a:lnTo>
                <a:lnTo>
                  <a:pt x="1019100" y="34658"/>
                </a:lnTo>
                <a:lnTo>
                  <a:pt x="1027797" y="39960"/>
                </a:lnTo>
                <a:lnTo>
                  <a:pt x="1030830" y="45095"/>
                </a:lnTo>
                <a:lnTo>
                  <a:pt x="996503" y="45095"/>
                </a:lnTo>
                <a:lnTo>
                  <a:pt x="991541" y="46434"/>
                </a:lnTo>
                <a:lnTo>
                  <a:pt x="989108" y="47774"/>
                </a:lnTo>
                <a:close/>
              </a:path>
              <a:path w="1708150" h="158114">
                <a:moveTo>
                  <a:pt x="975662" y="122485"/>
                </a:moveTo>
                <a:lnTo>
                  <a:pt x="962127" y="122485"/>
                </a:lnTo>
                <a:lnTo>
                  <a:pt x="962127" y="35123"/>
                </a:lnTo>
                <a:lnTo>
                  <a:pt x="975662" y="35123"/>
                </a:lnTo>
                <a:lnTo>
                  <a:pt x="975662" y="47774"/>
                </a:lnTo>
                <a:lnTo>
                  <a:pt x="989108" y="47774"/>
                </a:lnTo>
                <a:lnTo>
                  <a:pt x="981816" y="51792"/>
                </a:lnTo>
                <a:lnTo>
                  <a:pt x="978148" y="54967"/>
                </a:lnTo>
                <a:lnTo>
                  <a:pt x="975662" y="58638"/>
                </a:lnTo>
                <a:lnTo>
                  <a:pt x="975662" y="122485"/>
                </a:lnTo>
                <a:close/>
              </a:path>
              <a:path w="1708150" h="158114">
                <a:moveTo>
                  <a:pt x="1034755" y="122485"/>
                </a:moveTo>
                <a:lnTo>
                  <a:pt x="1021211" y="122485"/>
                </a:lnTo>
                <a:lnTo>
                  <a:pt x="1021211" y="57596"/>
                </a:lnTo>
                <a:lnTo>
                  <a:pt x="1019420" y="52288"/>
                </a:lnTo>
                <a:lnTo>
                  <a:pt x="1012276" y="46533"/>
                </a:lnTo>
                <a:lnTo>
                  <a:pt x="1007514" y="45095"/>
                </a:lnTo>
                <a:lnTo>
                  <a:pt x="1030830" y="45095"/>
                </a:lnTo>
                <a:lnTo>
                  <a:pt x="1033016" y="48797"/>
                </a:lnTo>
                <a:lnTo>
                  <a:pt x="1034755" y="61168"/>
                </a:lnTo>
                <a:lnTo>
                  <a:pt x="1034755" y="122485"/>
                </a:lnTo>
                <a:close/>
              </a:path>
              <a:path w="1708150" h="158114">
                <a:moveTo>
                  <a:pt x="1100125" y="123527"/>
                </a:moveTo>
                <a:lnTo>
                  <a:pt x="1093972" y="123527"/>
                </a:lnTo>
                <a:lnTo>
                  <a:pt x="1085498" y="122746"/>
                </a:lnTo>
                <a:lnTo>
                  <a:pt x="1057619" y="96589"/>
                </a:lnTo>
                <a:lnTo>
                  <a:pt x="1054977" y="78283"/>
                </a:lnTo>
                <a:lnTo>
                  <a:pt x="1055647" y="68340"/>
                </a:lnTo>
                <a:lnTo>
                  <a:pt x="1078193" y="35942"/>
                </a:lnTo>
                <a:lnTo>
                  <a:pt x="1093972" y="32891"/>
                </a:lnTo>
                <a:lnTo>
                  <a:pt x="1102555" y="33849"/>
                </a:lnTo>
                <a:lnTo>
                  <a:pt x="1110303" y="36723"/>
                </a:lnTo>
                <a:lnTo>
                  <a:pt x="1117214" y="41513"/>
                </a:lnTo>
                <a:lnTo>
                  <a:pt x="1120459" y="45095"/>
                </a:lnTo>
                <a:lnTo>
                  <a:pt x="1088562" y="45095"/>
                </a:lnTo>
                <a:lnTo>
                  <a:pt x="1081761" y="48170"/>
                </a:lnTo>
                <a:lnTo>
                  <a:pt x="1071646" y="60474"/>
                </a:lnTo>
                <a:lnTo>
                  <a:pt x="1069150" y="68340"/>
                </a:lnTo>
                <a:lnTo>
                  <a:pt x="1069112" y="78283"/>
                </a:lnTo>
                <a:lnTo>
                  <a:pt x="1069596" y="85436"/>
                </a:lnTo>
                <a:lnTo>
                  <a:pt x="1088857" y="111621"/>
                </a:lnTo>
                <a:lnTo>
                  <a:pt x="1120752" y="111621"/>
                </a:lnTo>
                <a:lnTo>
                  <a:pt x="1120118" y="112513"/>
                </a:lnTo>
                <a:lnTo>
                  <a:pt x="1115946" y="116235"/>
                </a:lnTo>
                <a:lnTo>
                  <a:pt x="1105726" y="122088"/>
                </a:lnTo>
                <a:lnTo>
                  <a:pt x="1100125" y="123527"/>
                </a:lnTo>
                <a:close/>
              </a:path>
              <a:path w="1708150" h="158114">
                <a:moveTo>
                  <a:pt x="1136835" y="48220"/>
                </a:moveTo>
                <a:lnTo>
                  <a:pt x="1123290" y="48220"/>
                </a:lnTo>
                <a:lnTo>
                  <a:pt x="1123290" y="35123"/>
                </a:lnTo>
                <a:lnTo>
                  <a:pt x="1136835" y="35123"/>
                </a:lnTo>
                <a:lnTo>
                  <a:pt x="1136835" y="48220"/>
                </a:lnTo>
                <a:close/>
              </a:path>
              <a:path w="1708150" h="158114">
                <a:moveTo>
                  <a:pt x="1120752" y="111621"/>
                </a:moveTo>
                <a:lnTo>
                  <a:pt x="1102059" y="111621"/>
                </a:lnTo>
                <a:lnTo>
                  <a:pt x="1106964" y="110331"/>
                </a:lnTo>
                <a:lnTo>
                  <a:pt x="1116794" y="105072"/>
                </a:lnTo>
                <a:lnTo>
                  <a:pt x="1120614" y="101600"/>
                </a:lnTo>
                <a:lnTo>
                  <a:pt x="1123290" y="97333"/>
                </a:lnTo>
                <a:lnTo>
                  <a:pt x="1123290" y="59084"/>
                </a:lnTo>
                <a:lnTo>
                  <a:pt x="1120614" y="54917"/>
                </a:lnTo>
                <a:lnTo>
                  <a:pt x="1116794" y="51544"/>
                </a:lnTo>
                <a:lnTo>
                  <a:pt x="1106869" y="46384"/>
                </a:lnTo>
                <a:lnTo>
                  <a:pt x="1101954" y="45095"/>
                </a:lnTo>
                <a:lnTo>
                  <a:pt x="1120459" y="45095"/>
                </a:lnTo>
                <a:lnTo>
                  <a:pt x="1123290" y="48220"/>
                </a:lnTo>
                <a:lnTo>
                  <a:pt x="1136835" y="48220"/>
                </a:lnTo>
                <a:lnTo>
                  <a:pt x="1136835" y="108049"/>
                </a:lnTo>
                <a:lnTo>
                  <a:pt x="1123290" y="108049"/>
                </a:lnTo>
                <a:lnTo>
                  <a:pt x="1120752" y="111621"/>
                </a:lnTo>
                <a:close/>
              </a:path>
              <a:path w="1708150" h="158114">
                <a:moveTo>
                  <a:pt x="1127149" y="146744"/>
                </a:moveTo>
                <a:lnTo>
                  <a:pt x="1104088" y="146744"/>
                </a:lnTo>
                <a:lnTo>
                  <a:pt x="1110984" y="144413"/>
                </a:lnTo>
                <a:lnTo>
                  <a:pt x="1115851" y="139749"/>
                </a:lnTo>
                <a:lnTo>
                  <a:pt x="1120804" y="135086"/>
                </a:lnTo>
                <a:lnTo>
                  <a:pt x="1123290" y="128686"/>
                </a:lnTo>
                <a:lnTo>
                  <a:pt x="1123290" y="108049"/>
                </a:lnTo>
                <a:lnTo>
                  <a:pt x="1136835" y="108049"/>
                </a:lnTo>
                <a:lnTo>
                  <a:pt x="1136800" y="120402"/>
                </a:lnTo>
                <a:lnTo>
                  <a:pt x="1136142" y="128686"/>
                </a:lnTo>
                <a:lnTo>
                  <a:pt x="1134119" y="136214"/>
                </a:lnTo>
                <a:lnTo>
                  <a:pt x="1130723" y="142698"/>
                </a:lnTo>
                <a:lnTo>
                  <a:pt x="1127149" y="146744"/>
                </a:lnTo>
                <a:close/>
              </a:path>
              <a:path w="1708150" h="158114">
                <a:moveTo>
                  <a:pt x="1095163" y="157906"/>
                </a:moveTo>
                <a:lnTo>
                  <a:pt x="1087714" y="157906"/>
                </a:lnTo>
                <a:lnTo>
                  <a:pt x="1081266" y="157013"/>
                </a:lnTo>
                <a:lnTo>
                  <a:pt x="1070360" y="153441"/>
                </a:lnTo>
                <a:lnTo>
                  <a:pt x="1065045" y="150018"/>
                </a:lnTo>
                <a:lnTo>
                  <a:pt x="1059892" y="144958"/>
                </a:lnTo>
                <a:lnTo>
                  <a:pt x="1066731" y="134838"/>
                </a:lnTo>
                <a:lnTo>
                  <a:pt x="1070407" y="139104"/>
                </a:lnTo>
                <a:lnTo>
                  <a:pt x="1074475" y="142130"/>
                </a:lnTo>
                <a:lnTo>
                  <a:pt x="1078942" y="143916"/>
                </a:lnTo>
                <a:lnTo>
                  <a:pt x="1083504" y="145801"/>
                </a:lnTo>
                <a:lnTo>
                  <a:pt x="1088905" y="146744"/>
                </a:lnTo>
                <a:lnTo>
                  <a:pt x="1127149" y="146744"/>
                </a:lnTo>
                <a:lnTo>
                  <a:pt x="1125967" y="148083"/>
                </a:lnTo>
                <a:lnTo>
                  <a:pt x="1119969" y="152381"/>
                </a:lnTo>
                <a:lnTo>
                  <a:pt x="1112836" y="155450"/>
                </a:lnTo>
                <a:lnTo>
                  <a:pt x="1104568" y="157292"/>
                </a:lnTo>
                <a:lnTo>
                  <a:pt x="1095163" y="157906"/>
                </a:lnTo>
                <a:close/>
              </a:path>
              <a:path w="1708150" h="158114">
                <a:moveTo>
                  <a:pt x="1263545" y="122485"/>
                </a:moveTo>
                <a:lnTo>
                  <a:pt x="1208481" y="122485"/>
                </a:lnTo>
                <a:lnTo>
                  <a:pt x="1208481" y="1785"/>
                </a:lnTo>
                <a:lnTo>
                  <a:pt x="1262202" y="1785"/>
                </a:lnTo>
                <a:lnTo>
                  <a:pt x="1269487" y="2316"/>
                </a:lnTo>
                <a:lnTo>
                  <a:pt x="1276009" y="3906"/>
                </a:lnTo>
                <a:lnTo>
                  <a:pt x="1281766" y="6557"/>
                </a:lnTo>
                <a:lnTo>
                  <a:pt x="1286758" y="10268"/>
                </a:lnTo>
                <a:lnTo>
                  <a:pt x="1292197" y="15180"/>
                </a:lnTo>
                <a:lnTo>
                  <a:pt x="1223512" y="15180"/>
                </a:lnTo>
                <a:lnTo>
                  <a:pt x="1223512" y="54024"/>
                </a:lnTo>
                <a:lnTo>
                  <a:pt x="1287366" y="54024"/>
                </a:lnTo>
                <a:lnTo>
                  <a:pt x="1286167" y="55563"/>
                </a:lnTo>
                <a:lnTo>
                  <a:pt x="1281109" y="58787"/>
                </a:lnTo>
                <a:lnTo>
                  <a:pt x="1274852" y="60275"/>
                </a:lnTo>
                <a:lnTo>
                  <a:pt x="1281309" y="61168"/>
                </a:lnTo>
                <a:lnTo>
                  <a:pt x="1286815" y="64542"/>
                </a:lnTo>
                <a:lnTo>
                  <a:pt x="1289057" y="67418"/>
                </a:lnTo>
                <a:lnTo>
                  <a:pt x="1223512" y="67418"/>
                </a:lnTo>
                <a:lnTo>
                  <a:pt x="1223512" y="109090"/>
                </a:lnTo>
                <a:lnTo>
                  <a:pt x="1292908" y="109090"/>
                </a:lnTo>
                <a:lnTo>
                  <a:pt x="1288996" y="113704"/>
                </a:lnTo>
                <a:lnTo>
                  <a:pt x="1283944" y="117546"/>
                </a:lnTo>
                <a:lnTo>
                  <a:pt x="1278017" y="120290"/>
                </a:lnTo>
                <a:lnTo>
                  <a:pt x="1271218" y="121936"/>
                </a:lnTo>
                <a:lnTo>
                  <a:pt x="1263545" y="122485"/>
                </a:lnTo>
                <a:close/>
              </a:path>
              <a:path w="1708150" h="158114">
                <a:moveTo>
                  <a:pt x="1287366" y="54024"/>
                </a:moveTo>
                <a:lnTo>
                  <a:pt x="1266517" y="54024"/>
                </a:lnTo>
                <a:lnTo>
                  <a:pt x="1271680" y="52189"/>
                </a:lnTo>
                <a:lnTo>
                  <a:pt x="1275156" y="48518"/>
                </a:lnTo>
                <a:lnTo>
                  <a:pt x="1278728" y="44847"/>
                </a:lnTo>
                <a:lnTo>
                  <a:pt x="1280509" y="40233"/>
                </a:lnTo>
                <a:lnTo>
                  <a:pt x="1280509" y="29318"/>
                </a:lnTo>
                <a:lnTo>
                  <a:pt x="1278728" y="24755"/>
                </a:lnTo>
                <a:lnTo>
                  <a:pt x="1275156" y="20985"/>
                </a:lnTo>
                <a:lnTo>
                  <a:pt x="1271680" y="17115"/>
                </a:lnTo>
                <a:lnTo>
                  <a:pt x="1266517" y="15180"/>
                </a:lnTo>
                <a:lnTo>
                  <a:pt x="1292197" y="15180"/>
                </a:lnTo>
                <a:lnTo>
                  <a:pt x="1292911" y="15825"/>
                </a:lnTo>
                <a:lnTo>
                  <a:pt x="1295987" y="23266"/>
                </a:lnTo>
                <a:lnTo>
                  <a:pt x="1295987" y="39638"/>
                </a:lnTo>
                <a:lnTo>
                  <a:pt x="1294006" y="45640"/>
                </a:lnTo>
                <a:lnTo>
                  <a:pt x="1290034" y="50601"/>
                </a:lnTo>
                <a:lnTo>
                  <a:pt x="1287366" y="54024"/>
                </a:lnTo>
                <a:close/>
              </a:path>
              <a:path w="1708150" h="158114">
                <a:moveTo>
                  <a:pt x="1292908" y="109090"/>
                </a:moveTo>
                <a:lnTo>
                  <a:pt x="1267565" y="109090"/>
                </a:lnTo>
                <a:lnTo>
                  <a:pt x="1273070" y="107255"/>
                </a:lnTo>
                <a:lnTo>
                  <a:pt x="1276938" y="103584"/>
                </a:lnTo>
                <a:lnTo>
                  <a:pt x="1280909" y="99913"/>
                </a:lnTo>
                <a:lnTo>
                  <a:pt x="1282891" y="94803"/>
                </a:lnTo>
                <a:lnTo>
                  <a:pt x="1282891" y="82103"/>
                </a:lnTo>
                <a:lnTo>
                  <a:pt x="1280805" y="77093"/>
                </a:lnTo>
                <a:lnTo>
                  <a:pt x="1276642" y="73223"/>
                </a:lnTo>
                <a:lnTo>
                  <a:pt x="1272575" y="69354"/>
                </a:lnTo>
                <a:lnTo>
                  <a:pt x="1267165" y="67418"/>
                </a:lnTo>
                <a:lnTo>
                  <a:pt x="1289057" y="67418"/>
                </a:lnTo>
                <a:lnTo>
                  <a:pt x="1291377" y="70396"/>
                </a:lnTo>
                <a:lnTo>
                  <a:pt x="1296035" y="76150"/>
                </a:lnTo>
                <a:lnTo>
                  <a:pt x="1298369" y="82649"/>
                </a:lnTo>
                <a:lnTo>
                  <a:pt x="1298369" y="89892"/>
                </a:lnTo>
                <a:lnTo>
                  <a:pt x="1297783" y="96961"/>
                </a:lnTo>
                <a:lnTo>
                  <a:pt x="1296026" y="103286"/>
                </a:lnTo>
                <a:lnTo>
                  <a:pt x="1293097" y="108867"/>
                </a:lnTo>
                <a:lnTo>
                  <a:pt x="1292908" y="109090"/>
                </a:lnTo>
                <a:close/>
              </a:path>
              <a:path w="1708150" h="158114">
                <a:moveTo>
                  <a:pt x="1357909" y="124718"/>
                </a:moveTo>
                <a:lnTo>
                  <a:pt x="1321378" y="104849"/>
                </a:lnTo>
                <a:lnTo>
                  <a:pt x="1314599" y="78729"/>
                </a:lnTo>
                <a:lnTo>
                  <a:pt x="1315353" y="69074"/>
                </a:lnTo>
                <a:lnTo>
                  <a:pt x="1340568" y="36091"/>
                </a:lnTo>
                <a:lnTo>
                  <a:pt x="1357909" y="32891"/>
                </a:lnTo>
                <a:lnTo>
                  <a:pt x="1366932" y="33691"/>
                </a:lnTo>
                <a:lnTo>
                  <a:pt x="1375098" y="36091"/>
                </a:lnTo>
                <a:lnTo>
                  <a:pt x="1382409" y="40090"/>
                </a:lnTo>
                <a:lnTo>
                  <a:pt x="1388179" y="45095"/>
                </a:lnTo>
                <a:lnTo>
                  <a:pt x="1349470" y="45095"/>
                </a:lnTo>
                <a:lnTo>
                  <a:pt x="1342479" y="48220"/>
                </a:lnTo>
                <a:lnTo>
                  <a:pt x="1328734" y="78729"/>
                </a:lnTo>
                <a:lnTo>
                  <a:pt x="1329236" y="85892"/>
                </a:lnTo>
                <a:lnTo>
                  <a:pt x="1349270" y="112513"/>
                </a:lnTo>
                <a:lnTo>
                  <a:pt x="1388018" y="112513"/>
                </a:lnTo>
                <a:lnTo>
                  <a:pt x="1382409" y="117434"/>
                </a:lnTo>
                <a:lnTo>
                  <a:pt x="1375098" y="121481"/>
                </a:lnTo>
                <a:lnTo>
                  <a:pt x="1366932" y="123908"/>
                </a:lnTo>
                <a:lnTo>
                  <a:pt x="1357909" y="124718"/>
                </a:lnTo>
                <a:close/>
              </a:path>
              <a:path w="1708150" h="158114">
                <a:moveTo>
                  <a:pt x="1388018" y="112513"/>
                </a:moveTo>
                <a:lnTo>
                  <a:pt x="1366339" y="112513"/>
                </a:lnTo>
                <a:lnTo>
                  <a:pt x="1373235" y="109339"/>
                </a:lnTo>
                <a:lnTo>
                  <a:pt x="1378588" y="102988"/>
                </a:lnTo>
                <a:lnTo>
                  <a:pt x="1382171" y="97901"/>
                </a:lnTo>
                <a:lnTo>
                  <a:pt x="1384731" y="92161"/>
                </a:lnTo>
                <a:lnTo>
                  <a:pt x="1386267" y="85771"/>
                </a:lnTo>
                <a:lnTo>
                  <a:pt x="1386780" y="78729"/>
                </a:lnTo>
                <a:lnTo>
                  <a:pt x="1386251" y="71632"/>
                </a:lnTo>
                <a:lnTo>
                  <a:pt x="1366339" y="45095"/>
                </a:lnTo>
                <a:lnTo>
                  <a:pt x="1388179" y="45095"/>
                </a:lnTo>
                <a:lnTo>
                  <a:pt x="1401067" y="78729"/>
                </a:lnTo>
                <a:lnTo>
                  <a:pt x="1400304" y="88329"/>
                </a:lnTo>
                <a:lnTo>
                  <a:pt x="1398017" y="97035"/>
                </a:lnTo>
                <a:lnTo>
                  <a:pt x="1394204" y="104849"/>
                </a:lnTo>
                <a:lnTo>
                  <a:pt x="1388866" y="111769"/>
                </a:lnTo>
                <a:lnTo>
                  <a:pt x="1388018" y="112513"/>
                </a:lnTo>
                <a:close/>
              </a:path>
              <a:path w="1708150" h="158114">
                <a:moveTo>
                  <a:pt x="1425470" y="122485"/>
                </a:moveTo>
                <a:lnTo>
                  <a:pt x="1409992" y="122485"/>
                </a:lnTo>
                <a:lnTo>
                  <a:pt x="1443472" y="77540"/>
                </a:lnTo>
                <a:lnTo>
                  <a:pt x="1411773" y="35123"/>
                </a:lnTo>
                <a:lnTo>
                  <a:pt x="1427556" y="35123"/>
                </a:lnTo>
                <a:lnTo>
                  <a:pt x="1451664" y="68312"/>
                </a:lnTo>
                <a:lnTo>
                  <a:pt x="1466894" y="68312"/>
                </a:lnTo>
                <a:lnTo>
                  <a:pt x="1459998" y="77540"/>
                </a:lnTo>
                <a:lnTo>
                  <a:pt x="1466822" y="86618"/>
                </a:lnTo>
                <a:lnTo>
                  <a:pt x="1451664" y="86618"/>
                </a:lnTo>
                <a:lnTo>
                  <a:pt x="1425470" y="122485"/>
                </a:lnTo>
                <a:close/>
              </a:path>
              <a:path w="1708150" h="158114">
                <a:moveTo>
                  <a:pt x="1466894" y="68312"/>
                </a:moveTo>
                <a:lnTo>
                  <a:pt x="1451664" y="68312"/>
                </a:lnTo>
                <a:lnTo>
                  <a:pt x="1475924" y="35123"/>
                </a:lnTo>
                <a:lnTo>
                  <a:pt x="1491697" y="35123"/>
                </a:lnTo>
                <a:lnTo>
                  <a:pt x="1466894" y="68312"/>
                </a:lnTo>
                <a:close/>
              </a:path>
              <a:path w="1708150" h="158114">
                <a:moveTo>
                  <a:pt x="1493783" y="122485"/>
                </a:moveTo>
                <a:lnTo>
                  <a:pt x="1478000" y="122485"/>
                </a:lnTo>
                <a:lnTo>
                  <a:pt x="1451664" y="86618"/>
                </a:lnTo>
                <a:lnTo>
                  <a:pt x="1466822" y="86618"/>
                </a:lnTo>
                <a:lnTo>
                  <a:pt x="1493783" y="122485"/>
                </a:lnTo>
                <a:close/>
              </a:path>
              <a:path w="1708150" h="158114">
                <a:moveTo>
                  <a:pt x="1547104" y="124718"/>
                </a:moveTo>
                <a:lnTo>
                  <a:pt x="1509551" y="104988"/>
                </a:lnTo>
                <a:lnTo>
                  <a:pt x="1502603" y="78729"/>
                </a:lnTo>
                <a:lnTo>
                  <a:pt x="1503375" y="69437"/>
                </a:lnTo>
                <a:lnTo>
                  <a:pt x="1528838" y="36202"/>
                </a:lnTo>
                <a:lnTo>
                  <a:pt x="1545761" y="32891"/>
                </a:lnTo>
                <a:lnTo>
                  <a:pt x="1554723" y="33719"/>
                </a:lnTo>
                <a:lnTo>
                  <a:pt x="1562730" y="36165"/>
                </a:lnTo>
                <a:lnTo>
                  <a:pt x="1569874" y="40258"/>
                </a:lnTo>
                <a:lnTo>
                  <a:pt x="1574015" y="44053"/>
                </a:lnTo>
                <a:lnTo>
                  <a:pt x="1537427" y="44053"/>
                </a:lnTo>
                <a:lnTo>
                  <a:pt x="1530731" y="46930"/>
                </a:lnTo>
                <a:lnTo>
                  <a:pt x="1525378" y="52685"/>
                </a:lnTo>
                <a:lnTo>
                  <a:pt x="1520015" y="58340"/>
                </a:lnTo>
                <a:lnTo>
                  <a:pt x="1517186" y="65187"/>
                </a:lnTo>
                <a:lnTo>
                  <a:pt x="1516891" y="73223"/>
                </a:lnTo>
                <a:lnTo>
                  <a:pt x="1587258" y="73223"/>
                </a:lnTo>
                <a:lnTo>
                  <a:pt x="1587661" y="78729"/>
                </a:lnTo>
                <a:lnTo>
                  <a:pt x="1587738" y="83194"/>
                </a:lnTo>
                <a:lnTo>
                  <a:pt x="1516891" y="83194"/>
                </a:lnTo>
                <a:lnTo>
                  <a:pt x="1517386" y="92124"/>
                </a:lnTo>
                <a:lnTo>
                  <a:pt x="1520615" y="99416"/>
                </a:lnTo>
                <a:lnTo>
                  <a:pt x="1526568" y="105072"/>
                </a:lnTo>
                <a:lnTo>
                  <a:pt x="1532521" y="110628"/>
                </a:lnTo>
                <a:lnTo>
                  <a:pt x="1539808" y="113407"/>
                </a:lnTo>
                <a:lnTo>
                  <a:pt x="1579368" y="113407"/>
                </a:lnTo>
                <a:lnTo>
                  <a:pt x="1574730" y="117183"/>
                </a:lnTo>
                <a:lnTo>
                  <a:pt x="1566527" y="121369"/>
                </a:lnTo>
                <a:lnTo>
                  <a:pt x="1557318" y="123880"/>
                </a:lnTo>
                <a:lnTo>
                  <a:pt x="1547104" y="124718"/>
                </a:lnTo>
                <a:close/>
              </a:path>
              <a:path w="1708150" h="158114">
                <a:moveTo>
                  <a:pt x="1587258" y="73223"/>
                </a:moveTo>
                <a:lnTo>
                  <a:pt x="1574336" y="73223"/>
                </a:lnTo>
                <a:lnTo>
                  <a:pt x="1574336" y="65187"/>
                </a:lnTo>
                <a:lnTo>
                  <a:pt x="1571659" y="58340"/>
                </a:lnTo>
                <a:lnTo>
                  <a:pt x="1566306" y="52685"/>
                </a:lnTo>
                <a:lnTo>
                  <a:pt x="1561039" y="46930"/>
                </a:lnTo>
                <a:lnTo>
                  <a:pt x="1554095" y="44053"/>
                </a:lnTo>
                <a:lnTo>
                  <a:pt x="1574015" y="44053"/>
                </a:lnTo>
                <a:lnTo>
                  <a:pt x="1576127" y="45987"/>
                </a:lnTo>
                <a:lnTo>
                  <a:pt x="1581204" y="52954"/>
                </a:lnTo>
                <a:lnTo>
                  <a:pt x="1584833" y="60908"/>
                </a:lnTo>
                <a:lnTo>
                  <a:pt x="1587011" y="69846"/>
                </a:lnTo>
                <a:lnTo>
                  <a:pt x="1587258" y="73223"/>
                </a:lnTo>
                <a:close/>
              </a:path>
              <a:path w="1708150" h="158114">
                <a:moveTo>
                  <a:pt x="1579368" y="113407"/>
                </a:moveTo>
                <a:lnTo>
                  <a:pt x="1548447" y="113407"/>
                </a:lnTo>
                <a:lnTo>
                  <a:pt x="1556100" y="112718"/>
                </a:lnTo>
                <a:lnTo>
                  <a:pt x="1563188" y="110628"/>
                </a:lnTo>
                <a:lnTo>
                  <a:pt x="1569569" y="107212"/>
                </a:lnTo>
                <a:lnTo>
                  <a:pt x="1575384" y="102393"/>
                </a:lnTo>
                <a:lnTo>
                  <a:pt x="1581927" y="111323"/>
                </a:lnTo>
                <a:lnTo>
                  <a:pt x="1579368" y="113407"/>
                </a:lnTo>
                <a:close/>
              </a:path>
              <a:path w="1708150" h="158114">
                <a:moveTo>
                  <a:pt x="1665667" y="113555"/>
                </a:moveTo>
                <a:lnTo>
                  <a:pt x="1642735" y="113555"/>
                </a:lnTo>
                <a:lnTo>
                  <a:pt x="1647840" y="112167"/>
                </a:lnTo>
                <a:lnTo>
                  <a:pt x="1654889" y="106511"/>
                </a:lnTo>
                <a:lnTo>
                  <a:pt x="1656670" y="102889"/>
                </a:lnTo>
                <a:lnTo>
                  <a:pt x="1656670" y="94753"/>
                </a:lnTo>
                <a:lnTo>
                  <a:pt x="1654736" y="91777"/>
                </a:lnTo>
                <a:lnTo>
                  <a:pt x="1650869" y="89594"/>
                </a:lnTo>
                <a:lnTo>
                  <a:pt x="1647097" y="87312"/>
                </a:lnTo>
                <a:lnTo>
                  <a:pt x="1640001" y="84931"/>
                </a:lnTo>
                <a:lnTo>
                  <a:pt x="1629590" y="82451"/>
                </a:lnTo>
                <a:lnTo>
                  <a:pt x="1620856" y="80665"/>
                </a:lnTo>
                <a:lnTo>
                  <a:pt x="1614160" y="77837"/>
                </a:lnTo>
                <a:lnTo>
                  <a:pt x="1609493" y="73967"/>
                </a:lnTo>
                <a:lnTo>
                  <a:pt x="1604835" y="69999"/>
                </a:lnTo>
                <a:lnTo>
                  <a:pt x="1602501" y="64690"/>
                </a:lnTo>
                <a:lnTo>
                  <a:pt x="1602550" y="50601"/>
                </a:lnTo>
                <a:lnTo>
                  <a:pt x="1605426" y="44697"/>
                </a:lnTo>
                <a:lnTo>
                  <a:pt x="1617237" y="35271"/>
                </a:lnTo>
                <a:lnTo>
                  <a:pt x="1625171" y="32891"/>
                </a:lnTo>
                <a:lnTo>
                  <a:pt x="1635096" y="32891"/>
                </a:lnTo>
                <a:lnTo>
                  <a:pt x="1644481" y="33682"/>
                </a:lnTo>
                <a:lnTo>
                  <a:pt x="1652991" y="36054"/>
                </a:lnTo>
                <a:lnTo>
                  <a:pt x="1660626" y="40007"/>
                </a:lnTo>
                <a:lnTo>
                  <a:pt x="1665386" y="43904"/>
                </a:lnTo>
                <a:lnTo>
                  <a:pt x="1629038" y="43904"/>
                </a:lnTo>
                <a:lnTo>
                  <a:pt x="1624275" y="45243"/>
                </a:lnTo>
                <a:lnTo>
                  <a:pt x="1620808" y="47923"/>
                </a:lnTo>
                <a:lnTo>
                  <a:pt x="1617437" y="50601"/>
                </a:lnTo>
                <a:lnTo>
                  <a:pt x="1615751" y="53876"/>
                </a:lnTo>
                <a:lnTo>
                  <a:pt x="1615751" y="61218"/>
                </a:lnTo>
                <a:lnTo>
                  <a:pt x="1642830" y="72330"/>
                </a:lnTo>
                <a:lnTo>
                  <a:pt x="1651660" y="74413"/>
                </a:lnTo>
                <a:lnTo>
                  <a:pt x="1658356" y="77540"/>
                </a:lnTo>
                <a:lnTo>
                  <a:pt x="1667490" y="85873"/>
                </a:lnTo>
                <a:lnTo>
                  <a:pt x="1669767" y="91380"/>
                </a:lnTo>
                <a:lnTo>
                  <a:pt x="1669695" y="106511"/>
                </a:lnTo>
                <a:lnTo>
                  <a:pt x="1666643" y="112811"/>
                </a:lnTo>
                <a:lnTo>
                  <a:pt x="1665667" y="113555"/>
                </a:lnTo>
                <a:close/>
              </a:path>
              <a:path w="1708150" h="158114">
                <a:moveTo>
                  <a:pt x="1661137" y="54917"/>
                </a:moveTo>
                <a:lnTo>
                  <a:pt x="1658461" y="51841"/>
                </a:lnTo>
                <a:lnTo>
                  <a:pt x="1654841" y="49262"/>
                </a:lnTo>
                <a:lnTo>
                  <a:pt x="1650279" y="47178"/>
                </a:lnTo>
                <a:lnTo>
                  <a:pt x="1645811" y="44996"/>
                </a:lnTo>
                <a:lnTo>
                  <a:pt x="1640754" y="43904"/>
                </a:lnTo>
                <a:lnTo>
                  <a:pt x="1665386" y="43904"/>
                </a:lnTo>
                <a:lnTo>
                  <a:pt x="1667386" y="45541"/>
                </a:lnTo>
                <a:lnTo>
                  <a:pt x="1661137" y="54917"/>
                </a:lnTo>
                <a:close/>
              </a:path>
              <a:path w="1708150" h="158114">
                <a:moveTo>
                  <a:pt x="1635391" y="124718"/>
                </a:moveTo>
                <a:lnTo>
                  <a:pt x="1624872" y="123853"/>
                </a:lnTo>
                <a:lnTo>
                  <a:pt x="1615488" y="121257"/>
                </a:lnTo>
                <a:lnTo>
                  <a:pt x="1607237" y="116932"/>
                </a:lnTo>
                <a:lnTo>
                  <a:pt x="1600120" y="110877"/>
                </a:lnTo>
                <a:lnTo>
                  <a:pt x="1607264" y="101202"/>
                </a:lnTo>
                <a:lnTo>
                  <a:pt x="1610140" y="104576"/>
                </a:lnTo>
                <a:lnTo>
                  <a:pt x="1614112" y="107503"/>
                </a:lnTo>
                <a:lnTo>
                  <a:pt x="1619170" y="109984"/>
                </a:lnTo>
                <a:lnTo>
                  <a:pt x="1624333" y="112365"/>
                </a:lnTo>
                <a:lnTo>
                  <a:pt x="1629933" y="113555"/>
                </a:lnTo>
                <a:lnTo>
                  <a:pt x="1665667" y="113555"/>
                </a:lnTo>
                <a:lnTo>
                  <a:pt x="1660394" y="117574"/>
                </a:lnTo>
                <a:lnTo>
                  <a:pt x="1655317" y="120699"/>
                </a:lnTo>
                <a:lnTo>
                  <a:pt x="1649457" y="122932"/>
                </a:lnTo>
                <a:lnTo>
                  <a:pt x="1642815" y="124271"/>
                </a:lnTo>
                <a:lnTo>
                  <a:pt x="1635391" y="124718"/>
                </a:lnTo>
                <a:close/>
              </a:path>
              <a:path w="1708150" h="158114">
                <a:moveTo>
                  <a:pt x="1700409" y="124271"/>
                </a:moveTo>
                <a:lnTo>
                  <a:pt x="1694856" y="124271"/>
                </a:lnTo>
                <a:lnTo>
                  <a:pt x="1692474" y="123328"/>
                </a:lnTo>
                <a:lnTo>
                  <a:pt x="1690493" y="121443"/>
                </a:lnTo>
                <a:lnTo>
                  <a:pt x="1688607" y="119459"/>
                </a:lnTo>
                <a:lnTo>
                  <a:pt x="1687664" y="117078"/>
                </a:lnTo>
                <a:lnTo>
                  <a:pt x="1687665" y="111521"/>
                </a:lnTo>
                <a:lnTo>
                  <a:pt x="1688607" y="109190"/>
                </a:lnTo>
                <a:lnTo>
                  <a:pt x="1692474" y="105320"/>
                </a:lnTo>
                <a:lnTo>
                  <a:pt x="1694856" y="104329"/>
                </a:lnTo>
                <a:lnTo>
                  <a:pt x="1700409" y="104329"/>
                </a:lnTo>
                <a:lnTo>
                  <a:pt x="1702742" y="105320"/>
                </a:lnTo>
                <a:lnTo>
                  <a:pt x="1704628" y="107305"/>
                </a:lnTo>
                <a:lnTo>
                  <a:pt x="1706609" y="109190"/>
                </a:lnTo>
                <a:lnTo>
                  <a:pt x="1707600" y="111521"/>
                </a:lnTo>
                <a:lnTo>
                  <a:pt x="1707600" y="117078"/>
                </a:lnTo>
                <a:lnTo>
                  <a:pt x="1706609" y="119459"/>
                </a:lnTo>
                <a:lnTo>
                  <a:pt x="1702742" y="123328"/>
                </a:lnTo>
                <a:lnTo>
                  <a:pt x="1700409" y="124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899882" y="2591128"/>
            <a:ext cx="549487" cy="254000"/>
          </a:xfrm>
          <a:custGeom>
            <a:avLst/>
            <a:gdLst/>
            <a:ahLst/>
            <a:cxnLst/>
            <a:rect l="l" t="t" r="r" b="b"/>
            <a:pathLst>
              <a:path w="412115" h="190500">
                <a:moveTo>
                  <a:pt x="0" y="0"/>
                </a:moveTo>
                <a:lnTo>
                  <a:pt x="411899" y="0"/>
                </a:lnTo>
                <a:lnTo>
                  <a:pt x="411899" y="190199"/>
                </a:lnTo>
                <a:lnTo>
                  <a:pt x="0" y="190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51633" y="4723273"/>
            <a:ext cx="10360660" cy="2039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3770" marR="9103979">
              <a:lnSpc>
                <a:spcPts val="2200"/>
              </a:lnSpc>
              <a:spcBef>
                <a:spcPts val="240"/>
              </a:spcBef>
            </a:pPr>
            <a:r>
              <a:rPr sz="1867" spc="-47" dirty="0">
                <a:solidFill>
                  <a:srgbClr val="FFFFFF"/>
                </a:solidFill>
                <a:latin typeface="Arial"/>
                <a:cs typeface="Arial"/>
              </a:rPr>
              <a:t>NN:</a:t>
            </a:r>
            <a:r>
              <a:rPr sz="1867" spc="-1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40" dirty="0">
                <a:solidFill>
                  <a:srgbClr val="FFFFFF"/>
                </a:solidFill>
                <a:latin typeface="Arial"/>
                <a:cs typeface="Arial"/>
              </a:rPr>
              <a:t>Nouns  </a:t>
            </a:r>
            <a:r>
              <a:rPr sz="1867" spc="-107" dirty="0">
                <a:solidFill>
                  <a:srgbClr val="FFFFFF"/>
                </a:solidFill>
                <a:latin typeface="Arial"/>
                <a:cs typeface="Arial"/>
              </a:rPr>
              <a:t>VB: 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Verbs</a:t>
            </a:r>
            <a:endParaRPr sz="1867" dirty="0">
              <a:latin typeface="Arial"/>
              <a:cs typeface="Arial"/>
            </a:endParaRPr>
          </a:p>
          <a:p>
            <a:pPr marL="133770" marR="8613771">
              <a:lnSpc>
                <a:spcPts val="2200"/>
              </a:lnSpc>
            </a:pPr>
            <a:r>
              <a:rPr sz="1867" spc="-305" dirty="0">
                <a:solidFill>
                  <a:srgbClr val="FFFFFF"/>
                </a:solidFill>
                <a:latin typeface="Arial"/>
                <a:cs typeface="Arial"/>
              </a:rPr>
              <a:t>JJ: </a:t>
            </a:r>
            <a:r>
              <a:rPr sz="1867" spc="-20" dirty="0">
                <a:solidFill>
                  <a:srgbClr val="FFFFFF"/>
                </a:solidFill>
                <a:latin typeface="Arial"/>
                <a:cs typeface="Arial"/>
              </a:rPr>
              <a:t>Adjectives  </a:t>
            </a:r>
            <a:r>
              <a:rPr sz="1867" spc="-87" dirty="0">
                <a:solidFill>
                  <a:srgbClr val="FFFFFF"/>
                </a:solidFill>
                <a:latin typeface="Arial"/>
                <a:cs typeface="Arial"/>
              </a:rPr>
              <a:t>DT: 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Determiner  </a:t>
            </a:r>
            <a:r>
              <a:rPr sz="1867" spc="-207" dirty="0">
                <a:solidFill>
                  <a:srgbClr val="FFFFFF"/>
                </a:solidFill>
                <a:latin typeface="Arial"/>
                <a:cs typeface="Arial"/>
              </a:rPr>
              <a:t>PRP: </a:t>
            </a:r>
            <a:r>
              <a:rPr sz="1867" spc="-47" dirty="0">
                <a:solidFill>
                  <a:srgbClr val="FFFFFF"/>
                </a:solidFill>
                <a:latin typeface="Arial"/>
                <a:cs typeface="Arial"/>
              </a:rPr>
              <a:t>Pronouns  </a:t>
            </a:r>
            <a:r>
              <a:rPr sz="1867" spc="-40" dirty="0">
                <a:solidFill>
                  <a:srgbClr val="FFFFFF"/>
                </a:solidFill>
                <a:latin typeface="Arial"/>
                <a:cs typeface="Arial"/>
              </a:rPr>
              <a:t>IN:</a:t>
            </a:r>
            <a:r>
              <a:rPr sz="1867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Prepositions</a:t>
            </a:r>
            <a:endParaRPr sz="1867" dirty="0">
              <a:latin typeface="Arial"/>
              <a:cs typeface="Arial"/>
            </a:endParaRPr>
          </a:p>
          <a:p>
            <a:pPr marL="16933">
              <a:spcBef>
                <a:spcPts val="733"/>
              </a:spcBef>
            </a:pPr>
            <a:r>
              <a:rPr sz="1467" u="sng" spc="-40" dirty="0" smtClean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7"/>
              </a:rPr>
              <a:t>.</a:t>
            </a:r>
            <a:endParaRPr sz="146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8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605" y="288385"/>
            <a:ext cx="4566072" cy="663429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393" dirty="0"/>
              <a:t>Qualitative</a:t>
            </a:r>
            <a:r>
              <a:rPr spc="-353" dirty="0"/>
              <a:t> </a:t>
            </a:r>
            <a:r>
              <a:rPr spc="-333" dirty="0"/>
              <a:t>Results</a:t>
            </a:r>
          </a:p>
        </p:txBody>
      </p:sp>
      <p:sp>
        <p:nvSpPr>
          <p:cNvPr id="3" name="object 3"/>
          <p:cNvSpPr/>
          <p:nvPr/>
        </p:nvSpPr>
        <p:spPr>
          <a:xfrm>
            <a:off x="2369155" y="2262962"/>
            <a:ext cx="2214395" cy="146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021151" y="2262962"/>
            <a:ext cx="2198795" cy="146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946552" y="2262962"/>
            <a:ext cx="989997" cy="1467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668456" y="2262962"/>
            <a:ext cx="2193995" cy="1467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957106" y="2602293"/>
            <a:ext cx="359073" cy="8305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2787"/>
              </a:lnSpc>
            </a:pPr>
            <a:r>
              <a:rPr sz="2400" b="1" dirty="0">
                <a:solidFill>
                  <a:srgbClr val="00FF00"/>
                </a:solidFill>
                <a:latin typeface="Arial"/>
                <a:cs typeface="Arial"/>
              </a:rPr>
              <a:t>fence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2587" y="1610123"/>
            <a:ext cx="3110653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Mentioned </a:t>
            </a:r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by humans</a:t>
            </a:r>
            <a:r>
              <a:rPr sz="2000" b="1" spc="-1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i="1" spc="7" dirty="0">
                <a:solidFill>
                  <a:srgbClr val="64FFDA"/>
                </a:solidFill>
                <a:latin typeface="Arial"/>
                <a:cs typeface="Arial"/>
              </a:rPr>
              <a:t>h</a:t>
            </a:r>
            <a:r>
              <a:rPr sz="2000" b="1" spc="7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2476" y="2227675"/>
            <a:ext cx="908797" cy="1407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936097" y="3636359"/>
            <a:ext cx="847" cy="1032933"/>
          </a:xfrm>
          <a:custGeom>
            <a:avLst/>
            <a:gdLst/>
            <a:ahLst/>
            <a:cxnLst/>
            <a:rect l="l" t="t" r="r" b="b"/>
            <a:pathLst>
              <a:path w="634" h="774700">
                <a:moveTo>
                  <a:pt x="254" y="0"/>
                </a:moveTo>
                <a:lnTo>
                  <a:pt x="0" y="774273"/>
                </a:lnTo>
              </a:path>
            </a:pathLst>
          </a:custGeom>
          <a:ln w="38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848850" y="4581456"/>
            <a:ext cx="174532" cy="220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59380" y="5753966"/>
            <a:ext cx="1924307" cy="175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319541" y="6108176"/>
            <a:ext cx="122832" cy="1226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507351" y="6061345"/>
            <a:ext cx="389467" cy="172719"/>
          </a:xfrm>
          <a:custGeom>
            <a:avLst/>
            <a:gdLst/>
            <a:ahLst/>
            <a:cxnLst/>
            <a:rect l="l" t="t" r="r" b="b"/>
            <a:pathLst>
              <a:path w="292100" h="129539">
                <a:moveTo>
                  <a:pt x="11310" y="57894"/>
                </a:moveTo>
                <a:lnTo>
                  <a:pt x="41374" y="32742"/>
                </a:lnTo>
                <a:lnTo>
                  <a:pt x="49383" y="33253"/>
                </a:lnTo>
                <a:lnTo>
                  <a:pt x="56443" y="34788"/>
                </a:lnTo>
                <a:lnTo>
                  <a:pt x="62554" y="37346"/>
                </a:lnTo>
                <a:lnTo>
                  <a:pt x="67716" y="40927"/>
                </a:lnTo>
                <a:lnTo>
                  <a:pt x="72660" y="45243"/>
                </a:lnTo>
                <a:lnTo>
                  <a:pt x="39440" y="45243"/>
                </a:lnTo>
                <a:lnTo>
                  <a:pt x="31654" y="46034"/>
                </a:lnTo>
                <a:lnTo>
                  <a:pt x="24371" y="48406"/>
                </a:lnTo>
                <a:lnTo>
                  <a:pt x="17589" y="52360"/>
                </a:lnTo>
                <a:lnTo>
                  <a:pt x="11310" y="57894"/>
                </a:lnTo>
                <a:close/>
              </a:path>
              <a:path w="292100" h="129539">
                <a:moveTo>
                  <a:pt x="77093" y="81260"/>
                </a:moveTo>
                <a:lnTo>
                  <a:pt x="62805" y="81260"/>
                </a:lnTo>
                <a:lnTo>
                  <a:pt x="62805" y="58340"/>
                </a:lnTo>
                <a:lnTo>
                  <a:pt x="60573" y="53578"/>
                </a:lnTo>
                <a:lnTo>
                  <a:pt x="56108" y="50304"/>
                </a:lnTo>
                <a:lnTo>
                  <a:pt x="51742" y="46930"/>
                </a:lnTo>
                <a:lnTo>
                  <a:pt x="46186" y="45243"/>
                </a:lnTo>
                <a:lnTo>
                  <a:pt x="72660" y="45243"/>
                </a:lnTo>
                <a:lnTo>
                  <a:pt x="73968" y="46384"/>
                </a:lnTo>
                <a:lnTo>
                  <a:pt x="77093" y="54024"/>
                </a:lnTo>
                <a:lnTo>
                  <a:pt x="77093" y="81260"/>
                </a:lnTo>
                <a:close/>
              </a:path>
              <a:path w="292100" h="129539">
                <a:moveTo>
                  <a:pt x="32296" y="129332"/>
                </a:moveTo>
                <a:lnTo>
                  <a:pt x="22969" y="129332"/>
                </a:lnTo>
                <a:lnTo>
                  <a:pt x="15230" y="126454"/>
                </a:lnTo>
                <a:lnTo>
                  <a:pt x="9079" y="120699"/>
                </a:lnTo>
                <a:lnTo>
                  <a:pt x="3026" y="114845"/>
                </a:lnTo>
                <a:lnTo>
                  <a:pt x="0" y="107602"/>
                </a:lnTo>
                <a:lnTo>
                  <a:pt x="0" y="90041"/>
                </a:lnTo>
                <a:lnTo>
                  <a:pt x="3026" y="82748"/>
                </a:lnTo>
                <a:lnTo>
                  <a:pt x="15131" y="71437"/>
                </a:lnTo>
                <a:lnTo>
                  <a:pt x="22870" y="68610"/>
                </a:lnTo>
                <a:lnTo>
                  <a:pt x="32296" y="68610"/>
                </a:lnTo>
                <a:lnTo>
                  <a:pt x="41625" y="69400"/>
                </a:lnTo>
                <a:lnTo>
                  <a:pt x="49820" y="71772"/>
                </a:lnTo>
                <a:lnTo>
                  <a:pt x="56880" y="75726"/>
                </a:lnTo>
                <a:lnTo>
                  <a:pt x="60256" y="78879"/>
                </a:lnTo>
                <a:lnTo>
                  <a:pt x="30609" y="78879"/>
                </a:lnTo>
                <a:lnTo>
                  <a:pt x="25152" y="80764"/>
                </a:lnTo>
                <a:lnTo>
                  <a:pt x="16818" y="88305"/>
                </a:lnTo>
                <a:lnTo>
                  <a:pt x="14734" y="93166"/>
                </a:lnTo>
                <a:lnTo>
                  <a:pt x="14734" y="104973"/>
                </a:lnTo>
                <a:lnTo>
                  <a:pt x="16818" y="109785"/>
                </a:lnTo>
                <a:lnTo>
                  <a:pt x="20985" y="113555"/>
                </a:lnTo>
                <a:lnTo>
                  <a:pt x="25152" y="117226"/>
                </a:lnTo>
                <a:lnTo>
                  <a:pt x="30609" y="119062"/>
                </a:lnTo>
                <a:lnTo>
                  <a:pt x="60088" y="119062"/>
                </a:lnTo>
                <a:lnTo>
                  <a:pt x="56490" y="122216"/>
                </a:lnTo>
                <a:lnTo>
                  <a:pt x="49299" y="126169"/>
                </a:lnTo>
                <a:lnTo>
                  <a:pt x="41235" y="128541"/>
                </a:lnTo>
                <a:lnTo>
                  <a:pt x="32296" y="129332"/>
                </a:lnTo>
                <a:close/>
              </a:path>
              <a:path w="292100" h="129539">
                <a:moveTo>
                  <a:pt x="60088" y="119062"/>
                </a:moveTo>
                <a:lnTo>
                  <a:pt x="37356" y="119062"/>
                </a:lnTo>
                <a:lnTo>
                  <a:pt x="45308" y="118346"/>
                </a:lnTo>
                <a:lnTo>
                  <a:pt x="52201" y="116197"/>
                </a:lnTo>
                <a:lnTo>
                  <a:pt x="58033" y="112616"/>
                </a:lnTo>
                <a:lnTo>
                  <a:pt x="62805" y="107602"/>
                </a:lnTo>
                <a:lnTo>
                  <a:pt x="62805" y="90338"/>
                </a:lnTo>
                <a:lnTo>
                  <a:pt x="58033" y="85325"/>
                </a:lnTo>
                <a:lnTo>
                  <a:pt x="52201" y="81743"/>
                </a:lnTo>
                <a:lnTo>
                  <a:pt x="45308" y="79595"/>
                </a:lnTo>
                <a:lnTo>
                  <a:pt x="37356" y="78879"/>
                </a:lnTo>
                <a:lnTo>
                  <a:pt x="60256" y="78879"/>
                </a:lnTo>
                <a:lnTo>
                  <a:pt x="62805" y="81260"/>
                </a:lnTo>
                <a:lnTo>
                  <a:pt x="77093" y="81260"/>
                </a:lnTo>
                <a:lnTo>
                  <a:pt x="77093" y="116681"/>
                </a:lnTo>
                <a:lnTo>
                  <a:pt x="62805" y="116681"/>
                </a:lnTo>
                <a:lnTo>
                  <a:pt x="60088" y="119062"/>
                </a:lnTo>
                <a:close/>
              </a:path>
              <a:path w="292100" h="129539">
                <a:moveTo>
                  <a:pt x="77093" y="127099"/>
                </a:moveTo>
                <a:lnTo>
                  <a:pt x="62805" y="127099"/>
                </a:lnTo>
                <a:lnTo>
                  <a:pt x="62805" y="116681"/>
                </a:lnTo>
                <a:lnTo>
                  <a:pt x="77093" y="116681"/>
                </a:lnTo>
                <a:lnTo>
                  <a:pt x="77093" y="127099"/>
                </a:lnTo>
                <a:close/>
              </a:path>
              <a:path w="292100" h="129539">
                <a:moveTo>
                  <a:pt x="134017" y="48369"/>
                </a:moveTo>
                <a:lnTo>
                  <a:pt x="119889" y="48369"/>
                </a:lnTo>
                <a:lnTo>
                  <a:pt x="123859" y="43805"/>
                </a:lnTo>
                <a:lnTo>
                  <a:pt x="128720" y="40084"/>
                </a:lnTo>
                <a:lnTo>
                  <a:pt x="134475" y="37207"/>
                </a:lnTo>
                <a:lnTo>
                  <a:pt x="140229" y="34230"/>
                </a:lnTo>
                <a:lnTo>
                  <a:pt x="146281" y="32742"/>
                </a:lnTo>
                <a:lnTo>
                  <a:pt x="152632" y="32742"/>
                </a:lnTo>
                <a:lnTo>
                  <a:pt x="165459" y="34602"/>
                </a:lnTo>
                <a:lnTo>
                  <a:pt x="174621" y="40183"/>
                </a:lnTo>
                <a:lnTo>
                  <a:pt x="177787" y="45541"/>
                </a:lnTo>
                <a:lnTo>
                  <a:pt x="141767" y="45541"/>
                </a:lnTo>
                <a:lnTo>
                  <a:pt x="136509" y="46980"/>
                </a:lnTo>
                <a:lnTo>
                  <a:pt x="134017" y="48369"/>
                </a:lnTo>
                <a:close/>
              </a:path>
              <a:path w="292100" h="129539">
                <a:moveTo>
                  <a:pt x="119889" y="127099"/>
                </a:moveTo>
                <a:lnTo>
                  <a:pt x="105602" y="127099"/>
                </a:lnTo>
                <a:lnTo>
                  <a:pt x="105602" y="35123"/>
                </a:lnTo>
                <a:lnTo>
                  <a:pt x="119889" y="35123"/>
                </a:lnTo>
                <a:lnTo>
                  <a:pt x="119889" y="48369"/>
                </a:lnTo>
                <a:lnTo>
                  <a:pt x="134017" y="48369"/>
                </a:lnTo>
                <a:lnTo>
                  <a:pt x="131349" y="49857"/>
                </a:lnTo>
                <a:lnTo>
                  <a:pt x="126289" y="52735"/>
                </a:lnTo>
                <a:lnTo>
                  <a:pt x="122469" y="56059"/>
                </a:lnTo>
                <a:lnTo>
                  <a:pt x="119889" y="59829"/>
                </a:lnTo>
                <a:lnTo>
                  <a:pt x="119889" y="127099"/>
                </a:lnTo>
                <a:close/>
              </a:path>
              <a:path w="292100" h="129539">
                <a:moveTo>
                  <a:pt x="181950" y="127099"/>
                </a:moveTo>
                <a:lnTo>
                  <a:pt x="167663" y="127099"/>
                </a:lnTo>
                <a:lnTo>
                  <a:pt x="167663" y="58836"/>
                </a:lnTo>
                <a:lnTo>
                  <a:pt x="165778" y="53231"/>
                </a:lnTo>
                <a:lnTo>
                  <a:pt x="162008" y="50155"/>
                </a:lnTo>
                <a:lnTo>
                  <a:pt x="158337" y="47080"/>
                </a:lnTo>
                <a:lnTo>
                  <a:pt x="153376" y="45541"/>
                </a:lnTo>
                <a:lnTo>
                  <a:pt x="177787" y="45541"/>
                </a:lnTo>
                <a:lnTo>
                  <a:pt x="180118" y="49485"/>
                </a:lnTo>
                <a:lnTo>
                  <a:pt x="181950" y="62507"/>
                </a:lnTo>
                <a:lnTo>
                  <a:pt x="181950" y="127099"/>
                </a:lnTo>
                <a:close/>
              </a:path>
              <a:path w="292100" h="129539">
                <a:moveTo>
                  <a:pt x="291530" y="48965"/>
                </a:moveTo>
                <a:lnTo>
                  <a:pt x="277242" y="48965"/>
                </a:lnTo>
                <a:lnTo>
                  <a:pt x="277242" y="0"/>
                </a:lnTo>
                <a:lnTo>
                  <a:pt x="291530" y="0"/>
                </a:lnTo>
                <a:lnTo>
                  <a:pt x="291530" y="48965"/>
                </a:lnTo>
                <a:close/>
              </a:path>
              <a:path w="292100" h="129539">
                <a:moveTo>
                  <a:pt x="252686" y="129332"/>
                </a:moveTo>
                <a:lnTo>
                  <a:pt x="246137" y="129332"/>
                </a:lnTo>
                <a:lnTo>
                  <a:pt x="237356" y="128513"/>
                </a:lnTo>
                <a:lnTo>
                  <a:pt x="208000" y="100942"/>
                </a:lnTo>
                <a:lnTo>
                  <a:pt x="205210" y="81260"/>
                </a:lnTo>
                <a:lnTo>
                  <a:pt x="205916" y="70740"/>
                </a:lnTo>
                <a:lnTo>
                  <a:pt x="229580" y="36053"/>
                </a:lnTo>
                <a:lnTo>
                  <a:pt x="246137" y="32742"/>
                </a:lnTo>
                <a:lnTo>
                  <a:pt x="252388" y="32742"/>
                </a:lnTo>
                <a:lnTo>
                  <a:pt x="258192" y="34181"/>
                </a:lnTo>
                <a:lnTo>
                  <a:pt x="269007" y="39936"/>
                </a:lnTo>
                <a:lnTo>
                  <a:pt x="273571" y="43904"/>
                </a:lnTo>
                <a:lnTo>
                  <a:pt x="274759" y="45541"/>
                </a:lnTo>
                <a:lnTo>
                  <a:pt x="240730" y="45541"/>
                </a:lnTo>
                <a:lnTo>
                  <a:pt x="233586" y="48815"/>
                </a:lnTo>
                <a:lnTo>
                  <a:pt x="220092" y="81260"/>
                </a:lnTo>
                <a:lnTo>
                  <a:pt x="220595" y="88776"/>
                </a:lnTo>
                <a:lnTo>
                  <a:pt x="240630" y="116681"/>
                </a:lnTo>
                <a:lnTo>
                  <a:pt x="274804" y="116681"/>
                </a:lnTo>
                <a:lnTo>
                  <a:pt x="273769" y="118070"/>
                </a:lnTo>
                <a:lnTo>
                  <a:pt x="269355" y="121890"/>
                </a:lnTo>
                <a:lnTo>
                  <a:pt x="258639" y="127843"/>
                </a:lnTo>
                <a:lnTo>
                  <a:pt x="252686" y="129332"/>
                </a:lnTo>
                <a:close/>
              </a:path>
              <a:path w="292100" h="129539">
                <a:moveTo>
                  <a:pt x="274804" y="116681"/>
                </a:moveTo>
                <a:lnTo>
                  <a:pt x="255315" y="116681"/>
                </a:lnTo>
                <a:lnTo>
                  <a:pt x="260722" y="115292"/>
                </a:lnTo>
                <a:lnTo>
                  <a:pt x="265783" y="112513"/>
                </a:lnTo>
                <a:lnTo>
                  <a:pt x="270842" y="109637"/>
                </a:lnTo>
                <a:lnTo>
                  <a:pt x="274663" y="106164"/>
                </a:lnTo>
                <a:lnTo>
                  <a:pt x="277242" y="102096"/>
                </a:lnTo>
                <a:lnTo>
                  <a:pt x="277242" y="60424"/>
                </a:lnTo>
                <a:lnTo>
                  <a:pt x="274663" y="56356"/>
                </a:lnTo>
                <a:lnTo>
                  <a:pt x="270842" y="52883"/>
                </a:lnTo>
                <a:lnTo>
                  <a:pt x="265783" y="50006"/>
                </a:lnTo>
                <a:lnTo>
                  <a:pt x="260722" y="47029"/>
                </a:lnTo>
                <a:lnTo>
                  <a:pt x="255315" y="45541"/>
                </a:lnTo>
                <a:lnTo>
                  <a:pt x="274759" y="45541"/>
                </a:lnTo>
                <a:lnTo>
                  <a:pt x="277242" y="48965"/>
                </a:lnTo>
                <a:lnTo>
                  <a:pt x="291530" y="48965"/>
                </a:lnTo>
                <a:lnTo>
                  <a:pt x="291530" y="113407"/>
                </a:lnTo>
                <a:lnTo>
                  <a:pt x="277242" y="113407"/>
                </a:lnTo>
                <a:lnTo>
                  <a:pt x="274804" y="116681"/>
                </a:lnTo>
                <a:close/>
              </a:path>
              <a:path w="292100" h="129539">
                <a:moveTo>
                  <a:pt x="291530" y="127099"/>
                </a:moveTo>
                <a:lnTo>
                  <a:pt x="277242" y="127099"/>
                </a:lnTo>
                <a:lnTo>
                  <a:pt x="277242" y="113407"/>
                </a:lnTo>
                <a:lnTo>
                  <a:pt x="291530" y="113407"/>
                </a:lnTo>
                <a:lnTo>
                  <a:pt x="291530" y="127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985996" y="6061345"/>
            <a:ext cx="122243" cy="1694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2198486" y="6105001"/>
            <a:ext cx="336929" cy="1287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1342307" y="6366144"/>
            <a:ext cx="1160780" cy="216747"/>
          </a:xfrm>
          <a:custGeom>
            <a:avLst/>
            <a:gdLst/>
            <a:ahLst/>
            <a:cxnLst/>
            <a:rect l="l" t="t" r="r" b="b"/>
            <a:pathLst>
              <a:path w="870585" h="162560">
                <a:moveTo>
                  <a:pt x="86320" y="48965"/>
                </a:moveTo>
                <a:lnTo>
                  <a:pt x="72032" y="48965"/>
                </a:lnTo>
                <a:lnTo>
                  <a:pt x="72032" y="0"/>
                </a:lnTo>
                <a:lnTo>
                  <a:pt x="86320" y="0"/>
                </a:lnTo>
                <a:lnTo>
                  <a:pt x="86320" y="48965"/>
                </a:lnTo>
                <a:close/>
              </a:path>
              <a:path w="870585" h="162560">
                <a:moveTo>
                  <a:pt x="47476" y="129332"/>
                </a:moveTo>
                <a:lnTo>
                  <a:pt x="40927" y="129332"/>
                </a:lnTo>
                <a:lnTo>
                  <a:pt x="32146" y="128513"/>
                </a:lnTo>
                <a:lnTo>
                  <a:pt x="2790" y="100943"/>
                </a:lnTo>
                <a:lnTo>
                  <a:pt x="0" y="81260"/>
                </a:lnTo>
                <a:lnTo>
                  <a:pt x="707" y="70740"/>
                </a:lnTo>
                <a:lnTo>
                  <a:pt x="24370" y="36053"/>
                </a:lnTo>
                <a:lnTo>
                  <a:pt x="40927" y="32742"/>
                </a:lnTo>
                <a:lnTo>
                  <a:pt x="47178" y="32742"/>
                </a:lnTo>
                <a:lnTo>
                  <a:pt x="52982" y="34181"/>
                </a:lnTo>
                <a:lnTo>
                  <a:pt x="63797" y="39936"/>
                </a:lnTo>
                <a:lnTo>
                  <a:pt x="68361" y="43904"/>
                </a:lnTo>
                <a:lnTo>
                  <a:pt x="69549" y="45541"/>
                </a:lnTo>
                <a:lnTo>
                  <a:pt x="35520" y="45541"/>
                </a:lnTo>
                <a:lnTo>
                  <a:pt x="28376" y="48815"/>
                </a:lnTo>
                <a:lnTo>
                  <a:pt x="14882" y="81260"/>
                </a:lnTo>
                <a:lnTo>
                  <a:pt x="15385" y="88776"/>
                </a:lnTo>
                <a:lnTo>
                  <a:pt x="35421" y="116681"/>
                </a:lnTo>
                <a:lnTo>
                  <a:pt x="69594" y="116681"/>
                </a:lnTo>
                <a:lnTo>
                  <a:pt x="68559" y="118070"/>
                </a:lnTo>
                <a:lnTo>
                  <a:pt x="64145" y="121890"/>
                </a:lnTo>
                <a:lnTo>
                  <a:pt x="53429" y="127843"/>
                </a:lnTo>
                <a:lnTo>
                  <a:pt x="47476" y="129332"/>
                </a:lnTo>
                <a:close/>
              </a:path>
              <a:path w="870585" h="162560">
                <a:moveTo>
                  <a:pt x="69594" y="116681"/>
                </a:moveTo>
                <a:lnTo>
                  <a:pt x="50105" y="116681"/>
                </a:lnTo>
                <a:lnTo>
                  <a:pt x="55512" y="115292"/>
                </a:lnTo>
                <a:lnTo>
                  <a:pt x="60573" y="112513"/>
                </a:lnTo>
                <a:lnTo>
                  <a:pt x="65632" y="109637"/>
                </a:lnTo>
                <a:lnTo>
                  <a:pt x="69453" y="106164"/>
                </a:lnTo>
                <a:lnTo>
                  <a:pt x="72032" y="102096"/>
                </a:lnTo>
                <a:lnTo>
                  <a:pt x="72032" y="60424"/>
                </a:lnTo>
                <a:lnTo>
                  <a:pt x="69453" y="56356"/>
                </a:lnTo>
                <a:lnTo>
                  <a:pt x="65632" y="52883"/>
                </a:lnTo>
                <a:lnTo>
                  <a:pt x="60573" y="50006"/>
                </a:lnTo>
                <a:lnTo>
                  <a:pt x="55512" y="47029"/>
                </a:lnTo>
                <a:lnTo>
                  <a:pt x="50105" y="45541"/>
                </a:lnTo>
                <a:lnTo>
                  <a:pt x="69549" y="45541"/>
                </a:lnTo>
                <a:lnTo>
                  <a:pt x="72032" y="48965"/>
                </a:lnTo>
                <a:lnTo>
                  <a:pt x="86320" y="48965"/>
                </a:lnTo>
                <a:lnTo>
                  <a:pt x="86320" y="113407"/>
                </a:lnTo>
                <a:lnTo>
                  <a:pt x="72032" y="113407"/>
                </a:lnTo>
                <a:lnTo>
                  <a:pt x="69594" y="116681"/>
                </a:lnTo>
                <a:close/>
              </a:path>
              <a:path w="870585" h="162560">
                <a:moveTo>
                  <a:pt x="86320" y="127099"/>
                </a:moveTo>
                <a:lnTo>
                  <a:pt x="72032" y="127099"/>
                </a:lnTo>
                <a:lnTo>
                  <a:pt x="72032" y="113407"/>
                </a:lnTo>
                <a:lnTo>
                  <a:pt x="86320" y="113407"/>
                </a:lnTo>
                <a:lnTo>
                  <a:pt x="86320" y="127099"/>
                </a:lnTo>
                <a:close/>
              </a:path>
              <a:path w="870585" h="162560">
                <a:moveTo>
                  <a:pt x="156418" y="129332"/>
                </a:moveTo>
                <a:lnTo>
                  <a:pt x="116904" y="108672"/>
                </a:lnTo>
                <a:lnTo>
                  <a:pt x="109537" y="80963"/>
                </a:lnTo>
                <a:lnTo>
                  <a:pt x="110346" y="71177"/>
                </a:lnTo>
                <a:lnTo>
                  <a:pt x="137070" y="36239"/>
                </a:lnTo>
                <a:lnTo>
                  <a:pt x="154929" y="32742"/>
                </a:lnTo>
                <a:lnTo>
                  <a:pt x="164382" y="33616"/>
                </a:lnTo>
                <a:lnTo>
                  <a:pt x="172826" y="36202"/>
                </a:lnTo>
                <a:lnTo>
                  <a:pt x="180351" y="40528"/>
                </a:lnTo>
                <a:lnTo>
                  <a:pt x="184825" y="44648"/>
                </a:lnTo>
                <a:lnTo>
                  <a:pt x="146248" y="44648"/>
                </a:lnTo>
                <a:lnTo>
                  <a:pt x="139154" y="47624"/>
                </a:lnTo>
                <a:lnTo>
                  <a:pt x="127843" y="59531"/>
                </a:lnTo>
                <a:lnTo>
                  <a:pt x="124866" y="66774"/>
                </a:lnTo>
                <a:lnTo>
                  <a:pt x="124568" y="75307"/>
                </a:lnTo>
                <a:lnTo>
                  <a:pt x="198631" y="75307"/>
                </a:lnTo>
                <a:lnTo>
                  <a:pt x="199045" y="80963"/>
                </a:lnTo>
                <a:lnTo>
                  <a:pt x="199132" y="85725"/>
                </a:lnTo>
                <a:lnTo>
                  <a:pt x="124568" y="85725"/>
                </a:lnTo>
                <a:lnTo>
                  <a:pt x="125064" y="95150"/>
                </a:lnTo>
                <a:lnTo>
                  <a:pt x="128438" y="102840"/>
                </a:lnTo>
                <a:lnTo>
                  <a:pt x="134688" y="108793"/>
                </a:lnTo>
                <a:lnTo>
                  <a:pt x="141039" y="114647"/>
                </a:lnTo>
                <a:lnTo>
                  <a:pt x="148728" y="117574"/>
                </a:lnTo>
                <a:lnTo>
                  <a:pt x="190260" y="117574"/>
                </a:lnTo>
                <a:lnTo>
                  <a:pt x="185439" y="121462"/>
                </a:lnTo>
                <a:lnTo>
                  <a:pt x="176807" y="125834"/>
                </a:lnTo>
                <a:lnTo>
                  <a:pt x="167133" y="128457"/>
                </a:lnTo>
                <a:lnTo>
                  <a:pt x="156418" y="129332"/>
                </a:lnTo>
                <a:close/>
              </a:path>
              <a:path w="870585" h="162560">
                <a:moveTo>
                  <a:pt x="198631" y="75307"/>
                </a:moveTo>
                <a:lnTo>
                  <a:pt x="184993" y="75307"/>
                </a:lnTo>
                <a:lnTo>
                  <a:pt x="184993" y="66774"/>
                </a:lnTo>
                <a:lnTo>
                  <a:pt x="182165" y="59531"/>
                </a:lnTo>
                <a:lnTo>
                  <a:pt x="176510" y="53578"/>
                </a:lnTo>
                <a:lnTo>
                  <a:pt x="170953" y="47624"/>
                </a:lnTo>
                <a:lnTo>
                  <a:pt x="163710" y="44648"/>
                </a:lnTo>
                <a:lnTo>
                  <a:pt x="184825" y="44648"/>
                </a:lnTo>
                <a:lnTo>
                  <a:pt x="186927" y="46583"/>
                </a:lnTo>
                <a:lnTo>
                  <a:pt x="192267" y="53941"/>
                </a:lnTo>
                <a:lnTo>
                  <a:pt x="196081" y="62322"/>
                </a:lnTo>
                <a:lnTo>
                  <a:pt x="198369" y="71726"/>
                </a:lnTo>
                <a:lnTo>
                  <a:pt x="198631" y="75307"/>
                </a:lnTo>
                <a:close/>
              </a:path>
              <a:path w="870585" h="162560">
                <a:moveTo>
                  <a:pt x="190260" y="117574"/>
                </a:moveTo>
                <a:lnTo>
                  <a:pt x="157757" y="117574"/>
                </a:lnTo>
                <a:lnTo>
                  <a:pt x="165840" y="116849"/>
                </a:lnTo>
                <a:lnTo>
                  <a:pt x="173319" y="114647"/>
                </a:lnTo>
                <a:lnTo>
                  <a:pt x="180053" y="111045"/>
                </a:lnTo>
                <a:lnTo>
                  <a:pt x="186183" y="105966"/>
                </a:lnTo>
                <a:lnTo>
                  <a:pt x="193029" y="115341"/>
                </a:lnTo>
                <a:lnTo>
                  <a:pt x="190260" y="117574"/>
                </a:lnTo>
                <a:close/>
              </a:path>
              <a:path w="870585" h="162560">
                <a:moveTo>
                  <a:pt x="262776" y="129332"/>
                </a:moveTo>
                <a:lnTo>
                  <a:pt x="223988" y="108337"/>
                </a:lnTo>
                <a:lnTo>
                  <a:pt x="216788" y="80963"/>
                </a:lnTo>
                <a:lnTo>
                  <a:pt x="217588" y="71056"/>
                </a:lnTo>
                <a:lnTo>
                  <a:pt x="244359" y="36202"/>
                </a:lnTo>
                <a:lnTo>
                  <a:pt x="262776" y="32742"/>
                </a:lnTo>
                <a:lnTo>
                  <a:pt x="272859" y="33746"/>
                </a:lnTo>
                <a:lnTo>
                  <a:pt x="281826" y="36760"/>
                </a:lnTo>
                <a:lnTo>
                  <a:pt x="289677" y="41783"/>
                </a:lnTo>
                <a:lnTo>
                  <a:pt x="293276" y="45541"/>
                </a:lnTo>
                <a:lnTo>
                  <a:pt x="254095" y="45541"/>
                </a:lnTo>
                <a:lnTo>
                  <a:pt x="246405" y="48815"/>
                </a:lnTo>
                <a:lnTo>
                  <a:pt x="231671" y="80963"/>
                </a:lnTo>
                <a:lnTo>
                  <a:pt x="232220" y="88609"/>
                </a:lnTo>
                <a:lnTo>
                  <a:pt x="253995" y="116681"/>
                </a:lnTo>
                <a:lnTo>
                  <a:pt x="293246" y="116681"/>
                </a:lnTo>
                <a:lnTo>
                  <a:pt x="289677" y="120374"/>
                </a:lnTo>
                <a:lnTo>
                  <a:pt x="281826" y="125350"/>
                </a:lnTo>
                <a:lnTo>
                  <a:pt x="272859" y="128336"/>
                </a:lnTo>
                <a:lnTo>
                  <a:pt x="262776" y="129332"/>
                </a:lnTo>
                <a:close/>
              </a:path>
              <a:path w="870585" h="162560">
                <a:moveTo>
                  <a:pt x="286886" y="57596"/>
                </a:moveTo>
                <a:lnTo>
                  <a:pt x="282133" y="52322"/>
                </a:lnTo>
                <a:lnTo>
                  <a:pt x="276654" y="48555"/>
                </a:lnTo>
                <a:lnTo>
                  <a:pt x="270450" y="46295"/>
                </a:lnTo>
                <a:lnTo>
                  <a:pt x="263520" y="45541"/>
                </a:lnTo>
                <a:lnTo>
                  <a:pt x="293276" y="45541"/>
                </a:lnTo>
                <a:lnTo>
                  <a:pt x="296411" y="48815"/>
                </a:lnTo>
                <a:lnTo>
                  <a:pt x="286886" y="57596"/>
                </a:lnTo>
                <a:close/>
              </a:path>
              <a:path w="870585" h="162560">
                <a:moveTo>
                  <a:pt x="293246" y="116681"/>
                </a:moveTo>
                <a:lnTo>
                  <a:pt x="263520" y="116681"/>
                </a:lnTo>
                <a:lnTo>
                  <a:pt x="270394" y="115928"/>
                </a:lnTo>
                <a:lnTo>
                  <a:pt x="276580" y="113668"/>
                </a:lnTo>
                <a:lnTo>
                  <a:pt x="282077" y="109900"/>
                </a:lnTo>
                <a:lnTo>
                  <a:pt x="286886" y="104626"/>
                </a:lnTo>
                <a:lnTo>
                  <a:pt x="296411" y="113407"/>
                </a:lnTo>
                <a:lnTo>
                  <a:pt x="293246" y="116681"/>
                </a:lnTo>
                <a:close/>
              </a:path>
              <a:path w="870585" h="162560">
                <a:moveTo>
                  <a:pt x="356626" y="129332"/>
                </a:moveTo>
                <a:lnTo>
                  <a:pt x="318285" y="108477"/>
                </a:lnTo>
                <a:lnTo>
                  <a:pt x="311085" y="80963"/>
                </a:lnTo>
                <a:lnTo>
                  <a:pt x="311885" y="70814"/>
                </a:lnTo>
                <a:lnTo>
                  <a:pt x="338470" y="36128"/>
                </a:lnTo>
                <a:lnTo>
                  <a:pt x="356626" y="32742"/>
                </a:lnTo>
                <a:lnTo>
                  <a:pt x="366152" y="33588"/>
                </a:lnTo>
                <a:lnTo>
                  <a:pt x="374784" y="36128"/>
                </a:lnTo>
                <a:lnTo>
                  <a:pt x="382522" y="40360"/>
                </a:lnTo>
                <a:lnTo>
                  <a:pt x="388509" y="45541"/>
                </a:lnTo>
                <a:lnTo>
                  <a:pt x="347697" y="45541"/>
                </a:lnTo>
                <a:lnTo>
                  <a:pt x="340355" y="48866"/>
                </a:lnTo>
                <a:lnTo>
                  <a:pt x="325968" y="80963"/>
                </a:lnTo>
                <a:lnTo>
                  <a:pt x="326498" y="88488"/>
                </a:lnTo>
                <a:lnTo>
                  <a:pt x="347597" y="116681"/>
                </a:lnTo>
                <a:lnTo>
                  <a:pt x="388336" y="116681"/>
                </a:lnTo>
                <a:lnTo>
                  <a:pt x="382522" y="121713"/>
                </a:lnTo>
                <a:lnTo>
                  <a:pt x="374784" y="125946"/>
                </a:lnTo>
                <a:lnTo>
                  <a:pt x="366152" y="128485"/>
                </a:lnTo>
                <a:lnTo>
                  <a:pt x="356626" y="129332"/>
                </a:lnTo>
                <a:close/>
              </a:path>
              <a:path w="870585" h="162560">
                <a:moveTo>
                  <a:pt x="388336" y="116681"/>
                </a:moveTo>
                <a:lnTo>
                  <a:pt x="365556" y="116681"/>
                </a:lnTo>
                <a:lnTo>
                  <a:pt x="372849" y="113357"/>
                </a:lnTo>
                <a:lnTo>
                  <a:pt x="378504" y="106710"/>
                </a:lnTo>
                <a:lnTo>
                  <a:pt x="382281" y="101305"/>
                </a:lnTo>
                <a:lnTo>
                  <a:pt x="384979" y="95213"/>
                </a:lnTo>
                <a:lnTo>
                  <a:pt x="386597" y="88432"/>
                </a:lnTo>
                <a:lnTo>
                  <a:pt x="387137" y="80963"/>
                </a:lnTo>
                <a:lnTo>
                  <a:pt x="386597" y="73633"/>
                </a:lnTo>
                <a:lnTo>
                  <a:pt x="365556" y="45541"/>
                </a:lnTo>
                <a:lnTo>
                  <a:pt x="388509" y="45541"/>
                </a:lnTo>
                <a:lnTo>
                  <a:pt x="402168" y="80963"/>
                </a:lnTo>
                <a:lnTo>
                  <a:pt x="401368" y="91064"/>
                </a:lnTo>
                <a:lnTo>
                  <a:pt x="398968" y="100236"/>
                </a:lnTo>
                <a:lnTo>
                  <a:pt x="394968" y="108477"/>
                </a:lnTo>
                <a:lnTo>
                  <a:pt x="389368" y="115788"/>
                </a:lnTo>
                <a:lnTo>
                  <a:pt x="388336" y="116681"/>
                </a:lnTo>
                <a:close/>
              </a:path>
              <a:path w="870585" h="162560">
                <a:moveTo>
                  <a:pt x="461574" y="129332"/>
                </a:moveTo>
                <a:lnTo>
                  <a:pt x="454728" y="129332"/>
                </a:lnTo>
                <a:lnTo>
                  <a:pt x="441901" y="127499"/>
                </a:lnTo>
                <a:lnTo>
                  <a:pt x="432739" y="122002"/>
                </a:lnTo>
                <a:lnTo>
                  <a:pt x="427241" y="112839"/>
                </a:lnTo>
                <a:lnTo>
                  <a:pt x="425409" y="100013"/>
                </a:lnTo>
                <a:lnTo>
                  <a:pt x="425409" y="35123"/>
                </a:lnTo>
                <a:lnTo>
                  <a:pt x="439696" y="35123"/>
                </a:lnTo>
                <a:lnTo>
                  <a:pt x="439696" y="102939"/>
                </a:lnTo>
                <a:lnTo>
                  <a:pt x="441334" y="108247"/>
                </a:lnTo>
                <a:lnTo>
                  <a:pt x="444608" y="111621"/>
                </a:lnTo>
                <a:lnTo>
                  <a:pt x="447981" y="114995"/>
                </a:lnTo>
                <a:lnTo>
                  <a:pt x="453190" y="116681"/>
                </a:lnTo>
                <a:lnTo>
                  <a:pt x="485248" y="116681"/>
                </a:lnTo>
                <a:lnTo>
                  <a:pt x="483898" y="118219"/>
                </a:lnTo>
                <a:lnTo>
                  <a:pt x="479235" y="121791"/>
                </a:lnTo>
                <a:lnTo>
                  <a:pt x="467825" y="127843"/>
                </a:lnTo>
                <a:lnTo>
                  <a:pt x="461574" y="129332"/>
                </a:lnTo>
                <a:close/>
              </a:path>
              <a:path w="870585" h="162560">
                <a:moveTo>
                  <a:pt x="485248" y="116681"/>
                </a:moveTo>
                <a:lnTo>
                  <a:pt x="465890" y="116681"/>
                </a:lnTo>
                <a:lnTo>
                  <a:pt x="471149" y="115292"/>
                </a:lnTo>
                <a:lnTo>
                  <a:pt x="480971" y="109637"/>
                </a:lnTo>
                <a:lnTo>
                  <a:pt x="484792" y="106362"/>
                </a:lnTo>
                <a:lnTo>
                  <a:pt x="487470" y="102691"/>
                </a:lnTo>
                <a:lnTo>
                  <a:pt x="487470" y="35123"/>
                </a:lnTo>
                <a:lnTo>
                  <a:pt x="501757" y="35123"/>
                </a:lnTo>
                <a:lnTo>
                  <a:pt x="501757" y="114151"/>
                </a:lnTo>
                <a:lnTo>
                  <a:pt x="487470" y="114151"/>
                </a:lnTo>
                <a:lnTo>
                  <a:pt x="485248" y="116681"/>
                </a:lnTo>
                <a:close/>
              </a:path>
              <a:path w="870585" h="162560">
                <a:moveTo>
                  <a:pt x="501757" y="127099"/>
                </a:moveTo>
                <a:lnTo>
                  <a:pt x="487470" y="127099"/>
                </a:lnTo>
                <a:lnTo>
                  <a:pt x="487470" y="114151"/>
                </a:lnTo>
                <a:lnTo>
                  <a:pt x="501757" y="114151"/>
                </a:lnTo>
                <a:lnTo>
                  <a:pt x="501757" y="127099"/>
                </a:lnTo>
                <a:close/>
              </a:path>
              <a:path w="870585" h="162560">
                <a:moveTo>
                  <a:pt x="557805" y="48815"/>
                </a:moveTo>
                <a:lnTo>
                  <a:pt x="544662" y="48815"/>
                </a:lnTo>
                <a:lnTo>
                  <a:pt x="547935" y="44153"/>
                </a:lnTo>
                <a:lnTo>
                  <a:pt x="552302" y="40332"/>
                </a:lnTo>
                <a:lnTo>
                  <a:pt x="557759" y="37356"/>
                </a:lnTo>
                <a:lnTo>
                  <a:pt x="563215" y="34280"/>
                </a:lnTo>
                <a:lnTo>
                  <a:pt x="569220" y="32742"/>
                </a:lnTo>
                <a:lnTo>
                  <a:pt x="575764" y="32742"/>
                </a:lnTo>
                <a:lnTo>
                  <a:pt x="584536" y="33551"/>
                </a:lnTo>
                <a:lnTo>
                  <a:pt x="592397" y="35979"/>
                </a:lnTo>
                <a:lnTo>
                  <a:pt x="599346" y="40025"/>
                </a:lnTo>
                <a:lnTo>
                  <a:pt x="605228" y="45541"/>
                </a:lnTo>
                <a:lnTo>
                  <a:pt x="566391" y="45541"/>
                </a:lnTo>
                <a:lnTo>
                  <a:pt x="561032" y="46980"/>
                </a:lnTo>
                <a:lnTo>
                  <a:pt x="557805" y="48815"/>
                </a:lnTo>
                <a:close/>
              </a:path>
              <a:path w="870585" h="162560">
                <a:moveTo>
                  <a:pt x="544662" y="162222"/>
                </a:moveTo>
                <a:lnTo>
                  <a:pt x="530374" y="162222"/>
                </a:lnTo>
                <a:lnTo>
                  <a:pt x="530374" y="35123"/>
                </a:lnTo>
                <a:lnTo>
                  <a:pt x="544662" y="35123"/>
                </a:lnTo>
                <a:lnTo>
                  <a:pt x="544662" y="48815"/>
                </a:lnTo>
                <a:lnTo>
                  <a:pt x="557805" y="48815"/>
                </a:lnTo>
                <a:lnTo>
                  <a:pt x="555973" y="49857"/>
                </a:lnTo>
                <a:lnTo>
                  <a:pt x="550994" y="52750"/>
                </a:lnTo>
                <a:lnTo>
                  <a:pt x="547241" y="56207"/>
                </a:lnTo>
                <a:lnTo>
                  <a:pt x="544662" y="60275"/>
                </a:lnTo>
                <a:lnTo>
                  <a:pt x="544662" y="101799"/>
                </a:lnTo>
                <a:lnTo>
                  <a:pt x="547241" y="105866"/>
                </a:lnTo>
                <a:lnTo>
                  <a:pt x="551011" y="109388"/>
                </a:lnTo>
                <a:lnTo>
                  <a:pt x="555973" y="112365"/>
                </a:lnTo>
                <a:lnTo>
                  <a:pt x="557544" y="113258"/>
                </a:lnTo>
                <a:lnTo>
                  <a:pt x="544662" y="113258"/>
                </a:lnTo>
                <a:lnTo>
                  <a:pt x="544662" y="162222"/>
                </a:lnTo>
                <a:close/>
              </a:path>
              <a:path w="870585" h="162560">
                <a:moveTo>
                  <a:pt x="605058" y="116681"/>
                </a:moveTo>
                <a:lnTo>
                  <a:pt x="580974" y="116681"/>
                </a:lnTo>
                <a:lnTo>
                  <a:pt x="588118" y="113456"/>
                </a:lnTo>
                <a:lnTo>
                  <a:pt x="593480" y="107007"/>
                </a:lnTo>
                <a:lnTo>
                  <a:pt x="597061" y="101696"/>
                </a:lnTo>
                <a:lnTo>
                  <a:pt x="599618" y="95585"/>
                </a:lnTo>
                <a:lnTo>
                  <a:pt x="601151" y="88674"/>
                </a:lnTo>
                <a:lnTo>
                  <a:pt x="601662" y="80963"/>
                </a:lnTo>
                <a:lnTo>
                  <a:pt x="601160" y="73447"/>
                </a:lnTo>
                <a:lnTo>
                  <a:pt x="581079" y="45541"/>
                </a:lnTo>
                <a:lnTo>
                  <a:pt x="605228" y="45541"/>
                </a:lnTo>
                <a:lnTo>
                  <a:pt x="616693" y="80963"/>
                </a:lnTo>
                <a:lnTo>
                  <a:pt x="615996" y="91483"/>
                </a:lnTo>
                <a:lnTo>
                  <a:pt x="613904" y="100868"/>
                </a:lnTo>
                <a:lnTo>
                  <a:pt x="610416" y="109119"/>
                </a:lnTo>
                <a:lnTo>
                  <a:pt x="605529" y="116235"/>
                </a:lnTo>
                <a:lnTo>
                  <a:pt x="605058" y="116681"/>
                </a:lnTo>
                <a:close/>
              </a:path>
              <a:path w="870585" h="162560">
                <a:moveTo>
                  <a:pt x="575764" y="129332"/>
                </a:moveTo>
                <a:lnTo>
                  <a:pt x="566454" y="128327"/>
                </a:lnTo>
                <a:lnTo>
                  <a:pt x="558167" y="125313"/>
                </a:lnTo>
                <a:lnTo>
                  <a:pt x="550903" y="120290"/>
                </a:lnTo>
                <a:lnTo>
                  <a:pt x="544662" y="113258"/>
                </a:lnTo>
                <a:lnTo>
                  <a:pt x="557544" y="113258"/>
                </a:lnTo>
                <a:lnTo>
                  <a:pt x="561032" y="115242"/>
                </a:lnTo>
                <a:lnTo>
                  <a:pt x="566391" y="116681"/>
                </a:lnTo>
                <a:lnTo>
                  <a:pt x="605058" y="116681"/>
                </a:lnTo>
                <a:lnTo>
                  <a:pt x="599484" y="121964"/>
                </a:lnTo>
                <a:lnTo>
                  <a:pt x="592507" y="126057"/>
                </a:lnTo>
                <a:lnTo>
                  <a:pt x="584600" y="128513"/>
                </a:lnTo>
                <a:lnTo>
                  <a:pt x="575764" y="129332"/>
                </a:lnTo>
                <a:close/>
              </a:path>
              <a:path w="870585" h="162560">
                <a:moveTo>
                  <a:pt x="653630" y="127099"/>
                </a:moveTo>
                <a:lnTo>
                  <a:pt x="639343" y="127099"/>
                </a:lnTo>
                <a:lnTo>
                  <a:pt x="639343" y="0"/>
                </a:lnTo>
                <a:lnTo>
                  <a:pt x="653630" y="0"/>
                </a:lnTo>
                <a:lnTo>
                  <a:pt x="653630" y="127099"/>
                </a:lnTo>
                <a:close/>
              </a:path>
              <a:path w="870585" h="162560">
                <a:moveTo>
                  <a:pt x="723725" y="129332"/>
                </a:moveTo>
                <a:lnTo>
                  <a:pt x="684208" y="108672"/>
                </a:lnTo>
                <a:lnTo>
                  <a:pt x="676843" y="80963"/>
                </a:lnTo>
                <a:lnTo>
                  <a:pt x="677652" y="71177"/>
                </a:lnTo>
                <a:lnTo>
                  <a:pt x="704378" y="36239"/>
                </a:lnTo>
                <a:lnTo>
                  <a:pt x="722239" y="32742"/>
                </a:lnTo>
                <a:lnTo>
                  <a:pt x="731690" y="33616"/>
                </a:lnTo>
                <a:lnTo>
                  <a:pt x="740133" y="36202"/>
                </a:lnTo>
                <a:lnTo>
                  <a:pt x="747658" y="40528"/>
                </a:lnTo>
                <a:lnTo>
                  <a:pt x="752132" y="44648"/>
                </a:lnTo>
                <a:lnTo>
                  <a:pt x="713552" y="44648"/>
                </a:lnTo>
                <a:lnTo>
                  <a:pt x="706465" y="47624"/>
                </a:lnTo>
                <a:lnTo>
                  <a:pt x="695150" y="59531"/>
                </a:lnTo>
                <a:lnTo>
                  <a:pt x="692178" y="66774"/>
                </a:lnTo>
                <a:lnTo>
                  <a:pt x="691873" y="75307"/>
                </a:lnTo>
                <a:lnTo>
                  <a:pt x="765934" y="75307"/>
                </a:lnTo>
                <a:lnTo>
                  <a:pt x="766348" y="80963"/>
                </a:lnTo>
                <a:lnTo>
                  <a:pt x="766435" y="85725"/>
                </a:lnTo>
                <a:lnTo>
                  <a:pt x="691873" y="85725"/>
                </a:lnTo>
                <a:lnTo>
                  <a:pt x="692368" y="95150"/>
                </a:lnTo>
                <a:lnTo>
                  <a:pt x="695750" y="102840"/>
                </a:lnTo>
                <a:lnTo>
                  <a:pt x="701998" y="108793"/>
                </a:lnTo>
                <a:lnTo>
                  <a:pt x="708342" y="114647"/>
                </a:lnTo>
                <a:lnTo>
                  <a:pt x="716038" y="117574"/>
                </a:lnTo>
                <a:lnTo>
                  <a:pt x="757569" y="117574"/>
                </a:lnTo>
                <a:lnTo>
                  <a:pt x="752747" y="121462"/>
                </a:lnTo>
                <a:lnTo>
                  <a:pt x="744114" y="125834"/>
                </a:lnTo>
                <a:lnTo>
                  <a:pt x="734440" y="128457"/>
                </a:lnTo>
                <a:lnTo>
                  <a:pt x="723725" y="129332"/>
                </a:lnTo>
                <a:close/>
              </a:path>
              <a:path w="870585" h="162560">
                <a:moveTo>
                  <a:pt x="765934" y="75307"/>
                </a:moveTo>
                <a:lnTo>
                  <a:pt x="752300" y="75307"/>
                </a:lnTo>
                <a:lnTo>
                  <a:pt x="752300" y="66774"/>
                </a:lnTo>
                <a:lnTo>
                  <a:pt x="749471" y="59531"/>
                </a:lnTo>
                <a:lnTo>
                  <a:pt x="743813" y="53578"/>
                </a:lnTo>
                <a:lnTo>
                  <a:pt x="738260" y="47624"/>
                </a:lnTo>
                <a:lnTo>
                  <a:pt x="731021" y="44648"/>
                </a:lnTo>
                <a:lnTo>
                  <a:pt x="752132" y="44648"/>
                </a:lnTo>
                <a:lnTo>
                  <a:pt x="754233" y="46583"/>
                </a:lnTo>
                <a:lnTo>
                  <a:pt x="759571" y="53941"/>
                </a:lnTo>
                <a:lnTo>
                  <a:pt x="763384" y="62322"/>
                </a:lnTo>
                <a:lnTo>
                  <a:pt x="765672" y="71726"/>
                </a:lnTo>
                <a:lnTo>
                  <a:pt x="765934" y="75307"/>
                </a:lnTo>
                <a:close/>
              </a:path>
              <a:path w="870585" h="162560">
                <a:moveTo>
                  <a:pt x="757569" y="117574"/>
                </a:moveTo>
                <a:lnTo>
                  <a:pt x="725068" y="117574"/>
                </a:lnTo>
                <a:lnTo>
                  <a:pt x="733151" y="116849"/>
                </a:lnTo>
                <a:lnTo>
                  <a:pt x="740630" y="114647"/>
                </a:lnTo>
                <a:lnTo>
                  <a:pt x="747363" y="111045"/>
                </a:lnTo>
                <a:lnTo>
                  <a:pt x="753490" y="105966"/>
                </a:lnTo>
                <a:lnTo>
                  <a:pt x="760339" y="115341"/>
                </a:lnTo>
                <a:lnTo>
                  <a:pt x="757569" y="117574"/>
                </a:lnTo>
                <a:close/>
              </a:path>
              <a:path w="870585" h="162560">
                <a:moveTo>
                  <a:pt x="870419" y="48965"/>
                </a:moveTo>
                <a:lnTo>
                  <a:pt x="856131" y="48965"/>
                </a:lnTo>
                <a:lnTo>
                  <a:pt x="856131" y="0"/>
                </a:lnTo>
                <a:lnTo>
                  <a:pt x="870419" y="0"/>
                </a:lnTo>
                <a:lnTo>
                  <a:pt x="870419" y="48965"/>
                </a:lnTo>
                <a:close/>
              </a:path>
              <a:path w="870585" h="162560">
                <a:moveTo>
                  <a:pt x="831576" y="129332"/>
                </a:moveTo>
                <a:lnTo>
                  <a:pt x="825023" y="129332"/>
                </a:lnTo>
                <a:lnTo>
                  <a:pt x="816241" y="128513"/>
                </a:lnTo>
                <a:lnTo>
                  <a:pt x="786886" y="100943"/>
                </a:lnTo>
                <a:lnTo>
                  <a:pt x="784094" y="81260"/>
                </a:lnTo>
                <a:lnTo>
                  <a:pt x="784801" y="70740"/>
                </a:lnTo>
                <a:lnTo>
                  <a:pt x="808466" y="36053"/>
                </a:lnTo>
                <a:lnTo>
                  <a:pt x="825023" y="32742"/>
                </a:lnTo>
                <a:lnTo>
                  <a:pt x="831271" y="32742"/>
                </a:lnTo>
                <a:lnTo>
                  <a:pt x="837082" y="34181"/>
                </a:lnTo>
                <a:lnTo>
                  <a:pt x="842435" y="37058"/>
                </a:lnTo>
                <a:lnTo>
                  <a:pt x="847892" y="39936"/>
                </a:lnTo>
                <a:lnTo>
                  <a:pt x="852455" y="43904"/>
                </a:lnTo>
                <a:lnTo>
                  <a:pt x="853644" y="45541"/>
                </a:lnTo>
                <a:lnTo>
                  <a:pt x="819613" y="45541"/>
                </a:lnTo>
                <a:lnTo>
                  <a:pt x="812469" y="48815"/>
                </a:lnTo>
                <a:lnTo>
                  <a:pt x="798982" y="81260"/>
                </a:lnTo>
                <a:lnTo>
                  <a:pt x="799483" y="88776"/>
                </a:lnTo>
                <a:lnTo>
                  <a:pt x="819517" y="116681"/>
                </a:lnTo>
                <a:lnTo>
                  <a:pt x="853690" y="116681"/>
                </a:lnTo>
                <a:lnTo>
                  <a:pt x="852655" y="118070"/>
                </a:lnTo>
                <a:lnTo>
                  <a:pt x="848245" y="121890"/>
                </a:lnTo>
                <a:lnTo>
                  <a:pt x="837529" y="127843"/>
                </a:lnTo>
                <a:lnTo>
                  <a:pt x="831576" y="129332"/>
                </a:lnTo>
                <a:close/>
              </a:path>
              <a:path w="870585" h="162560">
                <a:moveTo>
                  <a:pt x="853690" y="116681"/>
                </a:moveTo>
                <a:lnTo>
                  <a:pt x="834205" y="116681"/>
                </a:lnTo>
                <a:lnTo>
                  <a:pt x="839606" y="115292"/>
                </a:lnTo>
                <a:lnTo>
                  <a:pt x="844673" y="112513"/>
                </a:lnTo>
                <a:lnTo>
                  <a:pt x="849731" y="109637"/>
                </a:lnTo>
                <a:lnTo>
                  <a:pt x="853550" y="106164"/>
                </a:lnTo>
                <a:lnTo>
                  <a:pt x="856131" y="102096"/>
                </a:lnTo>
                <a:lnTo>
                  <a:pt x="856131" y="60424"/>
                </a:lnTo>
                <a:lnTo>
                  <a:pt x="853550" y="56356"/>
                </a:lnTo>
                <a:lnTo>
                  <a:pt x="849731" y="52883"/>
                </a:lnTo>
                <a:lnTo>
                  <a:pt x="844673" y="50006"/>
                </a:lnTo>
                <a:lnTo>
                  <a:pt x="839606" y="47029"/>
                </a:lnTo>
                <a:lnTo>
                  <a:pt x="834205" y="45541"/>
                </a:lnTo>
                <a:lnTo>
                  <a:pt x="853644" y="45541"/>
                </a:lnTo>
                <a:lnTo>
                  <a:pt x="856131" y="48965"/>
                </a:lnTo>
                <a:lnTo>
                  <a:pt x="870419" y="48965"/>
                </a:lnTo>
                <a:lnTo>
                  <a:pt x="870419" y="113407"/>
                </a:lnTo>
                <a:lnTo>
                  <a:pt x="856131" y="113407"/>
                </a:lnTo>
                <a:lnTo>
                  <a:pt x="853690" y="116681"/>
                </a:lnTo>
                <a:close/>
              </a:path>
              <a:path w="870585" h="162560">
                <a:moveTo>
                  <a:pt x="870419" y="127099"/>
                </a:moveTo>
                <a:lnTo>
                  <a:pt x="856131" y="127099"/>
                </a:lnTo>
                <a:lnTo>
                  <a:pt x="856131" y="113407"/>
                </a:lnTo>
                <a:lnTo>
                  <a:pt x="870419" y="113407"/>
                </a:lnTo>
                <a:lnTo>
                  <a:pt x="870419" y="127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814369" y="5249052"/>
            <a:ext cx="2317584" cy="1750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606317" y="2158195"/>
            <a:ext cx="569807" cy="847"/>
          </a:xfrm>
          <a:custGeom>
            <a:avLst/>
            <a:gdLst/>
            <a:ahLst/>
            <a:cxnLst/>
            <a:rect l="l" t="t" r="r" b="b"/>
            <a:pathLst>
              <a:path w="427355" h="634">
                <a:moveTo>
                  <a:pt x="0" y="0"/>
                </a:moveTo>
                <a:lnTo>
                  <a:pt x="427194" y="257"/>
                </a:lnTo>
              </a:path>
            </a:pathLst>
          </a:custGeom>
          <a:ln w="190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2132259" y="2114889"/>
            <a:ext cx="110392" cy="872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1810948" y="1788359"/>
            <a:ext cx="15240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i="1" dirty="0">
                <a:solidFill>
                  <a:srgbClr val="64FFDA"/>
                </a:solidFill>
                <a:latin typeface="Arial"/>
                <a:cs typeface="Arial"/>
              </a:rPr>
              <a:t>v</a:t>
            </a:r>
            <a:endParaRPr sz="1867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82501" y="2324275"/>
            <a:ext cx="847" cy="1124373"/>
          </a:xfrm>
          <a:custGeom>
            <a:avLst/>
            <a:gdLst/>
            <a:ahLst/>
            <a:cxnLst/>
            <a:rect l="l" t="t" r="r" b="b"/>
            <a:pathLst>
              <a:path w="634" h="843280">
                <a:moveTo>
                  <a:pt x="277" y="0"/>
                </a:moveTo>
                <a:lnTo>
                  <a:pt x="0" y="842688"/>
                </a:lnTo>
              </a:path>
            </a:pathLst>
          </a:custGeom>
          <a:ln w="190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1438877" y="3404210"/>
            <a:ext cx="87265" cy="1103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1254679" y="2300041"/>
            <a:ext cx="16594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i="1" dirty="0">
                <a:solidFill>
                  <a:srgbClr val="64FFDA"/>
                </a:solidFill>
                <a:latin typeface="Arial"/>
                <a:cs typeface="Arial"/>
              </a:rPr>
              <a:t>h</a:t>
            </a:r>
            <a:endParaRPr sz="1867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794847" y="1995846"/>
            <a:ext cx="353907" cy="230293"/>
          </a:xfrm>
          <a:custGeom>
            <a:avLst/>
            <a:gdLst/>
            <a:ahLst/>
            <a:cxnLst/>
            <a:rect l="l" t="t" r="r" b="b"/>
            <a:pathLst>
              <a:path w="265429" h="172719">
                <a:moveTo>
                  <a:pt x="178649" y="172499"/>
                </a:moveTo>
                <a:lnTo>
                  <a:pt x="178649" y="129374"/>
                </a:lnTo>
                <a:lnTo>
                  <a:pt x="0" y="129374"/>
                </a:lnTo>
                <a:lnTo>
                  <a:pt x="0" y="43124"/>
                </a:lnTo>
                <a:lnTo>
                  <a:pt x="178649" y="43124"/>
                </a:lnTo>
                <a:lnTo>
                  <a:pt x="178649" y="0"/>
                </a:lnTo>
                <a:lnTo>
                  <a:pt x="264899" y="86249"/>
                </a:lnTo>
                <a:lnTo>
                  <a:pt x="178649" y="172499"/>
                </a:lnTo>
                <a:close/>
              </a:path>
            </a:pathLst>
          </a:custGeom>
          <a:solidFill>
            <a:srgbClr val="EFFF0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2369145" y="2053345"/>
            <a:ext cx="7602500" cy="1150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39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605" y="288386"/>
            <a:ext cx="456607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000" b="1" spc="-393" dirty="0">
                <a:solidFill>
                  <a:srgbClr val="FFFFFF"/>
                </a:solidFill>
                <a:latin typeface="Verdana"/>
                <a:cs typeface="Verdana"/>
              </a:rPr>
              <a:t>Qualitative</a:t>
            </a:r>
            <a:r>
              <a:rPr sz="4000" b="1" spc="-3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b="1" spc="-333" dirty="0">
                <a:solidFill>
                  <a:srgbClr val="FFFFFF"/>
                </a:solidFill>
                <a:latin typeface="Verdana"/>
                <a:cs typeface="Verdana"/>
              </a:rPr>
              <a:t>Results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0518" y="1625823"/>
            <a:ext cx="1399596" cy="927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492425" y="1625823"/>
            <a:ext cx="1389596" cy="927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813459" y="1625823"/>
            <a:ext cx="625999" cy="927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373475" y="1625823"/>
            <a:ext cx="1386383" cy="927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820326" y="2596741"/>
            <a:ext cx="618799" cy="927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366995" y="2596741"/>
            <a:ext cx="1395996" cy="927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495658" y="2596741"/>
            <a:ext cx="1386396" cy="927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437259" y="3568026"/>
            <a:ext cx="1123597" cy="9271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603658" y="3568026"/>
            <a:ext cx="1272797" cy="9271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14758" y="3568026"/>
            <a:ext cx="1326796" cy="9271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283835" y="3568026"/>
            <a:ext cx="1111191" cy="9271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199955" y="4547224"/>
            <a:ext cx="927197" cy="9271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4489191" y="4547224"/>
            <a:ext cx="1392796" cy="9271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920518" y="4547224"/>
            <a:ext cx="1236397" cy="9271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3170513" y="4547224"/>
            <a:ext cx="1275611" cy="9271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920518" y="2596741"/>
            <a:ext cx="1389596" cy="9271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0633646" y="1621503"/>
            <a:ext cx="1230397" cy="9127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6902253" y="1613943"/>
            <a:ext cx="1451996" cy="9271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9799180" y="1613943"/>
            <a:ext cx="773997" cy="9271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414617" y="1613943"/>
            <a:ext cx="1323596" cy="92719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9811046" y="2596741"/>
            <a:ext cx="618797" cy="9271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6902252" y="2596741"/>
            <a:ext cx="693597" cy="9271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828615" y="2596741"/>
            <a:ext cx="927197" cy="9271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11168976" y="2596741"/>
            <a:ext cx="695197" cy="9271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0484978" y="2596741"/>
            <a:ext cx="628397" cy="9271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7651418" y="2596741"/>
            <a:ext cx="1121591" cy="9271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10627912" y="3571992"/>
            <a:ext cx="1236397" cy="9271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6902253" y="3571992"/>
            <a:ext cx="1395996" cy="9271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9519114" y="3571992"/>
            <a:ext cx="1055197" cy="9271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351983" y="3571992"/>
            <a:ext cx="1112797" cy="92719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7830718" y="4548658"/>
            <a:ext cx="848797" cy="9271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8730715" y="4548658"/>
            <a:ext cx="927197" cy="9271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10690178" y="4548658"/>
            <a:ext cx="1168397" cy="92719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9709180" y="4542191"/>
            <a:ext cx="929997" cy="9271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10716444" y="5520255"/>
            <a:ext cx="1141597" cy="92719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9122748" y="5520255"/>
            <a:ext cx="1022797" cy="92719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8129850" y="5520255"/>
            <a:ext cx="936397" cy="9271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6902252" y="5520255"/>
            <a:ext cx="1171597" cy="92719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 txBox="1"/>
          <p:nvPr/>
        </p:nvSpPr>
        <p:spPr>
          <a:xfrm>
            <a:off x="13207" y="1820682"/>
            <a:ext cx="243656" cy="5647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dirty="0">
                <a:solidFill>
                  <a:srgbClr val="00FF00"/>
                </a:solidFill>
                <a:latin typeface="Arial"/>
                <a:cs typeface="Arial"/>
              </a:rPr>
              <a:t>fence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207" y="2818757"/>
            <a:ext cx="243656" cy="508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spc="-7" dirty="0">
                <a:solidFill>
                  <a:srgbClr val="00FF00"/>
                </a:solidFill>
                <a:latin typeface="Arial"/>
                <a:cs typeface="Arial"/>
              </a:rPr>
              <a:t>oven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207" y="3782346"/>
            <a:ext cx="243656" cy="51900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spc="-7" dirty="0">
                <a:solidFill>
                  <a:srgbClr val="00FF00"/>
                </a:solidFill>
                <a:latin typeface="Arial"/>
                <a:cs typeface="Arial"/>
              </a:rPr>
              <a:t>brick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207" y="4785634"/>
            <a:ext cx="243656" cy="45127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spc="-7" dirty="0">
                <a:solidFill>
                  <a:srgbClr val="00FF00"/>
                </a:solidFill>
                <a:latin typeface="Arial"/>
                <a:cs typeface="Arial"/>
              </a:rPr>
              <a:t>pink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207" y="5698054"/>
            <a:ext cx="243656" cy="5198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dirty="0">
                <a:solidFill>
                  <a:srgbClr val="00FF00"/>
                </a:solidFill>
                <a:latin typeface="Arial"/>
                <a:cs typeface="Arial"/>
              </a:rPr>
              <a:t>trees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90277" y="1916795"/>
            <a:ext cx="243656" cy="3386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spc="-7" dirty="0">
                <a:solidFill>
                  <a:srgbClr val="00FF00"/>
                </a:solidFill>
                <a:latin typeface="Arial"/>
                <a:cs typeface="Arial"/>
              </a:rPr>
              <a:t>hat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90277" y="2926445"/>
            <a:ext cx="243656" cy="271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dirty="0">
                <a:solidFill>
                  <a:srgbClr val="00FF00"/>
                </a:solidFill>
                <a:latin typeface="Arial"/>
                <a:cs typeface="Arial"/>
              </a:rPr>
              <a:t>tie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90277" y="3747670"/>
            <a:ext cx="243656" cy="5867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spc="-7" dirty="0">
                <a:solidFill>
                  <a:srgbClr val="00FF00"/>
                </a:solidFill>
                <a:latin typeface="Arial"/>
                <a:cs typeface="Arial"/>
              </a:rPr>
              <a:t>green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90277" y="4843595"/>
            <a:ext cx="243656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spc="-7" dirty="0">
                <a:solidFill>
                  <a:srgbClr val="00FF00"/>
                </a:solidFill>
                <a:latin typeface="Arial"/>
                <a:cs typeface="Arial"/>
              </a:rPr>
              <a:t>red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90277" y="5620393"/>
            <a:ext cx="243656" cy="7103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spc="-7" dirty="0">
                <a:solidFill>
                  <a:srgbClr val="00FF00"/>
                </a:solidFill>
                <a:latin typeface="Arial"/>
                <a:cs typeface="Arial"/>
              </a:rPr>
              <a:t>orange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40101" y="1143580"/>
            <a:ext cx="2288540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b="1" dirty="0">
                <a:solidFill>
                  <a:srgbClr val="FFFFFF"/>
                </a:solidFill>
                <a:latin typeface="Arial"/>
                <a:cs typeface="Arial"/>
              </a:rPr>
              <a:t>Mentioned </a:t>
            </a: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by humans</a:t>
            </a:r>
            <a:r>
              <a:rPr sz="1467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7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67" b="1" i="1" dirty="0">
                <a:solidFill>
                  <a:srgbClr val="64FFDA"/>
                </a:solidFill>
                <a:latin typeface="Arial"/>
                <a:cs typeface="Arial"/>
              </a:rPr>
              <a:t>h</a:t>
            </a:r>
            <a:r>
              <a:rPr sz="1467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67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902252" y="4548658"/>
            <a:ext cx="877197" cy="9271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10202013" y="5520255"/>
            <a:ext cx="458799" cy="92719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2082955" y="5524222"/>
            <a:ext cx="1236397" cy="92719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3383992" y="5524222"/>
            <a:ext cx="1028397" cy="92719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4477658" y="5524222"/>
            <a:ext cx="1395996" cy="92719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920518" y="5524222"/>
            <a:ext cx="1097597" cy="92719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 txBox="1"/>
          <p:nvPr/>
        </p:nvSpPr>
        <p:spPr>
          <a:xfrm>
            <a:off x="8235522" y="1143580"/>
            <a:ext cx="2288540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b="1" dirty="0">
                <a:solidFill>
                  <a:srgbClr val="FFFFFF"/>
                </a:solidFill>
                <a:latin typeface="Arial"/>
                <a:cs typeface="Arial"/>
              </a:rPr>
              <a:t>Mentioned </a:t>
            </a: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by humans</a:t>
            </a:r>
            <a:r>
              <a:rPr sz="1467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7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67" b="1" i="1" dirty="0">
                <a:solidFill>
                  <a:srgbClr val="64FFDA"/>
                </a:solidFill>
                <a:latin typeface="Arial"/>
                <a:cs typeface="Arial"/>
              </a:rPr>
              <a:t>h</a:t>
            </a:r>
            <a:r>
              <a:rPr sz="1467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67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9999" y="1603503"/>
            <a:ext cx="573999" cy="88959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354599" y="2563262"/>
            <a:ext cx="587199" cy="88959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359999" y="3540659"/>
            <a:ext cx="579999" cy="8895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359999" y="4520591"/>
            <a:ext cx="575999" cy="88959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355319" y="5484622"/>
            <a:ext cx="573997" cy="88959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6323387" y="1586943"/>
            <a:ext cx="577988" cy="88959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6323387" y="2561835"/>
            <a:ext cx="577592" cy="8895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/>
          <p:nvPr/>
        </p:nvSpPr>
        <p:spPr>
          <a:xfrm>
            <a:off x="6330221" y="3536717"/>
            <a:ext cx="567599" cy="88957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object 67"/>
          <p:cNvSpPr/>
          <p:nvPr/>
        </p:nvSpPr>
        <p:spPr>
          <a:xfrm>
            <a:off x="6332754" y="4515912"/>
            <a:ext cx="568399" cy="88957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6323387" y="5482122"/>
            <a:ext cx="571592" cy="88959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/>
          <p:nvPr/>
        </p:nvSpPr>
        <p:spPr>
          <a:xfrm>
            <a:off x="5707621" y="1361063"/>
            <a:ext cx="227632" cy="22999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object 70"/>
          <p:cNvSpPr/>
          <p:nvPr/>
        </p:nvSpPr>
        <p:spPr>
          <a:xfrm>
            <a:off x="920522" y="1418563"/>
            <a:ext cx="4901089" cy="11509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1" name="object 71"/>
          <p:cNvSpPr/>
          <p:nvPr/>
        </p:nvSpPr>
        <p:spPr>
          <a:xfrm>
            <a:off x="11689377" y="1361063"/>
            <a:ext cx="227599" cy="22999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2" name="object 72"/>
          <p:cNvSpPr/>
          <p:nvPr/>
        </p:nvSpPr>
        <p:spPr>
          <a:xfrm>
            <a:off x="6902253" y="1418563"/>
            <a:ext cx="4901089" cy="11509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53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605" y="332065"/>
            <a:ext cx="5633720" cy="663429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300" dirty="0" smtClean="0"/>
              <a:t>Corrected </a:t>
            </a:r>
            <a:r>
              <a:rPr spc="-360" dirty="0" smtClean="0"/>
              <a:t>Error</a:t>
            </a:r>
            <a:r>
              <a:rPr spc="-320" dirty="0" smtClean="0"/>
              <a:t> </a:t>
            </a:r>
            <a:r>
              <a:rPr spc="-293" dirty="0" smtClean="0"/>
              <a:t>Modes</a:t>
            </a:r>
            <a:endParaRPr spc="-293" dirty="0"/>
          </a:p>
        </p:txBody>
      </p:sp>
      <p:sp>
        <p:nvSpPr>
          <p:cNvPr id="3" name="object 3"/>
          <p:cNvSpPr/>
          <p:nvPr/>
        </p:nvSpPr>
        <p:spPr>
          <a:xfrm>
            <a:off x="596879" y="1686756"/>
            <a:ext cx="1247597" cy="96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915196" y="1686756"/>
            <a:ext cx="1247597" cy="961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290754" y="1686756"/>
            <a:ext cx="1143204" cy="961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484191" y="1686756"/>
            <a:ext cx="1268864" cy="961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364547" y="1679196"/>
            <a:ext cx="2306295" cy="9611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458620" y="1679196"/>
            <a:ext cx="2685827" cy="961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565636" y="2682873"/>
            <a:ext cx="725197" cy="961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290754" y="2682873"/>
            <a:ext cx="739604" cy="961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962323" y="2699793"/>
            <a:ext cx="790997" cy="944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362675" y="2682873"/>
            <a:ext cx="799597" cy="9611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96879" y="3687626"/>
            <a:ext cx="1296397" cy="9611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949756" y="3687626"/>
            <a:ext cx="1212797" cy="9611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290754" y="3687626"/>
            <a:ext cx="1185604" cy="9611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4538856" y="3687626"/>
            <a:ext cx="1214397" cy="9611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3290754" y="4703558"/>
            <a:ext cx="1281597" cy="9611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848236" y="4703558"/>
            <a:ext cx="1313997" cy="9611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596879" y="4703558"/>
            <a:ext cx="1182397" cy="9611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4638591" y="4703558"/>
            <a:ext cx="1114397" cy="9611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6458621" y="2688634"/>
            <a:ext cx="1688396" cy="961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181950" y="2706273"/>
            <a:ext cx="963197" cy="9611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9364547" y="2688634"/>
            <a:ext cx="1045997" cy="961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10444912" y="2682527"/>
            <a:ext cx="1225997" cy="96119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6465821" y="3687259"/>
            <a:ext cx="602399" cy="9611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7145519" y="3687259"/>
            <a:ext cx="659197" cy="96119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0501046" y="3687259"/>
            <a:ext cx="1171597" cy="96119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9364547" y="3687259"/>
            <a:ext cx="1091197" cy="96119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7850017" y="3685126"/>
            <a:ext cx="1285467" cy="9611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10880144" y="4690223"/>
            <a:ext cx="793197" cy="9611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9364547" y="4690223"/>
            <a:ext cx="1454396" cy="9611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7956216" y="4694558"/>
            <a:ext cx="1179597" cy="96119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6458621" y="4694558"/>
            <a:ext cx="1369596" cy="9611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596879" y="2682873"/>
            <a:ext cx="897597" cy="9611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4104724" y="2682873"/>
            <a:ext cx="810397" cy="9611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3222353" y="1391196"/>
            <a:ext cx="0" cy="4295987"/>
          </a:xfrm>
          <a:custGeom>
            <a:avLst/>
            <a:gdLst/>
            <a:ahLst/>
            <a:cxnLst/>
            <a:rect l="l" t="t" r="r" b="b"/>
            <a:pathLst>
              <a:path h="3221990">
                <a:moveTo>
                  <a:pt x="0" y="0"/>
                </a:moveTo>
                <a:lnTo>
                  <a:pt x="0" y="3221693"/>
                </a:lnTo>
              </a:path>
            </a:pathLst>
          </a:custGeom>
          <a:ln w="284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9228115" y="1395517"/>
            <a:ext cx="0" cy="4276513"/>
          </a:xfrm>
          <a:custGeom>
            <a:avLst/>
            <a:gdLst/>
            <a:ahLst/>
            <a:cxnLst/>
            <a:rect l="l" t="t" r="r" b="b"/>
            <a:pathLst>
              <a:path h="3207385">
                <a:moveTo>
                  <a:pt x="0" y="0"/>
                </a:moveTo>
                <a:lnTo>
                  <a:pt x="0" y="3207003"/>
                </a:lnTo>
              </a:path>
            </a:pathLst>
          </a:custGeom>
          <a:ln w="284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 txBox="1"/>
          <p:nvPr/>
        </p:nvSpPr>
        <p:spPr>
          <a:xfrm>
            <a:off x="716282" y="1331109"/>
            <a:ext cx="230801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Corrected False</a:t>
            </a:r>
            <a:r>
              <a:rPr sz="1467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Positives</a:t>
            </a:r>
            <a:endParaRPr sz="1467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43634" y="1331109"/>
            <a:ext cx="237151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Corrected False</a:t>
            </a:r>
            <a:r>
              <a:rPr sz="1467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Negatives</a:t>
            </a:r>
            <a:endParaRPr sz="146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70632" y="1331109"/>
            <a:ext cx="230801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Corrected False</a:t>
            </a:r>
            <a:r>
              <a:rPr sz="1467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Positives</a:t>
            </a:r>
            <a:endParaRPr sz="1467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02945" y="1331109"/>
            <a:ext cx="237151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Corrected False</a:t>
            </a:r>
            <a:r>
              <a:rPr sz="1467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67" b="1" spc="-7" dirty="0">
                <a:solidFill>
                  <a:srgbClr val="FFFFFF"/>
                </a:solidFill>
                <a:latin typeface="Arial"/>
                <a:cs typeface="Arial"/>
              </a:rPr>
              <a:t>Negatives</a:t>
            </a:r>
            <a:endParaRPr sz="1467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9620" y="1878283"/>
            <a:ext cx="230832" cy="5926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753"/>
              </a:lnSpc>
            </a:pPr>
            <a:r>
              <a:rPr sz="1467" b="1" spc="-7" dirty="0">
                <a:solidFill>
                  <a:srgbClr val="00FF00"/>
                </a:solidFill>
                <a:latin typeface="Arial"/>
                <a:cs typeface="Arial"/>
              </a:rPr>
              <a:t>desert</a:t>
            </a:r>
            <a:endParaRPr sz="1467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9620" y="2896832"/>
            <a:ext cx="230832" cy="5520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753"/>
              </a:lnSpc>
            </a:pPr>
            <a:r>
              <a:rPr sz="1467" b="1" dirty="0">
                <a:solidFill>
                  <a:srgbClr val="00FF00"/>
                </a:solidFill>
                <a:latin typeface="Arial"/>
                <a:cs typeface="Arial"/>
              </a:rPr>
              <a:t>fridge</a:t>
            </a:r>
            <a:endParaRPr sz="1467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9620" y="3885777"/>
            <a:ext cx="230832" cy="5715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753"/>
              </a:lnSpc>
            </a:pPr>
            <a:r>
              <a:rPr sz="1467" b="1" spc="-7" dirty="0">
                <a:solidFill>
                  <a:srgbClr val="00FF00"/>
                </a:solidFill>
                <a:latin typeface="Arial"/>
                <a:cs typeface="Arial"/>
              </a:rPr>
              <a:t>beach</a:t>
            </a:r>
            <a:endParaRPr sz="1467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620" y="4884142"/>
            <a:ext cx="230832" cy="572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753"/>
              </a:lnSpc>
            </a:pPr>
            <a:r>
              <a:rPr sz="1467" b="1" spc="-7" dirty="0">
                <a:solidFill>
                  <a:srgbClr val="00FF00"/>
                </a:solidFill>
                <a:latin typeface="Arial"/>
                <a:cs typeface="Arial"/>
              </a:rPr>
              <a:t>sheep</a:t>
            </a:r>
            <a:endParaRPr sz="1467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81285" y="2006955"/>
            <a:ext cx="230832" cy="3132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753"/>
              </a:lnSpc>
            </a:pPr>
            <a:r>
              <a:rPr sz="1467" b="1" spc="-7" dirty="0">
                <a:solidFill>
                  <a:srgbClr val="00FF00"/>
                </a:solidFill>
                <a:latin typeface="Arial"/>
                <a:cs typeface="Arial"/>
              </a:rPr>
              <a:t>net</a:t>
            </a:r>
            <a:endParaRPr sz="146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81285" y="2927699"/>
            <a:ext cx="230832" cy="4885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753"/>
              </a:lnSpc>
            </a:pPr>
            <a:r>
              <a:rPr sz="1467" b="1" spc="-7" dirty="0">
                <a:solidFill>
                  <a:srgbClr val="00FF00"/>
                </a:solidFill>
                <a:latin typeface="Arial"/>
                <a:cs typeface="Arial"/>
              </a:rPr>
              <a:t>night</a:t>
            </a:r>
            <a:endParaRPr sz="1467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81285" y="3883581"/>
            <a:ext cx="230832" cy="5926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753"/>
              </a:lnSpc>
            </a:pPr>
            <a:r>
              <a:rPr sz="1467" b="1" spc="-7" dirty="0">
                <a:solidFill>
                  <a:srgbClr val="00FF00"/>
                </a:solidFill>
                <a:latin typeface="Arial"/>
                <a:cs typeface="Arial"/>
              </a:rPr>
              <a:t>waves</a:t>
            </a:r>
            <a:endParaRPr sz="1467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81285" y="4781239"/>
            <a:ext cx="230832" cy="7679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753"/>
              </a:lnSpc>
            </a:pPr>
            <a:r>
              <a:rPr sz="1467" b="1" spc="-7" dirty="0">
                <a:solidFill>
                  <a:srgbClr val="00FF00"/>
                </a:solidFill>
                <a:latin typeface="Arial"/>
                <a:cs typeface="Arial"/>
              </a:rPr>
              <a:t>drinking</a:t>
            </a:r>
            <a:endParaRPr sz="146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0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398" y="541166"/>
            <a:ext cx="10617177" cy="5892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51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228" y="80236"/>
            <a:ext cx="11363113" cy="691642"/>
          </a:xfrm>
          <a:prstGeom prst="rect">
            <a:avLst/>
          </a:prstGeom>
        </p:spPr>
        <p:txBody>
          <a:bodyPr vert="horz" wrap="square" lIns="0" tIns="14393" rIns="0" bIns="0" rtlCol="0" anchor="t">
            <a:spAutoFit/>
          </a:bodyPr>
          <a:lstStyle/>
          <a:p>
            <a:pPr marL="16933" marR="6773">
              <a:lnSpc>
                <a:spcPct val="100400"/>
              </a:lnSpc>
              <a:spcBef>
                <a:spcPts val="113"/>
              </a:spcBef>
            </a:pPr>
            <a:r>
              <a:rPr lang="en-US" sz="4400" dirty="0" smtClean="0"/>
              <a:t>Improvement in Image captioning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974426" y="1778887"/>
            <a:ext cx="8214769" cy="1681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705989" y="4264524"/>
            <a:ext cx="586740" cy="1173480"/>
          </a:xfrm>
          <a:custGeom>
            <a:avLst/>
            <a:gdLst/>
            <a:ahLst/>
            <a:cxnLst/>
            <a:rect l="l" t="t" r="r" b="b"/>
            <a:pathLst>
              <a:path w="440054" h="880110">
                <a:moveTo>
                  <a:pt x="0" y="0"/>
                </a:moveTo>
                <a:lnTo>
                  <a:pt x="439799" y="0"/>
                </a:lnTo>
                <a:lnTo>
                  <a:pt x="439799" y="879898"/>
                </a:lnTo>
                <a:lnTo>
                  <a:pt x="0" y="879898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422607" y="4814640"/>
            <a:ext cx="290765" cy="109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945071" y="4026342"/>
            <a:ext cx="109032" cy="275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338439" y="4800208"/>
            <a:ext cx="293599" cy="109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06828" y="3701826"/>
            <a:ext cx="2327595" cy="1904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68678" y="3663692"/>
            <a:ext cx="2404533" cy="1981200"/>
          </a:xfrm>
          <a:custGeom>
            <a:avLst/>
            <a:gdLst/>
            <a:ahLst/>
            <a:cxnLst/>
            <a:rect l="l" t="t" r="r" b="b"/>
            <a:pathLst>
              <a:path w="1803400" h="1485900">
                <a:moveTo>
                  <a:pt x="0" y="0"/>
                </a:moveTo>
                <a:lnTo>
                  <a:pt x="1802921" y="0"/>
                </a:lnTo>
                <a:lnTo>
                  <a:pt x="1802921" y="1485497"/>
                </a:lnTo>
                <a:lnTo>
                  <a:pt x="0" y="1485497"/>
                </a:lnTo>
                <a:lnTo>
                  <a:pt x="0" y="0"/>
                </a:lnTo>
                <a:close/>
              </a:path>
            </a:pathLst>
          </a:custGeom>
          <a:ln w="57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798409" y="5834492"/>
            <a:ext cx="57404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21821" y="4282157"/>
            <a:ext cx="586740" cy="1173480"/>
          </a:xfrm>
          <a:custGeom>
            <a:avLst/>
            <a:gdLst/>
            <a:ahLst/>
            <a:cxnLst/>
            <a:rect l="l" t="t" r="r" b="b"/>
            <a:pathLst>
              <a:path w="440054" h="880110">
                <a:moveTo>
                  <a:pt x="0" y="0"/>
                </a:moveTo>
                <a:lnTo>
                  <a:pt x="439799" y="0"/>
                </a:lnTo>
                <a:lnTo>
                  <a:pt x="439799" y="879898"/>
                </a:lnTo>
                <a:lnTo>
                  <a:pt x="0" y="879898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6260038" y="4792307"/>
            <a:ext cx="293599" cy="109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537651" y="4282157"/>
            <a:ext cx="586740" cy="1173480"/>
          </a:xfrm>
          <a:custGeom>
            <a:avLst/>
            <a:gdLst/>
            <a:ahLst/>
            <a:cxnLst/>
            <a:rect l="l" t="t" r="r" b="b"/>
            <a:pathLst>
              <a:path w="440054" h="880110">
                <a:moveTo>
                  <a:pt x="0" y="0"/>
                </a:moveTo>
                <a:lnTo>
                  <a:pt x="439799" y="0"/>
                </a:lnTo>
                <a:lnTo>
                  <a:pt x="439799" y="879898"/>
                </a:lnTo>
                <a:lnTo>
                  <a:pt x="0" y="879898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7175502" y="4800208"/>
            <a:ext cx="293599" cy="109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853703" y="4026342"/>
            <a:ext cx="109032" cy="275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769534" y="4033908"/>
            <a:ext cx="109065" cy="2759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4779358" y="4256224"/>
            <a:ext cx="586740" cy="1173480"/>
          </a:xfrm>
          <a:custGeom>
            <a:avLst/>
            <a:gdLst/>
            <a:ahLst/>
            <a:cxnLst/>
            <a:rect l="l" t="t" r="r" b="b"/>
            <a:pathLst>
              <a:path w="440054" h="880110">
                <a:moveTo>
                  <a:pt x="0" y="0"/>
                </a:moveTo>
                <a:lnTo>
                  <a:pt x="439799" y="0"/>
                </a:lnTo>
                <a:lnTo>
                  <a:pt x="439799" y="879898"/>
                </a:lnTo>
                <a:lnTo>
                  <a:pt x="0" y="879898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4927585" y="5724028"/>
            <a:ext cx="2895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20" dirty="0">
                <a:solidFill>
                  <a:srgbClr val="FFFFFF"/>
                </a:solidFill>
                <a:latin typeface="Arial"/>
                <a:cs typeface="Arial"/>
              </a:rPr>
              <a:t>&lt;s&gt;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18406" y="5502473"/>
            <a:ext cx="109065" cy="2495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5916711" y="5724382"/>
            <a:ext cx="1651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45038" y="5502473"/>
            <a:ext cx="109065" cy="2495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6666606" y="5733032"/>
            <a:ext cx="5173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53" dirty="0">
                <a:solidFill>
                  <a:srgbClr val="FFFFFF"/>
                </a:solidFill>
                <a:latin typeface="Arial"/>
                <a:cs typeface="Arial"/>
              </a:rPr>
              <a:t>Ferris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71304" y="5511106"/>
            <a:ext cx="109065" cy="2495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7473184" y="5740588"/>
            <a:ext cx="62314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Wheel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69501" y="5519006"/>
            <a:ext cx="109065" cy="2495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448450" y="4282157"/>
            <a:ext cx="586740" cy="1173480"/>
          </a:xfrm>
          <a:custGeom>
            <a:avLst/>
            <a:gdLst/>
            <a:ahLst/>
            <a:cxnLst/>
            <a:rect l="l" t="t" r="r" b="b"/>
            <a:pathLst>
              <a:path w="440054" h="880110">
                <a:moveTo>
                  <a:pt x="0" y="0"/>
                </a:moveTo>
                <a:lnTo>
                  <a:pt x="439799" y="0"/>
                </a:lnTo>
                <a:lnTo>
                  <a:pt x="439799" y="879898"/>
                </a:lnTo>
                <a:lnTo>
                  <a:pt x="0" y="879898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8086301" y="4800208"/>
            <a:ext cx="293599" cy="1090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9373315" y="4282157"/>
            <a:ext cx="586740" cy="1173480"/>
          </a:xfrm>
          <a:custGeom>
            <a:avLst/>
            <a:gdLst/>
            <a:ahLst/>
            <a:cxnLst/>
            <a:rect l="l" t="t" r="r" b="b"/>
            <a:pathLst>
              <a:path w="440054" h="880110">
                <a:moveTo>
                  <a:pt x="0" y="0"/>
                </a:moveTo>
                <a:lnTo>
                  <a:pt x="439799" y="0"/>
                </a:lnTo>
                <a:lnTo>
                  <a:pt x="439799" y="879898"/>
                </a:lnTo>
                <a:lnTo>
                  <a:pt x="0" y="879898"/>
                </a:lnTo>
                <a:lnTo>
                  <a:pt x="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9011164" y="4800208"/>
            <a:ext cx="293565" cy="1090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8550736" y="5740588"/>
            <a:ext cx="3759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07" dirty="0">
                <a:solidFill>
                  <a:srgbClr val="FFFFFF"/>
                </a:solidFill>
                <a:latin typeface="Arial"/>
                <a:cs typeface="Arial"/>
              </a:rPr>
              <a:t>&lt;/s&gt;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84266" y="5519006"/>
            <a:ext cx="109065" cy="2495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 txBox="1"/>
          <p:nvPr/>
        </p:nvSpPr>
        <p:spPr>
          <a:xfrm>
            <a:off x="9476208" y="5724028"/>
            <a:ext cx="3522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597964" y="5502106"/>
            <a:ext cx="109032" cy="2495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6855583" y="3650070"/>
            <a:ext cx="1651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05490" y="3658706"/>
            <a:ext cx="5173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53" dirty="0">
                <a:solidFill>
                  <a:srgbClr val="FFFFFF"/>
                </a:solidFill>
                <a:latin typeface="Arial"/>
                <a:cs typeface="Arial"/>
              </a:rPr>
              <a:t>Ferris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89638" y="3666632"/>
            <a:ext cx="62314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Wheel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684299" y="4033908"/>
            <a:ext cx="109032" cy="275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 txBox="1"/>
          <p:nvPr/>
        </p:nvSpPr>
        <p:spPr>
          <a:xfrm>
            <a:off x="5854225" y="3650070"/>
            <a:ext cx="2895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20" dirty="0">
                <a:solidFill>
                  <a:srgbClr val="FFFFFF"/>
                </a:solidFill>
                <a:latin typeface="Arial"/>
                <a:cs typeface="Arial"/>
              </a:rPr>
              <a:t>&lt;s&gt;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46781" y="3660510"/>
            <a:ext cx="3759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07" dirty="0">
                <a:solidFill>
                  <a:srgbClr val="FFFFFF"/>
                </a:solidFill>
                <a:latin typeface="Arial"/>
                <a:cs typeface="Arial"/>
              </a:rPr>
              <a:t>&lt;/s&gt;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597965" y="4033908"/>
            <a:ext cx="109065" cy="2759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3169443" y="4817508"/>
            <a:ext cx="290765" cy="1090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3600726" y="3701825"/>
            <a:ext cx="827193" cy="2147147"/>
          </a:xfrm>
          <a:custGeom>
            <a:avLst/>
            <a:gdLst/>
            <a:ahLst/>
            <a:cxnLst/>
            <a:rect l="l" t="t" r="r" b="b"/>
            <a:pathLst>
              <a:path w="620395" h="1610360">
                <a:moveTo>
                  <a:pt x="0" y="0"/>
                </a:moveTo>
                <a:lnTo>
                  <a:pt x="620098" y="0"/>
                </a:lnTo>
                <a:lnTo>
                  <a:pt x="620098" y="1610096"/>
                </a:lnTo>
                <a:lnTo>
                  <a:pt x="0" y="1610096"/>
                </a:lnTo>
                <a:lnTo>
                  <a:pt x="0" y="0"/>
                </a:lnTo>
                <a:close/>
              </a:path>
            </a:pathLst>
          </a:custGeom>
          <a:solidFill>
            <a:srgbClr val="5E497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 txBox="1"/>
          <p:nvPr/>
        </p:nvSpPr>
        <p:spPr>
          <a:xfrm>
            <a:off x="3719207" y="5864273"/>
            <a:ext cx="59012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742925" y="2487235"/>
            <a:ext cx="548640" cy="365760"/>
          </a:xfrm>
          <a:custGeom>
            <a:avLst/>
            <a:gdLst/>
            <a:ahLst/>
            <a:cxnLst/>
            <a:rect l="l" t="t" r="r" b="b"/>
            <a:pathLst>
              <a:path w="411480" h="274319">
                <a:moveTo>
                  <a:pt x="0" y="0"/>
                </a:moveTo>
                <a:lnTo>
                  <a:pt x="411299" y="0"/>
                </a:lnTo>
                <a:lnTo>
                  <a:pt x="411299" y="274199"/>
                </a:lnTo>
                <a:lnTo>
                  <a:pt x="0" y="274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149258" y="2852644"/>
            <a:ext cx="805180" cy="365760"/>
          </a:xfrm>
          <a:custGeom>
            <a:avLst/>
            <a:gdLst/>
            <a:ahLst/>
            <a:cxnLst/>
            <a:rect l="l" t="t" r="r" b="b"/>
            <a:pathLst>
              <a:path w="603885" h="274319">
                <a:moveTo>
                  <a:pt x="0" y="0"/>
                </a:moveTo>
                <a:lnTo>
                  <a:pt x="603298" y="0"/>
                </a:lnTo>
                <a:lnTo>
                  <a:pt x="603298" y="274199"/>
                </a:lnTo>
                <a:lnTo>
                  <a:pt x="0" y="274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10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30480">
              <a:lnSpc>
                <a:spcPct val="116100"/>
              </a:lnSpc>
              <a:spcBef>
                <a:spcPts val="100"/>
              </a:spcBef>
            </a:pPr>
            <a:r>
              <a:rPr lang="en-US" u="sng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Misra, </a:t>
            </a:r>
            <a:r>
              <a:rPr lang="en-US" u="sng" spc="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et </a:t>
            </a:r>
            <a:r>
              <a:rPr lang="en-US" u="sng" spc="-1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al. </a:t>
            </a:r>
            <a:r>
              <a:rPr lang="en-US" u="sng" spc="-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(2016). </a:t>
            </a:r>
            <a:r>
              <a:rPr lang="en-US" u="sng" spc="-1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Seeing </a:t>
            </a:r>
            <a:r>
              <a:rPr lang="en-US" u="sng" spc="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through </a:t>
            </a:r>
            <a:r>
              <a:rPr lang="en-US" u="sng" spc="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the </a:t>
            </a:r>
            <a:r>
              <a:rPr lang="en-US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Human </a:t>
            </a:r>
            <a:r>
              <a:rPr lang="en-US" u="sng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Reporting </a:t>
            </a:r>
            <a:r>
              <a:rPr lang="en-US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Bias: </a:t>
            </a:r>
            <a:r>
              <a:rPr lang="en-US" u="sng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Visual </a:t>
            </a:r>
            <a:r>
              <a:rPr lang="en-US" u="sng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Classifiers </a:t>
            </a:r>
            <a:r>
              <a:rPr lang="en-US" u="sng" spc="1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from </a:t>
            </a:r>
            <a:r>
              <a:rPr lang="en-US" u="sng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Noisy </a:t>
            </a:r>
            <a:r>
              <a:rPr lang="en-US" u="sng" spc="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Human-Centric </a:t>
            </a:r>
            <a:r>
              <a:rPr lang="en-US" spc="5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lang="en-US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Labels. </a:t>
            </a:r>
            <a:r>
              <a:rPr lang="en-US" u="sng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CVPR.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29199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at a store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on shelves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age1image1121950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845734"/>
            <a:ext cx="5517295" cy="4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29199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at a store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on shelves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Bunches of bananas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age1image1121950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845734"/>
            <a:ext cx="5517295" cy="4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29199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at a store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on shelves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Bunches of 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with stickers on them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age1image1121950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845734"/>
            <a:ext cx="5517295" cy="4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29199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at a store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on shelves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Bunches of 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with stickers on them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Bunches of bananas with stickers on them on shelves in a store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age1image1121950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845734"/>
            <a:ext cx="5517295" cy="4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29199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at a store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on shelves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Bunches of bananas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Bananas with stickers on them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Bunches of bananas with stickers on them on shelves in a store 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 We don’t tend to say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C000"/>
                </a:solidFill>
              </a:rPr>
              <a:t>Yellow </a:t>
            </a:r>
            <a:r>
              <a:rPr lang="en-US" dirty="0" smtClean="0">
                <a:solidFill>
                  <a:schemeClr val="tx1"/>
                </a:solidFill>
              </a:rPr>
              <a:t>Bananas</a:t>
            </a:r>
          </a:p>
          <a:p>
            <a:endParaRPr lang="en-US" dirty="0"/>
          </a:p>
        </p:txBody>
      </p:sp>
      <p:pic>
        <p:nvPicPr>
          <p:cNvPr id="1025" name="Picture 1" descr="age1image1121950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845734"/>
            <a:ext cx="5517295" cy="4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5734"/>
            <a:ext cx="5212079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Yellow </a:t>
            </a:r>
            <a:r>
              <a:rPr lang="en-US" dirty="0" smtClean="0">
                <a:solidFill>
                  <a:schemeClr val="tx1"/>
                </a:solidFill>
              </a:rPr>
              <a:t>Bananas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Yellow</a:t>
            </a:r>
            <a:r>
              <a:rPr lang="en-US" dirty="0" smtClean="0">
                <a:solidFill>
                  <a:schemeClr val="tx1"/>
                </a:solidFill>
              </a:rPr>
              <a:t> is prototypical for bananas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5" name="Picture 1" descr="age1image1121950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1845734"/>
            <a:ext cx="5517295" cy="4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3382</TotalTime>
  <Words>1409</Words>
  <Application>Microsoft Macintosh PowerPoint</Application>
  <PresentationFormat>Widescreen</PresentationFormat>
  <Paragraphs>259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Calibri</vt:lpstr>
      <vt:lpstr>Cambria Math</vt:lpstr>
      <vt:lpstr>Century Gothic</vt:lpstr>
      <vt:lpstr>Courier New</vt:lpstr>
      <vt:lpstr>DejaVu Sans</vt:lpstr>
      <vt:lpstr>Georgia</vt:lpstr>
      <vt:lpstr>Mangal</vt:lpstr>
      <vt:lpstr>Times New Roman</vt:lpstr>
      <vt:lpstr>Verdana</vt:lpstr>
      <vt:lpstr>Wingdings 3</vt:lpstr>
      <vt:lpstr>Arial</vt:lpstr>
      <vt:lpstr>Ion</vt:lpstr>
      <vt:lpstr>Fairness, Accountability and Transparency in Machine Learning</vt:lpstr>
      <vt:lpstr>What do you see?</vt:lpstr>
      <vt:lpstr>What do you see?</vt:lpstr>
      <vt:lpstr>What do you see?</vt:lpstr>
      <vt:lpstr>What do you see?</vt:lpstr>
      <vt:lpstr>What do you see?</vt:lpstr>
      <vt:lpstr>What do you see?</vt:lpstr>
      <vt:lpstr>What do you see?</vt:lpstr>
      <vt:lpstr>What do you see?</vt:lpstr>
      <vt:lpstr>Prototype Theory</vt:lpstr>
      <vt:lpstr>PowerPoint Presentation</vt:lpstr>
      <vt:lpstr>PowerPoint Presentation</vt:lpstr>
      <vt:lpstr>PowerPoint Presentation</vt:lpstr>
      <vt:lpstr>Human Reporting Bias</vt:lpstr>
      <vt:lpstr>PowerPoint Presentation</vt:lpstr>
      <vt:lpstr>Human-centric annotation </vt:lpstr>
      <vt:lpstr>Related Work: Modeling label noise</vt:lpstr>
      <vt:lpstr>Related Work: Modeling label noise</vt:lpstr>
      <vt:lpstr>Human-Biased labels</vt:lpstr>
      <vt:lpstr>w ∈ {banana, yellow}</vt:lpstr>
      <vt:lpstr>Simple Image Classification</vt:lpstr>
      <vt:lpstr>Simple Image Classification</vt:lpstr>
      <vt:lpstr>Simple Image Classification</vt:lpstr>
      <vt:lpstr>PowerPoint Presentation</vt:lpstr>
      <vt:lpstr>Factoring in label bias: idea</vt:lpstr>
      <vt:lpstr>Factoring in label bias: idea</vt:lpstr>
      <vt:lpstr>Factoring in label bias: idea</vt:lpstr>
      <vt:lpstr>Factoring in label bias: idea</vt:lpstr>
      <vt:lpstr>End-to-end approach</vt:lpstr>
      <vt:lpstr>Results</vt:lpstr>
      <vt:lpstr>Evaluating using y (human-biased) and z (annotated)</vt:lpstr>
      <vt:lpstr>Qualitative Results</vt:lpstr>
      <vt:lpstr>PowerPoint Presentation</vt:lpstr>
      <vt:lpstr>Corrected Error Modes</vt:lpstr>
      <vt:lpstr>PowerPoint Presentation</vt:lpstr>
      <vt:lpstr>Improvement in Image captioning</vt:lpstr>
      <vt:lpstr>References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Nirat Saini</dc:creator>
  <cp:lastModifiedBy>Nirat Saini</cp:lastModifiedBy>
  <cp:revision>20</cp:revision>
  <dcterms:created xsi:type="dcterms:W3CDTF">2018-04-28T22:14:00Z</dcterms:created>
  <dcterms:modified xsi:type="dcterms:W3CDTF">2018-05-03T02:33:22Z</dcterms:modified>
</cp:coreProperties>
</file>