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20"/>
  </p:notesMasterIdLst>
  <p:handoutMasterIdLst>
    <p:handoutMasterId r:id="rId21"/>
  </p:handoutMasterIdLst>
  <p:sldIdLst>
    <p:sldId id="256" r:id="rId2"/>
    <p:sldId id="545" r:id="rId3"/>
    <p:sldId id="548" r:id="rId4"/>
    <p:sldId id="546" r:id="rId5"/>
    <p:sldId id="536" r:id="rId6"/>
    <p:sldId id="537" r:id="rId7"/>
    <p:sldId id="538" r:id="rId8"/>
    <p:sldId id="539" r:id="rId9"/>
    <p:sldId id="540" r:id="rId10"/>
    <p:sldId id="541" r:id="rId11"/>
    <p:sldId id="542" r:id="rId12"/>
    <p:sldId id="543" r:id="rId13"/>
    <p:sldId id="544" r:id="rId14"/>
    <p:sldId id="547" r:id="rId15"/>
    <p:sldId id="549" r:id="rId16"/>
    <p:sldId id="550" r:id="rId17"/>
    <p:sldId id="551" r:id="rId18"/>
    <p:sldId id="55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39" autoAdjust="0"/>
    <p:restoredTop sz="75398" autoAdjust="0"/>
  </p:normalViewPr>
  <p:slideViewPr>
    <p:cSldViewPr snapToGrid="0" snapToObjects="1">
      <p:cViewPr varScale="1">
        <p:scale>
          <a:sx n="65" d="100"/>
          <a:sy n="65" d="100"/>
        </p:scale>
        <p:origin x="192" y="512"/>
      </p:cViewPr>
      <p:guideLst>
        <p:guide orient="horz" pos="2160"/>
        <p:guide pos="2880"/>
      </p:guideLst>
    </p:cSldViewPr>
  </p:slideViewPr>
  <p:outlineViewPr>
    <p:cViewPr>
      <p:scale>
        <a:sx n="33" d="100"/>
        <a:sy n="33" d="100"/>
      </p:scale>
      <p:origin x="0" y="-67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5/8/18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5/8/18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nas.org/content/111/24/8788.full.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business/news/News-Feed-FYI-A-Window-Into-News-Fee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dirty="0"/>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304734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Informed consent has been challenged—if not outright undermined—by research activities enabled by increasingly advanced networked information and communication technologies (ICTs) and the massive quantities of social and individually identifiable data they can produce. The rise of “big data” has raised new and compounded existing questions around the ethical treatment of human subjects in research, as legacy models forged in medical and behavioral research contexts are not easily applied to data scientific practice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researchers and private companies have ignored or outright abandoned core research ethics ideas like “informed consent” as untenable, relying instead on notice and consent practices which do not share the same grounding in research ethics or even moral theory generally. This results in often opaque or impenetrable privacy policies and data use notices or—worse—no notice at all.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326713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medical efforts were mostly therapeutic and intended to directly benefit an individual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moral and ethical frameworks governing the actions of doctors (like the Hippocratic Oath) did not address experimentation </a:t>
            </a:r>
            <a:endParaRPr lang="en-US" dirty="0"/>
          </a:p>
          <a:p>
            <a:endParaRPr lang="en-US" dirty="0"/>
          </a:p>
          <a:p>
            <a:r>
              <a:rPr lang="en-US" sz="1200" kern="1200" dirty="0">
                <a:solidFill>
                  <a:schemeClr val="tx1"/>
                </a:solidFill>
                <a:effectLst/>
                <a:latin typeface="+mn-lt"/>
                <a:ea typeface="+mn-ea"/>
                <a:cs typeface="+mn-cs"/>
              </a:rPr>
              <a:t>In 1891, for example, a Prussian minister released a directive that tuberculin should not be administered as treatment for tuberculosis “against the patient’s will”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1898, for example, the German physician Albert </a:t>
            </a:r>
            <a:r>
              <a:rPr lang="en-US" sz="1200" kern="1200" dirty="0" err="1">
                <a:solidFill>
                  <a:schemeClr val="tx1"/>
                </a:solidFill>
                <a:effectLst/>
                <a:latin typeface="+mn-lt"/>
                <a:ea typeface="+mn-ea"/>
                <a:cs typeface="+mn-cs"/>
              </a:rPr>
              <a:t>Neisser</a:t>
            </a:r>
            <a:r>
              <a:rPr lang="en-US" sz="1200" kern="1200" dirty="0">
                <a:solidFill>
                  <a:schemeClr val="tx1"/>
                </a:solidFill>
                <a:effectLst/>
                <a:latin typeface="+mn-lt"/>
                <a:ea typeface="+mn-ea"/>
                <a:cs typeface="+mn-cs"/>
              </a:rPr>
              <a:t> began injecting sex workers with serum from syphilis patients as an experimental method for prevention—albeit without their consent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Nuremberg Code breaks somewhat with the earlier German guidelines, as it emphasizes </a:t>
            </a:r>
            <a:r>
              <a:rPr lang="en-US" sz="1200" i="1" kern="1200" dirty="0">
                <a:solidFill>
                  <a:schemeClr val="tx1"/>
                </a:solidFill>
                <a:effectLst/>
                <a:latin typeface="+mn-lt"/>
                <a:ea typeface="+mn-ea"/>
                <a:cs typeface="+mn-cs"/>
              </a:rPr>
              <a:t>voluntariness </a:t>
            </a:r>
            <a:r>
              <a:rPr lang="en-US" sz="1200" kern="1200" dirty="0">
                <a:solidFill>
                  <a:schemeClr val="tx1"/>
                </a:solidFill>
                <a:effectLst/>
                <a:latin typeface="+mn-lt"/>
                <a:ea typeface="+mn-ea"/>
                <a:cs typeface="+mn-cs"/>
              </a:rPr>
              <a:t>over </a:t>
            </a:r>
            <a:r>
              <a:rPr lang="en-US" sz="1200" i="1" kern="1200" dirty="0" err="1">
                <a:solidFill>
                  <a:schemeClr val="tx1"/>
                </a:solidFill>
                <a:effectLst/>
                <a:latin typeface="+mn-lt"/>
                <a:ea typeface="+mn-ea"/>
                <a:cs typeface="+mn-cs"/>
              </a:rPr>
              <a:t>informedness</a:t>
            </a:r>
            <a:r>
              <a:rPr lang="en-US" sz="1200" kern="1200" dirty="0">
                <a:solidFill>
                  <a:schemeClr val="tx1"/>
                </a:solidFill>
                <a:effectLst/>
                <a:latin typeface="+mn-lt"/>
                <a:ea typeface="+mn-ea"/>
                <a:cs typeface="+mn-cs"/>
              </a:rPr>
              <a:t>—the first principle of voluntary consent prescribes.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Despite the prioritization of voluntariness, the code does note that consent should entail “sufficient knowledge and comprehension of the elements of the subject matter involved, as to enable [the subject] to make an understanding and enlightened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detail specific kinds of information that should be presented during the consenting process: “the nature, duration, and purpose of the experiment; the method and means by which it is to be conducted; all inconveniences and hazards reasonably to be expected; and the effects upon his health or person, which may possibly come from his participation in the experiment”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413262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 This case involved a patient named Martin </a:t>
            </a:r>
            <a:r>
              <a:rPr lang="en-US" sz="1200" b="0" i="0" kern="1200" dirty="0" err="1">
                <a:solidFill>
                  <a:schemeClr val="tx1"/>
                </a:solidFill>
                <a:effectLst/>
                <a:latin typeface="+mn-lt"/>
                <a:ea typeface="+mn-ea"/>
                <a:cs typeface="+mn-cs"/>
              </a:rPr>
              <a:t>Salgo</a:t>
            </a:r>
            <a:r>
              <a:rPr lang="en-US" sz="1200" b="0" i="0" kern="1200" dirty="0">
                <a:solidFill>
                  <a:schemeClr val="tx1"/>
                </a:solidFill>
                <a:effectLst/>
                <a:latin typeface="+mn-lt"/>
                <a:ea typeface="+mn-ea"/>
                <a:cs typeface="+mn-cs"/>
              </a:rPr>
              <a:t> who awoke paralyzed after aortography, having never been informed that such a risk existed.”</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a:t>
            </a:fld>
            <a:endParaRPr lang="en-US"/>
          </a:p>
        </p:txBody>
      </p:sp>
    </p:spTree>
    <p:extLst>
      <p:ext uri="{BB962C8B-B14F-4D97-AF65-F5344CB8AC3E}">
        <p14:creationId xmlns:p14="http://schemas.microsoft.com/office/powerpoint/2010/main" val="206936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analyses, in particular, “rarely appear as a direct ‘intervention’ in the life or body of an individual human being” (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118759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The research paper."/>
              </a:rPr>
              <a:t>an academic paper</a:t>
            </a:r>
            <a:r>
              <a:rPr lang="en-US" dirty="0"/>
              <a:t> published in conjunction with two university researchers, the company reported that, for one week in January 2012, it had altered the number of positive and negative posts in the news feeds of 689,003 randomly selected users to see what effect the changes had on the tone of the posts the recipients then wrote.</a:t>
            </a:r>
          </a:p>
          <a:p>
            <a:r>
              <a:rPr lang="en-US" dirty="0"/>
              <a:t>The researchers found that moods were contagious. The people who saw more positive posts responded by writing more positive posts. Similarly, seeing more negative content prompted the viewers to be more negative in their own posts.</a:t>
            </a:r>
          </a:p>
          <a:p>
            <a:endParaRPr lang="en-US" dirty="0"/>
          </a:p>
          <a:p>
            <a:r>
              <a:rPr lang="en-US" dirty="0"/>
              <a:t>Although academic protocols generally call for getting people’s consent before psychological research is conducted on them, Facebook didn’t ask for explicit permission from those it selected for the experiment. It argued that its 1.28 billion monthly users gave blanket consent to the company’s research as a condition of using the service.</a:t>
            </a:r>
          </a:p>
          <a:p>
            <a:endParaRPr lang="en-US" dirty="0"/>
          </a:p>
          <a:p>
            <a:r>
              <a:rPr lang="en-US" dirty="0"/>
              <a:t>Mr. Kramer wrote that changing the emotional makeup of the news feeds had a minimal impact, prompting users to produce an average of one fewer emotional word per thousand words over the following week.</a:t>
            </a:r>
          </a:p>
          <a:p>
            <a:endParaRPr lang="en-US" dirty="0"/>
          </a:p>
          <a:p>
            <a:r>
              <a:rPr lang="en-US" dirty="0"/>
              <a:t>When someone logs in, there are typically </a:t>
            </a:r>
            <a:r>
              <a:rPr lang="en-US" dirty="0">
                <a:hlinkClick r:id="rId4" tooltip="A description from Facebook."/>
              </a:rPr>
              <a:t>about 1,500 items</a:t>
            </a:r>
            <a:r>
              <a:rPr lang="en-US" dirty="0"/>
              <a:t> the company could display in that person’s news feed, but the service shows only about 300 of them.</a:t>
            </a:r>
          </a:p>
          <a:p>
            <a:r>
              <a:rPr lang="en-US" dirty="0"/>
              <a:t>What you see is chosen by a mysterious algorithm that takes into account hundreds of factors, such as how often you comment on your Aunt Sally’s photos, how much your friends are talking about a colleague’s post about her new job, and whether you always watch those cat videos.</a:t>
            </a:r>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11</a:t>
            </a:fld>
            <a:endParaRPr lang="en-US"/>
          </a:p>
        </p:txBody>
      </p:sp>
    </p:spTree>
    <p:extLst>
      <p:ext uri="{BB962C8B-B14F-4D97-AF65-F5344CB8AC3E}">
        <p14:creationId xmlns:p14="http://schemas.microsoft.com/office/powerpoint/2010/main" val="303223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733800" y="6381750"/>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0" y="6381750"/>
            <a:ext cx="3429000" cy="476250"/>
          </a:xfrm>
        </p:spPr>
        <p:txBody>
          <a:bodyPr/>
          <a:lstStyle>
            <a:lvl1pPr>
              <a:defRPr/>
            </a:lvl1pPr>
          </a:lstStyle>
          <a:p>
            <a:r>
              <a:rPr lang="en-US" altLang="zh-CN"/>
              <a:t>NIPS Workshop 2010</a:t>
            </a:r>
          </a:p>
        </p:txBody>
      </p:sp>
      <p:sp>
        <p:nvSpPr>
          <p:cNvPr id="7" name="Slide Number Placeholder 6"/>
          <p:cNvSpPr>
            <a:spLocks noGrp="1"/>
          </p:cNvSpPr>
          <p:nvPr>
            <p:ph type="sldNum" sz="quarter" idx="12"/>
          </p:nvPr>
        </p:nvSpPr>
        <p:spPr>
          <a:xfrm>
            <a:off x="7010400" y="6381750"/>
            <a:ext cx="2133600" cy="476250"/>
          </a:xfrm>
        </p:spPr>
        <p:txBody>
          <a:bodyPr/>
          <a:lstStyle>
            <a:lvl1pPr>
              <a:defRPr smtClean="0"/>
            </a:lvl1pPr>
          </a:lstStyle>
          <a:p>
            <a:fld id="{3EFE9B7E-8892-B944-A04C-B05BF31B762F}" type="slidenum">
              <a:rPr lang="en-US"/>
              <a:pPr/>
              <a:t>‹#›</a:t>
            </a:fld>
            <a:endParaRPr lang="en-US"/>
          </a:p>
        </p:txBody>
      </p:sp>
    </p:spTree>
    <p:extLst>
      <p:ext uri="{BB962C8B-B14F-4D97-AF65-F5344CB8AC3E}">
        <p14:creationId xmlns:p14="http://schemas.microsoft.com/office/powerpoint/2010/main" val="1137889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733800" y="6381750"/>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0" y="6381750"/>
            <a:ext cx="3429000" cy="476250"/>
          </a:xfrm>
        </p:spPr>
        <p:txBody>
          <a:bodyPr/>
          <a:lstStyle>
            <a:lvl1pPr>
              <a:defRPr/>
            </a:lvl1pPr>
          </a:lstStyle>
          <a:p>
            <a:r>
              <a:rPr lang="en-US" altLang="zh-CN"/>
              <a:t>NIPS Workshop 2010</a:t>
            </a:r>
          </a:p>
        </p:txBody>
      </p:sp>
      <p:sp>
        <p:nvSpPr>
          <p:cNvPr id="7" name="Slide Number Placeholder 6"/>
          <p:cNvSpPr>
            <a:spLocks noGrp="1"/>
          </p:cNvSpPr>
          <p:nvPr>
            <p:ph type="sldNum" sz="quarter" idx="12"/>
          </p:nvPr>
        </p:nvSpPr>
        <p:spPr>
          <a:xfrm>
            <a:off x="7010400" y="6381750"/>
            <a:ext cx="2133600" cy="476250"/>
          </a:xfrm>
        </p:spPr>
        <p:txBody>
          <a:bodyPr/>
          <a:lstStyle>
            <a:lvl1pPr>
              <a:defRPr smtClean="0"/>
            </a:lvl1pPr>
          </a:lstStyle>
          <a:p>
            <a:fld id="{E6615083-EECA-084F-83DE-04A1B40916CC}" type="slidenum">
              <a:rPr lang="en-US"/>
              <a:pPr/>
              <a:t>‹#›</a:t>
            </a:fld>
            <a:endParaRPr lang="en-US"/>
          </a:p>
        </p:txBody>
      </p:sp>
    </p:spTree>
    <p:extLst>
      <p:ext uri="{BB962C8B-B14F-4D97-AF65-F5344CB8AC3E}">
        <p14:creationId xmlns:p14="http://schemas.microsoft.com/office/powerpoint/2010/main" val="124882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NIPS Workshop 2010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NIPS Workshop 2010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NIPS Workshop 2010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NIPS Workshop 2010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NIPS Workshop 2010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NIPS Workshop 2010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NIPS Workshop 2010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NIPS Workshop 2010</a:t>
            </a: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#29 – 5/10/2018</a:t>
            </a:r>
          </a:p>
          <a:p>
            <a:endParaRPr lang="en-US" sz="1600" b="1" dirty="0"/>
          </a:p>
          <a:p>
            <a:r>
              <a:rPr lang="en-US" sz="1600" b="1" dirty="0"/>
              <a:t>CMSC828M</a:t>
            </a:r>
          </a:p>
          <a:p>
            <a:r>
              <a:rPr lang="en-US" sz="1600" b="1" dirty="0"/>
              <a:t>Tuesdays &amp; Thursdays</a:t>
            </a:r>
          </a:p>
          <a:p>
            <a:r>
              <a:rPr lang="en-US" sz="1600" b="1" dirty="0"/>
              <a:t>9:30am – 10:45am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research </a:t>
            </a:r>
          </a:p>
        </p:txBody>
      </p:sp>
      <p:sp>
        <p:nvSpPr>
          <p:cNvPr id="3" name="Content Placeholder 2"/>
          <p:cNvSpPr>
            <a:spLocks noGrp="1"/>
          </p:cNvSpPr>
          <p:nvPr>
            <p:ph idx="1"/>
          </p:nvPr>
        </p:nvSpPr>
        <p:spPr/>
        <p:txBody>
          <a:bodyPr/>
          <a:lstStyle/>
          <a:p>
            <a:r>
              <a:rPr lang="en-US" dirty="0"/>
              <a:t>Less distinction between conventional or academic social scientific research and industry- or market-oriented research </a:t>
            </a:r>
          </a:p>
          <a:p>
            <a:endParaRPr lang="en-US" dirty="0"/>
          </a:p>
          <a:p>
            <a:r>
              <a:rPr lang="en-US" dirty="0"/>
              <a:t>Data fusion can lead to new insights and uses of data</a:t>
            </a:r>
          </a:p>
          <a:p>
            <a:endParaRPr lang="en-US" dirty="0"/>
          </a:p>
          <a:p>
            <a:r>
              <a:rPr lang="en-US" dirty="0"/>
              <a:t>Hard to translate the “informed consent” requirements to these settings</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spTree>
    <p:extLst>
      <p:ext uri="{BB962C8B-B14F-4D97-AF65-F5344CB8AC3E}">
        <p14:creationId xmlns:p14="http://schemas.microsoft.com/office/powerpoint/2010/main" val="37839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887497" cy="1371600"/>
          </a:xfrm>
        </p:spPr>
        <p:txBody>
          <a:bodyPr>
            <a:normAutofit/>
          </a:bodyPr>
          <a:lstStyle/>
          <a:p>
            <a:r>
              <a:rPr lang="en-US" dirty="0"/>
              <a:t>Case study: </a:t>
            </a:r>
            <a:r>
              <a:rPr lang="en-US" dirty="0" err="1"/>
              <a:t>facebook</a:t>
            </a:r>
            <a:r>
              <a:rPr lang="en-US" dirty="0"/>
              <a:t> emotional experiment</a:t>
            </a:r>
          </a:p>
        </p:txBody>
      </p:sp>
      <p:sp>
        <p:nvSpPr>
          <p:cNvPr id="3" name="Content Placeholder 2"/>
          <p:cNvSpPr>
            <a:spLocks noGrp="1"/>
          </p:cNvSpPr>
          <p:nvPr>
            <p:ph idx="1"/>
          </p:nvPr>
        </p:nvSpPr>
        <p:spPr>
          <a:xfrm>
            <a:off x="685799" y="2121408"/>
            <a:ext cx="8085667" cy="4050792"/>
          </a:xfrm>
        </p:spPr>
        <p:txBody>
          <a:bodyPr/>
          <a:lstStyle/>
          <a:p>
            <a:r>
              <a:rPr lang="en-US" dirty="0"/>
              <a:t>Facebook routinely does A/B testing to test out new features (e.g., layouts, features, fonts, </a:t>
            </a:r>
            <a:r>
              <a:rPr lang="en-US" dirty="0" err="1"/>
              <a:t>etc</a:t>
            </a:r>
            <a:r>
              <a:rPr lang="en-US" dirty="0"/>
              <a:t>)</a:t>
            </a:r>
          </a:p>
          <a:p>
            <a:r>
              <a:rPr lang="en-US" dirty="0"/>
              <a:t>In 2014: intentionally manipulated news feeds of 700k users</a:t>
            </a:r>
          </a:p>
          <a:p>
            <a:pPr lvl="1"/>
            <a:r>
              <a:rPr lang="en-US" dirty="0"/>
              <a:t>Changed the number of positive and negative stories the users saw</a:t>
            </a:r>
          </a:p>
          <a:p>
            <a:pPr lvl="1"/>
            <a:r>
              <a:rPr lang="en-US" dirty="0"/>
              <a:t>Measured how the users themselves posted after that</a:t>
            </a:r>
          </a:p>
          <a:p>
            <a:r>
              <a:rPr lang="en-US" dirty="0"/>
              <a:t>Hypothesis: Emotions spread over the social media</a:t>
            </a:r>
          </a:p>
          <a:p>
            <a:r>
              <a:rPr lang="en-US" dirty="0"/>
              <a:t>Huge outcry</a:t>
            </a:r>
          </a:p>
          <a:p>
            <a:r>
              <a:rPr lang="en-US" dirty="0"/>
              <a:t>Facebook claims it gets the “consent” from the user agreement</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spTree>
    <p:extLst>
      <p:ext uri="{BB962C8B-B14F-4D97-AF65-F5344CB8AC3E}">
        <p14:creationId xmlns:p14="http://schemas.microsoft.com/office/powerpoint/2010/main" val="42482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126361" cy="1371600"/>
          </a:xfrm>
        </p:spPr>
        <p:txBody>
          <a:bodyPr/>
          <a:lstStyle/>
          <a:p>
            <a:r>
              <a:rPr lang="en-US" dirty="0" err="1"/>
              <a:t>Okcupid</a:t>
            </a:r>
            <a:r>
              <a:rPr lang="en-US" dirty="0"/>
              <a:t> experiments</a:t>
            </a:r>
          </a:p>
        </p:txBody>
      </p:sp>
      <p:sp>
        <p:nvSpPr>
          <p:cNvPr id="3" name="Content Placeholder 2"/>
          <p:cNvSpPr>
            <a:spLocks noGrp="1"/>
          </p:cNvSpPr>
          <p:nvPr>
            <p:ph idx="1"/>
          </p:nvPr>
        </p:nvSpPr>
        <p:spPr/>
        <p:txBody>
          <a:bodyPr>
            <a:normAutofit fontScale="92500" lnSpcReduction="10000"/>
          </a:bodyPr>
          <a:lstStyle/>
          <a:p>
            <a:r>
              <a:rPr lang="en-US" dirty="0"/>
              <a:t>Experiment 1: Love is Blind</a:t>
            </a:r>
          </a:p>
          <a:p>
            <a:pPr lvl="1"/>
            <a:r>
              <a:rPr lang="en-US" dirty="0"/>
              <a:t>Turned off photos for a day</a:t>
            </a:r>
          </a:p>
          <a:p>
            <a:pPr lvl="1"/>
            <a:r>
              <a:rPr lang="en-US" dirty="0"/>
              <a:t>Activity went way down, but deeper conversations, better responses</a:t>
            </a:r>
          </a:p>
          <a:p>
            <a:pPr lvl="1"/>
            <a:r>
              <a:rPr lang="en-US" dirty="0"/>
              <a:t>Deeper analysis at the link below</a:t>
            </a:r>
          </a:p>
          <a:p>
            <a:r>
              <a:rPr lang="en-US" dirty="0"/>
              <a:t>Experiment 2: </a:t>
            </a:r>
          </a:p>
          <a:p>
            <a:pPr lvl="1"/>
            <a:r>
              <a:rPr lang="en-US" dirty="0"/>
              <a:t>Turned off text or not </a:t>
            </a:r>
            <a:r>
              <a:rPr lang="mr-IN" dirty="0"/>
              <a:t>–</a:t>
            </a:r>
            <a:r>
              <a:rPr lang="en-US" dirty="0"/>
              <a:t> kept picture</a:t>
            </a:r>
          </a:p>
          <a:p>
            <a:pPr lvl="1"/>
            <a:r>
              <a:rPr lang="en-US" dirty="0"/>
              <a:t>Strong support for the hypothesis that the words don’t matter</a:t>
            </a:r>
          </a:p>
          <a:p>
            <a:r>
              <a:rPr lang="en-US" dirty="0"/>
              <a:t>Experiment 3: Power of Suggestion</a:t>
            </a:r>
          </a:p>
          <a:p>
            <a:pPr lvl="1"/>
            <a:r>
              <a:rPr lang="en-US" dirty="0"/>
              <a:t>Told people opposite of what the algorithm suggested</a:t>
            </a:r>
          </a:p>
          <a:p>
            <a:endParaRPr lang="en-US" dirty="0"/>
          </a:p>
          <a:p>
            <a:r>
              <a:rPr lang="en-US" dirty="0"/>
              <a:t>https://</a:t>
            </a:r>
            <a:r>
              <a:rPr lang="en-US" dirty="0" err="1"/>
              <a:t>theblog.okcupid.com</a:t>
            </a:r>
            <a:r>
              <a:rPr lang="en-US" dirty="0"/>
              <a:t>/we-experiment-on-human-beings-5dd9fe280cd5</a:t>
            </a:r>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4639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Consent</a:t>
            </a:r>
          </a:p>
        </p:txBody>
      </p:sp>
      <p:sp>
        <p:nvSpPr>
          <p:cNvPr id="3" name="Content Placeholder 2"/>
          <p:cNvSpPr>
            <a:spLocks noGrp="1"/>
          </p:cNvSpPr>
          <p:nvPr>
            <p:ph idx="1"/>
          </p:nvPr>
        </p:nvSpPr>
        <p:spPr/>
        <p:txBody>
          <a:bodyPr>
            <a:normAutofit/>
          </a:bodyPr>
          <a:lstStyle/>
          <a:p>
            <a:r>
              <a:rPr lang="en-US" dirty="0"/>
              <a:t>General Data Protection Regulation </a:t>
            </a:r>
            <a:r>
              <a:rPr lang="mr-IN" dirty="0"/>
              <a:t>–</a:t>
            </a:r>
            <a:r>
              <a:rPr lang="en-US" dirty="0"/>
              <a:t> new law in EU to take effect next year</a:t>
            </a:r>
          </a:p>
          <a:p>
            <a:r>
              <a:rPr lang="en-US" dirty="0"/>
              <a:t>Requires unambiguous consent</a:t>
            </a:r>
          </a:p>
          <a:p>
            <a:pPr lvl="1"/>
            <a:r>
              <a:rPr lang="en-US" dirty="0"/>
              <a:t>data subjects are provided with a clear explanation of the processing to which they are consenting</a:t>
            </a:r>
          </a:p>
          <a:p>
            <a:pPr lvl="1"/>
            <a:r>
              <a:rPr lang="en-US" dirty="0"/>
              <a:t>the consent mechanism is genuinely of a voluntary and "opt-in" nature</a:t>
            </a:r>
          </a:p>
          <a:p>
            <a:pPr lvl="1"/>
            <a:r>
              <a:rPr lang="en-US" dirty="0"/>
              <a:t>data subjects are permitted to withdraw their consent easily</a:t>
            </a:r>
          </a:p>
          <a:p>
            <a:pPr lvl="1"/>
            <a:r>
              <a:rPr lang="en-US" dirty="0"/>
              <a:t>the </a:t>
            </a:r>
            <a:r>
              <a:rPr lang="en-US" dirty="0" err="1"/>
              <a:t>organisation</a:t>
            </a:r>
            <a:r>
              <a:rPr lang="en-US" dirty="0"/>
              <a:t> does not rely on silence or inactivity to collect consent (e.g., pre‑ticked boxes do not constitute valid consent);</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pic>
        <p:nvPicPr>
          <p:cNvPr id="5" name="Picture 4">
            <a:extLst>
              <a:ext uri="{FF2B5EF4-FFF2-40B4-BE49-F238E27FC236}">
                <a16:creationId xmlns:a16="http://schemas.microsoft.com/office/drawing/2014/main" id="{84B9D449-B318-C54D-A4C3-3C26BBA28C36}"/>
              </a:ext>
            </a:extLst>
          </p:cNvPr>
          <p:cNvPicPr>
            <a:picLocks noChangeAspect="1"/>
          </p:cNvPicPr>
          <p:nvPr/>
        </p:nvPicPr>
        <p:blipFill>
          <a:blip r:embed="rId2"/>
          <a:stretch>
            <a:fillRect/>
          </a:stretch>
        </p:blipFill>
        <p:spPr>
          <a:xfrm>
            <a:off x="3151414" y="5380441"/>
            <a:ext cx="2227036" cy="1480508"/>
          </a:xfrm>
          <a:prstGeom prst="rect">
            <a:avLst/>
          </a:prstGeom>
        </p:spPr>
      </p:pic>
    </p:spTree>
    <p:extLst>
      <p:ext uri="{BB962C8B-B14F-4D97-AF65-F5344CB8AC3E}">
        <p14:creationId xmlns:p14="http://schemas.microsoft.com/office/powerpoint/2010/main" val="409463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5F50-CE4D-F349-9696-05204FFDCAA2}"/>
              </a:ext>
            </a:extLst>
          </p:cNvPr>
          <p:cNvSpPr>
            <a:spLocks noGrp="1"/>
          </p:cNvSpPr>
          <p:nvPr>
            <p:ph type="title"/>
          </p:nvPr>
        </p:nvSpPr>
        <p:spPr>
          <a:xfrm>
            <a:off x="1725386" y="4181929"/>
            <a:ext cx="5791200" cy="1371600"/>
          </a:xfrm>
        </p:spPr>
        <p:txBody>
          <a:bodyPr/>
          <a:lstStyle/>
          <a:p>
            <a:pPr algn="ctr"/>
            <a:r>
              <a:rPr lang="en-US" dirty="0"/>
              <a:t>Wrapping up</a:t>
            </a:r>
          </a:p>
        </p:txBody>
      </p:sp>
      <p:sp>
        <p:nvSpPr>
          <p:cNvPr id="4" name="Slide Number Placeholder 3">
            <a:extLst>
              <a:ext uri="{FF2B5EF4-FFF2-40B4-BE49-F238E27FC236}">
                <a16:creationId xmlns:a16="http://schemas.microsoft.com/office/drawing/2014/main" id="{01D3C936-AB5D-3249-89ED-69618410A95C}"/>
              </a:ext>
            </a:extLst>
          </p:cNvPr>
          <p:cNvSpPr>
            <a:spLocks noGrp="1"/>
          </p:cNvSpPr>
          <p:nvPr>
            <p:ph type="sldNum" sz="quarter" idx="12"/>
          </p:nvPr>
        </p:nvSpPr>
        <p:spPr/>
        <p:txBody>
          <a:bodyPr/>
          <a:lstStyle/>
          <a:p>
            <a:fld id="{A2EF37A0-74FC-AB4F-AE4C-D9BFC6719E9F}" type="slidenum">
              <a:rPr lang="en-US" smtClean="0"/>
              <a:t>14</a:t>
            </a:fld>
            <a:endParaRPr lang="en-US"/>
          </a:p>
        </p:txBody>
      </p:sp>
      <p:pic>
        <p:nvPicPr>
          <p:cNvPr id="5" name="Picture 4">
            <a:extLst>
              <a:ext uri="{FF2B5EF4-FFF2-40B4-BE49-F238E27FC236}">
                <a16:creationId xmlns:a16="http://schemas.microsoft.com/office/drawing/2014/main" id="{62980964-308A-7242-81D8-A9A4589932EA}"/>
              </a:ext>
            </a:extLst>
          </p:cNvPr>
          <p:cNvPicPr>
            <a:picLocks noChangeAspect="1"/>
          </p:cNvPicPr>
          <p:nvPr/>
        </p:nvPicPr>
        <p:blipFill>
          <a:blip r:embed="rId2"/>
          <a:stretch>
            <a:fillRect/>
          </a:stretch>
        </p:blipFill>
        <p:spPr>
          <a:xfrm>
            <a:off x="2557236" y="1516742"/>
            <a:ext cx="4127500" cy="3302000"/>
          </a:xfrm>
          <a:prstGeom prst="rect">
            <a:avLst/>
          </a:prstGeom>
        </p:spPr>
      </p:pic>
    </p:spTree>
    <p:extLst>
      <p:ext uri="{BB962C8B-B14F-4D97-AF65-F5344CB8AC3E}">
        <p14:creationId xmlns:p14="http://schemas.microsoft.com/office/powerpoint/2010/main" val="2811354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0381-F033-854F-A5E4-B0C241549B5F}"/>
              </a:ext>
            </a:extLst>
          </p:cNvPr>
          <p:cNvSpPr>
            <a:spLocks noGrp="1"/>
          </p:cNvSpPr>
          <p:nvPr>
            <p:ph type="title"/>
          </p:nvPr>
        </p:nvSpPr>
        <p:spPr>
          <a:xfrm>
            <a:off x="457200" y="152718"/>
            <a:ext cx="8049986" cy="1371600"/>
          </a:xfrm>
        </p:spPr>
        <p:txBody>
          <a:bodyPr/>
          <a:lstStyle/>
          <a:p>
            <a:r>
              <a:rPr lang="en-US" dirty="0"/>
              <a:t>People You Should talk To</a:t>
            </a:r>
          </a:p>
        </p:txBody>
      </p:sp>
      <p:sp>
        <p:nvSpPr>
          <p:cNvPr id="3" name="Content Placeholder 2">
            <a:extLst>
              <a:ext uri="{FF2B5EF4-FFF2-40B4-BE49-F238E27FC236}">
                <a16:creationId xmlns:a16="http://schemas.microsoft.com/office/drawing/2014/main" id="{59A32A57-743F-4A42-B9EA-4651ACF271DF}"/>
              </a:ext>
            </a:extLst>
          </p:cNvPr>
          <p:cNvSpPr>
            <a:spLocks noGrp="1"/>
          </p:cNvSpPr>
          <p:nvPr>
            <p:ph idx="1"/>
          </p:nvPr>
        </p:nvSpPr>
        <p:spPr>
          <a:xfrm>
            <a:off x="457199" y="1752600"/>
            <a:ext cx="8245475" cy="4844143"/>
          </a:xfrm>
        </p:spPr>
        <p:txBody>
          <a:bodyPr>
            <a:normAutofit/>
          </a:bodyPr>
          <a:lstStyle/>
          <a:p>
            <a:r>
              <a:rPr lang="en-US" dirty="0" err="1"/>
              <a:t>MohammadTaghi</a:t>
            </a:r>
            <a:r>
              <a:rPr lang="en-US" dirty="0"/>
              <a:t> </a:t>
            </a:r>
            <a:r>
              <a:rPr lang="en-US" dirty="0" err="1"/>
              <a:t>HajiAghayi</a:t>
            </a:r>
            <a:endParaRPr lang="en-US" dirty="0"/>
          </a:p>
          <a:p>
            <a:pPr marL="342900" indent="-342900">
              <a:buFont typeface="Arial" panose="020B0604020202020204" pitchFamily="34" charset="0"/>
              <a:buChar char="•"/>
            </a:pPr>
            <a:r>
              <a:rPr lang="en-US" b="0" dirty="0"/>
              <a:t>Fair division, security games, auction theory</a:t>
            </a:r>
          </a:p>
          <a:p>
            <a:r>
              <a:rPr lang="en-US" dirty="0"/>
              <a:t>Me!</a:t>
            </a:r>
          </a:p>
          <a:p>
            <a:pPr marL="342900" indent="-342900">
              <a:buFont typeface="Arial" panose="020B0604020202020204" pitchFamily="34" charset="0"/>
              <a:buChar char="•"/>
            </a:pPr>
            <a:r>
              <a:rPr lang="en-US" b="0" dirty="0"/>
              <a:t>Ethics &amp; diversity in matching markets, barter exchange, FATML</a:t>
            </a:r>
            <a:endParaRPr lang="en-US" dirty="0"/>
          </a:p>
          <a:p>
            <a:r>
              <a:rPr lang="en-US" dirty="0"/>
              <a:t>Larry </a:t>
            </a:r>
            <a:r>
              <a:rPr lang="en-US" dirty="0" err="1"/>
              <a:t>Ausubel</a:t>
            </a:r>
            <a:r>
              <a:rPr lang="en-US" dirty="0"/>
              <a:t> (Economics)</a:t>
            </a:r>
          </a:p>
          <a:p>
            <a:pPr marL="342900" indent="-342900">
              <a:buFont typeface="Arial" panose="020B0604020202020204" pitchFamily="34" charset="0"/>
              <a:buChar char="•"/>
            </a:pPr>
            <a:r>
              <a:rPr lang="en-US" b="0" dirty="0"/>
              <a:t>Incentive auctions (he ran the FCC auction)</a:t>
            </a:r>
          </a:p>
          <a:p>
            <a:r>
              <a:rPr lang="en-US" dirty="0"/>
              <a:t>Peter Cramton (Economics)</a:t>
            </a:r>
          </a:p>
          <a:p>
            <a:r>
              <a:rPr lang="en-US" dirty="0"/>
              <a:t>Dana Nau + Tom Goldstein</a:t>
            </a:r>
          </a:p>
          <a:p>
            <a:pPr marL="342900" indent="-342900">
              <a:buFont typeface="Arial" panose="020B0604020202020204" pitchFamily="34" charset="0"/>
              <a:buChar char="•"/>
            </a:pPr>
            <a:r>
              <a:rPr lang="en-US" b="0" dirty="0"/>
              <a:t>Game theory &amp; behavioral stuff</a:t>
            </a:r>
          </a:p>
          <a:p>
            <a:r>
              <a:rPr lang="en-US" dirty="0"/>
              <a:t>Hal </a:t>
            </a:r>
            <a:r>
              <a:rPr lang="en-US" dirty="0" err="1"/>
              <a:t>Daume</a:t>
            </a:r>
            <a:r>
              <a:rPr lang="en-US" dirty="0"/>
              <a:t> + Jordan Boyd-Graber</a:t>
            </a:r>
          </a:p>
          <a:p>
            <a:pPr marL="342900" indent="-342900">
              <a:buFont typeface="Arial" panose="020B0604020202020204" pitchFamily="34" charset="0"/>
              <a:buChar char="•"/>
            </a:pPr>
            <a:r>
              <a:rPr lang="en-US" b="0" dirty="0"/>
              <a:t>FATML, intention behind action</a:t>
            </a:r>
          </a:p>
        </p:txBody>
      </p:sp>
      <p:sp>
        <p:nvSpPr>
          <p:cNvPr id="4" name="Slide Number Placeholder 3">
            <a:extLst>
              <a:ext uri="{FF2B5EF4-FFF2-40B4-BE49-F238E27FC236}">
                <a16:creationId xmlns:a16="http://schemas.microsoft.com/office/drawing/2014/main" id="{F008E302-DA1F-7148-A515-4A75D56FC84C}"/>
              </a:ext>
            </a:extLst>
          </p:cNvPr>
          <p:cNvSpPr>
            <a:spLocks noGrp="1"/>
          </p:cNvSpPr>
          <p:nvPr>
            <p:ph type="sldNum" sz="quarter" idx="12"/>
          </p:nvPr>
        </p:nvSpPr>
        <p:spPr/>
        <p:txBody>
          <a:bodyPr/>
          <a:lstStyle/>
          <a:p>
            <a:fld id="{A2EF37A0-74FC-AB4F-AE4C-D9BFC6719E9F}" type="slidenum">
              <a:rPr lang="en-US" smtClean="0"/>
              <a:t>15</a:t>
            </a:fld>
            <a:endParaRPr lang="en-US"/>
          </a:p>
        </p:txBody>
      </p:sp>
      <p:pic>
        <p:nvPicPr>
          <p:cNvPr id="5" name="Picture 4">
            <a:extLst>
              <a:ext uri="{FF2B5EF4-FFF2-40B4-BE49-F238E27FC236}">
                <a16:creationId xmlns:a16="http://schemas.microsoft.com/office/drawing/2014/main" id="{EA9DEF51-8769-A84E-B283-C5AE300AF3CA}"/>
              </a:ext>
            </a:extLst>
          </p:cNvPr>
          <p:cNvPicPr>
            <a:picLocks noChangeAspect="1"/>
          </p:cNvPicPr>
          <p:nvPr/>
        </p:nvPicPr>
        <p:blipFill>
          <a:blip r:embed="rId2"/>
          <a:stretch>
            <a:fillRect/>
          </a:stretch>
        </p:blipFill>
        <p:spPr>
          <a:xfrm>
            <a:off x="3845832" y="92343"/>
            <a:ext cx="842736" cy="827820"/>
          </a:xfrm>
          <a:prstGeom prst="rect">
            <a:avLst/>
          </a:prstGeom>
        </p:spPr>
      </p:pic>
    </p:spTree>
    <p:extLst>
      <p:ext uri="{BB962C8B-B14F-4D97-AF65-F5344CB8AC3E}">
        <p14:creationId xmlns:p14="http://schemas.microsoft.com/office/powerpoint/2010/main" val="30779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CC7D-2635-6047-BED8-F15C8434373D}"/>
              </a:ext>
            </a:extLst>
          </p:cNvPr>
          <p:cNvSpPr>
            <a:spLocks noGrp="1"/>
          </p:cNvSpPr>
          <p:nvPr>
            <p:ph type="title"/>
          </p:nvPr>
        </p:nvSpPr>
        <p:spPr>
          <a:xfrm>
            <a:off x="457199" y="152718"/>
            <a:ext cx="8017329" cy="1371600"/>
          </a:xfrm>
        </p:spPr>
        <p:txBody>
          <a:bodyPr/>
          <a:lstStyle/>
          <a:p>
            <a:r>
              <a:rPr lang="en-US" dirty="0"/>
              <a:t>Groups You Should talk To</a:t>
            </a:r>
          </a:p>
        </p:txBody>
      </p:sp>
      <p:sp>
        <p:nvSpPr>
          <p:cNvPr id="3" name="Content Placeholder 2">
            <a:extLst>
              <a:ext uri="{FF2B5EF4-FFF2-40B4-BE49-F238E27FC236}">
                <a16:creationId xmlns:a16="http://schemas.microsoft.com/office/drawing/2014/main" id="{4ADC06AA-8374-D444-AAC6-B831134B1B51}"/>
              </a:ext>
            </a:extLst>
          </p:cNvPr>
          <p:cNvSpPr>
            <a:spLocks noGrp="1"/>
          </p:cNvSpPr>
          <p:nvPr>
            <p:ph idx="1"/>
          </p:nvPr>
        </p:nvSpPr>
        <p:spPr>
          <a:xfrm>
            <a:off x="457200" y="1752600"/>
            <a:ext cx="7620000" cy="4811486"/>
          </a:xfrm>
        </p:spPr>
        <p:txBody>
          <a:bodyPr/>
          <a:lstStyle/>
          <a:p>
            <a:r>
              <a:rPr lang="en-US" dirty="0"/>
              <a:t>Google NYC</a:t>
            </a:r>
          </a:p>
          <a:p>
            <a:pPr marL="342900" indent="-342900">
              <a:buFont typeface="Arial" panose="020B0604020202020204" pitchFamily="34" charset="0"/>
              <a:buChar char="•"/>
            </a:pPr>
            <a:r>
              <a:rPr lang="en-US" b="0" dirty="0"/>
              <a:t>Auctions</a:t>
            </a:r>
          </a:p>
          <a:p>
            <a:r>
              <a:rPr lang="en-US" dirty="0"/>
              <a:t>Microsoft Research</a:t>
            </a:r>
          </a:p>
          <a:p>
            <a:pPr marL="342900" indent="-342900">
              <a:buFont typeface="Arial" panose="020B0604020202020204" pitchFamily="34" charset="0"/>
              <a:buChar char="•"/>
            </a:pPr>
            <a:r>
              <a:rPr lang="en-US" b="0" dirty="0"/>
              <a:t>Prediction markets</a:t>
            </a:r>
          </a:p>
          <a:p>
            <a:pPr marL="342900" indent="-342900">
              <a:buFont typeface="Arial" panose="020B0604020202020204" pitchFamily="34" charset="0"/>
              <a:buChar char="•"/>
            </a:pPr>
            <a:r>
              <a:rPr lang="en-US" b="0" dirty="0"/>
              <a:t>Auctions</a:t>
            </a:r>
          </a:p>
          <a:p>
            <a:pPr marL="342900" indent="-342900">
              <a:buFont typeface="Arial" panose="020B0604020202020204" pitchFamily="34" charset="0"/>
              <a:buChar char="•"/>
            </a:pPr>
            <a:r>
              <a:rPr lang="en-US" b="0" dirty="0"/>
              <a:t>Market design &amp; society</a:t>
            </a:r>
          </a:p>
          <a:p>
            <a:r>
              <a:rPr lang="en-US" dirty="0"/>
              <a:t>Facebook</a:t>
            </a:r>
          </a:p>
          <a:p>
            <a:pPr marL="342900" indent="-342900">
              <a:buFont typeface="Arial" panose="020B0604020202020204" pitchFamily="34" charset="0"/>
              <a:buChar char="•"/>
            </a:pPr>
            <a:r>
              <a:rPr lang="en-US" b="0" dirty="0"/>
              <a:t>Auctions</a:t>
            </a:r>
          </a:p>
          <a:p>
            <a:pPr marL="342900" indent="-342900">
              <a:buFont typeface="Arial" panose="020B0604020202020204" pitchFamily="34" charset="0"/>
              <a:buChar char="•"/>
            </a:pPr>
            <a:r>
              <a:rPr lang="en-US" b="0" dirty="0"/>
              <a:t>Behavioral Econ</a:t>
            </a:r>
          </a:p>
          <a:p>
            <a:r>
              <a:rPr lang="en-US" dirty="0"/>
              <a:t>Lots, lots, lots more …</a:t>
            </a:r>
          </a:p>
        </p:txBody>
      </p:sp>
      <p:sp>
        <p:nvSpPr>
          <p:cNvPr id="4" name="Slide Number Placeholder 3">
            <a:extLst>
              <a:ext uri="{FF2B5EF4-FFF2-40B4-BE49-F238E27FC236}">
                <a16:creationId xmlns:a16="http://schemas.microsoft.com/office/drawing/2014/main" id="{03DB30B7-BCDD-3A4D-9D3D-00BC906072DF}"/>
              </a:ext>
            </a:extLst>
          </p:cNvPr>
          <p:cNvSpPr>
            <a:spLocks noGrp="1"/>
          </p:cNvSpPr>
          <p:nvPr>
            <p:ph type="sldNum" sz="quarter" idx="12"/>
          </p:nvPr>
        </p:nvSpPr>
        <p:spPr/>
        <p:txBody>
          <a:bodyPr/>
          <a:lstStyle/>
          <a:p>
            <a:fld id="{A2EF37A0-74FC-AB4F-AE4C-D9BFC6719E9F}" type="slidenum">
              <a:rPr lang="en-US" smtClean="0"/>
              <a:t>16</a:t>
            </a:fld>
            <a:endParaRPr lang="en-US"/>
          </a:p>
        </p:txBody>
      </p:sp>
      <p:pic>
        <p:nvPicPr>
          <p:cNvPr id="5" name="Picture 4">
            <a:extLst>
              <a:ext uri="{FF2B5EF4-FFF2-40B4-BE49-F238E27FC236}">
                <a16:creationId xmlns:a16="http://schemas.microsoft.com/office/drawing/2014/main" id="{DE7FEF6A-20AE-BF48-9F1B-95BD3977A8DE}"/>
              </a:ext>
            </a:extLst>
          </p:cNvPr>
          <p:cNvPicPr>
            <a:picLocks noChangeAspect="1"/>
          </p:cNvPicPr>
          <p:nvPr/>
        </p:nvPicPr>
        <p:blipFill>
          <a:blip r:embed="rId2"/>
          <a:stretch>
            <a:fillRect/>
          </a:stretch>
        </p:blipFill>
        <p:spPr>
          <a:xfrm>
            <a:off x="3897992" y="152718"/>
            <a:ext cx="729025" cy="729025"/>
          </a:xfrm>
          <a:prstGeom prst="rect">
            <a:avLst/>
          </a:prstGeom>
        </p:spPr>
      </p:pic>
      <p:pic>
        <p:nvPicPr>
          <p:cNvPr id="6" name="Picture 5">
            <a:extLst>
              <a:ext uri="{FF2B5EF4-FFF2-40B4-BE49-F238E27FC236}">
                <a16:creationId xmlns:a16="http://schemas.microsoft.com/office/drawing/2014/main" id="{BF2B3633-6BEF-1A48-B7AD-1E6C27BB07FF}"/>
              </a:ext>
            </a:extLst>
          </p:cNvPr>
          <p:cNvPicPr>
            <a:picLocks noChangeAspect="1"/>
          </p:cNvPicPr>
          <p:nvPr/>
        </p:nvPicPr>
        <p:blipFill>
          <a:blip r:embed="rId3"/>
          <a:stretch>
            <a:fillRect/>
          </a:stretch>
        </p:blipFill>
        <p:spPr>
          <a:xfrm>
            <a:off x="4262504" y="1894114"/>
            <a:ext cx="3935186" cy="3935186"/>
          </a:xfrm>
          <a:prstGeom prst="rect">
            <a:avLst/>
          </a:prstGeom>
        </p:spPr>
      </p:pic>
    </p:spTree>
    <p:extLst>
      <p:ext uri="{BB962C8B-B14F-4D97-AF65-F5344CB8AC3E}">
        <p14:creationId xmlns:p14="http://schemas.microsoft.com/office/powerpoint/2010/main" val="148522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C94B-A721-E144-9D2A-83A46DDA29F2}"/>
              </a:ext>
            </a:extLst>
          </p:cNvPr>
          <p:cNvSpPr>
            <a:spLocks noGrp="1"/>
          </p:cNvSpPr>
          <p:nvPr>
            <p:ph type="title"/>
          </p:nvPr>
        </p:nvSpPr>
        <p:spPr>
          <a:xfrm>
            <a:off x="457200" y="152718"/>
            <a:ext cx="7620000" cy="1371600"/>
          </a:xfrm>
        </p:spPr>
        <p:txBody>
          <a:bodyPr/>
          <a:lstStyle/>
          <a:p>
            <a:r>
              <a:rPr lang="en-US" dirty="0"/>
              <a:t>Upcoming Places TO Submit Your Projects</a:t>
            </a:r>
          </a:p>
        </p:txBody>
      </p:sp>
      <p:sp>
        <p:nvSpPr>
          <p:cNvPr id="3" name="Content Placeholder 2">
            <a:extLst>
              <a:ext uri="{FF2B5EF4-FFF2-40B4-BE49-F238E27FC236}">
                <a16:creationId xmlns:a16="http://schemas.microsoft.com/office/drawing/2014/main" id="{734E96A6-F88A-0A4F-8E3D-D9AAE36963A7}"/>
              </a:ext>
            </a:extLst>
          </p:cNvPr>
          <p:cNvSpPr>
            <a:spLocks noGrp="1"/>
          </p:cNvSpPr>
          <p:nvPr>
            <p:ph idx="1"/>
          </p:nvPr>
        </p:nvSpPr>
        <p:spPr>
          <a:xfrm>
            <a:off x="457200" y="1752600"/>
            <a:ext cx="7620000" cy="4973321"/>
          </a:xfrm>
        </p:spPr>
        <p:txBody>
          <a:bodyPr>
            <a:normAutofit fontScale="92500" lnSpcReduction="10000"/>
          </a:bodyPr>
          <a:lstStyle/>
          <a:p>
            <a:r>
              <a:rPr lang="en-US" dirty="0"/>
              <a:t>AAAI </a:t>
            </a:r>
            <a:r>
              <a:rPr lang="en-US" b="0" dirty="0"/>
              <a:t>(September)</a:t>
            </a:r>
          </a:p>
          <a:p>
            <a:pPr marL="342900" indent="-342900">
              <a:buFont typeface="Arial" panose="020B0604020202020204" pitchFamily="34" charset="0"/>
              <a:buChar char="•"/>
            </a:pPr>
            <a:r>
              <a:rPr lang="en-US" b="0" dirty="0"/>
              <a:t>game theory, AI/ML, ethics &amp; AI</a:t>
            </a:r>
          </a:p>
          <a:p>
            <a:r>
              <a:rPr lang="en-US" dirty="0"/>
              <a:t>CHI</a:t>
            </a:r>
            <a:r>
              <a:rPr lang="en-US" b="0" dirty="0"/>
              <a:t> (September)</a:t>
            </a:r>
          </a:p>
          <a:p>
            <a:pPr marL="342900" indent="-342900">
              <a:buFont typeface="Arial" panose="020B0604020202020204" pitchFamily="34" charset="0"/>
              <a:buChar char="•"/>
            </a:pPr>
            <a:r>
              <a:rPr lang="en-US" b="0" dirty="0"/>
              <a:t>human-computer interaction, AI impact on humans</a:t>
            </a:r>
          </a:p>
          <a:p>
            <a:r>
              <a:rPr lang="en-US" dirty="0"/>
              <a:t>FAT*</a:t>
            </a:r>
            <a:r>
              <a:rPr lang="en-US" b="0" dirty="0"/>
              <a:t> (October)</a:t>
            </a:r>
          </a:p>
          <a:p>
            <a:pPr marL="342900" indent="-342900">
              <a:buFont typeface="Arial" panose="020B0604020202020204" pitchFamily="34" charset="0"/>
              <a:buChar char="•"/>
            </a:pPr>
            <a:r>
              <a:rPr lang="en-US" b="0" dirty="0"/>
              <a:t>fairness in machine learning</a:t>
            </a:r>
          </a:p>
          <a:p>
            <a:r>
              <a:rPr lang="en-US" dirty="0"/>
              <a:t>WWW </a:t>
            </a:r>
            <a:r>
              <a:rPr lang="en-US" b="0" dirty="0"/>
              <a:t>(October/November)</a:t>
            </a:r>
          </a:p>
          <a:p>
            <a:pPr marL="342900" indent="-342900">
              <a:buFont typeface="Arial" panose="020B0604020202020204" pitchFamily="34" charset="0"/>
              <a:buChar char="•"/>
            </a:pPr>
            <a:r>
              <a:rPr lang="en-US" b="0" dirty="0"/>
              <a:t>Internet stuff, big networks, auctions</a:t>
            </a:r>
          </a:p>
          <a:p>
            <a:r>
              <a:rPr lang="en-US" dirty="0"/>
              <a:t>NIPS Workshops </a:t>
            </a:r>
            <a:r>
              <a:rPr lang="en-US" b="0" dirty="0"/>
              <a:t>(October/November)</a:t>
            </a:r>
          </a:p>
          <a:p>
            <a:pPr marL="342900" indent="-342900">
              <a:buFont typeface="Arial" panose="020B0604020202020204" pitchFamily="34" charset="0"/>
              <a:buChar char="•"/>
            </a:pPr>
            <a:r>
              <a:rPr lang="en-US" b="0" dirty="0"/>
              <a:t>various ML topics – </a:t>
            </a:r>
            <a:r>
              <a:rPr lang="en-US" sz="1300" b="0" dirty="0"/>
              <a:t>https://</a:t>
            </a:r>
            <a:r>
              <a:rPr lang="en-US" sz="1300" b="0" dirty="0" err="1"/>
              <a:t>nips.cc</a:t>
            </a:r>
            <a:r>
              <a:rPr lang="en-US" sz="1300" b="0" dirty="0"/>
              <a:t>/Conferences/2017/</a:t>
            </a:r>
            <a:r>
              <a:rPr lang="en-US" sz="1300" b="0" dirty="0" err="1"/>
              <a:t>Schedule?type</a:t>
            </a:r>
            <a:r>
              <a:rPr lang="en-US" sz="1300" b="0" dirty="0"/>
              <a:t>=Workshop</a:t>
            </a:r>
            <a:endParaRPr lang="en-US" b="0" dirty="0"/>
          </a:p>
          <a:p>
            <a:r>
              <a:rPr lang="en-US" dirty="0"/>
              <a:t>AAMAS </a:t>
            </a:r>
            <a:r>
              <a:rPr lang="en-US" b="0" dirty="0"/>
              <a:t>(November)</a:t>
            </a:r>
          </a:p>
          <a:p>
            <a:pPr marL="342900" indent="-342900">
              <a:buFont typeface="Arial" panose="020B0604020202020204" pitchFamily="34" charset="0"/>
              <a:buChar char="•"/>
            </a:pPr>
            <a:r>
              <a:rPr lang="en-US" b="0" dirty="0"/>
              <a:t>multi-agent systems, game theory</a:t>
            </a:r>
          </a:p>
          <a:p>
            <a:endParaRPr lang="en-US" dirty="0"/>
          </a:p>
        </p:txBody>
      </p:sp>
      <p:sp>
        <p:nvSpPr>
          <p:cNvPr id="4" name="Slide Number Placeholder 3">
            <a:extLst>
              <a:ext uri="{FF2B5EF4-FFF2-40B4-BE49-F238E27FC236}">
                <a16:creationId xmlns:a16="http://schemas.microsoft.com/office/drawing/2014/main" id="{DC6E0165-0432-4746-8818-64A74184872C}"/>
              </a:ext>
            </a:extLst>
          </p:cNvPr>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21633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A592-22F3-A841-B545-F6A5D7D8FA30}"/>
              </a:ext>
            </a:extLst>
          </p:cNvPr>
          <p:cNvSpPr>
            <a:spLocks noGrp="1"/>
          </p:cNvSpPr>
          <p:nvPr>
            <p:ph type="title"/>
          </p:nvPr>
        </p:nvSpPr>
        <p:spPr>
          <a:xfrm>
            <a:off x="1510748" y="2385391"/>
            <a:ext cx="5791200" cy="1842370"/>
          </a:xfrm>
        </p:spPr>
        <p:txBody>
          <a:bodyPr>
            <a:normAutofit/>
          </a:bodyPr>
          <a:lstStyle/>
          <a:p>
            <a:pPr algn="ctr"/>
            <a:r>
              <a:rPr lang="en-US" dirty="0"/>
              <a:t>Thanks!</a:t>
            </a:r>
            <a:br>
              <a:rPr lang="en-US" dirty="0"/>
            </a:br>
            <a:br>
              <a:rPr lang="en-US" dirty="0"/>
            </a:br>
            <a:r>
              <a:rPr lang="en-US" sz="1800" i="1" dirty="0">
                <a:solidFill>
                  <a:schemeClr val="bg1">
                    <a:lumMod val="50000"/>
                  </a:schemeClr>
                </a:solidFill>
              </a:rPr>
              <a:t>https://</a:t>
            </a:r>
            <a:r>
              <a:rPr lang="en-US" sz="1800" i="1" dirty="0" err="1">
                <a:solidFill>
                  <a:schemeClr val="bg1">
                    <a:lumMod val="50000"/>
                  </a:schemeClr>
                </a:solidFill>
              </a:rPr>
              <a:t>www.courseevalum.umd.edu</a:t>
            </a:r>
            <a:r>
              <a:rPr lang="en-US" sz="1800" i="1" dirty="0">
                <a:solidFill>
                  <a:schemeClr val="bg1">
                    <a:lumMod val="50000"/>
                  </a:schemeClr>
                </a:solidFill>
              </a:rPr>
              <a:t>/</a:t>
            </a:r>
            <a:endParaRPr lang="en-US" i="1" dirty="0">
              <a:solidFill>
                <a:schemeClr val="bg1">
                  <a:lumMod val="50000"/>
                </a:schemeClr>
              </a:solidFill>
            </a:endParaRPr>
          </a:p>
        </p:txBody>
      </p:sp>
      <p:sp>
        <p:nvSpPr>
          <p:cNvPr id="4" name="Slide Number Placeholder 3">
            <a:extLst>
              <a:ext uri="{FF2B5EF4-FFF2-40B4-BE49-F238E27FC236}">
                <a16:creationId xmlns:a16="http://schemas.microsoft.com/office/drawing/2014/main" id="{8A4ACA61-E8A9-BA4D-BDB7-50B4E0603EC1}"/>
              </a:ext>
            </a:extLst>
          </p:cNvPr>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51574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9C31-F8F3-C341-8690-1C5F4570264F}"/>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7F20BCB1-A8EA-0542-AAFD-9C3F238242C3}"/>
              </a:ext>
            </a:extLst>
          </p:cNvPr>
          <p:cNvSpPr>
            <a:spLocks noGrp="1"/>
          </p:cNvSpPr>
          <p:nvPr>
            <p:ph idx="1"/>
          </p:nvPr>
        </p:nvSpPr>
        <p:spPr/>
        <p:txBody>
          <a:bodyPr>
            <a:normAutofit fontScale="92500"/>
          </a:bodyPr>
          <a:lstStyle/>
          <a:p>
            <a:r>
              <a:rPr lang="en-US" dirty="0"/>
              <a:t>This is the last lecture, but not the end of the class!</a:t>
            </a:r>
          </a:p>
          <a:p>
            <a:endParaRPr lang="en-US" dirty="0"/>
          </a:p>
          <a:p>
            <a:r>
              <a:rPr lang="en-US" dirty="0"/>
              <a:t>Final exam:</a:t>
            </a:r>
          </a:p>
          <a:p>
            <a:pPr marL="342900" indent="-342900">
              <a:buFont typeface="Arial" panose="020B0604020202020204" pitchFamily="34" charset="0"/>
              <a:buChar char="•"/>
            </a:pPr>
            <a:r>
              <a:rPr lang="en-US" b="0" dirty="0"/>
              <a:t>(Piazza post)</a:t>
            </a:r>
          </a:p>
          <a:p>
            <a:pPr marL="342900" indent="-342900">
              <a:buFont typeface="Arial" panose="020B0604020202020204" pitchFamily="34" charset="0"/>
              <a:buChar char="•"/>
            </a:pPr>
            <a:r>
              <a:rPr lang="en-US" b="0" dirty="0"/>
              <a:t>Just like midterm – email to ask with “CMSC828M” in subject</a:t>
            </a:r>
          </a:p>
          <a:p>
            <a:pPr marL="342900" indent="-342900">
              <a:buFont typeface="Arial" panose="020B0604020202020204" pitchFamily="34" charset="0"/>
              <a:buChar char="•"/>
            </a:pPr>
            <a:r>
              <a:rPr lang="en-US" b="0" dirty="0"/>
              <a:t>Submit your exams by </a:t>
            </a:r>
            <a:r>
              <a:rPr lang="en-US" dirty="0">
                <a:solidFill>
                  <a:schemeClr val="tx2"/>
                </a:solidFill>
              </a:rPr>
              <a:t>8am on Monday, May 14</a:t>
            </a:r>
            <a:r>
              <a:rPr lang="en-US" baseline="30000" dirty="0">
                <a:solidFill>
                  <a:schemeClr val="tx2"/>
                </a:solidFill>
              </a:rPr>
              <a:t>th</a:t>
            </a:r>
            <a:r>
              <a:rPr lang="en-US" b="0" dirty="0"/>
              <a:t>!</a:t>
            </a:r>
          </a:p>
          <a:p>
            <a:endParaRPr lang="en-US" b="0" dirty="0"/>
          </a:p>
          <a:p>
            <a:r>
              <a:rPr lang="en-US" dirty="0"/>
              <a:t>Final project:</a:t>
            </a:r>
            <a:endParaRPr lang="en-US" b="0" dirty="0"/>
          </a:p>
          <a:p>
            <a:pPr marL="342900" indent="-342900">
              <a:buFont typeface="Arial" panose="020B0604020202020204" pitchFamily="34" charset="0"/>
              <a:buChar char="•"/>
            </a:pPr>
            <a:r>
              <a:rPr lang="en-US" b="0" dirty="0"/>
              <a:t>(Piazza post)</a:t>
            </a:r>
          </a:p>
          <a:p>
            <a:pPr marL="342900" indent="-342900">
              <a:buFont typeface="Arial" panose="020B0604020202020204" pitchFamily="34" charset="0"/>
              <a:buChar char="•"/>
            </a:pPr>
            <a:r>
              <a:rPr lang="en-US" b="0" dirty="0"/>
              <a:t>Submit your project writeups by </a:t>
            </a:r>
            <a:r>
              <a:rPr lang="en-US" dirty="0">
                <a:solidFill>
                  <a:schemeClr val="tx2"/>
                </a:solidFill>
              </a:rPr>
              <a:t>5pm on Wednesday, May 16</a:t>
            </a:r>
            <a:r>
              <a:rPr lang="en-US" baseline="30000" dirty="0">
                <a:solidFill>
                  <a:schemeClr val="tx2"/>
                </a:solidFill>
              </a:rPr>
              <a:t>th</a:t>
            </a:r>
            <a:r>
              <a:rPr lang="en-US" dirty="0">
                <a:solidFill>
                  <a:schemeClr val="tx2"/>
                </a:solidFill>
              </a:rPr>
              <a:t>!</a:t>
            </a:r>
            <a:r>
              <a:rPr lang="en-US" dirty="0"/>
              <a:t> </a:t>
            </a:r>
            <a:endParaRPr lang="en-US" b="0" dirty="0"/>
          </a:p>
          <a:p>
            <a:endParaRPr lang="en-US" b="0" dirty="0"/>
          </a:p>
        </p:txBody>
      </p:sp>
      <p:sp>
        <p:nvSpPr>
          <p:cNvPr id="4" name="Slide Number Placeholder 3">
            <a:extLst>
              <a:ext uri="{FF2B5EF4-FFF2-40B4-BE49-F238E27FC236}">
                <a16:creationId xmlns:a16="http://schemas.microsoft.com/office/drawing/2014/main" id="{F9AA35D9-8C80-8746-8C19-CAEC617471E1}"/>
              </a:ext>
            </a:extLst>
          </p:cNvPr>
          <p:cNvSpPr>
            <a:spLocks noGrp="1"/>
          </p:cNvSpPr>
          <p:nvPr>
            <p:ph type="sldNum" sz="quarter" idx="12"/>
          </p:nvPr>
        </p:nvSpPr>
        <p:spPr/>
        <p:txBody>
          <a:bodyPr/>
          <a:lstStyle/>
          <a:p>
            <a:fld id="{A2EF37A0-74FC-AB4F-AE4C-D9BFC6719E9F}" type="slidenum">
              <a:rPr lang="en-US" smtClean="0"/>
              <a:t>2</a:t>
            </a:fld>
            <a:endParaRPr lang="en-US"/>
          </a:p>
        </p:txBody>
      </p:sp>
      <p:pic>
        <p:nvPicPr>
          <p:cNvPr id="5" name="Picture 4">
            <a:extLst>
              <a:ext uri="{FF2B5EF4-FFF2-40B4-BE49-F238E27FC236}">
                <a16:creationId xmlns:a16="http://schemas.microsoft.com/office/drawing/2014/main" id="{0900DF76-55AB-7F4A-93EA-AB2835BAA58F}"/>
              </a:ext>
            </a:extLst>
          </p:cNvPr>
          <p:cNvPicPr>
            <a:picLocks noChangeAspect="1"/>
          </p:cNvPicPr>
          <p:nvPr/>
        </p:nvPicPr>
        <p:blipFill>
          <a:blip r:embed="rId2"/>
          <a:stretch>
            <a:fillRect/>
          </a:stretch>
        </p:blipFill>
        <p:spPr>
          <a:xfrm>
            <a:off x="2825750" y="1689100"/>
            <a:ext cx="3492500" cy="3479800"/>
          </a:xfrm>
          <a:prstGeom prst="rect">
            <a:avLst/>
          </a:prstGeom>
        </p:spPr>
      </p:pic>
    </p:spTree>
    <p:extLst>
      <p:ext uri="{BB962C8B-B14F-4D97-AF65-F5344CB8AC3E}">
        <p14:creationId xmlns:p14="http://schemas.microsoft.com/office/powerpoint/2010/main" val="131412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A8A-8D6F-394C-BD0A-DEE5FDF5F056}"/>
              </a:ext>
            </a:extLst>
          </p:cNvPr>
          <p:cNvSpPr>
            <a:spLocks noGrp="1"/>
          </p:cNvSpPr>
          <p:nvPr>
            <p:ph type="title"/>
          </p:nvPr>
        </p:nvSpPr>
        <p:spPr>
          <a:xfrm>
            <a:off x="457200" y="152718"/>
            <a:ext cx="6809014" cy="1371600"/>
          </a:xfrm>
        </p:spPr>
        <p:txBody>
          <a:bodyPr/>
          <a:lstStyle/>
          <a:p>
            <a:r>
              <a:rPr lang="en-US" dirty="0"/>
              <a:t>Course Evaluations</a:t>
            </a:r>
          </a:p>
        </p:txBody>
      </p:sp>
      <p:sp>
        <p:nvSpPr>
          <p:cNvPr id="3" name="Content Placeholder 2">
            <a:extLst>
              <a:ext uri="{FF2B5EF4-FFF2-40B4-BE49-F238E27FC236}">
                <a16:creationId xmlns:a16="http://schemas.microsoft.com/office/drawing/2014/main" id="{8B792ACA-9583-0744-99C1-A7F4AE565D31}"/>
              </a:ext>
            </a:extLst>
          </p:cNvPr>
          <p:cNvSpPr>
            <a:spLocks noGrp="1"/>
          </p:cNvSpPr>
          <p:nvPr>
            <p:ph idx="1"/>
          </p:nvPr>
        </p:nvSpPr>
        <p:spPr/>
        <p:txBody>
          <a:bodyPr/>
          <a:lstStyle/>
          <a:p>
            <a:r>
              <a:rPr lang="en-US" dirty="0"/>
              <a:t>Please </a:t>
            </a:r>
            <a:r>
              <a:rPr lang="en-US" dirty="0">
                <a:solidFill>
                  <a:schemeClr val="bg1">
                    <a:lumMod val="50000"/>
                  </a:schemeClr>
                </a:solidFill>
              </a:rPr>
              <a:t>please</a:t>
            </a:r>
            <a:r>
              <a:rPr lang="en-US" dirty="0"/>
              <a:t> </a:t>
            </a:r>
            <a:r>
              <a:rPr lang="en-US" dirty="0">
                <a:solidFill>
                  <a:schemeClr val="bg1">
                    <a:lumMod val="65000"/>
                  </a:schemeClr>
                </a:solidFill>
              </a:rPr>
              <a:t>please</a:t>
            </a:r>
            <a:r>
              <a:rPr lang="en-US" dirty="0"/>
              <a:t> </a:t>
            </a:r>
            <a:r>
              <a:rPr lang="en-US" dirty="0">
                <a:solidFill>
                  <a:schemeClr val="bg1">
                    <a:lumMod val="85000"/>
                  </a:schemeClr>
                </a:solidFill>
              </a:rPr>
              <a:t>please</a:t>
            </a:r>
            <a:r>
              <a:rPr lang="en-US" dirty="0"/>
              <a:t> fill them out!</a:t>
            </a:r>
          </a:p>
          <a:p>
            <a:r>
              <a:rPr lang="en-US" dirty="0"/>
              <a:t>This is only the second time CMSC828M has been offered</a:t>
            </a:r>
          </a:p>
          <a:p>
            <a:pPr marL="342900" indent="-342900">
              <a:buFont typeface="Arial" panose="020B0604020202020204" pitchFamily="34" charset="0"/>
              <a:buChar char="•"/>
            </a:pPr>
            <a:r>
              <a:rPr lang="en-US" dirty="0"/>
              <a:t>Want to make it better!</a:t>
            </a:r>
          </a:p>
          <a:p>
            <a:r>
              <a:rPr lang="en-US" dirty="0"/>
              <a:t>Completely anonymous</a:t>
            </a:r>
          </a:p>
          <a:p>
            <a:r>
              <a:rPr lang="en-US" dirty="0"/>
              <a:t>No impact on your grade</a:t>
            </a:r>
          </a:p>
        </p:txBody>
      </p:sp>
      <p:sp>
        <p:nvSpPr>
          <p:cNvPr id="4" name="Slide Number Placeholder 3">
            <a:extLst>
              <a:ext uri="{FF2B5EF4-FFF2-40B4-BE49-F238E27FC236}">
                <a16:creationId xmlns:a16="http://schemas.microsoft.com/office/drawing/2014/main" id="{4E996F33-107E-6E43-A970-DD1F53592B22}"/>
              </a:ext>
            </a:extLst>
          </p:cNvPr>
          <p:cNvSpPr>
            <a:spLocks noGrp="1"/>
          </p:cNvSpPr>
          <p:nvPr>
            <p:ph type="sldNum" sz="quarter" idx="12"/>
          </p:nvPr>
        </p:nvSpPr>
        <p:spPr/>
        <p:txBody>
          <a:bodyPr/>
          <a:lstStyle/>
          <a:p>
            <a:fld id="{A2EF37A0-74FC-AB4F-AE4C-D9BFC6719E9F}" type="slidenum">
              <a:rPr lang="en-US" smtClean="0"/>
              <a:t>3</a:t>
            </a:fld>
            <a:endParaRPr lang="en-US"/>
          </a:p>
        </p:txBody>
      </p:sp>
      <p:pic>
        <p:nvPicPr>
          <p:cNvPr id="7" name="Picture 6">
            <a:extLst>
              <a:ext uri="{FF2B5EF4-FFF2-40B4-BE49-F238E27FC236}">
                <a16:creationId xmlns:a16="http://schemas.microsoft.com/office/drawing/2014/main" id="{DC7CA7E9-4EA8-B442-8ED7-13203E0874D7}"/>
              </a:ext>
            </a:extLst>
          </p:cNvPr>
          <p:cNvPicPr>
            <a:picLocks noChangeAspect="1"/>
          </p:cNvPicPr>
          <p:nvPr/>
        </p:nvPicPr>
        <p:blipFill>
          <a:blip r:embed="rId3"/>
          <a:stretch>
            <a:fillRect/>
          </a:stretch>
        </p:blipFill>
        <p:spPr>
          <a:xfrm>
            <a:off x="1778000" y="4414521"/>
            <a:ext cx="4978400" cy="1511300"/>
          </a:xfrm>
          <a:prstGeom prst="rect">
            <a:avLst/>
          </a:prstGeom>
        </p:spPr>
      </p:pic>
      <p:grpSp>
        <p:nvGrpSpPr>
          <p:cNvPr id="11" name="Group 10">
            <a:extLst>
              <a:ext uri="{FF2B5EF4-FFF2-40B4-BE49-F238E27FC236}">
                <a16:creationId xmlns:a16="http://schemas.microsoft.com/office/drawing/2014/main" id="{708F3681-CD7C-9F43-8991-8D120D4556D5}"/>
              </a:ext>
            </a:extLst>
          </p:cNvPr>
          <p:cNvGrpSpPr/>
          <p:nvPr/>
        </p:nvGrpSpPr>
        <p:grpSpPr>
          <a:xfrm>
            <a:off x="1045028" y="5925821"/>
            <a:ext cx="6384471" cy="746340"/>
            <a:chOff x="1045028" y="5925821"/>
            <a:chExt cx="6384471" cy="746340"/>
          </a:xfrm>
        </p:grpSpPr>
        <p:cxnSp>
          <p:nvCxnSpPr>
            <p:cNvPr id="9" name="Straight Arrow Connector 8">
              <a:extLst>
                <a:ext uri="{FF2B5EF4-FFF2-40B4-BE49-F238E27FC236}">
                  <a16:creationId xmlns:a16="http://schemas.microsoft.com/office/drawing/2014/main" id="{2015136B-FCDF-0E4C-8088-25DA4B9D93CF}"/>
                </a:ext>
              </a:extLst>
            </p:cNvPr>
            <p:cNvCxnSpPr/>
            <p:nvPr/>
          </p:nvCxnSpPr>
          <p:spPr>
            <a:xfrm flipV="1">
              <a:off x="2596243" y="5925821"/>
              <a:ext cx="1045028" cy="3770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729EC866-2DBF-9F42-AF75-6272FEF154BF}"/>
                </a:ext>
              </a:extLst>
            </p:cNvPr>
            <p:cNvSpPr txBox="1"/>
            <p:nvPr/>
          </p:nvSpPr>
          <p:spPr>
            <a:xfrm>
              <a:off x="1045028" y="6302829"/>
              <a:ext cx="6384471" cy="369332"/>
            </a:xfrm>
            <a:prstGeom prst="rect">
              <a:avLst/>
            </a:prstGeom>
            <a:noFill/>
          </p:spPr>
          <p:txBody>
            <a:bodyPr wrap="square" rtlCol="0">
              <a:spAutoFit/>
            </a:bodyPr>
            <a:lstStyle/>
            <a:p>
              <a:r>
                <a:rPr lang="en-US" dirty="0"/>
                <a:t>This is all I see until after I’ve submitted your final grades!</a:t>
              </a:r>
            </a:p>
          </p:txBody>
        </p:sp>
      </p:grpSp>
    </p:spTree>
    <p:extLst>
      <p:ext uri="{BB962C8B-B14F-4D97-AF65-F5344CB8AC3E}">
        <p14:creationId xmlns:p14="http://schemas.microsoft.com/office/powerpoint/2010/main" val="19989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5DDB-C7A9-6B40-80CA-0D74A1511107}"/>
              </a:ext>
            </a:extLst>
          </p:cNvPr>
          <p:cNvSpPr>
            <a:spLocks noGrp="1"/>
          </p:cNvSpPr>
          <p:nvPr>
            <p:ph type="title"/>
          </p:nvPr>
        </p:nvSpPr>
        <p:spPr>
          <a:xfrm>
            <a:off x="713015" y="4863193"/>
            <a:ext cx="7620000" cy="1371600"/>
          </a:xfrm>
        </p:spPr>
        <p:txBody>
          <a:bodyPr/>
          <a:lstStyle/>
          <a:p>
            <a:pPr algn="ctr"/>
            <a:r>
              <a:rPr lang="en-US" dirty="0"/>
              <a:t>Applying “Applied”</a:t>
            </a:r>
            <a:br>
              <a:rPr lang="en-US" dirty="0"/>
            </a:br>
            <a:r>
              <a:rPr lang="en-US" dirty="0"/>
              <a:t>Mechanism Design</a:t>
            </a:r>
          </a:p>
        </p:txBody>
      </p:sp>
      <p:sp>
        <p:nvSpPr>
          <p:cNvPr id="4" name="Slide Number Placeholder 3">
            <a:extLst>
              <a:ext uri="{FF2B5EF4-FFF2-40B4-BE49-F238E27FC236}">
                <a16:creationId xmlns:a16="http://schemas.microsoft.com/office/drawing/2014/main" id="{D4526386-C419-9349-A5BC-3FAB1B54F125}"/>
              </a:ext>
            </a:extLst>
          </p:cNvPr>
          <p:cNvSpPr>
            <a:spLocks noGrp="1"/>
          </p:cNvSpPr>
          <p:nvPr>
            <p:ph type="sldNum" sz="quarter" idx="12"/>
          </p:nvPr>
        </p:nvSpPr>
        <p:spPr/>
        <p:txBody>
          <a:bodyPr/>
          <a:lstStyle/>
          <a:p>
            <a:fld id="{A2EF37A0-74FC-AB4F-AE4C-D9BFC6719E9F}" type="slidenum">
              <a:rPr lang="en-US" smtClean="0"/>
              <a:t>4</a:t>
            </a:fld>
            <a:endParaRPr lang="en-US"/>
          </a:p>
        </p:txBody>
      </p:sp>
      <p:pic>
        <p:nvPicPr>
          <p:cNvPr id="7" name="Picture 6">
            <a:extLst>
              <a:ext uri="{FF2B5EF4-FFF2-40B4-BE49-F238E27FC236}">
                <a16:creationId xmlns:a16="http://schemas.microsoft.com/office/drawing/2014/main" id="{AEB1B9DD-1CE8-CE42-A079-0BEDFE6A13F0}"/>
              </a:ext>
            </a:extLst>
          </p:cNvPr>
          <p:cNvPicPr>
            <a:picLocks noChangeAspect="1"/>
          </p:cNvPicPr>
          <p:nvPr/>
        </p:nvPicPr>
        <p:blipFill>
          <a:blip r:embed="rId2"/>
          <a:stretch>
            <a:fillRect/>
          </a:stretch>
        </p:blipFill>
        <p:spPr>
          <a:xfrm>
            <a:off x="1475015" y="557893"/>
            <a:ext cx="6096000" cy="43053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9361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t>“Respect for persons” – cornerstone value for any conception of research ethics </a:t>
            </a:r>
          </a:p>
          <a:p>
            <a:r>
              <a:rPr lang="en-US" dirty="0"/>
              <a:t>Informed consent de facto way to “operationalize” that principle </a:t>
            </a:r>
          </a:p>
          <a:p>
            <a:pPr lvl="1"/>
            <a:r>
              <a:rPr lang="en-US" dirty="0"/>
              <a:t>Integral component of medical research for many decades</a:t>
            </a:r>
          </a:p>
          <a:p>
            <a:pPr lvl="1"/>
            <a:r>
              <a:rPr lang="en-US" dirty="0"/>
              <a:t>Applicable for any research where “personal information” is divulged or human experimentation performed</a:t>
            </a:r>
          </a:p>
          <a:p>
            <a:pPr lvl="1"/>
            <a:r>
              <a:rPr lang="en-US" dirty="0"/>
              <a:t>Institutional Review Boards (IRBs) in charge of implementing</a:t>
            </a:r>
          </a:p>
          <a:p>
            <a:endParaRPr lang="en-US" dirty="0"/>
          </a:p>
          <a:p>
            <a:r>
              <a:rPr lang="en-US" dirty="0"/>
              <a:t>How it translates into the “big data” world?</a:t>
            </a:r>
          </a:p>
          <a:p>
            <a:pPr lvl="1"/>
            <a:r>
              <a:rPr lang="en-US" dirty="0"/>
              <a:t>Largely ignored by most researchers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15920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938663"/>
          </a:xfrm>
        </p:spPr>
        <p:txBody>
          <a:bodyPr/>
          <a:lstStyle/>
          <a:p>
            <a:r>
              <a:rPr lang="en-US" dirty="0"/>
              <a:t>History</a:t>
            </a:r>
          </a:p>
        </p:txBody>
      </p:sp>
      <p:sp>
        <p:nvSpPr>
          <p:cNvPr id="3" name="Content Placeholder 2"/>
          <p:cNvSpPr>
            <a:spLocks noGrp="1"/>
          </p:cNvSpPr>
          <p:nvPr>
            <p:ph idx="1"/>
          </p:nvPr>
        </p:nvSpPr>
        <p:spPr>
          <a:xfrm>
            <a:off x="457200" y="1619962"/>
            <a:ext cx="8143407" cy="4050792"/>
          </a:xfrm>
        </p:spPr>
        <p:txBody>
          <a:bodyPr>
            <a:normAutofit fontScale="92500" lnSpcReduction="20000"/>
          </a:bodyPr>
          <a:lstStyle/>
          <a:p>
            <a:r>
              <a:rPr lang="en-US" dirty="0"/>
              <a:t>Systematic scientific experimentation on human subjects rare and isolated prior to the late 19th century </a:t>
            </a:r>
          </a:p>
          <a:p>
            <a:r>
              <a:rPr lang="en-US" dirty="0"/>
              <a:t>Some early directives in late 19</a:t>
            </a:r>
            <a:r>
              <a:rPr lang="en-US" baseline="30000" dirty="0"/>
              <a:t>th</a:t>
            </a:r>
            <a:r>
              <a:rPr lang="en-US" dirty="0"/>
              <a:t> century and early 20</a:t>
            </a:r>
            <a:r>
              <a:rPr lang="en-US" baseline="30000" dirty="0"/>
              <a:t>th</a:t>
            </a:r>
            <a:r>
              <a:rPr lang="en-US" dirty="0"/>
              <a:t> century</a:t>
            </a:r>
          </a:p>
          <a:p>
            <a:pPr lvl="1"/>
            <a:r>
              <a:rPr lang="en-US" dirty="0"/>
              <a:t>Prussian directive in 1900: any medical intervention for any purpose other than diagnosis, healing, and </a:t>
            </a:r>
            <a:r>
              <a:rPr lang="en-US" dirty="0" err="1"/>
              <a:t>immunisation</a:t>
            </a:r>
            <a:r>
              <a:rPr lang="en-US" dirty="0"/>
              <a:t> must obtain “unambiguous consent” from patients after “proper explanation of the possible negative consequences” of the intervention </a:t>
            </a:r>
          </a:p>
          <a:p>
            <a:pPr lvl="1"/>
            <a:endParaRPr lang="en-US" dirty="0"/>
          </a:p>
          <a:p>
            <a:r>
              <a:rPr lang="en-US" dirty="0"/>
              <a:t>Nuremberg Code, drafted after conclusion of Nazi Doctors’ trials:</a:t>
            </a:r>
          </a:p>
          <a:p>
            <a:pPr lvl="1"/>
            <a:r>
              <a:rPr lang="en-US" dirty="0"/>
              <a:t>established a universal ethical framework for clinical research</a:t>
            </a:r>
          </a:p>
          <a:p>
            <a:pPr lvl="1"/>
            <a:r>
              <a:rPr lang="en-US" dirty="0"/>
              <a:t>“the voluntary consent of the human subject is absolutely essential” to ethical research </a:t>
            </a:r>
          </a:p>
          <a:p>
            <a:pPr lvl="1"/>
            <a:r>
              <a:rPr lang="en-US" dirty="0"/>
              <a:t>Detailed specific guidelines on what to present to subjects (nature/duration/purpose, how conducted, effects on health, </a:t>
            </a:r>
            <a:r>
              <a:rPr lang="en-US" dirty="0" err="1"/>
              <a:t>etc</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spTree>
    <p:extLst>
      <p:ext uri="{BB962C8B-B14F-4D97-AF65-F5344CB8AC3E}">
        <p14:creationId xmlns:p14="http://schemas.microsoft.com/office/powerpoint/2010/main" val="246805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968159"/>
          </a:xfrm>
        </p:spPr>
        <p:txBody>
          <a:bodyPr/>
          <a:lstStyle/>
          <a:p>
            <a:r>
              <a:rPr lang="en-US" dirty="0"/>
              <a:t>History</a:t>
            </a:r>
          </a:p>
        </p:txBody>
      </p:sp>
      <p:sp>
        <p:nvSpPr>
          <p:cNvPr id="3" name="Content Placeholder 2"/>
          <p:cNvSpPr>
            <a:spLocks noGrp="1"/>
          </p:cNvSpPr>
          <p:nvPr>
            <p:ph idx="1"/>
          </p:nvPr>
        </p:nvSpPr>
        <p:spPr/>
        <p:txBody>
          <a:bodyPr>
            <a:normAutofit fontScale="92500"/>
          </a:bodyPr>
          <a:lstStyle/>
          <a:p>
            <a:r>
              <a:rPr lang="en-US" i="1" dirty="0" err="1"/>
              <a:t>Salgo</a:t>
            </a:r>
            <a:r>
              <a:rPr lang="en-US" i="1" dirty="0"/>
              <a:t> v Leland Stanford etc. Board of Trustees </a:t>
            </a:r>
            <a:r>
              <a:rPr lang="en-US" dirty="0"/>
              <a:t>(1957) </a:t>
            </a:r>
            <a:r>
              <a:rPr lang="mr-IN" dirty="0"/>
              <a:t>…</a:t>
            </a:r>
            <a:r>
              <a:rPr lang="en-US" dirty="0"/>
              <a:t> cited as establishing the legal doctrine of </a:t>
            </a:r>
            <a:r>
              <a:rPr lang="en-US" dirty="0">
                <a:solidFill>
                  <a:schemeClr val="tx2"/>
                </a:solidFill>
              </a:rPr>
              <a:t>informed consent </a:t>
            </a:r>
            <a:r>
              <a:rPr lang="en-US" dirty="0"/>
              <a:t>for medical practice and biomedical research in the United States </a:t>
            </a:r>
          </a:p>
          <a:p>
            <a:pPr lvl="1"/>
            <a:r>
              <a:rPr lang="en-US" dirty="0"/>
              <a:t>Plaintiff was awarded damages for not receiving full disclosure of facts </a:t>
            </a:r>
          </a:p>
          <a:p>
            <a:pPr lvl="1"/>
            <a:endParaRPr lang="en-US" dirty="0"/>
          </a:p>
          <a:p>
            <a:r>
              <a:rPr lang="en-US" dirty="0"/>
              <a:t>In 1953: NIH put the first IRB in place in its own hospital</a:t>
            </a:r>
          </a:p>
          <a:p>
            <a:pPr lvl="1"/>
            <a:r>
              <a:rPr lang="mr-IN" dirty="0"/>
              <a:t>…</a:t>
            </a:r>
            <a:r>
              <a:rPr lang="en-US" dirty="0"/>
              <a:t> voluntary agreement based on informed understanding shall be obtained from the patient </a:t>
            </a:r>
          </a:p>
          <a:p>
            <a:pPr lvl="1"/>
            <a:r>
              <a:rPr lang="mr-IN" dirty="0"/>
              <a:t>…</a:t>
            </a:r>
            <a:r>
              <a:rPr lang="en-US" dirty="0"/>
              <a:t> will be given an oral explanation in terms suited for his comprehension </a:t>
            </a:r>
          </a:p>
          <a:p>
            <a:pPr lvl="1"/>
            <a:r>
              <a:rPr lang="en-US" dirty="0"/>
              <a:t>Only required a voluntary signed statement if the procedure involved “unusual hazard.”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42084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lnSpcReduction="20000"/>
          </a:bodyPr>
          <a:lstStyle/>
          <a:p>
            <a:r>
              <a:rPr lang="en-US" dirty="0"/>
              <a:t>A more detailed list of requirements emerged later</a:t>
            </a:r>
          </a:p>
          <a:p>
            <a:pPr lvl="1"/>
            <a:r>
              <a:rPr lang="en-US" dirty="0"/>
              <a:t>1) A fair explanation of the procedures to be followed, including an identification of those which are experimental;</a:t>
            </a:r>
          </a:p>
          <a:p>
            <a:pPr lvl="1"/>
            <a:r>
              <a:rPr lang="en-US" dirty="0"/>
              <a:t>2) A description of the attendant discomforts and risks;</a:t>
            </a:r>
          </a:p>
          <a:p>
            <a:pPr lvl="1"/>
            <a:r>
              <a:rPr lang="en-US" dirty="0"/>
              <a:t>3) A description of the benefits to be expected; </a:t>
            </a:r>
          </a:p>
          <a:p>
            <a:pPr lvl="1"/>
            <a:r>
              <a:rPr lang="en-US" dirty="0"/>
              <a:t>4) A disclosure of appropriate alternative procedures that would be advantageous for the subject;</a:t>
            </a:r>
          </a:p>
          <a:p>
            <a:pPr lvl="1"/>
            <a:r>
              <a:rPr lang="en-US" dirty="0"/>
              <a:t>5) An offer to answer any inquires concerning the procedures; </a:t>
            </a:r>
          </a:p>
          <a:p>
            <a:pPr lvl="1"/>
            <a:r>
              <a:rPr lang="en-US" dirty="0"/>
              <a:t>6) An instruction that the subject is free to withdraw his consent and to discontinue participation in the project or activity at any time</a:t>
            </a:r>
          </a:p>
          <a:p>
            <a:r>
              <a:rPr lang="en-US" dirty="0"/>
              <a:t>“Common Rule” </a:t>
            </a:r>
            <a:r>
              <a:rPr lang="mr-IN" dirty="0"/>
              <a:t>–</a:t>
            </a:r>
            <a:r>
              <a:rPr lang="en-US" dirty="0"/>
              <a:t> codification of “respect for persons, beneficence, and justice”</a:t>
            </a:r>
          </a:p>
          <a:p>
            <a:pPr lvl="1"/>
            <a:r>
              <a:rPr lang="en-US" dirty="0"/>
              <a:t>Regulates use of human subjects in US today</a:t>
            </a:r>
          </a:p>
          <a:p>
            <a:pPr lvl="1"/>
            <a:r>
              <a:rPr lang="en-US" dirty="0"/>
              <a:t>More elaborate treatment of all of these aspects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8</a:t>
            </a:fld>
            <a:endParaRPr lang="en-US"/>
          </a:p>
        </p:txBody>
      </p:sp>
    </p:spTree>
    <p:extLst>
      <p:ext uri="{BB962C8B-B14F-4D97-AF65-F5344CB8AC3E}">
        <p14:creationId xmlns:p14="http://schemas.microsoft.com/office/powerpoint/2010/main" val="128798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Non-medical research</a:t>
            </a:r>
          </a:p>
        </p:txBody>
      </p:sp>
      <p:sp>
        <p:nvSpPr>
          <p:cNvPr id="3" name="Content Placeholder 2"/>
          <p:cNvSpPr>
            <a:spLocks noGrp="1"/>
          </p:cNvSpPr>
          <p:nvPr>
            <p:ph idx="1"/>
          </p:nvPr>
        </p:nvSpPr>
        <p:spPr/>
        <p:txBody>
          <a:bodyPr/>
          <a:lstStyle/>
          <a:p>
            <a:r>
              <a:rPr lang="en-US" dirty="0"/>
              <a:t>Unclear how the rules translate to other types of research</a:t>
            </a:r>
          </a:p>
          <a:p>
            <a:r>
              <a:rPr lang="en-US" dirty="0"/>
              <a:t>Identifying harm or potential risks difficult</a:t>
            </a:r>
          </a:p>
          <a:p>
            <a:r>
              <a:rPr lang="en-US" dirty="0"/>
              <a:t>Requirements and experiments change over the course of the study</a:t>
            </a:r>
          </a:p>
          <a:p>
            <a:r>
              <a:rPr lang="en-US" dirty="0"/>
              <a:t>The list of subjects itself evolving</a:t>
            </a:r>
          </a:p>
          <a:p>
            <a:endParaRPr lang="en-US" dirty="0"/>
          </a:p>
          <a:p>
            <a:r>
              <a:rPr lang="en-US" dirty="0"/>
              <a:t>CS has rarely had to deal with IRBs</a:t>
            </a:r>
          </a:p>
          <a:p>
            <a:pPr lvl="1"/>
            <a:r>
              <a:rPr lang="en-US" dirty="0"/>
              <a:t>Although changing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5086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24287</TotalTime>
  <Words>1732</Words>
  <Application>Microsoft Macintosh PowerPoint</Application>
  <PresentationFormat>On-screen Show (4:3)</PresentationFormat>
  <Paragraphs>191</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黑体</vt:lpstr>
      <vt:lpstr>Arial</vt:lpstr>
      <vt:lpstr>Arial Black</vt:lpstr>
      <vt:lpstr>Calibri</vt:lpstr>
      <vt:lpstr>Mangal</vt:lpstr>
      <vt:lpstr>Essential</vt:lpstr>
      <vt:lpstr>Applied Mechanism Design For Social Good</vt:lpstr>
      <vt:lpstr>Reminders</vt:lpstr>
      <vt:lpstr>Course Evaluations</vt:lpstr>
      <vt:lpstr>Applying “Applied” Mechanism Design</vt:lpstr>
      <vt:lpstr>Informed Consent</vt:lpstr>
      <vt:lpstr>History</vt:lpstr>
      <vt:lpstr>History</vt:lpstr>
      <vt:lpstr>History</vt:lpstr>
      <vt:lpstr>Non-medical research</vt:lpstr>
      <vt:lpstr>Industry research </vt:lpstr>
      <vt:lpstr>Case study: facebook emotional experiment</vt:lpstr>
      <vt:lpstr>Okcupid experiments</vt:lpstr>
      <vt:lpstr>GDPR and Consent</vt:lpstr>
      <vt:lpstr>Wrapping up</vt:lpstr>
      <vt:lpstr>People You Should talk To</vt:lpstr>
      <vt:lpstr>Groups You Should talk To</vt:lpstr>
      <vt:lpstr>Upcoming Places TO Submit Your Projects</vt:lpstr>
      <vt:lpstr>Thanks!  https://www.courseevalum.umd.edu/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2910</cp:revision>
  <cp:lastPrinted>2018-05-09T22:19:37Z</cp:lastPrinted>
  <dcterms:created xsi:type="dcterms:W3CDTF">2013-03-05T15:39:19Z</dcterms:created>
  <dcterms:modified xsi:type="dcterms:W3CDTF">2018-05-10T13:27:34Z</dcterms:modified>
</cp:coreProperties>
</file>