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2"/>
  </p:notesMasterIdLst>
  <p:handoutMasterIdLst>
    <p:handoutMasterId r:id="rId43"/>
  </p:handoutMasterIdLst>
  <p:sldIdLst>
    <p:sldId id="256" r:id="rId2"/>
    <p:sldId id="416" r:id="rId3"/>
    <p:sldId id="408" r:id="rId4"/>
    <p:sldId id="423" r:id="rId5"/>
    <p:sldId id="447" r:id="rId6"/>
    <p:sldId id="446" r:id="rId7"/>
    <p:sldId id="429" r:id="rId8"/>
    <p:sldId id="431" r:id="rId9"/>
    <p:sldId id="432" r:id="rId10"/>
    <p:sldId id="434" r:id="rId11"/>
    <p:sldId id="435" r:id="rId12"/>
    <p:sldId id="436" r:id="rId13"/>
    <p:sldId id="428" r:id="rId14"/>
    <p:sldId id="471" r:id="rId15"/>
    <p:sldId id="472" r:id="rId16"/>
    <p:sldId id="470" r:id="rId17"/>
    <p:sldId id="427" r:id="rId18"/>
    <p:sldId id="433" r:id="rId19"/>
    <p:sldId id="437" r:id="rId20"/>
    <p:sldId id="438" r:id="rId21"/>
    <p:sldId id="439" r:id="rId22"/>
    <p:sldId id="466" r:id="rId23"/>
    <p:sldId id="462" r:id="rId24"/>
    <p:sldId id="467" r:id="rId25"/>
    <p:sldId id="464" r:id="rId26"/>
    <p:sldId id="465" r:id="rId27"/>
    <p:sldId id="450" r:id="rId28"/>
    <p:sldId id="455" r:id="rId29"/>
    <p:sldId id="451" r:id="rId30"/>
    <p:sldId id="454" r:id="rId31"/>
    <p:sldId id="452" r:id="rId32"/>
    <p:sldId id="473" r:id="rId33"/>
    <p:sldId id="453" r:id="rId34"/>
    <p:sldId id="459" r:id="rId35"/>
    <p:sldId id="456" r:id="rId36"/>
    <p:sldId id="458" r:id="rId37"/>
    <p:sldId id="461" r:id="rId38"/>
    <p:sldId id="460" r:id="rId39"/>
    <p:sldId id="424" r:id="rId40"/>
    <p:sldId id="42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00" autoAdjust="0"/>
    <p:restoredTop sz="92277" autoAdjust="0"/>
  </p:normalViewPr>
  <p:slideViewPr>
    <p:cSldViewPr snapToGrid="0" snapToObjects="1">
      <p:cViewPr varScale="1">
        <p:scale>
          <a:sx n="99" d="100"/>
          <a:sy n="99" d="100"/>
        </p:scale>
        <p:origin x="8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flow into V, then</a:t>
            </a:r>
            <a:r>
              <a:rPr lang="en-US" baseline="0" dirty="0"/>
              <a:t> for every way V can be cut off from NDDs, there must be at least as much flow over that cut.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27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50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0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5018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defTabSz="922338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defTabSz="922338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defTabSz="922338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defTabSz="922338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EF858FF0-EAE7-C048-9B5B-88259CF311F3}" type="slidenum">
              <a:rPr lang="en-US" altLang="ko-KR" sz="1200"/>
              <a:pPr eaLnBrk="1" hangingPunct="1"/>
              <a:t>6</a:t>
            </a:fld>
            <a:endParaRPr lang="en-US" altLang="ko-KR" sz="1200"/>
          </a:p>
        </p:txBody>
      </p:sp>
    </p:spTree>
    <p:extLst>
      <p:ext uri="{BB962C8B-B14F-4D97-AF65-F5344CB8AC3E}">
        <p14:creationId xmlns:p14="http://schemas.microsoft.com/office/powerpoint/2010/main" val="308559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 definite:  z’</a:t>
            </a:r>
            <a:r>
              <a:rPr lang="en-US" baseline="0" dirty="0"/>
              <a:t> Q z &gt; 0   for all </a:t>
            </a:r>
            <a:r>
              <a:rPr lang="en-US" baseline="0"/>
              <a:t>non-trivial z     aka     all positive eigenvalues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07C83-8624-B147-835E-79D08D7365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is payoff matrix with elements that are positive for</a:t>
            </a:r>
            <a:r>
              <a:rPr lang="en-US" baseline="0" dirty="0"/>
              <a:t> Row negative for Col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7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Problems come up a lot in power generation optimization for utility companies and finance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Q is symmetric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5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57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PPAD</a:t>
            </a:r>
            <a:r>
              <a:rPr lang="en-US" baseline="0" dirty="0"/>
              <a:t> could be P, even if P \</a:t>
            </a:r>
            <a:r>
              <a:rPr lang="en-US" baseline="0" dirty="0" err="1"/>
              <a:t>neq</a:t>
            </a:r>
            <a:r>
              <a:rPr lang="en-US" baseline="0" dirty="0"/>
              <a:t> NP – that is, PPAD-complete weaker than NP-complete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5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P. Dickerson - EC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463B-79DD-8140-8663-C64DDA2F0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8" Type="http://schemas.openxmlformats.org/officeDocument/2006/relationships/image" Target="../media/image48.png"/><Relationship Id="rId7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png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12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tif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#5 – 02/13/2016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Symbol" charset="2"/>
              </a:rPr>
              <a:t>An “LP” is an optimization problem with a linear objective function and linear constraints.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Symbol" charset="2"/>
              </a:rPr>
              <a:t>A line drawn between any two points </a:t>
            </a:r>
            <a:r>
              <a:rPr lang="en-US" i="1" dirty="0">
                <a:sym typeface="Symbol" charset="2"/>
              </a:rPr>
              <a:t>x</a:t>
            </a:r>
            <a:r>
              <a:rPr lang="en-US" dirty="0">
                <a:sym typeface="Symbol" charset="2"/>
              </a:rPr>
              <a:t>, </a:t>
            </a:r>
            <a:r>
              <a:rPr lang="en-US" i="1" dirty="0">
                <a:sym typeface="Symbol" charset="2"/>
              </a:rPr>
              <a:t>y</a:t>
            </a:r>
            <a:r>
              <a:rPr lang="en-US" dirty="0">
                <a:sym typeface="Symbol" charset="2"/>
              </a:rPr>
              <a:t> on a line is on the line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clearly convex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Feasible region aka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polytope</a:t>
            </a:r>
            <a:r>
              <a:rPr lang="en-US" dirty="0">
                <a:sym typeface="Wingdings"/>
              </a:rPr>
              <a:t> also convex</a:t>
            </a:r>
          </a:p>
          <a:p>
            <a:r>
              <a:rPr lang="en-US" altLang="ko-KR" dirty="0"/>
              <a:t>General LP:	</a:t>
            </a:r>
          </a:p>
          <a:p>
            <a:r>
              <a:rPr lang="en-US" altLang="ko-KR" dirty="0"/>
              <a:t>	</a:t>
            </a:r>
            <a:r>
              <a:rPr lang="en-US" altLang="ko-KR" b="0" dirty="0"/>
              <a:t>min/max  	</a:t>
            </a:r>
            <a:r>
              <a:rPr lang="en-US" altLang="ko-KR" dirty="0" err="1"/>
              <a:t>c</a:t>
            </a:r>
            <a:r>
              <a:rPr lang="en-US" altLang="ko-KR" b="0" i="1" baseline="30000" dirty="0" err="1"/>
              <a:t>T</a:t>
            </a:r>
            <a:r>
              <a:rPr lang="en-US" altLang="ko-KR" dirty="0" err="1"/>
              <a:t>x</a:t>
            </a:r>
            <a:endParaRPr lang="en-US" altLang="ko-KR" dirty="0"/>
          </a:p>
          <a:p>
            <a:r>
              <a:rPr lang="en-US" altLang="ko-KR" b="0" dirty="0"/>
              <a:t>             	subject to  	</a:t>
            </a:r>
            <a:r>
              <a:rPr lang="en-US" altLang="ko-KR" b="0" i="1" dirty="0"/>
              <a:t>A</a:t>
            </a:r>
            <a:r>
              <a:rPr lang="en-US" altLang="ko-KR" dirty="0"/>
              <a:t>x</a:t>
            </a:r>
            <a:r>
              <a:rPr lang="en-US" altLang="ko-KR" b="0" dirty="0"/>
              <a:t> </a:t>
            </a:r>
            <a:r>
              <a:rPr lang="en-US" altLang="ko-KR" b="0" dirty="0">
                <a:sym typeface="Symbol" charset="2"/>
              </a:rPr>
              <a:t> </a:t>
            </a:r>
            <a:r>
              <a:rPr lang="en-US" altLang="ko-KR" dirty="0">
                <a:sym typeface="Symbol" charset="2"/>
              </a:rPr>
              <a:t>b</a:t>
            </a:r>
          </a:p>
          <a:p>
            <a:r>
              <a:rPr lang="en-US" altLang="ko-KR" b="0" i="1" dirty="0">
                <a:sym typeface="Symbol" charset="2"/>
              </a:rPr>
              <a:t>			</a:t>
            </a:r>
            <a:r>
              <a:rPr lang="cs-CZ" dirty="0" err="1"/>
              <a:t>x</a:t>
            </a:r>
            <a:r>
              <a:rPr lang="cs-CZ" b="0" dirty="0"/>
              <a:t> ≥ 0</a:t>
            </a:r>
            <a:endParaRPr lang="en-US" b="0" i="1" dirty="0">
              <a:sym typeface="Symbol" charset="2"/>
            </a:endParaRPr>
          </a:p>
          <a:p>
            <a:r>
              <a:rPr lang="en-US" dirty="0"/>
              <a:t>Where c, </a:t>
            </a:r>
            <a:r>
              <a:rPr lang="en-US" i="1" dirty="0"/>
              <a:t>A</a:t>
            </a:r>
            <a:r>
              <a:rPr lang="en-US" dirty="0"/>
              <a:t>, b are known, and we are solving for 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024862"/>
            <a:ext cx="2623820" cy="25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LP: Example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620000" cy="473606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94"/>
              </a:spcBef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We make reproductions of two paintings:</a:t>
            </a:r>
          </a:p>
          <a:p>
            <a:pPr>
              <a:lnSpc>
                <a:spcPct val="90000"/>
              </a:lnSpc>
              <a:spcBef>
                <a:spcPts val="794"/>
              </a:spcBef>
            </a:pPr>
            <a:endParaRPr lang="en-US" altLang="en-US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794"/>
              </a:spcBef>
            </a:pPr>
            <a:endParaRPr lang="en-US" altLang="en-US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794"/>
              </a:spcBef>
            </a:pPr>
            <a:endParaRPr lang="en-US" altLang="en-US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794"/>
              </a:spcBef>
            </a:pPr>
            <a:endParaRPr lang="en-US" altLang="en-US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794"/>
              </a:spcBef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Painting 1 sells for $30, painting 2 sells for $20</a:t>
            </a:r>
          </a:p>
          <a:p>
            <a:pPr>
              <a:lnSpc>
                <a:spcPct val="90000"/>
              </a:lnSpc>
              <a:spcBef>
                <a:spcPts val="794"/>
              </a:spcBef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Painting 1 requires 4 units of blue, 1 green, 1 red</a:t>
            </a:r>
          </a:p>
          <a:p>
            <a:pPr>
              <a:lnSpc>
                <a:spcPct val="90000"/>
              </a:lnSpc>
              <a:spcBef>
                <a:spcPts val="794"/>
              </a:spcBef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Painting 2 requires 2 blue, 2 green, 1 red</a:t>
            </a:r>
          </a:p>
          <a:p>
            <a:pPr>
              <a:lnSpc>
                <a:spcPct val="90000"/>
              </a:lnSpc>
              <a:spcBef>
                <a:spcPts val="794"/>
              </a:spcBef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We have 16 units blue, 8 green, 5 red</a:t>
            </a:r>
          </a:p>
        </p:txBody>
      </p:sp>
      <p:pic>
        <p:nvPicPr>
          <p:cNvPr id="225285" name="Picture 5" descr="4blue1green1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49" y="2154985"/>
            <a:ext cx="1571625" cy="175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6" name="Picture 6" descr="2blue2green1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85" y="2110161"/>
            <a:ext cx="1610846" cy="179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4396" y="3185160"/>
            <a:ext cx="2767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tx1"/>
              </a:buClr>
            </a:pPr>
            <a:r>
              <a:rPr lang="en-US" altLang="en-US" sz="2400" i="1" dirty="0"/>
              <a:t>maximize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660066"/>
                </a:solidFill>
              </a:rPr>
              <a:t>3x + 2y</a:t>
            </a:r>
          </a:p>
          <a:p>
            <a:pPr algn="r">
              <a:buClr>
                <a:schemeClr val="tx1"/>
              </a:buClr>
            </a:pPr>
            <a:r>
              <a:rPr lang="en-US" altLang="en-US" sz="2400" i="1" dirty="0"/>
              <a:t>subject to</a:t>
            </a:r>
          </a:p>
          <a:p>
            <a:pPr algn="r">
              <a:buClr>
                <a:schemeClr val="tx1"/>
              </a:buClr>
            </a:pPr>
            <a:r>
              <a:rPr lang="en-US" altLang="en-US" sz="2400" dirty="0">
                <a:solidFill>
                  <a:schemeClr val="accent2"/>
                </a:solidFill>
              </a:rPr>
              <a:t>4x + 2y ≤ 16</a:t>
            </a:r>
          </a:p>
          <a:p>
            <a:pPr algn="r">
              <a:buClr>
                <a:schemeClr val="tx1"/>
              </a:buClr>
            </a:pPr>
            <a:r>
              <a:rPr lang="en-US" altLang="en-US" sz="2400" dirty="0">
                <a:solidFill>
                  <a:srgbClr val="008000"/>
                </a:solidFill>
              </a:rPr>
              <a:t>x + 2y ≤ 8</a:t>
            </a:r>
          </a:p>
          <a:p>
            <a:pPr algn="r">
              <a:buClr>
                <a:schemeClr val="tx1"/>
              </a:buClr>
            </a:pPr>
            <a:r>
              <a:rPr lang="en-US" altLang="en-US" sz="2400" dirty="0">
                <a:solidFill>
                  <a:srgbClr val="800000"/>
                </a:solidFill>
              </a:rPr>
              <a:t>x + y ≤ 5</a:t>
            </a:r>
          </a:p>
          <a:p>
            <a:pPr algn="r">
              <a:buClr>
                <a:schemeClr val="tx1"/>
              </a:buClr>
            </a:pPr>
            <a:r>
              <a:rPr lang="en-US" altLang="en-US" sz="2400" dirty="0"/>
              <a:t>x ≥ 0</a:t>
            </a:r>
          </a:p>
          <a:p>
            <a:pPr algn="r">
              <a:buClr>
                <a:schemeClr val="tx1"/>
              </a:buClr>
            </a:pPr>
            <a:r>
              <a:rPr lang="en-US" altLang="en-US" sz="2400" dirty="0"/>
              <a:t>y ≥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95754" y="5978769"/>
            <a:ext cx="226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Objective ???????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81669" y="5978769"/>
            <a:ext cx="24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Constraints ???????</a:t>
            </a:r>
          </a:p>
        </p:txBody>
      </p:sp>
    </p:spTree>
    <p:extLst>
      <p:ext uri="{BB962C8B-B14F-4D97-AF65-F5344CB8AC3E}">
        <p14:creationId xmlns:p14="http://schemas.microsoft.com/office/powerpoint/2010/main" val="11122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Solving the linear program graphically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i="1" dirty="0"/>
              <a:t>maximize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660066"/>
                </a:solidFill>
              </a:rPr>
              <a:t>3x + 2y</a:t>
            </a:r>
          </a:p>
          <a:p>
            <a:pPr>
              <a:buClr>
                <a:schemeClr val="tx1"/>
              </a:buClr>
            </a:pPr>
            <a:r>
              <a:rPr lang="en-US" altLang="en-US" i="1" dirty="0"/>
              <a:t>subject to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4x + 2y ≤ 16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008000"/>
                </a:solidFill>
              </a:rPr>
              <a:t>x + 2y ≤ 8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800000"/>
                </a:solidFill>
              </a:rPr>
              <a:t>x + y ≤ 5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x ≥ 0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y ≥ 0</a:t>
            </a:r>
          </a:p>
          <a:p>
            <a:endParaRPr lang="en-US" altLang="en-US" dirty="0"/>
          </a:p>
          <a:p>
            <a:endParaRPr lang="en-US" altLang="en-US" i="1" dirty="0"/>
          </a:p>
          <a:p>
            <a:endParaRPr lang="en-US" dirty="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3758173" y="1599640"/>
            <a:ext cx="0" cy="44963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3758174" y="6096000"/>
            <a:ext cx="45117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314140" y="480032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2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314140" y="602036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0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314140" y="373436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4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314140" y="266700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6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314140" y="169068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8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4633632" y="603436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2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668776" y="603436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4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703919" y="603436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6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7746066" y="603436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8</a:t>
            </a:r>
          </a:p>
        </p:txBody>
      </p:sp>
      <p:sp>
        <p:nvSpPr>
          <p:cNvPr id="226319" name="Line 15"/>
          <p:cNvSpPr>
            <a:spLocks noChangeShapeType="1"/>
          </p:cNvSpPr>
          <p:nvPr/>
        </p:nvSpPr>
        <p:spPr bwMode="auto">
          <a:xfrm>
            <a:off x="3758173" y="1905000"/>
            <a:ext cx="2071687" cy="419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 flipH="1" flipV="1">
            <a:off x="3758174" y="3885640"/>
            <a:ext cx="4141974" cy="221036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6321" name="Line 17"/>
          <p:cNvSpPr>
            <a:spLocks noChangeShapeType="1"/>
          </p:cNvSpPr>
          <p:nvPr/>
        </p:nvSpPr>
        <p:spPr bwMode="auto">
          <a:xfrm>
            <a:off x="3758173" y="3353361"/>
            <a:ext cx="2588559" cy="274264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6322" name="Line 18"/>
          <p:cNvSpPr>
            <a:spLocks noChangeShapeType="1"/>
          </p:cNvSpPr>
          <p:nvPr/>
        </p:nvSpPr>
        <p:spPr bwMode="auto">
          <a:xfrm flipH="1" flipV="1">
            <a:off x="3758173" y="4419321"/>
            <a:ext cx="1035143" cy="1676680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H="1" flipV="1">
            <a:off x="3758173" y="2819681"/>
            <a:ext cx="2071687" cy="3276319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6324" name="Line 20"/>
          <p:cNvSpPr>
            <a:spLocks noChangeShapeType="1"/>
          </p:cNvSpPr>
          <p:nvPr/>
        </p:nvSpPr>
        <p:spPr bwMode="auto">
          <a:xfrm flipH="1">
            <a:off x="5311589" y="4343681"/>
            <a:ext cx="960904" cy="5336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6325" name="Text Box 21"/>
          <p:cNvSpPr txBox="1">
            <a:spLocks noChangeArrowheads="1"/>
          </p:cNvSpPr>
          <p:nvPr/>
        </p:nvSpPr>
        <p:spPr bwMode="auto">
          <a:xfrm>
            <a:off x="6125416" y="3810000"/>
            <a:ext cx="1861577" cy="6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optimal solution: x=3, y=2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LP Example: Solving for 2-P Zero-Sum Nash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4793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Recall: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Mixed Nash Equilibrium always exists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Even if I know your strategy</a:t>
            </a:r>
            <a:r>
              <a:rPr lang="en-US" b="0" dirty="0"/>
              <a:t>, in equilibrium I don’t deviate</a:t>
            </a:r>
          </a:p>
          <a:p>
            <a:r>
              <a:rPr lang="en-US" dirty="0"/>
              <a:t>Given a payoff matrix 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Row announces strategy &lt;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&gt;, then Col gets expected payoffs:</a:t>
            </a:r>
          </a:p>
          <a:p>
            <a:r>
              <a:rPr lang="en-US" dirty="0"/>
              <a:t>	E[“Morality”] = -3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</a:p>
          <a:p>
            <a:r>
              <a:rPr lang="en-US" dirty="0"/>
              <a:t>	E[“Tax-Cuts”] = 1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– 1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endParaRPr lang="en-US" i="1" dirty="0"/>
          </a:p>
          <a:p>
            <a:r>
              <a:rPr lang="en-US" dirty="0"/>
              <a:t>So Col will best respond with max(-3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i="1" baseline="-25000" dirty="0"/>
              <a:t>2, </a:t>
            </a:r>
            <a:r>
              <a:rPr lang="en-US" dirty="0"/>
              <a:t>1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– 1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) </a:t>
            </a:r>
            <a:r>
              <a:rPr lang="is-IS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576286"/>
              </p:ext>
            </p:extLst>
          </p:nvPr>
        </p:nvGraphicFramePr>
        <p:xfrm>
          <a:off x="1369256" y="3309104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Tax-Cuts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+3,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-1,</a:t>
                      </a:r>
                      <a:r>
                        <a:rPr lang="en-US" baseline="0" dirty="0"/>
                        <a:t> +1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-2, 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+1, 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49636" y="4396687"/>
            <a:ext cx="3643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[Example from </a:t>
            </a:r>
            <a:r>
              <a:rPr lang="en-US" sz="1400" i="1" dirty="0" err="1"/>
              <a:t>Daskalakis</a:t>
            </a:r>
            <a:r>
              <a:rPr lang="en-US" sz="1400" i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9907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LP Example: Solving for 2-P Zero-Sum Nash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45148"/>
          </a:xfrm>
        </p:spPr>
        <p:txBody>
          <a:bodyPr>
            <a:normAutofit/>
          </a:bodyPr>
          <a:lstStyle/>
          <a:p>
            <a:r>
              <a:rPr lang="en-US" dirty="0"/>
              <a:t>But if Col gets max(-3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i="1" dirty="0"/>
              <a:t>, </a:t>
            </a:r>
            <a:r>
              <a:rPr lang="en-US" dirty="0"/>
              <a:t>1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– 1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then Row gets -max(-3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i="1" dirty="0"/>
              <a:t>, </a:t>
            </a:r>
            <a:r>
              <a:rPr lang="en-US" dirty="0"/>
              <a:t>1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– 1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) = min(</a:t>
            </a:r>
            <a:r>
              <a:rPr lang="is-IS" dirty="0"/>
              <a:t>…)</a:t>
            </a:r>
            <a:endParaRPr lang="en-US" dirty="0"/>
          </a:p>
          <a:p>
            <a:r>
              <a:rPr lang="en-US" dirty="0"/>
              <a:t>So, if Row </a:t>
            </a:r>
            <a:r>
              <a:rPr lang="en-US" dirty="0">
                <a:solidFill>
                  <a:schemeClr val="tx2"/>
                </a:solidFill>
              </a:rPr>
              <a:t>must </a:t>
            </a:r>
            <a:r>
              <a:rPr lang="en-US" dirty="0"/>
              <a:t>announce, she will choose the strategy:</a:t>
            </a:r>
          </a:p>
          <a:p>
            <a:r>
              <a:rPr lang="en-US" dirty="0"/>
              <a:t>	&lt;x1, x2&gt; = </a:t>
            </a:r>
            <a:r>
              <a:rPr lang="en-US" dirty="0" err="1"/>
              <a:t>arg</a:t>
            </a:r>
            <a:r>
              <a:rPr lang="en-US" dirty="0"/>
              <a:t> max min(3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- 2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i="1" dirty="0"/>
              <a:t>, -</a:t>
            </a:r>
            <a:r>
              <a:rPr lang="en-US" dirty="0"/>
              <a:t>1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+ 1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This is just an LP:</a:t>
            </a:r>
          </a:p>
          <a:p>
            <a:r>
              <a:rPr lang="en-US" dirty="0"/>
              <a:t>	maximize	z</a:t>
            </a:r>
          </a:p>
          <a:p>
            <a:r>
              <a:rPr lang="en-US" dirty="0"/>
              <a:t>	such that	3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- 2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i="1" u="sng" dirty="0"/>
              <a:t>&gt;</a:t>
            </a:r>
            <a:r>
              <a:rPr lang="en-US" i="1" dirty="0"/>
              <a:t> z</a:t>
            </a:r>
          </a:p>
          <a:p>
            <a:r>
              <a:rPr lang="en-US" i="1" dirty="0"/>
              <a:t>			 -</a:t>
            </a:r>
            <a:r>
              <a:rPr lang="en-US" dirty="0"/>
              <a:t>1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+ 1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i="1" u="sng" dirty="0"/>
              <a:t>&gt;</a:t>
            </a:r>
            <a:r>
              <a:rPr lang="en-US" i="1" dirty="0"/>
              <a:t> z</a:t>
            </a:r>
          </a:p>
          <a:p>
            <a:r>
              <a:rPr lang="en-US" i="1" dirty="0"/>
              <a:t>			x</a:t>
            </a:r>
            <a:r>
              <a:rPr lang="en-US" i="1" baseline="-25000" dirty="0"/>
              <a:t>1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i="1" dirty="0"/>
              <a:t> = </a:t>
            </a:r>
            <a:r>
              <a:rPr lang="en-US" dirty="0"/>
              <a:t>1</a:t>
            </a:r>
          </a:p>
          <a:p>
            <a:r>
              <a:rPr lang="en-US" dirty="0"/>
              <a:t>			</a:t>
            </a:r>
            <a:r>
              <a:rPr lang="en-US" i="1" dirty="0"/>
              <a:t> x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i="1" u="sng" dirty="0"/>
              <a:t>&gt;</a:t>
            </a:r>
            <a:r>
              <a:rPr lang="en-US" i="1" dirty="0"/>
              <a:t> </a:t>
            </a:r>
            <a:r>
              <a:rPr lang="en-US" dirty="0"/>
              <a:t>0</a:t>
            </a:r>
          </a:p>
          <a:p>
            <a:r>
              <a:rPr lang="en-US" dirty="0"/>
              <a:t>So Row player is</a:t>
            </a:r>
            <a:r>
              <a:rPr lang="en-US" dirty="0">
                <a:solidFill>
                  <a:schemeClr val="tx2"/>
                </a:solidFill>
              </a:rPr>
              <a:t> guaranteed to get at least z</a:t>
            </a:r>
            <a:endParaRPr lang="is-I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LP Example: Solving for 2-P Zero-Sum Nash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Can set up the same LP for the Col player, to get general LPs:</a:t>
            </a:r>
          </a:p>
          <a:p>
            <a:r>
              <a:rPr lang="en-US" dirty="0"/>
              <a:t>max	</a:t>
            </a:r>
            <a:r>
              <a:rPr lang="en-US" dirty="0" err="1"/>
              <a:t>z</a:t>
            </a:r>
            <a:r>
              <a:rPr lang="en-US" baseline="-25000" dirty="0" err="1"/>
              <a:t>R</a:t>
            </a:r>
            <a:r>
              <a:rPr lang="en-US" dirty="0"/>
              <a:t>			min	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endParaRPr lang="en-US" baseline="-25000" dirty="0"/>
          </a:p>
          <a:p>
            <a:r>
              <a:rPr lang="en-US" dirty="0" err="1"/>
              <a:t>s.t.</a:t>
            </a:r>
            <a:r>
              <a:rPr lang="en-US" dirty="0"/>
              <a:t>	(</a:t>
            </a:r>
            <a:r>
              <a:rPr lang="en-US" dirty="0" err="1"/>
              <a:t>xA</a:t>
            </a:r>
            <a:r>
              <a:rPr lang="en-US" dirty="0"/>
              <a:t>)</a:t>
            </a:r>
            <a:r>
              <a:rPr lang="en-US" baseline="-25000" dirty="0"/>
              <a:t>j</a:t>
            </a:r>
            <a:r>
              <a:rPr lang="en-US" dirty="0"/>
              <a:t> </a:t>
            </a:r>
            <a:r>
              <a:rPr lang="en-US" u="sng" dirty="0"/>
              <a:t>&gt;</a:t>
            </a:r>
            <a:r>
              <a:rPr lang="en-US" dirty="0"/>
              <a:t> </a:t>
            </a:r>
            <a:r>
              <a:rPr lang="en-US" dirty="0" err="1"/>
              <a:t>z</a:t>
            </a:r>
            <a:r>
              <a:rPr lang="en-US" baseline="-25000" dirty="0" err="1"/>
              <a:t>R</a:t>
            </a:r>
            <a:r>
              <a:rPr lang="en-US" dirty="0"/>
              <a:t>   for all </a:t>
            </a:r>
            <a:r>
              <a:rPr lang="en-US" i="1" dirty="0"/>
              <a:t>j</a:t>
            </a:r>
            <a:r>
              <a:rPr lang="en-US" dirty="0"/>
              <a:t>		</a:t>
            </a:r>
            <a:r>
              <a:rPr lang="en-US" dirty="0" err="1"/>
              <a:t>s.t.</a:t>
            </a:r>
            <a:r>
              <a:rPr lang="en-US" dirty="0"/>
              <a:t>	(Ay)</a:t>
            </a:r>
            <a:r>
              <a:rPr lang="en-US" baseline="-25000" dirty="0" err="1"/>
              <a:t>i</a:t>
            </a:r>
            <a:r>
              <a:rPr lang="en-US" dirty="0"/>
              <a:t> </a:t>
            </a:r>
            <a:r>
              <a:rPr lang="en-US" u="sng" dirty="0"/>
              <a:t>&lt;</a:t>
            </a:r>
            <a:r>
              <a:rPr lang="en-US" dirty="0"/>
              <a:t> 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r>
              <a:rPr lang="en-US" dirty="0"/>
              <a:t>     for all </a:t>
            </a:r>
            <a:r>
              <a:rPr lang="en-US" i="1" dirty="0" err="1"/>
              <a:t>i</a:t>
            </a:r>
            <a:endParaRPr lang="en-US" i="1" dirty="0"/>
          </a:p>
          <a:p>
            <a:r>
              <a:rPr lang="en-US" dirty="0"/>
              <a:t>	</a:t>
            </a:r>
            <a:r>
              <a:rPr lang="el-GR" altLang="en-US" dirty="0">
                <a:ea typeface="Times New Roman" charset="0"/>
                <a:cs typeface="Times New Roman" charset="0"/>
              </a:rPr>
              <a:t>Σ</a:t>
            </a:r>
            <a:r>
              <a:rPr lang="en-US" altLang="en-US" baseline="-25000" dirty="0" err="1">
                <a:ea typeface="Times New Roman" charset="0"/>
                <a:cs typeface="Times New Roman" charset="0"/>
              </a:rPr>
              <a:t>i</a:t>
            </a:r>
            <a:r>
              <a:rPr lang="en-US" altLang="en-US" dirty="0">
                <a:ea typeface="Times New Roman" charset="0"/>
                <a:cs typeface="Times New Roman" charset="0"/>
              </a:rPr>
              <a:t> x</a:t>
            </a:r>
            <a:r>
              <a:rPr lang="en-US" altLang="en-US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dirty="0">
                <a:ea typeface="Times New Roman" charset="0"/>
                <a:cs typeface="Times New Roman" charset="0"/>
              </a:rPr>
              <a:t> = 1				</a:t>
            </a:r>
            <a:r>
              <a:rPr lang="el-GR" altLang="en-US" dirty="0">
                <a:ea typeface="Times New Roman" charset="0"/>
                <a:cs typeface="Times New Roman" charset="0"/>
              </a:rPr>
              <a:t> Σ</a:t>
            </a:r>
            <a:r>
              <a:rPr lang="en-US" altLang="en-US" baseline="-25000" dirty="0">
                <a:ea typeface="Times New Roman" charset="0"/>
                <a:cs typeface="Times New Roman" charset="0"/>
              </a:rPr>
              <a:t>j</a:t>
            </a:r>
            <a:r>
              <a:rPr lang="en-US" altLang="en-US" dirty="0">
                <a:ea typeface="Times New Roman" charset="0"/>
                <a:cs typeface="Times New Roman" charset="0"/>
              </a:rPr>
              <a:t> </a:t>
            </a:r>
            <a:r>
              <a:rPr lang="en-US" altLang="en-US" dirty="0" err="1">
                <a:ea typeface="Times New Roman" charset="0"/>
                <a:cs typeface="Times New Roman" charset="0"/>
              </a:rPr>
              <a:t>y</a:t>
            </a:r>
            <a:r>
              <a:rPr lang="en-US" altLang="en-US" baseline="-25000" dirty="0" err="1">
                <a:ea typeface="Times New Roman" charset="0"/>
                <a:cs typeface="Times New Roman" charset="0"/>
              </a:rPr>
              <a:t>j</a:t>
            </a:r>
            <a:r>
              <a:rPr lang="en-US" altLang="en-US" dirty="0">
                <a:ea typeface="Times New Roman" charset="0"/>
                <a:cs typeface="Times New Roman" charset="0"/>
              </a:rPr>
              <a:t> = 1</a:t>
            </a:r>
          </a:p>
          <a:p>
            <a:r>
              <a:rPr lang="en-US" dirty="0">
                <a:ea typeface="Times New Roman" charset="0"/>
                <a:cs typeface="Times New Roman" charset="0"/>
              </a:rPr>
              <a:t>	x </a:t>
            </a:r>
            <a:r>
              <a:rPr lang="en-US" u="sng" dirty="0">
                <a:ea typeface="Times New Roman" charset="0"/>
                <a:cs typeface="Times New Roman" charset="0"/>
              </a:rPr>
              <a:t>&gt;</a:t>
            </a:r>
            <a:r>
              <a:rPr lang="en-US" dirty="0">
                <a:ea typeface="Times New Roman" charset="0"/>
                <a:cs typeface="Times New Roman" charset="0"/>
              </a:rPr>
              <a:t> 0				y </a:t>
            </a:r>
            <a:r>
              <a:rPr lang="en-US" u="sng" dirty="0">
                <a:ea typeface="Times New Roman" charset="0"/>
                <a:cs typeface="Times New Roman" charset="0"/>
              </a:rPr>
              <a:t>&gt;</a:t>
            </a:r>
            <a:r>
              <a:rPr lang="en-US" dirty="0">
                <a:ea typeface="Times New Roman" charset="0"/>
                <a:cs typeface="Times New Roman" charset="0"/>
              </a:rPr>
              <a:t> 0</a:t>
            </a:r>
            <a:endParaRPr lang="en-US" dirty="0"/>
          </a:p>
          <a:p>
            <a:r>
              <a:rPr lang="en-US" dirty="0"/>
              <a:t>Know: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Row gets at least </a:t>
            </a:r>
            <a:r>
              <a:rPr lang="en-US" b="0" dirty="0" err="1"/>
              <a:t>z</a:t>
            </a:r>
            <a:r>
              <a:rPr lang="en-US" b="0" baseline="-25000" dirty="0" err="1"/>
              <a:t>R</a:t>
            </a:r>
            <a:r>
              <a:rPr lang="en-US" b="0" dirty="0"/>
              <a:t>, and </a:t>
            </a:r>
            <a:r>
              <a:rPr lang="en-US" b="0" dirty="0">
                <a:solidFill>
                  <a:schemeClr val="tx2"/>
                </a:solidFill>
              </a:rPr>
              <a:t>exactly</a:t>
            </a:r>
            <a:r>
              <a:rPr lang="en-US" b="0" dirty="0"/>
              <a:t> </a:t>
            </a:r>
            <a:r>
              <a:rPr lang="en-US" b="0" dirty="0" err="1"/>
              <a:t>z</a:t>
            </a:r>
            <a:r>
              <a:rPr lang="en-US" b="0" baseline="-25000" dirty="0" err="1"/>
              <a:t>R</a:t>
            </a:r>
            <a:r>
              <a:rPr lang="en-US" b="0" dirty="0"/>
              <a:t> if Col plays equilibrium response to announced strategy (has no incentive to deviate, loses exactly </a:t>
            </a:r>
            <a:r>
              <a:rPr lang="en-US" b="0" dirty="0" err="1"/>
              <a:t>z</a:t>
            </a:r>
            <a:r>
              <a:rPr lang="en-US" b="0" baseline="-25000" dirty="0" err="1"/>
              <a:t>R</a:t>
            </a:r>
            <a:r>
              <a:rPr lang="en-US" b="0" dirty="0"/>
              <a:t> = z*)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Col gets at most </a:t>
            </a:r>
            <a:r>
              <a:rPr lang="en-US" b="0" dirty="0" err="1"/>
              <a:t>z</a:t>
            </a:r>
            <a:r>
              <a:rPr lang="en-US" b="0" baseline="-25000" dirty="0" err="1"/>
              <a:t>C</a:t>
            </a:r>
            <a:r>
              <a:rPr lang="en-US" b="0" dirty="0"/>
              <a:t>, and </a:t>
            </a:r>
            <a:r>
              <a:rPr lang="en-US" b="0" dirty="0">
                <a:solidFill>
                  <a:schemeClr val="tx2"/>
                </a:solidFill>
              </a:rPr>
              <a:t>exactly</a:t>
            </a:r>
            <a:r>
              <a:rPr lang="en-US" b="0" dirty="0"/>
              <a:t> </a:t>
            </a:r>
            <a:r>
              <a:rPr lang="en-US" b="0" dirty="0" err="1"/>
              <a:t>z</a:t>
            </a:r>
            <a:r>
              <a:rPr lang="en-US" b="0" baseline="-25000" dirty="0" err="1"/>
              <a:t>C</a:t>
            </a:r>
            <a:r>
              <a:rPr lang="en-US" b="0" dirty="0"/>
              <a:t> if Row plays equilibrium response to announced strategy (has no incentive to deviate, gains exactly </a:t>
            </a:r>
            <a:r>
              <a:rPr lang="en-US" b="0" dirty="0" err="1"/>
              <a:t>z</a:t>
            </a:r>
            <a:r>
              <a:rPr lang="en-US" b="0" baseline="-25000" dirty="0" err="1"/>
              <a:t>C</a:t>
            </a:r>
            <a:r>
              <a:rPr lang="en-US" b="0" dirty="0"/>
              <a:t> = z*)</a:t>
            </a:r>
          </a:p>
          <a:p>
            <a:r>
              <a:rPr lang="en-US" dirty="0"/>
              <a:t>So these form an equilibrium: </a:t>
            </a:r>
            <a:r>
              <a:rPr lang="en-US" b="0" dirty="0" err="1"/>
              <a:t>z</a:t>
            </a:r>
            <a:r>
              <a:rPr lang="en-US" b="0" baseline="-25000" dirty="0" err="1"/>
              <a:t>R</a:t>
            </a:r>
            <a:r>
              <a:rPr lang="en-US" b="0" dirty="0"/>
              <a:t> = z* = </a:t>
            </a:r>
            <a:r>
              <a:rPr lang="en-US" b="0" dirty="0" err="1"/>
              <a:t>z</a:t>
            </a:r>
            <a:r>
              <a:rPr lang="en-US" b="0" baseline="-25000" dirty="0" err="1"/>
              <a:t>C</a:t>
            </a:r>
            <a:r>
              <a:rPr lang="en-US" b="0" dirty="0"/>
              <a:t>, since: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Row cannot increase gain due to Col being guaranteed max loss </a:t>
            </a:r>
            <a:r>
              <a:rPr lang="en-US" b="0" dirty="0" err="1"/>
              <a:t>z</a:t>
            </a:r>
            <a:r>
              <a:rPr lang="en-US" b="0" baseline="-25000" dirty="0" err="1"/>
              <a:t>C</a:t>
            </a:r>
            <a:endParaRPr lang="en-US" b="0" baseline="-2500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Col cannot decrease loss due to Row being guaranteed min gain </a:t>
            </a:r>
            <a:r>
              <a:rPr lang="en-US" b="0" dirty="0" err="1"/>
              <a:t>z</a:t>
            </a:r>
            <a:r>
              <a:rPr lang="en-US" b="0" baseline="-25000" dirty="0" err="1"/>
              <a:t>R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altLang="en-US" dirty="0"/>
              <a:t>LP Example: Correlated Equilibria For N Players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620000" cy="4915486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Recall: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 </a:t>
            </a:r>
            <a:r>
              <a:rPr lang="en-US" altLang="en-US" b="0" dirty="0">
                <a:solidFill>
                  <a:schemeClr val="tx2"/>
                </a:solidFill>
              </a:rPr>
              <a:t>correlated equilibrium</a:t>
            </a:r>
            <a:r>
              <a:rPr lang="en-US" altLang="en-US" b="0" dirty="0"/>
              <a:t> is a distribution over pure-strategy profiles so that every player wants to follow the recommendation of the arbitrator</a:t>
            </a:r>
          </a:p>
          <a:p>
            <a:endParaRPr lang="en-US" altLang="en-US" dirty="0"/>
          </a:p>
          <a:p>
            <a:r>
              <a:rPr lang="en-US" altLang="en-US" dirty="0"/>
              <a:t>Variables are now </a:t>
            </a:r>
            <a:r>
              <a:rPr lang="en-US" altLang="en-US" dirty="0" err="1"/>
              <a:t>p</a:t>
            </a:r>
            <a:r>
              <a:rPr lang="en-US" altLang="en-US" baseline="-25000" dirty="0" err="1"/>
              <a:t>s</a:t>
            </a:r>
            <a:r>
              <a:rPr lang="en-US" altLang="en-US" dirty="0"/>
              <a:t> where s is a profile of pure strategies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Can enumerate!  E.g., p</a:t>
            </a:r>
            <a:r>
              <a:rPr lang="en-US" altLang="en-US" baseline="-25000" dirty="0"/>
              <a:t>{Row=Dodge, Col=Straight}</a:t>
            </a:r>
            <a:r>
              <a:rPr lang="en-US" altLang="en-US" dirty="0"/>
              <a:t> = 0.3</a:t>
            </a:r>
          </a:p>
          <a:p>
            <a:endParaRPr lang="en-US" altLang="en-US" dirty="0"/>
          </a:p>
          <a:p>
            <a:r>
              <a:rPr lang="en-US" altLang="en-US" dirty="0"/>
              <a:t>maximize </a:t>
            </a:r>
            <a:r>
              <a:rPr lang="en-US" altLang="en-US" dirty="0">
                <a:solidFill>
                  <a:schemeClr val="tx2"/>
                </a:solidFill>
              </a:rPr>
              <a:t>whatever you like (e.g., social welfare)</a:t>
            </a:r>
          </a:p>
          <a:p>
            <a:r>
              <a:rPr lang="en-US" altLang="en-US" dirty="0"/>
              <a:t>subject to </a:t>
            </a:r>
          </a:p>
          <a:p>
            <a:pPr marL="160020" indent="-342900">
              <a:buFont typeface="Arial" charset="0"/>
              <a:buChar char="•"/>
            </a:pPr>
            <a:r>
              <a:rPr lang="en-US" altLang="en-US" b="0" dirty="0"/>
              <a:t>for any </a:t>
            </a:r>
            <a:r>
              <a:rPr lang="en-US" altLang="en-US" b="0" dirty="0" err="1"/>
              <a:t>i</a:t>
            </a:r>
            <a:r>
              <a:rPr lang="en-US" altLang="en-US" b="0" dirty="0"/>
              <a:t>, </a:t>
            </a:r>
            <a:r>
              <a:rPr lang="en-US" altLang="en-US" b="0" dirty="0" err="1"/>
              <a:t>s</a:t>
            </a:r>
            <a:r>
              <a:rPr lang="en-US" altLang="en-US" b="0" baseline="-25000" dirty="0" err="1"/>
              <a:t>i</a:t>
            </a:r>
            <a:r>
              <a:rPr lang="en-US" altLang="en-US" b="0" dirty="0"/>
              <a:t>, </a:t>
            </a:r>
            <a:r>
              <a:rPr lang="en-US" altLang="en-US" b="0" dirty="0" err="1"/>
              <a:t>s</a:t>
            </a:r>
            <a:r>
              <a:rPr lang="en-US" altLang="en-US" b="0" baseline="-25000" dirty="0" err="1"/>
              <a:t>i</a:t>
            </a:r>
            <a:r>
              <a:rPr lang="en-US" altLang="en-US" b="0" dirty="0"/>
              <a:t>’, </a:t>
            </a:r>
            <a:r>
              <a:rPr lang="el-GR" altLang="en-US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s</a:t>
            </a:r>
            <a:r>
              <a:rPr lang="en-US" altLang="en-US" b="0" baseline="-45000" dirty="0"/>
              <a:t>-</a:t>
            </a:r>
            <a:r>
              <a:rPr lang="en-US" altLang="en-US" b="0" baseline="-4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 p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(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s</a:t>
            </a:r>
            <a:r>
              <a:rPr lang="en-US" altLang="en-US" b="0" baseline="-45000" dirty="0" err="1"/>
              <a:t>i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, s</a:t>
            </a:r>
            <a:r>
              <a:rPr lang="en-US" altLang="en-US" b="0" baseline="-45000" dirty="0"/>
              <a:t>-</a:t>
            </a:r>
            <a:r>
              <a:rPr lang="en-US" altLang="en-US" b="0" baseline="-45000" dirty="0" err="1"/>
              <a:t>i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) </a:t>
            </a:r>
            <a:r>
              <a:rPr lang="en-US" altLang="en-US" b="0" dirty="0" err="1">
                <a:ea typeface="Times New Roman" charset="0"/>
                <a:cs typeface="Times New Roman" charset="0"/>
              </a:rPr>
              <a:t>u</a:t>
            </a:r>
            <a:r>
              <a:rPr lang="en-US" altLang="en-US" b="0" baseline="-2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(</a:t>
            </a:r>
            <a:r>
              <a:rPr lang="en-US" altLang="en-US" b="0" dirty="0" err="1">
                <a:ea typeface="Times New Roman" charset="0"/>
                <a:cs typeface="Times New Roman" charset="0"/>
              </a:rPr>
              <a:t>s</a:t>
            </a:r>
            <a:r>
              <a:rPr lang="en-US" altLang="en-US" b="0" baseline="-2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, </a:t>
            </a:r>
            <a:r>
              <a:rPr lang="en-US" altLang="en-US" b="0" dirty="0"/>
              <a:t>s</a:t>
            </a:r>
            <a:r>
              <a:rPr lang="en-US" altLang="en-US" b="0" baseline="-25000" dirty="0"/>
              <a:t>-</a:t>
            </a:r>
            <a:r>
              <a:rPr lang="en-US" altLang="en-US" b="0" baseline="-2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) ≥ </a:t>
            </a:r>
            <a:r>
              <a:rPr lang="el-GR" altLang="en-US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s</a:t>
            </a:r>
            <a:r>
              <a:rPr lang="en-US" altLang="en-US" b="0" baseline="-45000" dirty="0"/>
              <a:t>-</a:t>
            </a:r>
            <a:r>
              <a:rPr lang="en-US" altLang="en-US" b="0" baseline="-4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 p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(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s</a:t>
            </a:r>
            <a:r>
              <a:rPr lang="en-US" altLang="en-US" b="0" baseline="-45000" dirty="0" err="1"/>
              <a:t>i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, s</a:t>
            </a:r>
            <a:r>
              <a:rPr lang="en-US" altLang="en-US" b="0" baseline="-45000" dirty="0"/>
              <a:t>-</a:t>
            </a:r>
            <a:r>
              <a:rPr lang="en-US" altLang="en-US" b="0" baseline="-45000" dirty="0" err="1"/>
              <a:t>i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) </a:t>
            </a:r>
            <a:r>
              <a:rPr lang="en-US" altLang="en-US" b="0" dirty="0" err="1">
                <a:ea typeface="Times New Roman" charset="0"/>
                <a:cs typeface="Times New Roman" charset="0"/>
              </a:rPr>
              <a:t>u</a:t>
            </a:r>
            <a:r>
              <a:rPr lang="en-US" altLang="en-US" b="0" baseline="-2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(</a:t>
            </a:r>
            <a:r>
              <a:rPr lang="en-US" altLang="en-US" b="0" dirty="0" err="1">
                <a:ea typeface="Times New Roman" charset="0"/>
                <a:cs typeface="Times New Roman" charset="0"/>
              </a:rPr>
              <a:t>s</a:t>
            </a:r>
            <a:r>
              <a:rPr lang="en-US" altLang="en-US" b="0" baseline="-2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’, </a:t>
            </a:r>
            <a:r>
              <a:rPr lang="en-US" altLang="en-US" b="0" dirty="0"/>
              <a:t>s</a:t>
            </a:r>
            <a:r>
              <a:rPr lang="en-US" altLang="en-US" b="0" baseline="-25000" dirty="0"/>
              <a:t>-</a:t>
            </a:r>
            <a:r>
              <a:rPr lang="en-US" altLang="en-US" b="0" baseline="-25000" dirty="0" err="1"/>
              <a:t>i</a:t>
            </a:r>
            <a:r>
              <a:rPr lang="en-US" altLang="en-US" b="0" dirty="0">
                <a:ea typeface="Times New Roman" charset="0"/>
                <a:cs typeface="Times New Roman" charset="0"/>
              </a:rPr>
              <a:t>) </a:t>
            </a:r>
            <a:endParaRPr lang="en-US" altLang="en-US" b="0" baseline="-25000" dirty="0">
              <a:ea typeface="Times New Roman" charset="0"/>
              <a:cs typeface="Times New Roman" charset="0"/>
            </a:endParaRPr>
          </a:p>
          <a:p>
            <a:pPr marL="160020" indent="-342900">
              <a:buFont typeface="Arial" charset="0"/>
              <a:buChar char="•"/>
            </a:pPr>
            <a:r>
              <a:rPr lang="el-GR" altLang="en-US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s</a:t>
            </a:r>
            <a:r>
              <a:rPr lang="en-US" altLang="en-US" b="0" dirty="0">
                <a:ea typeface="Times New Roman" charset="0"/>
                <a:cs typeface="Times New Roman" charset="0"/>
              </a:rPr>
              <a:t> </a:t>
            </a:r>
            <a:r>
              <a:rPr lang="en-US" altLang="en-US" b="0" dirty="0" err="1">
                <a:ea typeface="Times New Roman" charset="0"/>
                <a:cs typeface="Times New Roman" charset="0"/>
              </a:rPr>
              <a:t>p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s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b="0" dirty="0"/>
              <a:t>= 1</a:t>
            </a:r>
          </a:p>
          <a:p>
            <a:pPr marL="160020" indent="-342900">
              <a:buFont typeface="Arial" charset="0"/>
              <a:buChar char="•"/>
            </a:pPr>
            <a:endParaRPr lang="en-US" altLang="en-US" b="0" dirty="0"/>
          </a:p>
          <a:p>
            <a:r>
              <a:rPr lang="en-US" altLang="en-US" b="0" dirty="0"/>
              <a:t>(Minor aside: this has #variables exponential in the input; the dual just has #constraints exponential, though, so ellipsoid solves in PTIME.)</a:t>
            </a:r>
          </a:p>
          <a:p>
            <a:endParaRPr lang="en-US" alt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89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Quadratic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>
                <a:sym typeface="Symbol" charset="2"/>
              </a:rPr>
              <a:t>A “QP” is an optimization problem with a quadratic objective function and linear constraints.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Symbol" charset="2"/>
              </a:rPr>
              <a:t>Quadratic functions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solidFill>
                  <a:schemeClr val="tx2"/>
                </a:solidFill>
                <a:sym typeface="Wingdings"/>
              </a:rPr>
              <a:t>convex </a:t>
            </a:r>
            <a:r>
              <a:rPr lang="en-US" b="0" dirty="0">
                <a:sym typeface="Wingdings"/>
              </a:rPr>
              <a:t>(“looks like a cup”)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Feasibility polytope also convex</a:t>
            </a:r>
          </a:p>
          <a:p>
            <a:r>
              <a:rPr lang="en-US" dirty="0">
                <a:sym typeface="Wingdings"/>
              </a:rPr>
              <a:t>Can also have </a:t>
            </a:r>
            <a:r>
              <a:rPr lang="en-US" dirty="0" err="1">
                <a:sym typeface="Wingdings"/>
              </a:rPr>
              <a:t>quadratically</a:t>
            </a:r>
            <a:r>
              <a:rPr lang="en-US" dirty="0">
                <a:sym typeface="Wingdings"/>
              </a:rPr>
              <a:t>-constrained QPs, </a:t>
            </a:r>
            <a:r>
              <a:rPr lang="en-US" dirty="0" err="1">
                <a:sym typeface="Wingdings"/>
              </a:rPr>
              <a:t>etc</a:t>
            </a:r>
            <a:endParaRPr lang="en-US" dirty="0">
              <a:sym typeface="Wingdings"/>
            </a:endParaRPr>
          </a:p>
          <a:p>
            <a:r>
              <a:rPr lang="en-US" altLang="ko-KR" dirty="0"/>
              <a:t>General objective:</a:t>
            </a:r>
            <a:r>
              <a:rPr lang="en-US" altLang="ko-KR" b="0" dirty="0"/>
              <a:t>  min/max  	</a:t>
            </a:r>
            <a:r>
              <a:rPr lang="en-US" altLang="ko-KR" dirty="0" err="1"/>
              <a:t>x</a:t>
            </a:r>
            <a:r>
              <a:rPr lang="en-US" altLang="ko-KR" b="0" i="1" dirty="0" err="1"/>
              <a:t>Q</a:t>
            </a:r>
            <a:r>
              <a:rPr lang="en-US" altLang="ko-KR" dirty="0" err="1"/>
              <a:t>x</a:t>
            </a:r>
            <a:r>
              <a:rPr lang="en-US" altLang="ko-KR" dirty="0"/>
              <a:t> + </a:t>
            </a:r>
            <a:r>
              <a:rPr lang="en-US" altLang="ko-KR" dirty="0" err="1"/>
              <a:t>c</a:t>
            </a:r>
            <a:r>
              <a:rPr lang="en-US" altLang="ko-KR" b="0" baseline="30000" dirty="0" err="1"/>
              <a:t>T</a:t>
            </a:r>
            <a:r>
              <a:rPr lang="en-US" altLang="ko-KR" dirty="0" err="1"/>
              <a:t>x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Sometimes these problems are easy to solve: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</a:t>
            </a:r>
            <a:r>
              <a:rPr lang="en-US" b="0" i="1" dirty="0">
                <a:sym typeface="Wingdings"/>
              </a:rPr>
              <a:t>Q</a:t>
            </a:r>
            <a:r>
              <a:rPr lang="en-US" b="0" dirty="0">
                <a:sym typeface="Wingdings"/>
              </a:rPr>
              <a:t> is positive definite, solvable in polynomial time</a:t>
            </a:r>
          </a:p>
          <a:p>
            <a:r>
              <a:rPr lang="en-US" dirty="0">
                <a:sym typeface="Wingdings"/>
              </a:rPr>
              <a:t>Sometimes they’re not: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</a:t>
            </a:r>
            <a:r>
              <a:rPr lang="en-US" b="0" i="1" dirty="0">
                <a:sym typeface="Wingdings"/>
              </a:rPr>
              <a:t>Q</a:t>
            </a:r>
            <a:r>
              <a:rPr lang="en-US" b="0" dirty="0">
                <a:sym typeface="Wingdings"/>
              </a:rPr>
              <a:t> is in indefinite, the problem is </a:t>
            </a:r>
            <a:r>
              <a:rPr lang="en-US" b="0" dirty="0">
                <a:solidFill>
                  <a:schemeClr val="tx2"/>
                </a:solidFill>
                <a:sym typeface="Wingdings"/>
              </a:rPr>
              <a:t>non-convex</a:t>
            </a:r>
            <a:r>
              <a:rPr lang="en-US" b="0" dirty="0">
                <a:sym typeface="Wingdings"/>
              </a:rPr>
              <a:t> and NP-hard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921" y="2222691"/>
            <a:ext cx="2082588" cy="15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if we’re not convex?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Global optimization</a:t>
            </a:r>
            <a:r>
              <a:rPr lang="en-US" dirty="0"/>
              <a:t> problems deal with (un)constrained optimization of functions with many local optima: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Solve to optimality?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Try hard to find a good local optimum?</a:t>
            </a:r>
          </a:p>
          <a:p>
            <a:r>
              <a:rPr lang="en-US" dirty="0"/>
              <a:t>Every (non-trivial) discrete problem is non-convex: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(Try to draw a line between two points in the feasible space.)</a:t>
            </a:r>
          </a:p>
          <a:p>
            <a:r>
              <a:rPr lang="en-US" dirty="0">
                <a:solidFill>
                  <a:schemeClr val="tx2"/>
                </a:solidFill>
              </a:rPr>
              <a:t>Combinatorial optimization</a:t>
            </a:r>
            <a:r>
              <a:rPr lang="en-US" dirty="0"/>
              <a:t>: an optimization problem where at least some of the variables are discrete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Still called “linear” if constraints are linear functions of the discrete variables, “quadratic,”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is-IS" b="0" dirty="0"/>
              <a:t>…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0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Modified LP From Earlier </a:t>
            </a:r>
            <a:r>
              <a:rPr lang="is-IS" altLang="en-US" dirty="0"/>
              <a:t>…</a:t>
            </a:r>
            <a:endParaRPr lang="en-US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i="1" dirty="0"/>
              <a:t>maximize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660066"/>
                </a:solidFill>
              </a:rPr>
              <a:t>3x + 2y</a:t>
            </a:r>
          </a:p>
          <a:p>
            <a:pPr>
              <a:buClr>
                <a:schemeClr val="tx1"/>
              </a:buClr>
            </a:pPr>
            <a:r>
              <a:rPr lang="en-US" altLang="en-US" i="1" dirty="0"/>
              <a:t>subject to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4x + 2y ≤ 15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008000"/>
                </a:solidFill>
              </a:rPr>
              <a:t>x + 2y ≤ 8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800000"/>
                </a:solidFill>
              </a:rPr>
              <a:t>x + y ≤ 5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x ≥ 0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y ≥ 0</a:t>
            </a:r>
          </a:p>
          <a:p>
            <a:endParaRPr lang="en-US" altLang="en-US" dirty="0"/>
          </a:p>
          <a:p>
            <a:endParaRPr lang="en-US" altLang="en-US" i="1" dirty="0"/>
          </a:p>
        </p:txBody>
      </p:sp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3836255" y="1725406"/>
            <a:ext cx="4807324" cy="224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/>
          <a:lstStyle>
            <a:lvl1pPr marL="368300" indent="-3683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24000"/>
              </a:lnSpc>
              <a:spcBef>
                <a:spcPts val="794"/>
              </a:spcBef>
              <a:buClr>
                <a:schemeClr val="tx1"/>
              </a:buClr>
            </a:pPr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Optimal solution: x = 2.5, y = 2.5</a:t>
            </a:r>
          </a:p>
          <a:p>
            <a:pPr eaLnBrk="1" hangingPunct="1">
              <a:lnSpc>
                <a:spcPct val="124000"/>
              </a:lnSpc>
              <a:spcBef>
                <a:spcPts val="794"/>
              </a:spcBef>
              <a:buClr>
                <a:schemeClr val="tx1"/>
              </a:buClr>
            </a:pPr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Solution value: 7.5 + 5 = 12.5</a:t>
            </a:r>
          </a:p>
          <a:p>
            <a:pPr eaLnBrk="1" hangingPunct="1">
              <a:lnSpc>
                <a:spcPct val="124000"/>
              </a:lnSpc>
              <a:spcBef>
                <a:spcPts val="794"/>
              </a:spcBef>
              <a:buClr>
                <a:schemeClr val="tx1"/>
              </a:buClr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Partial paintings ...?</a:t>
            </a: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1546008" y="2581234"/>
            <a:ext cx="591110" cy="53368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849474"/>
            <a:ext cx="3611098" cy="23327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/>
      <p:bldP spid="51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7477"/>
            <a:ext cx="9144001" cy="13256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I’ll make presentation decisions today!</a:t>
            </a:r>
            <a:br>
              <a:rPr lang="en-US" dirty="0"/>
            </a:b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Or at least will try to …</a:t>
            </a:r>
            <a:br>
              <a:rPr lang="en-US" sz="2200" i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US" sz="2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Send me preferences!!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Integer (linear) program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i="1" dirty="0"/>
              <a:t>maximize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660066"/>
                </a:solidFill>
              </a:rPr>
              <a:t>3x + 2y</a:t>
            </a:r>
          </a:p>
          <a:p>
            <a:pPr>
              <a:buClr>
                <a:schemeClr val="tx1"/>
              </a:buClr>
            </a:pPr>
            <a:r>
              <a:rPr lang="en-US" altLang="en-US" i="1" dirty="0"/>
              <a:t>subject to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4x + 2y ≤ 15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008000"/>
                </a:solidFill>
              </a:rPr>
              <a:t>x + 2y ≤ 8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800000"/>
                </a:solidFill>
              </a:rPr>
              <a:t>x + y ≤ 5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x ≥ 0, integer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y ≥ 0, integer</a:t>
            </a:r>
          </a:p>
          <a:p>
            <a:endParaRPr lang="en-US" altLang="en-US" dirty="0"/>
          </a:p>
          <a:p>
            <a:endParaRPr lang="en-US" altLang="en-US" i="1" dirty="0"/>
          </a:p>
        </p:txBody>
      </p:sp>
      <p:sp>
        <p:nvSpPr>
          <p:cNvPr id="228356" name="Oval 4"/>
          <p:cNvSpPr>
            <a:spLocks noChangeArrowheads="1"/>
          </p:cNvSpPr>
          <p:nvPr/>
        </p:nvSpPr>
        <p:spPr bwMode="auto">
          <a:xfrm>
            <a:off x="3683934" y="3810000"/>
            <a:ext cx="148478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3758173" y="1599640"/>
            <a:ext cx="0" cy="44963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3758174" y="6096000"/>
            <a:ext cx="45117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314140" y="4724681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2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314140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0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314140" y="373436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4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314140" y="266700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6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314140" y="169068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8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639235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 dirty="0">
                <a:latin typeface="Arial" charset="0"/>
              </a:rPr>
              <a:t>2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668776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4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703919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6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7746066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8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758174" y="2286000"/>
            <a:ext cx="1923209" cy="3810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 flipV="1">
            <a:off x="3758174" y="3885640"/>
            <a:ext cx="4141974" cy="221036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758173" y="3429000"/>
            <a:ext cx="2588559" cy="2667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H="1" flipV="1">
            <a:off x="3758173" y="4419321"/>
            <a:ext cx="1035143" cy="1676680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H="1" flipV="1">
            <a:off x="3758173" y="2819681"/>
            <a:ext cx="1997449" cy="3276319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8373" name="Line 21"/>
          <p:cNvSpPr>
            <a:spLocks noChangeShapeType="1"/>
          </p:cNvSpPr>
          <p:nvPr/>
        </p:nvSpPr>
        <p:spPr bwMode="auto">
          <a:xfrm flipH="1">
            <a:off x="5016034" y="4343681"/>
            <a:ext cx="1035143" cy="3039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8374" name="Text Box 22"/>
          <p:cNvSpPr txBox="1">
            <a:spLocks noChangeArrowheads="1"/>
          </p:cNvSpPr>
          <p:nvPr/>
        </p:nvSpPr>
        <p:spPr bwMode="auto">
          <a:xfrm>
            <a:off x="5976938" y="3657320"/>
            <a:ext cx="1861577" cy="11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optimal LP solution: x=2.5, y=2.5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(objective 12.5)</a:t>
            </a:r>
          </a:p>
        </p:txBody>
      </p:sp>
      <p:sp>
        <p:nvSpPr>
          <p:cNvPr id="228375" name="Oval 23"/>
          <p:cNvSpPr>
            <a:spLocks noChangeArrowheads="1"/>
          </p:cNvSpPr>
          <p:nvPr/>
        </p:nvSpPr>
        <p:spPr bwMode="auto">
          <a:xfrm>
            <a:off x="3683934" y="4343681"/>
            <a:ext cx="148478" cy="152680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76" name="Oval 24"/>
          <p:cNvSpPr>
            <a:spLocks noChangeArrowheads="1"/>
          </p:cNvSpPr>
          <p:nvPr/>
        </p:nvSpPr>
        <p:spPr bwMode="auto">
          <a:xfrm>
            <a:off x="3683934" y="4877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77" name="Oval 25"/>
          <p:cNvSpPr>
            <a:spLocks noChangeArrowheads="1"/>
          </p:cNvSpPr>
          <p:nvPr/>
        </p:nvSpPr>
        <p:spPr bwMode="auto">
          <a:xfrm>
            <a:off x="3683934" y="5409640"/>
            <a:ext cx="148478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78" name="Oval 26"/>
          <p:cNvSpPr>
            <a:spLocks noChangeArrowheads="1"/>
          </p:cNvSpPr>
          <p:nvPr/>
        </p:nvSpPr>
        <p:spPr bwMode="auto">
          <a:xfrm>
            <a:off x="3683934" y="6020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79" name="Oval 27"/>
          <p:cNvSpPr>
            <a:spLocks noChangeArrowheads="1"/>
          </p:cNvSpPr>
          <p:nvPr/>
        </p:nvSpPr>
        <p:spPr bwMode="auto">
          <a:xfrm>
            <a:off x="4127968" y="4343681"/>
            <a:ext cx="148478" cy="152680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0" name="Oval 28"/>
          <p:cNvSpPr>
            <a:spLocks noChangeArrowheads="1"/>
          </p:cNvSpPr>
          <p:nvPr/>
        </p:nvSpPr>
        <p:spPr bwMode="auto">
          <a:xfrm>
            <a:off x="4127968" y="4877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1" name="Oval 29"/>
          <p:cNvSpPr>
            <a:spLocks noChangeArrowheads="1"/>
          </p:cNvSpPr>
          <p:nvPr/>
        </p:nvSpPr>
        <p:spPr bwMode="auto">
          <a:xfrm>
            <a:off x="4127968" y="5409640"/>
            <a:ext cx="148478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2" name="Oval 30"/>
          <p:cNvSpPr>
            <a:spLocks noChangeArrowheads="1"/>
          </p:cNvSpPr>
          <p:nvPr/>
        </p:nvSpPr>
        <p:spPr bwMode="auto">
          <a:xfrm>
            <a:off x="4127968" y="6020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3" name="Oval 31"/>
          <p:cNvSpPr>
            <a:spLocks noChangeArrowheads="1"/>
          </p:cNvSpPr>
          <p:nvPr/>
        </p:nvSpPr>
        <p:spPr bwMode="auto">
          <a:xfrm>
            <a:off x="4646240" y="4343681"/>
            <a:ext cx="147077" cy="152680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4" name="Oval 32"/>
          <p:cNvSpPr>
            <a:spLocks noChangeArrowheads="1"/>
          </p:cNvSpPr>
          <p:nvPr/>
        </p:nvSpPr>
        <p:spPr bwMode="auto">
          <a:xfrm>
            <a:off x="4646240" y="4877361"/>
            <a:ext cx="147077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5" name="Oval 33"/>
          <p:cNvSpPr>
            <a:spLocks noChangeArrowheads="1"/>
          </p:cNvSpPr>
          <p:nvPr/>
        </p:nvSpPr>
        <p:spPr bwMode="auto">
          <a:xfrm>
            <a:off x="4646240" y="5409640"/>
            <a:ext cx="147077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6" name="Oval 34"/>
          <p:cNvSpPr>
            <a:spLocks noChangeArrowheads="1"/>
          </p:cNvSpPr>
          <p:nvPr/>
        </p:nvSpPr>
        <p:spPr bwMode="auto">
          <a:xfrm>
            <a:off x="4646240" y="6020361"/>
            <a:ext cx="147077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7" name="Oval 35"/>
          <p:cNvSpPr>
            <a:spLocks noChangeArrowheads="1"/>
          </p:cNvSpPr>
          <p:nvPr/>
        </p:nvSpPr>
        <p:spPr bwMode="auto">
          <a:xfrm>
            <a:off x="5163111" y="5409640"/>
            <a:ext cx="148478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8" name="Oval 36"/>
          <p:cNvSpPr>
            <a:spLocks noChangeArrowheads="1"/>
          </p:cNvSpPr>
          <p:nvPr/>
        </p:nvSpPr>
        <p:spPr bwMode="auto">
          <a:xfrm>
            <a:off x="5163111" y="6020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8389" name="Text Box 37"/>
          <p:cNvSpPr txBox="1">
            <a:spLocks noChangeArrowheads="1"/>
          </p:cNvSpPr>
          <p:nvPr/>
        </p:nvSpPr>
        <p:spPr bwMode="auto">
          <a:xfrm>
            <a:off x="4497762" y="2391056"/>
            <a:ext cx="1861577" cy="11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optimal IP solution: x=2, y=3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(objective 12)</a:t>
            </a:r>
          </a:p>
        </p:txBody>
      </p:sp>
      <p:sp>
        <p:nvSpPr>
          <p:cNvPr id="228390" name="Line 38"/>
          <p:cNvSpPr>
            <a:spLocks noChangeShapeType="1"/>
          </p:cNvSpPr>
          <p:nvPr/>
        </p:nvSpPr>
        <p:spPr bwMode="auto">
          <a:xfrm flipH="1">
            <a:off x="4793316" y="3657321"/>
            <a:ext cx="296956" cy="6093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 animBg="1"/>
      <p:bldP spid="228373" grpId="0" animBg="1"/>
      <p:bldP spid="228374" grpId="0"/>
      <p:bldP spid="228375" grpId="0" animBg="1"/>
      <p:bldP spid="228376" grpId="0" animBg="1"/>
      <p:bldP spid="228377" grpId="0" animBg="1"/>
      <p:bldP spid="228378" grpId="0" animBg="1"/>
      <p:bldP spid="228379" grpId="0" animBg="1"/>
      <p:bldP spid="228380" grpId="0" animBg="1"/>
      <p:bldP spid="228381" grpId="0" animBg="1"/>
      <p:bldP spid="228382" grpId="0" animBg="1"/>
      <p:bldP spid="228383" grpId="0" animBg="1"/>
      <p:bldP spid="228384" grpId="0" animBg="1"/>
      <p:bldP spid="228385" grpId="0" animBg="1"/>
      <p:bldP spid="228386" grpId="0" animBg="1"/>
      <p:bldP spid="228387" grpId="0" animBg="1"/>
      <p:bldP spid="228388" grpId="0" animBg="1"/>
      <p:bldP spid="228389" grpId="0"/>
      <p:bldP spid="2283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Mixed integer (linear) program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i="1" dirty="0"/>
              <a:t>maximize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660066"/>
                </a:solidFill>
              </a:rPr>
              <a:t>3x + 2y</a:t>
            </a:r>
          </a:p>
          <a:p>
            <a:pPr>
              <a:buClr>
                <a:schemeClr val="tx1"/>
              </a:buClr>
            </a:pPr>
            <a:r>
              <a:rPr lang="en-US" altLang="en-US" i="1" dirty="0"/>
              <a:t>subject to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4x + 2y ≤ 15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008000"/>
                </a:solidFill>
              </a:rPr>
              <a:t>x + 2y ≤ 8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800000"/>
                </a:solidFill>
              </a:rPr>
              <a:t>x + y ≤ 5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x ≥ 0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y ≥ 0, integer</a:t>
            </a:r>
          </a:p>
          <a:p>
            <a:endParaRPr lang="en-US" altLang="en-US" dirty="0"/>
          </a:p>
          <a:p>
            <a:endParaRPr lang="en-US" altLang="en-US" i="1" dirty="0"/>
          </a:p>
        </p:txBody>
      </p:sp>
      <p:sp>
        <p:nvSpPr>
          <p:cNvPr id="229380" name="Oval 4"/>
          <p:cNvSpPr>
            <a:spLocks noChangeArrowheads="1"/>
          </p:cNvSpPr>
          <p:nvPr/>
        </p:nvSpPr>
        <p:spPr bwMode="auto">
          <a:xfrm>
            <a:off x="3683934" y="3810000"/>
            <a:ext cx="148478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3758173" y="1599640"/>
            <a:ext cx="0" cy="44963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3758174" y="6096000"/>
            <a:ext cx="45117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314140" y="4724681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2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314140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0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314140" y="373436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4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314140" y="2667000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6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314140" y="169068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8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639235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2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668776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4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03919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6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746066" y="6110008"/>
            <a:ext cx="308186" cy="3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8</a:t>
            </a: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3758174" y="2286000"/>
            <a:ext cx="1923209" cy="3810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 flipV="1">
            <a:off x="3758174" y="3885640"/>
            <a:ext cx="4141974" cy="221036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3758173" y="3429000"/>
            <a:ext cx="2588559" cy="2667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 flipV="1">
            <a:off x="3758173" y="4419321"/>
            <a:ext cx="1035143" cy="1676680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 flipH="1" flipV="1">
            <a:off x="3758173" y="2819681"/>
            <a:ext cx="1997449" cy="3276319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H="1">
            <a:off x="5016034" y="4343681"/>
            <a:ext cx="1035143" cy="3039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681382" y="3534056"/>
            <a:ext cx="1861578" cy="11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optimal LP solution: x=2.5, y=2.5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(objective 12.5)</a:t>
            </a:r>
          </a:p>
        </p:txBody>
      </p:sp>
      <p:sp>
        <p:nvSpPr>
          <p:cNvPr id="229399" name="Oval 23"/>
          <p:cNvSpPr>
            <a:spLocks noChangeArrowheads="1"/>
          </p:cNvSpPr>
          <p:nvPr/>
        </p:nvSpPr>
        <p:spPr bwMode="auto">
          <a:xfrm>
            <a:off x="3683934" y="4343681"/>
            <a:ext cx="148478" cy="152680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9400" name="Oval 24"/>
          <p:cNvSpPr>
            <a:spLocks noChangeArrowheads="1"/>
          </p:cNvSpPr>
          <p:nvPr/>
        </p:nvSpPr>
        <p:spPr bwMode="auto">
          <a:xfrm>
            <a:off x="3683934" y="4877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9401" name="Oval 25"/>
          <p:cNvSpPr>
            <a:spLocks noChangeArrowheads="1"/>
          </p:cNvSpPr>
          <p:nvPr/>
        </p:nvSpPr>
        <p:spPr bwMode="auto">
          <a:xfrm>
            <a:off x="3683934" y="5409640"/>
            <a:ext cx="148478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9402" name="Oval 26"/>
          <p:cNvSpPr>
            <a:spLocks noChangeArrowheads="1"/>
          </p:cNvSpPr>
          <p:nvPr/>
        </p:nvSpPr>
        <p:spPr bwMode="auto">
          <a:xfrm>
            <a:off x="3683934" y="6020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9403" name="Oval 27"/>
          <p:cNvSpPr>
            <a:spLocks noChangeArrowheads="1"/>
          </p:cNvSpPr>
          <p:nvPr/>
        </p:nvSpPr>
        <p:spPr bwMode="auto">
          <a:xfrm>
            <a:off x="4646240" y="4343681"/>
            <a:ext cx="147077" cy="152680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9404" name="Oval 28"/>
          <p:cNvSpPr>
            <a:spLocks noChangeArrowheads="1"/>
          </p:cNvSpPr>
          <p:nvPr/>
        </p:nvSpPr>
        <p:spPr bwMode="auto">
          <a:xfrm>
            <a:off x="5016034" y="4877361"/>
            <a:ext cx="147077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9405" name="Oval 29"/>
          <p:cNvSpPr>
            <a:spLocks noChangeArrowheads="1"/>
          </p:cNvSpPr>
          <p:nvPr/>
        </p:nvSpPr>
        <p:spPr bwMode="auto">
          <a:xfrm>
            <a:off x="5311589" y="5409640"/>
            <a:ext cx="148478" cy="152681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229406" name="Oval 30"/>
          <p:cNvSpPr>
            <a:spLocks noChangeArrowheads="1"/>
          </p:cNvSpPr>
          <p:nvPr/>
        </p:nvSpPr>
        <p:spPr bwMode="auto">
          <a:xfrm>
            <a:off x="5607144" y="6020361"/>
            <a:ext cx="148478" cy="151279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45720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/>
            <a:endParaRPr lang="en-US" altLang="en-US" sz="2118"/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4497762" y="2391056"/>
            <a:ext cx="1861577" cy="11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optimal IP solution: x=2, y=3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(objective 12)</a:t>
            </a:r>
          </a:p>
        </p:txBody>
      </p:sp>
      <p:sp>
        <p:nvSpPr>
          <p:cNvPr id="7200" name="Line 32"/>
          <p:cNvSpPr>
            <a:spLocks noChangeShapeType="1"/>
          </p:cNvSpPr>
          <p:nvPr/>
        </p:nvSpPr>
        <p:spPr bwMode="auto">
          <a:xfrm flipH="1">
            <a:off x="4793316" y="3657321"/>
            <a:ext cx="296956" cy="6093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9409" name="Line 33"/>
          <p:cNvSpPr>
            <a:spLocks noChangeShapeType="1"/>
          </p:cNvSpPr>
          <p:nvPr/>
        </p:nvSpPr>
        <p:spPr bwMode="auto">
          <a:xfrm>
            <a:off x="3758173" y="4419320"/>
            <a:ext cx="962305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9410" name="Line 34"/>
          <p:cNvSpPr>
            <a:spLocks noChangeShapeType="1"/>
          </p:cNvSpPr>
          <p:nvPr/>
        </p:nvSpPr>
        <p:spPr bwMode="auto">
          <a:xfrm>
            <a:off x="3758173" y="4953000"/>
            <a:ext cx="1332099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9411" name="Line 35"/>
          <p:cNvSpPr>
            <a:spLocks noChangeShapeType="1"/>
          </p:cNvSpPr>
          <p:nvPr/>
        </p:nvSpPr>
        <p:spPr bwMode="auto">
          <a:xfrm>
            <a:off x="3758174" y="5486681"/>
            <a:ext cx="1627654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9412" name="Line 36"/>
          <p:cNvSpPr>
            <a:spLocks noChangeShapeType="1"/>
          </p:cNvSpPr>
          <p:nvPr/>
        </p:nvSpPr>
        <p:spPr bwMode="auto">
          <a:xfrm>
            <a:off x="3758174" y="6096000"/>
            <a:ext cx="1923209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229413" name="Text Box 37"/>
          <p:cNvSpPr txBox="1">
            <a:spLocks noChangeArrowheads="1"/>
          </p:cNvSpPr>
          <p:nvPr/>
        </p:nvSpPr>
        <p:spPr bwMode="auto">
          <a:xfrm>
            <a:off x="7147953" y="4647640"/>
            <a:ext cx="1861577" cy="11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>
            <a:spAutoFit/>
          </a:bodyPr>
          <a:lstStyle>
            <a:lvl1pPr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1pPr>
            <a:lvl2pPr marL="742950" indent="-28575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2pPr>
            <a:lvl3pPr marL="11430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3pPr>
            <a:lvl4pPr marL="16002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4pPr>
            <a:lvl5pPr marL="2057400" indent="-228600" defTabSz="509588" eaLnBrk="0" hangingPunct="0"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5pPr>
            <a:lvl6pPr marL="25146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6pPr>
            <a:lvl7pPr marL="29718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7pPr>
            <a:lvl8pPr marL="34290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8pPr>
            <a:lvl9pPr marL="3886200" indent="-228600" algn="ctr" defTabSz="509588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tx1"/>
                </a:solidFill>
                <a:latin typeface="Times New Roman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optimal MIP solution: x=2.75, y=2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765">
                <a:latin typeface="Arial" charset="0"/>
              </a:rPr>
              <a:t>(objective 12.25)</a:t>
            </a:r>
          </a:p>
        </p:txBody>
      </p:sp>
      <p:sp>
        <p:nvSpPr>
          <p:cNvPr id="229414" name="Line 38"/>
          <p:cNvSpPr>
            <a:spLocks noChangeShapeType="1"/>
          </p:cNvSpPr>
          <p:nvPr/>
        </p:nvSpPr>
        <p:spPr bwMode="auto">
          <a:xfrm flipH="1" flipV="1">
            <a:off x="5163111" y="4953000"/>
            <a:ext cx="2071688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88"/>
          </a:p>
        </p:txBody>
      </p:sp>
      <p:sp>
        <p:nvSpPr>
          <p:cNvPr id="42" name="TextBox 41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 animBg="1"/>
      <p:bldP spid="229399" grpId="0" animBg="1"/>
      <p:bldP spid="229400" grpId="0" animBg="1"/>
      <p:bldP spid="229401" grpId="0" animBg="1"/>
      <p:bldP spid="229402" grpId="0" animBg="1"/>
      <p:bldP spid="229403" grpId="0" animBg="1"/>
      <p:bldP spid="229404" grpId="0" animBg="1"/>
      <p:bldP spid="229405" grpId="0" animBg="1"/>
      <p:bldP spid="229406" grpId="0" animBg="1"/>
      <p:bldP spid="229409" grpId="0" animBg="1"/>
      <p:bldP spid="229410" grpId="0" animBg="1"/>
      <p:bldP spid="229411" grpId="0" animBg="1"/>
      <p:bldP spid="229412" grpId="0" animBg="1"/>
      <p:bldP spid="229413" grpId="0"/>
      <p:bldP spid="2294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programs can be solved in </a:t>
            </a:r>
            <a:r>
              <a:rPr lang="en-US" dirty="0">
                <a:solidFill>
                  <a:schemeClr val="tx2"/>
                </a:solidFill>
              </a:rPr>
              <a:t>polynomial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If we can represent a problem as a compact LP, we can solve that problem in polynomial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 zero-sum Nash equilibrium computation</a:t>
            </a:r>
          </a:p>
          <a:p>
            <a:r>
              <a:rPr lang="en-US" dirty="0"/>
              <a:t>General (mixed) integer programs are </a:t>
            </a:r>
            <a:r>
              <a:rPr lang="en-US" dirty="0">
                <a:solidFill>
                  <a:schemeClr val="tx2"/>
                </a:solidFill>
              </a:rPr>
              <a:t>NP-hard</a:t>
            </a:r>
            <a:r>
              <a:rPr lang="en-US" dirty="0"/>
              <a:t> to solve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General Nash equilibrium computation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Computation of (most) </a:t>
            </a:r>
            <a:r>
              <a:rPr lang="en-US" dirty="0" err="1"/>
              <a:t>Stackelberg</a:t>
            </a:r>
            <a:r>
              <a:rPr lang="en-US" dirty="0"/>
              <a:t> problems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general allocation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84677" y="4691825"/>
            <a:ext cx="3517998" cy="2103578"/>
            <a:chOff x="5184677" y="4691825"/>
            <a:chExt cx="3517998" cy="21035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677" y="4691825"/>
              <a:ext cx="3517998" cy="186528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63858" y="6487626"/>
              <a:ext cx="2926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[Thanks Zico </a:t>
              </a:r>
              <a:r>
                <a:rPr lang="en-US" sz="1400" i="1" dirty="0" err="1"/>
                <a:t>Kolter</a:t>
              </a:r>
              <a:r>
                <a:rPr lang="en-US" sz="1400" i="1" dirty="0"/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0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 Relaxation, B&amp;B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Given an IP, the </a:t>
            </a:r>
            <a:r>
              <a:rPr lang="en-US" dirty="0">
                <a:solidFill>
                  <a:schemeClr val="tx2"/>
                </a:solidFill>
              </a:rPr>
              <a:t>LP relaxation </a:t>
            </a:r>
            <a:r>
              <a:rPr lang="en-US" dirty="0"/>
              <a:t>of that IP is the same program with any integrality constraints removed.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 a maximization problem, LP OPT </a:t>
            </a:r>
            <a:r>
              <a:rPr lang="en-US" b="0" u="sng" dirty="0"/>
              <a:t>&gt;</a:t>
            </a:r>
            <a:r>
              <a:rPr lang="en-US" b="0" dirty="0"/>
              <a:t> IP OPT.  Why?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So, we can use this as a </a:t>
            </a:r>
            <a:r>
              <a:rPr lang="en-US" b="0" dirty="0">
                <a:solidFill>
                  <a:schemeClr val="tx2"/>
                </a:solidFill>
              </a:rPr>
              <a:t>PTIME upper bound</a:t>
            </a:r>
            <a:r>
              <a:rPr lang="en-US" b="0" dirty="0"/>
              <a:t> during search</a:t>
            </a:r>
          </a:p>
          <a:p>
            <a:r>
              <a:rPr lang="en-US" dirty="0">
                <a:solidFill>
                  <a:schemeClr val="tx2"/>
                </a:solidFill>
              </a:rPr>
              <a:t>Branch and bound</a:t>
            </a:r>
            <a:r>
              <a:rPr lang="en-US" dirty="0"/>
              <a:t> (for maximization of binary IPs):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Start with no variable assignments at the root of a tree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Split the search space in two by branching on a variable.  First, set it to 0, see how that affects the objective: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If upper bound (LPR) of branch is worse than incumbent best solution, prune this branch and backtrack (aka set </a:t>
            </a:r>
            <a:r>
              <a:rPr lang="en-US" dirty="0" err="1"/>
              <a:t>var</a:t>
            </a:r>
            <a:r>
              <a:rPr lang="en-US" dirty="0"/>
              <a:t> to 1)</a:t>
            </a:r>
          </a:p>
          <a:p>
            <a:pPr marL="800100" lvl="1" indent="-342900"/>
            <a:r>
              <a:rPr lang="en-US" dirty="0"/>
              <a:t>Otherwise, possibly continue branching until all variables are set, or until all subtrees are pruned, or until LP = IP</a:t>
            </a:r>
          </a:p>
          <a:p>
            <a:r>
              <a:rPr lang="en-US" dirty="0"/>
              <a:t>Tighter LP relaxations </a:t>
            </a:r>
            <a:r>
              <a:rPr lang="en-US" dirty="0">
                <a:sym typeface="Wingdings"/>
              </a:rPr>
              <a:t> aggressive pruning  smaller trees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 Planes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“Trimming down” the LP polytope – while maintaining all feasible IP points – results in tighter bounds: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Extra linear constraints, called </a:t>
            </a:r>
            <a:r>
              <a:rPr lang="en-US" b="0" dirty="0">
                <a:solidFill>
                  <a:schemeClr val="tx2"/>
                </a:solidFill>
              </a:rPr>
              <a:t>cuts</a:t>
            </a:r>
            <a:r>
              <a:rPr lang="en-US" b="0" dirty="0"/>
              <a:t>, are valid to add if they remove no integral points</a:t>
            </a:r>
          </a:p>
          <a:p>
            <a:endParaRPr lang="en-US" dirty="0"/>
          </a:p>
          <a:p>
            <a:r>
              <a:rPr lang="en-US" dirty="0"/>
              <a:t>Lots of cuts!  Which should we add?</a:t>
            </a:r>
            <a:endParaRPr lang="en-US" b="0" dirty="0"/>
          </a:p>
          <a:p>
            <a:r>
              <a:rPr lang="en-US" dirty="0"/>
              <a:t>Can cuts be computed quickly?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families of cuts can be generated quickly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Often just generate and test </a:t>
            </a:r>
            <a:r>
              <a:rPr lang="en-US" b="0" dirty="0" err="1"/>
              <a:t>separability</a:t>
            </a:r>
            <a:r>
              <a:rPr lang="en-US" dirty="0"/>
              <a:t>  </a:t>
            </a:r>
          </a:p>
          <a:p>
            <a:r>
              <a:rPr lang="en-US" dirty="0"/>
              <a:t>Sparse coefficients?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3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 Plane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113039" y="5690259"/>
                <a:ext cx="3110144" cy="412421"/>
              </a:xfrm>
              <a:prstGeom prst="rect">
                <a:avLst/>
              </a:prstGeom>
              <a:noFill/>
            </p:spPr>
            <p:txBody>
              <a:bodyPr wrap="square" lIns="73152" tIns="36576" rIns="73152" bIns="3657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sz="220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={</m:t>
                      </m:r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/>
                        </a:rPr>
                        <m:t>∈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/>
                        </a:rPr>
                        <m:t>: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/>
                        </a:rPr>
                        <m:t>𝐴𝑥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/>
                        </a:rPr>
                        <m:t>≤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/>
                        </a:rPr>
                        <m:t>𝑏</m:t>
                      </m:r>
                      <m:r>
                        <a:rPr lang="en-US" sz="2200" i="1">
                          <a:solidFill>
                            <a:srgbClr val="0000FF"/>
                          </a:solidFill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sz="22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39" y="5690259"/>
                <a:ext cx="3110144" cy="412421"/>
              </a:xfrm>
              <a:prstGeom prst="rect">
                <a:avLst/>
              </a:prstGeom>
              <a:blipFill rotWithShape="1">
                <a:blip r:embed="rId5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2885436" y="2127746"/>
            <a:ext cx="3614057" cy="2987977"/>
            <a:chOff x="2885436" y="2127746"/>
            <a:chExt cx="3614057" cy="2987977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907206" y="2127746"/>
              <a:ext cx="2886754" cy="676474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573166" y="3862485"/>
              <a:ext cx="926326" cy="1253236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793962" y="2133193"/>
              <a:ext cx="705531" cy="1729293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907206" y="2783286"/>
              <a:ext cx="852766" cy="182589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63056" y="4585856"/>
              <a:ext cx="1810111" cy="529867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885436" y="3715927"/>
                  <a:ext cx="653143" cy="566309"/>
                </a:xfrm>
                <a:prstGeom prst="rect">
                  <a:avLst/>
                </a:prstGeom>
                <a:noFill/>
              </p:spPr>
              <p:txBody>
                <a:bodyPr wrap="square" lIns="73152" tIns="36576" rIns="73152" bIns="36576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𝑃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5436" y="3715927"/>
                  <a:ext cx="653143" cy="56630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832453" y="3090694"/>
            <a:ext cx="1454083" cy="1357854"/>
            <a:chOff x="3832453" y="3090694"/>
            <a:chExt cx="1454083" cy="1357854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3882258" y="3090694"/>
              <a:ext cx="1321113" cy="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240806" y="3882239"/>
                  <a:ext cx="653143" cy="566309"/>
                </a:xfrm>
                <a:prstGeom prst="rect">
                  <a:avLst/>
                </a:prstGeom>
                <a:noFill/>
              </p:spPr>
              <p:txBody>
                <a:bodyPr wrap="square" lIns="73152" tIns="36576" rIns="73152" bIns="36576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US" sz="2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0806" y="3882239"/>
                  <a:ext cx="653143" cy="56630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Connector 37"/>
            <p:cNvCxnSpPr/>
            <p:nvPr/>
          </p:nvCxnSpPr>
          <p:spPr>
            <a:xfrm flipV="1">
              <a:off x="3901649" y="4403367"/>
              <a:ext cx="1321113" cy="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6" idx="4"/>
              <a:endCxn id="30" idx="0"/>
            </p:cNvCxnSpPr>
            <p:nvPr/>
          </p:nvCxnSpPr>
          <p:spPr>
            <a:xfrm>
              <a:off x="3832453" y="3178994"/>
              <a:ext cx="7123" cy="114124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79413" y="3187145"/>
              <a:ext cx="7123" cy="114124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005733" y="2008910"/>
            <a:ext cx="1045029" cy="752763"/>
            <a:chOff x="2005733" y="2008910"/>
            <a:chExt cx="1045029" cy="752763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05733" y="2133192"/>
              <a:ext cx="1045029" cy="62848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126985" y="2008910"/>
                  <a:ext cx="442877" cy="566309"/>
                </a:xfrm>
                <a:prstGeom prst="rect">
                  <a:avLst/>
                </a:prstGeom>
                <a:noFill/>
              </p:spPr>
              <p:txBody>
                <a:bodyPr wrap="none" lIns="73152" tIns="36576" rIns="73152" bIns="36576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𝑐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985" y="2008910"/>
                  <a:ext cx="442877" cy="566309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3" name="Straight Connector 42"/>
          <p:cNvCxnSpPr/>
          <p:nvPr/>
        </p:nvCxnSpPr>
        <p:spPr>
          <a:xfrm>
            <a:off x="4033156" y="2304472"/>
            <a:ext cx="3511451" cy="5541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52851" y="2183165"/>
            <a:ext cx="3562349" cy="8295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5-Point Star 47"/>
          <p:cNvSpPr/>
          <p:nvPr/>
        </p:nvSpPr>
        <p:spPr>
          <a:xfrm>
            <a:off x="5728648" y="2072329"/>
            <a:ext cx="130629" cy="11083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spcCol="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723230" y="1759527"/>
                <a:ext cx="458844" cy="381643"/>
              </a:xfrm>
              <a:prstGeom prst="rect">
                <a:avLst/>
              </a:prstGeom>
              <a:noFill/>
            </p:spPr>
            <p:txBody>
              <a:bodyPr wrap="none" lIns="73152" tIns="36576" rIns="73152" bIns="3657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230" y="1759527"/>
                <a:ext cx="458844" cy="38164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036329" y="2275722"/>
                <a:ext cx="452881" cy="381643"/>
              </a:xfrm>
              <a:prstGeom prst="rect">
                <a:avLst/>
              </a:prstGeom>
              <a:noFill/>
            </p:spPr>
            <p:txBody>
              <a:bodyPr wrap="none" lIns="73152" tIns="36576" rIns="73152" bIns="3657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329" y="2275722"/>
                <a:ext cx="452881" cy="38164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88"/>
          <p:cNvGrpSpPr/>
          <p:nvPr/>
        </p:nvGrpSpPr>
        <p:grpSpPr>
          <a:xfrm>
            <a:off x="914400" y="1676400"/>
            <a:ext cx="7331888" cy="3985447"/>
            <a:chOff x="914400" y="1676400"/>
            <a:chExt cx="7331888" cy="3985447"/>
          </a:xfrm>
        </p:grpSpPr>
        <p:sp>
          <p:nvSpPr>
            <p:cNvPr id="17" name="Oval 16"/>
            <p:cNvSpPr/>
            <p:nvPr/>
          </p:nvSpPr>
          <p:spPr>
            <a:xfrm>
              <a:off x="5203372" y="3012740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14400" y="1676400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363561" y="1682704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14400" y="3006437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63561" y="3012740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752851" y="1682704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203372" y="1682704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752851" y="3012740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628679" y="1702331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628679" y="3032367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921522" y="4313937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370685" y="4320240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759972" y="4320240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210494" y="4320240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635803" y="4339867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921522" y="5456337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370685" y="5462640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59972" y="5462640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210494" y="5462640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635803" y="5482267"/>
              <a:ext cx="159204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8079962" y="1715655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079962" y="3045691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087085" y="4353192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8087085" y="5495592"/>
              <a:ext cx="159203" cy="1662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" tIns="36576" rIns="73152" bIns="36576" anchor="ctr"/>
            <a:lstStyle/>
            <a:p>
              <a:pPr algn="ctr">
                <a:defRPr/>
              </a:pP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3200400" y="6102680"/>
                <a:ext cx="314002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200" i="1" dirty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 dirty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2200" i="1" dirty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conv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20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hull</m:t>
                      </m:r>
                      <m:d>
                        <m:dPr>
                          <m:ctrlPr>
                            <a:rPr lang="en-US" sz="22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200" i="1" dirty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𝑃</m:t>
                          </m:r>
                          <m:r>
                            <a:rPr lang="en-US" sz="2200" i="1" dirty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∩</m:t>
                          </m:r>
                          <m:sSup>
                            <m:sSupPr>
                              <m:ctrlPr>
                                <a:rPr lang="en-US" sz="22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 dirty="0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200" i="1" dirty="0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6102680"/>
                <a:ext cx="3140027" cy="430887"/>
              </a:xfrm>
              <a:prstGeom prst="rect">
                <a:avLst/>
              </a:prstGeom>
              <a:blipFill rotWithShape="1">
                <a:blip r:embed="rId11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/>
          <p:cNvCxnSpPr/>
          <p:nvPr/>
        </p:nvCxnSpPr>
        <p:spPr>
          <a:xfrm>
            <a:off x="3919176" y="2127746"/>
            <a:ext cx="2868707" cy="19870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5-Point Star 68"/>
          <p:cNvSpPr/>
          <p:nvPr/>
        </p:nvSpPr>
        <p:spPr>
          <a:xfrm>
            <a:off x="4343400" y="2403764"/>
            <a:ext cx="130629" cy="11083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spcCol="0"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2005733" y="2403764"/>
            <a:ext cx="5766667" cy="125383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5-Point Star 74"/>
          <p:cNvSpPr/>
          <p:nvPr/>
        </p:nvSpPr>
        <p:spPr>
          <a:xfrm>
            <a:off x="5822023" y="2286000"/>
            <a:ext cx="130629" cy="11083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spcCol="0"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/>
          <p:nvPr/>
        </p:nvSpPr>
        <p:spPr>
          <a:xfrm>
            <a:off x="4593771" y="2327564"/>
            <a:ext cx="130629" cy="11083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spcCol="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4341756" y="1981200"/>
                <a:ext cx="458844" cy="381643"/>
              </a:xfrm>
              <a:prstGeom prst="rect">
                <a:avLst/>
              </a:prstGeom>
              <a:noFill/>
            </p:spPr>
            <p:txBody>
              <a:bodyPr wrap="none" lIns="73152" tIns="36576" rIns="73152" bIns="3657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756" y="1981200"/>
                <a:ext cx="458844" cy="38164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114800" y="2437757"/>
                <a:ext cx="458844" cy="381643"/>
              </a:xfrm>
              <a:prstGeom prst="rect">
                <a:avLst/>
              </a:prstGeom>
              <a:noFill/>
            </p:spPr>
            <p:txBody>
              <a:bodyPr wrap="none" lIns="73152" tIns="36576" rIns="73152" bIns="3657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437757"/>
                <a:ext cx="458844" cy="38164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273424" y="3096623"/>
                <a:ext cx="720069" cy="438518"/>
              </a:xfrm>
              <a:prstGeom prst="rect">
                <a:avLst/>
              </a:prstGeom>
              <a:noFill/>
            </p:spPr>
            <p:txBody>
              <a:bodyPr wrap="none" lIns="73152" tIns="36576" rIns="73152" bIns="3657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𝑜𝑝𝑡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424" y="3096623"/>
                <a:ext cx="720069" cy="438518"/>
              </a:xfrm>
              <a:prstGeom prst="rect">
                <a:avLst/>
              </a:prstGeom>
              <a:blipFill rotWithShape="1"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5-Point Star 58"/>
          <p:cNvSpPr/>
          <p:nvPr/>
        </p:nvSpPr>
        <p:spPr>
          <a:xfrm>
            <a:off x="5131130" y="2895600"/>
            <a:ext cx="279070" cy="313799"/>
          </a:xfrm>
          <a:prstGeom prst="star5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spcCol="0"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>
            <a:off x="2005733" y="2466543"/>
            <a:ext cx="5309467" cy="65473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5-Point Star 91"/>
          <p:cNvSpPr/>
          <p:nvPr/>
        </p:nvSpPr>
        <p:spPr>
          <a:xfrm>
            <a:off x="4876800" y="2763982"/>
            <a:ext cx="130629" cy="11083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spcCol="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4875156" y="2513957"/>
                <a:ext cx="458844" cy="381643"/>
              </a:xfrm>
              <a:prstGeom prst="rect">
                <a:avLst/>
              </a:prstGeom>
              <a:noFill/>
            </p:spPr>
            <p:txBody>
              <a:bodyPr wrap="none" lIns="73152" tIns="36576" rIns="73152" bIns="3657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156" y="2513957"/>
                <a:ext cx="458844" cy="381643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0" y="6488668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5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70"/>
    </mc:Choice>
    <mc:Fallback xmlns="">
      <p:transition spd="slow" advTm="5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/>
      <p:bldP spid="51" grpId="0"/>
      <p:bldP spid="90" grpId="0"/>
      <p:bldP spid="69" grpId="0" animBg="1"/>
      <p:bldP spid="75" grpId="0" animBg="1"/>
      <p:bldP spid="81" grpId="0" animBg="1"/>
      <p:bldP spid="82" grpId="0"/>
      <p:bldP spid="84" grpId="0"/>
      <p:bldP spid="58" grpId="0"/>
      <p:bldP spid="59" grpId="0" animBg="1"/>
      <p:bldP spid="92" grpId="0" animBg="1"/>
      <p:bldP spid="9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98677" cy="1371600"/>
          </a:xfrm>
        </p:spPr>
        <p:txBody>
          <a:bodyPr/>
          <a:lstStyle/>
          <a:p>
            <a:r>
              <a:rPr lang="en-US" dirty="0"/>
              <a:t>Cutting Plane Method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620000" cy="4736068"/>
          </a:xfrm>
        </p:spPr>
        <p:txBody>
          <a:bodyPr>
            <a:normAutofit/>
          </a:bodyPr>
          <a:lstStyle/>
          <a:p>
            <a:r>
              <a:rPr lang="en-US" dirty="0"/>
              <a:t>Starting LP. Start with the LP relaxation of the given IP to obtain basic optimal solution x</a:t>
            </a:r>
          </a:p>
          <a:p>
            <a:r>
              <a:rPr lang="en-US" dirty="0"/>
              <a:t>Repeat until x is integral: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Add Cuts.</a:t>
            </a:r>
            <a:r>
              <a:rPr lang="en-US" b="0" dirty="0"/>
              <a:t> Find a linear inequality that is valid for the convex hull of integer solutions but violated by </a:t>
            </a:r>
            <a:r>
              <a:rPr lang="en-US" dirty="0"/>
              <a:t>x</a:t>
            </a:r>
            <a:r>
              <a:rPr lang="en-US" b="0" dirty="0"/>
              <a:t> and add it to the LP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Re-solve LP.</a:t>
            </a:r>
            <a:r>
              <a:rPr lang="en-US" b="0" dirty="0"/>
              <a:t> Obtain basic optimal solution </a:t>
            </a:r>
            <a:r>
              <a:rPr lang="en-US" dirty="0"/>
              <a:t>x</a:t>
            </a:r>
          </a:p>
          <a:p>
            <a:endParaRPr lang="en-US" b="0" dirty="0"/>
          </a:p>
          <a:p>
            <a:r>
              <a:rPr lang="en-US" dirty="0">
                <a:solidFill>
                  <a:schemeClr val="tx2"/>
                </a:solidFill>
              </a:rPr>
              <a:t>Can integrate into branch and bound (“branch and cut”) – cuts will tighten the LP relaxation at the root or in the tree.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2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0"/>
    </mc:Choice>
    <mc:Fallback xmlns="">
      <p:transition spd="slow" advTm="2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7477"/>
            <a:ext cx="9144001" cy="13256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Running Example: </a:t>
            </a:r>
            <a:r>
              <a:rPr lang="en-US" dirty="0">
                <a:solidFill>
                  <a:schemeClr val="tx1"/>
                </a:solidFill>
              </a:rPr>
              <a:t>methods for optimizing </a:t>
            </a:r>
            <a:r>
              <a:rPr lang="en-US" dirty="0"/>
              <a:t>Kidney Exchange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19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9" y="2073231"/>
            <a:ext cx="8458161" cy="3477647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580005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/>
              <a:t>Basic Approach #1:</a:t>
            </a:r>
            <a:br>
              <a:rPr lang="en-US" dirty="0"/>
            </a:br>
            <a:r>
              <a:rPr lang="en-US" dirty="0"/>
              <a:t>The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/>
              <a:t>Binary variable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dirty="0"/>
              <a:t> for each edge from </a:t>
            </a:r>
            <a:r>
              <a:rPr lang="en-US" b="0" i="1" dirty="0" err="1"/>
              <a:t>i</a:t>
            </a:r>
            <a:r>
              <a:rPr lang="en-US" b="0" dirty="0"/>
              <a:t> to </a:t>
            </a:r>
            <a:r>
              <a:rPr lang="en-US" b="0" i="1" dirty="0"/>
              <a:t>j</a:t>
            </a:r>
          </a:p>
          <a:p>
            <a:pPr marL="0" indent="0">
              <a:buNone/>
            </a:pPr>
            <a:r>
              <a:rPr lang="en-US" b="1" dirty="0"/>
              <a:t>Maximize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w</a:t>
            </a:r>
            <a:r>
              <a:rPr lang="en-US" b="0" baseline="-25000" dirty="0" err="1"/>
              <a:t>ij</a:t>
            </a:r>
            <a:r>
              <a:rPr lang="en-US" b="0" baseline="-2500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= 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ji</a:t>
            </a:r>
            <a:r>
              <a:rPr lang="en-US" b="0" i="1" dirty="0"/>
              <a:t>			</a:t>
            </a:r>
            <a:r>
              <a:rPr lang="en-US" b="0" dirty="0"/>
              <a:t>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≤ 1				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/>
              <a:t>Σ</a:t>
            </a:r>
            <a:r>
              <a:rPr lang="en-US" b="0" baseline="-25000" dirty="0"/>
              <a:t>1≤k≤L </a:t>
            </a:r>
            <a:r>
              <a:rPr lang="en-US" b="0" dirty="0"/>
              <a:t>x</a:t>
            </a:r>
            <a:r>
              <a:rPr lang="en-US" b="0" baseline="-25000" dirty="0"/>
              <a:t>i(k)</a:t>
            </a:r>
            <a:r>
              <a:rPr lang="en-US" b="0" baseline="-25000" dirty="0" err="1"/>
              <a:t>i</a:t>
            </a:r>
            <a:r>
              <a:rPr lang="en-US" b="0" baseline="-25000" dirty="0"/>
              <a:t>(k+1)</a:t>
            </a:r>
            <a:r>
              <a:rPr lang="en-US" b="0" dirty="0"/>
              <a:t> ≤ L-1		for paths </a:t>
            </a:r>
            <a:r>
              <a:rPr lang="en-US" b="0" dirty="0" err="1"/>
              <a:t>i</a:t>
            </a:r>
            <a:r>
              <a:rPr lang="en-US" b="0" dirty="0"/>
              <a:t>(1)…</a:t>
            </a:r>
            <a:r>
              <a:rPr lang="en-US" b="0" dirty="0" err="1"/>
              <a:t>i</a:t>
            </a:r>
            <a:r>
              <a:rPr lang="en-US" b="0" dirty="0"/>
              <a:t>(L+1)</a:t>
            </a:r>
          </a:p>
          <a:p>
            <a:pPr marL="0" indent="0">
              <a:buNone/>
            </a:pPr>
            <a:r>
              <a:rPr lang="en-US" b="0" i="1" dirty="0"/>
              <a:t>	 </a:t>
            </a:r>
            <a:r>
              <a:rPr lang="en-US" sz="2000" b="0" i="1" dirty="0"/>
              <a:t>(</a:t>
            </a:r>
            <a:r>
              <a:rPr lang="en-US" sz="1600" b="0" i="1" dirty="0"/>
              <a:t>no path of length L that doesn’t end where it started – cycle cap)</a:t>
            </a:r>
            <a:endParaRPr lang="en-US" b="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6286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This class: (Combinatorial)</a:t>
            </a:r>
            <a:br>
              <a:rPr lang="en-US" dirty="0"/>
            </a:br>
            <a:r>
              <a:rPr lang="en-US" dirty="0"/>
              <a:t>Optimization Primer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07126"/>
            <a:ext cx="870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to: AGT book, </a:t>
            </a:r>
            <a:r>
              <a:rPr lang="en-US" sz="1600" dirty="0" err="1"/>
              <a:t>Chandrasekaran</a:t>
            </a:r>
            <a:r>
              <a:rPr lang="en-US" sz="1600" dirty="0"/>
              <a:t> (KC), </a:t>
            </a:r>
            <a:r>
              <a:rPr lang="en-US" sz="1600" dirty="0" err="1"/>
              <a:t>Conitzer</a:t>
            </a:r>
            <a:r>
              <a:rPr lang="en-US" sz="1600" dirty="0"/>
              <a:t> (VC), Wikipedia (W), Gupta (VG)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36" y="3605498"/>
            <a:ext cx="2092982" cy="24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69629" cy="1371600"/>
          </a:xfrm>
        </p:spPr>
        <p:txBody>
          <a:bodyPr/>
          <a:lstStyle/>
          <a:p>
            <a:r>
              <a:rPr lang="en-US" dirty="0"/>
              <a:t>Generating Cuts for the Edge Formulation</a:t>
            </a:r>
          </a:p>
        </p:txBody>
      </p:sp>
      <p:sp>
        <p:nvSpPr>
          <p:cNvPr id="7" name="Oval 6"/>
          <p:cNvSpPr/>
          <p:nvPr/>
        </p:nvSpPr>
        <p:spPr>
          <a:xfrm>
            <a:off x="979714" y="1937657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738991" y="3265396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824591" y="4582884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6753678" y="3945919"/>
            <a:ext cx="914400" cy="914400"/>
          </a:xfrm>
          <a:prstGeom prst="ellips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Oval 11"/>
          <p:cNvSpPr/>
          <p:nvPr/>
        </p:nvSpPr>
        <p:spPr>
          <a:xfrm>
            <a:off x="4961270" y="52212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27359" y="27274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143250" y="4582885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43250" y="213920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2" idx="6"/>
            <a:endCxn id="11" idx="3"/>
          </p:cNvCxnSpPr>
          <p:nvPr/>
        </p:nvCxnSpPr>
        <p:spPr>
          <a:xfrm flipV="1">
            <a:off x="5875670" y="4726408"/>
            <a:ext cx="1011919" cy="95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6"/>
            <a:endCxn id="15" idx="3"/>
          </p:cNvCxnSpPr>
          <p:nvPr/>
        </p:nvCxnSpPr>
        <p:spPr>
          <a:xfrm flipV="1">
            <a:off x="2653391" y="2919690"/>
            <a:ext cx="623770" cy="802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13" idx="3"/>
          </p:cNvCxnSpPr>
          <p:nvPr/>
        </p:nvCxnSpPr>
        <p:spPr>
          <a:xfrm flipV="1">
            <a:off x="2653391" y="3507930"/>
            <a:ext cx="2307879" cy="21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6"/>
            <a:endCxn id="14" idx="1"/>
          </p:cNvCxnSpPr>
          <p:nvPr/>
        </p:nvCxnSpPr>
        <p:spPr>
          <a:xfrm>
            <a:off x="2653391" y="3722596"/>
            <a:ext cx="623770" cy="994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6"/>
            <a:endCxn id="14" idx="2"/>
          </p:cNvCxnSpPr>
          <p:nvPr/>
        </p:nvCxnSpPr>
        <p:spPr>
          <a:xfrm>
            <a:off x="1738991" y="5040084"/>
            <a:ext cx="140425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6"/>
            <a:endCxn id="15" idx="2"/>
          </p:cNvCxnSpPr>
          <p:nvPr/>
        </p:nvCxnSpPr>
        <p:spPr>
          <a:xfrm>
            <a:off x="1894114" y="2394857"/>
            <a:ext cx="1249136" cy="20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5"/>
            <a:endCxn id="11" idx="1"/>
          </p:cNvCxnSpPr>
          <p:nvPr/>
        </p:nvCxnSpPr>
        <p:spPr>
          <a:xfrm>
            <a:off x="5607848" y="3507930"/>
            <a:ext cx="1279741" cy="5719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  <a:endCxn id="13" idx="2"/>
          </p:cNvCxnSpPr>
          <p:nvPr/>
        </p:nvCxnSpPr>
        <p:spPr>
          <a:xfrm>
            <a:off x="4057650" y="2596401"/>
            <a:ext cx="769709" cy="58824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4"/>
            <a:endCxn id="12" idx="0"/>
          </p:cNvCxnSpPr>
          <p:nvPr/>
        </p:nvCxnSpPr>
        <p:spPr>
          <a:xfrm>
            <a:off x="5284559" y="3641841"/>
            <a:ext cx="133911" cy="15794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2" idx="3"/>
            <a:endCxn id="14" idx="6"/>
          </p:cNvCxnSpPr>
          <p:nvPr/>
        </p:nvCxnSpPr>
        <p:spPr>
          <a:xfrm flipH="1" flipV="1">
            <a:off x="4057650" y="5040085"/>
            <a:ext cx="1037531" cy="961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75670" y="1880380"/>
            <a:ext cx="311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If: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into </a:t>
            </a:r>
            <a:r>
              <a:rPr lang="en-US" i="1" dirty="0"/>
              <a:t>v</a:t>
            </a:r>
            <a:r>
              <a:rPr lang="en-US" dirty="0"/>
              <a:t> from a chain</a:t>
            </a:r>
          </a:p>
          <a:p>
            <a:r>
              <a:rPr lang="en-US" b="1" dirty="0"/>
              <a:t>Then:</a:t>
            </a:r>
            <a:r>
              <a:rPr lang="en-US" dirty="0"/>
              <a:t> at least as much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across cuts from {A}</a:t>
            </a:r>
            <a:endParaRPr lang="en-US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6139543" y="2919690"/>
            <a:ext cx="686197" cy="3215951"/>
            <a:chOff x="6139543" y="2919690"/>
            <a:chExt cx="686197" cy="321595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139543" y="2919690"/>
              <a:ext cx="511628" cy="321595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97196" y="31846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C1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06539" y="3265396"/>
            <a:ext cx="1499093" cy="2925463"/>
            <a:chOff x="4506539" y="3265396"/>
            <a:chExt cx="1499093" cy="2925463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4506539" y="3265396"/>
              <a:ext cx="1499093" cy="29254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741687" y="48054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04903" y="223306"/>
            <a:ext cx="5478957" cy="5123404"/>
            <a:chOff x="4204903" y="223306"/>
            <a:chExt cx="5478957" cy="5123404"/>
          </a:xfrm>
        </p:grpSpPr>
        <p:sp>
          <p:nvSpPr>
            <p:cNvPr id="67" name="Arc 66"/>
            <p:cNvSpPr/>
            <p:nvPr/>
          </p:nvSpPr>
          <p:spPr>
            <a:xfrm rot="10196566">
              <a:off x="4456977" y="223306"/>
              <a:ext cx="5226883" cy="5123404"/>
            </a:xfrm>
            <a:prstGeom prst="arc">
              <a:avLst>
                <a:gd name="adj1" fmla="val 16297703"/>
                <a:gd name="adj2" fmla="val 1799717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4903" y="1823990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C3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370311" y="5415243"/>
            <a:ext cx="15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/>
              <a:t>…</a:t>
            </a:r>
            <a:endParaRPr lang="en-US" sz="3600" b="1" dirty="0"/>
          </a:p>
        </p:txBody>
      </p:sp>
      <p:grpSp>
        <p:nvGrpSpPr>
          <p:cNvPr id="76" name="Group 75"/>
          <p:cNvGrpSpPr/>
          <p:nvPr/>
        </p:nvGrpSpPr>
        <p:grpSpPr>
          <a:xfrm>
            <a:off x="2587797" y="1834876"/>
            <a:ext cx="628544" cy="4300765"/>
            <a:chOff x="2587797" y="1834876"/>
            <a:chExt cx="628544" cy="4300765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653391" y="1880380"/>
              <a:ext cx="311885" cy="425526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587797" y="1834876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Ck</a:t>
              </a:r>
              <a:endParaRPr lang="en-US" sz="1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3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/>
              <a:t>Binary variable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dirty="0"/>
              <a:t> for each feasible cycle or chain </a:t>
            </a:r>
            <a:r>
              <a:rPr lang="en-US" sz="2400" b="0" i="1" dirty="0"/>
              <a:t>c</a:t>
            </a:r>
          </a:p>
          <a:p>
            <a:pPr marL="0" indent="0">
              <a:buNone/>
            </a:pPr>
            <a:r>
              <a:rPr lang="en-US" sz="2400" dirty="0"/>
              <a:t>Maximize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i="1" dirty="0"/>
              <a:t>u</a:t>
            </a:r>
            <a:r>
              <a:rPr lang="en-US" sz="2400" b="0" dirty="0"/>
              <a:t>(</a:t>
            </a:r>
            <a:r>
              <a:rPr lang="en-US" sz="2400" b="0" i="1" dirty="0"/>
              <a:t>M</a:t>
            </a:r>
            <a:r>
              <a:rPr lang="en-US" sz="2400" b="0" dirty="0"/>
              <a:t>) = </a:t>
            </a:r>
            <a:r>
              <a:rPr lang="en-US" sz="2400" b="0" dirty="0" err="1"/>
              <a:t>Σ</a:t>
            </a:r>
            <a:r>
              <a:rPr lang="en-US" sz="2400" b="0" dirty="0"/>
              <a:t> </a:t>
            </a:r>
            <a:r>
              <a:rPr lang="en-US" sz="2400" b="0" i="1" dirty="0" err="1"/>
              <a:t>w</a:t>
            </a:r>
            <a:r>
              <a:rPr lang="en-US" sz="2400" b="0" i="1" baseline="-25000" dirty="0" err="1"/>
              <a:t>c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</a:p>
          <a:p>
            <a:pPr marL="0" indent="0">
              <a:buNone/>
            </a:pPr>
            <a:r>
              <a:rPr lang="en-US" sz="2400" dirty="0"/>
              <a:t>Subject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dirty="0" err="1"/>
              <a:t>Σ</a:t>
            </a:r>
            <a:r>
              <a:rPr lang="en-US" sz="2400" b="0" i="1" baseline="-25000" dirty="0" err="1"/>
              <a:t>c</a:t>
            </a:r>
            <a:r>
              <a:rPr lang="en-US" sz="2400" b="0" baseline="-25000" dirty="0"/>
              <a:t> : </a:t>
            </a:r>
            <a:r>
              <a:rPr lang="en-US" sz="2400" b="0" i="1" baseline="-25000" dirty="0" err="1"/>
              <a:t>i</a:t>
            </a:r>
            <a:r>
              <a:rPr lang="en-US" sz="2400" b="0" baseline="-25000" dirty="0"/>
              <a:t> in </a:t>
            </a:r>
            <a:r>
              <a:rPr lang="en-US" sz="2400" b="0" i="1" baseline="-25000" dirty="0"/>
              <a:t>c</a:t>
            </a:r>
            <a:r>
              <a:rPr lang="en-US" sz="2400" b="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i="1" dirty="0"/>
              <a:t> </a:t>
            </a:r>
            <a:r>
              <a:rPr lang="en-US" sz="2400" b="0" dirty="0"/>
              <a:t>≤ 1	for each vertex </a:t>
            </a:r>
            <a:r>
              <a:rPr lang="en-US" sz="2400" b="0" i="1" dirty="0" err="1"/>
              <a:t>i</a:t>
            </a:r>
            <a:endParaRPr lang="en-US" sz="2400" b="0" i="1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>
            <a:normAutofit/>
          </a:bodyPr>
          <a:lstStyle/>
          <a:p>
            <a:r>
              <a:rPr lang="en-US" dirty="0"/>
              <a:t>Basic Approach #2:</a:t>
            </a:r>
            <a:br>
              <a:rPr lang="en-US" dirty="0"/>
            </a:br>
            <a:r>
              <a:rPr lang="en-US" dirty="0"/>
              <a:t>The Cycle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A Hybrid Model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36540"/>
          </a:xfrm>
        </p:spPr>
        <p:txBody>
          <a:bodyPr/>
          <a:lstStyle/>
          <a:p>
            <a:r>
              <a:rPr lang="en-US" dirty="0"/>
              <a:t>In practice, cycle cap </a:t>
            </a:r>
            <a:r>
              <a:rPr lang="en-US" i="1" dirty="0"/>
              <a:t>L</a:t>
            </a:r>
            <a:r>
              <a:rPr lang="en-US" dirty="0"/>
              <a:t> is small and chain cap </a:t>
            </a:r>
            <a:r>
              <a:rPr lang="en-US" i="1" dirty="0"/>
              <a:t>K</a:t>
            </a:r>
            <a:r>
              <a:rPr lang="en-US" dirty="0"/>
              <a:t> is large</a:t>
            </a:r>
          </a:p>
          <a:p>
            <a:r>
              <a:rPr lang="en-US" dirty="0"/>
              <a:t>Old idea: enumerate all cycles but not all chains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(Slide 30) required O(|</a:t>
            </a:r>
            <a:r>
              <a:rPr lang="en-US" i="1" dirty="0"/>
              <a:t>V</a:t>
            </a:r>
            <a:r>
              <a:rPr lang="en-US" dirty="0"/>
              <a:t>|</a:t>
            </a:r>
            <a:r>
              <a:rPr lang="en-US" i="1" baseline="30000" dirty="0"/>
              <a:t>K</a:t>
            </a:r>
            <a:r>
              <a:rPr lang="en-US" dirty="0"/>
              <a:t>) constraints in the worst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reduce to O(</a:t>
            </a:r>
            <a:r>
              <a:rPr lang="en-US" i="1" dirty="0"/>
              <a:t>K</a:t>
            </a:r>
            <a:r>
              <a:rPr lang="en-US" dirty="0"/>
              <a:t>|</a:t>
            </a:r>
            <a:r>
              <a:rPr lang="en-US" i="1" dirty="0"/>
              <a:t>V</a:t>
            </a:r>
            <a:r>
              <a:rPr lang="en-US" dirty="0"/>
              <a:t>|) = O(|</a:t>
            </a:r>
            <a:r>
              <a:rPr lang="en-US" i="1" dirty="0"/>
              <a:t>V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) constraints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8141" y="3589140"/>
            <a:ext cx="8310400" cy="1808140"/>
            <a:chOff x="188141" y="4087909"/>
            <a:chExt cx="8310400" cy="180814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80814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Track not just </a:t>
              </a:r>
              <a:r>
                <a:rPr lang="en-US" sz="2400" b="1" dirty="0">
                  <a:solidFill>
                    <a:schemeClr val="tx2"/>
                  </a:solidFill>
                </a:rPr>
                <a:t>if</a:t>
              </a:r>
              <a:r>
                <a:rPr lang="en-US" sz="2400" b="1" dirty="0">
                  <a:solidFill>
                    <a:schemeClr val="tx1"/>
                  </a:solidFill>
                </a:rPr>
                <a:t> an edge is used in a chain, but </a:t>
              </a:r>
              <a:r>
                <a:rPr lang="en-US" sz="2400" b="1" dirty="0">
                  <a:solidFill>
                    <a:schemeClr val="tx2"/>
                  </a:solidFill>
                </a:rPr>
                <a:t>where</a:t>
              </a:r>
              <a:r>
                <a:rPr lang="en-US" sz="2400" b="1" dirty="0">
                  <a:solidFill>
                    <a:schemeClr val="tx1"/>
                  </a:solidFill>
                </a:rPr>
                <a:t> in a chain an edge is used.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141" y="4141723"/>
              <a:ext cx="3339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MAIN</a:t>
              </a:r>
            </a:p>
            <a:p>
              <a:pPr algn="ctr"/>
              <a:endParaRPr lang="en-US" sz="1200" b="1" dirty="0"/>
            </a:p>
            <a:p>
              <a:pPr algn="ctr"/>
              <a:r>
                <a:rPr lang="en-US" sz="1200" b="1" dirty="0"/>
                <a:t>IDEA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574605"/>
            <a:ext cx="7620000" cy="18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edge 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in graph:	</a:t>
            </a:r>
            <a:r>
              <a:rPr lang="en-US" i="1" dirty="0"/>
              <a:t>K</a:t>
            </a:r>
            <a:r>
              <a:rPr lang="en-US" dirty="0"/>
              <a:t>’(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=	{1}		if </a:t>
            </a:r>
            <a:r>
              <a:rPr lang="en-US" i="1" dirty="0" err="1"/>
              <a:t>i</a:t>
            </a:r>
            <a:r>
              <a:rPr lang="en-US" dirty="0"/>
              <a:t> is an altruist</a:t>
            </a:r>
          </a:p>
          <a:p>
            <a:r>
              <a:rPr lang="en-US" dirty="0"/>
              <a:t>			</a:t>
            </a:r>
            <a:r>
              <a:rPr lang="en-US" i="1" dirty="0"/>
              <a:t>K</a:t>
            </a:r>
            <a:r>
              <a:rPr lang="en-US" dirty="0"/>
              <a:t>’(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=	{2, </a:t>
            </a:r>
            <a:r>
              <a:rPr lang="is-IS" dirty="0"/>
              <a:t>…, </a:t>
            </a:r>
            <a:r>
              <a:rPr lang="is-IS" i="1" dirty="0"/>
              <a:t>K</a:t>
            </a:r>
            <a:r>
              <a:rPr lang="is-IS" dirty="0"/>
              <a:t>} 	if </a:t>
            </a:r>
            <a:r>
              <a:rPr lang="is-IS" i="1" dirty="0"/>
              <a:t>i</a:t>
            </a:r>
            <a:r>
              <a:rPr lang="is-IS" dirty="0"/>
              <a:t> is a pair</a:t>
            </a:r>
            <a:r>
              <a:rPr lang="en-US" dirty="0"/>
              <a:t>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3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A Hybrid Model II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395855" cy="4373563"/>
          </a:xfrm>
        </p:spPr>
        <p:txBody>
          <a:bodyPr/>
          <a:lstStyle/>
          <a:p>
            <a:r>
              <a:rPr lang="en-US" dirty="0"/>
              <a:t>Maximize</a:t>
            </a:r>
          </a:p>
          <a:p>
            <a:r>
              <a:rPr lang="en-US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in E</a:t>
            </a:r>
            <a:r>
              <a:rPr lang="en-US" b="0" dirty="0"/>
              <a:t> </a:t>
            </a:r>
            <a:r>
              <a:rPr lang="en-US" b="0" dirty="0" err="1"/>
              <a:t>Σ</a:t>
            </a:r>
            <a:r>
              <a:rPr lang="en-US" b="0" i="1" baseline="-25000" dirty="0" err="1"/>
              <a:t>k</a:t>
            </a:r>
            <a:r>
              <a:rPr lang="en-US" b="0" baseline="-25000" dirty="0"/>
              <a:t> in </a:t>
            </a:r>
            <a:r>
              <a:rPr lang="en-US" b="0" i="1" baseline="-25000" dirty="0"/>
              <a:t>K</a:t>
            </a:r>
            <a:r>
              <a:rPr lang="en-US" b="0" baseline="-25000" dirty="0"/>
              <a:t>’(</a:t>
            </a:r>
            <a:r>
              <a:rPr lang="en-US" b="0" i="1" baseline="-25000" dirty="0" err="1"/>
              <a:t>i,j</a:t>
            </a:r>
            <a:r>
              <a:rPr lang="en-US" b="0" baseline="-25000" dirty="0"/>
              <a:t>)</a:t>
            </a:r>
            <a:r>
              <a:rPr lang="en-US" b="0" dirty="0"/>
              <a:t> </a:t>
            </a:r>
            <a:r>
              <a:rPr lang="en-US" b="0" i="1" dirty="0" err="1"/>
              <a:t>w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</a:t>
            </a:r>
            <a:r>
              <a:rPr lang="en-US" b="0" i="1" dirty="0" err="1"/>
              <a:t>y</a:t>
            </a:r>
            <a:r>
              <a:rPr lang="en-US" b="0" i="1" baseline="-25000" dirty="0" err="1"/>
              <a:t>ijk</a:t>
            </a:r>
            <a:r>
              <a:rPr lang="en-US" b="0" i="1" baseline="-25000" dirty="0"/>
              <a:t> </a:t>
            </a:r>
            <a:r>
              <a:rPr lang="en-US" b="0" i="1" dirty="0"/>
              <a:t>+ </a:t>
            </a:r>
            <a:r>
              <a:rPr lang="en-US" b="0" dirty="0" err="1"/>
              <a:t>Σ</a:t>
            </a:r>
            <a:r>
              <a:rPr lang="en-US" b="0" i="1" baseline="-25000" dirty="0" err="1"/>
              <a:t>c</a:t>
            </a:r>
            <a:r>
              <a:rPr lang="en-US" b="0" baseline="-25000" dirty="0"/>
              <a:t> in </a:t>
            </a:r>
            <a:r>
              <a:rPr lang="en-US" b="0" i="1" baseline="-25000" dirty="0"/>
              <a:t>C</a:t>
            </a:r>
            <a:r>
              <a:rPr lang="en-US" b="0" dirty="0"/>
              <a:t> </a:t>
            </a:r>
            <a:r>
              <a:rPr lang="en-US" b="0" i="1" dirty="0" err="1"/>
              <a:t>w</a:t>
            </a:r>
            <a:r>
              <a:rPr lang="en-US" b="0" i="1" baseline="-25000" dirty="0" err="1"/>
              <a:t>c</a:t>
            </a:r>
            <a:r>
              <a:rPr lang="en-US" b="0" dirty="0"/>
              <a:t> </a:t>
            </a:r>
            <a:r>
              <a:rPr lang="en-US" b="0" i="1" dirty="0" err="1"/>
              <a:t>z</a:t>
            </a:r>
            <a:r>
              <a:rPr lang="en-US" b="0" i="1" baseline="-25000" dirty="0" err="1"/>
              <a:t>c</a:t>
            </a:r>
            <a:endParaRPr lang="en-US" b="0" i="1" baseline="-25000" dirty="0"/>
          </a:p>
          <a:p>
            <a:r>
              <a:rPr lang="en-US" dirty="0"/>
              <a:t>Subject to</a:t>
            </a:r>
          </a:p>
          <a:p>
            <a:pPr algn="r"/>
            <a:r>
              <a:rPr lang="en-US" dirty="0"/>
              <a:t>	</a:t>
            </a:r>
            <a:r>
              <a:rPr lang="en-US" b="0" dirty="0"/>
              <a:t>		</a:t>
            </a:r>
            <a:r>
              <a:rPr lang="en-US" b="0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0" dirty="0"/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57200" y="3066699"/>
          <a:ext cx="8257311" cy="1135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114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’(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i,j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+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: 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64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US" b="1" i="1" baseline="0" dirty="0">
                          <a:solidFill>
                            <a:schemeClr val="tx1"/>
                          </a:solidFill>
                        </a:rPr>
                        <a:t> pair can be in at most one chain or cycle</a:t>
                      </a: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57200" y="4118133"/>
          <a:ext cx="8257311" cy="94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577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ij1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Altruists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18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 altruist can trigger at most one</a:t>
                      </a:r>
                      <a:r>
                        <a:rPr lang="en-US" b="1" i="1" baseline="0" dirty="0">
                          <a:solidFill>
                            <a:schemeClr val="tx1"/>
                          </a:solidFill>
                        </a:rPr>
                        <a:t> chain via outgoing edge at position </a:t>
                      </a:r>
                      <a:r>
                        <a:rPr lang="en-US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200" y="5221635"/>
          <a:ext cx="8257311" cy="1413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6581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ijk+1</a:t>
                      </a:r>
                      <a:r>
                        <a:rPr lang="en-US"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-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j:ji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⌃ k in K’(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j,i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jik</a:t>
                      </a:r>
                      <a:r>
                        <a:rPr lang="en-US"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≤ 0 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every </a:t>
                      </a:r>
                      <a:r>
                        <a:rPr lang="en-US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and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{1, </a:t>
                      </a:r>
                      <a:r>
                        <a:rPr lang="is-I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…, </a:t>
                      </a:r>
                      <a:r>
                        <a:rPr lang="is-IS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is-I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-1}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58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 pair can be have an outgoing edge at position k+</a:t>
                      </a:r>
                      <a:r>
                        <a:rPr lang="en-US" b="1" i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 in a chain </a:t>
                      </a:r>
                      <a:r>
                        <a:rPr lang="en-US" b="1" i="1" dirty="0" err="1">
                          <a:solidFill>
                            <a:schemeClr val="tx1"/>
                          </a:solidFill>
                        </a:rPr>
                        <a:t>iff</a:t>
                      </a: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 it has an incoming edge at position k in a chain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8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4597"/>
            <a:ext cx="9144001" cy="13256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Example: Fair Allocation of (In)divisible Goods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09" y="4353403"/>
            <a:ext cx="3404382" cy="1915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597" y="506437"/>
            <a:ext cx="2042806" cy="19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1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The fair allocation of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Divisible goods: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Splitting land, cutting cake</a:t>
            </a:r>
          </a:p>
          <a:p>
            <a:r>
              <a:rPr lang="en-US" dirty="0"/>
              <a:t>Indivisible goods: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Splitting up assets after divorce (house, cars, pets) 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chief concern: defining and guaranteeing the </a:t>
            </a:r>
            <a:r>
              <a:rPr lang="en-US" dirty="0">
                <a:solidFill>
                  <a:schemeClr val="tx2"/>
                </a:solidFill>
              </a:rPr>
              <a:t>fairness</a:t>
            </a:r>
            <a:r>
              <a:rPr lang="en-US" dirty="0"/>
              <a:t> of  the final allocation</a:t>
            </a:r>
          </a:p>
          <a:p>
            <a:endParaRPr lang="en-US" dirty="0"/>
          </a:p>
          <a:p>
            <a:r>
              <a:rPr lang="en-US" dirty="0"/>
              <a:t>An allocation is </a:t>
            </a:r>
            <a:r>
              <a:rPr lang="en-US" dirty="0">
                <a:solidFill>
                  <a:schemeClr val="tx2"/>
                </a:solidFill>
              </a:rPr>
              <a:t>envy free</a:t>
            </a:r>
            <a:r>
              <a:rPr lang="en-US" dirty="0"/>
              <a:t> if each player values her own allocated set of goods at least as highly as any other player’s allocated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176"/>
              </a:spcBef>
            </a:pPr>
            <a:r>
              <a:rPr lang="en-US" sz="2400" dirty="0"/>
              <a:t>Agents: 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m goods: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Utilities: </a:t>
            </a:r>
          </a:p>
          <a:p>
            <a:pPr lvl="1">
              <a:spcBef>
                <a:spcPts val="1176"/>
              </a:spcBef>
            </a:pPr>
            <a:r>
              <a:rPr lang="en-US" sz="2400" dirty="0"/>
              <a:t>(Interval constraint is WLOG)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Utilities are additive:</a:t>
            </a:r>
          </a:p>
          <a:p>
            <a:pPr lvl="1">
              <a:spcBef>
                <a:spcPts val="1176"/>
              </a:spcBef>
            </a:pPr>
            <a:endParaRPr lang="en-US" sz="2400" dirty="0"/>
          </a:p>
          <a:p>
            <a:pPr>
              <a:spcBef>
                <a:spcPts val="1176"/>
              </a:spcBef>
            </a:pPr>
            <a:r>
              <a:rPr lang="en-US" sz="2400" dirty="0"/>
              <a:t>Allocation                                      is envy-free if</a:t>
            </a:r>
          </a:p>
          <a:p>
            <a:pPr>
              <a:spcBef>
                <a:spcPts val="1176"/>
              </a:spcBef>
            </a:pPr>
            <a:endParaRPr lang="en-US" sz="2400" dirty="0"/>
          </a:p>
        </p:txBody>
      </p:sp>
      <p:pic>
        <p:nvPicPr>
          <p:cNvPr id="5" name="Picture 4" descr="g_in_G.pdf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44" y="2387392"/>
            <a:ext cx="990600" cy="374227"/>
          </a:xfrm>
          <a:prstGeom prst="rect">
            <a:avLst/>
          </a:prstGeom>
        </p:spPr>
      </p:pic>
      <p:pic>
        <p:nvPicPr>
          <p:cNvPr id="6" name="Picture 5" descr="n_definition.pdf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61" y="1782480"/>
            <a:ext cx="2769347" cy="439768"/>
          </a:xfrm>
          <a:prstGeom prst="rect">
            <a:avLst/>
          </a:prstGeom>
        </p:spPr>
      </p:pic>
      <p:pic>
        <p:nvPicPr>
          <p:cNvPr id="7" name="Picture 6" descr="utility_function_ef.pdf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18" y="2958306"/>
            <a:ext cx="2146051" cy="417915"/>
          </a:xfrm>
          <a:prstGeom prst="rect">
            <a:avLst/>
          </a:prstGeom>
        </p:spPr>
      </p:pic>
      <p:pic>
        <p:nvPicPr>
          <p:cNvPr id="8" name="Picture 7" descr="additive_utilities.pdf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96" y="4007392"/>
            <a:ext cx="3352800" cy="949770"/>
          </a:xfrm>
          <a:prstGeom prst="rect">
            <a:avLst/>
          </a:prstGeom>
        </p:spPr>
      </p:pic>
      <p:pic>
        <p:nvPicPr>
          <p:cNvPr id="10" name="Picture 9" descr="allocation.pdf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81" y="5218881"/>
            <a:ext cx="2971800" cy="410286"/>
          </a:xfrm>
          <a:prstGeom prst="rect">
            <a:avLst/>
          </a:prstGeom>
        </p:spPr>
      </p:pic>
      <p:pic>
        <p:nvPicPr>
          <p:cNvPr id="13" name="Picture 12" descr="envy_free_def.pdf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49" y="5801238"/>
            <a:ext cx="4533900" cy="44450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70874" cy="1371600"/>
          </a:xfrm>
        </p:spPr>
        <p:txBody>
          <a:bodyPr>
            <a:normAutofit/>
          </a:bodyPr>
          <a:lstStyle/>
          <a:p>
            <a:r>
              <a:rPr lang="en-US" dirty="0"/>
              <a:t>Things that Shouldn’t Matter But Sometimes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4394"/>
            <a:ext cx="7620000" cy="1041009"/>
          </a:xfrm>
        </p:spPr>
        <p:txBody>
          <a:bodyPr/>
          <a:lstStyle/>
          <a:p>
            <a:r>
              <a:rPr lang="en-US" dirty="0"/>
              <a:t>Feasibility vs. minimization/maximization problems: some solvers are tuned for one or the other!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" y="2490568"/>
            <a:ext cx="8932985" cy="186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" y="4560726"/>
            <a:ext cx="8932985" cy="212454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013981" y="4171360"/>
            <a:ext cx="506437" cy="92846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34043" y="5410199"/>
            <a:ext cx="26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</a:t>
            </a:r>
          </a:p>
        </p:txBody>
      </p:sp>
    </p:spTree>
    <p:extLst>
      <p:ext uri="{BB962C8B-B14F-4D97-AF65-F5344CB8AC3E}">
        <p14:creationId xmlns:p14="http://schemas.microsoft.com/office/powerpoint/2010/main" val="86243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  <p:bldP spid="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Transition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5" name="Content Placeholder 4" descr="phase_transition_n10_objtype0_dist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55" y="1879209"/>
            <a:ext cx="6050803" cy="4373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03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Practical Stuff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310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{CPLEX, </a:t>
            </a:r>
            <a:r>
              <a:rPr lang="en-US" dirty="0" err="1"/>
              <a:t>Gurobi</a:t>
            </a:r>
            <a:r>
              <a:rPr lang="en-US" dirty="0"/>
              <a:t>, SCIP, COIN-OR}: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Variety of problems: LPs, MIPs, QPs, QCPs, CSPs, </a:t>
            </a:r>
            <a:r>
              <a:rPr lang="is-IS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CPLEX and </a:t>
            </a:r>
            <a:r>
              <a:rPr lang="en-US" b="0" dirty="0" err="1"/>
              <a:t>Gurobi</a:t>
            </a:r>
            <a:r>
              <a:rPr lang="en-US" b="0" dirty="0"/>
              <a:t> are for-profit, but will give </a:t>
            </a:r>
            <a:r>
              <a:rPr lang="en-US" b="0" dirty="0">
                <a:solidFill>
                  <a:schemeClr val="tx2"/>
                </a:solidFill>
              </a:rPr>
              <a:t>free, complete copies </a:t>
            </a:r>
            <a:r>
              <a:rPr lang="en-US" b="0" dirty="0"/>
              <a:t>for academic use (look up “Academic Initiative”)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SCIP is free for non-commercial use, COIN-OR project is free-free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Bindings for most of the languages you’d use</a:t>
            </a:r>
          </a:p>
          <a:p>
            <a:r>
              <a:rPr lang="en-US" dirty="0" err="1"/>
              <a:t>cvxopt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Fairly general convex optimization problem solver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reasonable bindings (e.g., http://</a:t>
            </a:r>
            <a:r>
              <a:rPr lang="en-US" b="0" dirty="0" err="1"/>
              <a:t>www.cvxpy.org</a:t>
            </a:r>
            <a:r>
              <a:rPr lang="en-US" b="0" dirty="0"/>
              <a:t>/)</a:t>
            </a:r>
          </a:p>
          <a:p>
            <a:r>
              <a:rPr lang="en-US" dirty="0"/>
              <a:t>{</a:t>
            </a:r>
            <a:r>
              <a:rPr lang="en-US" dirty="0" err="1"/>
              <a:t>Matlab</a:t>
            </a:r>
            <a:r>
              <a:rPr lang="en-US" dirty="0"/>
              <a:t>, Mathematica, Octave}: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Built in LP solvers, toolkits for pretty much everything else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you can hook into a specialized toolkit from here (CPLEX, </a:t>
            </a:r>
            <a:r>
              <a:rPr lang="en-US" b="0" dirty="0" err="1"/>
              <a:t>cvxopt</a:t>
            </a:r>
            <a:r>
              <a:rPr lang="en-US" b="0" dirty="0"/>
              <a:t>), do it</a:t>
            </a:r>
          </a:p>
          <a:p>
            <a:r>
              <a:rPr lang="en-US" dirty="0" err="1"/>
              <a:t>Bonmin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your problem looks truly crazy – very nonlinear, but with some differentiability – look at global solvers like </a:t>
            </a:r>
            <a:r>
              <a:rPr lang="en-US" b="0" dirty="0" err="1"/>
              <a:t>Bonmin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820770" cy="1371600"/>
          </a:xfrm>
        </p:spPr>
        <p:txBody>
          <a:bodyPr/>
          <a:lstStyle/>
          <a:p>
            <a:r>
              <a:rPr lang="en-US" dirty="0"/>
              <a:t>What’s used in Market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029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want the best outcome from a set of outcomes.</a:t>
            </a:r>
          </a:p>
          <a:p>
            <a:r>
              <a:rPr lang="en-US" dirty="0"/>
              <a:t>Convex optimization: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Linear programming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Quadratic programming</a:t>
            </a:r>
          </a:p>
          <a:p>
            <a:r>
              <a:rPr lang="en-US" dirty="0"/>
              <a:t>Nonconvex optimization: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(Mixed) integer linear programming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(Mixed) integer quadratic programming</a:t>
            </a:r>
          </a:p>
          <a:p>
            <a:r>
              <a:rPr lang="en-US" dirty="0"/>
              <a:t>Incomplete heuristic &amp; greedy methods</a:t>
            </a:r>
          </a:p>
          <a:p>
            <a:endParaRPr lang="en-US" dirty="0"/>
          </a:p>
          <a:p>
            <a:r>
              <a:rPr lang="en-US" dirty="0"/>
              <a:t>Care about </a:t>
            </a:r>
            <a:r>
              <a:rPr lang="en-US" dirty="0">
                <a:solidFill>
                  <a:schemeClr val="tx2"/>
                </a:solidFill>
              </a:rPr>
              <a:t>maximization</a:t>
            </a:r>
            <a:r>
              <a:rPr lang="en-US" dirty="0"/>
              <a:t> (social welfare, profit), </a:t>
            </a:r>
            <a:r>
              <a:rPr lang="en-US" dirty="0">
                <a:solidFill>
                  <a:schemeClr val="tx2"/>
                </a:solidFill>
              </a:rPr>
              <a:t>minimization</a:t>
            </a:r>
            <a:r>
              <a:rPr lang="en-US" dirty="0"/>
              <a:t> (regret, loss), or simple </a:t>
            </a:r>
            <a:r>
              <a:rPr lang="en-US" dirty="0">
                <a:solidFill>
                  <a:schemeClr val="tx2"/>
                </a:solidFill>
              </a:rPr>
              <a:t>feasibility</a:t>
            </a:r>
            <a:r>
              <a:rPr lang="en-US" dirty="0"/>
              <a:t> (does a stable matching with couples exist?)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53047"/>
            <a:ext cx="8989454" cy="131445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dirty="0"/>
              <a:t>SEND ME YOUR PREFERENCES …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just an </a:t>
            </a:r>
            <a:r>
              <a:rPr lang="en-US" dirty="0">
                <a:solidFill>
                  <a:schemeClr val="tx2"/>
                </a:solidFill>
              </a:rPr>
              <a:t>optimization problem</a:t>
            </a:r>
            <a:r>
              <a:rPr lang="en-US" dirty="0"/>
              <a:t>.</a:t>
            </a:r>
          </a:p>
          <a:p>
            <a:r>
              <a:rPr lang="en-US" dirty="0"/>
              <a:t>Blame this guy: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George </a:t>
            </a:r>
            <a:r>
              <a:rPr lang="en-US" dirty="0" err="1"/>
              <a:t>Dantzig</a:t>
            </a:r>
            <a:r>
              <a:rPr lang="en-US" dirty="0"/>
              <a:t> (Maryland alumnus!)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Focused on solving US military logistic</a:t>
            </a:r>
            <a:br>
              <a:rPr lang="en-US" dirty="0"/>
            </a:br>
            <a:r>
              <a:rPr lang="en-US" dirty="0"/>
              <a:t>scheduling problems aka </a:t>
            </a:r>
            <a:r>
              <a:rPr lang="en-US" dirty="0">
                <a:solidFill>
                  <a:schemeClr val="tx2"/>
                </a:solidFill>
              </a:rPr>
              <a:t>programs</a:t>
            </a:r>
          </a:p>
          <a:p>
            <a:r>
              <a:rPr lang="en-US" dirty="0"/>
              <a:t>Solving (un)constrained optimization problems is much older: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Newton (e.g., Newton’s method for roots)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Gauss (e.g., Gauss-Newton’s non-linear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Lagrange (e.g., Lagrange multipliers)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“Programming?”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529" y="1454940"/>
            <a:ext cx="1620671" cy="20708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61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Model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General math program:</a:t>
            </a:r>
            <a:br>
              <a:rPr lang="en-US" altLang="ko-KR" dirty="0"/>
            </a:br>
            <a:r>
              <a:rPr lang="en-US" altLang="ko-KR" dirty="0"/>
              <a:t>	</a:t>
            </a:r>
          </a:p>
          <a:p>
            <a:r>
              <a:rPr lang="en-US" altLang="ko-KR" dirty="0"/>
              <a:t>	</a:t>
            </a:r>
            <a:r>
              <a:rPr lang="en-US" altLang="ko-KR" b="0" dirty="0"/>
              <a:t>min/max  	</a:t>
            </a:r>
            <a:r>
              <a:rPr lang="en-US" altLang="ko-KR" b="0" i="1" dirty="0"/>
              <a:t>f</a:t>
            </a:r>
            <a:r>
              <a:rPr lang="en-US" altLang="ko-KR" b="0" dirty="0"/>
              <a:t>(</a:t>
            </a:r>
            <a:r>
              <a:rPr lang="en-US" altLang="ko-KR" i="1" dirty="0"/>
              <a:t>x</a:t>
            </a:r>
            <a:r>
              <a:rPr lang="en-US" altLang="ko-KR" b="0" dirty="0"/>
              <a:t>)</a:t>
            </a:r>
          </a:p>
          <a:p>
            <a:r>
              <a:rPr lang="en-US" altLang="ko-KR" b="0" dirty="0"/>
              <a:t>             	subject to  	</a:t>
            </a:r>
            <a:r>
              <a:rPr lang="en-US" altLang="ko-KR" b="0" i="1" dirty="0" err="1"/>
              <a:t>g</a:t>
            </a:r>
            <a:r>
              <a:rPr lang="en-US" altLang="ko-KR" b="0" i="1" baseline="-25000" dirty="0" err="1"/>
              <a:t>i</a:t>
            </a:r>
            <a:r>
              <a:rPr lang="en-US" altLang="ko-KR" b="0" dirty="0"/>
              <a:t>(</a:t>
            </a:r>
            <a:r>
              <a:rPr lang="en-US" altLang="ko-KR" dirty="0"/>
              <a:t>x</a:t>
            </a:r>
            <a:r>
              <a:rPr lang="en-US" altLang="ko-KR" b="0" dirty="0"/>
              <a:t>) </a:t>
            </a:r>
            <a:r>
              <a:rPr lang="en-US" altLang="ko-KR" b="0" dirty="0">
                <a:sym typeface="Symbol" charset="2"/>
              </a:rPr>
              <a:t> 0,     </a:t>
            </a:r>
            <a:r>
              <a:rPr lang="en-US" altLang="ko-KR" b="0" dirty="0" err="1">
                <a:sym typeface="Symbol" charset="2"/>
              </a:rPr>
              <a:t>i</a:t>
            </a:r>
            <a:r>
              <a:rPr lang="en-US" altLang="ko-KR" b="0" dirty="0">
                <a:sym typeface="Symbol" charset="2"/>
              </a:rPr>
              <a:t> = 1, ..., </a:t>
            </a:r>
            <a:r>
              <a:rPr lang="en-US" altLang="ko-KR" b="0" i="1" dirty="0">
                <a:sym typeface="Symbol" charset="2"/>
              </a:rPr>
              <a:t>m</a:t>
            </a:r>
          </a:p>
          <a:p>
            <a:r>
              <a:rPr lang="en-US" altLang="ko-KR" b="0" dirty="0">
                <a:sym typeface="Symbol" charset="2"/>
              </a:rPr>
              <a:t>			</a:t>
            </a:r>
            <a:r>
              <a:rPr lang="en-US" altLang="ko-KR" b="0" i="1" dirty="0" err="1">
                <a:sym typeface="Symbol" charset="2"/>
              </a:rPr>
              <a:t>h</a:t>
            </a:r>
            <a:r>
              <a:rPr lang="en-US" altLang="ko-KR" b="0" i="1" baseline="-25000" dirty="0" err="1">
                <a:sym typeface="Symbol" charset="2"/>
              </a:rPr>
              <a:t>j</a:t>
            </a:r>
            <a:r>
              <a:rPr lang="en-US" altLang="ko-KR" b="0" dirty="0">
                <a:sym typeface="Symbol" charset="2"/>
              </a:rPr>
              <a:t>(</a:t>
            </a:r>
            <a:r>
              <a:rPr lang="en-US" altLang="ko-KR" dirty="0">
                <a:sym typeface="Symbol" charset="2"/>
              </a:rPr>
              <a:t>x</a:t>
            </a:r>
            <a:r>
              <a:rPr lang="en-US" altLang="ko-KR" b="0" dirty="0">
                <a:sym typeface="Symbol" charset="2"/>
              </a:rPr>
              <a:t>) = 0,    j = 1, ..., </a:t>
            </a:r>
            <a:r>
              <a:rPr lang="en-US" altLang="ko-KR" b="0" i="1" dirty="0">
                <a:sym typeface="Symbol" charset="2"/>
              </a:rPr>
              <a:t>k</a:t>
            </a:r>
          </a:p>
          <a:p>
            <a:r>
              <a:rPr lang="en-US" altLang="ko-KR" b="0" dirty="0">
                <a:sym typeface="Symbol" charset="2"/>
              </a:rPr>
              <a:t>			</a:t>
            </a:r>
            <a:r>
              <a:rPr lang="en-US" altLang="ko-KR" dirty="0">
                <a:sym typeface="Symbol" charset="2"/>
              </a:rPr>
              <a:t>x</a:t>
            </a:r>
            <a:r>
              <a:rPr lang="en-US" altLang="ko-KR" b="0" dirty="0">
                <a:sym typeface="Symbol" charset="2"/>
              </a:rPr>
              <a:t>  </a:t>
            </a:r>
            <a:r>
              <a:rPr lang="en-US" altLang="ko-KR" b="0" i="1" dirty="0">
                <a:sym typeface="Symbol" charset="2"/>
              </a:rPr>
              <a:t>X</a:t>
            </a:r>
            <a:r>
              <a:rPr lang="en-US" altLang="ko-KR" b="0" dirty="0">
                <a:sym typeface="Symbol" charset="2"/>
              </a:rPr>
              <a:t>  </a:t>
            </a:r>
            <a:r>
              <a:rPr lang="en-US" altLang="en-US" b="0" dirty="0">
                <a:ea typeface="Arial" charset="0"/>
                <a:cs typeface="Arial" charset="0"/>
                <a:sym typeface="Symbol" charset="2"/>
              </a:rPr>
              <a:t></a:t>
            </a:r>
            <a:r>
              <a:rPr lang="en-US" altLang="ko-KR" b="0" baseline="30000" dirty="0">
                <a:sym typeface="Symbol" charset="2"/>
              </a:rPr>
              <a:t>n</a:t>
            </a:r>
            <a:endParaRPr lang="en-US" altLang="ko-KR" b="0" dirty="0">
              <a:sym typeface="Symbol" charset="2"/>
            </a:endParaRPr>
          </a:p>
          <a:p>
            <a:r>
              <a:rPr lang="en-US" altLang="ko-KR" b="0" dirty="0">
                <a:sym typeface="Symbol" charset="2"/>
              </a:rPr>
              <a:t>			</a:t>
            </a:r>
            <a:r>
              <a:rPr lang="en-US" altLang="ko-KR" b="0" i="1" dirty="0">
                <a:sym typeface="Symbol" charset="2"/>
              </a:rPr>
              <a:t>f</a:t>
            </a:r>
            <a:r>
              <a:rPr lang="en-US" altLang="ko-KR" b="0" dirty="0">
                <a:sym typeface="Symbol" charset="2"/>
              </a:rPr>
              <a:t>, </a:t>
            </a:r>
            <a:r>
              <a:rPr lang="en-US" altLang="ko-KR" b="0" i="1" dirty="0" err="1">
                <a:sym typeface="Symbol" charset="2"/>
              </a:rPr>
              <a:t>g</a:t>
            </a:r>
            <a:r>
              <a:rPr lang="en-US" altLang="ko-KR" b="0" i="1" baseline="-25000" dirty="0" err="1">
                <a:sym typeface="Symbol" charset="2"/>
              </a:rPr>
              <a:t>i</a:t>
            </a:r>
            <a:r>
              <a:rPr lang="en-US" altLang="ko-KR" b="0" dirty="0">
                <a:sym typeface="Symbol" charset="2"/>
              </a:rPr>
              <a:t>, </a:t>
            </a:r>
            <a:r>
              <a:rPr lang="en-US" altLang="ko-KR" b="0" i="1" dirty="0" err="1">
                <a:sym typeface="Symbol" charset="2"/>
              </a:rPr>
              <a:t>h</a:t>
            </a:r>
            <a:r>
              <a:rPr lang="en-US" altLang="ko-KR" b="0" i="1" baseline="-25000" dirty="0" err="1">
                <a:sym typeface="Symbol" charset="2"/>
              </a:rPr>
              <a:t>j</a:t>
            </a:r>
            <a:r>
              <a:rPr lang="en-US" altLang="ko-KR" b="0" dirty="0">
                <a:sym typeface="Symbol" charset="2"/>
              </a:rPr>
              <a:t> : </a:t>
            </a:r>
            <a:r>
              <a:rPr lang="en-US" altLang="en-US" b="0" dirty="0">
                <a:ea typeface="Arial" charset="0"/>
                <a:cs typeface="Arial" charset="0"/>
                <a:sym typeface="Symbol" charset="2"/>
              </a:rPr>
              <a:t></a:t>
            </a:r>
            <a:r>
              <a:rPr lang="en-US" altLang="ko-KR" b="0" i="1" baseline="30000" dirty="0">
                <a:sym typeface="Symbol" charset="2"/>
              </a:rPr>
              <a:t>n</a:t>
            </a:r>
            <a:r>
              <a:rPr lang="en-US" altLang="ko-KR" b="0" dirty="0">
                <a:sym typeface="Symbol" charset="2"/>
              </a:rPr>
              <a:t> </a:t>
            </a:r>
            <a:r>
              <a:rPr lang="en-US" altLang="ko-KR" b="0" dirty="0">
                <a:sym typeface="Wingdings"/>
              </a:rPr>
              <a:t></a:t>
            </a:r>
            <a:r>
              <a:rPr lang="en-US" altLang="ko-KR" b="0" dirty="0">
                <a:sym typeface="Symbol" charset="2"/>
              </a:rPr>
              <a:t> </a:t>
            </a:r>
            <a:r>
              <a:rPr lang="en-US" altLang="en-US" b="0" dirty="0">
                <a:ea typeface="Arial" charset="0"/>
                <a:cs typeface="Arial" charset="0"/>
                <a:sym typeface="Symbol" charset="2"/>
              </a:rPr>
              <a:t></a:t>
            </a:r>
            <a:r>
              <a:rPr lang="en-US" altLang="ko-KR" b="0" dirty="0">
                <a:sym typeface="Symbol" charset="2"/>
              </a:rPr>
              <a:t> </a:t>
            </a:r>
          </a:p>
          <a:p>
            <a:endParaRPr lang="en-US" altLang="ko-KR" dirty="0">
              <a:sym typeface="Symbol" charset="2"/>
            </a:endParaRPr>
          </a:p>
          <a:p>
            <a:r>
              <a:rPr lang="en-US" altLang="ko-KR" dirty="0">
                <a:sym typeface="Symbol" charset="2"/>
              </a:rPr>
              <a:t>Linear programming: all of </a:t>
            </a:r>
            <a:r>
              <a:rPr lang="en-US" altLang="ko-KR" i="1" dirty="0">
                <a:sym typeface="Symbol" charset="2"/>
              </a:rPr>
              <a:t>f</a:t>
            </a:r>
            <a:r>
              <a:rPr lang="en-US" altLang="ko-KR" dirty="0">
                <a:sym typeface="Symbol" charset="2"/>
              </a:rPr>
              <a:t>, </a:t>
            </a:r>
            <a:r>
              <a:rPr lang="en-US" altLang="ko-KR" i="1" dirty="0" err="1">
                <a:sym typeface="Symbol" charset="2"/>
              </a:rPr>
              <a:t>g</a:t>
            </a:r>
            <a:r>
              <a:rPr lang="en-US" altLang="ko-KR" i="1" baseline="-25000" dirty="0" err="1">
                <a:sym typeface="Symbol" charset="2"/>
              </a:rPr>
              <a:t>i</a:t>
            </a:r>
            <a:r>
              <a:rPr lang="en-US" altLang="ko-KR" dirty="0">
                <a:sym typeface="Symbol" charset="2"/>
              </a:rPr>
              <a:t>, </a:t>
            </a:r>
            <a:r>
              <a:rPr lang="en-US" altLang="ko-KR" i="1" dirty="0" err="1">
                <a:sym typeface="Symbol" charset="2"/>
              </a:rPr>
              <a:t>h</a:t>
            </a:r>
            <a:r>
              <a:rPr lang="en-US" altLang="ko-KR" i="1" baseline="-25000" dirty="0" err="1">
                <a:sym typeface="Symbol" charset="2"/>
              </a:rPr>
              <a:t>j</a:t>
            </a:r>
            <a:r>
              <a:rPr lang="en-US" altLang="ko-KR" dirty="0">
                <a:sym typeface="Symbol" charset="2"/>
              </a:rPr>
              <a:t> are linear (affine) functions</a:t>
            </a:r>
          </a:p>
          <a:p>
            <a:r>
              <a:rPr lang="en-US" altLang="ko-KR" dirty="0">
                <a:sym typeface="Symbol" charset="2"/>
              </a:rPr>
              <a:t>Nonlinear programming: at least part of f, </a:t>
            </a:r>
            <a:r>
              <a:rPr lang="en-US" altLang="ko-KR" dirty="0" err="1">
                <a:sym typeface="Symbol" charset="2"/>
              </a:rPr>
              <a:t>g</a:t>
            </a:r>
            <a:r>
              <a:rPr lang="en-US" altLang="ko-KR" baseline="-25000" dirty="0" err="1">
                <a:sym typeface="Symbol" charset="2"/>
              </a:rPr>
              <a:t>i</a:t>
            </a:r>
            <a:r>
              <a:rPr lang="en-US" altLang="ko-KR" dirty="0">
                <a:sym typeface="Symbol" charset="2"/>
              </a:rPr>
              <a:t>, </a:t>
            </a:r>
            <a:r>
              <a:rPr lang="en-US" altLang="ko-KR" dirty="0" err="1">
                <a:sym typeface="Symbol" charset="2"/>
              </a:rPr>
              <a:t>h</a:t>
            </a:r>
            <a:r>
              <a:rPr lang="en-US" altLang="ko-KR" baseline="-25000" dirty="0" err="1">
                <a:sym typeface="Symbol" charset="2"/>
              </a:rPr>
              <a:t>j</a:t>
            </a:r>
            <a:r>
              <a:rPr lang="en-US" altLang="ko-KR" dirty="0">
                <a:sym typeface="Symbol" charset="2"/>
              </a:rPr>
              <a:t> is nonlinear</a:t>
            </a:r>
          </a:p>
          <a:p>
            <a:r>
              <a:rPr lang="en-US" altLang="ko-KR" dirty="0">
                <a:sym typeface="Symbol" charset="2"/>
              </a:rPr>
              <a:t>Integer programming: Feasible region constrained to integers</a:t>
            </a:r>
          </a:p>
          <a:p>
            <a:r>
              <a:rPr lang="en-US" dirty="0"/>
              <a:t>Convex, quadratic, </a:t>
            </a:r>
            <a:r>
              <a:rPr lang="en-US" dirty="0" err="1"/>
              <a:t>etc</a:t>
            </a:r>
            <a:r>
              <a:rPr lang="en-US" dirty="0"/>
              <a:t>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Convex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/>
              <a:t>“A function is convex if the line segment between any two points on its graph lies above it.”</a:t>
            </a:r>
          </a:p>
          <a:p>
            <a:r>
              <a:rPr lang="en-US" sz="2200" dirty="0"/>
              <a:t>Formally, given function </a:t>
            </a:r>
            <a:r>
              <a:rPr lang="en-US" sz="2200" i="1" dirty="0"/>
              <a:t>f</a:t>
            </a:r>
            <a:r>
              <a:rPr lang="en-US" sz="2200" dirty="0"/>
              <a:t> and two points x, y:</a:t>
            </a:r>
          </a:p>
          <a:p>
            <a:endParaRPr lang="en-US" sz="2200" dirty="0"/>
          </a:p>
          <a:p>
            <a:r>
              <a:rPr lang="en-US" sz="2200" dirty="0"/>
              <a:t>Convex or non-convex?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 </a:t>
            </a: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83" y="3007473"/>
            <a:ext cx="57277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2" y="3796756"/>
            <a:ext cx="876300" cy="266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2" y="4176486"/>
            <a:ext cx="736600" cy="254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2" y="5353776"/>
            <a:ext cx="3556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2" y="4543516"/>
            <a:ext cx="16637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2" y="4948646"/>
            <a:ext cx="2298700" cy="292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2" y="5733508"/>
            <a:ext cx="1079500" cy="266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4458" y="3675369"/>
            <a:ext cx="4270802" cy="2704842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“A set is convex if, for every pair of points within the set, every point on the straight line segment that joins them is in the set.”</a:t>
            </a:r>
          </a:p>
          <a:p>
            <a:r>
              <a:rPr lang="en-US" sz="2200" dirty="0"/>
              <a:t>Formally, give a set </a:t>
            </a:r>
            <a:r>
              <a:rPr lang="en-US" sz="2200" i="1" dirty="0"/>
              <a:t>S</a:t>
            </a:r>
            <a:r>
              <a:rPr lang="en-US" sz="2200" dirty="0"/>
              <a:t> and two points x, y in S:</a:t>
            </a:r>
          </a:p>
          <a:p>
            <a:endParaRPr lang="en-US" sz="2200" dirty="0"/>
          </a:p>
          <a:p>
            <a:r>
              <a:rPr lang="en-US" sz="2200" dirty="0"/>
              <a:t>Convex or non-convex sets?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 	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36" y="3461765"/>
            <a:ext cx="4165600" cy="292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4" y="5292576"/>
            <a:ext cx="1485900" cy="292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4" y="5739075"/>
            <a:ext cx="2019300" cy="292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4" y="4386880"/>
            <a:ext cx="1612900" cy="2921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4" y="4833378"/>
            <a:ext cx="3683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3849" y="4400088"/>
            <a:ext cx="4518329" cy="21147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optimization (minimization) problem with a convex objective function and a convex feasible region is solved via convex programming.</a:t>
            </a:r>
          </a:p>
          <a:p>
            <a:r>
              <a:rPr lang="en-US" dirty="0"/>
              <a:t>Lets us use tools from </a:t>
            </a:r>
            <a:r>
              <a:rPr lang="en-US" dirty="0">
                <a:solidFill>
                  <a:schemeClr val="tx2"/>
                </a:solidFill>
              </a:rPr>
              <a:t>convex analysis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Local minima are global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set of global </a:t>
            </a:r>
            <a:r>
              <a:rPr lang="en-US" dirty="0" err="1"/>
              <a:t>mimina</a:t>
            </a:r>
            <a:r>
              <a:rPr lang="en-US" dirty="0"/>
              <a:t> is convex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There is a unique global minimum if </a:t>
            </a:r>
            <a:r>
              <a:rPr lang="en-US" dirty="0">
                <a:solidFill>
                  <a:schemeClr val="tx2"/>
                </a:solidFill>
              </a:rPr>
              <a:t>strictly</a:t>
            </a:r>
            <a:r>
              <a:rPr lang="en-US" dirty="0"/>
              <a:t> convex</a:t>
            </a:r>
          </a:p>
          <a:p>
            <a:r>
              <a:rPr lang="en-US" dirty="0"/>
              <a:t>Lets us make statements like </a:t>
            </a:r>
            <a:r>
              <a:rPr lang="en-US" dirty="0">
                <a:solidFill>
                  <a:schemeClr val="tx2"/>
                </a:solidFill>
              </a:rPr>
              <a:t>gradient descent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converges to a global minimum</a:t>
            </a:r>
            <a:r>
              <a:rPr lang="en-US" dirty="0"/>
              <a:t> (under some</a:t>
            </a:r>
            <a:br>
              <a:rPr lang="en-US" dirty="0"/>
            </a:br>
            <a:r>
              <a:rPr lang="en-US" dirty="0"/>
              <a:t>assumptions </a:t>
            </a:r>
            <a:r>
              <a:rPr lang="en-US" dirty="0" err="1"/>
              <a:t>w.r.t</a:t>
            </a:r>
            <a:r>
              <a:rPr lang="en-US" dirty="0"/>
              <a:t> local Lipschitz and step size)</a:t>
            </a:r>
          </a:p>
          <a:p>
            <a:r>
              <a:rPr lang="en-US" dirty="0"/>
              <a:t>But let’s start even simpler </a:t>
            </a:r>
            <a:r>
              <a:rPr lang="is-IS" dirty="0"/>
              <a:t>…</a:t>
            </a:r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74" y="4621510"/>
            <a:ext cx="2122463" cy="20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6.2|1.5|1.4|10.2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4|0.7|3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9518</TotalTime>
  <Words>2251</Words>
  <Application>Microsoft Macintosh PowerPoint</Application>
  <PresentationFormat>On-screen Show (4:3)</PresentationFormat>
  <Paragraphs>450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돋움</vt:lpstr>
      <vt:lpstr>굴림</vt:lpstr>
      <vt:lpstr>SimSun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Essential</vt:lpstr>
      <vt:lpstr>Applied Mechanism Design For Social Good</vt:lpstr>
      <vt:lpstr>I’ll make presentation decisions today! Or at least will try to …  Send me preferences!!</vt:lpstr>
      <vt:lpstr>This class: (Combinatorial) Optimization Primer</vt:lpstr>
      <vt:lpstr>What’s used in Market Design?</vt:lpstr>
      <vt:lpstr>“Programming?”</vt:lpstr>
      <vt:lpstr>General Model</vt:lpstr>
      <vt:lpstr>Convex Functions</vt:lpstr>
      <vt:lpstr>Convex Sets</vt:lpstr>
      <vt:lpstr>So what?</vt:lpstr>
      <vt:lpstr>Linear Programs</vt:lpstr>
      <vt:lpstr>LP: Example</vt:lpstr>
      <vt:lpstr>Solving the linear program graphically</vt:lpstr>
      <vt:lpstr>LP Example: Solving for 2-P Zero-Sum Nash</vt:lpstr>
      <vt:lpstr>LP Example: Solving for 2-P Zero-Sum Nash</vt:lpstr>
      <vt:lpstr>LP Example: Solving for 2-P Zero-Sum Nash</vt:lpstr>
      <vt:lpstr>LP Example: Correlated Equilibria For N Players</vt:lpstr>
      <vt:lpstr>Quadratic Programming</vt:lpstr>
      <vt:lpstr>So, What if we’re not convex?</vt:lpstr>
      <vt:lpstr>Modified LP From Earlier …</vt:lpstr>
      <vt:lpstr>Integer (linear) program</vt:lpstr>
      <vt:lpstr>Mixed integer (linear) program</vt:lpstr>
      <vt:lpstr>Complexity</vt:lpstr>
      <vt:lpstr>LP Relaxation, B&amp;B</vt:lpstr>
      <vt:lpstr>Cutting Planes</vt:lpstr>
      <vt:lpstr>Cutting Plane Method</vt:lpstr>
      <vt:lpstr>Cutting Plane Method</vt:lpstr>
      <vt:lpstr>Running Example: methods for optimizing Kidney Exchange</vt:lpstr>
      <vt:lpstr>Recall!</vt:lpstr>
      <vt:lpstr>Basic Approach #1: The Edge formulation</vt:lpstr>
      <vt:lpstr>Generating Cuts for the Edge Formulation</vt:lpstr>
      <vt:lpstr>Basic Approach #2: The Cycle Formulation</vt:lpstr>
      <vt:lpstr>A Hybrid Model I</vt:lpstr>
      <vt:lpstr>A Hybrid Model II</vt:lpstr>
      <vt:lpstr>Example: Fair Allocation of (In)divisible Goods</vt:lpstr>
      <vt:lpstr>The fair allocation of goods</vt:lpstr>
      <vt:lpstr>Formal model</vt:lpstr>
      <vt:lpstr>Things that Shouldn’t Matter But Sometimes Do</vt:lpstr>
      <vt:lpstr>Phase Transition</vt:lpstr>
      <vt:lpstr>Practical Stuff</vt:lpstr>
      <vt:lpstr>Next class: SEND ME YOUR PREFERENCES …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1280</cp:revision>
  <cp:lastPrinted>2016-09-08T16:17:56Z</cp:lastPrinted>
  <dcterms:created xsi:type="dcterms:W3CDTF">2013-03-05T15:39:19Z</dcterms:created>
  <dcterms:modified xsi:type="dcterms:W3CDTF">2018-02-13T14:25:51Z</dcterms:modified>
</cp:coreProperties>
</file>