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22"/>
  </p:notesMasterIdLst>
  <p:handoutMasterIdLst>
    <p:handoutMasterId r:id="rId23"/>
  </p:handoutMasterIdLst>
  <p:sldIdLst>
    <p:sldId id="256" r:id="rId2"/>
    <p:sldId id="416" r:id="rId3"/>
    <p:sldId id="408" r:id="rId4"/>
    <p:sldId id="423" r:id="rId5"/>
    <p:sldId id="424" r:id="rId6"/>
    <p:sldId id="435" r:id="rId7"/>
    <p:sldId id="430" r:id="rId8"/>
    <p:sldId id="431" r:id="rId9"/>
    <p:sldId id="432" r:id="rId10"/>
    <p:sldId id="436" r:id="rId11"/>
    <p:sldId id="433" r:id="rId12"/>
    <p:sldId id="434" r:id="rId13"/>
    <p:sldId id="439" r:id="rId14"/>
    <p:sldId id="437" r:id="rId15"/>
    <p:sldId id="438" r:id="rId16"/>
    <p:sldId id="427" r:id="rId17"/>
    <p:sldId id="441" r:id="rId18"/>
    <p:sldId id="440" r:id="rId19"/>
    <p:sldId id="428" r:id="rId20"/>
    <p:sldId id="42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16" autoAdjust="0"/>
    <p:restoredTop sz="92277" autoAdjust="0"/>
  </p:normalViewPr>
  <p:slideViewPr>
    <p:cSldViewPr snapToGrid="0" snapToObjects="1">
      <p:cViewPr varScale="1">
        <p:scale>
          <a:sx n="99" d="100"/>
          <a:sy n="99" d="100"/>
        </p:scale>
        <p:origin x="4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2/19/18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2/19/18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5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3544550" y="-9431338"/>
            <a:ext cx="27092275" cy="2032000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9CD0B5-48A1-4486-B894-3A0ED05379B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6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3544550" y="-9431338"/>
            <a:ext cx="27092275" cy="2032000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9CD0B5-48A1-4486-B894-3A0ED05379B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3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P. Dickerson - EC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463B-79DD-8140-8663-C64DDA2F0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#8 – 02/20/2018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9:30am – 10:45am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The Leader Commit </a:t>
            </a:r>
            <a:r>
              <a:rPr lang="en-US" dirty="0" err="1"/>
              <a:t>tO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996989" cy="4373563"/>
          </a:xfrm>
        </p:spPr>
        <p:txBody>
          <a:bodyPr/>
          <a:lstStyle/>
          <a:p>
            <a:r>
              <a:rPr lang="en-US" dirty="0"/>
              <a:t>Special case: 2-player zero-sum normal-form games</a:t>
            </a:r>
          </a:p>
          <a:p>
            <a:r>
              <a:rPr lang="en-US" dirty="0"/>
              <a:t>Recall: Row player plays Minimax strategy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Minimizes the maximum expected utility to the Col</a:t>
            </a:r>
          </a:p>
          <a:p>
            <a:r>
              <a:rPr lang="en-US" dirty="0">
                <a:solidFill>
                  <a:schemeClr val="tx2"/>
                </a:solidFill>
              </a:rPr>
              <a:t>Doesn’t matter who commits to what, when</a:t>
            </a:r>
          </a:p>
          <a:p>
            <a:br>
              <a:rPr lang="en-US" dirty="0"/>
            </a:br>
            <a:r>
              <a:rPr lang="en-US" dirty="0"/>
              <a:t>Minimax strategies	= Nash Equilibrium </a:t>
            </a:r>
          </a:p>
          <a:p>
            <a:r>
              <a:rPr lang="en-US" dirty="0"/>
              <a:t>			= </a:t>
            </a:r>
            <a:r>
              <a:rPr lang="en-US" dirty="0" err="1">
                <a:solidFill>
                  <a:schemeClr val="tx2"/>
                </a:solidFill>
              </a:rPr>
              <a:t>Stackelberg</a:t>
            </a:r>
            <a:r>
              <a:rPr lang="en-US" dirty="0">
                <a:solidFill>
                  <a:schemeClr val="tx2"/>
                </a:solidFill>
              </a:rPr>
              <a:t> Equilibrium</a:t>
            </a:r>
          </a:p>
          <a:p>
            <a:r>
              <a:rPr lang="en-US" dirty="0">
                <a:solidFill>
                  <a:schemeClr val="tx2"/>
                </a:solidFill>
              </a:rPr>
              <a:t>			</a:t>
            </a:r>
            <a:r>
              <a:rPr lang="en-US" dirty="0"/>
              <a:t>(not the case for general games)</a:t>
            </a:r>
          </a:p>
          <a:p>
            <a:br>
              <a:rPr lang="en-US" dirty="0"/>
            </a:br>
            <a:r>
              <a:rPr lang="en-US" dirty="0"/>
              <a:t>Polynomial time computation via LP – Lecture #4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7469521" y="152718"/>
            <a:ext cx="1415716" cy="190901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2-P Z-S</a:t>
            </a:r>
          </a:p>
        </p:txBody>
      </p:sp>
    </p:spTree>
    <p:extLst>
      <p:ext uri="{BB962C8B-B14F-4D97-AF65-F5344CB8AC3E}">
        <p14:creationId xmlns:p14="http://schemas.microsoft.com/office/powerpoint/2010/main" val="108699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should the leader commit to?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40705"/>
          </a:xfrm>
        </p:spPr>
        <p:txBody>
          <a:bodyPr>
            <a:normAutofit/>
          </a:bodyPr>
          <a:lstStyle/>
          <a:p>
            <a:r>
              <a:rPr lang="en-US" sz="2400" dirty="0"/>
              <a:t>Separate LP for every column c*: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  <a:r>
              <a:rPr lang="en-US" sz="2400" i="1" dirty="0"/>
              <a:t>maximize</a:t>
            </a:r>
            <a:r>
              <a:rPr lang="en-US" sz="2400" dirty="0"/>
              <a:t> </a:t>
            </a:r>
            <a:r>
              <a:rPr lang="el-GR" sz="2400" dirty="0"/>
              <a:t>Σ</a:t>
            </a:r>
            <a:r>
              <a:rPr lang="en-US" sz="2400" baseline="-25000" dirty="0"/>
              <a:t>r</a:t>
            </a:r>
            <a:r>
              <a:rPr lang="en-US" sz="2400" dirty="0"/>
              <a:t> </a:t>
            </a:r>
            <a:r>
              <a:rPr lang="en-US" sz="2400" dirty="0" err="1"/>
              <a:t>p</a:t>
            </a:r>
            <a:r>
              <a:rPr lang="en-US" sz="2400" baseline="-25000" dirty="0" err="1"/>
              <a:t>r</a:t>
            </a:r>
            <a:r>
              <a:rPr lang="en-US" sz="2400" dirty="0"/>
              <a:t> </a:t>
            </a:r>
            <a:r>
              <a:rPr lang="en-US" sz="2400" dirty="0" err="1"/>
              <a:t>u</a:t>
            </a:r>
            <a:r>
              <a:rPr lang="en-US" sz="2400" baseline="-25000" dirty="0" err="1"/>
              <a:t>R</a:t>
            </a:r>
            <a:r>
              <a:rPr lang="en-US" sz="2400" dirty="0"/>
              <a:t>(r, c*)</a:t>
            </a:r>
          </a:p>
          <a:p>
            <a:r>
              <a:rPr lang="en-US" sz="2400" dirty="0"/>
              <a:t>	</a:t>
            </a:r>
            <a:r>
              <a:rPr lang="en-US" sz="2400" i="1" dirty="0" err="1"/>
              <a:t>s.t.</a:t>
            </a:r>
            <a:endParaRPr lang="en-US" sz="2400" i="1" dirty="0"/>
          </a:p>
          <a:p>
            <a:r>
              <a:rPr lang="en-US" sz="2400" dirty="0"/>
              <a:t>	</a:t>
            </a:r>
            <a:r>
              <a:rPr lang="en-US" sz="2400" i="1" dirty="0"/>
              <a:t>for all</a:t>
            </a:r>
            <a:r>
              <a:rPr lang="en-US" sz="2400" dirty="0"/>
              <a:t> c, </a:t>
            </a:r>
            <a:r>
              <a:rPr lang="el-GR" sz="2400" dirty="0"/>
              <a:t>Σ</a:t>
            </a:r>
            <a:r>
              <a:rPr lang="en-US" sz="2400" baseline="-25000" dirty="0"/>
              <a:t>r</a:t>
            </a:r>
            <a:r>
              <a:rPr lang="en-US" sz="2400" dirty="0"/>
              <a:t> </a:t>
            </a:r>
            <a:r>
              <a:rPr lang="en-US" sz="2400" dirty="0" err="1"/>
              <a:t>p</a:t>
            </a:r>
            <a:r>
              <a:rPr lang="en-US" sz="2400" baseline="-25000" dirty="0" err="1"/>
              <a:t>r</a:t>
            </a:r>
            <a:r>
              <a:rPr lang="en-US" sz="2400" dirty="0"/>
              <a:t> </a:t>
            </a:r>
            <a:r>
              <a:rPr lang="en-US" sz="2400" dirty="0" err="1"/>
              <a:t>u</a:t>
            </a:r>
            <a:r>
              <a:rPr lang="en-US" sz="2400" baseline="-25000" dirty="0" err="1"/>
              <a:t>C</a:t>
            </a:r>
            <a:r>
              <a:rPr lang="en-US" sz="2400" dirty="0"/>
              <a:t>(r, c*) </a:t>
            </a:r>
            <a:r>
              <a:rPr lang="el-GR" sz="2400" dirty="0"/>
              <a:t>≥</a:t>
            </a:r>
            <a:r>
              <a:rPr lang="en-US" sz="2400" dirty="0"/>
              <a:t> </a:t>
            </a:r>
            <a:r>
              <a:rPr lang="el-GR" sz="2400" dirty="0"/>
              <a:t>Σ</a:t>
            </a:r>
            <a:r>
              <a:rPr lang="en-US" sz="2400" baseline="-25000" dirty="0"/>
              <a:t>r</a:t>
            </a:r>
            <a:r>
              <a:rPr lang="en-US" sz="2400" dirty="0"/>
              <a:t> </a:t>
            </a:r>
            <a:r>
              <a:rPr lang="en-US" sz="2400" dirty="0" err="1"/>
              <a:t>p</a:t>
            </a:r>
            <a:r>
              <a:rPr lang="en-US" sz="2400" baseline="-25000" dirty="0" err="1"/>
              <a:t>r</a:t>
            </a:r>
            <a:r>
              <a:rPr lang="en-US" sz="2400" dirty="0"/>
              <a:t> </a:t>
            </a:r>
            <a:r>
              <a:rPr lang="en-US" sz="2400" dirty="0" err="1"/>
              <a:t>u</a:t>
            </a:r>
            <a:r>
              <a:rPr lang="en-US" sz="2400" baseline="-25000" dirty="0" err="1"/>
              <a:t>C</a:t>
            </a:r>
            <a:r>
              <a:rPr lang="en-US" sz="2400" dirty="0"/>
              <a:t>(r, c)</a:t>
            </a:r>
          </a:p>
          <a:p>
            <a:r>
              <a:rPr lang="en-US" sz="2400" dirty="0"/>
              <a:t>	</a:t>
            </a:r>
            <a:r>
              <a:rPr lang="el-GR" sz="2400" dirty="0"/>
              <a:t>Σ</a:t>
            </a:r>
            <a:r>
              <a:rPr lang="en-US" sz="2400" baseline="-25000" dirty="0"/>
              <a:t>r</a:t>
            </a:r>
            <a:r>
              <a:rPr lang="en-US" sz="2400" dirty="0"/>
              <a:t> </a:t>
            </a:r>
            <a:r>
              <a:rPr lang="en-US" sz="2400" dirty="0" err="1"/>
              <a:t>p</a:t>
            </a:r>
            <a:r>
              <a:rPr lang="en-US" sz="2400" baseline="-25000" dirty="0" err="1"/>
              <a:t>r</a:t>
            </a:r>
            <a:r>
              <a:rPr lang="en-US" sz="2400" dirty="0"/>
              <a:t> = 1</a:t>
            </a:r>
          </a:p>
          <a:p>
            <a:r>
              <a:rPr lang="en-US" sz="2400" dirty="0"/>
              <a:t>	</a:t>
            </a:r>
            <a:r>
              <a:rPr lang="en-US" sz="2400" i="1" dirty="0"/>
              <a:t>for all</a:t>
            </a:r>
            <a:r>
              <a:rPr lang="en-US" sz="2400" dirty="0"/>
              <a:t> r, </a:t>
            </a:r>
            <a:r>
              <a:rPr lang="en-US" sz="2400" dirty="0" err="1"/>
              <a:t>p</a:t>
            </a:r>
            <a:r>
              <a:rPr lang="en-US" sz="2400" baseline="-25000" dirty="0" err="1"/>
              <a:t>r</a:t>
            </a:r>
            <a:r>
              <a:rPr lang="en-US" sz="2400" dirty="0"/>
              <a:t> </a:t>
            </a:r>
            <a:r>
              <a:rPr lang="en-US" sz="2400" u="sng" dirty="0"/>
              <a:t>&gt;</a:t>
            </a:r>
            <a:r>
              <a:rPr lang="en-US" sz="2400" dirty="0"/>
              <a:t> 0</a:t>
            </a:r>
          </a:p>
          <a:p>
            <a:endParaRPr lang="en-US" sz="2400" dirty="0"/>
          </a:p>
          <a:p>
            <a:r>
              <a:rPr lang="en-US" sz="2400" dirty="0"/>
              <a:t>Choose strategy from LP with highest objective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95909" y="2820378"/>
            <a:ext cx="1546412" cy="3894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9896" tIns="44948" rIns="89896" bIns="44948" rtlCol="0">
            <a:spAutoFit/>
          </a:bodyPr>
          <a:lstStyle/>
          <a:p>
            <a:pPr algn="ctr"/>
            <a:r>
              <a:rPr lang="en-US" sz="1941" dirty="0"/>
              <a:t>Row utility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9003" y="4481293"/>
            <a:ext cx="2753108" cy="6881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9896" tIns="44948" rIns="89896" bIns="44948" rtlCol="0">
            <a:spAutoFit/>
          </a:bodyPr>
          <a:lstStyle/>
          <a:p>
            <a:pPr algn="ctr"/>
            <a:r>
              <a:rPr lang="en-US" sz="1941"/>
              <a:t>Distributional constraints</a:t>
            </a:r>
            <a:endParaRPr lang="en-US" sz="1941" dirty="0"/>
          </a:p>
        </p:txBody>
      </p:sp>
      <p:sp>
        <p:nvSpPr>
          <p:cNvPr id="14" name="TextBox 13"/>
          <p:cNvSpPr txBox="1"/>
          <p:nvPr/>
        </p:nvSpPr>
        <p:spPr>
          <a:xfrm>
            <a:off x="6687081" y="3886058"/>
            <a:ext cx="2218765" cy="3894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9896" tIns="44948" rIns="89896" bIns="44948" rtlCol="0">
            <a:spAutoFit/>
          </a:bodyPr>
          <a:lstStyle/>
          <a:p>
            <a:pPr algn="ctr"/>
            <a:r>
              <a:rPr lang="en-US" sz="1941" dirty="0"/>
              <a:t>Column optimality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76822"/>
            <a:ext cx="7956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[</a:t>
            </a:r>
            <a:r>
              <a:rPr lang="en-US" i="1" dirty="0" err="1"/>
              <a:t>Conitzer</a:t>
            </a:r>
            <a:r>
              <a:rPr lang="en-US" i="1" dirty="0"/>
              <a:t> &amp; </a:t>
            </a:r>
            <a:r>
              <a:rPr lang="en-US" i="1" dirty="0" err="1"/>
              <a:t>Sandholm</a:t>
            </a:r>
            <a:r>
              <a:rPr lang="en-US" i="1" dirty="0"/>
              <a:t>, Computing the optimal strategy to commit to, EC-06]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7469521" y="152718"/>
            <a:ext cx="1415716" cy="190901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2-P G-S</a:t>
            </a:r>
          </a:p>
        </p:txBody>
      </p:sp>
    </p:spTree>
    <p:extLst>
      <p:ext uri="{BB962C8B-B14F-4D97-AF65-F5344CB8AC3E}">
        <p14:creationId xmlns:p14="http://schemas.microsoft.com/office/powerpoint/2010/main" val="7730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Example</a:t>
            </a:r>
          </a:p>
        </p:txBody>
      </p:sp>
      <p:graphicFrame>
        <p:nvGraphicFramePr>
          <p:cNvPr id="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82727"/>
              </p:ext>
            </p:extLst>
          </p:nvPr>
        </p:nvGraphicFramePr>
        <p:xfrm>
          <a:off x="3352800" y="1747654"/>
          <a:ext cx="2486305" cy="1780532"/>
        </p:xfrm>
        <a:graphic>
          <a:graphicData uri="http://schemas.openxmlformats.org/drawingml/2006/table">
            <a:tbl>
              <a:tblPr/>
              <a:tblGrid>
                <a:gridCol w="1243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1, 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, 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0, 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, 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34471" y="3455894"/>
            <a:ext cx="3751729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894" tIns="44788" rIns="89894" bIns="44788" numCol="1" anchor="t" anchorCtr="0" compatLnSpc="1">
            <a:prstTxWarp prst="textNoShape">
              <a:avLst/>
            </a:prstTxWarp>
          </a:bodyPr>
          <a:lstStyle/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i="1" kern="0" dirty="0"/>
              <a:t>maximize</a:t>
            </a:r>
            <a:r>
              <a:rPr lang="en-US" sz="2471" kern="0" dirty="0"/>
              <a:t> 1x + 0y</a:t>
            </a:r>
          </a:p>
          <a:p>
            <a:pPr marL="324988" indent="-324988" algn="ctr" defTabSz="403433" fontAlgn="base">
              <a:lnSpc>
                <a:spcPct val="124000"/>
              </a:lnSpc>
              <a:spcBef>
                <a:spcPts val="794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2471" i="1" kern="0" dirty="0" err="1"/>
              <a:t>s.t.</a:t>
            </a:r>
            <a:endParaRPr lang="en-US" sz="2471" i="1" kern="0" dirty="0"/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solidFill>
                  <a:srgbClr val="0000CC"/>
                </a:solidFill>
                <a:cs typeface="Arial" charset="0"/>
              </a:rPr>
              <a:t>1</a:t>
            </a:r>
            <a:r>
              <a:rPr lang="en-US" sz="2471" kern="0" dirty="0">
                <a:cs typeface="Arial" charset="0"/>
              </a:rPr>
              <a:t>x + </a:t>
            </a:r>
            <a:r>
              <a:rPr lang="en-US" sz="2471" kern="0" dirty="0">
                <a:solidFill>
                  <a:srgbClr val="0000CC"/>
                </a:solidFill>
                <a:cs typeface="Arial" charset="0"/>
              </a:rPr>
              <a:t>0</a:t>
            </a:r>
            <a:r>
              <a:rPr lang="en-US" sz="2471" kern="0" dirty="0">
                <a:cs typeface="Arial" charset="0"/>
              </a:rPr>
              <a:t>y ≥ </a:t>
            </a:r>
            <a:r>
              <a:rPr lang="en-US" sz="2471" kern="0" dirty="0">
                <a:solidFill>
                  <a:srgbClr val="C00000"/>
                </a:solidFill>
                <a:cs typeface="Arial" charset="0"/>
              </a:rPr>
              <a:t>0</a:t>
            </a:r>
            <a:r>
              <a:rPr lang="en-US" sz="2471" kern="0" dirty="0">
                <a:cs typeface="Arial" charset="0"/>
              </a:rPr>
              <a:t>x + </a:t>
            </a:r>
            <a:r>
              <a:rPr lang="en-US" sz="2471" kern="0" dirty="0">
                <a:solidFill>
                  <a:srgbClr val="C00000"/>
                </a:solidFill>
                <a:cs typeface="Arial" charset="0"/>
              </a:rPr>
              <a:t>1</a:t>
            </a:r>
            <a:r>
              <a:rPr lang="en-US" sz="2471" kern="0" dirty="0">
                <a:cs typeface="Arial" charset="0"/>
              </a:rPr>
              <a:t>y 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x + y = 1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x ≥ 0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y ≥ 0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378824" y="3455894"/>
            <a:ext cx="3572671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894" tIns="44788" rIns="89894" bIns="44788" numCol="1" anchor="t" anchorCtr="0" compatLnSpc="1">
            <a:prstTxWarp prst="textNoShape">
              <a:avLst/>
            </a:prstTxWarp>
          </a:bodyPr>
          <a:lstStyle/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i="1" kern="0" dirty="0"/>
              <a:t>maximize</a:t>
            </a:r>
            <a:r>
              <a:rPr lang="en-US" sz="2471" kern="0" dirty="0"/>
              <a:t> </a:t>
            </a:r>
            <a:r>
              <a:rPr lang="en-US" sz="2471" kern="0" dirty="0">
                <a:solidFill>
                  <a:srgbClr val="006600"/>
                </a:solidFill>
              </a:rPr>
              <a:t>3</a:t>
            </a:r>
            <a:r>
              <a:rPr lang="en-US" sz="2471" kern="0" dirty="0"/>
              <a:t>x + </a:t>
            </a:r>
            <a:r>
              <a:rPr lang="en-US" sz="2471" kern="0" dirty="0">
                <a:solidFill>
                  <a:srgbClr val="006600"/>
                </a:solidFill>
              </a:rPr>
              <a:t>2</a:t>
            </a:r>
            <a:r>
              <a:rPr lang="en-US" sz="2471" kern="0" dirty="0"/>
              <a:t>y</a:t>
            </a:r>
          </a:p>
          <a:p>
            <a:pPr marL="324988" indent="-324988" algn="ctr" defTabSz="403433" fontAlgn="base">
              <a:lnSpc>
                <a:spcPct val="124000"/>
              </a:lnSpc>
              <a:spcBef>
                <a:spcPts val="794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2471" i="1" kern="0" dirty="0" err="1"/>
              <a:t>s.t.</a:t>
            </a:r>
            <a:endParaRPr lang="en-US" sz="2471" i="1" kern="0" dirty="0"/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solidFill>
                  <a:srgbClr val="C00000"/>
                </a:solidFill>
                <a:cs typeface="Arial" charset="0"/>
              </a:rPr>
              <a:t>0</a:t>
            </a:r>
            <a:r>
              <a:rPr lang="en-US" sz="2471" kern="0" dirty="0">
                <a:cs typeface="Arial" charset="0"/>
              </a:rPr>
              <a:t>x + </a:t>
            </a:r>
            <a:r>
              <a:rPr lang="en-US" sz="2471" kern="0" dirty="0">
                <a:solidFill>
                  <a:srgbClr val="C00000"/>
                </a:solidFill>
                <a:cs typeface="Arial" charset="0"/>
              </a:rPr>
              <a:t>1</a:t>
            </a:r>
            <a:r>
              <a:rPr lang="en-US" sz="2471" kern="0" dirty="0">
                <a:cs typeface="Arial" charset="0"/>
              </a:rPr>
              <a:t>y ≥ </a:t>
            </a:r>
            <a:r>
              <a:rPr lang="en-US" sz="2471" kern="0" dirty="0">
                <a:solidFill>
                  <a:srgbClr val="0000CC"/>
                </a:solidFill>
                <a:cs typeface="Arial" charset="0"/>
              </a:rPr>
              <a:t>1</a:t>
            </a:r>
            <a:r>
              <a:rPr lang="en-US" sz="2471" kern="0" dirty="0">
                <a:cs typeface="Arial" charset="0"/>
              </a:rPr>
              <a:t>x + </a:t>
            </a:r>
            <a:r>
              <a:rPr lang="en-US" sz="2471" kern="0" dirty="0">
                <a:solidFill>
                  <a:srgbClr val="0000CC"/>
                </a:solidFill>
                <a:cs typeface="Arial" charset="0"/>
              </a:rPr>
              <a:t>0</a:t>
            </a:r>
            <a:r>
              <a:rPr lang="en-US" sz="2471" kern="0" dirty="0">
                <a:cs typeface="Arial" charset="0"/>
              </a:rPr>
              <a:t>y 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x + y = 1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x ≥ 0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y ≥ 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83309" y="1895563"/>
            <a:ext cx="365806" cy="526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24" kern="0" dirty="0">
                <a:cs typeface="Arial" charset="0"/>
              </a:rPr>
              <a:t>x</a:t>
            </a:r>
            <a:endParaRPr lang="en-US" sz="2824" dirty="0"/>
          </a:p>
        </p:txBody>
      </p:sp>
      <p:sp>
        <p:nvSpPr>
          <p:cNvPr id="17" name="Rectangle 16"/>
          <p:cNvSpPr/>
          <p:nvPr/>
        </p:nvSpPr>
        <p:spPr>
          <a:xfrm>
            <a:off x="2883309" y="2711317"/>
            <a:ext cx="365806" cy="526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24" kern="0" dirty="0">
                <a:cs typeface="Arial" charset="0"/>
              </a:rPr>
              <a:t>y</a:t>
            </a:r>
            <a:endParaRPr lang="en-US" sz="2824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6940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Is Commitment always good for the leader?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Yes, if we allow commitment to mixed strategies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Always weakly better to commit </a:t>
            </a:r>
            <a:r>
              <a:rPr lang="en-US" sz="1400" b="0" dirty="0"/>
              <a:t>[von Stengel &amp; </a:t>
            </a:r>
            <a:r>
              <a:rPr lang="en-US" sz="1400" b="0" dirty="0" err="1"/>
              <a:t>Zamir</a:t>
            </a:r>
            <a:r>
              <a:rPr lang="en-US" sz="1400" b="0" dirty="0"/>
              <a:t>, 2004]</a:t>
            </a:r>
          </a:p>
          <a:p>
            <a:r>
              <a:rPr lang="en-US" dirty="0"/>
              <a:t>What about only pure strategies?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63958" y="3336759"/>
          <a:ext cx="5325980" cy="257088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133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1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1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272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Paper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Scissors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7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-1,+1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+1,-1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7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Paper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+1,-1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-1,+1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7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Scissors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-1,+1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+1,-1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4462" y="3336759"/>
            <a:ext cx="2695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Expected utility to Row by playing mixed Nash:</a:t>
            </a:r>
          </a:p>
          <a:p>
            <a:pPr algn="ctr"/>
            <a:r>
              <a:rPr lang="en-US" dirty="0"/>
              <a:t>???????????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251" y="4811671"/>
            <a:ext cx="2919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Expected utility to Row by any pure commitment:</a:t>
            </a:r>
          </a:p>
          <a:p>
            <a:pPr algn="ctr"/>
            <a:r>
              <a:rPr lang="en-US" dirty="0"/>
              <a:t>???????????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589" y="4260089"/>
            <a:ext cx="256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</a:t>
            </a:r>
            <a:r>
              <a:rPr lang="en-US" b="1" baseline="-25000" dirty="0"/>
              <a:t>R</a:t>
            </a:r>
            <a:r>
              <a:rPr lang="en-US" b="1" dirty="0"/>
              <a:t>[ &lt;1/3,1/3,1/3&gt; ] = 0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123" y="5767746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E</a:t>
            </a:r>
            <a:r>
              <a:rPr lang="en-US" b="1" baseline="-25000" dirty="0"/>
              <a:t>R</a:t>
            </a:r>
            <a:r>
              <a:rPr lang="en-US" b="1" dirty="0"/>
              <a:t>[ &lt;1,0,0&gt; ] = -1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9123" y="6032622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E</a:t>
            </a:r>
            <a:r>
              <a:rPr lang="en-US" b="1" baseline="-25000" dirty="0"/>
              <a:t>R</a:t>
            </a:r>
            <a:r>
              <a:rPr lang="en-US" b="1" dirty="0"/>
              <a:t>[ &lt;0,1,0&gt; ] = -1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9123" y="6308413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E</a:t>
            </a:r>
            <a:r>
              <a:rPr lang="en-US" b="1" baseline="-25000" dirty="0"/>
              <a:t>R</a:t>
            </a:r>
            <a:r>
              <a:rPr lang="en-US" b="1" dirty="0"/>
              <a:t>[ &lt;0,0,1&gt; ] = -1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59053" y="3906745"/>
            <a:ext cx="4130885" cy="2000894"/>
            <a:chOff x="4259053" y="3906745"/>
            <a:chExt cx="4130885" cy="2000894"/>
          </a:xfrm>
        </p:grpSpPr>
        <p:sp>
          <p:nvSpPr>
            <p:cNvPr id="15" name="Rectangle 14"/>
            <p:cNvSpPr/>
            <p:nvPr/>
          </p:nvSpPr>
          <p:spPr>
            <a:xfrm>
              <a:off x="7074568" y="4627667"/>
              <a:ext cx="1307223" cy="626973"/>
            </a:xfrm>
            <a:prstGeom prst="rect">
              <a:avLst/>
            </a:prstGeom>
            <a:solidFill>
              <a:schemeClr val="tx2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59053" y="3906745"/>
              <a:ext cx="4122738" cy="72092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67200" y="5254640"/>
              <a:ext cx="4122738" cy="652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071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the leader commit 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Bayesian games: player </a:t>
            </a:r>
            <a:r>
              <a:rPr lang="en-US" i="1" dirty="0" err="1"/>
              <a:t>i</a:t>
            </a:r>
            <a:r>
              <a:rPr lang="en-US" dirty="0"/>
              <a:t> draws type 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i="1" baseline="-25000" dirty="0" err="1"/>
              <a:t>i</a:t>
            </a:r>
            <a:r>
              <a:rPr lang="en-US" altLang="en-US" dirty="0"/>
              <a:t> from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endParaRPr lang="en-US" dirty="0"/>
          </a:p>
          <a:p>
            <a:r>
              <a:rPr lang="en-US" dirty="0"/>
              <a:t>Special case: </a:t>
            </a:r>
            <a:r>
              <a:rPr lang="en-US" dirty="0">
                <a:solidFill>
                  <a:schemeClr val="tx2"/>
                </a:solidFill>
              </a:rPr>
              <a:t>follower has only one type</a:t>
            </a:r>
            <a:r>
              <a:rPr lang="en-US" dirty="0"/>
              <a:t>, leader has type 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endParaRPr lang="en-US" dirty="0"/>
          </a:p>
          <a:p>
            <a:br>
              <a:rPr lang="en-US" dirty="0"/>
            </a:br>
            <a:r>
              <a:rPr lang="en-US" dirty="0"/>
              <a:t>Like before, solve a separate LP for every column c*: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i="1" dirty="0"/>
              <a:t>maximize</a:t>
            </a:r>
            <a:r>
              <a:rPr lang="en-US" dirty="0"/>
              <a:t> </a:t>
            </a:r>
            <a:r>
              <a:rPr lang="el-GR" dirty="0" err="1"/>
              <a:t>Σ</a:t>
            </a:r>
            <a:r>
              <a:rPr lang="el-GR" altLang="en-US" i="1" baseline="-25000" dirty="0" err="1">
                <a:ea typeface="Times New Roman" charset="0"/>
                <a:cs typeface="Times New Roman" charset="0"/>
              </a:rPr>
              <a:t>θ</a:t>
            </a:r>
            <a:r>
              <a:rPr lang="en-US" baseline="-25000" dirty="0"/>
              <a:t> </a:t>
            </a:r>
            <a:r>
              <a:rPr lang="el-GR" altLang="en-US" dirty="0">
                <a:ea typeface="Arial" charset="0"/>
                <a:cs typeface="Arial" charset="0"/>
              </a:rPr>
              <a:t>π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dirty="0"/>
              <a:t>)</a:t>
            </a:r>
            <a:r>
              <a:rPr lang="en-US" baseline="-25000" dirty="0"/>
              <a:t>  </a:t>
            </a:r>
            <a:r>
              <a:rPr lang="el-GR" dirty="0"/>
              <a:t>Σ</a:t>
            </a:r>
            <a:r>
              <a:rPr lang="en-US" baseline="-25000" dirty="0"/>
              <a:t>r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/>
              <a:t> </a:t>
            </a:r>
            <a:r>
              <a:rPr lang="en-US" dirty="0" err="1"/>
              <a:t>u</a:t>
            </a:r>
            <a:r>
              <a:rPr lang="en-US" baseline="-25000" dirty="0" err="1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/>
              <a:t>(r, c*)</a:t>
            </a:r>
          </a:p>
          <a:p>
            <a:r>
              <a:rPr lang="en-US" dirty="0"/>
              <a:t>	</a:t>
            </a:r>
            <a:r>
              <a:rPr lang="en-US" i="1" dirty="0" err="1"/>
              <a:t>s.t.</a:t>
            </a:r>
            <a:endParaRPr lang="en-US" i="1" dirty="0"/>
          </a:p>
          <a:p>
            <a:r>
              <a:rPr lang="en-US" dirty="0"/>
              <a:t>	</a:t>
            </a:r>
            <a:r>
              <a:rPr lang="en-US" i="1" dirty="0"/>
              <a:t>for all</a:t>
            </a:r>
            <a:r>
              <a:rPr lang="en-US" dirty="0"/>
              <a:t> c, </a:t>
            </a:r>
            <a:r>
              <a:rPr lang="el-GR" dirty="0" err="1"/>
              <a:t>Σ</a:t>
            </a:r>
            <a:r>
              <a:rPr lang="el-GR" altLang="en-US" i="1" baseline="-25000" dirty="0" err="1">
                <a:ea typeface="Times New Roman" charset="0"/>
                <a:cs typeface="Times New Roman" charset="0"/>
              </a:rPr>
              <a:t>θ</a:t>
            </a:r>
            <a:r>
              <a:rPr lang="en-US" baseline="-25000" dirty="0"/>
              <a:t> </a:t>
            </a:r>
            <a:r>
              <a:rPr lang="el-GR" altLang="en-US" dirty="0">
                <a:ea typeface="Arial" charset="0"/>
                <a:cs typeface="Arial" charset="0"/>
              </a:rPr>
              <a:t>π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dirty="0"/>
              <a:t>)</a:t>
            </a:r>
            <a:r>
              <a:rPr lang="en-US" baseline="-25000" dirty="0"/>
              <a:t> </a:t>
            </a:r>
            <a:r>
              <a:rPr lang="el-GR" dirty="0"/>
              <a:t>Σ</a:t>
            </a:r>
            <a:r>
              <a:rPr lang="en-US" baseline="-25000" dirty="0"/>
              <a:t>r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/>
              <a:t> </a:t>
            </a:r>
            <a:r>
              <a:rPr lang="en-US" dirty="0" err="1"/>
              <a:t>u</a:t>
            </a:r>
            <a:r>
              <a:rPr lang="en-US" baseline="-25000" dirty="0" err="1"/>
              <a:t>C</a:t>
            </a:r>
            <a:r>
              <a:rPr lang="en-US" dirty="0"/>
              <a:t>(r, c*) </a:t>
            </a:r>
            <a:r>
              <a:rPr lang="el-GR" dirty="0"/>
              <a:t>≥</a:t>
            </a:r>
            <a:r>
              <a:rPr lang="en-US" dirty="0"/>
              <a:t> </a:t>
            </a:r>
            <a:r>
              <a:rPr lang="el-GR" dirty="0" err="1"/>
              <a:t>Σ</a:t>
            </a:r>
            <a:r>
              <a:rPr lang="el-GR" altLang="en-US" i="1" baseline="-25000" dirty="0" err="1">
                <a:ea typeface="Times New Roman" charset="0"/>
                <a:cs typeface="Times New Roman" charset="0"/>
              </a:rPr>
              <a:t>θ</a:t>
            </a:r>
            <a:r>
              <a:rPr lang="en-US" baseline="-25000" dirty="0"/>
              <a:t> </a:t>
            </a:r>
            <a:r>
              <a:rPr lang="el-GR" altLang="en-US" dirty="0">
                <a:ea typeface="Arial" charset="0"/>
                <a:cs typeface="Arial" charset="0"/>
              </a:rPr>
              <a:t>π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dirty="0"/>
              <a:t>)</a:t>
            </a:r>
            <a:r>
              <a:rPr lang="en-US" baseline="-25000" dirty="0"/>
              <a:t> </a:t>
            </a:r>
            <a:r>
              <a:rPr lang="el-GR" dirty="0"/>
              <a:t>Σ</a:t>
            </a:r>
            <a:r>
              <a:rPr lang="en-US" baseline="-25000" dirty="0"/>
              <a:t>r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/>
              <a:t> </a:t>
            </a:r>
            <a:r>
              <a:rPr lang="en-US" dirty="0" err="1"/>
              <a:t>u</a:t>
            </a:r>
            <a:r>
              <a:rPr lang="en-US" baseline="-25000" dirty="0" err="1"/>
              <a:t>C</a:t>
            </a:r>
            <a:r>
              <a:rPr lang="en-US" dirty="0"/>
              <a:t>(r, c)</a:t>
            </a:r>
          </a:p>
          <a:p>
            <a:r>
              <a:rPr lang="en-US" dirty="0"/>
              <a:t>	</a:t>
            </a:r>
            <a:r>
              <a:rPr lang="en-US" i="1" dirty="0"/>
              <a:t>for all</a:t>
            </a:r>
            <a:r>
              <a:rPr lang="el-GR" altLang="en-US" i="1" dirty="0">
                <a:ea typeface="Times New Roman" charset="0"/>
                <a:cs typeface="Times New Roman" charset="0"/>
              </a:rPr>
              <a:t> θ</a:t>
            </a:r>
            <a:r>
              <a:rPr lang="en-US" altLang="en-US" i="1" dirty="0">
                <a:ea typeface="Times New Roman" charset="0"/>
                <a:cs typeface="Times New Roman" charset="0"/>
              </a:rPr>
              <a:t>,</a:t>
            </a:r>
            <a:r>
              <a:rPr lang="en-US" dirty="0"/>
              <a:t> </a:t>
            </a:r>
            <a:r>
              <a:rPr lang="el-GR" dirty="0"/>
              <a:t>Σ</a:t>
            </a:r>
            <a:r>
              <a:rPr lang="en-US" baseline="-25000" dirty="0"/>
              <a:t>r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/>
              <a:t> = 1</a:t>
            </a:r>
          </a:p>
          <a:p>
            <a:r>
              <a:rPr lang="en-US" dirty="0"/>
              <a:t>	</a:t>
            </a:r>
            <a:r>
              <a:rPr lang="en-US" i="1" dirty="0"/>
              <a:t>for all</a:t>
            </a:r>
            <a:r>
              <a:rPr lang="en-US" dirty="0"/>
              <a:t> r,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i="1" dirty="0">
                <a:ea typeface="Times New Roman" charset="0"/>
                <a:cs typeface="Times New Roman" charset="0"/>
              </a:rPr>
              <a:t>,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/>
              <a:t> </a:t>
            </a:r>
            <a:r>
              <a:rPr lang="en-US" u="sng" dirty="0"/>
              <a:t>&gt;</a:t>
            </a:r>
            <a:r>
              <a:rPr lang="en-US" dirty="0"/>
              <a:t> 0</a:t>
            </a:r>
          </a:p>
          <a:p>
            <a:endParaRPr lang="en-US" dirty="0"/>
          </a:p>
          <a:p>
            <a:r>
              <a:rPr lang="en-US" dirty="0"/>
              <a:t>Choose strategy from LP with highest objective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7469521" y="152718"/>
            <a:ext cx="1415716" cy="190901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Bayesian 2-P G-S</a:t>
            </a:r>
          </a:p>
        </p:txBody>
      </p:sp>
    </p:spTree>
    <p:extLst>
      <p:ext uri="{BB962C8B-B14F-4D97-AF65-F5344CB8AC3E}">
        <p14:creationId xmlns:p14="http://schemas.microsoft.com/office/powerpoint/2010/main" val="20800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the leader commit 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So, we showed </a:t>
            </a:r>
            <a:r>
              <a:rPr lang="en-US" dirty="0">
                <a:solidFill>
                  <a:srgbClr val="00B050"/>
                </a:solidFill>
              </a:rPr>
              <a:t>polynomial-time</a:t>
            </a:r>
            <a:r>
              <a:rPr lang="en-US" dirty="0"/>
              <a:t> methods for: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2-Player, zero-sum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2-Player, general-sum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2-Player, general-sum, Bayesian with 1-type follower</a:t>
            </a:r>
          </a:p>
          <a:p>
            <a:r>
              <a:rPr lang="en-US" dirty="0"/>
              <a:t>In general, </a:t>
            </a:r>
            <a:r>
              <a:rPr lang="en-US" dirty="0">
                <a:solidFill>
                  <a:schemeClr val="tx2"/>
                </a:solidFill>
              </a:rPr>
              <a:t>NP-hard</a:t>
            </a:r>
            <a:r>
              <a:rPr lang="en-US" dirty="0"/>
              <a:t> to compute: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2-Player, general-sum, Bayesian with 1-type leader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Arguably more interesting (“I know my own type”)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2-Player, general-sum, Bayesian general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N</a:t>
            </a:r>
            <a:r>
              <a:rPr lang="en-US" dirty="0"/>
              <a:t>-Player, for </a:t>
            </a:r>
            <a:r>
              <a:rPr lang="en-US" i="1" dirty="0"/>
              <a:t>N</a:t>
            </a:r>
            <a:r>
              <a:rPr lang="en-US" dirty="0"/>
              <a:t> &gt; 2: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player commits, </a:t>
            </a:r>
            <a:r>
              <a:rPr lang="en-US" i="1" dirty="0"/>
              <a:t>N</a:t>
            </a:r>
            <a:r>
              <a:rPr lang="en-US" dirty="0"/>
              <a:t>-1-Player leader-follower game, 2</a:t>
            </a:r>
            <a:r>
              <a:rPr lang="en-US" baseline="30000" dirty="0"/>
              <a:t>nd</a:t>
            </a:r>
            <a:r>
              <a:rPr lang="en-US" dirty="0"/>
              <a:t> player commits, </a:t>
            </a:r>
            <a:r>
              <a:rPr lang="en-US" dirty="0" err="1"/>
              <a:t>recurse</a:t>
            </a:r>
            <a:r>
              <a:rPr lang="en-US" dirty="0"/>
              <a:t> until 2-Player leader-follower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7469521" y="152718"/>
            <a:ext cx="1415716" cy="190901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Bayesian N-P G-S</a:t>
            </a:r>
          </a:p>
        </p:txBody>
      </p:sp>
    </p:spTree>
    <p:extLst>
      <p:ext uri="{BB962C8B-B14F-4D97-AF65-F5344CB8AC3E}">
        <p14:creationId xmlns:p14="http://schemas.microsoft.com/office/powerpoint/2010/main" val="11451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Stackelberg</a:t>
            </a:r>
            <a:r>
              <a:rPr lang="en-US" dirty="0"/>
              <a:t> Security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Leader-follower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Defender-attacker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Defender is interested in protecting a set of targets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Attacker wants to attack the targets</a:t>
            </a:r>
          </a:p>
          <a:p>
            <a:r>
              <a:rPr lang="en-US" dirty="0">
                <a:sym typeface="Wingdings"/>
              </a:rPr>
              <a:t>The defender is endowed with a set of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resources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Resources protect the targets and prevent attacks</a:t>
            </a:r>
          </a:p>
          <a:p>
            <a:r>
              <a:rPr lang="en-US" dirty="0">
                <a:sym typeface="Wingdings"/>
              </a:rPr>
              <a:t>Utilities: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Defender receives positive utility for preventing attacks, negative utility for “successful” attacks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Attacker: positive utility for successful attacks, negative otherwise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Not necessarily zero-sum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Games:</a:t>
            </a:r>
            <a:br>
              <a:rPr lang="en-US" dirty="0"/>
            </a:br>
            <a:r>
              <a:rPr lang="en-US" dirty="0"/>
              <a:t>A Formal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Defined by a 3-tuple (N, U, M):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N: set of </a:t>
            </a:r>
            <a:r>
              <a:rPr lang="en-US" i="1" dirty="0"/>
              <a:t>n</a:t>
            </a:r>
            <a:r>
              <a:rPr lang="en-US" dirty="0"/>
              <a:t> targets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U: utilities associated with defender and attacker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M: all subsets of targets that can be simultaneously defended by deployments of resources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 schedule S ⊆ 2</a:t>
            </a:r>
            <a:r>
              <a:rPr lang="en-US" baseline="30000" dirty="0"/>
              <a:t>N </a:t>
            </a:r>
            <a:r>
              <a:rPr lang="en-US" dirty="0"/>
              <a:t>is the set of target defended by a single resource </a:t>
            </a:r>
            <a:r>
              <a:rPr lang="en-US" i="1" dirty="0"/>
              <a:t>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Assignment function A : R </a:t>
            </a:r>
            <a:r>
              <a:rPr lang="en-US" dirty="0">
                <a:sym typeface="Wingdings"/>
              </a:rPr>
              <a:t> 2</a:t>
            </a:r>
            <a:r>
              <a:rPr lang="en-US" baseline="30000" dirty="0">
                <a:sym typeface="Wingdings"/>
              </a:rPr>
              <a:t>S</a:t>
            </a:r>
            <a:r>
              <a:rPr lang="en-US" dirty="0">
                <a:sym typeface="Wingdings"/>
              </a:rPr>
              <a:t> is the set of all schedules a specific resource can support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Then we have </a:t>
            </a:r>
            <a:r>
              <a:rPr lang="en-US" i="1" dirty="0"/>
              <a:t>m</a:t>
            </a:r>
            <a:r>
              <a:rPr lang="en-US" dirty="0"/>
              <a:t> pure strategies, assigning resources such that the union of their target coverage is in 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Utility </a:t>
            </a:r>
            <a:r>
              <a:rPr lang="en-US" dirty="0" err="1"/>
              <a:t>u</a:t>
            </a:r>
            <a:r>
              <a:rPr lang="en-US" baseline="-25000" dirty="0" err="1"/>
              <a:t>c,d</a:t>
            </a: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and </a:t>
            </a:r>
            <a:r>
              <a:rPr lang="en-US" dirty="0" err="1"/>
              <a:t>u</a:t>
            </a:r>
            <a:r>
              <a:rPr lang="en-US" baseline="-25000" dirty="0" err="1"/>
              <a:t>u,d</a:t>
            </a: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for the defender when target </a:t>
            </a:r>
            <a:r>
              <a:rPr lang="en-US" dirty="0" err="1"/>
              <a:t>i</a:t>
            </a:r>
            <a:r>
              <a:rPr lang="en-US" dirty="0"/>
              <a:t> is attacked and is covered or defended, respectively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1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76822"/>
            <a:ext cx="851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[Blum, </a:t>
            </a:r>
            <a:r>
              <a:rPr lang="en-US" i="1" dirty="0" err="1"/>
              <a:t>Haghtalab</a:t>
            </a:r>
            <a:r>
              <a:rPr lang="en-US" i="1" dirty="0"/>
              <a:t>, </a:t>
            </a:r>
            <a:r>
              <a:rPr lang="en-US" i="1" dirty="0" err="1"/>
              <a:t>Procaccia</a:t>
            </a:r>
            <a:r>
              <a:rPr lang="en-US" i="1" dirty="0"/>
              <a:t>, Learning to Play </a:t>
            </a:r>
            <a:r>
              <a:rPr lang="en-US" i="1" dirty="0" err="1"/>
              <a:t>Stackelberg</a:t>
            </a:r>
            <a:r>
              <a:rPr lang="en-US" i="1" dirty="0"/>
              <a:t> Security Games, 2016]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071937" y="215078"/>
            <a:ext cx="1066800" cy="1758099"/>
            <a:chOff x="6071937" y="215078"/>
            <a:chExt cx="1066800" cy="1758099"/>
          </a:xfrm>
        </p:grpSpPr>
        <p:sp>
          <p:nvSpPr>
            <p:cNvPr id="6" name="Rectangle 5"/>
            <p:cNvSpPr/>
            <p:nvPr/>
          </p:nvSpPr>
          <p:spPr>
            <a:xfrm>
              <a:off x="6280484" y="1395661"/>
              <a:ext cx="649705" cy="5775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71937" y="215078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Resources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46231" y="215078"/>
            <a:ext cx="1447799" cy="2496036"/>
            <a:chOff x="6946231" y="215078"/>
            <a:chExt cx="1447799" cy="2496036"/>
          </a:xfrm>
        </p:grpSpPr>
        <p:sp>
          <p:nvSpPr>
            <p:cNvPr id="7" name="Oval 6"/>
            <p:cNvSpPr/>
            <p:nvPr/>
          </p:nvSpPr>
          <p:spPr>
            <a:xfrm>
              <a:off x="7491662" y="657724"/>
              <a:ext cx="737937" cy="73793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7491662" y="1973177"/>
              <a:ext cx="737937" cy="73793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10" name="Straight Connector 9"/>
            <p:cNvCxnSpPr>
              <a:endCxn id="7" idx="2"/>
            </p:cNvCxnSpPr>
            <p:nvPr/>
          </p:nvCxnSpPr>
          <p:spPr>
            <a:xfrm flipV="1">
              <a:off x="6946231" y="1026693"/>
              <a:ext cx="545431" cy="36896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8" idx="2"/>
            </p:cNvCxnSpPr>
            <p:nvPr/>
          </p:nvCxnSpPr>
          <p:spPr>
            <a:xfrm>
              <a:off x="6946231" y="1973177"/>
              <a:ext cx="545431" cy="368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327230" y="215078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Targets</a:t>
              </a: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272299"/>
              </p:ext>
            </p:extLst>
          </p:nvPr>
        </p:nvGraphicFramePr>
        <p:xfrm>
          <a:off x="509336" y="3590701"/>
          <a:ext cx="8009022" cy="129855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14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4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4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4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41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85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</a:t>
                      </a:r>
                      <a:r>
                        <a:rPr lang="en-US" baseline="-25000" dirty="0" err="1"/>
                        <a:t>c,d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</a:t>
                      </a:r>
                      <a:r>
                        <a:rPr lang="en-US" baseline="-25000" dirty="0" err="1"/>
                        <a:t>u,d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</a:t>
                      </a:r>
                      <a:r>
                        <a:rPr lang="en-US" baseline="-25000" dirty="0" err="1"/>
                        <a:t>c,a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</a:t>
                      </a:r>
                      <a:r>
                        <a:rPr lang="en-US" baseline="-25000" dirty="0" err="1"/>
                        <a:t>u,a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</a:t>
                      </a:r>
                      <a:r>
                        <a:rPr lang="en-US" baseline="-25000" dirty="0" err="1"/>
                        <a:t>c,a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</a:t>
                      </a:r>
                      <a:r>
                        <a:rPr lang="en-US" baseline="-25000" dirty="0" err="1"/>
                        <a:t>u,a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+5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509336" y="3087571"/>
            <a:ext cx="7720263" cy="369332"/>
            <a:chOff x="509336" y="3087571"/>
            <a:chExt cx="7720263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509336" y="3087571"/>
              <a:ext cx="1126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Targets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25841" y="3087571"/>
              <a:ext cx="1126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Defender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68942" y="3087571"/>
              <a:ext cx="1902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Attacker Type </a:t>
              </a:r>
              <a:r>
                <a:rPr lang="el-GR" altLang="en-US" i="1" dirty="0">
                  <a:ea typeface="Times New Roman" charset="0"/>
                  <a:cs typeface="Times New Roman" charset="0"/>
                </a:rPr>
                <a:t>θ</a:t>
              </a:r>
              <a:r>
                <a:rPr lang="en-US" altLang="en-US" i="1" baseline="-25000" dirty="0"/>
                <a:t>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26604" y="3087571"/>
              <a:ext cx="1902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Attacker Type </a:t>
              </a:r>
              <a:r>
                <a:rPr lang="el-GR" altLang="en-US" i="1" dirty="0">
                  <a:ea typeface="Times New Roman" charset="0"/>
                  <a:cs typeface="Times New Roman" charset="0"/>
                </a:rPr>
                <a:t>θ</a:t>
              </a:r>
              <a:r>
                <a:rPr lang="en-US" altLang="en-US" i="1" baseline="-25000" dirty="0"/>
                <a:t>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78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Real-world </a:t>
            </a:r>
            <a:br>
              <a:rPr lang="en-US" dirty="0"/>
            </a:br>
            <a:r>
              <a:rPr lang="en-US" dirty="0"/>
              <a:t>Security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76537"/>
          </a:xfrm>
        </p:spPr>
        <p:txBody>
          <a:bodyPr>
            <a:normAutofit/>
          </a:bodyPr>
          <a:lstStyle/>
          <a:p>
            <a:r>
              <a:rPr lang="en-US" dirty="0"/>
              <a:t>Lots of deployed applications!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Checkpoints at airports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Patrol routes in harbors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Scheduling Federal Air Marshalls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Patrol routes for anti-poachers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Typically solve for </a:t>
            </a:r>
            <a:r>
              <a:rPr lang="en-US" dirty="0">
                <a:solidFill>
                  <a:schemeClr val="tx2"/>
                </a:solidFill>
              </a:rPr>
              <a:t>strong</a:t>
            </a:r>
            <a:r>
              <a:rPr lang="en-US" dirty="0"/>
              <a:t> </a:t>
            </a:r>
            <a:r>
              <a:rPr lang="en-US" dirty="0" err="1"/>
              <a:t>Stackelberg</a:t>
            </a:r>
            <a:r>
              <a:rPr lang="en-US" dirty="0"/>
              <a:t> Equilibria: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Tie break in favor of the defender; always exists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often “nudge” the adversary in practice</a:t>
            </a:r>
          </a:p>
          <a:p>
            <a:r>
              <a:rPr lang="en-US" dirty="0"/>
              <a:t>Two big practical problems: </a:t>
            </a:r>
            <a:r>
              <a:rPr lang="en-US" dirty="0">
                <a:solidFill>
                  <a:schemeClr val="tx2"/>
                </a:solidFill>
              </a:rPr>
              <a:t>computation</a:t>
            </a:r>
            <a:r>
              <a:rPr lang="en-US" dirty="0"/>
              <a:t> and uncertainty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502443" y="629969"/>
            <a:ext cx="3206332" cy="3113853"/>
            <a:chOff x="5678905" y="838518"/>
            <a:chExt cx="3206332" cy="31138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4394" y="838518"/>
              <a:ext cx="2670843" cy="1068337"/>
            </a:xfrm>
            <a:prstGeom prst="rect">
              <a:avLst/>
            </a:prstGeom>
          </p:spPr>
        </p:pic>
        <p:sp>
          <p:nvSpPr>
            <p:cNvPr id="6" name="5-Point Star 5"/>
            <p:cNvSpPr/>
            <p:nvPr/>
          </p:nvSpPr>
          <p:spPr>
            <a:xfrm>
              <a:off x="5678905" y="1188043"/>
              <a:ext cx="369286" cy="369286"/>
            </a:xfrm>
            <a:prstGeom prst="star5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8191" y="1752600"/>
              <a:ext cx="1063809" cy="10638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2000" y="1780892"/>
              <a:ext cx="1652337" cy="10072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4394" y="2865451"/>
              <a:ext cx="2549943" cy="4722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1790" y="3326729"/>
              <a:ext cx="1732547" cy="625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34696"/>
            <a:ext cx="9144001" cy="7886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Presentation List is </a:t>
            </a:r>
            <a:r>
              <a:rPr lang="en-US" dirty="0" err="1"/>
              <a:t>onLine</a:t>
            </a:r>
            <a:r>
              <a:rPr lang="en-US" dirty="0"/>
              <a:t>!</a:t>
            </a:r>
            <a:br>
              <a:rPr lang="en-US" dirty="0"/>
            </a:b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(Class website updated soon)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4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88176"/>
            <a:ext cx="8989454" cy="39220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Next Class: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Suraj</a:t>
            </a:r>
            <a:r>
              <a:rPr lang="en-US" dirty="0"/>
              <a:t> Nair</a:t>
            </a:r>
            <a:br>
              <a:rPr lang="en-US" dirty="0"/>
            </a:b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When Security Games Go Green: Designing Defender Strategies to Prevent Poaching and Illegal Fishing. IJCAI 2015.</a:t>
            </a:r>
            <a:br>
              <a:rPr lang="en-US" sz="2000" i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US" sz="20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/>
              <a:t>Brook Stacy</a:t>
            </a:r>
            <a:br>
              <a:rPr lang="en-US" dirty="0"/>
            </a:b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Deploying PAWS: Field Optimization of the Protection Assistant for Wildlife Security.  AAAI 2016.</a:t>
            </a:r>
            <a:br>
              <a:rPr lang="en-US" i="1" dirty="0">
                <a:solidFill>
                  <a:schemeClr val="bg1">
                    <a:lumMod val="50000"/>
                  </a:schemeClr>
                </a:solidFill>
              </a:rPr>
            </a:b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This class: </a:t>
            </a:r>
            <a:r>
              <a:rPr lang="en-US" dirty="0" err="1"/>
              <a:t>Stackelberg</a:t>
            </a:r>
            <a:r>
              <a:rPr lang="en-US" dirty="0"/>
              <a:t> &amp; Security Games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07126"/>
            <a:ext cx="870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Thanks to: AGT book, </a:t>
            </a:r>
            <a:r>
              <a:rPr lang="en-US" sz="1600" dirty="0" err="1"/>
              <a:t>Conitzer</a:t>
            </a:r>
            <a:r>
              <a:rPr lang="en-US" sz="1600" dirty="0"/>
              <a:t> (VC), </a:t>
            </a:r>
            <a:r>
              <a:rPr lang="en-US" sz="1600" dirty="0" err="1"/>
              <a:t>Procaccia</a:t>
            </a:r>
            <a:r>
              <a:rPr lang="en-US" sz="1600" dirty="0"/>
              <a:t> (AP)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Previously, assumed players would play </a:t>
            </a:r>
            <a:r>
              <a:rPr lang="en-US" dirty="0">
                <a:solidFill>
                  <a:schemeClr val="tx2"/>
                </a:solidFill>
              </a:rPr>
              <a:t>simultaneously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Two drivers simultaneously decide to go straight or divert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Two prisoners simultaneously defect or cooperate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Players simultaneously choose rock, paper, or scissors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Etc</a:t>
            </a:r>
            <a:r>
              <a:rPr lang="en-US" dirty="0"/>
              <a:t> </a:t>
            </a:r>
            <a:r>
              <a:rPr lang="is-IS" dirty="0"/>
              <a:t>…</a:t>
            </a:r>
            <a:br>
              <a:rPr lang="is-IS" dirty="0"/>
            </a:br>
            <a:endParaRPr lang="is-IS" dirty="0"/>
          </a:p>
          <a:p>
            <a:r>
              <a:rPr lang="is-IS" dirty="0">
                <a:solidFill>
                  <a:schemeClr val="tx2"/>
                </a:solidFill>
              </a:rPr>
              <a:t>No</a:t>
            </a:r>
            <a:r>
              <a:rPr lang="is-IS" dirty="0"/>
              <a:t> knowledge of the other players’ chosen actions</a:t>
            </a:r>
            <a:br>
              <a:rPr lang="is-IS" dirty="0"/>
            </a:br>
            <a:endParaRPr lang="is-IS" dirty="0"/>
          </a:p>
          <a:p>
            <a:r>
              <a:rPr lang="en-US" dirty="0"/>
              <a:t>What if we allow </a:t>
            </a:r>
            <a:r>
              <a:rPr lang="en-US" dirty="0">
                <a:solidFill>
                  <a:schemeClr val="tx2"/>
                </a:solidFill>
              </a:rPr>
              <a:t>sequential</a:t>
            </a:r>
            <a:r>
              <a:rPr lang="en-US" dirty="0"/>
              <a:t> action selection ...?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Leader-Follower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28411"/>
          </a:xfrm>
        </p:spPr>
        <p:txBody>
          <a:bodyPr>
            <a:normAutofit/>
          </a:bodyPr>
          <a:lstStyle/>
          <a:p>
            <a:r>
              <a:rPr lang="en-US" dirty="0"/>
              <a:t>Two players: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leader</a:t>
            </a:r>
            <a:r>
              <a:rPr lang="en-US" dirty="0"/>
              <a:t> commits to acting in a specific way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follower</a:t>
            </a:r>
            <a:r>
              <a:rPr lang="en-US" dirty="0"/>
              <a:t> observes the leader’s mixed strategy</a:t>
            </a:r>
          </a:p>
          <a:p>
            <a:endParaRPr lang="en-US" dirty="0"/>
          </a:p>
          <a:p>
            <a:r>
              <a:rPr lang="en-US" dirty="0"/>
              <a:t>What is the Nash equilibrium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Social welfare: 2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Utility to row player: 1</a:t>
            </a:r>
          </a:p>
          <a:p>
            <a:r>
              <a:rPr lang="en-US" dirty="0"/>
              <a:t>Row player = leader; what to do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Social welfare: 3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Utility to row player: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601413" y="387815"/>
            <a:ext cx="1180792" cy="2260418"/>
            <a:chOff x="7601413" y="387815"/>
            <a:chExt cx="1180792" cy="22604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1413" y="387815"/>
              <a:ext cx="1180792" cy="161484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7601413" y="2125013"/>
              <a:ext cx="1180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Heinrich von </a:t>
              </a:r>
              <a:r>
                <a:rPr lang="en-US" sz="1400" i="1" dirty="0" err="1"/>
                <a:t>Stackelberg</a:t>
              </a:r>
              <a:endParaRPr lang="en-US" sz="1400" i="1" dirty="0"/>
            </a:p>
          </p:txBody>
        </p:sp>
      </p:grpSp>
      <p:graphicFrame>
        <p:nvGraphicFramePr>
          <p:cNvPr id="8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45358"/>
              </p:ext>
            </p:extLst>
          </p:nvPr>
        </p:nvGraphicFramePr>
        <p:xfrm>
          <a:off x="5943397" y="3496932"/>
          <a:ext cx="2486305" cy="1780532"/>
        </p:xfrm>
        <a:graphic>
          <a:graphicData uri="http://schemas.openxmlformats.org/drawingml/2006/table">
            <a:tbl>
              <a:tblPr/>
              <a:tblGrid>
                <a:gridCol w="1243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1, 1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3, 0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0, 0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2, 1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716505" y="3144252"/>
            <a:ext cx="4539916" cy="497306"/>
            <a:chOff x="1716505" y="3144252"/>
            <a:chExt cx="4539916" cy="497306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924926" y="3352800"/>
              <a:ext cx="1331495" cy="2887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716505" y="3144252"/>
              <a:ext cx="3256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/>
                <a:t>NE, iterated strict dominance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943397" y="3501796"/>
            <a:ext cx="2486305" cy="8665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Commit to “Bottom”</a:t>
            </a:r>
          </a:p>
        </p:txBody>
      </p:sp>
    </p:spTree>
    <p:extLst>
      <p:ext uri="{BB962C8B-B14F-4D97-AF65-F5344CB8AC3E}">
        <p14:creationId xmlns:p14="http://schemas.microsoft.com/office/powerpoint/2010/main" val="2352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Aside: First-mover Advantage (FMA)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From the econ side of things </a:t>
            </a:r>
            <a:r>
              <a:rPr lang="is-IS" dirty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Leader is sometimes called the </a:t>
            </a:r>
            <a:r>
              <a:rPr lang="en-US" dirty="0">
                <a:solidFill>
                  <a:schemeClr val="tx2"/>
                </a:solidFill>
              </a:rPr>
              <a:t>Market Leader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advantage allows a firm to move first: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Technological breakthrough via R&amp;D</a:t>
            </a:r>
          </a:p>
          <a:p>
            <a:pPr marL="800100" lvl="1" indent="-342900"/>
            <a:r>
              <a:rPr lang="en-US" dirty="0"/>
              <a:t>Buying up all assets at low price before market adjusts</a:t>
            </a:r>
          </a:p>
          <a:p>
            <a:pPr marL="342900" indent="-342900"/>
            <a:r>
              <a:rPr lang="en-US" dirty="0"/>
              <a:t>By committing to a strategy (some amount of production), can effectively force other players’ hands.</a:t>
            </a:r>
          </a:p>
          <a:p>
            <a:pPr marL="342900" indent="-342900"/>
            <a:r>
              <a:rPr lang="en-US" dirty="0"/>
              <a:t>Things we won’t model: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Significant cost of R&amp;D, uncertainty over market demand, initial marketing costs, etc.</a:t>
            </a:r>
          </a:p>
          <a:p>
            <a:r>
              <a:rPr lang="en-US" dirty="0"/>
              <a:t>These can lead to </a:t>
            </a:r>
            <a:r>
              <a:rPr lang="en-US" dirty="0">
                <a:solidFill>
                  <a:schemeClr val="tx2"/>
                </a:solidFill>
              </a:rPr>
              <a:t>Second-Mover Advantage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Atari vs Nintendo, </a:t>
            </a:r>
            <a:r>
              <a:rPr lang="en-US" dirty="0" err="1"/>
              <a:t>MySpace</a:t>
            </a:r>
            <a:r>
              <a:rPr lang="en-US" dirty="0"/>
              <a:t> (or earlier) vs Facebook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Commitment as an extensive-form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For the case of committing to a 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pure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strategy: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57681" y="2375647"/>
            <a:ext cx="4511768" cy="3410387"/>
            <a:chOff x="2057681" y="2375647"/>
            <a:chExt cx="4511768" cy="3410387"/>
          </a:xfrm>
        </p:grpSpPr>
        <p:sp>
          <p:nvSpPr>
            <p:cNvPr id="63491" name="Line 3"/>
            <p:cNvSpPr>
              <a:spLocks noChangeShapeType="1"/>
            </p:cNvSpPr>
            <p:nvPr/>
          </p:nvSpPr>
          <p:spPr bwMode="auto">
            <a:xfrm flipH="1">
              <a:off x="3241301" y="2603967"/>
              <a:ext cx="886666" cy="13727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2" name="Line 4"/>
            <p:cNvSpPr>
              <a:spLocks noChangeShapeType="1"/>
            </p:cNvSpPr>
            <p:nvPr/>
          </p:nvSpPr>
          <p:spPr bwMode="auto">
            <a:xfrm>
              <a:off x="4127968" y="2603967"/>
              <a:ext cx="888066" cy="13727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3" name="Text Box 5"/>
            <p:cNvSpPr txBox="1">
              <a:spLocks noChangeArrowheads="1"/>
            </p:cNvSpPr>
            <p:nvPr/>
          </p:nvSpPr>
          <p:spPr bwMode="auto">
            <a:xfrm>
              <a:off x="3241301" y="2375647"/>
              <a:ext cx="8866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1</a:t>
              </a:r>
            </a:p>
          </p:txBody>
        </p:sp>
        <p:sp>
          <p:nvSpPr>
            <p:cNvPr id="63494" name="Text Box 6"/>
            <p:cNvSpPr txBox="1">
              <a:spLocks noChangeArrowheads="1"/>
            </p:cNvSpPr>
            <p:nvPr/>
          </p:nvSpPr>
          <p:spPr bwMode="auto">
            <a:xfrm>
              <a:off x="2204758" y="3746968"/>
              <a:ext cx="8880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2</a:t>
              </a:r>
            </a:p>
          </p:txBody>
        </p:sp>
        <p:sp>
          <p:nvSpPr>
            <p:cNvPr id="63495" name="Line 7"/>
            <p:cNvSpPr>
              <a:spLocks noChangeShapeType="1"/>
            </p:cNvSpPr>
            <p:nvPr/>
          </p:nvSpPr>
          <p:spPr bwMode="auto">
            <a:xfrm flipH="1">
              <a:off x="4423523" y="3976688"/>
              <a:ext cx="592511" cy="137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>
              <a:off x="5016034" y="3976688"/>
              <a:ext cx="886665" cy="137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H="1">
              <a:off x="2353236" y="3976688"/>
              <a:ext cx="888066" cy="137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8" name="Line 10"/>
            <p:cNvSpPr>
              <a:spLocks noChangeShapeType="1"/>
            </p:cNvSpPr>
            <p:nvPr/>
          </p:nvSpPr>
          <p:spPr bwMode="auto">
            <a:xfrm>
              <a:off x="3241302" y="3976688"/>
              <a:ext cx="442632" cy="137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5090272" y="3746968"/>
              <a:ext cx="8866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2</a:t>
              </a:r>
            </a:p>
          </p:txBody>
        </p:sp>
        <p:sp>
          <p:nvSpPr>
            <p:cNvPr id="63500" name="Text Box 12"/>
            <p:cNvSpPr txBox="1">
              <a:spLocks noChangeArrowheads="1"/>
            </p:cNvSpPr>
            <p:nvPr/>
          </p:nvSpPr>
          <p:spPr bwMode="auto">
            <a:xfrm>
              <a:off x="2057681" y="5423647"/>
              <a:ext cx="886665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1, 1</a:t>
              </a:r>
            </a:p>
          </p:txBody>
        </p:sp>
        <p:sp>
          <p:nvSpPr>
            <p:cNvPr id="63501" name="Text Box 13"/>
            <p:cNvSpPr txBox="1">
              <a:spLocks noChangeArrowheads="1"/>
            </p:cNvSpPr>
            <p:nvPr/>
          </p:nvSpPr>
          <p:spPr bwMode="auto">
            <a:xfrm>
              <a:off x="3388380" y="5423647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3, 0</a:t>
              </a:r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auto">
            <a:xfrm>
              <a:off x="4127968" y="5423647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0, 0</a:t>
              </a:r>
            </a:p>
          </p:txBody>
        </p:sp>
        <p:sp>
          <p:nvSpPr>
            <p:cNvPr id="63503" name="Text Box 15"/>
            <p:cNvSpPr txBox="1">
              <a:spLocks noChangeArrowheads="1"/>
            </p:cNvSpPr>
            <p:nvPr/>
          </p:nvSpPr>
          <p:spPr bwMode="auto">
            <a:xfrm>
              <a:off x="5681383" y="5423647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2, 1</a:t>
              </a:r>
            </a:p>
          </p:txBody>
        </p:sp>
        <p:sp>
          <p:nvSpPr>
            <p:cNvPr id="63505" name="Text Box 17"/>
            <p:cNvSpPr txBox="1">
              <a:spLocks noChangeArrowheads="1"/>
            </p:cNvSpPr>
            <p:nvPr/>
          </p:nvSpPr>
          <p:spPr bwMode="auto">
            <a:xfrm>
              <a:off x="3092824" y="3062008"/>
              <a:ext cx="518272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Up</a:t>
              </a:r>
            </a:p>
          </p:txBody>
        </p:sp>
        <p:sp>
          <p:nvSpPr>
            <p:cNvPr id="63506" name="Text Box 18"/>
            <p:cNvSpPr txBox="1">
              <a:spLocks noChangeArrowheads="1"/>
            </p:cNvSpPr>
            <p:nvPr/>
          </p:nvSpPr>
          <p:spPr bwMode="auto">
            <a:xfrm>
              <a:off x="4572000" y="3062008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Down</a:t>
              </a:r>
            </a:p>
          </p:txBody>
        </p:sp>
        <p:sp>
          <p:nvSpPr>
            <p:cNvPr id="63507" name="Text Box 19"/>
            <p:cNvSpPr txBox="1">
              <a:spLocks noChangeArrowheads="1"/>
            </p:cNvSpPr>
            <p:nvPr/>
          </p:nvSpPr>
          <p:spPr bwMode="auto">
            <a:xfrm>
              <a:off x="2131919" y="4586008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3508" name="Text Box 20"/>
            <p:cNvSpPr txBox="1">
              <a:spLocks noChangeArrowheads="1"/>
            </p:cNvSpPr>
            <p:nvPr/>
          </p:nvSpPr>
          <p:spPr bwMode="auto">
            <a:xfrm>
              <a:off x="4235824" y="4586008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3509" name="Text Box 21"/>
            <p:cNvSpPr txBox="1">
              <a:spLocks noChangeArrowheads="1"/>
            </p:cNvSpPr>
            <p:nvPr/>
          </p:nvSpPr>
          <p:spPr bwMode="auto">
            <a:xfrm>
              <a:off x="5532904" y="4586008"/>
              <a:ext cx="6667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  <p:sp>
          <p:nvSpPr>
            <p:cNvPr id="63510" name="Text Box 22"/>
            <p:cNvSpPr txBox="1">
              <a:spLocks noChangeArrowheads="1"/>
            </p:cNvSpPr>
            <p:nvPr/>
          </p:nvSpPr>
          <p:spPr bwMode="auto">
            <a:xfrm>
              <a:off x="3462618" y="4586008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graphicFrame>
        <p:nvGraphicFramePr>
          <p:cNvPr id="2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40438"/>
              </p:ext>
            </p:extLst>
          </p:nvPr>
        </p:nvGraphicFramePr>
        <p:xfrm>
          <a:off x="6396877" y="917326"/>
          <a:ext cx="2486305" cy="1780532"/>
        </p:xfrm>
        <a:graphic>
          <a:graphicData uri="http://schemas.openxmlformats.org/drawingml/2006/table">
            <a:tbl>
              <a:tblPr/>
              <a:tblGrid>
                <a:gridCol w="1243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1, 1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3, 0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0, 0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2, 1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653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Commitment to mixed strategies</a:t>
            </a:r>
          </a:p>
        </p:txBody>
      </p:sp>
      <p:graphicFrame>
        <p:nvGraphicFramePr>
          <p:cNvPr id="64515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378613"/>
              </p:ext>
            </p:extLst>
          </p:nvPr>
        </p:nvGraphicFramePr>
        <p:xfrm>
          <a:off x="3123126" y="1865689"/>
          <a:ext cx="2497511" cy="1653754"/>
        </p:xfrm>
        <a:graphic>
          <a:graphicData uri="http://schemas.openxmlformats.org/drawingml/2006/table">
            <a:tbl>
              <a:tblPr/>
              <a:tblGrid>
                <a:gridCol w="1249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3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1, 1</a:t>
                      </a:r>
                    </a:p>
                  </a:txBody>
                  <a:tcPr marL="89896" marR="89896" marT="44948" marB="449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3, 0</a:t>
                      </a:r>
                    </a:p>
                  </a:txBody>
                  <a:tcPr marL="89896" marR="89896" marT="44948" marB="449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0, 0</a:t>
                      </a:r>
                    </a:p>
                  </a:txBody>
                  <a:tcPr marL="89896" marR="89896" marT="44948" marB="449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2, 1</a:t>
                      </a:r>
                    </a:p>
                  </a:txBody>
                  <a:tcPr marL="89896" marR="89896" marT="44948" marB="449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255318" y="1969434"/>
            <a:ext cx="750526" cy="6692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177" dirty="0"/>
              <a:t>.49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2255318" y="2843493"/>
            <a:ext cx="750526" cy="6692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177"/>
              <a:t>.51</a:t>
            </a: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3657884" y="1210235"/>
            <a:ext cx="410690" cy="6692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177" dirty="0"/>
              <a:t>0</a:t>
            </a:r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4868120" y="1210235"/>
            <a:ext cx="410690" cy="6692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177" dirty="0"/>
              <a:t>1</a:t>
            </a:r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336177" y="5003726"/>
            <a:ext cx="8432426" cy="68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/>
          <a:lstStyle/>
          <a:p>
            <a:pPr marL="313781" indent="-280162">
              <a:lnSpc>
                <a:spcPct val="124000"/>
              </a:lnSpc>
              <a:spcBef>
                <a:spcPts val="684"/>
              </a:spcBef>
              <a:buClr>
                <a:srgbClr val="000000"/>
              </a:buClr>
              <a:buSzPct val="100000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Sometimes also called a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Stackelberg (mixed)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63B-79DD-8140-8663-C64DDA2F0428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3771" y="4250863"/>
            <a:ext cx="387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What should Column do ????????</a:t>
            </a:r>
          </a:p>
        </p:txBody>
      </p:sp>
    </p:spTree>
    <p:extLst>
      <p:ext uri="{BB962C8B-B14F-4D97-AF65-F5344CB8AC3E}">
        <p14:creationId xmlns:p14="http://schemas.microsoft.com/office/powerpoint/2010/main" val="139464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/>
      <p:bldP spid="64527" grpId="0"/>
      <p:bldP spid="64528" grpId="0"/>
      <p:bldP spid="6452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738503" cy="1371600"/>
          </a:xfrm>
        </p:spPr>
        <p:txBody>
          <a:bodyPr>
            <a:normAutofit/>
          </a:bodyPr>
          <a:lstStyle/>
          <a:p>
            <a:r>
              <a:rPr lang="en-US" dirty="0"/>
              <a:t>Commitment as an extensive-form game…</a:t>
            </a: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55787" y="1371320"/>
            <a:ext cx="8135471" cy="83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/>
          <a:lstStyle/>
          <a:p>
            <a:pPr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b="1" dirty="0">
                <a:solidFill>
                  <a:srgbClr val="000000"/>
                </a:solidFill>
                <a:latin typeface="Arial" charset="0"/>
              </a:rPr>
              <a:t>For the case of committing to a mixed strategy:</a:t>
            </a:r>
            <a:endParaRPr lang="en-US" sz="353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8710" y="1919008"/>
            <a:ext cx="8875059" cy="3624699"/>
            <a:chOff x="208710" y="1919008"/>
            <a:chExt cx="8875059" cy="3624699"/>
          </a:xfrm>
        </p:grpSpPr>
        <p:sp>
          <p:nvSpPr>
            <p:cNvPr id="65539" name="Line 3"/>
            <p:cNvSpPr>
              <a:spLocks noChangeShapeType="1"/>
            </p:cNvSpPr>
            <p:nvPr/>
          </p:nvSpPr>
          <p:spPr bwMode="auto">
            <a:xfrm flipH="1">
              <a:off x="1392331" y="2147328"/>
              <a:ext cx="2735636" cy="15870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0" name="Line 4"/>
            <p:cNvSpPr>
              <a:spLocks noChangeShapeType="1"/>
            </p:cNvSpPr>
            <p:nvPr/>
          </p:nvSpPr>
          <p:spPr bwMode="auto">
            <a:xfrm>
              <a:off x="4127968" y="2147328"/>
              <a:ext cx="3402386" cy="15870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1" name="Text Box 5"/>
            <p:cNvSpPr txBox="1">
              <a:spLocks noChangeArrowheads="1"/>
            </p:cNvSpPr>
            <p:nvPr/>
          </p:nvSpPr>
          <p:spPr bwMode="auto">
            <a:xfrm>
              <a:off x="3241301" y="1919008"/>
              <a:ext cx="8866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1</a:t>
              </a:r>
            </a:p>
          </p:txBody>
        </p:sp>
        <p:sp>
          <p:nvSpPr>
            <p:cNvPr id="65542" name="Text Box 6"/>
            <p:cNvSpPr txBox="1">
              <a:spLocks noChangeArrowheads="1"/>
            </p:cNvSpPr>
            <p:nvPr/>
          </p:nvSpPr>
          <p:spPr bwMode="auto">
            <a:xfrm>
              <a:off x="355787" y="3504640"/>
              <a:ext cx="8880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2</a:t>
              </a:r>
            </a:p>
          </p:txBody>
        </p:sp>
        <p:sp>
          <p:nvSpPr>
            <p:cNvPr id="65543" name="Line 7"/>
            <p:cNvSpPr>
              <a:spLocks noChangeShapeType="1"/>
            </p:cNvSpPr>
            <p:nvPr/>
          </p:nvSpPr>
          <p:spPr bwMode="auto">
            <a:xfrm flipH="1">
              <a:off x="6939243" y="3734361"/>
              <a:ext cx="591110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4" name="Line 8"/>
            <p:cNvSpPr>
              <a:spLocks noChangeShapeType="1"/>
            </p:cNvSpPr>
            <p:nvPr/>
          </p:nvSpPr>
          <p:spPr bwMode="auto">
            <a:xfrm>
              <a:off x="7530353" y="3734361"/>
              <a:ext cx="888066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5" name="Line 9"/>
            <p:cNvSpPr>
              <a:spLocks noChangeShapeType="1"/>
            </p:cNvSpPr>
            <p:nvPr/>
          </p:nvSpPr>
          <p:spPr bwMode="auto">
            <a:xfrm flipH="1">
              <a:off x="504265" y="3734361"/>
              <a:ext cx="888066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6" name="Line 10"/>
            <p:cNvSpPr>
              <a:spLocks noChangeShapeType="1"/>
            </p:cNvSpPr>
            <p:nvPr/>
          </p:nvSpPr>
          <p:spPr bwMode="auto">
            <a:xfrm>
              <a:off x="1392331" y="3734361"/>
              <a:ext cx="442632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7" name="Text Box 11"/>
            <p:cNvSpPr txBox="1">
              <a:spLocks noChangeArrowheads="1"/>
            </p:cNvSpPr>
            <p:nvPr/>
          </p:nvSpPr>
          <p:spPr bwMode="auto">
            <a:xfrm>
              <a:off x="208710" y="5181320"/>
              <a:ext cx="886665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1, 1</a:t>
              </a:r>
            </a:p>
          </p:txBody>
        </p:sp>
        <p:sp>
          <p:nvSpPr>
            <p:cNvPr id="65548" name="Text Box 12"/>
            <p:cNvSpPr txBox="1">
              <a:spLocks noChangeArrowheads="1"/>
            </p:cNvSpPr>
            <p:nvPr/>
          </p:nvSpPr>
          <p:spPr bwMode="auto">
            <a:xfrm>
              <a:off x="1539409" y="5181320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3, 0</a:t>
              </a:r>
            </a:p>
          </p:txBody>
        </p:sp>
        <p:sp>
          <p:nvSpPr>
            <p:cNvPr id="65549" name="Text Box 13"/>
            <p:cNvSpPr txBox="1">
              <a:spLocks noChangeArrowheads="1"/>
            </p:cNvSpPr>
            <p:nvPr/>
          </p:nvSpPr>
          <p:spPr bwMode="auto">
            <a:xfrm>
              <a:off x="6642287" y="5181320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0, 0</a:t>
              </a:r>
            </a:p>
          </p:txBody>
        </p:sp>
        <p:sp>
          <p:nvSpPr>
            <p:cNvPr id="65550" name="Text Box 14"/>
            <p:cNvSpPr txBox="1">
              <a:spLocks noChangeArrowheads="1"/>
            </p:cNvSpPr>
            <p:nvPr/>
          </p:nvSpPr>
          <p:spPr bwMode="auto">
            <a:xfrm>
              <a:off x="8195703" y="5146302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2, 1</a:t>
              </a:r>
            </a:p>
          </p:txBody>
        </p:sp>
        <p:sp>
          <p:nvSpPr>
            <p:cNvPr id="65552" name="Text Box 16"/>
            <p:cNvSpPr txBox="1">
              <a:spLocks noChangeArrowheads="1"/>
            </p:cNvSpPr>
            <p:nvPr/>
          </p:nvSpPr>
          <p:spPr bwMode="auto">
            <a:xfrm>
              <a:off x="1909203" y="2591361"/>
              <a:ext cx="739588" cy="525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(1,0) (=Up)</a:t>
              </a:r>
            </a:p>
          </p:txBody>
        </p:sp>
        <p:sp>
          <p:nvSpPr>
            <p:cNvPr id="65553" name="Text Box 17"/>
            <p:cNvSpPr txBox="1">
              <a:spLocks noChangeArrowheads="1"/>
            </p:cNvSpPr>
            <p:nvPr/>
          </p:nvSpPr>
          <p:spPr bwMode="auto">
            <a:xfrm>
              <a:off x="282949" y="4343681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5554" name="Text Box 18"/>
            <p:cNvSpPr txBox="1">
              <a:spLocks noChangeArrowheads="1"/>
            </p:cNvSpPr>
            <p:nvPr/>
          </p:nvSpPr>
          <p:spPr bwMode="auto">
            <a:xfrm>
              <a:off x="6716526" y="4343681"/>
              <a:ext cx="665349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5555" name="Text Box 19"/>
            <p:cNvSpPr txBox="1">
              <a:spLocks noChangeArrowheads="1"/>
            </p:cNvSpPr>
            <p:nvPr/>
          </p:nvSpPr>
          <p:spPr bwMode="auto">
            <a:xfrm>
              <a:off x="8048625" y="4343681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  <p:sp>
          <p:nvSpPr>
            <p:cNvPr id="65556" name="Text Box 20"/>
            <p:cNvSpPr txBox="1">
              <a:spLocks noChangeArrowheads="1"/>
            </p:cNvSpPr>
            <p:nvPr/>
          </p:nvSpPr>
          <p:spPr bwMode="auto">
            <a:xfrm>
              <a:off x="1613647" y="4343681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  <p:sp>
          <p:nvSpPr>
            <p:cNvPr id="65557" name="Line 21"/>
            <p:cNvSpPr>
              <a:spLocks noChangeShapeType="1"/>
            </p:cNvSpPr>
            <p:nvPr/>
          </p:nvSpPr>
          <p:spPr bwMode="auto">
            <a:xfrm flipH="1">
              <a:off x="3683934" y="3734361"/>
              <a:ext cx="888066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58" name="Line 22"/>
            <p:cNvSpPr>
              <a:spLocks noChangeShapeType="1"/>
            </p:cNvSpPr>
            <p:nvPr/>
          </p:nvSpPr>
          <p:spPr bwMode="auto">
            <a:xfrm>
              <a:off x="4572000" y="3734361"/>
              <a:ext cx="444034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59" name="Text Box 23"/>
            <p:cNvSpPr txBox="1">
              <a:spLocks noChangeArrowheads="1"/>
            </p:cNvSpPr>
            <p:nvPr/>
          </p:nvSpPr>
          <p:spPr bwMode="auto">
            <a:xfrm>
              <a:off x="3167063" y="5181320"/>
              <a:ext cx="886665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.5, .5</a:t>
              </a:r>
            </a:p>
          </p:txBody>
        </p:sp>
        <p:sp>
          <p:nvSpPr>
            <p:cNvPr id="65560" name="Text Box 24"/>
            <p:cNvSpPr txBox="1">
              <a:spLocks noChangeArrowheads="1"/>
            </p:cNvSpPr>
            <p:nvPr/>
          </p:nvSpPr>
          <p:spPr bwMode="auto">
            <a:xfrm>
              <a:off x="4720478" y="5181320"/>
              <a:ext cx="8866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2.5, .5</a:t>
              </a:r>
            </a:p>
          </p:txBody>
        </p:sp>
        <p:sp>
          <p:nvSpPr>
            <p:cNvPr id="65561" name="Text Box 25"/>
            <p:cNvSpPr txBox="1">
              <a:spLocks noChangeArrowheads="1"/>
            </p:cNvSpPr>
            <p:nvPr/>
          </p:nvSpPr>
          <p:spPr bwMode="auto">
            <a:xfrm>
              <a:off x="3462618" y="4343681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5562" name="Text Box 26"/>
            <p:cNvSpPr txBox="1">
              <a:spLocks noChangeArrowheads="1"/>
            </p:cNvSpPr>
            <p:nvPr/>
          </p:nvSpPr>
          <p:spPr bwMode="auto">
            <a:xfrm>
              <a:off x="4793316" y="4343681"/>
              <a:ext cx="6667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  <p:sp>
          <p:nvSpPr>
            <p:cNvPr id="65563" name="Line 27"/>
            <p:cNvSpPr>
              <a:spLocks noChangeShapeType="1"/>
            </p:cNvSpPr>
            <p:nvPr/>
          </p:nvSpPr>
          <p:spPr bwMode="auto">
            <a:xfrm>
              <a:off x="4127968" y="2133320"/>
              <a:ext cx="444033" cy="16010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64" name="Text Box 28"/>
            <p:cNvSpPr txBox="1">
              <a:spLocks noChangeArrowheads="1"/>
            </p:cNvSpPr>
            <p:nvPr/>
          </p:nvSpPr>
          <p:spPr bwMode="auto">
            <a:xfrm>
              <a:off x="5976938" y="2591361"/>
              <a:ext cx="888066" cy="525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(0,1) (=Down)</a:t>
              </a:r>
            </a:p>
          </p:txBody>
        </p:sp>
        <p:sp>
          <p:nvSpPr>
            <p:cNvPr id="65565" name="Text Box 29"/>
            <p:cNvSpPr txBox="1">
              <a:spLocks noChangeArrowheads="1"/>
            </p:cNvSpPr>
            <p:nvPr/>
          </p:nvSpPr>
          <p:spPr bwMode="auto">
            <a:xfrm>
              <a:off x="3683934" y="2606769"/>
              <a:ext cx="8880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(.5,.5)</a:t>
              </a:r>
            </a:p>
          </p:txBody>
        </p:sp>
        <p:sp>
          <p:nvSpPr>
            <p:cNvPr id="65566" name="Text Box 30"/>
            <p:cNvSpPr txBox="1">
              <a:spLocks noChangeArrowheads="1"/>
            </p:cNvSpPr>
            <p:nvPr/>
          </p:nvSpPr>
          <p:spPr bwMode="auto">
            <a:xfrm>
              <a:off x="2827251" y="3050802"/>
              <a:ext cx="487722" cy="45734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9896" tIns="44948" rIns="89896" bIns="44948">
              <a:spAutoFit/>
            </a:bodyPr>
            <a:lstStyle/>
            <a:p>
              <a:pPr algn="ctr" defTabSz="449660"/>
              <a:r>
                <a:rPr lang="en-US" sz="2382" b="1">
                  <a:latin typeface="Arial" charset="0"/>
                </a:rPr>
                <a:t>…</a:t>
              </a:r>
            </a:p>
          </p:txBody>
        </p:sp>
        <p:sp>
          <p:nvSpPr>
            <p:cNvPr id="65567" name="Text Box 31"/>
            <p:cNvSpPr txBox="1">
              <a:spLocks noChangeArrowheads="1"/>
            </p:cNvSpPr>
            <p:nvPr/>
          </p:nvSpPr>
          <p:spPr bwMode="auto">
            <a:xfrm>
              <a:off x="5052320" y="3048000"/>
              <a:ext cx="487722" cy="45734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9896" tIns="44948" rIns="89896" bIns="44948">
              <a:spAutoFit/>
            </a:bodyPr>
            <a:lstStyle/>
            <a:p>
              <a:pPr algn="ctr" defTabSz="449660"/>
              <a:r>
                <a:rPr lang="en-US" sz="2382" b="1">
                  <a:latin typeface="Arial" charset="0"/>
                </a:rPr>
                <a:t>…</a:t>
              </a:r>
            </a:p>
          </p:txBody>
        </p:sp>
      </p:grpSp>
      <p:sp>
        <p:nvSpPr>
          <p:cNvPr id="65568" name="Rectangle 32"/>
          <p:cNvSpPr>
            <a:spLocks noChangeArrowheads="1"/>
          </p:cNvSpPr>
          <p:nvPr/>
        </p:nvSpPr>
        <p:spPr bwMode="auto">
          <a:xfrm>
            <a:off x="268941" y="5750019"/>
            <a:ext cx="8740588" cy="83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/>
          <a:lstStyle/>
          <a:p>
            <a:pPr marL="324988" indent="-324988">
              <a:spcBef>
                <a:spcPts val="794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Economist: Just an extensive-form game </a:t>
            </a:r>
            <a:r>
              <a:rPr lang="is-IS" b="1" dirty="0">
                <a:solidFill>
                  <a:srgbClr val="000000"/>
                </a:solidFill>
                <a:latin typeface="Arial" charset="0"/>
              </a:rPr>
              <a:t>…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marL="324988" indent="-324988">
              <a:spcBef>
                <a:spcPts val="794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Computer scientist: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Infinite-size game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!  Representation matters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1072957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6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11467</TotalTime>
  <Words>1192</Words>
  <Application>Microsoft Macintosh PowerPoint</Application>
  <PresentationFormat>On-screen Show (4:3)</PresentationFormat>
  <Paragraphs>286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Arial Black</vt:lpstr>
      <vt:lpstr>Calibri</vt:lpstr>
      <vt:lpstr>Times New Roman</vt:lpstr>
      <vt:lpstr>Wingdings</vt:lpstr>
      <vt:lpstr>Essential</vt:lpstr>
      <vt:lpstr>Applied Mechanism Design For Social Good</vt:lpstr>
      <vt:lpstr>Presentation List is onLine! (Class website updated soon)</vt:lpstr>
      <vt:lpstr>This class: Stackelberg &amp; Security Games</vt:lpstr>
      <vt:lpstr>Simultaneous Play</vt:lpstr>
      <vt:lpstr>Leader-Follower Games</vt:lpstr>
      <vt:lpstr>Aside: First-mover Advantage (FMA)</vt:lpstr>
      <vt:lpstr>Commitment as an extensive-form game</vt:lpstr>
      <vt:lpstr>Commitment to mixed strategies</vt:lpstr>
      <vt:lpstr>Commitment as an extensive-form game…</vt:lpstr>
      <vt:lpstr>What Should The Leader Commit tO?</vt:lpstr>
      <vt:lpstr>What should the leader commit to?</vt:lpstr>
      <vt:lpstr>Running Example</vt:lpstr>
      <vt:lpstr>Is Commitment always good for the leader?</vt:lpstr>
      <vt:lpstr>What should the leader commit to?</vt:lpstr>
      <vt:lpstr>What should the leader commit to?</vt:lpstr>
      <vt:lpstr>Stackelberg Security Games</vt:lpstr>
      <vt:lpstr>Security Games: A Formal Model</vt:lpstr>
      <vt:lpstr>Simple Example</vt:lpstr>
      <vt:lpstr>Real-world  Security Games</vt:lpstr>
      <vt:lpstr>Next Class:  Suraj Nair When Security Games Go Green: Designing Defender Strategies to Prevent Poaching and Illegal Fishing. IJCAI 2015.  Brook Stacy Deploying PAWS: Field Optimization of the Protection Assistant for Wildlife Security.  AAAI 2016. 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1409</cp:revision>
  <cp:lastPrinted>2016-09-08T16:17:56Z</cp:lastPrinted>
  <dcterms:created xsi:type="dcterms:W3CDTF">2013-03-05T15:39:19Z</dcterms:created>
  <dcterms:modified xsi:type="dcterms:W3CDTF">2018-02-20T00:32:09Z</dcterms:modified>
</cp:coreProperties>
</file>