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1"/>
  </p:sldMasterIdLst>
  <p:notesMasterIdLst>
    <p:notesMasterId r:id="rId24"/>
  </p:notesMasterIdLst>
  <p:handoutMasterIdLst>
    <p:handoutMasterId r:id="rId25"/>
  </p:handoutMasterIdLst>
  <p:sldIdLst>
    <p:sldId id="257" r:id="rId2"/>
    <p:sldId id="806" r:id="rId3"/>
    <p:sldId id="765" r:id="rId4"/>
    <p:sldId id="766" r:id="rId5"/>
    <p:sldId id="780" r:id="rId6"/>
    <p:sldId id="784" r:id="rId7"/>
    <p:sldId id="785" r:id="rId8"/>
    <p:sldId id="726" r:id="rId9"/>
    <p:sldId id="797" r:id="rId10"/>
    <p:sldId id="729" r:id="rId11"/>
    <p:sldId id="728" r:id="rId12"/>
    <p:sldId id="816" r:id="rId13"/>
    <p:sldId id="730" r:id="rId14"/>
    <p:sldId id="817" r:id="rId15"/>
    <p:sldId id="818" r:id="rId16"/>
    <p:sldId id="738" r:id="rId17"/>
    <p:sldId id="820" r:id="rId18"/>
    <p:sldId id="807" r:id="rId19"/>
    <p:sldId id="819" r:id="rId20"/>
    <p:sldId id="749" r:id="rId21"/>
    <p:sldId id="751" r:id="rId22"/>
    <p:sldId id="802" r:id="rId23"/>
  </p:sldIdLst>
  <p:sldSz cx="9144000" cy="6858000" type="screen4x3"/>
  <p:notesSz cx="6858000" cy="9144000"/>
  <p:defaultTextStyle>
    <a:defPPr>
      <a:defRPr lang="en-US"/>
    </a:defPPr>
    <a:lvl1pPr algn="l" defTabSz="455613" rtl="0" fontAlgn="base">
      <a:spcBef>
        <a:spcPct val="0"/>
      </a:spcBef>
      <a:spcAft>
        <a:spcPct val="0"/>
      </a:spcAft>
      <a:defRPr sz="2400" kern="1200">
        <a:solidFill>
          <a:schemeClr val="tx1"/>
        </a:solidFill>
        <a:latin typeface="Arial" pitchFamily="34" charset="0"/>
        <a:ea typeface="ＭＳ Ｐゴシック" pitchFamily="34" charset="-128"/>
        <a:cs typeface="+mn-cs"/>
      </a:defRPr>
    </a:lvl1pPr>
    <a:lvl2pPr marL="455613" indent="1588" algn="l" defTabSz="455613" rtl="0" fontAlgn="base">
      <a:spcBef>
        <a:spcPct val="0"/>
      </a:spcBef>
      <a:spcAft>
        <a:spcPct val="0"/>
      </a:spcAft>
      <a:defRPr sz="2400" kern="1200">
        <a:solidFill>
          <a:schemeClr val="tx1"/>
        </a:solidFill>
        <a:latin typeface="Arial" pitchFamily="34" charset="0"/>
        <a:ea typeface="ＭＳ Ｐゴシック" pitchFamily="34" charset="-128"/>
        <a:cs typeface="+mn-cs"/>
      </a:defRPr>
    </a:lvl2pPr>
    <a:lvl3pPr marL="912813" indent="1588" algn="l" defTabSz="455613" rtl="0" fontAlgn="base">
      <a:spcBef>
        <a:spcPct val="0"/>
      </a:spcBef>
      <a:spcAft>
        <a:spcPct val="0"/>
      </a:spcAft>
      <a:defRPr sz="2400" kern="1200">
        <a:solidFill>
          <a:schemeClr val="tx1"/>
        </a:solidFill>
        <a:latin typeface="Arial" pitchFamily="34" charset="0"/>
        <a:ea typeface="ＭＳ Ｐゴシック" pitchFamily="34" charset="-128"/>
        <a:cs typeface="+mn-cs"/>
      </a:defRPr>
    </a:lvl3pPr>
    <a:lvl4pPr marL="1370013" indent="1588" algn="l" defTabSz="455613" rtl="0" fontAlgn="base">
      <a:spcBef>
        <a:spcPct val="0"/>
      </a:spcBef>
      <a:spcAft>
        <a:spcPct val="0"/>
      </a:spcAft>
      <a:defRPr sz="2400" kern="1200">
        <a:solidFill>
          <a:schemeClr val="tx1"/>
        </a:solidFill>
        <a:latin typeface="Arial" pitchFamily="34" charset="0"/>
        <a:ea typeface="ＭＳ Ｐゴシック" pitchFamily="34" charset="-128"/>
        <a:cs typeface="+mn-cs"/>
      </a:defRPr>
    </a:lvl4pPr>
    <a:lvl5pPr marL="1827213" indent="1588" algn="l" defTabSz="455613" rtl="0" fontAlgn="base">
      <a:spcBef>
        <a:spcPct val="0"/>
      </a:spcBef>
      <a:spcAft>
        <a:spcPct val="0"/>
      </a:spcAft>
      <a:defRPr sz="24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24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24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24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2400" kern="1200">
        <a:solidFill>
          <a:schemeClr val="tx1"/>
        </a:solidFill>
        <a:latin typeface="Arial" pitchFamily="34" charset="0"/>
        <a:ea typeface="ＭＳ Ｐゴシック"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6600"/>
    <a:srgbClr val="E73E5D"/>
    <a:srgbClr val="FF7471"/>
    <a:srgbClr val="0100F3"/>
    <a:srgbClr val="6C63FF"/>
    <a:srgbClr val="5D5EA2"/>
    <a:srgbClr val="8E8FF6"/>
    <a:srgbClr val="7677CC"/>
    <a:srgbClr val="378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824" autoAdjust="0"/>
    <p:restoredTop sz="84848" autoAdjust="0"/>
  </p:normalViewPr>
  <p:slideViewPr>
    <p:cSldViewPr snapToGrid="0" snapToObjects="1">
      <p:cViewPr varScale="1">
        <p:scale>
          <a:sx n="80" d="100"/>
          <a:sy n="80" d="100"/>
        </p:scale>
        <p:origin x="2064" y="192"/>
      </p:cViewPr>
      <p:guideLst>
        <p:guide orient="horz" pos="2160"/>
        <p:guide pos="2880"/>
      </p:guideLst>
    </p:cSldViewPr>
  </p:slideViewPr>
  <p:outlineViewPr>
    <p:cViewPr>
      <p:scale>
        <a:sx n="33" d="100"/>
        <a:sy n="33" d="100"/>
      </p:scale>
      <p:origin x="0" y="276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88" d="100"/>
          <a:sy n="88" d="100"/>
        </p:scale>
        <p:origin x="-3870" y="-12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notesMaster" Target="notesMasters/notesMaster1.xml"/><Relationship Id="rId25" Type="http://schemas.openxmlformats.org/officeDocument/2006/relationships/handoutMaster" Target="handoutMasters/handoutMaster1.xml"/><Relationship Id="rId26" Type="http://schemas.openxmlformats.org/officeDocument/2006/relationships/presProps" Target="presProps.xml"/><Relationship Id="rId27" Type="http://schemas.openxmlformats.org/officeDocument/2006/relationships/viewProps" Target="viewProps.xml"/><Relationship Id="rId28" Type="http://schemas.openxmlformats.org/officeDocument/2006/relationships/theme" Target="theme/theme1.xml"/><Relationship Id="rId29"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atin typeface="Calibri" pitchFamily="34" charset="0"/>
              </a:defRPr>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itchFamily="34" charset="0"/>
              </a:defRPr>
            </a:lvl1pPr>
          </a:lstStyle>
          <a:p>
            <a:fld id="{30D93AF0-41E3-43E1-A2AD-6C8E8BF71BA0}" type="datetime1">
              <a:rPr lang="en-US"/>
              <a:pPr/>
              <a:t>2/22/18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atin typeface="Calibri" pitchFamily="34" charset="0"/>
              </a:defRPr>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itchFamily="34" charset="0"/>
              </a:defRPr>
            </a:lvl1pPr>
          </a:lstStyle>
          <a:p>
            <a:fld id="{3B6B783E-17DD-47C5-8C74-C3DD0AD17FCD}" type="slidenum">
              <a:rPr lang="en-US"/>
              <a:pPr/>
              <a:t>‹#›</a:t>
            </a:fld>
            <a:endParaRPr lang="en-US"/>
          </a:p>
        </p:txBody>
      </p:sp>
    </p:spTree>
    <p:extLst>
      <p:ext uri="{BB962C8B-B14F-4D97-AF65-F5344CB8AC3E}">
        <p14:creationId xmlns:p14="http://schemas.microsoft.com/office/powerpoint/2010/main" val="242924357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atin typeface="Calibri" pitchFamily="34" charset="0"/>
              </a:defRPr>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itchFamily="34" charset="0"/>
              </a:defRPr>
            </a:lvl1pPr>
          </a:lstStyle>
          <a:p>
            <a:fld id="{10293AA6-1E3A-43B7-AD47-3218FADDA215}" type="datetime1">
              <a:rPr lang="en-US"/>
              <a:pPr/>
              <a:t>2/22/18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wrap="square" lIns="91440" tIns="45720" rIns="91440" bIns="45720" numCol="1" anchor="ctr" anchorCtr="0" compatLnSpc="1">
            <a:prstTxWarp prst="textNoShape">
              <a:avLst/>
            </a:prstTxWarp>
          </a:bodyPr>
          <a:lstStyle/>
          <a:p>
            <a:pPr lvl="0"/>
            <a:endParaRPr lang="en-US"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atin typeface="Calibri" pitchFamily="34" charset="0"/>
              </a:defRPr>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itchFamily="34" charset="0"/>
              </a:defRPr>
            </a:lvl1pPr>
          </a:lstStyle>
          <a:p>
            <a:fld id="{172DC164-E0EB-4C90-ADAD-9C8EC1D371F7}" type="slidenum">
              <a:rPr lang="en-US"/>
              <a:pPr/>
              <a:t>‹#›</a:t>
            </a:fld>
            <a:endParaRPr lang="en-US"/>
          </a:p>
        </p:txBody>
      </p:sp>
    </p:spTree>
    <p:extLst>
      <p:ext uri="{BB962C8B-B14F-4D97-AF65-F5344CB8AC3E}">
        <p14:creationId xmlns:p14="http://schemas.microsoft.com/office/powerpoint/2010/main" val="3077210087"/>
      </p:ext>
    </p:extLst>
  </p:cSld>
  <p:clrMap bg1="lt1" tx1="dk1" bg2="lt2" tx2="dk2" accent1="accent1" accent2="accent2" accent3="accent3" accent4="accent4" accent5="accent5" accent6="accent6" hlink="hlink" folHlink="folHlink"/>
  <p:hf hdr="0" ftr="0" dt="0"/>
  <p:notesStyle>
    <a:lvl1pPr algn="l" defTabSz="455613" rtl="0" eaLnBrk="0" fontAlgn="base" hangingPunct="0">
      <a:spcBef>
        <a:spcPct val="30000"/>
      </a:spcBef>
      <a:spcAft>
        <a:spcPct val="0"/>
      </a:spcAft>
      <a:defRPr sz="1200" kern="1200">
        <a:solidFill>
          <a:schemeClr val="tx1"/>
        </a:solidFill>
        <a:latin typeface="+mn-lt"/>
        <a:ea typeface="ＭＳ Ｐゴシック" charset="-128"/>
        <a:cs typeface="ＭＳ Ｐゴシック" charset="-128"/>
      </a:defRPr>
    </a:lvl1pPr>
    <a:lvl2pPr marL="455613" algn="l" defTabSz="455613" rtl="0" eaLnBrk="0" fontAlgn="base" hangingPunct="0">
      <a:spcBef>
        <a:spcPct val="30000"/>
      </a:spcBef>
      <a:spcAft>
        <a:spcPct val="0"/>
      </a:spcAft>
      <a:defRPr sz="1200" kern="1200">
        <a:solidFill>
          <a:schemeClr val="tx1"/>
        </a:solidFill>
        <a:latin typeface="+mn-lt"/>
        <a:ea typeface="ＭＳ Ｐゴシック" charset="-128"/>
        <a:cs typeface="+mn-cs"/>
      </a:defRPr>
    </a:lvl2pPr>
    <a:lvl3pPr marL="912813" algn="l" defTabSz="455613" rtl="0" eaLnBrk="0" fontAlgn="base" hangingPunct="0">
      <a:spcBef>
        <a:spcPct val="30000"/>
      </a:spcBef>
      <a:spcAft>
        <a:spcPct val="0"/>
      </a:spcAft>
      <a:defRPr sz="1200" kern="1200">
        <a:solidFill>
          <a:schemeClr val="tx1"/>
        </a:solidFill>
        <a:latin typeface="+mn-lt"/>
        <a:ea typeface="ＭＳ Ｐゴシック" charset="-128"/>
        <a:cs typeface="+mn-cs"/>
      </a:defRPr>
    </a:lvl3pPr>
    <a:lvl4pPr marL="1370013" algn="l" defTabSz="455613" rtl="0" eaLnBrk="0" fontAlgn="base" hangingPunct="0">
      <a:spcBef>
        <a:spcPct val="30000"/>
      </a:spcBef>
      <a:spcAft>
        <a:spcPct val="0"/>
      </a:spcAft>
      <a:defRPr sz="1200" kern="1200">
        <a:solidFill>
          <a:schemeClr val="tx1"/>
        </a:solidFill>
        <a:latin typeface="+mn-lt"/>
        <a:ea typeface="ＭＳ Ｐゴシック" charset="-128"/>
        <a:cs typeface="+mn-cs"/>
      </a:defRPr>
    </a:lvl4pPr>
    <a:lvl5pPr marL="1827213" algn="l" defTabSz="455613" rtl="0" eaLnBrk="0" fontAlgn="base" hangingPunct="0">
      <a:spcBef>
        <a:spcPct val="30000"/>
      </a:spcBef>
      <a:spcAft>
        <a:spcPct val="0"/>
      </a:spcAft>
      <a:defRPr sz="1200" kern="1200">
        <a:solidFill>
          <a:schemeClr val="tx1"/>
        </a:solidFill>
        <a:latin typeface="+mn-lt"/>
        <a:ea typeface="ＭＳ Ｐゴシック" charset="-128"/>
        <a:cs typeface="+mn-cs"/>
      </a:defRPr>
    </a:lvl5pPr>
    <a:lvl6pPr marL="2285763" algn="l" defTabSz="457153" rtl="0" eaLnBrk="1" latinLnBrk="0" hangingPunct="1">
      <a:defRPr sz="1200" kern="1200">
        <a:solidFill>
          <a:schemeClr val="tx1"/>
        </a:solidFill>
        <a:latin typeface="+mn-lt"/>
        <a:ea typeface="+mn-ea"/>
        <a:cs typeface="+mn-cs"/>
      </a:defRPr>
    </a:lvl6pPr>
    <a:lvl7pPr marL="2742915" algn="l" defTabSz="457153" rtl="0" eaLnBrk="1" latinLnBrk="0" hangingPunct="1">
      <a:defRPr sz="1200" kern="1200">
        <a:solidFill>
          <a:schemeClr val="tx1"/>
        </a:solidFill>
        <a:latin typeface="+mn-lt"/>
        <a:ea typeface="+mn-ea"/>
        <a:cs typeface="+mn-cs"/>
      </a:defRPr>
    </a:lvl7pPr>
    <a:lvl8pPr marL="3200068" algn="l" defTabSz="457153" rtl="0" eaLnBrk="1" latinLnBrk="0" hangingPunct="1">
      <a:defRPr sz="1200" kern="1200">
        <a:solidFill>
          <a:schemeClr val="tx1"/>
        </a:solidFill>
        <a:latin typeface="+mn-lt"/>
        <a:ea typeface="+mn-ea"/>
        <a:cs typeface="+mn-cs"/>
      </a:defRPr>
    </a:lvl8pPr>
    <a:lvl9pPr marL="3657220" algn="l" defTabSz="45715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37245547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781051" lvl="2" indent="-293688">
                  <a:spcAft>
                    <a:spcPts val="1275"/>
                  </a:spcAft>
                  <a:buSzPct val="80000"/>
                </a:pPr>
                <a:r>
                  <a:rPr lang="en-US" altLang="zh-CN" sz="2400" dirty="0" smtClean="0"/>
                  <a:t>Build a large Mathematical Program (MP), optimize over all rounds simultaneously</a:t>
                </a:r>
              </a:p>
              <a:p>
                <a:pPr marL="781051" lvl="2" indent="-293688">
                  <a:spcAft>
                    <a:spcPts val="1275"/>
                  </a:spcAft>
                  <a:buSzPct val="80000"/>
                </a:pPr>
                <a:r>
                  <a:rPr lang="en-US" altLang="zh-CN" sz="2400" dirty="0" smtClean="0"/>
                  <a:t>Non-convex</a:t>
                </a:r>
                <a:r>
                  <a:rPr lang="en-US" altLang="zh-CN" sz="2400" dirty="0"/>
                  <a:t>, large number of </a:t>
                </a:r>
                <a:r>
                  <a:rPr lang="en-US" altLang="zh-CN" sz="2400" dirty="0" smtClean="0"/>
                  <a:t>variables </a:t>
                </a:r>
                <a14:m>
                  <m:oMath xmlns:m="http://schemas.openxmlformats.org/officeDocument/2006/math">
                    <m:r>
                      <a:rPr lang="en-US" altLang="zh-CN" sz="2400" b="0" i="1" smtClean="0">
                        <a:latin typeface="Cambria Math" panose="02040503050406030204" pitchFamily="18" charset="0"/>
                      </a:rPr>
                      <m:t>→</m:t>
                    </m:r>
                  </m:oMath>
                </a14:m>
                <a:r>
                  <a:rPr lang="en-US" altLang="zh-CN" sz="2400" dirty="0" smtClean="0"/>
                  <a:t> computationally expensive when </a:t>
                </a:r>
                <a14:m>
                  <m:oMath xmlns:m="http://schemas.openxmlformats.org/officeDocument/2006/math">
                    <m:r>
                      <a:rPr lang="en-US" altLang="zh-CN" sz="2400" b="0" i="1" smtClean="0">
                        <a:latin typeface="Cambria Math" panose="02040503050406030204" pitchFamily="18" charset="0"/>
                      </a:rPr>
                      <m:t>𝑇</m:t>
                    </m:r>
                  </m:oMath>
                </a14:m>
                <a:r>
                  <a:rPr lang="en-US" altLang="zh-CN" sz="2400" dirty="0" smtClean="0"/>
                  <a:t> is large</a:t>
                </a:r>
                <a:endParaRPr lang="en-US" altLang="zh-CN" sz="2400" dirty="0"/>
              </a:p>
              <a:p>
                <a:endParaRPr lang="en-US" dirty="0"/>
              </a:p>
            </p:txBody>
          </p:sp>
        </mc:Choice>
        <mc:Fallback xmlns="">
          <p:sp>
            <p:nvSpPr>
              <p:cNvPr id="3" name="Notes Placeholder 2"/>
              <p:cNvSpPr>
                <a:spLocks noGrp="1"/>
              </p:cNvSpPr>
              <p:nvPr>
                <p:ph type="body" idx="1"/>
              </p:nvPr>
            </p:nvSpPr>
            <p:spPr/>
            <p:txBody>
              <a:bodyPr/>
              <a:lstStyle/>
              <a:p>
                <a:pPr marL="781051" lvl="2" indent="-293688">
                  <a:spcAft>
                    <a:spcPts val="1275"/>
                  </a:spcAft>
                  <a:buSzPct val="80000"/>
                </a:pPr>
                <a:r>
                  <a:rPr lang="en-US" altLang="zh-CN" sz="2400" dirty="0" smtClean="0"/>
                  <a:t>Build a large Mathematical Program (MP), optimize over all rounds simultaneously</a:t>
                </a:r>
              </a:p>
              <a:p>
                <a:pPr marL="781051" lvl="2" indent="-293688">
                  <a:spcAft>
                    <a:spcPts val="1275"/>
                  </a:spcAft>
                  <a:buSzPct val="80000"/>
                </a:pPr>
                <a:r>
                  <a:rPr lang="en-US" altLang="zh-CN" sz="2400" dirty="0" smtClean="0"/>
                  <a:t>Non-convex</a:t>
                </a:r>
                <a:r>
                  <a:rPr lang="en-US" altLang="zh-CN" sz="2400" dirty="0"/>
                  <a:t>, large number of </a:t>
                </a:r>
                <a:r>
                  <a:rPr lang="en-US" altLang="zh-CN" sz="2400" dirty="0" smtClean="0"/>
                  <a:t>variables </a:t>
                </a:r>
                <a:r>
                  <a:rPr lang="en-US" altLang="zh-CN" sz="2400" b="0" i="0" smtClean="0">
                    <a:latin typeface="Cambria Math" panose="02040503050406030204" pitchFamily="18" charset="0"/>
                  </a:rPr>
                  <a:t>→</a:t>
                </a:r>
                <a:r>
                  <a:rPr lang="en-US" altLang="zh-CN" sz="2400" dirty="0" smtClean="0"/>
                  <a:t> computationally expensive when </a:t>
                </a:r>
                <a:r>
                  <a:rPr lang="en-US" altLang="zh-CN" sz="2400" b="0" i="0" smtClean="0">
                    <a:latin typeface="Cambria Math" panose="02040503050406030204" pitchFamily="18" charset="0"/>
                  </a:rPr>
                  <a:t>𝑇</a:t>
                </a:r>
                <a:r>
                  <a:rPr lang="en-US" altLang="zh-CN" sz="2400" dirty="0" smtClean="0"/>
                  <a:t> is large</a:t>
                </a:r>
                <a:endParaRPr lang="en-US" altLang="zh-CN" sz="2400" dirty="0"/>
              </a:p>
              <a:p>
                <a:endParaRPr lang="en-US" dirty="0"/>
              </a:p>
            </p:txBody>
          </p:sp>
        </mc:Fallback>
      </mc:AlternateContent>
      <p:sp>
        <p:nvSpPr>
          <p:cNvPr id="4" name="Slide Number Placeholder 3"/>
          <p:cNvSpPr>
            <a:spLocks noGrp="1"/>
          </p:cNvSpPr>
          <p:nvPr>
            <p:ph type="sldNum" sz="quarter" idx="10"/>
          </p:nvPr>
        </p:nvSpPr>
        <p:spPr/>
        <p:txBody>
          <a:bodyPr/>
          <a:lstStyle/>
          <a:p>
            <a:fld id="{172DC164-E0EB-4C90-ADAD-9C8EC1D371F7}" type="slidenum">
              <a:rPr lang="en-US" smtClean="0"/>
              <a:pPr/>
              <a:t>10</a:t>
            </a:fld>
            <a:endParaRPr lang="en-US"/>
          </a:p>
        </p:txBody>
      </p:sp>
    </p:spTree>
    <p:extLst>
      <p:ext uri="{BB962C8B-B14F-4D97-AF65-F5344CB8AC3E}">
        <p14:creationId xmlns:p14="http://schemas.microsoft.com/office/powerpoint/2010/main" val="2650510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a:t>
            </a:r>
            <a:r>
              <a:rPr lang="en-US" baseline="0" dirty="0" smtClean="0"/>
              <a:t> play as if on </a:t>
            </a:r>
            <a:r>
              <a:rPr lang="en-US" baseline="0" dirty="0" err="1" smtClean="0"/>
              <a:t>M'th</a:t>
            </a:r>
            <a:r>
              <a:rPr lang="en-US" baseline="0" dirty="0" smtClean="0"/>
              <a:t> last round of game.</a:t>
            </a:r>
            <a:endParaRPr lang="en-US" dirty="0"/>
          </a:p>
        </p:txBody>
      </p:sp>
      <p:sp>
        <p:nvSpPr>
          <p:cNvPr id="4" name="Slide Number Placeholder 3"/>
          <p:cNvSpPr>
            <a:spLocks noGrp="1"/>
          </p:cNvSpPr>
          <p:nvPr>
            <p:ph type="sldNum" sz="quarter" idx="10"/>
          </p:nvPr>
        </p:nvSpPr>
        <p:spPr/>
        <p:txBody>
          <a:bodyPr/>
          <a:lstStyle/>
          <a:p>
            <a:fld id="{172DC164-E0EB-4C90-ADAD-9C8EC1D371F7}" type="slidenum">
              <a:rPr lang="en-US" smtClean="0"/>
              <a:pPr/>
              <a:t>11</a:t>
            </a:fld>
            <a:endParaRPr lang="en-US"/>
          </a:p>
        </p:txBody>
      </p:sp>
    </p:spTree>
    <p:extLst>
      <p:ext uri="{BB962C8B-B14F-4D97-AF65-F5344CB8AC3E}">
        <p14:creationId xmlns:p14="http://schemas.microsoft.com/office/powerpoint/2010/main" val="4963423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2DC164-E0EB-4C90-ADAD-9C8EC1D371F7}" type="slidenum">
              <a:rPr lang="en-US" smtClean="0"/>
              <a:pPr/>
              <a:t>12</a:t>
            </a:fld>
            <a:endParaRPr lang="en-US"/>
          </a:p>
        </p:txBody>
      </p:sp>
    </p:spTree>
    <p:extLst>
      <p:ext uri="{BB962C8B-B14F-4D97-AF65-F5344CB8AC3E}">
        <p14:creationId xmlns:p14="http://schemas.microsoft.com/office/powerpoint/2010/main" val="10727636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2DC164-E0EB-4C90-ADAD-9C8EC1D371F7}" type="slidenum">
              <a:rPr lang="en-US" smtClean="0"/>
              <a:pPr/>
              <a:t>13</a:t>
            </a:fld>
            <a:endParaRPr lang="en-US"/>
          </a:p>
        </p:txBody>
      </p:sp>
    </p:spTree>
    <p:extLst>
      <p:ext uri="{BB962C8B-B14F-4D97-AF65-F5344CB8AC3E}">
        <p14:creationId xmlns:p14="http://schemas.microsoft.com/office/powerpoint/2010/main" val="22307881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smtClean="0"/>
              <a:t>We use an example</a:t>
            </a:r>
            <a:r>
              <a:rPr lang="en-US" altLang="zh-CN" baseline="0" dirty="0" smtClean="0"/>
              <a:t> to illustrate the problem, three targets moves between terminals A and B. The schedule of a target </a:t>
            </a:r>
            <a:r>
              <a:rPr lang="en-US" altLang="zh-CN" baseline="0" dirty="0" err="1" smtClean="0"/>
              <a:t>F_q</a:t>
            </a:r>
            <a:r>
              <a:rPr lang="en-US" altLang="zh-CN" baseline="0" dirty="0" smtClean="0"/>
              <a:t> is a mapping from time to distance. </a:t>
            </a:r>
          </a:p>
          <a:p>
            <a:r>
              <a:rPr lang="en-US" altLang="zh-CN" baseline="0" dirty="0" smtClean="0"/>
              <a:t>A patroller moves along AB, and provide protection to targets within protection radius. In this example, patroller P1 is protecting target F2.</a:t>
            </a:r>
            <a:endParaRPr lang="en-US" dirty="0"/>
          </a:p>
        </p:txBody>
      </p:sp>
      <p:sp>
        <p:nvSpPr>
          <p:cNvPr id="4" name="Slide Number Placeholder 3"/>
          <p:cNvSpPr>
            <a:spLocks noGrp="1"/>
          </p:cNvSpPr>
          <p:nvPr>
            <p:ph type="sldNum" sz="quarter" idx="10"/>
          </p:nvPr>
        </p:nvSpPr>
        <p:spPr/>
        <p:txBody>
          <a:bodyPr/>
          <a:lstStyle/>
          <a:p>
            <a:fld id="{172DC164-E0EB-4C90-ADAD-9C8EC1D371F7}" type="slidenum">
              <a:rPr lang="en-US" smtClean="0"/>
              <a:pPr/>
              <a:t>14</a:t>
            </a:fld>
            <a:endParaRPr lang="en-US"/>
          </a:p>
        </p:txBody>
      </p:sp>
    </p:spTree>
    <p:extLst>
      <p:ext uri="{BB962C8B-B14F-4D97-AF65-F5344CB8AC3E}">
        <p14:creationId xmlns:p14="http://schemas.microsoft.com/office/powerpoint/2010/main" val="20922678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indent="0" defTabSz="414338"/>
            <a:r>
              <a:rPr lang="en-US" dirty="0" smtClean="0">
                <a:ea typeface="ＭＳ Ｐゴシック" pitchFamily="34" charset="-128"/>
              </a:rPr>
              <a:t>Based on this model, when all the parameters are known, we propose planning </a:t>
            </a:r>
            <a:r>
              <a:rPr lang="en-US" baseline="0" dirty="0" smtClean="0">
                <a:ea typeface="ＭＳ Ｐゴシック" pitchFamily="34" charset="-128"/>
              </a:rPr>
              <a:t>algorithms that design defender strategies for each round of the game. In this talk, I will use a special case as an example, which is the attackers always respond to the defender strategy in the last round, meaning the attackers’ understanding about the defender strategy is always delayed by one round.</a:t>
            </a:r>
            <a:endParaRPr lang="en-US" dirty="0" smtClean="0">
              <a:ea typeface="ＭＳ Ｐゴシック" pitchFamily="34" charset="-128"/>
            </a:endParaRPr>
          </a:p>
        </p:txBody>
      </p:sp>
      <p:sp>
        <p:nvSpPr>
          <p:cNvPr id="35843"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5613"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5613"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5613"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5613"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r" eaLnBrk="1" hangingPunct="1"/>
            <a:fld id="{1C9D2997-0371-4009-8ED1-B9FD1949FC93}" type="slidenum">
              <a:rPr lang="en-US" sz="1200">
                <a:latin typeface="Calibri" pitchFamily="34" charset="0"/>
              </a:rPr>
              <a:pPr algn="r" eaLnBrk="1" hangingPunct="1"/>
              <a:t>15</a:t>
            </a:fld>
            <a:endParaRPr lang="en-US" sz="1200">
              <a:latin typeface="Calibri" pitchFamily="34" charset="0"/>
            </a:endParaRPr>
          </a:p>
        </p:txBody>
      </p:sp>
    </p:spTree>
    <p:extLst>
      <p:ext uri="{BB962C8B-B14F-4D97-AF65-F5344CB8AC3E}">
        <p14:creationId xmlns:p14="http://schemas.microsoft.com/office/powerpoint/2010/main" val="13229697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pPr marL="0" marR="0" lvl="1" indent="0" algn="l" defTabSz="455613" rtl="0" eaLnBrk="0" fontAlgn="base" latinLnBrk="0" hangingPunct="0">
              <a:lnSpc>
                <a:spcPct val="100000"/>
              </a:lnSpc>
              <a:spcBef>
                <a:spcPct val="30000"/>
              </a:spcBef>
              <a:spcAft>
                <a:spcPct val="0"/>
              </a:spcAft>
              <a:buClrTx/>
              <a:buSzTx/>
              <a:buFontTx/>
              <a:buNone/>
              <a:tabLst/>
              <a:defRPr/>
            </a:pPr>
            <a:r>
              <a:rPr lang="en-US" altLang="zh-CN" sz="2400" baseline="0" dirty="0" smtClean="0">
                <a:ea typeface="ＭＳ Ｐゴシック" pitchFamily="34" charset="-128"/>
              </a:rPr>
              <a:t>Focus on </a:t>
            </a:r>
            <a:r>
              <a:rPr lang="en-US" altLang="zh-CN" sz="2400" dirty="0" smtClean="0">
                <a:ea typeface="ＭＳ Ｐゴシック" pitchFamily="34" charset="-128"/>
              </a:rPr>
              <a:t>learning</a:t>
            </a:r>
            <a:r>
              <a:rPr lang="en-US" altLang="zh-CN" sz="2400" baseline="0" dirty="0" smtClean="0">
                <a:ea typeface="ＭＳ Ｐゴシック" pitchFamily="34" charset="-128"/>
              </a:rPr>
              <a:t> the omega parameters that describe the attackers’ characteristic in choosing which target to attack. Previous work on learning these parameters in green security domains focus on maximum likelihood estimation, which may lead to highly biased results. as there may not be sufficient number of data, and in many cases, the data in green security domains could be anonymous. For example, the patrollers may only find the snares placed on the ground without knowing who placed it.</a:t>
            </a:r>
          </a:p>
        </p:txBody>
      </p:sp>
      <p:sp>
        <p:nvSpPr>
          <p:cNvPr id="4" name="Slide Number Placeholder 3"/>
          <p:cNvSpPr>
            <a:spLocks noGrp="1"/>
          </p:cNvSpPr>
          <p:nvPr>
            <p:ph type="sldNum" sz="quarter" idx="10"/>
          </p:nvPr>
        </p:nvSpPr>
        <p:spPr/>
        <p:txBody>
          <a:bodyPr/>
          <a:lstStyle/>
          <a:p>
            <a:fld id="{172DC164-E0EB-4C90-ADAD-9C8EC1D371F7}" type="slidenum">
              <a:rPr lang="en-US" smtClean="0"/>
              <a:pPr/>
              <a:t>16</a:t>
            </a:fld>
            <a:endParaRPr lang="en-US"/>
          </a:p>
        </p:txBody>
      </p:sp>
    </p:spTree>
    <p:extLst>
      <p:ext uri="{BB962C8B-B14F-4D97-AF65-F5344CB8AC3E}">
        <p14:creationId xmlns:p14="http://schemas.microsoft.com/office/powerpoint/2010/main" val="115481485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1" indent="0" algn="l" defTabSz="455613" rtl="0" eaLnBrk="0" fontAlgn="base" latinLnBrk="0" hangingPunct="0">
              <a:lnSpc>
                <a:spcPct val="100000"/>
              </a:lnSpc>
              <a:spcBef>
                <a:spcPct val="30000"/>
              </a:spcBef>
              <a:spcAft>
                <a:spcPct val="0"/>
              </a:spcAft>
              <a:buClrTx/>
              <a:buSzTx/>
              <a:buFontTx/>
              <a:buNone/>
              <a:tabLst/>
              <a:defRPr/>
            </a:pPr>
            <a:r>
              <a:rPr lang="en-US" altLang="zh-CN" sz="1200" baseline="0" dirty="0" smtClean="0">
                <a:ea typeface="ＭＳ Ｐゴシック" pitchFamily="34" charset="-128"/>
              </a:rPr>
              <a:t>learning algorithms calculates a posterior distribution of each data point in every round, and use the average distribution to calculate the strategy for next round.</a:t>
            </a:r>
            <a:endParaRPr lang="en-US" dirty="0" smtClean="0"/>
          </a:p>
          <a:p>
            <a:pPr marL="0" marR="0" lvl="1" indent="0" algn="l" defTabSz="455613" rtl="0" eaLnBrk="0" fontAlgn="base" latinLnBrk="0" hangingPunct="0">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172DC164-E0EB-4C90-ADAD-9C8EC1D371F7}" type="slidenum">
              <a:rPr lang="en-US" smtClean="0"/>
              <a:pPr/>
              <a:t>17</a:t>
            </a:fld>
            <a:endParaRPr lang="en-US"/>
          </a:p>
        </p:txBody>
      </p:sp>
    </p:spTree>
    <p:extLst>
      <p:ext uri="{BB962C8B-B14F-4D97-AF65-F5344CB8AC3E}">
        <p14:creationId xmlns:p14="http://schemas.microsoft.com/office/powerpoint/2010/main" val="5799488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the framework</a:t>
            </a:r>
            <a:r>
              <a:rPr lang="en-US" baseline="0" dirty="0" smtClean="0"/>
              <a:t> of green security games is that the defender first plans her strategy, local guards then executes patrols, and the poachers will choose where to attack based on a maybe-delayed observation about the defender strategy. Then the defender can learn from the attack data collected, improve her model about the poachers’ behavior and re-plan her strategy for next round.</a:t>
            </a:r>
            <a:endParaRPr lang="en-US" dirty="0"/>
          </a:p>
        </p:txBody>
      </p:sp>
      <p:sp>
        <p:nvSpPr>
          <p:cNvPr id="4" name="Slide Number Placeholder 3"/>
          <p:cNvSpPr>
            <a:spLocks noGrp="1"/>
          </p:cNvSpPr>
          <p:nvPr>
            <p:ph type="sldNum" sz="quarter" idx="10"/>
          </p:nvPr>
        </p:nvSpPr>
        <p:spPr/>
        <p:txBody>
          <a:bodyPr/>
          <a:lstStyle/>
          <a:p>
            <a:fld id="{172DC164-E0EB-4C90-ADAD-9C8EC1D371F7}" type="slidenum">
              <a:rPr lang="en-US" smtClean="0"/>
              <a:pPr/>
              <a:t>18</a:t>
            </a:fld>
            <a:endParaRPr lang="en-US"/>
          </a:p>
        </p:txBody>
      </p:sp>
    </p:spTree>
    <p:extLst>
      <p:ext uri="{BB962C8B-B14F-4D97-AF65-F5344CB8AC3E}">
        <p14:creationId xmlns:p14="http://schemas.microsoft.com/office/powerpoint/2010/main" val="399956745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indent="0" defTabSz="414338"/>
            <a:endParaRPr lang="en-US" dirty="0" smtClean="0">
              <a:ea typeface="ＭＳ Ｐゴシック" pitchFamily="34" charset="-128"/>
            </a:endParaRPr>
          </a:p>
        </p:txBody>
      </p:sp>
      <p:sp>
        <p:nvSpPr>
          <p:cNvPr id="35843"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5613"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5613"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5613"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5613"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r" eaLnBrk="1" hangingPunct="1"/>
            <a:fld id="{1C9D2997-0371-4009-8ED1-B9FD1949FC93}" type="slidenum">
              <a:rPr lang="en-US" sz="1200">
                <a:latin typeface="Calibri" pitchFamily="34" charset="0"/>
              </a:rPr>
              <a:pPr algn="r" eaLnBrk="1" hangingPunct="1"/>
              <a:t>19</a:t>
            </a:fld>
            <a:endParaRPr lang="en-US" sz="1200">
              <a:latin typeface="Calibri" pitchFamily="34" charset="0"/>
            </a:endParaRPr>
          </a:p>
        </p:txBody>
      </p:sp>
    </p:spTree>
    <p:extLst>
      <p:ext uri="{BB962C8B-B14F-4D97-AF65-F5344CB8AC3E}">
        <p14:creationId xmlns:p14="http://schemas.microsoft.com/office/powerpoint/2010/main" val="17346123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marL="0" marR="0" indent="0" algn="l" defTabSz="455613" rtl="0" eaLnBrk="0" fontAlgn="base" latinLnBrk="0" hangingPunct="0">
              <a:lnSpc>
                <a:spcPct val="100000"/>
              </a:lnSpc>
              <a:spcBef>
                <a:spcPct val="30000"/>
              </a:spcBef>
              <a:spcAft>
                <a:spcPct val="0"/>
              </a:spcAft>
              <a:buClrTx/>
              <a:buSzTx/>
              <a:buFontTx/>
              <a:buNone/>
              <a:tabLst/>
              <a:defRPr/>
            </a:pPr>
            <a:r>
              <a:rPr lang="en-US" altLang="zh-CN" baseline="0" dirty="0" smtClean="0">
                <a:ea typeface="ＭＳ Ｐゴシック" pitchFamily="34" charset="-128"/>
              </a:rPr>
              <a:t>I will go through Green Security Game model, and provide the high level ideas of the planning and learning algorithm, followed by experimental results</a:t>
            </a:r>
            <a:endParaRPr lang="en-US" dirty="0" smtClean="0">
              <a:ea typeface="ＭＳ Ｐゴシック" pitchFamily="34" charset="-128"/>
            </a:endParaRPr>
          </a:p>
        </p:txBody>
      </p:sp>
      <p:sp>
        <p:nvSpPr>
          <p:cNvPr id="4" name="Slide Number Placeholder 3"/>
          <p:cNvSpPr>
            <a:spLocks noGrp="1"/>
          </p:cNvSpPr>
          <p:nvPr>
            <p:ph type="sldNum" sz="quarter" idx="10"/>
          </p:nvPr>
        </p:nvSpPr>
        <p:spPr/>
        <p:txBody>
          <a:bodyPr/>
          <a:lstStyle/>
          <a:p>
            <a:fld id="{172DC164-E0EB-4C90-ADAD-9C8EC1D371F7}" type="slidenum">
              <a:rPr lang="en-US" smtClean="0"/>
              <a:pPr/>
              <a:t>2</a:t>
            </a:fld>
            <a:endParaRPr lang="en-US"/>
          </a:p>
        </p:txBody>
      </p:sp>
    </p:spTree>
    <p:extLst>
      <p:ext uri="{BB962C8B-B14F-4D97-AF65-F5344CB8AC3E}">
        <p14:creationId xmlns:p14="http://schemas.microsoft.com/office/powerpoint/2010/main" val="38867982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2DC164-E0EB-4C90-ADAD-9C8EC1D371F7}" type="slidenum">
              <a:rPr lang="en-US" smtClean="0"/>
              <a:pPr/>
              <a:t>22</a:t>
            </a:fld>
            <a:endParaRPr lang="en-US"/>
          </a:p>
        </p:txBody>
      </p:sp>
    </p:spTree>
    <p:extLst>
      <p:ext uri="{BB962C8B-B14F-4D97-AF65-F5344CB8AC3E}">
        <p14:creationId xmlns:p14="http://schemas.microsoft.com/office/powerpoint/2010/main" val="13342346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95250" lvl="1" indent="0" eaLnBrk="1" hangingPunct="1">
              <a:lnSpc>
                <a:spcPct val="90000"/>
              </a:lnSpc>
              <a:spcAft>
                <a:spcPts val="1275"/>
              </a:spcAft>
              <a:buClr>
                <a:srgbClr val="000000"/>
              </a:buClr>
              <a:buSzPct val="80000"/>
              <a:buFont typeface="Wingdings" pitchFamily="2" charset="2"/>
              <a:buNone/>
            </a:pPr>
            <a:r>
              <a:rPr lang="en-US" altLang="zh-CN" dirty="0" smtClean="0">
                <a:solidFill>
                  <a:srgbClr val="000000"/>
                </a:solidFill>
                <a:latin typeface="Times New Roman" pitchFamily="18" charset="0"/>
              </a:rPr>
              <a:t>Application of traditional game theoretic</a:t>
            </a:r>
            <a:r>
              <a:rPr lang="en-US" altLang="zh-CN" baseline="0" dirty="0" smtClean="0">
                <a:solidFill>
                  <a:srgbClr val="000000"/>
                </a:solidFill>
                <a:latin typeface="Times New Roman" pitchFamily="18" charset="0"/>
              </a:rPr>
              <a:t> models to green security domains</a:t>
            </a:r>
            <a:endParaRPr lang="en-US" altLang="zh-CN" dirty="0" smtClean="0">
              <a:solidFill>
                <a:srgbClr val="000000"/>
              </a:solidFill>
              <a:latin typeface="Times New Roman" pitchFamily="18" charset="0"/>
            </a:endParaRPr>
          </a:p>
          <a:p>
            <a:pPr marL="95250" lvl="1" indent="0" eaLnBrk="1" hangingPunct="1">
              <a:lnSpc>
                <a:spcPct val="90000"/>
              </a:lnSpc>
              <a:spcAft>
                <a:spcPts val="1275"/>
              </a:spcAft>
              <a:buClr>
                <a:srgbClr val="000000"/>
              </a:buClr>
              <a:buSzPct val="80000"/>
              <a:buFont typeface="Wingdings" pitchFamily="2" charset="2"/>
              <a:buNone/>
            </a:pPr>
            <a:r>
              <a:rPr lang="en-US" altLang="zh-CN" dirty="0" smtClean="0">
                <a:solidFill>
                  <a:srgbClr val="000000"/>
                </a:solidFill>
                <a:latin typeface="Times New Roman" pitchFamily="18" charset="0"/>
              </a:rPr>
              <a:t>The work is motivated by green security problems,</a:t>
            </a:r>
            <a:r>
              <a:rPr lang="en-US" altLang="zh-CN" baseline="0" dirty="0" smtClean="0">
                <a:solidFill>
                  <a:srgbClr val="000000"/>
                </a:solidFill>
                <a:latin typeface="Times New Roman" pitchFamily="18" charset="0"/>
              </a:rPr>
              <a:t> </a:t>
            </a:r>
            <a:r>
              <a:rPr lang="en-US" altLang="zh-CN" dirty="0" smtClean="0">
                <a:solidFill>
                  <a:srgbClr val="000000"/>
                </a:solidFill>
                <a:latin typeface="Times New Roman" pitchFamily="18" charset="0"/>
              </a:rPr>
              <a:t>including protecting wildlife</a:t>
            </a:r>
          </a:p>
          <a:p>
            <a:pPr lvl="0" eaLnBrk="1" hangingPunct="1">
              <a:lnSpc>
                <a:spcPct val="90000"/>
              </a:lnSpc>
              <a:spcAft>
                <a:spcPts val="1275"/>
              </a:spcAft>
              <a:buClr>
                <a:srgbClr val="000000"/>
              </a:buClr>
              <a:buSzPct val="80000"/>
              <a:buFont typeface="Wingdings" pitchFamily="2" charset="2"/>
              <a:buNone/>
            </a:pPr>
            <a:r>
              <a:rPr lang="en-US" altLang="zh-CN" dirty="0" smtClean="0">
                <a:solidFill>
                  <a:srgbClr val="000000"/>
                </a:solidFill>
                <a:latin typeface="Times New Roman" pitchFamily="18" charset="0"/>
              </a:rPr>
              <a:t>A similar challenge</a:t>
            </a:r>
            <a:r>
              <a:rPr lang="en-US" altLang="zh-CN" baseline="0" dirty="0" smtClean="0">
                <a:solidFill>
                  <a:srgbClr val="000000"/>
                </a:solidFill>
                <a:latin typeface="Times New Roman" pitchFamily="18" charset="0"/>
              </a:rPr>
              <a:t> is faced by officers who try to protect fish stocks from illegal fishing.</a:t>
            </a:r>
            <a:endParaRPr lang="en-US" altLang="zh-CN" dirty="0" smtClean="0">
              <a:solidFill>
                <a:srgbClr val="000000"/>
              </a:solidFill>
              <a:latin typeface="Times New Roman" pitchFamily="18" charset="0"/>
            </a:endParaRPr>
          </a:p>
        </p:txBody>
      </p:sp>
      <p:sp>
        <p:nvSpPr>
          <p:cNvPr id="4" name="Slide Number Placeholder 3"/>
          <p:cNvSpPr>
            <a:spLocks noGrp="1"/>
          </p:cNvSpPr>
          <p:nvPr>
            <p:ph type="sldNum" sz="quarter" idx="10"/>
          </p:nvPr>
        </p:nvSpPr>
        <p:spPr/>
        <p:txBody>
          <a:bodyPr/>
          <a:lstStyle/>
          <a:p>
            <a:fld id="{172DC164-E0EB-4C90-ADAD-9C8EC1D371F7}" type="slidenum">
              <a:rPr lang="en-US" smtClean="0"/>
              <a:pPr/>
              <a:t>3</a:t>
            </a:fld>
            <a:endParaRPr lang="en-US"/>
          </a:p>
        </p:txBody>
      </p:sp>
    </p:spTree>
    <p:extLst>
      <p:ext uri="{BB962C8B-B14F-4D97-AF65-F5344CB8AC3E}">
        <p14:creationId xmlns:p14="http://schemas.microsoft.com/office/powerpoint/2010/main" val="42433315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marL="0" marR="0" indent="0" algn="l" defTabSz="455613" rtl="0" eaLnBrk="0" fontAlgn="base" latinLnBrk="0" hangingPunct="0">
              <a:lnSpc>
                <a:spcPct val="100000"/>
              </a:lnSpc>
              <a:spcBef>
                <a:spcPct val="30000"/>
              </a:spcBef>
              <a:spcAft>
                <a:spcPct val="0"/>
              </a:spcAft>
              <a:buClrTx/>
              <a:buSzTx/>
              <a:buFontTx/>
              <a:buNone/>
              <a:tabLst/>
              <a:defRPr/>
            </a:pPr>
            <a:r>
              <a:rPr lang="en-US" sz="1200" b="0" i="0" u="none" strike="noStrike" kern="1200" baseline="0" dirty="0" smtClean="0">
                <a:solidFill>
                  <a:schemeClr val="tx1"/>
                </a:solidFill>
                <a:latin typeface="+mn-lt"/>
                <a:ea typeface="ＭＳ Ｐゴシック" charset="-128"/>
                <a:cs typeface="ＭＳ Ｐゴシック" charset="-128"/>
              </a:rPr>
              <a:t>Green Security Games can be viewed as generalized </a:t>
            </a:r>
            <a:r>
              <a:rPr lang="en-US" sz="1200" b="0" i="0" u="none" strike="noStrike" kern="1200" baseline="0" dirty="0" err="1" smtClean="0">
                <a:solidFill>
                  <a:schemeClr val="tx1"/>
                </a:solidFill>
                <a:latin typeface="+mn-lt"/>
                <a:ea typeface="ＭＳ Ｐゴシック" charset="-128"/>
                <a:cs typeface="ＭＳ Ｐゴシック" charset="-128"/>
              </a:rPr>
              <a:t>Stackelberg</a:t>
            </a:r>
            <a:r>
              <a:rPr lang="en-US" sz="1200" b="0" i="0" u="none" strike="noStrike" kern="1200" baseline="0" dirty="0" smtClean="0">
                <a:solidFill>
                  <a:schemeClr val="tx1"/>
                </a:solidFill>
                <a:latin typeface="+mn-lt"/>
                <a:ea typeface="ＭＳ Ｐゴシック" charset="-128"/>
                <a:cs typeface="ＭＳ Ｐゴシック" charset="-128"/>
              </a:rPr>
              <a:t> assumption. The SA is the standard assumption used in infrastructure security games that the defender will commit to a strategy first, and then the attacker will conduct surveillance to fully observe the defender’s strategy before taking action. However, this assumption may not always hold as the poachers or the illegal </a:t>
            </a:r>
            <a:r>
              <a:rPr lang="en-US" sz="1200" b="0" i="0" u="none" strike="noStrike" kern="1200" baseline="0" dirty="0" err="1" smtClean="0">
                <a:solidFill>
                  <a:schemeClr val="tx1"/>
                </a:solidFill>
                <a:latin typeface="+mn-lt"/>
                <a:ea typeface="ＭＳ Ｐゴシック" charset="-128"/>
                <a:cs typeface="ＭＳ Ｐゴシック" charset="-128"/>
              </a:rPr>
              <a:t>fishmen</a:t>
            </a:r>
            <a:r>
              <a:rPr lang="en-US" sz="1200" b="0" i="0" u="none" strike="noStrike" kern="1200" baseline="0" dirty="0" smtClean="0">
                <a:solidFill>
                  <a:schemeClr val="tx1"/>
                </a:solidFill>
                <a:latin typeface="+mn-lt"/>
                <a:ea typeface="ＭＳ Ｐゴシック" charset="-128"/>
                <a:cs typeface="ＭＳ Ｐゴシック" charset="-128"/>
              </a:rPr>
              <a:t> take actions frequently and may not have time to fully observe the defender’s current strategy. </a:t>
            </a:r>
          </a:p>
          <a:p>
            <a:pPr marL="0" marR="0" indent="0" algn="l" defTabSz="455613" rtl="0" eaLnBrk="0" fontAlgn="base" latinLnBrk="0" hangingPunct="0">
              <a:lnSpc>
                <a:spcPct val="100000"/>
              </a:lnSpc>
              <a:spcBef>
                <a:spcPct val="30000"/>
              </a:spcBef>
              <a:spcAft>
                <a:spcPct val="0"/>
              </a:spcAft>
              <a:buClrTx/>
              <a:buSzTx/>
              <a:buFontTx/>
              <a:buNone/>
              <a:tabLst/>
              <a:defRPr/>
            </a:pPr>
            <a:endParaRPr lang="en-US" sz="1200" b="0" i="0" u="none" strike="noStrike" kern="1200" baseline="0" dirty="0" smtClean="0">
              <a:solidFill>
                <a:schemeClr val="tx1"/>
              </a:solidFill>
              <a:latin typeface="+mn-lt"/>
              <a:ea typeface="ＭＳ Ｐゴシック" charset="-128"/>
              <a:cs typeface="ＭＳ Ｐゴシック" charset="-128"/>
            </a:endParaRPr>
          </a:p>
          <a:p>
            <a:pPr marL="0" marR="0" indent="0" algn="l" defTabSz="455613" rtl="0" eaLnBrk="0" fontAlgn="base" latinLnBrk="0" hangingPunct="0">
              <a:lnSpc>
                <a:spcPct val="100000"/>
              </a:lnSpc>
              <a:spcBef>
                <a:spcPct val="30000"/>
              </a:spcBef>
              <a:spcAft>
                <a:spcPct val="0"/>
              </a:spcAft>
              <a:buClrTx/>
              <a:buSzTx/>
              <a:buFontTx/>
              <a:buNone/>
              <a:tabLst/>
              <a:defRPr/>
            </a:pPr>
            <a:r>
              <a:rPr lang="en-US" sz="1200" b="0" i="0" u="none" strike="noStrike" kern="1200" baseline="0" dirty="0" smtClean="0">
                <a:solidFill>
                  <a:schemeClr val="tx1"/>
                </a:solidFill>
                <a:latin typeface="+mn-lt"/>
                <a:ea typeface="ＭＳ Ｐゴシック" charset="-128"/>
              </a:rPr>
              <a:t>when the defender decides to change her strategy in one day, the poachers may not get a timely update about this change, and may still respond to what they believe the defender strategy is, which is already outdated. So the defender can benefit from the strategy change if planned carefully. </a:t>
            </a:r>
            <a:endParaRPr lang="en-US" dirty="0"/>
          </a:p>
        </p:txBody>
      </p:sp>
      <p:sp>
        <p:nvSpPr>
          <p:cNvPr id="4" name="Slide Number Placeholder 3"/>
          <p:cNvSpPr>
            <a:spLocks noGrp="1"/>
          </p:cNvSpPr>
          <p:nvPr>
            <p:ph type="sldNum" sz="quarter" idx="10"/>
          </p:nvPr>
        </p:nvSpPr>
        <p:spPr/>
        <p:txBody>
          <a:bodyPr/>
          <a:lstStyle/>
          <a:p>
            <a:fld id="{172DC164-E0EB-4C90-ADAD-9C8EC1D371F7}" type="slidenum">
              <a:rPr lang="en-US" smtClean="0"/>
              <a:pPr/>
              <a:t>4</a:t>
            </a:fld>
            <a:endParaRPr lang="en-US"/>
          </a:p>
        </p:txBody>
      </p:sp>
    </p:spTree>
    <p:extLst>
      <p:ext uri="{BB962C8B-B14F-4D97-AF65-F5344CB8AC3E}">
        <p14:creationId xmlns:p14="http://schemas.microsoft.com/office/powerpoint/2010/main" val="9794157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a:t>
            </a:r>
            <a:r>
              <a:rPr lang="en-US" baseline="0" dirty="0" smtClean="0"/>
              <a:t> model the frequent and repeated interaction, we model the problem as a repeated game with T rounds, each round corresponds to a period of time, say a month The protected area is discretized into multiple subareas, each can be seen as a target. In each round, the defender chooses a mixed strategy, for example</a:t>
            </a:r>
          </a:p>
          <a:p>
            <a:r>
              <a:rPr lang="en-US" baseline="0" dirty="0" smtClean="0"/>
              <a:t>There are K patrollers who will decide where to patrol every day. In this talk, we consider the special case where each patroller will choose a sub-area every day and do extensive patrols in that area. The defender is faced with a population of attackers, and each attacker will choose in which subarea to place snares every day.</a:t>
            </a:r>
            <a:endParaRPr lang="en-US" dirty="0"/>
          </a:p>
        </p:txBody>
      </p:sp>
      <p:sp>
        <p:nvSpPr>
          <p:cNvPr id="4" name="Slide Number Placeholder 3"/>
          <p:cNvSpPr>
            <a:spLocks noGrp="1"/>
          </p:cNvSpPr>
          <p:nvPr>
            <p:ph type="sldNum" sz="quarter" idx="10"/>
          </p:nvPr>
        </p:nvSpPr>
        <p:spPr/>
        <p:txBody>
          <a:bodyPr/>
          <a:lstStyle/>
          <a:p>
            <a:fld id="{172DC164-E0EB-4C90-ADAD-9C8EC1D371F7}" type="slidenum">
              <a:rPr lang="en-US" smtClean="0"/>
              <a:pPr/>
              <a:t>5</a:t>
            </a:fld>
            <a:endParaRPr lang="en-US"/>
          </a:p>
        </p:txBody>
      </p:sp>
    </p:spTree>
    <p:extLst>
      <p:ext uri="{BB962C8B-B14F-4D97-AF65-F5344CB8AC3E}">
        <p14:creationId xmlns:p14="http://schemas.microsoft.com/office/powerpoint/2010/main" val="37058446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pPr marL="0" marR="0" lvl="2" indent="0" algn="l" defTabSz="455613" rtl="0" eaLnBrk="0" fontAlgn="base" latinLnBrk="0" hangingPunct="0">
              <a:lnSpc>
                <a:spcPct val="100000"/>
              </a:lnSpc>
              <a:spcBef>
                <a:spcPct val="30000"/>
              </a:spcBef>
              <a:spcAft>
                <a:spcPct val="0"/>
              </a:spcAft>
              <a:buClrTx/>
              <a:buSzTx/>
              <a:buFontTx/>
              <a:buNone/>
              <a:tabLst/>
              <a:defRPr/>
            </a:pPr>
            <a:r>
              <a:rPr lang="en-US" altLang="zh-CN" sz="2400" dirty="0" smtClean="0"/>
              <a:t>We know that the attackers may not have up-to-date information about the defender strategy</a:t>
            </a:r>
            <a:r>
              <a:rPr lang="en-US" altLang="zh-CN" sz="2400" baseline="0" dirty="0" smtClean="0"/>
              <a:t>. For example, on one day in March, when the poacher needs to decide where to place snares, he does not know what is the defender strategy that is currently used in March. Naturally, he will take into account what he observed or learned from other poachers from the past. So we estimate the attackers’ belief about the defender strategy in current round, denoted by </a:t>
            </a:r>
            <a:r>
              <a:rPr lang="en-US" altLang="zh-CN" sz="2400" baseline="0" dirty="0" err="1" smtClean="0"/>
              <a:t>eta^t</a:t>
            </a:r>
            <a:r>
              <a:rPr lang="en-US" altLang="zh-CN" sz="2400" baseline="0" dirty="0" smtClean="0"/>
              <a:t>, as a convex combination of the defender strategies used in recent rounds. This is a generalization of the perfect </a:t>
            </a:r>
            <a:r>
              <a:rPr lang="en-US" altLang="zh-CN" sz="2400" baseline="0" dirty="0" err="1" smtClean="0"/>
              <a:t>Stackelberg</a:t>
            </a:r>
            <a:r>
              <a:rPr lang="en-US" altLang="zh-CN" sz="2400" baseline="0" dirty="0" smtClean="0"/>
              <a:t> assumption which says the attackers belief is always up-to-date. This generalized assumption provides more flexibility and better fits the situation in green security domains.</a:t>
            </a:r>
            <a:endParaRPr lang="en-US" altLang="zh-CN" sz="2400" dirty="0" smtClean="0"/>
          </a:p>
          <a:p>
            <a:endParaRPr lang="en-US" dirty="0"/>
          </a:p>
        </p:txBody>
      </p:sp>
      <p:sp>
        <p:nvSpPr>
          <p:cNvPr id="4" name="Slide Number Placeholder 3"/>
          <p:cNvSpPr>
            <a:spLocks noGrp="1"/>
          </p:cNvSpPr>
          <p:nvPr>
            <p:ph type="sldNum" sz="quarter" idx="10"/>
          </p:nvPr>
        </p:nvSpPr>
        <p:spPr/>
        <p:txBody>
          <a:bodyPr/>
          <a:lstStyle/>
          <a:p>
            <a:fld id="{172DC164-E0EB-4C90-ADAD-9C8EC1D371F7}" type="slidenum">
              <a:rPr lang="en-US" smtClean="0"/>
              <a:pPr/>
              <a:t>6</a:t>
            </a:fld>
            <a:endParaRPr lang="en-US"/>
          </a:p>
        </p:txBody>
      </p:sp>
    </p:spTree>
    <p:extLst>
      <p:ext uri="{BB962C8B-B14F-4D97-AF65-F5344CB8AC3E}">
        <p14:creationId xmlns:p14="http://schemas.microsoft.com/office/powerpoint/2010/main" val="42106009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US" altLang="zh-CN" sz="1200" dirty="0" smtClean="0"/>
                  <a:t>We</a:t>
                </a:r>
                <a:r>
                  <a:rPr lang="en-US" altLang="zh-CN" sz="1200" baseline="0" dirty="0" smtClean="0"/>
                  <a:t> also know that the attackers are </a:t>
                </a:r>
                <a:r>
                  <a:rPr lang="en-US" altLang="zh-CN" sz="1200" baseline="0" dirty="0" err="1" smtClean="0"/>
                  <a:t>boundedly</a:t>
                </a:r>
                <a:r>
                  <a:rPr lang="en-US" altLang="zh-CN" sz="1200" baseline="0" dirty="0" smtClean="0"/>
                  <a:t> rational in choosing targets, meaning they may not always go for the target with the highest expected utility. So we adopt the SUQR model, the best model for attackers’ bounded rationality when tested against human subjects. This models says that the attacker will choose more promising targets with higher probability. And the judgement on which target is more promising is based on the attacker’s evaluation on key properties of the targets</a:t>
                </a:r>
              </a:p>
              <a:p>
                <a:r>
                  <a:rPr lang="en-US" altLang="zh-CN" sz="1200" baseline="0" dirty="0" smtClean="0"/>
                  <a:t>will choose a target </a:t>
                </a:r>
                <a:r>
                  <a:rPr lang="en-US" altLang="zh-CN" sz="1200" baseline="0" dirty="0" err="1" smtClean="0"/>
                  <a:t>i</a:t>
                </a:r>
                <a:r>
                  <a:rPr lang="en-US" altLang="zh-CN" sz="1200" baseline="0" dirty="0" smtClean="0"/>
                  <a:t> with probability </a:t>
                </a:r>
                <a:r>
                  <a:rPr lang="en-US" altLang="zh-CN" sz="1200" baseline="0" dirty="0" err="1" smtClean="0"/>
                  <a:t>q_i</a:t>
                </a:r>
                <a:r>
                  <a:rPr lang="en-US" altLang="zh-CN" sz="1200" baseline="0" dirty="0" smtClean="0"/>
                  <a:t>, which is a non-convex function of the reward, penalty and defender strategy. Note that omega 1, 2, 3 are parameters that describes how the attacker evaluate different targets and the parameters are different from attacker to attacker.</a:t>
                </a:r>
                <a:endParaRPr lang="en-US" dirty="0"/>
              </a:p>
            </p:txBody>
          </p:sp>
        </mc:Choice>
        <mc:Fallback xmlns="">
          <p:sp>
            <p:nvSpPr>
              <p:cNvPr id="3" name="Notes Placeholder 2"/>
              <p:cNvSpPr>
                <a:spLocks noGrp="1"/>
              </p:cNvSpPr>
              <p:nvPr>
                <p:ph type="body" idx="1"/>
              </p:nvPr>
            </p:nvSpPr>
            <p:spPr/>
            <p:txBody>
              <a:bodyPr/>
              <a:lstStyle/>
              <a:p>
                <a:pPr marL="0" marR="0" lvl="2" indent="0" algn="l" defTabSz="455613" rtl="0" eaLnBrk="0" fontAlgn="base" latinLnBrk="0" hangingPunct="0">
                  <a:lnSpc>
                    <a:spcPct val="100000"/>
                  </a:lnSpc>
                  <a:spcBef>
                    <a:spcPct val="30000"/>
                  </a:spcBef>
                  <a:spcAft>
                    <a:spcPct val="0"/>
                  </a:spcAft>
                  <a:buClrTx/>
                  <a:buSzTx/>
                  <a:buFontTx/>
                  <a:buNone/>
                  <a:tabLst/>
                  <a:defRPr/>
                </a:pPr>
                <a:r>
                  <a:rPr lang="en-US" altLang="zh-CN" sz="2400" dirty="0" smtClean="0"/>
                  <a:t>May not have up-to-date information</a:t>
                </a:r>
              </a:p>
              <a:p>
                <a:r>
                  <a:rPr lang="en-US" altLang="zh-CN" sz="1200" dirty="0" smtClean="0"/>
                  <a:t>probability </a:t>
                </a:r>
                <a:r>
                  <a:rPr lang="en-US" altLang="zh-CN" sz="1200" dirty="0"/>
                  <a:t>of attacking target </a:t>
                </a:r>
                <a:r>
                  <a:rPr lang="en-US" altLang="zh-CN" sz="1200" i="0" dirty="0">
                    <a:latin typeface="Cambria Math" panose="02040503050406030204" pitchFamily="18" charset="0"/>
                  </a:rPr>
                  <a:t>𝑖</a:t>
                </a:r>
                <a:r>
                  <a:rPr lang="en-US" altLang="zh-CN" sz="1200" dirty="0"/>
                  <a:t> given </a:t>
                </a:r>
                <a:r>
                  <a:rPr lang="en-US" altLang="zh-CN" sz="1200" i="0">
                    <a:latin typeface="Cambria Math" panose="02040503050406030204" pitchFamily="18" charset="0"/>
                  </a:rPr>
                  <a:t>𝜂^𝑡</a:t>
                </a:r>
                <a:r>
                  <a:rPr lang="en-US" altLang="zh-CN" sz="1200" dirty="0">
                    <a:latin typeface="Cambria Math" panose="02040503050406030204" pitchFamily="18" charset="0"/>
                  </a:rPr>
                  <a:t> is </a:t>
                </a:r>
                <a:endParaRPr lang="en-US" dirty="0"/>
              </a:p>
            </p:txBody>
          </p:sp>
        </mc:Fallback>
      </mc:AlternateContent>
      <p:sp>
        <p:nvSpPr>
          <p:cNvPr id="4" name="Slide Number Placeholder 3"/>
          <p:cNvSpPr>
            <a:spLocks noGrp="1"/>
          </p:cNvSpPr>
          <p:nvPr>
            <p:ph type="sldNum" sz="quarter" idx="10"/>
          </p:nvPr>
        </p:nvSpPr>
        <p:spPr/>
        <p:txBody>
          <a:bodyPr/>
          <a:lstStyle/>
          <a:p>
            <a:fld id="{172DC164-E0EB-4C90-ADAD-9C8EC1D371F7}" type="slidenum">
              <a:rPr lang="en-US" smtClean="0"/>
              <a:pPr/>
              <a:t>7</a:t>
            </a:fld>
            <a:endParaRPr lang="en-US"/>
          </a:p>
        </p:txBody>
      </p:sp>
    </p:spTree>
    <p:extLst>
      <p:ext uri="{BB962C8B-B14F-4D97-AF65-F5344CB8AC3E}">
        <p14:creationId xmlns:p14="http://schemas.microsoft.com/office/powerpoint/2010/main" val="32222955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indent="0" defTabSz="414338"/>
            <a:r>
              <a:rPr lang="en-US" dirty="0" smtClean="0">
                <a:ea typeface="ＭＳ Ｐゴシック" pitchFamily="34" charset="-128"/>
              </a:rPr>
              <a:t>Based on this model, when all the parameters are known, we propose planning </a:t>
            </a:r>
            <a:r>
              <a:rPr lang="en-US" baseline="0" dirty="0" smtClean="0">
                <a:ea typeface="ＭＳ Ｐゴシック" pitchFamily="34" charset="-128"/>
              </a:rPr>
              <a:t>algorithms that design defender strategies for each round of the game. In this talk, I will use a special case as an example, which is the attackers always respond to the defender strategy in the last round, meaning the attackers’ understanding about the defender strategy is always delayed by one round.</a:t>
            </a:r>
            <a:endParaRPr lang="en-US" dirty="0" smtClean="0">
              <a:ea typeface="ＭＳ Ｐゴシック" pitchFamily="34" charset="-128"/>
            </a:endParaRPr>
          </a:p>
        </p:txBody>
      </p:sp>
      <p:sp>
        <p:nvSpPr>
          <p:cNvPr id="35843"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5613"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5613"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5613"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5613"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r" eaLnBrk="1" hangingPunct="1"/>
            <a:fld id="{1C9D2997-0371-4009-8ED1-B9FD1949FC93}" type="slidenum">
              <a:rPr lang="en-US" sz="1200">
                <a:latin typeface="Calibri" pitchFamily="34" charset="0"/>
              </a:rPr>
              <a:pPr algn="r" eaLnBrk="1" hangingPunct="1"/>
              <a:t>8</a:t>
            </a:fld>
            <a:endParaRPr lang="en-US" sz="1200">
              <a:latin typeface="Calibri" pitchFamily="34" charset="0"/>
            </a:endParaRPr>
          </a:p>
        </p:txBody>
      </p:sp>
    </p:spTree>
    <p:extLst>
      <p:ext uri="{BB962C8B-B14F-4D97-AF65-F5344CB8AC3E}">
        <p14:creationId xmlns:p14="http://schemas.microsoft.com/office/powerpoint/2010/main" val="10620625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this case, we need to plan for defender strategy change to exploit</a:t>
            </a:r>
            <a:r>
              <a:rPr lang="en-US" baseline="0" dirty="0" smtClean="0"/>
              <a:t> the attackers’ delayed observation. Assume, w is fixed</a:t>
            </a:r>
            <a:endParaRPr lang="en-US" dirty="0"/>
          </a:p>
        </p:txBody>
      </p:sp>
      <p:sp>
        <p:nvSpPr>
          <p:cNvPr id="4" name="Slide Number Placeholder 3"/>
          <p:cNvSpPr>
            <a:spLocks noGrp="1"/>
          </p:cNvSpPr>
          <p:nvPr>
            <p:ph type="sldNum" sz="quarter" idx="10"/>
          </p:nvPr>
        </p:nvSpPr>
        <p:spPr/>
        <p:txBody>
          <a:bodyPr/>
          <a:lstStyle/>
          <a:p>
            <a:fld id="{172DC164-E0EB-4C90-ADAD-9C8EC1D371F7}" type="slidenum">
              <a:rPr lang="en-US" smtClean="0"/>
              <a:pPr/>
              <a:t>9</a:t>
            </a:fld>
            <a:endParaRPr lang="en-US"/>
          </a:p>
        </p:txBody>
      </p:sp>
    </p:spTree>
    <p:extLst>
      <p:ext uri="{BB962C8B-B14F-4D97-AF65-F5344CB8AC3E}">
        <p14:creationId xmlns:p14="http://schemas.microsoft.com/office/powerpoint/2010/main" val="2401586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4" name="Rectangle 3"/>
          <p:cNvSpPr>
            <a:spLocks noChangeArrowheads="1"/>
          </p:cNvSpPr>
          <p:nvPr userDrawn="1"/>
        </p:nvSpPr>
        <p:spPr bwMode="auto">
          <a:xfrm>
            <a:off x="133350" y="122238"/>
            <a:ext cx="568325" cy="571500"/>
          </a:xfrm>
          <a:prstGeom prst="rect">
            <a:avLst/>
          </a:prstGeom>
          <a:solidFill>
            <a:srgbClr val="CC0000"/>
          </a:solidFill>
          <a:ln w="12700">
            <a:solidFill>
              <a:srgbClr val="CC0000"/>
            </a:solidFill>
            <a:miter lim="800000"/>
            <a:headEnd/>
            <a:tailEnd/>
          </a:ln>
        </p:spPr>
        <p:txBody>
          <a:bodyPr wrap="none" lIns="82927" tIns="41464" rIns="82927" bIns="41464" anchor="ctr"/>
          <a:lstStyle/>
          <a:p>
            <a:pPr eaLnBrk="0" hangingPunct="0"/>
            <a:endParaRPr lang="en-US" sz="2000">
              <a:latin typeface="Times New Roman" pitchFamily="18" charset="0"/>
            </a:endParaRPr>
          </a:p>
        </p:txBody>
      </p:sp>
      <p:sp>
        <p:nvSpPr>
          <p:cNvPr id="5" name="Rectangle 4"/>
          <p:cNvSpPr>
            <a:spLocks noChangeArrowheads="1"/>
          </p:cNvSpPr>
          <p:nvPr userDrawn="1"/>
        </p:nvSpPr>
        <p:spPr bwMode="auto">
          <a:xfrm>
            <a:off x="484188" y="3082925"/>
            <a:ext cx="8659812" cy="69850"/>
          </a:xfrm>
          <a:prstGeom prst="rect">
            <a:avLst/>
          </a:prstGeom>
          <a:solidFill>
            <a:srgbClr val="FFFF00"/>
          </a:solidFill>
          <a:ln w="12700">
            <a:solidFill>
              <a:srgbClr val="FFFF00"/>
            </a:solidFill>
            <a:miter lim="800000"/>
            <a:headEnd/>
            <a:tailEnd/>
          </a:ln>
        </p:spPr>
        <p:txBody>
          <a:bodyPr wrap="none" lIns="82927" tIns="41464" rIns="82927" bIns="41464" anchor="ctr"/>
          <a:lstStyle/>
          <a:p>
            <a:pPr eaLnBrk="0" hangingPunct="0"/>
            <a:endParaRPr lang="en-US" sz="2000">
              <a:latin typeface="Times New Roman" pitchFamily="18" charset="0"/>
            </a:endParaRPr>
          </a:p>
        </p:txBody>
      </p:sp>
      <p:sp>
        <p:nvSpPr>
          <p:cNvPr id="7" name="Rectangle 4"/>
          <p:cNvSpPr>
            <a:spLocks noChangeArrowheads="1"/>
          </p:cNvSpPr>
          <p:nvPr userDrawn="1"/>
        </p:nvSpPr>
        <p:spPr bwMode="auto">
          <a:xfrm>
            <a:off x="484188" y="3152775"/>
            <a:ext cx="8659812" cy="77788"/>
          </a:xfrm>
          <a:prstGeom prst="rect">
            <a:avLst/>
          </a:prstGeom>
          <a:solidFill>
            <a:srgbClr val="CC0000"/>
          </a:solidFill>
          <a:ln w="12700">
            <a:solidFill>
              <a:srgbClr val="CC0000"/>
            </a:solidFill>
            <a:miter lim="800000"/>
            <a:headEnd/>
            <a:tailEnd/>
          </a:ln>
        </p:spPr>
        <p:txBody>
          <a:bodyPr wrap="none" lIns="82927" tIns="41464" rIns="82927" bIns="41464" anchor="ctr"/>
          <a:lstStyle/>
          <a:p>
            <a:pPr eaLnBrk="0" hangingPunct="0"/>
            <a:endParaRPr lang="en-US" sz="2000">
              <a:latin typeface="Times New Roman" pitchFamily="18" charset="0"/>
            </a:endParaRPr>
          </a:p>
        </p:txBody>
      </p:sp>
      <p:sp>
        <p:nvSpPr>
          <p:cNvPr id="8" name="Rectangle 4"/>
          <p:cNvSpPr>
            <a:spLocks noChangeArrowheads="1"/>
          </p:cNvSpPr>
          <p:nvPr userDrawn="1"/>
        </p:nvSpPr>
        <p:spPr bwMode="auto">
          <a:xfrm>
            <a:off x="8580438" y="179388"/>
            <a:ext cx="355600" cy="319087"/>
          </a:xfrm>
          <a:prstGeom prst="rect">
            <a:avLst/>
          </a:prstGeom>
          <a:solidFill>
            <a:srgbClr val="FFCC00"/>
          </a:solidFill>
          <a:ln w="12700">
            <a:solidFill>
              <a:srgbClr val="FFCC00"/>
            </a:solidFill>
            <a:miter lim="800000"/>
            <a:headEnd/>
            <a:tailEnd/>
          </a:ln>
        </p:spPr>
        <p:txBody>
          <a:bodyPr wrap="none" lIns="82927" tIns="41464" rIns="82927" bIns="41464" anchor="ctr"/>
          <a:lstStyle/>
          <a:p>
            <a:pPr eaLnBrk="0" hangingPunct="0"/>
            <a:endParaRPr lang="en-US" sz="2000">
              <a:latin typeface="Times New Roman" pitchFamily="18" charset="0"/>
            </a:endParaRPr>
          </a:p>
        </p:txBody>
      </p:sp>
      <p:sp>
        <p:nvSpPr>
          <p:cNvPr id="121859" name="Rectangle 1"/>
          <p:cNvSpPr>
            <a:spLocks noGrp="1" noChangeArrowheads="1"/>
          </p:cNvSpPr>
          <p:nvPr>
            <p:ph type="ctrTitle"/>
          </p:nvPr>
        </p:nvSpPr>
        <p:spPr>
          <a:xfrm>
            <a:off x="685440" y="2094251"/>
            <a:ext cx="7773120" cy="507831"/>
          </a:xfrm>
        </p:spPr>
        <p:txBody>
          <a:bodyPr anchor="ctr"/>
          <a:lstStyle>
            <a:lvl1pPr>
              <a:defRPr smtClean="0"/>
            </a:lvl1pPr>
          </a:lstStyle>
          <a:p>
            <a:r>
              <a:rPr lang="en-US" altLang="zh-TW" smtClean="0"/>
              <a:t>Click to edit Master title style</a:t>
            </a:r>
          </a:p>
        </p:txBody>
      </p:sp>
      <p:sp>
        <p:nvSpPr>
          <p:cNvPr id="121860" name="Rectangle 2"/>
          <p:cNvSpPr>
            <a:spLocks noGrp="1" noChangeArrowheads="1"/>
          </p:cNvSpPr>
          <p:nvPr>
            <p:ph type="subTitle" idx="1"/>
          </p:nvPr>
        </p:nvSpPr>
        <p:spPr>
          <a:xfrm>
            <a:off x="701280" y="3885528"/>
            <a:ext cx="6220800" cy="253916"/>
          </a:xfrm>
        </p:spPr>
        <p:txBody>
          <a:bodyPr>
            <a:spAutoFit/>
          </a:bodyPr>
          <a:lstStyle>
            <a:lvl1pPr marL="96462" indent="0">
              <a:buFont typeface="Wingdings" pitchFamily="2" charset="2"/>
              <a:buNone/>
              <a:defRPr sz="1800" b="1" smtClean="0"/>
            </a:lvl1pPr>
          </a:lstStyle>
          <a:p>
            <a:r>
              <a:rPr lang="en-US" altLang="zh-TW" smtClean="0"/>
              <a:t>Click to edit Master subtitle style</a:t>
            </a:r>
          </a:p>
        </p:txBody>
      </p:sp>
      <p:sp>
        <p:nvSpPr>
          <p:cNvPr id="2" name="Date Placeholder 1"/>
          <p:cNvSpPr>
            <a:spLocks noGrp="1"/>
          </p:cNvSpPr>
          <p:nvPr>
            <p:ph type="dt" sz="half" idx="10"/>
          </p:nvPr>
        </p:nvSpPr>
        <p:spPr/>
        <p:txBody>
          <a:bodyPr/>
          <a:lstStyle/>
          <a:p>
            <a:fld id="{FCA74FB3-9F7E-4AA9-BC0D-AE522EC41BF7}" type="datetime1">
              <a:rPr lang="en-US" smtClean="0"/>
              <a:t>2/22/18</a:t>
            </a:fld>
            <a:endParaRPr lang="en-US"/>
          </a:p>
        </p:txBody>
      </p:sp>
      <p:sp>
        <p:nvSpPr>
          <p:cNvPr id="3" name="Footer Placeholder 2"/>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ADBB31-E9AC-40A3-8693-7EF2E67BC7A0}" type="slidenum">
              <a:rPr lang="en-US" smtClean="0"/>
              <a:t>‹#›</a:t>
            </a:fld>
            <a:endParaRPr lang="en-US" dirty="0"/>
          </a:p>
        </p:txBody>
      </p:sp>
    </p:spTree>
    <p:extLst>
      <p:ext uri="{BB962C8B-B14F-4D97-AF65-F5344CB8AC3E}">
        <p14:creationId xmlns:p14="http://schemas.microsoft.com/office/powerpoint/2010/main" val="1027166111"/>
      </p:ext>
    </p:extLst>
  </p:cSld>
  <p:clrMapOvr>
    <a:masterClrMapping/>
  </p:clrMapOv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Rectangle 3"/>
          <p:cNvSpPr>
            <a:spLocks noChangeArrowheads="1"/>
          </p:cNvSpPr>
          <p:nvPr userDrawn="1"/>
        </p:nvSpPr>
        <p:spPr bwMode="auto">
          <a:xfrm>
            <a:off x="68263" y="65088"/>
            <a:ext cx="357187" cy="322262"/>
          </a:xfrm>
          <a:prstGeom prst="rect">
            <a:avLst/>
          </a:prstGeom>
          <a:solidFill>
            <a:srgbClr val="CC0000"/>
          </a:solidFill>
          <a:ln w="12700">
            <a:solidFill>
              <a:srgbClr val="CC0000"/>
            </a:solidFill>
            <a:miter lim="800000"/>
            <a:headEnd/>
            <a:tailEnd/>
          </a:ln>
        </p:spPr>
        <p:txBody>
          <a:bodyPr wrap="none" lIns="82927" tIns="41464" rIns="82927" bIns="41464" anchor="ctr"/>
          <a:lstStyle/>
          <a:p>
            <a:pPr eaLnBrk="0" hangingPunct="0"/>
            <a:endParaRPr lang="en-US" sz="2000">
              <a:latin typeface="Times New Roman" pitchFamily="18" charset="0"/>
            </a:endParaRPr>
          </a:p>
        </p:txBody>
      </p:sp>
      <p:sp>
        <p:nvSpPr>
          <p:cNvPr id="5" name="Rectangle 4"/>
          <p:cNvSpPr>
            <a:spLocks noChangeArrowheads="1"/>
          </p:cNvSpPr>
          <p:nvPr userDrawn="1"/>
        </p:nvSpPr>
        <p:spPr bwMode="auto">
          <a:xfrm>
            <a:off x="8442325" y="871538"/>
            <a:ext cx="357188" cy="322262"/>
          </a:xfrm>
          <a:prstGeom prst="rect">
            <a:avLst/>
          </a:prstGeom>
          <a:solidFill>
            <a:srgbClr val="FFCC00"/>
          </a:solidFill>
          <a:ln w="12700">
            <a:solidFill>
              <a:srgbClr val="FFCC00"/>
            </a:solidFill>
            <a:miter lim="800000"/>
            <a:headEnd/>
            <a:tailEnd/>
          </a:ln>
        </p:spPr>
        <p:txBody>
          <a:bodyPr wrap="none" lIns="82927" tIns="41464" rIns="82927" bIns="41464" anchor="ctr"/>
          <a:lstStyle/>
          <a:p>
            <a:pPr eaLnBrk="0" hangingPunct="0"/>
            <a:endParaRPr lang="en-US" sz="2000">
              <a:latin typeface="Times New Roman" pitchFamily="18" charset="0"/>
            </a:endParaRPr>
          </a:p>
        </p:txBody>
      </p:sp>
      <p:sp>
        <p:nvSpPr>
          <p:cNvPr id="7" name="Line 9"/>
          <p:cNvSpPr>
            <a:spLocks noChangeShapeType="1"/>
          </p:cNvSpPr>
          <p:nvPr userDrawn="1"/>
        </p:nvSpPr>
        <p:spPr bwMode="auto">
          <a:xfrm>
            <a:off x="493713" y="1077913"/>
            <a:ext cx="8156575"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lIns="82927" tIns="41464" rIns="82927" bIns="41464"/>
          <a:lstStyle/>
          <a:p>
            <a:endParaRPr lang="en-US"/>
          </a:p>
        </p:txBody>
      </p:sp>
      <p:sp>
        <p:nvSpPr>
          <p:cNvPr id="11" name="Content Placeholder 2"/>
          <p:cNvSpPr>
            <a:spLocks noGrp="1"/>
          </p:cNvSpPr>
          <p:nvPr>
            <p:ph idx="10"/>
          </p:nvPr>
        </p:nvSpPr>
        <p:spPr>
          <a:xfrm>
            <a:off x="563040" y="1700819"/>
            <a:ext cx="8087040" cy="4355017"/>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17442" name="Rectangle 2"/>
          <p:cNvSpPr>
            <a:spLocks noGrp="1" noChangeArrowheads="1"/>
          </p:cNvSpPr>
          <p:nvPr>
            <p:ph type="ctrTitle"/>
          </p:nvPr>
        </p:nvSpPr>
        <p:spPr>
          <a:xfrm>
            <a:off x="563043" y="570843"/>
            <a:ext cx="7773120" cy="507831"/>
          </a:xfrm>
        </p:spPr>
        <p:txBody>
          <a:bodyPr/>
          <a:lstStyle>
            <a:lvl1pPr algn="ctr">
              <a:buSzPct val="100000"/>
              <a:buFont typeface="Times New Roman" pitchFamily="18" charset="0"/>
              <a:buNone/>
              <a:defRPr>
                <a:latin typeface="Times New Roman" pitchFamily="18" charset="0"/>
              </a:defRPr>
            </a:lvl1pPr>
          </a:lstStyle>
          <a:p>
            <a:r>
              <a:rPr lang="en-US" dirty="0"/>
              <a:t>Click to edit Master title style</a:t>
            </a:r>
          </a:p>
        </p:txBody>
      </p:sp>
      <p:sp>
        <p:nvSpPr>
          <p:cNvPr id="2" name="Date Placeholder 1"/>
          <p:cNvSpPr>
            <a:spLocks noGrp="1"/>
          </p:cNvSpPr>
          <p:nvPr>
            <p:ph type="dt" sz="half" idx="11"/>
          </p:nvPr>
        </p:nvSpPr>
        <p:spPr/>
        <p:txBody>
          <a:bodyPr/>
          <a:lstStyle/>
          <a:p>
            <a:fld id="{6ACE5793-C147-401A-A816-F46255DA727C}" type="datetime1">
              <a:rPr lang="en-US" smtClean="0"/>
              <a:t>2/22/18</a:t>
            </a:fld>
            <a:endParaRPr lang="en-US"/>
          </a:p>
        </p:txBody>
      </p:sp>
      <p:sp>
        <p:nvSpPr>
          <p:cNvPr id="3" name="Footer Placeholder 2"/>
          <p:cNvSpPr>
            <a:spLocks noGrp="1"/>
          </p:cNvSpPr>
          <p:nvPr>
            <p:ph type="ftr" sz="quarter" idx="12"/>
          </p:nvPr>
        </p:nvSpPr>
        <p:spPr/>
        <p:txBody>
          <a:bodyPr/>
          <a:lstStyle/>
          <a:p>
            <a:endParaRPr lang="en-US"/>
          </a:p>
        </p:txBody>
      </p:sp>
      <p:sp>
        <p:nvSpPr>
          <p:cNvPr id="6" name="Slide Number Placeholder 5"/>
          <p:cNvSpPr>
            <a:spLocks noGrp="1"/>
          </p:cNvSpPr>
          <p:nvPr>
            <p:ph type="sldNum" sz="quarter" idx="13"/>
          </p:nvPr>
        </p:nvSpPr>
        <p:spPr/>
        <p:txBody>
          <a:bodyPr/>
          <a:lstStyle/>
          <a:p>
            <a:fld id="{F6ADBB31-E9AC-40A3-8693-7EF2E67BC7A0}" type="slidenum">
              <a:rPr lang="en-US" smtClean="0"/>
              <a:t>‹#›</a:t>
            </a:fld>
            <a:endParaRPr lang="en-US" dirty="0"/>
          </a:p>
        </p:txBody>
      </p:sp>
    </p:spTree>
    <p:extLst>
      <p:ext uri="{BB962C8B-B14F-4D97-AF65-F5344CB8AC3E}">
        <p14:creationId xmlns:p14="http://schemas.microsoft.com/office/powerpoint/2010/main" val="3053042011"/>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4"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1"/>
          <p:cNvSpPr>
            <a:spLocks noGrp="1" noChangeArrowheads="1"/>
          </p:cNvSpPr>
          <p:nvPr>
            <p:ph type="title"/>
          </p:nvPr>
        </p:nvSpPr>
        <p:spPr bwMode="auto">
          <a:xfrm>
            <a:off x="484188" y="173038"/>
            <a:ext cx="81661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r>
              <a:rPr lang="en-GB" altLang="zh-TW" smtClean="0"/>
              <a:t>Click to edit the title text format</a:t>
            </a:r>
          </a:p>
        </p:txBody>
      </p:sp>
      <p:sp>
        <p:nvSpPr>
          <p:cNvPr id="1027" name="Rectangle 2"/>
          <p:cNvSpPr>
            <a:spLocks noGrp="1" noChangeArrowheads="1"/>
          </p:cNvSpPr>
          <p:nvPr>
            <p:ph type="body" idx="1"/>
          </p:nvPr>
        </p:nvSpPr>
        <p:spPr bwMode="auto">
          <a:xfrm>
            <a:off x="563563" y="1700213"/>
            <a:ext cx="8086725" cy="435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GB" altLang="zh-TW" smtClean="0"/>
              <a:t>Click to edit the outline text format</a:t>
            </a:r>
          </a:p>
          <a:p>
            <a:pPr lvl="1"/>
            <a:r>
              <a:rPr lang="en-GB" altLang="zh-TW" smtClean="0"/>
              <a:t>Second Outline Level</a:t>
            </a:r>
          </a:p>
          <a:p>
            <a:pPr lvl="2"/>
            <a:r>
              <a:rPr lang="en-GB" altLang="zh-TW" smtClean="0"/>
              <a:t>Third Outline Level</a:t>
            </a:r>
          </a:p>
          <a:p>
            <a:pPr lvl="3"/>
            <a:r>
              <a:rPr lang="en-GB" altLang="zh-TW" smtClean="0"/>
              <a:t>Fourth Outline Level</a:t>
            </a:r>
          </a:p>
          <a:p>
            <a:pPr lvl="4"/>
            <a:r>
              <a:rPr lang="en-GB" altLang="zh-TW" smtClean="0"/>
              <a:t>Fifth Outline Level</a:t>
            </a:r>
          </a:p>
          <a:p>
            <a:pPr lvl="4"/>
            <a:r>
              <a:rPr lang="en-GB" altLang="zh-TW" smtClean="0"/>
              <a:t>Sixth Outline Level</a:t>
            </a:r>
          </a:p>
          <a:p>
            <a:pPr lvl="4"/>
            <a:r>
              <a:rPr lang="en-GB" altLang="zh-TW" smtClean="0"/>
              <a:t>Seventh Outline Level</a:t>
            </a:r>
          </a:p>
          <a:p>
            <a:pPr lvl="4"/>
            <a:r>
              <a:rPr lang="en-GB" altLang="zh-TW" smtClean="0"/>
              <a:t>Eighth Outline Level</a:t>
            </a:r>
          </a:p>
          <a:p>
            <a:pPr lvl="4"/>
            <a:r>
              <a:rPr lang="en-GB" altLang="zh-TW" smtClean="0"/>
              <a:t>Ninth Outline Level</a:t>
            </a:r>
          </a:p>
        </p:txBody>
      </p:sp>
      <p:sp>
        <p:nvSpPr>
          <p:cNvPr id="2" name="Slide Number Placeholder 1"/>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6ADBB31-E9AC-40A3-8693-7EF2E67BC7A0}" type="slidenum">
              <a:rPr lang="en-US" smtClean="0"/>
              <a:t>‹#›</a:t>
            </a:fld>
            <a:endParaRPr lang="en-US" dirty="0"/>
          </a:p>
        </p:txBody>
      </p:sp>
      <p:sp>
        <p:nvSpPr>
          <p:cNvPr id="3" name="Footer Placeholder 2"/>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F2708A-25C0-4AA5-825B-41A42FEB449C}" type="datetime1">
              <a:rPr lang="en-US" smtClean="0"/>
              <a:t>2/22/18</a:t>
            </a:fld>
            <a:endParaRPr lang="en-US"/>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Lst>
  <p:timing>
    <p:tnLst>
      <p:par>
        <p:cTn id="1" dur="indefinite" restart="never" nodeType="tmRoot"/>
      </p:par>
    </p:tnLst>
  </p:timing>
  <p:hf hdr="0" ftr="0" dt="0"/>
  <p:txStyles>
    <p:titleStyle>
      <a:lvl1pPr algn="l" defTabSz="414338" rtl="0" eaLnBrk="0" fontAlgn="base" hangingPunct="0">
        <a:spcBef>
          <a:spcPct val="0"/>
        </a:spcBef>
        <a:spcAft>
          <a:spcPct val="0"/>
        </a:spcAft>
        <a:buClr>
          <a:srgbClr val="000000"/>
        </a:buClr>
        <a:buSzPct val="45000"/>
        <a:buFont typeface="StarBats" charset="0"/>
        <a:defRPr sz="3300" b="1">
          <a:solidFill>
            <a:schemeClr val="tx1"/>
          </a:solidFill>
          <a:latin typeface="+mj-lt"/>
          <a:ea typeface="ＭＳ Ｐゴシック" charset="-128"/>
          <a:cs typeface="ＭＳ Ｐゴシック" charset="-128"/>
        </a:defRPr>
      </a:lvl1pPr>
      <a:lvl2pPr algn="l" defTabSz="414338" rtl="0" eaLnBrk="0" fontAlgn="base" hangingPunct="0">
        <a:spcBef>
          <a:spcPct val="0"/>
        </a:spcBef>
        <a:spcAft>
          <a:spcPct val="0"/>
        </a:spcAft>
        <a:buClr>
          <a:srgbClr val="000000"/>
        </a:buClr>
        <a:buSzPct val="45000"/>
        <a:buFont typeface="StarBats" charset="0"/>
        <a:defRPr sz="3300" b="1">
          <a:solidFill>
            <a:schemeClr val="tx1"/>
          </a:solidFill>
          <a:latin typeface="Times New Roman" pitchFamily="18" charset="0"/>
          <a:ea typeface="ＭＳ Ｐゴシック" charset="-128"/>
          <a:cs typeface="ＭＳ Ｐゴシック" charset="-128"/>
        </a:defRPr>
      </a:lvl2pPr>
      <a:lvl3pPr algn="l" defTabSz="414338" rtl="0" eaLnBrk="0" fontAlgn="base" hangingPunct="0">
        <a:spcBef>
          <a:spcPct val="0"/>
        </a:spcBef>
        <a:spcAft>
          <a:spcPct val="0"/>
        </a:spcAft>
        <a:buClr>
          <a:srgbClr val="000000"/>
        </a:buClr>
        <a:buSzPct val="45000"/>
        <a:buFont typeface="StarBats" charset="0"/>
        <a:defRPr sz="3300" b="1">
          <a:solidFill>
            <a:schemeClr val="tx1"/>
          </a:solidFill>
          <a:latin typeface="Times New Roman" pitchFamily="18" charset="0"/>
          <a:ea typeface="ＭＳ Ｐゴシック" charset="-128"/>
          <a:cs typeface="ＭＳ Ｐゴシック" charset="-128"/>
        </a:defRPr>
      </a:lvl3pPr>
      <a:lvl4pPr algn="l" defTabSz="414338" rtl="0" eaLnBrk="0" fontAlgn="base" hangingPunct="0">
        <a:spcBef>
          <a:spcPct val="0"/>
        </a:spcBef>
        <a:spcAft>
          <a:spcPct val="0"/>
        </a:spcAft>
        <a:buClr>
          <a:srgbClr val="000000"/>
        </a:buClr>
        <a:buSzPct val="45000"/>
        <a:buFont typeface="StarBats" charset="0"/>
        <a:defRPr sz="3300" b="1">
          <a:solidFill>
            <a:schemeClr val="tx1"/>
          </a:solidFill>
          <a:latin typeface="Times New Roman" pitchFamily="18" charset="0"/>
          <a:ea typeface="ＭＳ Ｐゴシック" charset="-128"/>
          <a:cs typeface="ＭＳ Ｐゴシック" charset="-128"/>
        </a:defRPr>
      </a:lvl4pPr>
      <a:lvl5pPr algn="l" defTabSz="414338" rtl="0" eaLnBrk="0" fontAlgn="base" hangingPunct="0">
        <a:spcBef>
          <a:spcPct val="0"/>
        </a:spcBef>
        <a:spcAft>
          <a:spcPct val="0"/>
        </a:spcAft>
        <a:buClr>
          <a:srgbClr val="000000"/>
        </a:buClr>
        <a:buSzPct val="45000"/>
        <a:buFont typeface="StarBats" charset="0"/>
        <a:defRPr sz="3300" b="1">
          <a:solidFill>
            <a:schemeClr val="tx1"/>
          </a:solidFill>
          <a:latin typeface="Times New Roman" pitchFamily="18" charset="0"/>
          <a:ea typeface="ＭＳ Ｐゴシック" charset="-128"/>
          <a:cs typeface="ＭＳ Ｐゴシック" charset="-128"/>
        </a:defRPr>
      </a:lvl5pPr>
      <a:lvl6pPr marL="414683" algn="l" defTabSz="414683" rtl="0" eaLnBrk="0" fontAlgn="base" hangingPunct="0">
        <a:spcBef>
          <a:spcPct val="0"/>
        </a:spcBef>
        <a:spcAft>
          <a:spcPct val="0"/>
        </a:spcAft>
        <a:buClr>
          <a:srgbClr val="000000"/>
        </a:buClr>
        <a:buSzPct val="45000"/>
        <a:buFont typeface="StarBats" charset="0"/>
        <a:defRPr sz="4000">
          <a:solidFill>
            <a:srgbClr val="000000"/>
          </a:solidFill>
          <a:latin typeface="Times New Roman" pitchFamily="18" charset="0"/>
        </a:defRPr>
      </a:lvl6pPr>
      <a:lvl7pPr marL="829366" algn="l" defTabSz="414683" rtl="0" eaLnBrk="0" fontAlgn="base" hangingPunct="0">
        <a:spcBef>
          <a:spcPct val="0"/>
        </a:spcBef>
        <a:spcAft>
          <a:spcPct val="0"/>
        </a:spcAft>
        <a:buClr>
          <a:srgbClr val="000000"/>
        </a:buClr>
        <a:buSzPct val="45000"/>
        <a:buFont typeface="StarBats" charset="0"/>
        <a:defRPr sz="4000">
          <a:solidFill>
            <a:srgbClr val="000000"/>
          </a:solidFill>
          <a:latin typeface="Times New Roman" pitchFamily="18" charset="0"/>
        </a:defRPr>
      </a:lvl7pPr>
      <a:lvl8pPr marL="1244049" algn="l" defTabSz="414683" rtl="0" eaLnBrk="0" fontAlgn="base" hangingPunct="0">
        <a:spcBef>
          <a:spcPct val="0"/>
        </a:spcBef>
        <a:spcAft>
          <a:spcPct val="0"/>
        </a:spcAft>
        <a:buClr>
          <a:srgbClr val="000000"/>
        </a:buClr>
        <a:buSzPct val="45000"/>
        <a:buFont typeface="StarBats" charset="0"/>
        <a:defRPr sz="4000">
          <a:solidFill>
            <a:srgbClr val="000000"/>
          </a:solidFill>
          <a:latin typeface="Times New Roman" pitchFamily="18" charset="0"/>
        </a:defRPr>
      </a:lvl8pPr>
      <a:lvl9pPr marL="1658732" algn="l" defTabSz="414683" rtl="0" eaLnBrk="0" fontAlgn="base" hangingPunct="0">
        <a:spcBef>
          <a:spcPct val="0"/>
        </a:spcBef>
        <a:spcAft>
          <a:spcPct val="0"/>
        </a:spcAft>
        <a:buClr>
          <a:srgbClr val="000000"/>
        </a:buClr>
        <a:buSzPct val="45000"/>
        <a:buFont typeface="StarBats" charset="0"/>
        <a:defRPr sz="4000">
          <a:solidFill>
            <a:srgbClr val="000000"/>
          </a:solidFill>
          <a:latin typeface="Times New Roman" pitchFamily="18" charset="0"/>
        </a:defRPr>
      </a:lvl9pPr>
    </p:titleStyle>
    <p:bodyStyle>
      <a:lvl1pPr marL="388938" indent="-293688" algn="l" defTabSz="414338" rtl="0" eaLnBrk="0" fontAlgn="base" hangingPunct="0">
        <a:lnSpc>
          <a:spcPct val="90000"/>
        </a:lnSpc>
        <a:spcBef>
          <a:spcPct val="0"/>
        </a:spcBef>
        <a:spcAft>
          <a:spcPts val="1275"/>
        </a:spcAft>
        <a:buClr>
          <a:srgbClr val="000000"/>
        </a:buClr>
        <a:buSzPct val="80000"/>
        <a:buFont typeface="Wingdings" pitchFamily="2" charset="2"/>
        <a:buChar char="n"/>
        <a:defRPr sz="2500">
          <a:solidFill>
            <a:srgbClr val="000000"/>
          </a:solidFill>
          <a:latin typeface="+mn-lt"/>
          <a:ea typeface="ＭＳ Ｐゴシック" charset="-128"/>
          <a:cs typeface="ＭＳ Ｐゴシック" charset="-128"/>
        </a:defRPr>
      </a:lvl1pPr>
      <a:lvl2pPr marL="781050" indent="-258763" algn="l" defTabSz="414338" rtl="0" eaLnBrk="0" fontAlgn="base" hangingPunct="0">
        <a:lnSpc>
          <a:spcPct val="90000"/>
        </a:lnSpc>
        <a:spcBef>
          <a:spcPct val="0"/>
        </a:spcBef>
        <a:spcAft>
          <a:spcPts val="1013"/>
        </a:spcAft>
        <a:buClr>
          <a:srgbClr val="000000"/>
        </a:buClr>
        <a:buSzPct val="50000"/>
        <a:buFont typeface="Wingdings" pitchFamily="2" charset="2"/>
        <a:buChar char="n"/>
        <a:defRPr>
          <a:solidFill>
            <a:srgbClr val="000000"/>
          </a:solidFill>
          <a:latin typeface="+mn-lt"/>
          <a:ea typeface="ＭＳ Ｐゴシック" charset="-128"/>
        </a:defRPr>
      </a:lvl2pPr>
      <a:lvl3pPr marL="1173163" indent="-195263" algn="l" defTabSz="414338" rtl="0" eaLnBrk="0" fontAlgn="base" hangingPunct="0">
        <a:lnSpc>
          <a:spcPct val="90000"/>
        </a:lnSpc>
        <a:spcBef>
          <a:spcPct val="0"/>
        </a:spcBef>
        <a:spcAft>
          <a:spcPts val="763"/>
        </a:spcAft>
        <a:buClr>
          <a:srgbClr val="000000"/>
        </a:buClr>
        <a:buSzPct val="50000"/>
        <a:buFont typeface="Wingdings" pitchFamily="2" charset="2"/>
        <a:buChar char="n"/>
        <a:defRPr>
          <a:solidFill>
            <a:srgbClr val="000000"/>
          </a:solidFill>
          <a:latin typeface="+mn-lt"/>
          <a:ea typeface="ＭＳ Ｐゴシック" charset="-128"/>
        </a:defRPr>
      </a:lvl3pPr>
      <a:lvl4pPr marL="1563688" indent="-193675" algn="l" defTabSz="414338" rtl="0" eaLnBrk="0" fontAlgn="base" hangingPunct="0">
        <a:spcBef>
          <a:spcPct val="0"/>
        </a:spcBef>
        <a:spcAft>
          <a:spcPts val="500"/>
        </a:spcAft>
        <a:buClr>
          <a:srgbClr val="000000"/>
        </a:buClr>
        <a:buSzPct val="50000"/>
        <a:buFont typeface="Wingdings" pitchFamily="2" charset="2"/>
        <a:buChar char="n"/>
        <a:defRPr>
          <a:solidFill>
            <a:srgbClr val="000000"/>
          </a:solidFill>
          <a:latin typeface="+mn-lt"/>
          <a:ea typeface="ＭＳ Ｐゴシック" charset="-128"/>
        </a:defRPr>
      </a:lvl4pPr>
      <a:lvl5pPr marL="1955800" indent="-195263" algn="l" defTabSz="414338" rtl="0" eaLnBrk="0" fontAlgn="base" hangingPunct="0">
        <a:spcBef>
          <a:spcPct val="0"/>
        </a:spcBef>
        <a:spcAft>
          <a:spcPts val="238"/>
        </a:spcAft>
        <a:buClr>
          <a:srgbClr val="000000"/>
        </a:buClr>
        <a:buSzPct val="50000"/>
        <a:buFont typeface="Wingdings" pitchFamily="2" charset="2"/>
        <a:buChar char="n"/>
        <a:defRPr>
          <a:solidFill>
            <a:srgbClr val="000000"/>
          </a:solidFill>
          <a:latin typeface="+mn-lt"/>
          <a:ea typeface="ＭＳ Ｐゴシック" charset="-128"/>
        </a:defRPr>
      </a:lvl5pPr>
      <a:lvl6pPr marL="2371469" indent="-195823" algn="l" defTabSz="414683" rtl="0" eaLnBrk="0" fontAlgn="base" hangingPunct="0">
        <a:spcBef>
          <a:spcPct val="0"/>
        </a:spcBef>
        <a:spcAft>
          <a:spcPts val="239"/>
        </a:spcAft>
        <a:buClr>
          <a:srgbClr val="000000"/>
        </a:buClr>
        <a:buFont typeface="StarBats" charset="0"/>
        <a:buBlip>
          <a:blip r:embed="rId4"/>
        </a:buBlip>
        <a:defRPr sz="2200">
          <a:solidFill>
            <a:srgbClr val="000000"/>
          </a:solidFill>
          <a:latin typeface="+mn-lt"/>
        </a:defRPr>
      </a:lvl6pPr>
      <a:lvl7pPr marL="2786153" indent="-195823" algn="l" defTabSz="414683" rtl="0" eaLnBrk="0" fontAlgn="base" hangingPunct="0">
        <a:spcBef>
          <a:spcPct val="0"/>
        </a:spcBef>
        <a:spcAft>
          <a:spcPts val="239"/>
        </a:spcAft>
        <a:buClr>
          <a:srgbClr val="000000"/>
        </a:buClr>
        <a:buFont typeface="StarBats" charset="0"/>
        <a:buBlip>
          <a:blip r:embed="rId4"/>
        </a:buBlip>
        <a:defRPr sz="2200">
          <a:solidFill>
            <a:srgbClr val="000000"/>
          </a:solidFill>
          <a:latin typeface="+mn-lt"/>
        </a:defRPr>
      </a:lvl7pPr>
      <a:lvl8pPr marL="3200836" indent="-195823" algn="l" defTabSz="414683" rtl="0" eaLnBrk="0" fontAlgn="base" hangingPunct="0">
        <a:spcBef>
          <a:spcPct val="0"/>
        </a:spcBef>
        <a:spcAft>
          <a:spcPts val="239"/>
        </a:spcAft>
        <a:buClr>
          <a:srgbClr val="000000"/>
        </a:buClr>
        <a:buFont typeface="StarBats" charset="0"/>
        <a:buBlip>
          <a:blip r:embed="rId4"/>
        </a:buBlip>
        <a:defRPr sz="2200">
          <a:solidFill>
            <a:srgbClr val="000000"/>
          </a:solidFill>
          <a:latin typeface="+mn-lt"/>
        </a:defRPr>
      </a:lvl8pPr>
      <a:lvl9pPr marL="3615519" indent="-195823" algn="l" defTabSz="414683" rtl="0" eaLnBrk="0" fontAlgn="base" hangingPunct="0">
        <a:spcBef>
          <a:spcPct val="0"/>
        </a:spcBef>
        <a:spcAft>
          <a:spcPts val="239"/>
        </a:spcAft>
        <a:buClr>
          <a:srgbClr val="000000"/>
        </a:buClr>
        <a:buFont typeface="StarBats" charset="0"/>
        <a:buBlip>
          <a:blip r:embed="rId4"/>
        </a:buBlip>
        <a:defRPr sz="2200">
          <a:solidFill>
            <a:srgbClr val="000000"/>
          </a:solidFill>
          <a:latin typeface="+mn-lt"/>
        </a:defRPr>
      </a:lvl9pPr>
    </p:bodyStyle>
    <p:otherStyle>
      <a:defPPr>
        <a:defRPr lang="en-US"/>
      </a:defPPr>
      <a:lvl1pPr marL="0" algn="l" defTabSz="829366" rtl="0" eaLnBrk="1" latinLnBrk="0" hangingPunct="1">
        <a:defRPr sz="1600" kern="1200">
          <a:solidFill>
            <a:schemeClr val="tx1"/>
          </a:solidFill>
          <a:latin typeface="+mn-lt"/>
          <a:ea typeface="+mn-ea"/>
          <a:cs typeface="+mn-cs"/>
        </a:defRPr>
      </a:lvl1pPr>
      <a:lvl2pPr marL="414683" algn="l" defTabSz="829366" rtl="0" eaLnBrk="1" latinLnBrk="0" hangingPunct="1">
        <a:defRPr sz="1600" kern="1200">
          <a:solidFill>
            <a:schemeClr val="tx1"/>
          </a:solidFill>
          <a:latin typeface="+mn-lt"/>
          <a:ea typeface="+mn-ea"/>
          <a:cs typeface="+mn-cs"/>
        </a:defRPr>
      </a:lvl2pPr>
      <a:lvl3pPr marL="829366" algn="l" defTabSz="829366" rtl="0" eaLnBrk="1" latinLnBrk="0" hangingPunct="1">
        <a:defRPr sz="1600" kern="1200">
          <a:solidFill>
            <a:schemeClr val="tx1"/>
          </a:solidFill>
          <a:latin typeface="+mn-lt"/>
          <a:ea typeface="+mn-ea"/>
          <a:cs typeface="+mn-cs"/>
        </a:defRPr>
      </a:lvl3pPr>
      <a:lvl4pPr marL="1244049" algn="l" defTabSz="829366" rtl="0" eaLnBrk="1" latinLnBrk="0" hangingPunct="1">
        <a:defRPr sz="1600" kern="1200">
          <a:solidFill>
            <a:schemeClr val="tx1"/>
          </a:solidFill>
          <a:latin typeface="+mn-lt"/>
          <a:ea typeface="+mn-ea"/>
          <a:cs typeface="+mn-cs"/>
        </a:defRPr>
      </a:lvl4pPr>
      <a:lvl5pPr marL="1658732" algn="l" defTabSz="829366" rtl="0" eaLnBrk="1" latinLnBrk="0" hangingPunct="1">
        <a:defRPr sz="1600" kern="1200">
          <a:solidFill>
            <a:schemeClr val="tx1"/>
          </a:solidFill>
          <a:latin typeface="+mn-lt"/>
          <a:ea typeface="+mn-ea"/>
          <a:cs typeface="+mn-cs"/>
        </a:defRPr>
      </a:lvl5pPr>
      <a:lvl6pPr marL="2073416" algn="l" defTabSz="829366" rtl="0" eaLnBrk="1" latinLnBrk="0" hangingPunct="1">
        <a:defRPr sz="1600" kern="1200">
          <a:solidFill>
            <a:schemeClr val="tx1"/>
          </a:solidFill>
          <a:latin typeface="+mn-lt"/>
          <a:ea typeface="+mn-ea"/>
          <a:cs typeface="+mn-cs"/>
        </a:defRPr>
      </a:lvl6pPr>
      <a:lvl7pPr marL="2488099" algn="l" defTabSz="829366" rtl="0" eaLnBrk="1" latinLnBrk="0" hangingPunct="1">
        <a:defRPr sz="1600" kern="1200">
          <a:solidFill>
            <a:schemeClr val="tx1"/>
          </a:solidFill>
          <a:latin typeface="+mn-lt"/>
          <a:ea typeface="+mn-ea"/>
          <a:cs typeface="+mn-cs"/>
        </a:defRPr>
      </a:lvl7pPr>
      <a:lvl8pPr marL="2902782" algn="l" defTabSz="829366" rtl="0" eaLnBrk="1" latinLnBrk="0" hangingPunct="1">
        <a:defRPr sz="1600" kern="1200">
          <a:solidFill>
            <a:schemeClr val="tx1"/>
          </a:solidFill>
          <a:latin typeface="+mn-lt"/>
          <a:ea typeface="+mn-ea"/>
          <a:cs typeface="+mn-cs"/>
        </a:defRPr>
      </a:lvl8pPr>
      <a:lvl9pPr marL="3317465" algn="l" defTabSz="829366" rtl="0" eaLnBrk="1" latinLnBrk="0" hangingPunct="1">
        <a:defRPr sz="1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8.png"/><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image" Target="../media/image290.png"/><Relationship Id="rId4" Type="http://schemas.openxmlformats.org/officeDocument/2006/relationships/image" Target="../media/image300.png"/><Relationship Id="rId5" Type="http://schemas.openxmlformats.org/officeDocument/2006/relationships/image" Target="../media/image310.png"/><Relationship Id="rId6" Type="http://schemas.openxmlformats.org/officeDocument/2006/relationships/image" Target="../media/image32.png"/><Relationship Id="rId7" Type="http://schemas.openxmlformats.org/officeDocument/2006/relationships/image" Target="../media/image1.png"/><Relationship Id="rId8" Type="http://schemas.openxmlformats.org/officeDocument/2006/relationships/image" Target="../media/image19.png"/><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4" Type="http://schemas.openxmlformats.org/officeDocument/2006/relationships/image" Target="../media/image21.png"/><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22.png"/></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4" Type="http://schemas.openxmlformats.org/officeDocument/2006/relationships/image" Target="../media/image24.png"/><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4" Type="http://schemas.openxmlformats.org/officeDocument/2006/relationships/image" Target="../media/image26.png"/><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jpg"/><Relationship Id="rId3" Type="http://schemas.openxmlformats.org/officeDocument/2006/relationships/image" Target="../media/image28.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3" Type="http://schemas.openxmlformats.org/officeDocument/2006/relationships/hyperlink" Target="http://www.google.com/url?sa=i&amp;rct=j&amp;q=&amp;esrc=s&amp;frm=1&amp;source=images&amp;cd=&amp;cad=rja&amp;docid=wpBcwjxieLDbgM&amp;tbnid=vaE0_oKQu3-xsM:&amp;ved=0CAUQjRw&amp;url=http://www.greenvitals.net/greenvitalsnet/2010/7/27/experts-reassure-public-of-seafood-safety-as-gulf-of-mexico.html&amp;ei=11eFUbjrMYmE9QShjoDIDQ&amp;psig=AFQjCNHqi3MFAnwoI9j_WGuQMTwoAp05Bw&amp;ust=1367779384259717" TargetMode="External"/><Relationship Id="rId4" Type="http://schemas.openxmlformats.org/officeDocument/2006/relationships/image" Target="../media/image2.jpeg"/><Relationship Id="rId5" Type="http://schemas.openxmlformats.org/officeDocument/2006/relationships/image" Target="../media/image3.jpeg"/><Relationship Id="rId6" Type="http://schemas.openxmlformats.org/officeDocument/2006/relationships/image" Target="../media/image4.jpeg"/><Relationship Id="rId7" Type="http://schemas.openxmlformats.org/officeDocument/2006/relationships/image" Target="../media/image5.jpg"/><Relationship Id="rId8" Type="http://schemas.openxmlformats.org/officeDocument/2006/relationships/image" Target="../media/image6.jpg"/><Relationship Id="rId9" Type="http://schemas.openxmlformats.org/officeDocument/2006/relationships/image" Target="../media/image7.tiff"/><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5" Type="http://schemas.openxmlformats.org/officeDocument/2006/relationships/image" Target="../media/image10.png"/><Relationship Id="rId6" Type="http://schemas.openxmlformats.org/officeDocument/2006/relationships/image" Target="../media/image1.pn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pn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4.png"/><Relationship Id="rId5" Type="http://schemas.openxmlformats.org/officeDocument/2006/relationships/image" Target="../media/image15.pn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7.pn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4"/>
          <p:cNvSpPr>
            <a:spLocks noGrp="1" noChangeArrowheads="1"/>
          </p:cNvSpPr>
          <p:nvPr>
            <p:ph type="ctrTitle"/>
          </p:nvPr>
        </p:nvSpPr>
        <p:spPr>
          <a:xfrm>
            <a:off x="701675" y="2458089"/>
            <a:ext cx="7772400" cy="492443"/>
          </a:xfrm>
        </p:spPr>
        <p:txBody>
          <a:bodyPr/>
          <a:lstStyle/>
          <a:p>
            <a:pPr algn="ctr"/>
            <a:r>
              <a:rPr lang="en-US" sz="3200" dirty="0" smtClean="0">
                <a:ea typeface="ＭＳ Ｐゴシック" pitchFamily="34" charset="-128"/>
              </a:rPr>
              <a:t>When Security Games </a:t>
            </a:r>
            <a:r>
              <a:rPr lang="en-US" sz="3200" smtClean="0">
                <a:ea typeface="ＭＳ Ｐゴシック" pitchFamily="34" charset="-128"/>
              </a:rPr>
              <a:t>Go Green</a:t>
            </a:r>
            <a:endParaRPr lang="en-US" altLang="zh-TW" sz="2800" dirty="0">
              <a:ea typeface="PMingLiU" pitchFamily="18" charset="-120"/>
            </a:endParaRPr>
          </a:p>
        </p:txBody>
      </p:sp>
      <p:sp>
        <p:nvSpPr>
          <p:cNvPr id="6146" name="Rectangle 5"/>
          <p:cNvSpPr>
            <a:spLocks noGrp="1" noChangeArrowheads="1"/>
          </p:cNvSpPr>
          <p:nvPr>
            <p:ph type="subTitle" idx="1"/>
          </p:nvPr>
        </p:nvSpPr>
        <p:spPr>
          <a:xfrm>
            <a:off x="423863" y="3749675"/>
            <a:ext cx="8296275" cy="369332"/>
          </a:xfrm>
        </p:spPr>
        <p:txBody>
          <a:bodyPr/>
          <a:lstStyle/>
          <a:p>
            <a:pPr marL="95250" algn="ctr"/>
            <a:r>
              <a:rPr lang="en-US" altLang="zh-TW" sz="4000" baseline="30000" dirty="0" smtClean="0">
                <a:solidFill>
                  <a:srgbClr val="FF0000"/>
                </a:solidFill>
                <a:ea typeface="PMingLiU" pitchFamily="18" charset="-120"/>
              </a:rPr>
              <a:t>Suraj Nair</a:t>
            </a:r>
          </a:p>
        </p:txBody>
      </p:sp>
      <p:sp>
        <p:nvSpPr>
          <p:cNvPr id="6147" name="TextBox 3"/>
          <p:cNvSpPr txBox="1">
            <a:spLocks noChangeArrowheads="1"/>
          </p:cNvSpPr>
          <p:nvPr/>
        </p:nvSpPr>
        <p:spPr bwMode="auto">
          <a:xfrm>
            <a:off x="-1041400" y="3175000"/>
            <a:ext cx="1841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5613"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5613"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5613"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5613"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p>
        </p:txBody>
      </p:sp>
    </p:spTree>
  </p:cSld>
  <p:clrMapOvr>
    <a:masterClrMapping/>
  </p:clrMapOvr>
  <p:transition advTm="1565"/>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0362" y="3066346"/>
            <a:ext cx="3381696" cy="309117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mc:AlternateContent xmlns:mc="http://schemas.openxmlformats.org/markup-compatibility/2006" xmlns:a14="http://schemas.microsoft.com/office/drawing/2010/main">
        <mc:Choice Requires="a14">
          <p:sp>
            <p:nvSpPr>
              <p:cNvPr id="2" name="Content Placeholder 1"/>
              <p:cNvSpPr>
                <a:spLocks noGrp="1"/>
              </p:cNvSpPr>
              <p:nvPr>
                <p:ph idx="10"/>
              </p:nvPr>
            </p:nvSpPr>
            <p:spPr>
              <a:xfrm>
                <a:off x="563040" y="1244339"/>
                <a:ext cx="8087040" cy="4811498"/>
              </a:xfrm>
            </p:spPr>
            <p:txBody>
              <a:bodyPr/>
              <a:lstStyle/>
              <a:p>
                <a:pPr marL="438150" lvl="1" indent="-342900">
                  <a:spcAft>
                    <a:spcPts val="1275"/>
                  </a:spcAft>
                  <a:buSzPct val="80000"/>
                  <a:buFont typeface="Wingdings" charset="2"/>
                  <a:buChar char="q"/>
                </a:pPr>
                <a:r>
                  <a:rPr lang="en-US" altLang="zh-CN" sz="2400" dirty="0" smtClean="0"/>
                  <a:t>Solve directly</a:t>
                </a:r>
                <a:endParaRPr lang="en-US" altLang="zh-CN" sz="2400" dirty="0" smtClean="0">
                  <a:solidFill>
                    <a:srgbClr val="C00000"/>
                  </a:solidFill>
                </a:endParaRPr>
              </a:p>
              <a:p>
                <a:pPr marL="830263" lvl="2" indent="-342900">
                  <a:spcAft>
                    <a:spcPts val="1275"/>
                  </a:spcAft>
                  <a:buSzPct val="80000"/>
                  <a:buFont typeface="Wingdings" charset="2"/>
                  <a:buChar char="q"/>
                </a:pPr>
                <a:r>
                  <a:rPr lang="en-US" altLang="zh-CN" sz="2400" dirty="0" smtClean="0"/>
                  <a:t>Optimize over all rounds </a:t>
                </a:r>
                <a14:m>
                  <m:oMath xmlns:m="http://schemas.openxmlformats.org/officeDocument/2006/math">
                    <m:r>
                      <a:rPr lang="en-US" altLang="zh-CN" sz="2400" b="0" i="1" smtClean="0">
                        <a:latin typeface="Cambria Math" panose="02040503050406030204" pitchFamily="18" charset="0"/>
                      </a:rPr>
                      <m:t>→</m:t>
                    </m:r>
                  </m:oMath>
                </a14:m>
                <a:r>
                  <a:rPr lang="en-US" altLang="zh-CN" sz="2400" dirty="0" smtClean="0"/>
                  <a:t> computationally expensive</a:t>
                </a:r>
                <a:endParaRPr lang="en-US" altLang="zh-CN" sz="2400" dirty="0"/>
              </a:p>
            </p:txBody>
          </p:sp>
        </mc:Choice>
        <mc:Fallback xmlns="">
          <p:sp>
            <p:nvSpPr>
              <p:cNvPr id="2" name="Content Placeholder 1"/>
              <p:cNvSpPr>
                <a:spLocks noGrp="1" noRot="1" noChangeAspect="1" noMove="1" noResize="1" noEditPoints="1" noAdjustHandles="1" noChangeArrowheads="1" noChangeShapeType="1" noTextEdit="1"/>
              </p:cNvSpPr>
              <p:nvPr>
                <p:ph idx="10"/>
              </p:nvPr>
            </p:nvSpPr>
            <p:spPr>
              <a:xfrm>
                <a:off x="563040" y="1244339"/>
                <a:ext cx="8087040" cy="4811498"/>
              </a:xfrm>
              <a:blipFill rotWithShape="0">
                <a:blip r:embed="rId4"/>
                <a:stretch>
                  <a:fillRect l="-452" t="-2662"/>
                </a:stretch>
              </a:blipFill>
            </p:spPr>
            <p:txBody>
              <a:bodyPr/>
              <a:lstStyle/>
              <a:p>
                <a:r>
                  <a:rPr lang="en-US">
                    <a:noFill/>
                  </a:rPr>
                  <a:t> </a:t>
                </a:r>
              </a:p>
            </p:txBody>
          </p:sp>
        </mc:Fallback>
      </mc:AlternateContent>
      <p:sp>
        <p:nvSpPr>
          <p:cNvPr id="3" name="Title 2"/>
          <p:cNvSpPr>
            <a:spLocks noGrp="1"/>
          </p:cNvSpPr>
          <p:nvPr>
            <p:ph type="ctrTitle"/>
          </p:nvPr>
        </p:nvSpPr>
        <p:spPr/>
        <p:txBody>
          <a:bodyPr/>
          <a:lstStyle/>
          <a:p>
            <a:r>
              <a:rPr lang="en-US" dirty="0" smtClean="0"/>
              <a:t>Planning</a:t>
            </a:r>
            <a:endParaRPr lang="en-US" dirty="0"/>
          </a:p>
        </p:txBody>
      </p:sp>
      <p:sp>
        <p:nvSpPr>
          <p:cNvPr id="4" name="Rectangle 3"/>
          <p:cNvSpPr/>
          <p:nvPr/>
        </p:nvSpPr>
        <p:spPr>
          <a:xfrm>
            <a:off x="2732265" y="855980"/>
            <a:ext cx="530915" cy="923330"/>
          </a:xfrm>
          <a:prstGeom prst="rect">
            <a:avLst/>
          </a:prstGeom>
          <a:noFill/>
        </p:spPr>
        <p:txBody>
          <a:bodyPr wrap="none" lIns="91440" tIns="45720" rIns="91440" bIns="45720">
            <a:spAutoFit/>
          </a:bodyPr>
          <a:lstStyle/>
          <a:p>
            <a:pPr algn="ctr"/>
            <a:r>
              <a:rPr lang="en-US" sz="5400" b="0" cap="none" spc="0" dirty="0" smtClean="0">
                <a:ln w="0"/>
                <a:solidFill>
                  <a:srgbClr val="C00000"/>
                </a:solidFill>
                <a:effectLst>
                  <a:outerShdw blurRad="38100" dist="19050" dir="2700000" algn="tl" rotWithShape="0">
                    <a:schemeClr val="dk1">
                      <a:alpha val="40000"/>
                    </a:schemeClr>
                  </a:outerShdw>
                </a:effectLst>
              </a:rPr>
              <a:t>x</a:t>
            </a:r>
            <a:endParaRPr lang="en-US" sz="5400" b="0" cap="none" spc="0" dirty="0">
              <a:ln w="0"/>
              <a:solidFill>
                <a:srgbClr val="C00000"/>
              </a:solidFill>
              <a:effectLst>
                <a:outerShdw blurRad="38100" dist="19050" dir="2700000" algn="tl" rotWithShape="0">
                  <a:schemeClr val="dk1">
                    <a:alpha val="40000"/>
                  </a:schemeClr>
                </a:outerShdw>
              </a:effectLst>
            </a:endParaRPr>
          </a:p>
        </p:txBody>
      </p:sp>
      <p:graphicFrame>
        <p:nvGraphicFramePr>
          <p:cNvPr id="6" name="Table 5"/>
          <p:cNvGraphicFramePr>
            <a:graphicFrameLocks noGrp="1"/>
          </p:cNvGraphicFramePr>
          <p:nvPr>
            <p:extLst>
              <p:ext uri="{D42A27DB-BD31-4B8C-83A1-F6EECF244321}">
                <p14:modId xmlns:p14="http://schemas.microsoft.com/office/powerpoint/2010/main" val="3206066828"/>
              </p:ext>
            </p:extLst>
          </p:nvPr>
        </p:nvGraphicFramePr>
        <p:xfrm>
          <a:off x="1959428" y="2261556"/>
          <a:ext cx="4354285" cy="457200"/>
        </p:xfrm>
        <a:graphic>
          <a:graphicData uri="http://schemas.openxmlformats.org/drawingml/2006/table">
            <a:tbl>
              <a:tblPr firstRow="1" bandRow="1">
                <a:tableStyleId>{5C22544A-7EE6-4342-B048-85BDC9FD1C3A}</a:tableStyleId>
              </a:tblPr>
              <a:tblGrid>
                <a:gridCol w="870857"/>
                <a:gridCol w="870857"/>
                <a:gridCol w="870857"/>
                <a:gridCol w="870857"/>
                <a:gridCol w="870857"/>
              </a:tblGrid>
              <a:tr h="370840">
                <a:tc>
                  <a:txBody>
                    <a:bodyPr/>
                    <a:lstStyle/>
                    <a:p>
                      <a:pPr algn="ctr"/>
                      <a:r>
                        <a:rPr lang="en-US" sz="2400" dirty="0" smtClean="0"/>
                        <a:t>Jan</a:t>
                      </a:r>
                      <a:endParaRPr lang="en-US" sz="2400" dirty="0"/>
                    </a:p>
                  </a:txBody>
                  <a:tcPr/>
                </a:tc>
                <a:tc>
                  <a:txBody>
                    <a:bodyPr/>
                    <a:lstStyle/>
                    <a:p>
                      <a:pPr algn="ctr"/>
                      <a:r>
                        <a:rPr lang="en-US" sz="2400" dirty="0" smtClean="0"/>
                        <a:t>Feb</a:t>
                      </a:r>
                      <a:endParaRPr lang="en-US" sz="2400" dirty="0"/>
                    </a:p>
                  </a:txBody>
                  <a:tcPr/>
                </a:tc>
                <a:tc>
                  <a:txBody>
                    <a:bodyPr/>
                    <a:lstStyle/>
                    <a:p>
                      <a:pPr algn="ctr"/>
                      <a:r>
                        <a:rPr lang="en-US" sz="2400" dirty="0" smtClean="0"/>
                        <a:t>Mar</a:t>
                      </a:r>
                      <a:endParaRPr lang="en-US" sz="2400" dirty="0"/>
                    </a:p>
                  </a:txBody>
                  <a:tcPr/>
                </a:tc>
                <a:tc>
                  <a:txBody>
                    <a:bodyPr/>
                    <a:lstStyle/>
                    <a:p>
                      <a:pPr algn="ctr"/>
                      <a:r>
                        <a:rPr lang="en-US" sz="2400" dirty="0" smtClean="0"/>
                        <a:t>Apr</a:t>
                      </a:r>
                      <a:endParaRPr lang="en-US" sz="2400" dirty="0"/>
                    </a:p>
                  </a:txBody>
                  <a:tcPr/>
                </a:tc>
                <a:tc>
                  <a:txBody>
                    <a:bodyPr/>
                    <a:lstStyle/>
                    <a:p>
                      <a:pPr algn="ctr"/>
                      <a:r>
                        <a:rPr lang="en-US" sz="2400" dirty="0" smtClean="0"/>
                        <a:t>May</a:t>
                      </a:r>
                      <a:endParaRPr lang="en-US" sz="2400" dirty="0"/>
                    </a:p>
                  </a:txBody>
                  <a:tcPr/>
                </a:tc>
              </a:tr>
            </a:tbl>
          </a:graphicData>
        </a:graphic>
      </p:graphicFrame>
      <p:sp>
        <p:nvSpPr>
          <p:cNvPr id="8" name="Oval 7"/>
          <p:cNvSpPr/>
          <p:nvPr/>
        </p:nvSpPr>
        <p:spPr bwMode="auto">
          <a:xfrm>
            <a:off x="1896734" y="2283328"/>
            <a:ext cx="889540" cy="457200"/>
          </a:xfrm>
          <a:prstGeom prst="ellipse">
            <a:avLst/>
          </a:prstGeom>
          <a:noFill/>
          <a:ln w="57150" cap="flat" cmpd="sng" algn="ctr">
            <a:solidFill>
              <a:srgbClr val="FF66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200" b="0" i="0" u="none" strike="noStrike" cap="none" normalizeH="0" baseline="0" smtClean="0">
              <a:ln>
                <a:noFill/>
              </a:ln>
              <a:solidFill>
                <a:schemeClr val="tx1"/>
              </a:solidFill>
              <a:effectLst/>
              <a:latin typeface="Times New Roman" pitchFamily="18" charset="0"/>
            </a:endParaRPr>
          </a:p>
        </p:txBody>
      </p:sp>
      <p:graphicFrame>
        <p:nvGraphicFramePr>
          <p:cNvPr id="9" name="Table 8"/>
          <p:cNvGraphicFramePr>
            <a:graphicFrameLocks noGrp="1"/>
          </p:cNvGraphicFramePr>
          <p:nvPr>
            <p:extLst>
              <p:ext uri="{D42A27DB-BD31-4B8C-83A1-F6EECF244321}">
                <p14:modId xmlns:p14="http://schemas.microsoft.com/office/powerpoint/2010/main" val="780586319"/>
              </p:ext>
            </p:extLst>
          </p:nvPr>
        </p:nvGraphicFramePr>
        <p:xfrm>
          <a:off x="5016500" y="3248138"/>
          <a:ext cx="3210232" cy="2931160"/>
        </p:xfrm>
        <a:graphic>
          <a:graphicData uri="http://schemas.openxmlformats.org/drawingml/2006/table">
            <a:tbl>
              <a:tblPr firstRow="1" bandRow="1">
                <a:tableStyleId>{2D5ABB26-0587-4C30-8999-92F81FD0307C}</a:tableStyleId>
              </a:tblPr>
              <a:tblGrid>
                <a:gridCol w="401279"/>
                <a:gridCol w="401279"/>
                <a:gridCol w="401279"/>
                <a:gridCol w="401279"/>
                <a:gridCol w="401279"/>
                <a:gridCol w="401279"/>
                <a:gridCol w="401279"/>
                <a:gridCol w="401279"/>
              </a:tblGrid>
              <a:tr h="366395">
                <a:tc>
                  <a:txBody>
                    <a:bodyPr/>
                    <a:lstStyle/>
                    <a:p>
                      <a:pPr algn="ctr"/>
                      <a:r>
                        <a:rPr lang="en-US" sz="1200" b="1" dirty="0" smtClean="0">
                          <a:solidFill>
                            <a:schemeClr val="accent5">
                              <a:lumMod val="50000"/>
                            </a:schemeClr>
                          </a:solidFill>
                        </a:rPr>
                        <a:t>?</a:t>
                      </a:r>
                      <a:endParaRPr lang="en-US" sz="1200" b="1" dirty="0">
                        <a:solidFill>
                          <a:schemeClr val="accent5">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b="1" dirty="0" smtClean="0">
                          <a:solidFill>
                            <a:schemeClr val="accent5">
                              <a:lumMod val="50000"/>
                            </a:schemeClr>
                          </a:solidFill>
                        </a:rPr>
                        <a:t>?</a:t>
                      </a:r>
                      <a:endParaRPr lang="en-US" sz="1200" b="1" dirty="0">
                        <a:solidFill>
                          <a:schemeClr val="accent5">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b="1" dirty="0" smtClean="0">
                          <a:solidFill>
                            <a:schemeClr val="accent5">
                              <a:lumMod val="50000"/>
                            </a:schemeClr>
                          </a:solidFill>
                        </a:rPr>
                        <a:t>?</a:t>
                      </a:r>
                      <a:endParaRPr lang="en-US" sz="1200" b="1" dirty="0">
                        <a:solidFill>
                          <a:schemeClr val="accent5">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b="1" dirty="0" smtClean="0">
                          <a:solidFill>
                            <a:schemeClr val="accent5">
                              <a:lumMod val="50000"/>
                            </a:schemeClr>
                          </a:solidFill>
                        </a:rPr>
                        <a:t>?</a:t>
                      </a:r>
                      <a:endParaRPr lang="en-US" sz="1200" b="1" dirty="0">
                        <a:solidFill>
                          <a:schemeClr val="accent5">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b="1" dirty="0" smtClean="0">
                          <a:solidFill>
                            <a:schemeClr val="accent5">
                              <a:lumMod val="50000"/>
                            </a:schemeClr>
                          </a:solidFill>
                        </a:rPr>
                        <a:t>?</a:t>
                      </a:r>
                      <a:endParaRPr lang="en-US" sz="1200" b="1" dirty="0">
                        <a:solidFill>
                          <a:schemeClr val="accent5">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b="1" dirty="0" smtClean="0">
                          <a:solidFill>
                            <a:schemeClr val="accent5">
                              <a:lumMod val="50000"/>
                            </a:schemeClr>
                          </a:solidFill>
                        </a:rPr>
                        <a:t>?</a:t>
                      </a:r>
                      <a:endParaRPr lang="en-US" sz="1200" b="1" dirty="0">
                        <a:solidFill>
                          <a:schemeClr val="accent5">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b="1" dirty="0" smtClean="0">
                          <a:solidFill>
                            <a:schemeClr val="accent5">
                              <a:lumMod val="50000"/>
                            </a:schemeClr>
                          </a:solidFill>
                        </a:rPr>
                        <a:t>?</a:t>
                      </a:r>
                      <a:endParaRPr lang="en-US" sz="1200" b="1" dirty="0">
                        <a:solidFill>
                          <a:schemeClr val="accent5">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b="1" dirty="0" smtClean="0">
                          <a:solidFill>
                            <a:schemeClr val="accent5">
                              <a:lumMod val="50000"/>
                            </a:schemeClr>
                          </a:solidFill>
                        </a:rPr>
                        <a:t>?</a:t>
                      </a:r>
                      <a:endParaRPr lang="en-US" sz="1200" b="1" dirty="0">
                        <a:solidFill>
                          <a:schemeClr val="accent5">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66395">
                <a:tc>
                  <a:txBody>
                    <a:bodyPr/>
                    <a:lstStyle/>
                    <a:p>
                      <a:pPr algn="ctr"/>
                      <a:r>
                        <a:rPr lang="en-US" sz="1200" b="1" dirty="0" smtClean="0">
                          <a:solidFill>
                            <a:schemeClr val="accent5">
                              <a:lumMod val="50000"/>
                            </a:schemeClr>
                          </a:solidFill>
                        </a:rPr>
                        <a:t>?</a:t>
                      </a:r>
                      <a:endParaRPr lang="en-US" sz="1200" b="1" dirty="0">
                        <a:solidFill>
                          <a:schemeClr val="accent5">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b="1" dirty="0" smtClean="0">
                          <a:solidFill>
                            <a:schemeClr val="accent5">
                              <a:lumMod val="50000"/>
                            </a:schemeClr>
                          </a:solidFill>
                        </a:rPr>
                        <a:t>?</a:t>
                      </a:r>
                      <a:endParaRPr lang="en-US" sz="1200" b="1" dirty="0">
                        <a:solidFill>
                          <a:schemeClr val="accent5">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b="1" dirty="0" smtClean="0">
                          <a:solidFill>
                            <a:schemeClr val="accent5">
                              <a:lumMod val="50000"/>
                            </a:schemeClr>
                          </a:solidFill>
                        </a:rPr>
                        <a:t>?</a:t>
                      </a:r>
                      <a:endParaRPr lang="en-US" sz="1200" b="1" dirty="0">
                        <a:solidFill>
                          <a:schemeClr val="accent5">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b="1" dirty="0" smtClean="0">
                          <a:solidFill>
                            <a:schemeClr val="accent5">
                              <a:lumMod val="50000"/>
                            </a:schemeClr>
                          </a:solidFill>
                        </a:rPr>
                        <a:t>?</a:t>
                      </a:r>
                      <a:endParaRPr lang="en-US" sz="1200" b="1" dirty="0">
                        <a:solidFill>
                          <a:schemeClr val="accent5">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b="1" dirty="0" smtClean="0">
                          <a:solidFill>
                            <a:schemeClr val="accent5">
                              <a:lumMod val="50000"/>
                            </a:schemeClr>
                          </a:solidFill>
                        </a:rPr>
                        <a:t>?</a:t>
                      </a:r>
                      <a:endParaRPr lang="en-US" sz="1200" b="1" dirty="0">
                        <a:solidFill>
                          <a:schemeClr val="accent5">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b="1" dirty="0" smtClean="0">
                          <a:solidFill>
                            <a:schemeClr val="accent5">
                              <a:lumMod val="50000"/>
                            </a:schemeClr>
                          </a:solidFill>
                        </a:rPr>
                        <a:t>?</a:t>
                      </a:r>
                      <a:endParaRPr lang="en-US" sz="1200" b="1" dirty="0">
                        <a:solidFill>
                          <a:schemeClr val="accent5">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b="1" dirty="0" smtClean="0">
                          <a:solidFill>
                            <a:schemeClr val="accent5">
                              <a:lumMod val="50000"/>
                            </a:schemeClr>
                          </a:solidFill>
                        </a:rPr>
                        <a:t>?</a:t>
                      </a:r>
                      <a:endParaRPr lang="en-US" sz="1200" b="1" dirty="0">
                        <a:solidFill>
                          <a:schemeClr val="accent5">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b="1" dirty="0" smtClean="0">
                          <a:solidFill>
                            <a:schemeClr val="accent5">
                              <a:lumMod val="50000"/>
                            </a:schemeClr>
                          </a:solidFill>
                        </a:rPr>
                        <a:t>?</a:t>
                      </a:r>
                      <a:endParaRPr lang="en-US" sz="1200" b="1" dirty="0">
                        <a:solidFill>
                          <a:schemeClr val="accent5">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66395">
                <a:tc>
                  <a:txBody>
                    <a:bodyPr/>
                    <a:lstStyle/>
                    <a:p>
                      <a:pPr algn="ctr"/>
                      <a:r>
                        <a:rPr lang="en-US" sz="1200" b="1" dirty="0" smtClean="0">
                          <a:solidFill>
                            <a:schemeClr val="accent5">
                              <a:lumMod val="50000"/>
                            </a:schemeClr>
                          </a:solidFill>
                        </a:rPr>
                        <a:t>?</a:t>
                      </a:r>
                      <a:endParaRPr lang="en-US" sz="1200" b="1" dirty="0">
                        <a:solidFill>
                          <a:schemeClr val="accent5">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b="1" dirty="0" smtClean="0">
                          <a:solidFill>
                            <a:schemeClr val="accent5">
                              <a:lumMod val="50000"/>
                            </a:schemeClr>
                          </a:solidFill>
                        </a:rPr>
                        <a:t>?</a:t>
                      </a:r>
                      <a:endParaRPr lang="en-US" sz="1200" b="1" dirty="0">
                        <a:solidFill>
                          <a:schemeClr val="accent5">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b="1" dirty="0" smtClean="0">
                          <a:solidFill>
                            <a:schemeClr val="accent5">
                              <a:lumMod val="50000"/>
                            </a:schemeClr>
                          </a:solidFill>
                        </a:rPr>
                        <a:t>?</a:t>
                      </a:r>
                      <a:endParaRPr lang="en-US" sz="1200" b="1" dirty="0">
                        <a:solidFill>
                          <a:schemeClr val="accent5">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b="1" dirty="0" smtClean="0">
                          <a:solidFill>
                            <a:schemeClr val="accent5">
                              <a:lumMod val="50000"/>
                            </a:schemeClr>
                          </a:solidFill>
                        </a:rPr>
                        <a:t>?</a:t>
                      </a:r>
                      <a:endParaRPr lang="en-US" sz="1200" b="1" dirty="0">
                        <a:solidFill>
                          <a:schemeClr val="accent5">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b="1" dirty="0" smtClean="0">
                          <a:solidFill>
                            <a:schemeClr val="accent5">
                              <a:lumMod val="50000"/>
                            </a:schemeClr>
                          </a:solidFill>
                        </a:rPr>
                        <a:t>?</a:t>
                      </a:r>
                      <a:endParaRPr lang="en-US" sz="1200" b="1" dirty="0">
                        <a:solidFill>
                          <a:schemeClr val="accent5">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b="1" dirty="0" smtClean="0">
                          <a:solidFill>
                            <a:schemeClr val="accent5">
                              <a:lumMod val="50000"/>
                            </a:schemeClr>
                          </a:solidFill>
                        </a:rPr>
                        <a:t>?</a:t>
                      </a:r>
                      <a:endParaRPr lang="en-US" sz="1200" b="1" dirty="0">
                        <a:solidFill>
                          <a:schemeClr val="accent5">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b="1" dirty="0" smtClean="0">
                          <a:solidFill>
                            <a:schemeClr val="accent5">
                              <a:lumMod val="50000"/>
                            </a:schemeClr>
                          </a:solidFill>
                        </a:rPr>
                        <a:t>?</a:t>
                      </a:r>
                      <a:endParaRPr lang="en-US" sz="1200" b="1" dirty="0">
                        <a:solidFill>
                          <a:schemeClr val="accent5">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b="1" dirty="0" smtClean="0">
                          <a:solidFill>
                            <a:schemeClr val="accent5">
                              <a:lumMod val="50000"/>
                            </a:schemeClr>
                          </a:solidFill>
                        </a:rPr>
                        <a:t>?</a:t>
                      </a:r>
                      <a:endParaRPr lang="en-US" sz="1200" b="1" dirty="0">
                        <a:solidFill>
                          <a:schemeClr val="accent5">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66395">
                <a:tc>
                  <a:txBody>
                    <a:bodyPr/>
                    <a:lstStyle/>
                    <a:p>
                      <a:pPr algn="ctr"/>
                      <a:r>
                        <a:rPr lang="en-US" sz="1200" b="1" dirty="0" smtClean="0">
                          <a:solidFill>
                            <a:schemeClr val="accent5">
                              <a:lumMod val="50000"/>
                            </a:schemeClr>
                          </a:solidFill>
                        </a:rPr>
                        <a:t>?</a:t>
                      </a:r>
                      <a:endParaRPr lang="en-US" sz="1200" b="1" dirty="0">
                        <a:solidFill>
                          <a:schemeClr val="accent5">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b="1" dirty="0" smtClean="0">
                          <a:solidFill>
                            <a:schemeClr val="accent5">
                              <a:lumMod val="50000"/>
                            </a:schemeClr>
                          </a:solidFill>
                        </a:rPr>
                        <a:t>?</a:t>
                      </a:r>
                      <a:endParaRPr lang="en-US" sz="1200" b="1" dirty="0">
                        <a:solidFill>
                          <a:schemeClr val="accent5">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b="1" dirty="0" smtClean="0">
                          <a:solidFill>
                            <a:schemeClr val="accent5">
                              <a:lumMod val="50000"/>
                            </a:schemeClr>
                          </a:solidFill>
                        </a:rPr>
                        <a:t>?</a:t>
                      </a:r>
                      <a:endParaRPr lang="en-US" sz="1200" b="1" dirty="0">
                        <a:solidFill>
                          <a:schemeClr val="accent5">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b="1" dirty="0" smtClean="0">
                          <a:solidFill>
                            <a:schemeClr val="accent5">
                              <a:lumMod val="50000"/>
                            </a:schemeClr>
                          </a:solidFill>
                        </a:rPr>
                        <a:t>?</a:t>
                      </a:r>
                      <a:endParaRPr lang="en-US" sz="1200" b="1" dirty="0">
                        <a:solidFill>
                          <a:schemeClr val="accent5">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b="1" dirty="0" smtClean="0">
                          <a:solidFill>
                            <a:schemeClr val="accent5">
                              <a:lumMod val="50000"/>
                            </a:schemeClr>
                          </a:solidFill>
                        </a:rPr>
                        <a:t>?</a:t>
                      </a:r>
                      <a:endParaRPr lang="en-US" sz="1200" b="1" dirty="0">
                        <a:solidFill>
                          <a:schemeClr val="accent5">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b="1" dirty="0" smtClean="0">
                          <a:solidFill>
                            <a:schemeClr val="accent5">
                              <a:lumMod val="50000"/>
                            </a:schemeClr>
                          </a:solidFill>
                        </a:rPr>
                        <a:t>?</a:t>
                      </a:r>
                      <a:endParaRPr lang="en-US" sz="1200" b="1" dirty="0">
                        <a:solidFill>
                          <a:schemeClr val="accent5">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b="1" dirty="0" smtClean="0">
                          <a:solidFill>
                            <a:schemeClr val="accent5">
                              <a:lumMod val="50000"/>
                            </a:schemeClr>
                          </a:solidFill>
                        </a:rPr>
                        <a:t>?</a:t>
                      </a:r>
                      <a:endParaRPr lang="en-US" sz="1200" b="1" dirty="0">
                        <a:solidFill>
                          <a:schemeClr val="accent5">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b="1" dirty="0" smtClean="0">
                          <a:solidFill>
                            <a:schemeClr val="accent5">
                              <a:lumMod val="50000"/>
                            </a:schemeClr>
                          </a:solidFill>
                        </a:rPr>
                        <a:t>?</a:t>
                      </a:r>
                      <a:endParaRPr lang="en-US" sz="1200" b="1" dirty="0">
                        <a:solidFill>
                          <a:schemeClr val="accent5">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66395">
                <a:tc>
                  <a:txBody>
                    <a:bodyPr/>
                    <a:lstStyle/>
                    <a:p>
                      <a:pPr algn="ctr"/>
                      <a:r>
                        <a:rPr lang="en-US" sz="1200" b="1" dirty="0" smtClean="0">
                          <a:solidFill>
                            <a:schemeClr val="accent5">
                              <a:lumMod val="50000"/>
                            </a:schemeClr>
                          </a:solidFill>
                        </a:rPr>
                        <a:t>?</a:t>
                      </a:r>
                      <a:endParaRPr lang="en-US" sz="1200" b="1" dirty="0">
                        <a:solidFill>
                          <a:schemeClr val="accent5">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b="1" dirty="0" smtClean="0">
                          <a:solidFill>
                            <a:schemeClr val="accent5">
                              <a:lumMod val="50000"/>
                            </a:schemeClr>
                          </a:solidFill>
                        </a:rPr>
                        <a:t>?</a:t>
                      </a:r>
                      <a:endParaRPr lang="en-US" sz="1200" b="1" dirty="0">
                        <a:solidFill>
                          <a:schemeClr val="accent5">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b="1" dirty="0" smtClean="0">
                          <a:solidFill>
                            <a:schemeClr val="accent5">
                              <a:lumMod val="50000"/>
                            </a:schemeClr>
                          </a:solidFill>
                        </a:rPr>
                        <a:t>?</a:t>
                      </a:r>
                      <a:endParaRPr lang="en-US" sz="1200" b="1" dirty="0">
                        <a:solidFill>
                          <a:schemeClr val="accent5">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b="1" dirty="0" smtClean="0">
                          <a:solidFill>
                            <a:schemeClr val="accent5">
                              <a:lumMod val="50000"/>
                            </a:schemeClr>
                          </a:solidFill>
                        </a:rPr>
                        <a:t>?</a:t>
                      </a:r>
                      <a:endParaRPr lang="en-US" sz="1200" b="1" dirty="0">
                        <a:solidFill>
                          <a:schemeClr val="accent5">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b="1" dirty="0" smtClean="0">
                          <a:solidFill>
                            <a:schemeClr val="accent5">
                              <a:lumMod val="50000"/>
                            </a:schemeClr>
                          </a:solidFill>
                        </a:rPr>
                        <a:t>?</a:t>
                      </a:r>
                      <a:endParaRPr lang="en-US" sz="1200" b="1" dirty="0">
                        <a:solidFill>
                          <a:schemeClr val="accent5">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b="1" dirty="0" smtClean="0">
                          <a:solidFill>
                            <a:schemeClr val="accent5">
                              <a:lumMod val="50000"/>
                            </a:schemeClr>
                          </a:solidFill>
                        </a:rPr>
                        <a:t>?</a:t>
                      </a:r>
                      <a:endParaRPr lang="en-US" sz="1200" b="1" dirty="0">
                        <a:solidFill>
                          <a:schemeClr val="accent5">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b="1" dirty="0" smtClean="0">
                          <a:solidFill>
                            <a:schemeClr val="accent5">
                              <a:lumMod val="50000"/>
                            </a:schemeClr>
                          </a:solidFill>
                        </a:rPr>
                        <a:t>?</a:t>
                      </a:r>
                      <a:endParaRPr lang="en-US" sz="1200" b="1" dirty="0">
                        <a:solidFill>
                          <a:schemeClr val="accent5">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b="1" dirty="0" smtClean="0">
                          <a:solidFill>
                            <a:schemeClr val="accent5">
                              <a:lumMod val="50000"/>
                            </a:schemeClr>
                          </a:solidFill>
                        </a:rPr>
                        <a:t>?</a:t>
                      </a:r>
                      <a:endParaRPr lang="en-US" sz="1200" b="1" dirty="0">
                        <a:solidFill>
                          <a:schemeClr val="accent5">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66395">
                <a:tc>
                  <a:txBody>
                    <a:bodyPr/>
                    <a:lstStyle/>
                    <a:p>
                      <a:pPr algn="ctr"/>
                      <a:r>
                        <a:rPr lang="en-US" sz="1200" b="1" dirty="0" smtClean="0">
                          <a:solidFill>
                            <a:schemeClr val="accent5">
                              <a:lumMod val="50000"/>
                            </a:schemeClr>
                          </a:solidFill>
                        </a:rPr>
                        <a:t>?</a:t>
                      </a:r>
                      <a:endParaRPr lang="en-US" sz="1200" b="1" dirty="0">
                        <a:solidFill>
                          <a:schemeClr val="accent5">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b="1" dirty="0" smtClean="0">
                          <a:solidFill>
                            <a:schemeClr val="accent5">
                              <a:lumMod val="50000"/>
                            </a:schemeClr>
                          </a:solidFill>
                        </a:rPr>
                        <a:t>?</a:t>
                      </a:r>
                      <a:endParaRPr lang="en-US" sz="1200" b="1" dirty="0">
                        <a:solidFill>
                          <a:schemeClr val="accent5">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b="1" dirty="0" smtClean="0">
                          <a:solidFill>
                            <a:schemeClr val="accent5">
                              <a:lumMod val="50000"/>
                            </a:schemeClr>
                          </a:solidFill>
                        </a:rPr>
                        <a:t>?</a:t>
                      </a:r>
                      <a:endParaRPr lang="en-US" sz="1200" b="1" dirty="0">
                        <a:solidFill>
                          <a:schemeClr val="accent5">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b="1" dirty="0" smtClean="0">
                          <a:solidFill>
                            <a:schemeClr val="accent5">
                              <a:lumMod val="50000"/>
                            </a:schemeClr>
                          </a:solidFill>
                        </a:rPr>
                        <a:t>?</a:t>
                      </a:r>
                      <a:endParaRPr lang="en-US" sz="1200" b="1" dirty="0">
                        <a:solidFill>
                          <a:schemeClr val="accent5">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b="1" dirty="0" smtClean="0">
                          <a:solidFill>
                            <a:schemeClr val="accent5">
                              <a:lumMod val="50000"/>
                            </a:schemeClr>
                          </a:solidFill>
                        </a:rPr>
                        <a:t>?</a:t>
                      </a:r>
                      <a:endParaRPr lang="en-US" sz="1200" b="1" dirty="0">
                        <a:solidFill>
                          <a:schemeClr val="accent5">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b="1" dirty="0" smtClean="0">
                          <a:solidFill>
                            <a:schemeClr val="accent5">
                              <a:lumMod val="50000"/>
                            </a:schemeClr>
                          </a:solidFill>
                        </a:rPr>
                        <a:t>?</a:t>
                      </a:r>
                      <a:endParaRPr lang="en-US" sz="1200" b="1" dirty="0">
                        <a:solidFill>
                          <a:schemeClr val="accent5">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b="1" dirty="0" smtClean="0">
                          <a:solidFill>
                            <a:schemeClr val="accent5">
                              <a:lumMod val="50000"/>
                            </a:schemeClr>
                          </a:solidFill>
                        </a:rPr>
                        <a:t>?</a:t>
                      </a:r>
                      <a:endParaRPr lang="en-US" sz="1200" b="1" dirty="0">
                        <a:solidFill>
                          <a:schemeClr val="accent5">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b="1" dirty="0" smtClean="0">
                          <a:solidFill>
                            <a:schemeClr val="accent5">
                              <a:lumMod val="50000"/>
                            </a:schemeClr>
                          </a:solidFill>
                        </a:rPr>
                        <a:t>?</a:t>
                      </a:r>
                      <a:endParaRPr lang="en-US" sz="1200" b="1" dirty="0">
                        <a:solidFill>
                          <a:schemeClr val="accent5">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66395">
                <a:tc>
                  <a:txBody>
                    <a:bodyPr/>
                    <a:lstStyle/>
                    <a:p>
                      <a:pPr algn="ctr"/>
                      <a:r>
                        <a:rPr lang="en-US" sz="1200" b="1" dirty="0" smtClean="0">
                          <a:solidFill>
                            <a:schemeClr val="accent5">
                              <a:lumMod val="50000"/>
                            </a:schemeClr>
                          </a:solidFill>
                        </a:rPr>
                        <a:t>?</a:t>
                      </a:r>
                      <a:endParaRPr lang="en-US" sz="1200" b="1" dirty="0">
                        <a:solidFill>
                          <a:schemeClr val="accent5">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b="1" dirty="0" smtClean="0">
                          <a:solidFill>
                            <a:schemeClr val="accent5">
                              <a:lumMod val="50000"/>
                            </a:schemeClr>
                          </a:solidFill>
                        </a:rPr>
                        <a:t>?</a:t>
                      </a:r>
                      <a:endParaRPr lang="en-US" sz="1200" b="1" dirty="0">
                        <a:solidFill>
                          <a:schemeClr val="accent5">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b="1" dirty="0" smtClean="0">
                          <a:solidFill>
                            <a:schemeClr val="accent5">
                              <a:lumMod val="50000"/>
                            </a:schemeClr>
                          </a:solidFill>
                        </a:rPr>
                        <a:t>?</a:t>
                      </a:r>
                      <a:endParaRPr lang="en-US" sz="1200" b="1" dirty="0">
                        <a:solidFill>
                          <a:schemeClr val="accent5">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b="1" dirty="0" smtClean="0">
                          <a:solidFill>
                            <a:schemeClr val="accent5">
                              <a:lumMod val="50000"/>
                            </a:schemeClr>
                          </a:solidFill>
                        </a:rPr>
                        <a:t>?</a:t>
                      </a:r>
                      <a:endParaRPr lang="en-US" sz="1200" b="1" dirty="0">
                        <a:solidFill>
                          <a:schemeClr val="accent5">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b="1" dirty="0" smtClean="0">
                          <a:solidFill>
                            <a:schemeClr val="accent5">
                              <a:lumMod val="50000"/>
                            </a:schemeClr>
                          </a:solidFill>
                        </a:rPr>
                        <a:t>?</a:t>
                      </a:r>
                      <a:endParaRPr lang="en-US" sz="1200" b="1" dirty="0">
                        <a:solidFill>
                          <a:schemeClr val="accent5">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b="1" dirty="0" smtClean="0">
                          <a:solidFill>
                            <a:schemeClr val="accent5">
                              <a:lumMod val="50000"/>
                            </a:schemeClr>
                          </a:solidFill>
                        </a:rPr>
                        <a:t>?</a:t>
                      </a:r>
                      <a:endParaRPr lang="en-US" sz="1200" b="1" dirty="0">
                        <a:solidFill>
                          <a:schemeClr val="accent5">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b="1" dirty="0" smtClean="0">
                          <a:solidFill>
                            <a:schemeClr val="accent5">
                              <a:lumMod val="50000"/>
                            </a:schemeClr>
                          </a:solidFill>
                        </a:rPr>
                        <a:t>?</a:t>
                      </a:r>
                      <a:endParaRPr lang="en-US" sz="1200" b="1" dirty="0">
                        <a:solidFill>
                          <a:schemeClr val="accent5">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b="1" dirty="0" smtClean="0">
                          <a:solidFill>
                            <a:schemeClr val="accent5">
                              <a:lumMod val="50000"/>
                            </a:schemeClr>
                          </a:solidFill>
                        </a:rPr>
                        <a:t>?</a:t>
                      </a:r>
                      <a:endParaRPr lang="en-US" sz="1200" b="1" dirty="0">
                        <a:solidFill>
                          <a:schemeClr val="accent5">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66395">
                <a:tc>
                  <a:txBody>
                    <a:bodyPr/>
                    <a:lstStyle/>
                    <a:p>
                      <a:pPr algn="ctr"/>
                      <a:r>
                        <a:rPr lang="en-US" sz="1200" b="1" dirty="0" smtClean="0">
                          <a:solidFill>
                            <a:schemeClr val="accent5">
                              <a:lumMod val="50000"/>
                            </a:schemeClr>
                          </a:solidFill>
                        </a:rPr>
                        <a:t>?</a:t>
                      </a:r>
                      <a:endParaRPr lang="en-US" sz="1200" b="1" dirty="0">
                        <a:solidFill>
                          <a:schemeClr val="accent5">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b="1" dirty="0" smtClean="0">
                          <a:solidFill>
                            <a:schemeClr val="accent5">
                              <a:lumMod val="50000"/>
                            </a:schemeClr>
                          </a:solidFill>
                        </a:rPr>
                        <a:t>?</a:t>
                      </a:r>
                      <a:endParaRPr lang="en-US" sz="1200" b="1" dirty="0">
                        <a:solidFill>
                          <a:schemeClr val="accent5">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b="1" dirty="0" smtClean="0">
                          <a:solidFill>
                            <a:schemeClr val="accent5">
                              <a:lumMod val="50000"/>
                            </a:schemeClr>
                          </a:solidFill>
                        </a:rPr>
                        <a:t>?</a:t>
                      </a:r>
                      <a:endParaRPr lang="en-US" sz="1200" b="1" dirty="0">
                        <a:solidFill>
                          <a:schemeClr val="accent5">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b="1" dirty="0" smtClean="0">
                          <a:solidFill>
                            <a:schemeClr val="accent5">
                              <a:lumMod val="50000"/>
                            </a:schemeClr>
                          </a:solidFill>
                        </a:rPr>
                        <a:t>?</a:t>
                      </a:r>
                      <a:endParaRPr lang="en-US" sz="1200" b="1" dirty="0">
                        <a:solidFill>
                          <a:schemeClr val="accent5">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b="1" dirty="0" smtClean="0">
                          <a:solidFill>
                            <a:schemeClr val="accent5">
                              <a:lumMod val="50000"/>
                            </a:schemeClr>
                          </a:solidFill>
                        </a:rPr>
                        <a:t>?</a:t>
                      </a:r>
                      <a:endParaRPr lang="en-US" sz="1200" b="1" dirty="0">
                        <a:solidFill>
                          <a:schemeClr val="accent5">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b="1" dirty="0" smtClean="0">
                          <a:solidFill>
                            <a:schemeClr val="accent5">
                              <a:lumMod val="50000"/>
                            </a:schemeClr>
                          </a:solidFill>
                        </a:rPr>
                        <a:t>?</a:t>
                      </a:r>
                      <a:endParaRPr lang="en-US" sz="1200" b="1" dirty="0">
                        <a:solidFill>
                          <a:schemeClr val="accent5">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b="1" dirty="0" smtClean="0">
                          <a:solidFill>
                            <a:schemeClr val="accent5">
                              <a:lumMod val="50000"/>
                            </a:schemeClr>
                          </a:solidFill>
                        </a:rPr>
                        <a:t>?</a:t>
                      </a:r>
                      <a:endParaRPr lang="en-US" sz="1200" b="1" dirty="0">
                        <a:solidFill>
                          <a:schemeClr val="accent5">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b="1" dirty="0" smtClean="0">
                          <a:solidFill>
                            <a:schemeClr val="accent5">
                              <a:lumMod val="50000"/>
                            </a:schemeClr>
                          </a:solidFill>
                        </a:rPr>
                        <a:t>?</a:t>
                      </a:r>
                      <a:endParaRPr lang="en-US" sz="1200" b="1" dirty="0">
                        <a:solidFill>
                          <a:schemeClr val="accent5">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11" name="Right Arrow 10"/>
          <p:cNvSpPr/>
          <p:nvPr/>
        </p:nvSpPr>
        <p:spPr bwMode="auto">
          <a:xfrm>
            <a:off x="4199380" y="4219212"/>
            <a:ext cx="725715" cy="406400"/>
          </a:xfrm>
          <a:prstGeom prst="rightArrow">
            <a:avLst/>
          </a:prstGeom>
          <a:solidFill>
            <a:srgbClr val="FF6600"/>
          </a:solidFill>
          <a:ln w="9525" cap="flat" cmpd="sng" algn="ctr">
            <a:solidFill>
              <a:srgbClr val="FF66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200" b="0" i="0" u="none" strike="noStrike" cap="none" normalizeH="0" baseline="0" smtClean="0">
              <a:ln>
                <a:noFill/>
              </a:ln>
              <a:solidFill>
                <a:schemeClr val="tx1"/>
              </a:solidFill>
              <a:effectLst/>
              <a:latin typeface="Times New Roman" pitchFamily="18" charset="0"/>
            </a:endParaRPr>
          </a:p>
        </p:txBody>
      </p:sp>
      <p:sp>
        <p:nvSpPr>
          <p:cNvPr id="5" name="Slide Number Placeholder 4"/>
          <p:cNvSpPr>
            <a:spLocks noGrp="1"/>
          </p:cNvSpPr>
          <p:nvPr>
            <p:ph type="sldNum" sz="quarter" idx="13"/>
          </p:nvPr>
        </p:nvSpPr>
        <p:spPr>
          <a:xfrm>
            <a:off x="6457950" y="6337300"/>
            <a:ext cx="2057400" cy="365125"/>
          </a:xfrm>
        </p:spPr>
        <p:txBody>
          <a:bodyPr/>
          <a:lstStyle/>
          <a:p>
            <a:fld id="{F6ADBB31-E9AC-40A3-8693-7EF2E67BC7A0}" type="slidenum">
              <a:rPr lang="en-US" smtClean="0"/>
              <a:t>10</a:t>
            </a:fld>
            <a:endParaRPr lang="en-US" dirty="0"/>
          </a:p>
        </p:txBody>
      </p:sp>
      <p:graphicFrame>
        <p:nvGraphicFramePr>
          <p:cNvPr id="13" name="Table 12"/>
          <p:cNvGraphicFramePr>
            <a:graphicFrameLocks noGrp="1"/>
          </p:cNvGraphicFramePr>
          <p:nvPr>
            <p:extLst>
              <p:ext uri="{D42A27DB-BD31-4B8C-83A1-F6EECF244321}">
                <p14:modId xmlns:p14="http://schemas.microsoft.com/office/powerpoint/2010/main" val="1472020350"/>
              </p:ext>
            </p:extLst>
          </p:nvPr>
        </p:nvGraphicFramePr>
        <p:xfrm>
          <a:off x="781049" y="3133721"/>
          <a:ext cx="3200400" cy="3008904"/>
        </p:xfrm>
        <a:graphic>
          <a:graphicData uri="http://schemas.openxmlformats.org/drawingml/2006/table">
            <a:tbl>
              <a:tblPr firstRow="1" bandRow="1">
                <a:tableStyleId>{F5AB1C69-6EDB-4FF4-983F-18BD219EF322}</a:tableStyleId>
              </a:tblPr>
              <a:tblGrid>
                <a:gridCol w="400050"/>
                <a:gridCol w="400050"/>
                <a:gridCol w="400050"/>
                <a:gridCol w="400050"/>
                <a:gridCol w="400050"/>
                <a:gridCol w="400050"/>
                <a:gridCol w="400050"/>
                <a:gridCol w="400050"/>
              </a:tblGrid>
              <a:tr h="376113">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6113">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6113">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6113">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6113">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6113">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6113">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6113">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1070758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563043" y="501573"/>
            <a:ext cx="7773120" cy="492443"/>
          </a:xfrm>
        </p:spPr>
        <p:txBody>
          <a:bodyPr/>
          <a:lstStyle/>
          <a:p>
            <a:r>
              <a:rPr lang="en-US" altLang="zh-CN" sz="3200" smtClean="0"/>
              <a:t>PlanAhead</a:t>
            </a:r>
            <a:r>
              <a:rPr lang="en-US" altLang="zh-CN" sz="3200" dirty="0" smtClean="0"/>
              <a:t>-M</a:t>
            </a:r>
            <a:endParaRPr lang="en-US" sz="3200" dirty="0"/>
          </a:p>
        </p:txBody>
      </p:sp>
      <p:sp>
        <p:nvSpPr>
          <p:cNvPr id="26" name="Content Placeholder 1"/>
          <p:cNvSpPr>
            <a:spLocks noGrp="1"/>
          </p:cNvSpPr>
          <p:nvPr>
            <p:ph idx="10"/>
          </p:nvPr>
        </p:nvSpPr>
        <p:spPr>
          <a:xfrm>
            <a:off x="563040" y="1314451"/>
            <a:ext cx="8087040" cy="1730408"/>
          </a:xfrm>
        </p:spPr>
        <p:txBody>
          <a:bodyPr/>
          <a:lstStyle/>
          <a:p>
            <a:pPr>
              <a:buFont typeface="Wingdings" charset="2"/>
              <a:buChar char="q"/>
            </a:pPr>
            <a:r>
              <a:rPr lang="en-US" altLang="zh-CN" sz="2400" dirty="0" err="1" smtClean="0"/>
              <a:t>PlanAhead</a:t>
            </a:r>
            <a:r>
              <a:rPr lang="en-US" altLang="zh-CN" sz="2400" dirty="0" smtClean="0"/>
              <a:t>-M</a:t>
            </a:r>
          </a:p>
          <a:p>
            <a:pPr lvl="1">
              <a:buFont typeface="Wingdings" charset="2"/>
              <a:buChar char="q"/>
            </a:pPr>
            <a:r>
              <a:rPr lang="en-US" altLang="zh-CN" sz="2400" dirty="0" smtClean="0"/>
              <a:t>Look ahead M steps: find an optimal strategy for current round as if it is the </a:t>
            </a:r>
            <a:r>
              <a:rPr lang="en-US" altLang="zh-CN" sz="2400" dirty="0" err="1" smtClean="0"/>
              <a:t>M</a:t>
            </a:r>
            <a:r>
              <a:rPr lang="en-US" altLang="zh-CN" sz="2400" baseline="30000" dirty="0" err="1" smtClean="0"/>
              <a:t>th</a:t>
            </a:r>
            <a:r>
              <a:rPr lang="en-US" altLang="zh-CN" sz="2400" dirty="0"/>
              <a:t> </a:t>
            </a:r>
            <a:r>
              <a:rPr lang="en-US" altLang="zh-CN" sz="2400" dirty="0" smtClean="0"/>
              <a:t>last round of the game</a:t>
            </a:r>
          </a:p>
          <a:p>
            <a:pPr lvl="1">
              <a:buFont typeface="Wingdings" charset="2"/>
              <a:buChar char="q"/>
            </a:pPr>
            <a:r>
              <a:rPr lang="en-US" altLang="zh-CN" sz="2400" dirty="0" smtClean="0"/>
              <a:t>Sliding window of size M. Example with M=2</a:t>
            </a:r>
          </a:p>
        </p:txBody>
      </p:sp>
      <p:graphicFrame>
        <p:nvGraphicFramePr>
          <p:cNvPr id="2" name="Table 1"/>
          <p:cNvGraphicFramePr>
            <a:graphicFrameLocks noGrp="1"/>
          </p:cNvGraphicFramePr>
          <p:nvPr>
            <p:extLst>
              <p:ext uri="{D42A27DB-BD31-4B8C-83A1-F6EECF244321}">
                <p14:modId xmlns:p14="http://schemas.microsoft.com/office/powerpoint/2010/main" val="523451796"/>
              </p:ext>
            </p:extLst>
          </p:nvPr>
        </p:nvGraphicFramePr>
        <p:xfrm>
          <a:off x="2089634" y="3949184"/>
          <a:ext cx="4354285" cy="457200"/>
        </p:xfrm>
        <a:graphic>
          <a:graphicData uri="http://schemas.openxmlformats.org/drawingml/2006/table">
            <a:tbl>
              <a:tblPr firstRow="1" bandRow="1">
                <a:tableStyleId>{5C22544A-7EE6-4342-B048-85BDC9FD1C3A}</a:tableStyleId>
              </a:tblPr>
              <a:tblGrid>
                <a:gridCol w="870857"/>
                <a:gridCol w="870857"/>
                <a:gridCol w="870857"/>
                <a:gridCol w="870857"/>
                <a:gridCol w="870857"/>
              </a:tblGrid>
              <a:tr h="370840">
                <a:tc>
                  <a:txBody>
                    <a:bodyPr/>
                    <a:lstStyle/>
                    <a:p>
                      <a:pPr algn="ctr"/>
                      <a:r>
                        <a:rPr lang="en-US" sz="2400" dirty="0" smtClean="0"/>
                        <a:t>Jan</a:t>
                      </a:r>
                      <a:endParaRPr lang="en-US" sz="2400" dirty="0"/>
                    </a:p>
                  </a:txBody>
                  <a:tcPr/>
                </a:tc>
                <a:tc>
                  <a:txBody>
                    <a:bodyPr/>
                    <a:lstStyle/>
                    <a:p>
                      <a:pPr algn="ctr"/>
                      <a:r>
                        <a:rPr lang="en-US" sz="2400" dirty="0" smtClean="0"/>
                        <a:t>Feb</a:t>
                      </a:r>
                      <a:endParaRPr lang="en-US" sz="2400" dirty="0"/>
                    </a:p>
                  </a:txBody>
                  <a:tcPr/>
                </a:tc>
                <a:tc>
                  <a:txBody>
                    <a:bodyPr/>
                    <a:lstStyle/>
                    <a:p>
                      <a:pPr algn="ctr"/>
                      <a:r>
                        <a:rPr lang="en-US" sz="2400" dirty="0" smtClean="0"/>
                        <a:t>Mar</a:t>
                      </a:r>
                      <a:endParaRPr lang="en-US" sz="2400" dirty="0"/>
                    </a:p>
                  </a:txBody>
                  <a:tcPr/>
                </a:tc>
                <a:tc>
                  <a:txBody>
                    <a:bodyPr/>
                    <a:lstStyle/>
                    <a:p>
                      <a:pPr algn="ctr"/>
                      <a:r>
                        <a:rPr lang="en-US" sz="2400" dirty="0" smtClean="0"/>
                        <a:t>Apr</a:t>
                      </a:r>
                      <a:endParaRPr lang="en-US" sz="2400" dirty="0"/>
                    </a:p>
                  </a:txBody>
                  <a:tcPr/>
                </a:tc>
                <a:tc>
                  <a:txBody>
                    <a:bodyPr/>
                    <a:lstStyle/>
                    <a:p>
                      <a:pPr algn="ctr"/>
                      <a:r>
                        <a:rPr lang="en-US" sz="2400" dirty="0" smtClean="0"/>
                        <a:t>May</a:t>
                      </a:r>
                      <a:endParaRPr lang="en-US" sz="2400" dirty="0"/>
                    </a:p>
                  </a:txBody>
                  <a:tcPr/>
                </a:tc>
              </a:tr>
            </a:tbl>
          </a:graphicData>
        </a:graphic>
      </p:graphicFrame>
      <p:cxnSp>
        <p:nvCxnSpPr>
          <p:cNvPr id="6" name="Straight Arrow Connector 5"/>
          <p:cNvCxnSpPr/>
          <p:nvPr/>
        </p:nvCxnSpPr>
        <p:spPr bwMode="auto">
          <a:xfrm>
            <a:off x="2534134" y="3650734"/>
            <a:ext cx="0" cy="298450"/>
          </a:xfrm>
          <a:prstGeom prst="straightConnector1">
            <a:avLst/>
          </a:prstGeom>
          <a:solidFill>
            <a:srgbClr val="00B8FF"/>
          </a:solidFill>
          <a:ln w="38100" cap="flat" cmpd="sng" algn="ctr">
            <a:solidFill>
              <a:schemeClr val="accent1"/>
            </a:solidFill>
            <a:prstDash val="solid"/>
            <a:round/>
            <a:headEnd type="none" w="med" len="med"/>
            <a:tailEnd type="arrow"/>
          </a:ln>
          <a:effectLst/>
        </p:spPr>
      </p:cxnSp>
      <p:cxnSp>
        <p:nvCxnSpPr>
          <p:cNvPr id="9" name="Straight Arrow Connector 8"/>
          <p:cNvCxnSpPr/>
          <p:nvPr/>
        </p:nvCxnSpPr>
        <p:spPr bwMode="auto">
          <a:xfrm>
            <a:off x="2534134" y="3650734"/>
            <a:ext cx="825500" cy="298450"/>
          </a:xfrm>
          <a:prstGeom prst="straightConnector1">
            <a:avLst/>
          </a:prstGeom>
          <a:solidFill>
            <a:srgbClr val="00B8FF"/>
          </a:solidFill>
          <a:ln w="38100" cap="flat" cmpd="sng" algn="ctr">
            <a:solidFill>
              <a:schemeClr val="accent1"/>
            </a:solidFill>
            <a:prstDash val="solid"/>
            <a:round/>
            <a:headEnd type="none" w="med" len="med"/>
            <a:tailEnd type="arrow"/>
          </a:ln>
          <a:effectLst/>
        </p:spPr>
      </p:cxnSp>
      <mc:AlternateContent xmlns:mc="http://schemas.openxmlformats.org/markup-compatibility/2006" xmlns:a14="http://schemas.microsoft.com/office/drawing/2010/main">
        <mc:Choice Requires="a14">
          <p:sp>
            <p:nvSpPr>
              <p:cNvPr id="12" name="TextBox 11"/>
              <p:cNvSpPr txBox="1"/>
              <p:nvPr/>
            </p:nvSpPr>
            <p:spPr>
              <a:xfrm>
                <a:off x="2267434" y="3239869"/>
                <a:ext cx="1334468" cy="47000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US" b="1" i="1" smtClean="0">
                              <a:solidFill>
                                <a:srgbClr val="00B050"/>
                              </a:solidFill>
                              <a:latin typeface="Cambria Math" charset="0"/>
                            </a:rPr>
                          </m:ctrlPr>
                        </m:sSupPr>
                        <m:e>
                          <m:r>
                            <a:rPr lang="en-US" b="1" i="1" smtClean="0">
                              <a:solidFill>
                                <a:srgbClr val="00B050"/>
                              </a:solidFill>
                              <a:latin typeface="Cambria Math"/>
                            </a:rPr>
                            <m:t>𝑬</m:t>
                          </m:r>
                        </m:e>
                        <m:sup>
                          <m:r>
                            <a:rPr lang="en-US" b="1" i="1" smtClean="0">
                              <a:solidFill>
                                <a:srgbClr val="00B050"/>
                              </a:solidFill>
                              <a:latin typeface="Cambria Math"/>
                            </a:rPr>
                            <m:t>𝟏</m:t>
                          </m:r>
                        </m:sup>
                      </m:sSup>
                      <m:r>
                        <a:rPr lang="en-US" b="1" i="0" smtClean="0">
                          <a:solidFill>
                            <a:srgbClr val="00B050"/>
                          </a:solidFill>
                          <a:latin typeface="Cambria Math"/>
                        </a:rPr>
                        <m:t>+</m:t>
                      </m:r>
                      <m:sSup>
                        <m:sSupPr>
                          <m:ctrlPr>
                            <a:rPr lang="en-US" b="1" i="1" smtClean="0">
                              <a:solidFill>
                                <a:srgbClr val="00B050"/>
                              </a:solidFill>
                              <a:latin typeface="Cambria Math" charset="0"/>
                            </a:rPr>
                          </m:ctrlPr>
                        </m:sSupPr>
                        <m:e>
                          <m:acc>
                            <m:accPr>
                              <m:chr m:val="̅"/>
                              <m:ctrlPr>
                                <a:rPr lang="en-US" b="1" i="1" smtClean="0">
                                  <a:solidFill>
                                    <a:srgbClr val="00B050"/>
                                  </a:solidFill>
                                  <a:latin typeface="Cambria Math" charset="0"/>
                                </a:rPr>
                              </m:ctrlPr>
                            </m:accPr>
                            <m:e>
                              <m:r>
                                <a:rPr lang="en-US" b="1" i="1" smtClean="0">
                                  <a:solidFill>
                                    <a:srgbClr val="00B050"/>
                                  </a:solidFill>
                                  <a:latin typeface="Cambria Math"/>
                                </a:rPr>
                                <m:t>𝑬</m:t>
                              </m:r>
                            </m:e>
                          </m:acc>
                        </m:e>
                        <m:sup>
                          <m:r>
                            <a:rPr lang="en-US" b="1" i="1" smtClean="0">
                              <a:solidFill>
                                <a:srgbClr val="00B050"/>
                              </a:solidFill>
                              <a:latin typeface="Cambria Math"/>
                            </a:rPr>
                            <m:t>𝟐</m:t>
                          </m:r>
                        </m:sup>
                      </m:sSup>
                    </m:oMath>
                  </m:oMathPara>
                </a14:m>
                <a:endParaRPr lang="en-US" b="1" dirty="0">
                  <a:solidFill>
                    <a:srgbClr val="00B050"/>
                  </a:solidFill>
                </a:endParaRPr>
              </a:p>
            </p:txBody>
          </p:sp>
        </mc:Choice>
        <mc:Fallback xmlns="">
          <p:sp>
            <p:nvSpPr>
              <p:cNvPr id="12" name="TextBox 11"/>
              <p:cNvSpPr txBox="1">
                <a:spLocks noRot="1" noChangeAspect="1" noMove="1" noResize="1" noEditPoints="1" noAdjustHandles="1" noChangeArrowheads="1" noChangeShapeType="1" noTextEdit="1"/>
              </p:cNvSpPr>
              <p:nvPr/>
            </p:nvSpPr>
            <p:spPr>
              <a:xfrm>
                <a:off x="2267434" y="3239869"/>
                <a:ext cx="1334468" cy="470000"/>
              </a:xfrm>
              <a:prstGeom prst="rect">
                <a:avLst/>
              </a:prstGeom>
              <a:blipFill rotWithShape="0">
                <a:blip r:embed="rId3"/>
                <a:stretch>
                  <a:fillRect r="-2009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TextBox 21"/>
              <p:cNvSpPr txBox="1"/>
              <p:nvPr/>
            </p:nvSpPr>
            <p:spPr>
              <a:xfrm>
                <a:off x="3258034" y="4573369"/>
                <a:ext cx="1334468" cy="47000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US" b="1" i="1" smtClean="0">
                              <a:solidFill>
                                <a:srgbClr val="00B050"/>
                              </a:solidFill>
                              <a:latin typeface="Cambria Math" charset="0"/>
                            </a:rPr>
                          </m:ctrlPr>
                        </m:sSupPr>
                        <m:e>
                          <m:r>
                            <a:rPr lang="en-US" b="1" i="1" smtClean="0">
                              <a:solidFill>
                                <a:srgbClr val="00B050"/>
                              </a:solidFill>
                              <a:latin typeface="Cambria Math"/>
                            </a:rPr>
                            <m:t>𝑬</m:t>
                          </m:r>
                        </m:e>
                        <m:sup>
                          <m:r>
                            <a:rPr lang="en-US" b="1" i="1" smtClean="0">
                              <a:solidFill>
                                <a:srgbClr val="00B050"/>
                              </a:solidFill>
                              <a:latin typeface="Cambria Math"/>
                            </a:rPr>
                            <m:t>𝟐</m:t>
                          </m:r>
                        </m:sup>
                      </m:sSup>
                      <m:r>
                        <a:rPr lang="en-US" b="1" i="0" smtClean="0">
                          <a:solidFill>
                            <a:srgbClr val="00B050"/>
                          </a:solidFill>
                          <a:latin typeface="Cambria Math"/>
                        </a:rPr>
                        <m:t>+</m:t>
                      </m:r>
                      <m:sSup>
                        <m:sSupPr>
                          <m:ctrlPr>
                            <a:rPr lang="en-US" b="1" i="1" smtClean="0">
                              <a:solidFill>
                                <a:srgbClr val="00B050"/>
                              </a:solidFill>
                              <a:latin typeface="Cambria Math" charset="0"/>
                            </a:rPr>
                          </m:ctrlPr>
                        </m:sSupPr>
                        <m:e>
                          <m:acc>
                            <m:accPr>
                              <m:chr m:val="̅"/>
                              <m:ctrlPr>
                                <a:rPr lang="en-US" b="1" i="1" smtClean="0">
                                  <a:solidFill>
                                    <a:srgbClr val="00B050"/>
                                  </a:solidFill>
                                  <a:latin typeface="Cambria Math" charset="0"/>
                                </a:rPr>
                              </m:ctrlPr>
                            </m:accPr>
                            <m:e>
                              <m:r>
                                <a:rPr lang="en-US" b="1" i="1" smtClean="0">
                                  <a:solidFill>
                                    <a:srgbClr val="00B050"/>
                                  </a:solidFill>
                                  <a:latin typeface="Cambria Math"/>
                                </a:rPr>
                                <m:t>𝑬</m:t>
                              </m:r>
                            </m:e>
                          </m:acc>
                        </m:e>
                        <m:sup>
                          <m:r>
                            <a:rPr lang="en-US" b="1" i="1" smtClean="0">
                              <a:solidFill>
                                <a:srgbClr val="00B050"/>
                              </a:solidFill>
                              <a:latin typeface="Cambria Math"/>
                            </a:rPr>
                            <m:t>𝟑</m:t>
                          </m:r>
                        </m:sup>
                      </m:sSup>
                    </m:oMath>
                  </m:oMathPara>
                </a14:m>
                <a:endParaRPr lang="en-US" b="1" dirty="0">
                  <a:solidFill>
                    <a:srgbClr val="00B050"/>
                  </a:solidFill>
                </a:endParaRPr>
              </a:p>
            </p:txBody>
          </p:sp>
        </mc:Choice>
        <mc:Fallback xmlns="">
          <p:sp>
            <p:nvSpPr>
              <p:cNvPr id="22" name="TextBox 21"/>
              <p:cNvSpPr txBox="1">
                <a:spLocks noRot="1" noChangeAspect="1" noMove="1" noResize="1" noEditPoints="1" noAdjustHandles="1" noChangeArrowheads="1" noChangeShapeType="1" noTextEdit="1"/>
              </p:cNvSpPr>
              <p:nvPr/>
            </p:nvSpPr>
            <p:spPr>
              <a:xfrm>
                <a:off x="3258034" y="4573369"/>
                <a:ext cx="1334468" cy="470000"/>
              </a:xfrm>
              <a:prstGeom prst="rect">
                <a:avLst/>
              </a:prstGeom>
              <a:blipFill rotWithShape="0">
                <a:blip r:embed="rId4"/>
                <a:stretch>
                  <a:fillRect r="-20548"/>
                </a:stretch>
              </a:blipFill>
            </p:spPr>
            <p:txBody>
              <a:bodyPr/>
              <a:lstStyle/>
              <a:p>
                <a:r>
                  <a:rPr lang="en-US">
                    <a:noFill/>
                  </a:rPr>
                  <a:t> </a:t>
                </a:r>
              </a:p>
            </p:txBody>
          </p:sp>
        </mc:Fallback>
      </mc:AlternateContent>
      <p:cxnSp>
        <p:nvCxnSpPr>
          <p:cNvPr id="23" name="Straight Arrow Connector 22"/>
          <p:cNvCxnSpPr/>
          <p:nvPr/>
        </p:nvCxnSpPr>
        <p:spPr bwMode="auto">
          <a:xfrm flipV="1">
            <a:off x="3435834" y="4330185"/>
            <a:ext cx="0" cy="304799"/>
          </a:xfrm>
          <a:prstGeom prst="straightConnector1">
            <a:avLst/>
          </a:prstGeom>
          <a:solidFill>
            <a:srgbClr val="00B8FF"/>
          </a:solidFill>
          <a:ln w="38100" cap="flat" cmpd="sng" algn="ctr">
            <a:solidFill>
              <a:schemeClr val="accent1"/>
            </a:solidFill>
            <a:prstDash val="solid"/>
            <a:round/>
            <a:headEnd type="none" w="med" len="med"/>
            <a:tailEnd type="arrow"/>
          </a:ln>
          <a:effectLst/>
        </p:spPr>
      </p:cxnSp>
      <p:cxnSp>
        <p:nvCxnSpPr>
          <p:cNvPr id="30" name="Straight Arrow Connector 29"/>
          <p:cNvCxnSpPr>
            <a:endCxn id="2" idx="2"/>
          </p:cNvCxnSpPr>
          <p:nvPr/>
        </p:nvCxnSpPr>
        <p:spPr bwMode="auto">
          <a:xfrm flipV="1">
            <a:off x="3435834" y="4406384"/>
            <a:ext cx="830942" cy="228600"/>
          </a:xfrm>
          <a:prstGeom prst="straightConnector1">
            <a:avLst/>
          </a:prstGeom>
          <a:solidFill>
            <a:srgbClr val="00B8FF"/>
          </a:solidFill>
          <a:ln w="38100" cap="flat" cmpd="sng" algn="ctr">
            <a:solidFill>
              <a:schemeClr val="accent1"/>
            </a:solidFill>
            <a:prstDash val="solid"/>
            <a:round/>
            <a:headEnd type="none" w="med" len="med"/>
            <a:tailEnd type="arrow"/>
          </a:ln>
          <a:effectLst/>
        </p:spPr>
      </p:cxnSp>
      <p:cxnSp>
        <p:nvCxnSpPr>
          <p:cNvPr id="32" name="Straight Arrow Connector 31"/>
          <p:cNvCxnSpPr/>
          <p:nvPr/>
        </p:nvCxnSpPr>
        <p:spPr bwMode="auto">
          <a:xfrm>
            <a:off x="4261334" y="3650734"/>
            <a:ext cx="0" cy="298450"/>
          </a:xfrm>
          <a:prstGeom prst="straightConnector1">
            <a:avLst/>
          </a:prstGeom>
          <a:solidFill>
            <a:srgbClr val="00B8FF"/>
          </a:solidFill>
          <a:ln w="38100" cap="flat" cmpd="sng" algn="ctr">
            <a:solidFill>
              <a:schemeClr val="accent1"/>
            </a:solidFill>
            <a:prstDash val="solid"/>
            <a:round/>
            <a:headEnd type="none" w="med" len="med"/>
            <a:tailEnd type="arrow"/>
          </a:ln>
          <a:effectLst/>
        </p:spPr>
      </p:cxnSp>
      <p:cxnSp>
        <p:nvCxnSpPr>
          <p:cNvPr id="33" name="Straight Arrow Connector 32"/>
          <p:cNvCxnSpPr/>
          <p:nvPr/>
        </p:nvCxnSpPr>
        <p:spPr bwMode="auto">
          <a:xfrm>
            <a:off x="4261334" y="3650734"/>
            <a:ext cx="825500" cy="298450"/>
          </a:xfrm>
          <a:prstGeom prst="straightConnector1">
            <a:avLst/>
          </a:prstGeom>
          <a:solidFill>
            <a:srgbClr val="00B8FF"/>
          </a:solidFill>
          <a:ln w="38100" cap="flat" cmpd="sng" algn="ctr">
            <a:solidFill>
              <a:schemeClr val="accent1"/>
            </a:solidFill>
            <a:prstDash val="solid"/>
            <a:round/>
            <a:headEnd type="none" w="med" len="med"/>
            <a:tailEnd type="arrow"/>
          </a:ln>
          <a:effectLst/>
        </p:spPr>
      </p:cxnSp>
      <mc:AlternateContent xmlns:mc="http://schemas.openxmlformats.org/markup-compatibility/2006" xmlns:a14="http://schemas.microsoft.com/office/drawing/2010/main">
        <mc:Choice Requires="a14">
          <p:sp>
            <p:nvSpPr>
              <p:cNvPr id="34" name="TextBox 33"/>
              <p:cNvSpPr txBox="1"/>
              <p:nvPr/>
            </p:nvSpPr>
            <p:spPr>
              <a:xfrm>
                <a:off x="3994634" y="3239869"/>
                <a:ext cx="1334468" cy="47000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US" b="1" i="1" smtClean="0">
                              <a:solidFill>
                                <a:srgbClr val="00B050"/>
                              </a:solidFill>
                              <a:latin typeface="Cambria Math" charset="0"/>
                            </a:rPr>
                          </m:ctrlPr>
                        </m:sSupPr>
                        <m:e>
                          <m:r>
                            <a:rPr lang="en-US" b="1" i="1" smtClean="0">
                              <a:solidFill>
                                <a:srgbClr val="00B050"/>
                              </a:solidFill>
                              <a:latin typeface="Cambria Math"/>
                            </a:rPr>
                            <m:t>𝑬</m:t>
                          </m:r>
                        </m:e>
                        <m:sup>
                          <m:r>
                            <a:rPr lang="en-US" b="1" i="1" smtClean="0">
                              <a:solidFill>
                                <a:srgbClr val="00B050"/>
                              </a:solidFill>
                              <a:latin typeface="Cambria Math"/>
                            </a:rPr>
                            <m:t>𝟑</m:t>
                          </m:r>
                        </m:sup>
                      </m:sSup>
                      <m:r>
                        <a:rPr lang="en-US" b="1" i="0" smtClean="0">
                          <a:solidFill>
                            <a:srgbClr val="00B050"/>
                          </a:solidFill>
                          <a:latin typeface="Cambria Math"/>
                        </a:rPr>
                        <m:t>+</m:t>
                      </m:r>
                      <m:sSup>
                        <m:sSupPr>
                          <m:ctrlPr>
                            <a:rPr lang="en-US" b="1" i="1" smtClean="0">
                              <a:solidFill>
                                <a:srgbClr val="00B050"/>
                              </a:solidFill>
                              <a:latin typeface="Cambria Math" charset="0"/>
                            </a:rPr>
                          </m:ctrlPr>
                        </m:sSupPr>
                        <m:e>
                          <m:acc>
                            <m:accPr>
                              <m:chr m:val="̅"/>
                              <m:ctrlPr>
                                <a:rPr lang="en-US" b="1" i="1" smtClean="0">
                                  <a:solidFill>
                                    <a:srgbClr val="00B050"/>
                                  </a:solidFill>
                                  <a:latin typeface="Cambria Math" charset="0"/>
                                </a:rPr>
                              </m:ctrlPr>
                            </m:accPr>
                            <m:e>
                              <m:r>
                                <a:rPr lang="en-US" b="1" i="1" smtClean="0">
                                  <a:solidFill>
                                    <a:srgbClr val="00B050"/>
                                  </a:solidFill>
                                  <a:latin typeface="Cambria Math"/>
                                </a:rPr>
                                <m:t>𝑬</m:t>
                              </m:r>
                            </m:e>
                          </m:acc>
                        </m:e>
                        <m:sup>
                          <m:r>
                            <a:rPr lang="en-US" b="1" i="1" smtClean="0">
                              <a:solidFill>
                                <a:srgbClr val="00B050"/>
                              </a:solidFill>
                              <a:latin typeface="Cambria Math"/>
                            </a:rPr>
                            <m:t>𝟒</m:t>
                          </m:r>
                        </m:sup>
                      </m:sSup>
                    </m:oMath>
                  </m:oMathPara>
                </a14:m>
                <a:endParaRPr lang="en-US" b="1" dirty="0">
                  <a:solidFill>
                    <a:srgbClr val="00B050"/>
                  </a:solidFill>
                </a:endParaRPr>
              </a:p>
            </p:txBody>
          </p:sp>
        </mc:Choice>
        <mc:Fallback xmlns="">
          <p:sp>
            <p:nvSpPr>
              <p:cNvPr id="34" name="TextBox 33"/>
              <p:cNvSpPr txBox="1">
                <a:spLocks noRot="1" noChangeAspect="1" noMove="1" noResize="1" noEditPoints="1" noAdjustHandles="1" noChangeArrowheads="1" noChangeShapeType="1" noTextEdit="1"/>
              </p:cNvSpPr>
              <p:nvPr/>
            </p:nvSpPr>
            <p:spPr>
              <a:xfrm>
                <a:off x="3994634" y="3239869"/>
                <a:ext cx="1334468" cy="470000"/>
              </a:xfrm>
              <a:prstGeom prst="rect">
                <a:avLst/>
              </a:prstGeom>
              <a:blipFill rotWithShape="0">
                <a:blip r:embed="rId5"/>
                <a:stretch>
                  <a:fillRect r="-2054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5" name="TextBox 34"/>
              <p:cNvSpPr txBox="1"/>
              <p:nvPr/>
            </p:nvSpPr>
            <p:spPr>
              <a:xfrm>
                <a:off x="4947134" y="4560669"/>
                <a:ext cx="1334468" cy="47545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US" b="1" i="1" smtClean="0">
                              <a:solidFill>
                                <a:srgbClr val="00B050"/>
                              </a:solidFill>
                              <a:latin typeface="Cambria Math" charset="0"/>
                            </a:rPr>
                          </m:ctrlPr>
                        </m:sSupPr>
                        <m:e>
                          <m:r>
                            <a:rPr lang="en-US" b="1" i="1" smtClean="0">
                              <a:solidFill>
                                <a:srgbClr val="00B050"/>
                              </a:solidFill>
                              <a:latin typeface="Cambria Math"/>
                            </a:rPr>
                            <m:t>𝑬</m:t>
                          </m:r>
                        </m:e>
                        <m:sup>
                          <m:r>
                            <a:rPr lang="en-US" b="1" i="1" smtClean="0">
                              <a:solidFill>
                                <a:srgbClr val="00B050"/>
                              </a:solidFill>
                              <a:latin typeface="Cambria Math"/>
                            </a:rPr>
                            <m:t>𝟒</m:t>
                          </m:r>
                        </m:sup>
                      </m:sSup>
                      <m:r>
                        <a:rPr lang="en-US" b="1" i="0" smtClean="0">
                          <a:solidFill>
                            <a:srgbClr val="00B050"/>
                          </a:solidFill>
                          <a:latin typeface="Cambria Math"/>
                        </a:rPr>
                        <m:t>+</m:t>
                      </m:r>
                      <m:sSup>
                        <m:sSupPr>
                          <m:ctrlPr>
                            <a:rPr lang="en-US" b="1" i="1" smtClean="0">
                              <a:solidFill>
                                <a:srgbClr val="00B050"/>
                              </a:solidFill>
                              <a:latin typeface="Cambria Math" charset="0"/>
                            </a:rPr>
                          </m:ctrlPr>
                        </m:sSupPr>
                        <m:e>
                          <m:r>
                            <a:rPr lang="en-US" b="1" i="1" smtClean="0">
                              <a:solidFill>
                                <a:srgbClr val="00B050"/>
                              </a:solidFill>
                              <a:latin typeface="Cambria Math"/>
                            </a:rPr>
                            <m:t>𝑬</m:t>
                          </m:r>
                        </m:e>
                        <m:sup>
                          <m:r>
                            <a:rPr lang="en-US" b="1" i="1" smtClean="0">
                              <a:solidFill>
                                <a:srgbClr val="00B050"/>
                              </a:solidFill>
                              <a:latin typeface="Cambria Math"/>
                            </a:rPr>
                            <m:t>𝟓</m:t>
                          </m:r>
                        </m:sup>
                      </m:sSup>
                    </m:oMath>
                  </m:oMathPara>
                </a14:m>
                <a:endParaRPr lang="en-US" b="1" dirty="0">
                  <a:solidFill>
                    <a:srgbClr val="00B050"/>
                  </a:solidFill>
                </a:endParaRPr>
              </a:p>
            </p:txBody>
          </p:sp>
        </mc:Choice>
        <mc:Fallback xmlns="">
          <p:sp>
            <p:nvSpPr>
              <p:cNvPr id="35" name="TextBox 34"/>
              <p:cNvSpPr txBox="1">
                <a:spLocks noRot="1" noChangeAspect="1" noMove="1" noResize="1" noEditPoints="1" noAdjustHandles="1" noChangeArrowheads="1" noChangeShapeType="1" noTextEdit="1"/>
              </p:cNvSpPr>
              <p:nvPr/>
            </p:nvSpPr>
            <p:spPr>
              <a:xfrm>
                <a:off x="4947134" y="4560669"/>
                <a:ext cx="1334468" cy="475451"/>
              </a:xfrm>
              <a:prstGeom prst="rect">
                <a:avLst/>
              </a:prstGeom>
              <a:blipFill rotWithShape="0">
                <a:blip r:embed="rId6"/>
                <a:stretch>
                  <a:fillRect/>
                </a:stretch>
              </a:blipFill>
            </p:spPr>
            <p:txBody>
              <a:bodyPr/>
              <a:lstStyle/>
              <a:p>
                <a:r>
                  <a:rPr lang="en-US">
                    <a:noFill/>
                  </a:rPr>
                  <a:t> </a:t>
                </a:r>
              </a:p>
            </p:txBody>
          </p:sp>
        </mc:Fallback>
      </mc:AlternateContent>
      <p:cxnSp>
        <p:nvCxnSpPr>
          <p:cNvPr id="36" name="Straight Arrow Connector 35"/>
          <p:cNvCxnSpPr/>
          <p:nvPr/>
        </p:nvCxnSpPr>
        <p:spPr bwMode="auto">
          <a:xfrm flipV="1">
            <a:off x="5124934" y="4317485"/>
            <a:ext cx="0" cy="304799"/>
          </a:xfrm>
          <a:prstGeom prst="straightConnector1">
            <a:avLst/>
          </a:prstGeom>
          <a:solidFill>
            <a:srgbClr val="00B8FF"/>
          </a:solidFill>
          <a:ln w="38100" cap="flat" cmpd="sng" algn="ctr">
            <a:solidFill>
              <a:schemeClr val="accent1"/>
            </a:solidFill>
            <a:prstDash val="solid"/>
            <a:round/>
            <a:headEnd type="none" w="med" len="med"/>
            <a:tailEnd type="arrow"/>
          </a:ln>
          <a:effectLst/>
        </p:spPr>
      </p:cxnSp>
      <p:cxnSp>
        <p:nvCxnSpPr>
          <p:cNvPr id="37" name="Straight Arrow Connector 36"/>
          <p:cNvCxnSpPr/>
          <p:nvPr/>
        </p:nvCxnSpPr>
        <p:spPr bwMode="auto">
          <a:xfrm flipV="1">
            <a:off x="5124934" y="4393684"/>
            <a:ext cx="830942" cy="228600"/>
          </a:xfrm>
          <a:prstGeom prst="straightConnector1">
            <a:avLst/>
          </a:prstGeom>
          <a:solidFill>
            <a:srgbClr val="00B8FF"/>
          </a:solidFill>
          <a:ln w="38100" cap="flat" cmpd="sng" algn="ctr">
            <a:solidFill>
              <a:schemeClr val="accent1"/>
            </a:solidFill>
            <a:prstDash val="solid"/>
            <a:round/>
            <a:headEnd type="none" w="med" len="med"/>
            <a:tailEnd type="arrow"/>
          </a:ln>
          <a:effectLst/>
        </p:spPr>
      </p:cxnSp>
      <mc:AlternateContent xmlns:mc="http://schemas.openxmlformats.org/markup-compatibility/2006" xmlns:a14="http://schemas.microsoft.com/office/drawing/2010/main">
        <mc:Choice Requires="a14">
          <p:sp>
            <p:nvSpPr>
              <p:cNvPr id="43" name="Content Placeholder 1"/>
              <p:cNvSpPr txBox="1">
                <a:spLocks/>
              </p:cNvSpPr>
              <p:nvPr/>
            </p:nvSpPr>
            <p:spPr bwMode="auto">
              <a:xfrm>
                <a:off x="618348" y="5432327"/>
                <a:ext cx="8087040" cy="84493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388938" indent="-293688" algn="l" defTabSz="414338" rtl="0" eaLnBrk="0" fontAlgn="base" hangingPunct="0">
                  <a:lnSpc>
                    <a:spcPct val="90000"/>
                  </a:lnSpc>
                  <a:spcBef>
                    <a:spcPct val="0"/>
                  </a:spcBef>
                  <a:spcAft>
                    <a:spcPts val="1275"/>
                  </a:spcAft>
                  <a:buClr>
                    <a:srgbClr val="000000"/>
                  </a:buClr>
                  <a:buSzPct val="80000"/>
                  <a:buFont typeface="Wingdings" pitchFamily="2" charset="2"/>
                  <a:buChar char="n"/>
                  <a:defRPr sz="2500">
                    <a:solidFill>
                      <a:srgbClr val="000000"/>
                    </a:solidFill>
                    <a:latin typeface="+mn-lt"/>
                    <a:ea typeface="ＭＳ Ｐゴシック" charset="-128"/>
                    <a:cs typeface="ＭＳ Ｐゴシック" charset="-128"/>
                  </a:defRPr>
                </a:lvl1pPr>
                <a:lvl2pPr marL="781050" indent="-258763" algn="l" defTabSz="414338" rtl="0" eaLnBrk="0" fontAlgn="base" hangingPunct="0">
                  <a:lnSpc>
                    <a:spcPct val="90000"/>
                  </a:lnSpc>
                  <a:spcBef>
                    <a:spcPct val="0"/>
                  </a:spcBef>
                  <a:spcAft>
                    <a:spcPts val="1013"/>
                  </a:spcAft>
                  <a:buClr>
                    <a:srgbClr val="000000"/>
                  </a:buClr>
                  <a:buSzPct val="50000"/>
                  <a:buFont typeface="Wingdings" pitchFamily="2" charset="2"/>
                  <a:buChar char="n"/>
                  <a:defRPr>
                    <a:solidFill>
                      <a:srgbClr val="000000"/>
                    </a:solidFill>
                    <a:latin typeface="+mn-lt"/>
                    <a:ea typeface="ＭＳ Ｐゴシック" charset="-128"/>
                  </a:defRPr>
                </a:lvl2pPr>
                <a:lvl3pPr marL="1173163" indent="-195263" algn="l" defTabSz="414338" rtl="0" eaLnBrk="0" fontAlgn="base" hangingPunct="0">
                  <a:lnSpc>
                    <a:spcPct val="90000"/>
                  </a:lnSpc>
                  <a:spcBef>
                    <a:spcPct val="0"/>
                  </a:spcBef>
                  <a:spcAft>
                    <a:spcPts val="763"/>
                  </a:spcAft>
                  <a:buClr>
                    <a:srgbClr val="000000"/>
                  </a:buClr>
                  <a:buSzPct val="50000"/>
                  <a:buFont typeface="Wingdings" pitchFamily="2" charset="2"/>
                  <a:buChar char="n"/>
                  <a:defRPr>
                    <a:solidFill>
                      <a:srgbClr val="000000"/>
                    </a:solidFill>
                    <a:latin typeface="+mn-lt"/>
                    <a:ea typeface="ＭＳ Ｐゴシック" charset="-128"/>
                  </a:defRPr>
                </a:lvl3pPr>
                <a:lvl4pPr marL="1563688" indent="-193675" algn="l" defTabSz="414338" rtl="0" eaLnBrk="0" fontAlgn="base" hangingPunct="0">
                  <a:spcBef>
                    <a:spcPct val="0"/>
                  </a:spcBef>
                  <a:spcAft>
                    <a:spcPts val="500"/>
                  </a:spcAft>
                  <a:buClr>
                    <a:srgbClr val="000000"/>
                  </a:buClr>
                  <a:buSzPct val="50000"/>
                  <a:buFont typeface="Wingdings" pitchFamily="2" charset="2"/>
                  <a:buChar char="n"/>
                  <a:defRPr>
                    <a:solidFill>
                      <a:srgbClr val="000000"/>
                    </a:solidFill>
                    <a:latin typeface="+mn-lt"/>
                    <a:ea typeface="ＭＳ Ｐゴシック" charset="-128"/>
                  </a:defRPr>
                </a:lvl4pPr>
                <a:lvl5pPr marL="1955800" indent="-195263" algn="l" defTabSz="414338" rtl="0" eaLnBrk="0" fontAlgn="base" hangingPunct="0">
                  <a:spcBef>
                    <a:spcPct val="0"/>
                  </a:spcBef>
                  <a:spcAft>
                    <a:spcPts val="238"/>
                  </a:spcAft>
                  <a:buClr>
                    <a:srgbClr val="000000"/>
                  </a:buClr>
                  <a:buSzPct val="50000"/>
                  <a:buFont typeface="Wingdings" pitchFamily="2" charset="2"/>
                  <a:buChar char="n"/>
                  <a:defRPr>
                    <a:solidFill>
                      <a:srgbClr val="000000"/>
                    </a:solidFill>
                    <a:latin typeface="+mn-lt"/>
                    <a:ea typeface="ＭＳ Ｐゴシック" charset="-128"/>
                  </a:defRPr>
                </a:lvl5pPr>
                <a:lvl6pPr marL="2371469" indent="-195823" algn="l" defTabSz="414683" rtl="0" eaLnBrk="0" fontAlgn="base" hangingPunct="0">
                  <a:spcBef>
                    <a:spcPct val="0"/>
                  </a:spcBef>
                  <a:spcAft>
                    <a:spcPts val="239"/>
                  </a:spcAft>
                  <a:buClr>
                    <a:srgbClr val="000000"/>
                  </a:buClr>
                  <a:buFont typeface="StarBats" charset="0"/>
                  <a:buBlip>
                    <a:blip r:embed="rId7"/>
                  </a:buBlip>
                  <a:defRPr sz="2200">
                    <a:solidFill>
                      <a:srgbClr val="000000"/>
                    </a:solidFill>
                    <a:latin typeface="+mn-lt"/>
                  </a:defRPr>
                </a:lvl6pPr>
                <a:lvl7pPr marL="2786153" indent="-195823" algn="l" defTabSz="414683" rtl="0" eaLnBrk="0" fontAlgn="base" hangingPunct="0">
                  <a:spcBef>
                    <a:spcPct val="0"/>
                  </a:spcBef>
                  <a:spcAft>
                    <a:spcPts val="239"/>
                  </a:spcAft>
                  <a:buClr>
                    <a:srgbClr val="000000"/>
                  </a:buClr>
                  <a:buFont typeface="StarBats" charset="0"/>
                  <a:buBlip>
                    <a:blip r:embed="rId7"/>
                  </a:buBlip>
                  <a:defRPr sz="2200">
                    <a:solidFill>
                      <a:srgbClr val="000000"/>
                    </a:solidFill>
                    <a:latin typeface="+mn-lt"/>
                  </a:defRPr>
                </a:lvl7pPr>
                <a:lvl8pPr marL="3200836" indent="-195823" algn="l" defTabSz="414683" rtl="0" eaLnBrk="0" fontAlgn="base" hangingPunct="0">
                  <a:spcBef>
                    <a:spcPct val="0"/>
                  </a:spcBef>
                  <a:spcAft>
                    <a:spcPts val="239"/>
                  </a:spcAft>
                  <a:buClr>
                    <a:srgbClr val="000000"/>
                  </a:buClr>
                  <a:buFont typeface="StarBats" charset="0"/>
                  <a:buBlip>
                    <a:blip r:embed="rId7"/>
                  </a:buBlip>
                  <a:defRPr sz="2200">
                    <a:solidFill>
                      <a:srgbClr val="000000"/>
                    </a:solidFill>
                    <a:latin typeface="+mn-lt"/>
                  </a:defRPr>
                </a:lvl8pPr>
                <a:lvl9pPr marL="3615519" indent="-195823" algn="l" defTabSz="414683" rtl="0" eaLnBrk="0" fontAlgn="base" hangingPunct="0">
                  <a:spcBef>
                    <a:spcPct val="0"/>
                  </a:spcBef>
                  <a:spcAft>
                    <a:spcPts val="239"/>
                  </a:spcAft>
                  <a:buClr>
                    <a:srgbClr val="000000"/>
                  </a:buClr>
                  <a:buFont typeface="StarBats" charset="0"/>
                  <a:buBlip>
                    <a:blip r:embed="rId7"/>
                  </a:buBlip>
                  <a:defRPr sz="2200">
                    <a:solidFill>
                      <a:srgbClr val="000000"/>
                    </a:solidFill>
                    <a:latin typeface="+mn-lt"/>
                  </a:defRPr>
                </a:lvl9pPr>
              </a:lstStyle>
              <a:p>
                <a:pPr>
                  <a:buFont typeface="Wingdings" charset="2"/>
                  <a:buChar char="q"/>
                </a:pPr>
                <a:r>
                  <a:rPr lang="en-US" altLang="zh-CN" sz="2400" kern="0" dirty="0" smtClean="0"/>
                  <a:t>Add discount factor </a:t>
                </a:r>
                <a14:m>
                  <m:oMath xmlns:m="http://schemas.openxmlformats.org/officeDocument/2006/math">
                    <m:r>
                      <a:rPr lang="en-US" altLang="zh-CN" sz="2400" i="1" kern="0" smtClean="0">
                        <a:latin typeface="Cambria Math"/>
                      </a:rPr>
                      <m:t>𝛾</m:t>
                    </m:r>
                  </m:oMath>
                </a14:m>
                <a:r>
                  <a:rPr lang="en-US" altLang="zh-CN" sz="2400" kern="0" dirty="0" smtClean="0"/>
                  <a:t> to compensate the over-estimation</a:t>
                </a:r>
              </a:p>
            </p:txBody>
          </p:sp>
        </mc:Choice>
        <mc:Fallback xmlns="">
          <p:sp>
            <p:nvSpPr>
              <p:cNvPr id="43" name="Content Placeholder 1"/>
              <p:cNvSpPr txBox="1">
                <a:spLocks noRot="1" noChangeAspect="1" noMove="1" noResize="1" noEditPoints="1" noAdjustHandles="1" noChangeArrowheads="1" noChangeShapeType="1" noTextEdit="1"/>
              </p:cNvSpPr>
              <p:nvPr/>
            </p:nvSpPr>
            <p:spPr bwMode="auto">
              <a:xfrm>
                <a:off x="618348" y="5432327"/>
                <a:ext cx="8087040" cy="844934"/>
              </a:xfrm>
              <a:prstGeom prst="rect">
                <a:avLst/>
              </a:prstGeom>
              <a:blipFill rotWithShape="0">
                <a:blip r:embed="rId8"/>
                <a:stretch>
                  <a:fillRect l="-452" t="-15108"/>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
        <p:nvSpPr>
          <p:cNvPr id="4" name="Slide Number Placeholder 3"/>
          <p:cNvSpPr>
            <a:spLocks noGrp="1"/>
          </p:cNvSpPr>
          <p:nvPr>
            <p:ph type="sldNum" sz="quarter" idx="13"/>
          </p:nvPr>
        </p:nvSpPr>
        <p:spPr/>
        <p:txBody>
          <a:bodyPr/>
          <a:lstStyle/>
          <a:p>
            <a:fld id="{F6ADBB31-E9AC-40A3-8693-7EF2E67BC7A0}" type="slidenum">
              <a:rPr lang="en-US" smtClean="0"/>
              <a:t>11</a:t>
            </a:fld>
            <a:endParaRPr lang="en-US" dirty="0"/>
          </a:p>
        </p:txBody>
      </p:sp>
    </p:spTree>
    <p:extLst>
      <p:ext uri="{BB962C8B-B14F-4D97-AF65-F5344CB8AC3E}">
        <p14:creationId xmlns:p14="http://schemas.microsoft.com/office/powerpoint/2010/main" val="3003603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par>
                                <p:cTn id="13" presetID="10"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fade">
                                      <p:cBhvr>
                                        <p:cTn id="20" dur="500"/>
                                        <p:tgtEl>
                                          <p:spTgt spid="22"/>
                                        </p:tgtEl>
                                      </p:cBhvr>
                                    </p:animEffect>
                                  </p:childTnLst>
                                </p:cTn>
                              </p:par>
                              <p:par>
                                <p:cTn id="21" presetID="10" presetClass="entr" presetSubtype="0" fill="hold" nodeType="with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fade">
                                      <p:cBhvr>
                                        <p:cTn id="23" dur="500"/>
                                        <p:tgtEl>
                                          <p:spTgt spid="23"/>
                                        </p:tgtEl>
                                      </p:cBhvr>
                                    </p:animEffect>
                                  </p:childTnLst>
                                </p:cTn>
                              </p:par>
                              <p:par>
                                <p:cTn id="24" presetID="10" presetClass="entr" presetSubtype="0" fill="hold" nodeType="with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fade">
                                      <p:cBhvr>
                                        <p:cTn id="26" dur="500"/>
                                        <p:tgtEl>
                                          <p:spTgt spid="30"/>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fade">
                                      <p:cBhvr>
                                        <p:cTn id="31" dur="500"/>
                                        <p:tgtEl>
                                          <p:spTgt spid="33"/>
                                        </p:tgtEl>
                                      </p:cBhvr>
                                    </p:animEffect>
                                  </p:childTnLst>
                                </p:cTn>
                              </p:par>
                              <p:par>
                                <p:cTn id="32" presetID="10" presetClass="entr" presetSubtype="0" fill="hold" nodeType="with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fade">
                                      <p:cBhvr>
                                        <p:cTn id="34" dur="500"/>
                                        <p:tgtEl>
                                          <p:spTgt spid="32"/>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fade">
                                      <p:cBhvr>
                                        <p:cTn id="37" dur="500"/>
                                        <p:tgtEl>
                                          <p:spTgt spid="34"/>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7"/>
                                        </p:tgtEl>
                                        <p:attrNameLst>
                                          <p:attrName>style.visibility</p:attrName>
                                        </p:attrNameLst>
                                      </p:cBhvr>
                                      <p:to>
                                        <p:strVal val="visible"/>
                                      </p:to>
                                    </p:set>
                                    <p:animEffect transition="in" filter="fade">
                                      <p:cBhvr>
                                        <p:cTn id="42" dur="500"/>
                                        <p:tgtEl>
                                          <p:spTgt spid="37"/>
                                        </p:tgtEl>
                                      </p:cBhvr>
                                    </p:animEffect>
                                  </p:childTnLst>
                                </p:cTn>
                              </p:par>
                              <p:par>
                                <p:cTn id="43" presetID="10" presetClass="entr" presetSubtype="0" fill="hold" nodeType="withEffect">
                                  <p:stCondLst>
                                    <p:cond delay="0"/>
                                  </p:stCondLst>
                                  <p:childTnLst>
                                    <p:set>
                                      <p:cBhvr>
                                        <p:cTn id="44" dur="1" fill="hold">
                                          <p:stCondLst>
                                            <p:cond delay="0"/>
                                          </p:stCondLst>
                                        </p:cTn>
                                        <p:tgtEl>
                                          <p:spTgt spid="36"/>
                                        </p:tgtEl>
                                        <p:attrNameLst>
                                          <p:attrName>style.visibility</p:attrName>
                                        </p:attrNameLst>
                                      </p:cBhvr>
                                      <p:to>
                                        <p:strVal val="visible"/>
                                      </p:to>
                                    </p:set>
                                    <p:animEffect transition="in" filter="fade">
                                      <p:cBhvr>
                                        <p:cTn id="45" dur="500"/>
                                        <p:tgtEl>
                                          <p:spTgt spid="36"/>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500"/>
                                        <p:tgtEl>
                                          <p:spTgt spid="35"/>
                                        </p:tgtEl>
                                      </p:cBhvr>
                                    </p:animEffec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4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2" grpId="0"/>
      <p:bldP spid="34" grpId="0"/>
      <p:bldP spid="3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563043" y="501573"/>
            <a:ext cx="7773120" cy="492443"/>
          </a:xfrm>
        </p:spPr>
        <p:txBody>
          <a:bodyPr/>
          <a:lstStyle/>
          <a:p>
            <a:r>
              <a:rPr lang="en-US" altLang="zh-CN" sz="3200" smtClean="0"/>
              <a:t>PlanAhead</a:t>
            </a:r>
            <a:r>
              <a:rPr lang="en-US" altLang="zh-CN" sz="3200" dirty="0" smtClean="0"/>
              <a:t>-M</a:t>
            </a:r>
            <a:endParaRPr lang="en-US" sz="3200" dirty="0"/>
          </a:p>
        </p:txBody>
      </p:sp>
      <p:sp>
        <p:nvSpPr>
          <p:cNvPr id="4" name="Slide Number Placeholder 3"/>
          <p:cNvSpPr>
            <a:spLocks noGrp="1"/>
          </p:cNvSpPr>
          <p:nvPr>
            <p:ph type="sldNum" sz="quarter" idx="13"/>
          </p:nvPr>
        </p:nvSpPr>
        <p:spPr/>
        <p:txBody>
          <a:bodyPr/>
          <a:lstStyle/>
          <a:p>
            <a:fld id="{F6ADBB31-E9AC-40A3-8693-7EF2E67BC7A0}" type="slidenum">
              <a:rPr lang="en-US" smtClean="0"/>
              <a:t>12</a:t>
            </a:fld>
            <a:endParaRPr lang="en-US" dirty="0"/>
          </a:p>
        </p:txBody>
      </p:sp>
      <p:sp>
        <p:nvSpPr>
          <p:cNvPr id="19" name="Content Placeholder 18"/>
          <p:cNvSpPr>
            <a:spLocks noGrp="1"/>
          </p:cNvSpPr>
          <p:nvPr>
            <p:ph idx="10"/>
          </p:nvPr>
        </p:nvSpPr>
        <p:spPr>
          <a:xfrm>
            <a:off x="563040" y="1330036"/>
            <a:ext cx="8087040" cy="5026313"/>
          </a:xfrm>
        </p:spPr>
        <p:txBody>
          <a:bodyPr/>
          <a:lstStyle/>
          <a:p>
            <a:pPr marL="0" marR="0" lvl="0" indent="0" defTabSz="914400" eaLnBrk="1" fontAlgn="auto" latinLnBrk="0" hangingPunct="1">
              <a:lnSpc>
                <a:spcPct val="100000"/>
              </a:lnSpc>
              <a:spcBef>
                <a:spcPts val="0"/>
              </a:spcBef>
              <a:spcAft>
                <a:spcPts val="0"/>
              </a:spcAft>
              <a:buClrTx/>
              <a:buSzTx/>
              <a:buFont typeface="Wingdings" charset="2"/>
              <a:buNone/>
              <a:tabLst/>
              <a:defRPr/>
            </a:pPr>
            <a:endParaRPr lang="en-US" dirty="0" smtClean="0"/>
          </a:p>
          <a:p>
            <a:pPr marL="0" marR="0" lvl="0" indent="0" defTabSz="914400" eaLnBrk="1" fontAlgn="auto" latinLnBrk="0" hangingPunct="1">
              <a:lnSpc>
                <a:spcPct val="100000"/>
              </a:lnSpc>
              <a:spcBef>
                <a:spcPts val="0"/>
              </a:spcBef>
              <a:spcAft>
                <a:spcPts val="0"/>
              </a:spcAft>
              <a:buClrTx/>
              <a:buSzTx/>
              <a:buFont typeface="Wingdings" charset="2"/>
              <a:buNone/>
              <a:tabLst/>
              <a:defRPr/>
            </a:pPr>
            <a:endParaRPr lang="en-US" dirty="0"/>
          </a:p>
          <a:p>
            <a:pPr marL="0" marR="0" lvl="0" indent="0" defTabSz="914400" eaLnBrk="1" fontAlgn="auto" latinLnBrk="0" hangingPunct="1">
              <a:lnSpc>
                <a:spcPct val="100000"/>
              </a:lnSpc>
              <a:spcBef>
                <a:spcPts val="0"/>
              </a:spcBef>
              <a:spcAft>
                <a:spcPts val="0"/>
              </a:spcAft>
              <a:buClrTx/>
              <a:buSzTx/>
              <a:buFont typeface="Wingdings" charset="2"/>
              <a:buNone/>
              <a:tabLst/>
              <a:defRPr/>
            </a:pPr>
            <a:endParaRPr lang="en-US" dirty="0" smtClean="0"/>
          </a:p>
          <a:p>
            <a:pPr marL="0" marR="0" lvl="0" indent="0" defTabSz="914400" eaLnBrk="1" fontAlgn="auto" latinLnBrk="0" hangingPunct="1">
              <a:lnSpc>
                <a:spcPct val="100000"/>
              </a:lnSpc>
              <a:spcBef>
                <a:spcPts val="0"/>
              </a:spcBef>
              <a:spcAft>
                <a:spcPts val="0"/>
              </a:spcAft>
              <a:buClrTx/>
              <a:buSzTx/>
              <a:buFont typeface="Wingdings" charset="2"/>
              <a:buNone/>
              <a:tabLst/>
              <a:defRPr/>
            </a:pPr>
            <a:endParaRPr lang="en-US" dirty="0"/>
          </a:p>
          <a:p>
            <a:pPr marL="0" marR="0" lvl="0" indent="0" defTabSz="914400" eaLnBrk="1" fontAlgn="auto" latinLnBrk="0" hangingPunct="1">
              <a:lnSpc>
                <a:spcPct val="100000"/>
              </a:lnSpc>
              <a:spcBef>
                <a:spcPts val="0"/>
              </a:spcBef>
              <a:spcAft>
                <a:spcPts val="0"/>
              </a:spcAft>
              <a:buClrTx/>
              <a:buSzTx/>
              <a:buFont typeface="Wingdings" charset="2"/>
              <a:buNone/>
              <a:tabLst/>
              <a:defRPr/>
            </a:pPr>
            <a:endParaRPr lang="en-US" dirty="0" smtClean="0"/>
          </a:p>
          <a:p>
            <a:pPr marL="342900" marR="0" lvl="0" indent="-342900" defTabSz="914400" eaLnBrk="1" fontAlgn="auto" latinLnBrk="0" hangingPunct="1">
              <a:lnSpc>
                <a:spcPct val="100000"/>
              </a:lnSpc>
              <a:spcBef>
                <a:spcPts val="0"/>
              </a:spcBef>
              <a:spcAft>
                <a:spcPts val="0"/>
              </a:spcAft>
              <a:buClrTx/>
              <a:buSzTx/>
              <a:buFont typeface="Wingdings" charset="2"/>
              <a:buChar char="q"/>
              <a:tabLst/>
              <a:defRPr/>
            </a:pPr>
            <a:endParaRPr lang="en-US" dirty="0"/>
          </a:p>
          <a:p>
            <a:pPr marL="342900" marR="0" lvl="0" indent="-342900" defTabSz="914400" eaLnBrk="1" fontAlgn="auto" latinLnBrk="0" hangingPunct="1">
              <a:lnSpc>
                <a:spcPct val="100000"/>
              </a:lnSpc>
              <a:spcBef>
                <a:spcPts val="0"/>
              </a:spcBef>
              <a:spcAft>
                <a:spcPts val="0"/>
              </a:spcAft>
              <a:buClrTx/>
              <a:buSzTx/>
              <a:buFont typeface="Wingdings" charset="2"/>
              <a:buChar char="q"/>
              <a:tabLst/>
              <a:defRPr/>
            </a:pPr>
            <a:endParaRPr lang="en-US" dirty="0" smtClean="0"/>
          </a:p>
          <a:p>
            <a:pPr marL="342900" marR="0" lvl="0" indent="-342900" defTabSz="914400" eaLnBrk="1" fontAlgn="auto" latinLnBrk="0" hangingPunct="1">
              <a:lnSpc>
                <a:spcPct val="100000"/>
              </a:lnSpc>
              <a:spcBef>
                <a:spcPts val="0"/>
              </a:spcBef>
              <a:spcAft>
                <a:spcPts val="0"/>
              </a:spcAft>
              <a:buClrTx/>
              <a:buSzTx/>
              <a:buFont typeface="Wingdings" charset="2"/>
              <a:buChar char="q"/>
              <a:tabLst/>
              <a:defRPr/>
            </a:pPr>
            <a:r>
              <a:rPr lang="en-US" dirty="0" smtClean="0"/>
              <a:t>Mathematical program</a:t>
            </a:r>
            <a:endParaRPr lang="en-US" dirty="0"/>
          </a:p>
        </p:txBody>
      </p:sp>
      <p:pic>
        <p:nvPicPr>
          <p:cNvPr id="31" name="Content Placeholder 12"/>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1134903" y="4533949"/>
            <a:ext cx="6629400" cy="158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 name="Picture 3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53953" y="1676400"/>
            <a:ext cx="6591300" cy="1676400"/>
          </a:xfrm>
          <a:prstGeom prst="rect">
            <a:avLst/>
          </a:prstGeom>
        </p:spPr>
      </p:pic>
    </p:spTree>
    <p:extLst>
      <p:ext uri="{BB962C8B-B14F-4D97-AF65-F5344CB8AC3E}">
        <p14:creationId xmlns:p14="http://schemas.microsoft.com/office/powerpoint/2010/main" val="1579340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563043" y="113643"/>
            <a:ext cx="7773120" cy="984885"/>
          </a:xfrm>
        </p:spPr>
        <p:txBody>
          <a:bodyPr/>
          <a:lstStyle/>
          <a:p>
            <a:r>
              <a:rPr lang="en-US" altLang="zh-CN" sz="3200" dirty="0" smtClean="0"/>
              <a:t/>
            </a:r>
            <a:br>
              <a:rPr lang="en-US" altLang="zh-CN" sz="3200" dirty="0" smtClean="0"/>
            </a:br>
            <a:r>
              <a:rPr lang="en-US" altLang="zh-CN" sz="3200" dirty="0" err="1" smtClean="0"/>
              <a:t>FixedSequence</a:t>
            </a:r>
            <a:r>
              <a:rPr lang="en-US" altLang="zh-CN" sz="3200" dirty="0" smtClean="0"/>
              <a:t>-M</a:t>
            </a:r>
            <a:endParaRPr lang="en-US" sz="3200" dirty="0"/>
          </a:p>
        </p:txBody>
      </p:sp>
      <mc:AlternateContent xmlns:mc="http://schemas.openxmlformats.org/markup-compatibility/2006" xmlns:a14="http://schemas.microsoft.com/office/drawing/2010/main">
        <mc:Choice Requires="a14">
          <p:sp>
            <p:nvSpPr>
              <p:cNvPr id="26" name="Content Placeholder 1"/>
              <p:cNvSpPr>
                <a:spLocks noGrp="1"/>
              </p:cNvSpPr>
              <p:nvPr>
                <p:ph idx="10"/>
              </p:nvPr>
            </p:nvSpPr>
            <p:spPr>
              <a:xfrm>
                <a:off x="563040" y="1314450"/>
                <a:ext cx="8087040" cy="4876799"/>
              </a:xfrm>
            </p:spPr>
            <p:txBody>
              <a:bodyPr/>
              <a:lstStyle/>
              <a:p>
                <a:pPr>
                  <a:buFont typeface="Wingdings" charset="2"/>
                  <a:buChar char="q"/>
                </a:pPr>
                <a:r>
                  <a:rPr lang="en-US" altLang="zh-CN" sz="2400" dirty="0" smtClean="0"/>
                  <a:t>Require </a:t>
                </a:r>
                <a:r>
                  <a:rPr lang="en-US" altLang="zh-CN" sz="2400" dirty="0"/>
                  <a:t>the defender to execute </a:t>
                </a:r>
                <a:r>
                  <a:rPr lang="en-US" altLang="zh-CN" sz="2400" dirty="0" smtClean="0"/>
                  <a:t>the </a:t>
                </a:r>
                <a:r>
                  <a:rPr lang="en-US" altLang="zh-CN" sz="2400" dirty="0"/>
                  <a:t>sequence </a:t>
                </a:r>
                <a:r>
                  <a:rPr lang="en-US" altLang="zh-CN" sz="2400" dirty="0" smtClean="0"/>
                  <a:t>of length M repeatedly</a:t>
                </a:r>
              </a:p>
              <a:p>
                <a:pPr>
                  <a:buFont typeface="Wingdings" charset="2"/>
                  <a:buChar char="q"/>
                </a:pPr>
                <a:endParaRPr lang="en-US" altLang="zh-CN" sz="2400" dirty="0" smtClean="0"/>
              </a:p>
              <a:p>
                <a:pPr>
                  <a:buFont typeface="Wingdings" charset="2"/>
                  <a:buChar char="q"/>
                </a:pPr>
                <a:r>
                  <a:rPr lang="en-US" altLang="zh-CN" sz="2400" dirty="0" smtClean="0"/>
                  <a:t>Example with M=2: find best strategy A and B</a:t>
                </a:r>
              </a:p>
              <a:p>
                <a:pPr>
                  <a:buFont typeface="Wingdings" charset="2"/>
                  <a:buChar char="q"/>
                </a:pPr>
                <a:endParaRPr lang="en-US" altLang="zh-CN" sz="2400" dirty="0"/>
              </a:p>
              <a:p>
                <a:pPr>
                  <a:buFont typeface="Wingdings" charset="2"/>
                  <a:buChar char="q"/>
                </a:pPr>
                <a:endParaRPr lang="en-US" altLang="zh-CN" sz="2400" dirty="0" smtClean="0"/>
              </a:p>
              <a:p>
                <a:pPr>
                  <a:buFont typeface="Wingdings" charset="2"/>
                  <a:buChar char="q"/>
                </a:pPr>
                <a:endParaRPr lang="en-US" altLang="zh-CN" sz="2400" dirty="0" smtClean="0"/>
              </a:p>
              <a:p>
                <a:pPr>
                  <a:buFont typeface="Wingdings" charset="2"/>
                  <a:buChar char="q"/>
                </a:pPr>
                <a:r>
                  <a:rPr lang="en-US" altLang="zh-CN" sz="2400" dirty="0"/>
                  <a:t>Theoretical guarantee: </a:t>
                </a:r>
                <a14:m>
                  <m:oMath xmlns:m="http://schemas.openxmlformats.org/officeDocument/2006/math">
                    <m:d>
                      <m:dPr>
                        <m:ctrlPr>
                          <a:rPr lang="en-US" altLang="zh-CN" sz="2400" i="1">
                            <a:latin typeface="Cambria Math" charset="0"/>
                          </a:rPr>
                        </m:ctrlPr>
                      </m:dPr>
                      <m:e>
                        <m:r>
                          <a:rPr lang="en-US" altLang="zh-CN" sz="2400" i="1">
                            <a:latin typeface="Cambria Math"/>
                          </a:rPr>
                          <m:t>1−</m:t>
                        </m:r>
                        <m:f>
                          <m:fPr>
                            <m:ctrlPr>
                              <a:rPr lang="en-US" altLang="zh-CN" sz="2400" i="1">
                                <a:latin typeface="Cambria Math" charset="0"/>
                              </a:rPr>
                            </m:ctrlPr>
                          </m:fPr>
                          <m:num>
                            <m:r>
                              <a:rPr lang="en-US" altLang="zh-CN" sz="2400" i="1">
                                <a:latin typeface="Cambria Math"/>
                              </a:rPr>
                              <m:t>1</m:t>
                            </m:r>
                          </m:num>
                          <m:den>
                            <m:r>
                              <a:rPr lang="en-US" altLang="zh-CN" sz="2400" i="1">
                                <a:latin typeface="Cambria Math"/>
                              </a:rPr>
                              <m:t>𝑀</m:t>
                            </m:r>
                          </m:den>
                        </m:f>
                      </m:e>
                    </m:d>
                  </m:oMath>
                </a14:m>
                <a:r>
                  <a:rPr lang="en-US" altLang="zh-CN" sz="2400" dirty="0"/>
                  <a:t> approximation of the optimal strategy profile</a:t>
                </a:r>
              </a:p>
              <a:p>
                <a:pPr>
                  <a:buFont typeface="Wingdings" charset="2"/>
                  <a:buChar char="q"/>
                </a:pPr>
                <a:endParaRPr lang="en-US" altLang="zh-CN" sz="2400" dirty="0" smtClean="0"/>
              </a:p>
            </p:txBody>
          </p:sp>
        </mc:Choice>
        <mc:Fallback xmlns="">
          <p:sp>
            <p:nvSpPr>
              <p:cNvPr id="26" name="Content Placeholder 1"/>
              <p:cNvSpPr>
                <a:spLocks noGrp="1" noRot="1" noChangeAspect="1" noMove="1" noResize="1" noEditPoints="1" noAdjustHandles="1" noChangeArrowheads="1" noChangeShapeType="1" noTextEdit="1"/>
              </p:cNvSpPr>
              <p:nvPr>
                <p:ph idx="10"/>
              </p:nvPr>
            </p:nvSpPr>
            <p:spPr>
              <a:xfrm>
                <a:off x="563040" y="1314450"/>
                <a:ext cx="8087040" cy="4876799"/>
              </a:xfrm>
              <a:blipFill rotWithShape="0">
                <a:blip r:embed="rId3"/>
                <a:stretch>
                  <a:fillRect l="-452" t="-2750" r="-377"/>
                </a:stretch>
              </a:blipFill>
            </p:spPr>
            <p:txBody>
              <a:bodyPr/>
              <a:lstStyle/>
              <a:p>
                <a:r>
                  <a:rPr lang="en-US">
                    <a:noFill/>
                  </a:rPr>
                  <a:t> </a:t>
                </a:r>
              </a:p>
            </p:txBody>
          </p:sp>
        </mc:Fallback>
      </mc:AlternateContent>
      <p:graphicFrame>
        <p:nvGraphicFramePr>
          <p:cNvPr id="2" name="Table 1"/>
          <p:cNvGraphicFramePr>
            <a:graphicFrameLocks noGrp="1"/>
          </p:cNvGraphicFramePr>
          <p:nvPr>
            <p:extLst>
              <p:ext uri="{D42A27DB-BD31-4B8C-83A1-F6EECF244321}">
                <p14:modId xmlns:p14="http://schemas.microsoft.com/office/powerpoint/2010/main" val="118580505"/>
              </p:ext>
            </p:extLst>
          </p:nvPr>
        </p:nvGraphicFramePr>
        <p:xfrm>
          <a:off x="2103665" y="3126300"/>
          <a:ext cx="4354285" cy="914400"/>
        </p:xfrm>
        <a:graphic>
          <a:graphicData uri="http://schemas.openxmlformats.org/drawingml/2006/table">
            <a:tbl>
              <a:tblPr firstRow="1" bandRow="1">
                <a:tableStyleId>{5C22544A-7EE6-4342-B048-85BDC9FD1C3A}</a:tableStyleId>
              </a:tblPr>
              <a:tblGrid>
                <a:gridCol w="870857"/>
                <a:gridCol w="870857"/>
                <a:gridCol w="870857"/>
                <a:gridCol w="870857"/>
                <a:gridCol w="870857"/>
              </a:tblGrid>
              <a:tr h="370840">
                <a:tc>
                  <a:txBody>
                    <a:bodyPr/>
                    <a:lstStyle/>
                    <a:p>
                      <a:pPr algn="ctr"/>
                      <a:r>
                        <a:rPr lang="en-US" sz="2400" dirty="0" smtClean="0"/>
                        <a:t>Jan</a:t>
                      </a:r>
                      <a:endParaRPr lang="en-US" sz="2400" dirty="0"/>
                    </a:p>
                  </a:txBody>
                  <a:tcPr/>
                </a:tc>
                <a:tc>
                  <a:txBody>
                    <a:bodyPr/>
                    <a:lstStyle/>
                    <a:p>
                      <a:pPr algn="ctr"/>
                      <a:r>
                        <a:rPr lang="en-US" sz="2400" dirty="0" smtClean="0"/>
                        <a:t>Feb</a:t>
                      </a:r>
                      <a:endParaRPr lang="en-US" sz="2400" dirty="0"/>
                    </a:p>
                  </a:txBody>
                  <a:tcPr/>
                </a:tc>
                <a:tc>
                  <a:txBody>
                    <a:bodyPr/>
                    <a:lstStyle/>
                    <a:p>
                      <a:pPr algn="ctr"/>
                      <a:r>
                        <a:rPr lang="en-US" sz="2400" dirty="0" smtClean="0"/>
                        <a:t>Mar</a:t>
                      </a:r>
                      <a:endParaRPr lang="en-US" sz="2400" dirty="0"/>
                    </a:p>
                  </a:txBody>
                  <a:tcPr/>
                </a:tc>
                <a:tc>
                  <a:txBody>
                    <a:bodyPr/>
                    <a:lstStyle/>
                    <a:p>
                      <a:pPr algn="ctr"/>
                      <a:r>
                        <a:rPr lang="en-US" sz="2400" dirty="0" smtClean="0"/>
                        <a:t>Apr</a:t>
                      </a:r>
                      <a:endParaRPr lang="en-US" sz="2400" dirty="0"/>
                    </a:p>
                  </a:txBody>
                  <a:tcPr/>
                </a:tc>
                <a:tc>
                  <a:txBody>
                    <a:bodyPr/>
                    <a:lstStyle/>
                    <a:p>
                      <a:pPr algn="ctr"/>
                      <a:r>
                        <a:rPr lang="en-US" sz="2400" dirty="0" smtClean="0"/>
                        <a:t>May</a:t>
                      </a:r>
                      <a:endParaRPr lang="en-US" sz="2400" dirty="0"/>
                    </a:p>
                  </a:txBody>
                  <a:tcPr/>
                </a:tc>
              </a:tr>
              <a:tr h="370840">
                <a:tc>
                  <a:txBody>
                    <a:bodyPr/>
                    <a:lstStyle/>
                    <a:p>
                      <a:pPr algn="ctr"/>
                      <a:r>
                        <a:rPr lang="en-US" sz="2400" dirty="0" smtClean="0"/>
                        <a:t>A</a:t>
                      </a:r>
                      <a:endParaRPr lang="en-US" sz="2400" dirty="0"/>
                    </a:p>
                  </a:txBody>
                  <a:tcPr/>
                </a:tc>
                <a:tc>
                  <a:txBody>
                    <a:bodyPr/>
                    <a:lstStyle/>
                    <a:p>
                      <a:pPr algn="ctr"/>
                      <a:r>
                        <a:rPr lang="en-US" sz="2400" dirty="0" smtClean="0"/>
                        <a:t>B</a:t>
                      </a:r>
                      <a:endParaRPr lang="en-US" sz="2400" dirty="0"/>
                    </a:p>
                  </a:txBody>
                  <a:tcPr/>
                </a:tc>
                <a:tc>
                  <a:txBody>
                    <a:bodyPr/>
                    <a:lstStyle/>
                    <a:p>
                      <a:pPr algn="ctr"/>
                      <a:r>
                        <a:rPr lang="en-US" sz="2400" dirty="0" smtClean="0"/>
                        <a:t>A</a:t>
                      </a:r>
                      <a:endParaRPr lang="en-US" sz="2400" dirty="0"/>
                    </a:p>
                  </a:txBody>
                  <a:tcPr/>
                </a:tc>
                <a:tc>
                  <a:txBody>
                    <a:bodyPr/>
                    <a:lstStyle/>
                    <a:p>
                      <a:pPr algn="ctr"/>
                      <a:r>
                        <a:rPr lang="en-US" sz="2400" dirty="0" smtClean="0"/>
                        <a:t>B</a:t>
                      </a:r>
                      <a:endParaRPr lang="en-US" sz="2400" dirty="0"/>
                    </a:p>
                  </a:txBody>
                  <a:tcPr/>
                </a:tc>
                <a:tc>
                  <a:txBody>
                    <a:bodyPr/>
                    <a:lstStyle/>
                    <a:p>
                      <a:pPr algn="ctr"/>
                      <a:r>
                        <a:rPr lang="en-US" sz="2400" dirty="0" smtClean="0"/>
                        <a:t>A</a:t>
                      </a:r>
                      <a:endParaRPr lang="en-US" sz="2400" dirty="0"/>
                    </a:p>
                  </a:txBody>
                  <a:tcPr/>
                </a:tc>
              </a:tr>
            </a:tbl>
          </a:graphicData>
        </a:graphic>
      </p:graphicFrame>
      <p:sp>
        <p:nvSpPr>
          <p:cNvPr id="4" name="Slide Number Placeholder 3"/>
          <p:cNvSpPr>
            <a:spLocks noGrp="1"/>
          </p:cNvSpPr>
          <p:nvPr>
            <p:ph type="sldNum" sz="quarter" idx="13"/>
          </p:nvPr>
        </p:nvSpPr>
        <p:spPr/>
        <p:txBody>
          <a:bodyPr/>
          <a:lstStyle/>
          <a:p>
            <a:fld id="{F6ADBB31-E9AC-40A3-8693-7EF2E67BC7A0}" type="slidenum">
              <a:rPr lang="en-US" smtClean="0"/>
              <a:t>13</a:t>
            </a:fld>
            <a:endParaRPr lang="en-US" dirty="0"/>
          </a:p>
        </p:txBody>
      </p:sp>
    </p:spTree>
    <p:extLst>
      <p:ext uri="{BB962C8B-B14F-4D97-AF65-F5344CB8AC3E}">
        <p14:creationId xmlns:p14="http://schemas.microsoft.com/office/powerpoint/2010/main" val="541267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2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563043" y="113643"/>
            <a:ext cx="7773120" cy="984885"/>
          </a:xfrm>
        </p:spPr>
        <p:txBody>
          <a:bodyPr/>
          <a:lstStyle/>
          <a:p>
            <a:r>
              <a:rPr lang="en-US" altLang="zh-CN" sz="3200" dirty="0" smtClean="0"/>
              <a:t/>
            </a:r>
            <a:br>
              <a:rPr lang="en-US" altLang="zh-CN" sz="3200" dirty="0" smtClean="0"/>
            </a:br>
            <a:r>
              <a:rPr lang="en-US" altLang="zh-CN" sz="3200" dirty="0" err="1" smtClean="0"/>
              <a:t>FixedSequence</a:t>
            </a:r>
            <a:r>
              <a:rPr lang="en-US" altLang="zh-CN" sz="3200" dirty="0" smtClean="0"/>
              <a:t>-M</a:t>
            </a:r>
            <a:endParaRPr lang="en-US" sz="3200" dirty="0"/>
          </a:p>
        </p:txBody>
      </p:sp>
      <p:pic>
        <p:nvPicPr>
          <p:cNvPr id="5" name="Content Placeholder 4"/>
          <p:cNvPicPr>
            <a:picLocks noGrp="1" noChangeAspect="1"/>
          </p:cNvPicPr>
          <p:nvPr>
            <p:ph idx="10"/>
          </p:nvPr>
        </p:nvPicPr>
        <p:blipFill>
          <a:blip r:embed="rId3">
            <a:extLst>
              <a:ext uri="{28A0092B-C50C-407E-A947-70E740481C1C}">
                <a14:useLocalDpi xmlns:a14="http://schemas.microsoft.com/office/drawing/2010/main" val="0"/>
              </a:ext>
            </a:extLst>
          </a:blip>
          <a:stretch>
            <a:fillRect/>
          </a:stretch>
        </p:blipFill>
        <p:spPr>
          <a:xfrm>
            <a:off x="1292225" y="1360629"/>
            <a:ext cx="6629400" cy="1930400"/>
          </a:xfrm>
        </p:spPr>
      </p:pic>
      <p:sp>
        <p:nvSpPr>
          <p:cNvPr id="4" name="Slide Number Placeholder 3"/>
          <p:cNvSpPr>
            <a:spLocks noGrp="1"/>
          </p:cNvSpPr>
          <p:nvPr>
            <p:ph type="sldNum" sz="quarter" idx="13"/>
          </p:nvPr>
        </p:nvSpPr>
        <p:spPr/>
        <p:txBody>
          <a:bodyPr/>
          <a:lstStyle/>
          <a:p>
            <a:fld id="{F6ADBB31-E9AC-40A3-8693-7EF2E67BC7A0}" type="slidenum">
              <a:rPr lang="en-US" smtClean="0"/>
              <a:t>14</a:t>
            </a:fld>
            <a:endParaRPr lang="en-US" dirty="0"/>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41136" y="3950854"/>
            <a:ext cx="6565900" cy="2032000"/>
          </a:xfrm>
          <a:prstGeom prst="rect">
            <a:avLst/>
          </a:prstGeom>
        </p:spPr>
      </p:pic>
    </p:spTree>
    <p:extLst>
      <p:ext uri="{BB962C8B-B14F-4D97-AF65-F5344CB8AC3E}">
        <p14:creationId xmlns:p14="http://schemas.microsoft.com/office/powerpoint/2010/main" val="2041684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le 2"/>
          <p:cNvSpPr>
            <a:spLocks noGrp="1"/>
          </p:cNvSpPr>
          <p:nvPr>
            <p:ph type="ctrTitle" idx="4294967295"/>
          </p:nvPr>
        </p:nvSpPr>
        <p:spPr>
          <a:xfrm>
            <a:off x="563563" y="542925"/>
            <a:ext cx="7772400" cy="508000"/>
          </a:xfrm>
        </p:spPr>
        <p:txBody>
          <a:bodyPr/>
          <a:lstStyle/>
          <a:p>
            <a:pPr algn="ctr">
              <a:buSzPct val="100000"/>
              <a:buFont typeface="Times New Roman" pitchFamily="18" charset="0"/>
              <a:buNone/>
            </a:pPr>
            <a:r>
              <a:rPr lang="en-US" sz="3200" dirty="0" smtClean="0">
                <a:ea typeface="ＭＳ Ｐゴシック" pitchFamily="34" charset="-128"/>
              </a:rPr>
              <a:t>Outline</a:t>
            </a:r>
          </a:p>
        </p:txBody>
      </p:sp>
      <p:sp>
        <p:nvSpPr>
          <p:cNvPr id="34818" name="Content Placeholder 1"/>
          <p:cNvSpPr txBox="1">
            <a:spLocks/>
          </p:cNvSpPr>
          <p:nvPr/>
        </p:nvSpPr>
        <p:spPr bwMode="auto">
          <a:xfrm>
            <a:off x="563563" y="1568449"/>
            <a:ext cx="8086725" cy="457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388938" indent="-293688" defTabSz="414338" eaLnBrk="0" hangingPunct="0">
              <a:defRPr sz="2400">
                <a:solidFill>
                  <a:schemeClr val="tx1"/>
                </a:solidFill>
                <a:latin typeface="Arial" pitchFamily="34" charset="0"/>
                <a:ea typeface="ＭＳ Ｐゴシック" pitchFamily="34" charset="-128"/>
              </a:defRPr>
            </a:lvl1pPr>
            <a:lvl2pPr marL="742950" indent="-285750" defTabSz="414338" eaLnBrk="0" hangingPunct="0">
              <a:defRPr sz="2400">
                <a:solidFill>
                  <a:schemeClr val="tx1"/>
                </a:solidFill>
                <a:latin typeface="Arial" pitchFamily="34" charset="0"/>
                <a:ea typeface="ＭＳ Ｐゴシック" pitchFamily="34" charset="-128"/>
              </a:defRPr>
            </a:lvl2pPr>
            <a:lvl3pPr marL="1143000" indent="-228600" defTabSz="414338" eaLnBrk="0" hangingPunct="0">
              <a:defRPr sz="2400">
                <a:solidFill>
                  <a:schemeClr val="tx1"/>
                </a:solidFill>
                <a:latin typeface="Arial" pitchFamily="34" charset="0"/>
                <a:ea typeface="ＭＳ Ｐゴシック" pitchFamily="34" charset="-128"/>
              </a:defRPr>
            </a:lvl3pPr>
            <a:lvl4pPr marL="1600200" indent="-228600" defTabSz="414338" eaLnBrk="0" hangingPunct="0">
              <a:defRPr sz="2400">
                <a:solidFill>
                  <a:schemeClr val="tx1"/>
                </a:solidFill>
                <a:latin typeface="Arial" pitchFamily="34" charset="0"/>
                <a:ea typeface="ＭＳ Ｐゴシック" pitchFamily="34" charset="-128"/>
              </a:defRPr>
            </a:lvl4pPr>
            <a:lvl5pPr marL="2057400" indent="-228600" defTabSz="414338" eaLnBrk="0" hangingPunct="0">
              <a:defRPr sz="2400">
                <a:solidFill>
                  <a:schemeClr val="tx1"/>
                </a:solidFill>
                <a:latin typeface="Arial" pitchFamily="34" charset="0"/>
                <a:ea typeface="ＭＳ Ｐゴシック" pitchFamily="34" charset="-128"/>
              </a:defRPr>
            </a:lvl5pPr>
            <a:lvl6pPr marL="2514600" indent="-228600" defTabSz="414338"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14338"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14338"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14338"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marL="552450" indent="-457200">
              <a:lnSpc>
                <a:spcPct val="90000"/>
              </a:lnSpc>
              <a:spcAft>
                <a:spcPts val="1275"/>
              </a:spcAft>
              <a:buClr>
                <a:srgbClr val="000000"/>
              </a:buClr>
              <a:buSzPct val="80000"/>
              <a:buFont typeface="Wingdings" charset="2"/>
              <a:buChar char="q"/>
            </a:pPr>
            <a:r>
              <a:rPr lang="en-US" altLang="zh-CN" sz="3200" dirty="0" smtClean="0">
                <a:solidFill>
                  <a:schemeClr val="bg1">
                    <a:lumMod val="65000"/>
                  </a:schemeClr>
                </a:solidFill>
                <a:latin typeface="Times New Roman" pitchFamily="18" charset="0"/>
              </a:rPr>
              <a:t>Green Security Game </a:t>
            </a:r>
            <a:r>
              <a:rPr lang="en-US" sz="3200" dirty="0" smtClean="0">
                <a:solidFill>
                  <a:schemeClr val="bg1">
                    <a:lumMod val="65000"/>
                  </a:schemeClr>
                </a:solidFill>
                <a:latin typeface="Times New Roman" pitchFamily="18" charset="0"/>
              </a:rPr>
              <a:t>Model</a:t>
            </a:r>
          </a:p>
          <a:p>
            <a:pPr marL="552450" indent="-457200">
              <a:lnSpc>
                <a:spcPct val="90000"/>
              </a:lnSpc>
              <a:spcAft>
                <a:spcPts val="1275"/>
              </a:spcAft>
              <a:buClr>
                <a:srgbClr val="000000"/>
              </a:buClr>
              <a:buSzPct val="80000"/>
              <a:buFont typeface="Wingdings" charset="2"/>
              <a:buChar char="q"/>
            </a:pPr>
            <a:endParaRPr lang="en-US" sz="3200" dirty="0">
              <a:solidFill>
                <a:schemeClr val="bg1">
                  <a:lumMod val="65000"/>
                </a:schemeClr>
              </a:solidFill>
              <a:latin typeface="Times New Roman" pitchFamily="18" charset="0"/>
            </a:endParaRPr>
          </a:p>
          <a:p>
            <a:pPr marL="552450" indent="-457200">
              <a:lnSpc>
                <a:spcPct val="90000"/>
              </a:lnSpc>
              <a:spcAft>
                <a:spcPts val="1275"/>
              </a:spcAft>
              <a:buClr>
                <a:srgbClr val="000000"/>
              </a:buClr>
              <a:buSzPct val="80000"/>
              <a:buFont typeface="Wingdings" charset="2"/>
              <a:buChar char="q"/>
            </a:pPr>
            <a:r>
              <a:rPr lang="en-US" altLang="zh-CN" sz="3200" dirty="0" smtClean="0">
                <a:solidFill>
                  <a:schemeClr val="bg1">
                    <a:lumMod val="65000"/>
                  </a:schemeClr>
                </a:solidFill>
                <a:latin typeface="Times New Roman" pitchFamily="18" charset="0"/>
              </a:rPr>
              <a:t>Planning algorithms</a:t>
            </a:r>
            <a:endParaRPr lang="en-US" sz="3200" dirty="0" smtClean="0">
              <a:solidFill>
                <a:schemeClr val="bg1">
                  <a:lumMod val="65000"/>
                </a:schemeClr>
              </a:solidFill>
              <a:latin typeface="Times New Roman" pitchFamily="18" charset="0"/>
            </a:endParaRPr>
          </a:p>
          <a:p>
            <a:pPr marL="552450" indent="-457200">
              <a:lnSpc>
                <a:spcPct val="90000"/>
              </a:lnSpc>
              <a:spcAft>
                <a:spcPts val="1275"/>
              </a:spcAft>
              <a:buClr>
                <a:srgbClr val="000000"/>
              </a:buClr>
              <a:buSzPct val="80000"/>
              <a:buFont typeface="Wingdings" charset="2"/>
              <a:buChar char="q"/>
            </a:pPr>
            <a:endParaRPr lang="en-US" altLang="zh-CN" sz="3200" b="1" i="1" u="sng" dirty="0">
              <a:solidFill>
                <a:srgbClr val="000000"/>
              </a:solidFill>
              <a:latin typeface="Times New Roman" pitchFamily="18" charset="0"/>
            </a:endParaRPr>
          </a:p>
          <a:p>
            <a:pPr marL="552450" indent="-457200">
              <a:lnSpc>
                <a:spcPct val="90000"/>
              </a:lnSpc>
              <a:spcAft>
                <a:spcPts val="1275"/>
              </a:spcAft>
              <a:buClr>
                <a:srgbClr val="000000"/>
              </a:buClr>
              <a:buSzPct val="80000"/>
              <a:buFont typeface="Wingdings" charset="2"/>
              <a:buChar char="q"/>
            </a:pPr>
            <a:r>
              <a:rPr lang="en-US" altLang="zh-CN" sz="3200" b="1" i="1" u="sng" dirty="0" smtClean="0">
                <a:solidFill>
                  <a:srgbClr val="000000"/>
                </a:solidFill>
                <a:latin typeface="Times New Roman" pitchFamily="18" charset="0"/>
              </a:rPr>
              <a:t>Planning and Learning</a:t>
            </a:r>
          </a:p>
          <a:p>
            <a:pPr marL="552450" indent="-457200">
              <a:lnSpc>
                <a:spcPct val="90000"/>
              </a:lnSpc>
              <a:spcAft>
                <a:spcPts val="1275"/>
              </a:spcAft>
              <a:buClr>
                <a:srgbClr val="000000"/>
              </a:buClr>
              <a:buSzPct val="80000"/>
              <a:buFont typeface="Wingdings" charset="2"/>
              <a:buChar char="q"/>
            </a:pPr>
            <a:endParaRPr lang="en-US" sz="3200" dirty="0" smtClean="0">
              <a:solidFill>
                <a:srgbClr val="000000"/>
              </a:solidFill>
              <a:latin typeface="Times New Roman" pitchFamily="18" charset="0"/>
            </a:endParaRPr>
          </a:p>
          <a:p>
            <a:pPr marL="552450" indent="-457200">
              <a:lnSpc>
                <a:spcPct val="90000"/>
              </a:lnSpc>
              <a:spcAft>
                <a:spcPts val="1275"/>
              </a:spcAft>
              <a:buClr>
                <a:srgbClr val="000000"/>
              </a:buClr>
              <a:buSzPct val="80000"/>
              <a:buFont typeface="Wingdings" charset="2"/>
              <a:buChar char="q"/>
            </a:pPr>
            <a:r>
              <a:rPr lang="en-US" sz="3200" dirty="0" smtClean="0">
                <a:solidFill>
                  <a:srgbClr val="000000"/>
                </a:solidFill>
                <a:latin typeface="Times New Roman" pitchFamily="18" charset="0"/>
              </a:rPr>
              <a:t>Results</a:t>
            </a:r>
          </a:p>
        </p:txBody>
      </p:sp>
      <p:sp>
        <p:nvSpPr>
          <p:cNvPr id="2" name="Slide Number Placeholder 1"/>
          <p:cNvSpPr>
            <a:spLocks noGrp="1"/>
          </p:cNvSpPr>
          <p:nvPr>
            <p:ph type="sldNum" sz="quarter" idx="13"/>
          </p:nvPr>
        </p:nvSpPr>
        <p:spPr/>
        <p:txBody>
          <a:bodyPr/>
          <a:lstStyle/>
          <a:p>
            <a:fld id="{F6ADBB31-E9AC-40A3-8693-7EF2E67BC7A0}" type="slidenum">
              <a:rPr lang="en-US" smtClean="0"/>
              <a:t>15</a:t>
            </a:fld>
            <a:endParaRPr lang="en-US" dirty="0"/>
          </a:p>
        </p:txBody>
      </p:sp>
    </p:spTree>
    <p:extLst>
      <p:ext uri="{BB962C8B-B14F-4D97-AF65-F5344CB8AC3E}">
        <p14:creationId xmlns:p14="http://schemas.microsoft.com/office/powerpoint/2010/main" val="1300681800"/>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0"/>
          </p:nvPr>
        </p:nvSpPr>
        <p:spPr>
          <a:xfrm>
            <a:off x="563040" y="1253765"/>
            <a:ext cx="8087040" cy="4802071"/>
          </a:xfrm>
        </p:spPr>
        <p:txBody>
          <a:bodyPr/>
          <a:lstStyle/>
          <a:p>
            <a:r>
              <a:rPr lang="en-US" sz="2400" dirty="0" smtClean="0"/>
              <a:t>Learn </a:t>
            </a:r>
            <a:r>
              <a:rPr lang="en-US" altLang="zh-CN" sz="2400" dirty="0" smtClean="0"/>
              <a:t>parameters in attackers’ bounded rationality model </a:t>
            </a:r>
            <a:r>
              <a:rPr lang="en-US" sz="2400" dirty="0" smtClean="0"/>
              <a:t>from attack data</a:t>
            </a:r>
          </a:p>
          <a:p>
            <a:endParaRPr lang="en-US" altLang="zh-CN" sz="2400" dirty="0"/>
          </a:p>
          <a:p>
            <a:r>
              <a:rPr lang="en-US" sz="2400" dirty="0" smtClean="0"/>
              <a:t>Previous work</a:t>
            </a:r>
          </a:p>
          <a:p>
            <a:pPr lvl="1"/>
            <a:r>
              <a:rPr lang="en-US" sz="2400" dirty="0" smtClean="0"/>
              <a:t>Apply Maximum Likelihood Estimation (MLE)</a:t>
            </a:r>
          </a:p>
          <a:p>
            <a:pPr lvl="1"/>
            <a:r>
              <a:rPr lang="en-US" sz="2400" dirty="0" smtClean="0"/>
              <a:t>May lead to highly biased results</a:t>
            </a:r>
          </a:p>
          <a:p>
            <a:pPr lvl="1"/>
            <a:endParaRPr lang="en-US" sz="2400" dirty="0" smtClean="0"/>
          </a:p>
          <a:p>
            <a:r>
              <a:rPr lang="en-US" altLang="zh-CN" sz="2400" dirty="0" smtClean="0"/>
              <a:t>Proposed learning </a:t>
            </a:r>
            <a:r>
              <a:rPr lang="en-US" altLang="zh-CN" sz="2400" dirty="0"/>
              <a:t>algorithm</a:t>
            </a:r>
          </a:p>
          <a:p>
            <a:pPr lvl="1"/>
            <a:r>
              <a:rPr lang="en-US" altLang="zh-CN" sz="2400" dirty="0" smtClean="0"/>
              <a:t>Calculate </a:t>
            </a:r>
            <a:r>
              <a:rPr lang="en-US" altLang="zh-CN" sz="2400" dirty="0"/>
              <a:t>posterior distribution for each data </a:t>
            </a:r>
            <a:r>
              <a:rPr lang="en-US" altLang="zh-CN" sz="2400" dirty="0" smtClean="0"/>
              <a:t>point</a:t>
            </a:r>
            <a:endParaRPr lang="en-US" altLang="zh-CN" sz="2400" dirty="0"/>
          </a:p>
        </p:txBody>
      </p:sp>
      <p:sp>
        <p:nvSpPr>
          <p:cNvPr id="3" name="Title 2"/>
          <p:cNvSpPr>
            <a:spLocks noGrp="1"/>
          </p:cNvSpPr>
          <p:nvPr>
            <p:ph type="ctrTitle"/>
          </p:nvPr>
        </p:nvSpPr>
        <p:spPr/>
        <p:txBody>
          <a:bodyPr/>
          <a:lstStyle/>
          <a:p>
            <a:r>
              <a:rPr lang="en-US" dirty="0" smtClean="0"/>
              <a:t>Planning and Learning</a:t>
            </a:r>
            <a:endParaRPr lang="en-US" dirty="0"/>
          </a:p>
        </p:txBody>
      </p:sp>
      <p:sp>
        <p:nvSpPr>
          <p:cNvPr id="4" name="Slide Number Placeholder 3"/>
          <p:cNvSpPr>
            <a:spLocks noGrp="1"/>
          </p:cNvSpPr>
          <p:nvPr>
            <p:ph type="sldNum" sz="quarter" idx="13"/>
          </p:nvPr>
        </p:nvSpPr>
        <p:spPr/>
        <p:txBody>
          <a:bodyPr/>
          <a:lstStyle/>
          <a:p>
            <a:fld id="{F6ADBB31-E9AC-40A3-8693-7EF2E67BC7A0}" type="slidenum">
              <a:rPr lang="en-US" smtClean="0"/>
              <a:t>16</a:t>
            </a:fld>
            <a:endParaRPr lang="en-US" dirty="0"/>
          </a:p>
        </p:txBody>
      </p:sp>
    </p:spTree>
    <p:extLst>
      <p:ext uri="{BB962C8B-B14F-4D97-AF65-F5344CB8AC3E}">
        <p14:creationId xmlns:p14="http://schemas.microsoft.com/office/powerpoint/2010/main" val="296492653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0"/>
          </p:nvPr>
        </p:nvPicPr>
        <p:blipFill>
          <a:blip r:embed="rId3">
            <a:extLst>
              <a:ext uri="{28A0092B-C50C-407E-A947-70E740481C1C}">
                <a14:useLocalDpi xmlns:a14="http://schemas.microsoft.com/office/drawing/2010/main" val="0"/>
              </a:ext>
            </a:extLst>
          </a:blip>
          <a:stretch>
            <a:fillRect/>
          </a:stretch>
        </p:blipFill>
        <p:spPr>
          <a:xfrm>
            <a:off x="1285875" y="1466195"/>
            <a:ext cx="6642100" cy="2743200"/>
          </a:xfrm>
        </p:spPr>
      </p:pic>
      <p:sp>
        <p:nvSpPr>
          <p:cNvPr id="3" name="Title 2"/>
          <p:cNvSpPr>
            <a:spLocks noGrp="1"/>
          </p:cNvSpPr>
          <p:nvPr>
            <p:ph type="ctrTitle"/>
          </p:nvPr>
        </p:nvSpPr>
        <p:spPr/>
        <p:txBody>
          <a:bodyPr/>
          <a:lstStyle/>
          <a:p>
            <a:r>
              <a:rPr lang="en-US" dirty="0" smtClean="0"/>
              <a:t>Planning and Learning</a:t>
            </a:r>
            <a:endParaRPr lang="en-US" dirty="0"/>
          </a:p>
        </p:txBody>
      </p:sp>
      <p:sp>
        <p:nvSpPr>
          <p:cNvPr id="4" name="Slide Number Placeholder 3"/>
          <p:cNvSpPr>
            <a:spLocks noGrp="1"/>
          </p:cNvSpPr>
          <p:nvPr>
            <p:ph type="sldNum" sz="quarter" idx="13"/>
          </p:nvPr>
        </p:nvSpPr>
        <p:spPr/>
        <p:txBody>
          <a:bodyPr/>
          <a:lstStyle/>
          <a:p>
            <a:fld id="{F6ADBB31-E9AC-40A3-8693-7EF2E67BC7A0}" type="slidenum">
              <a:rPr lang="en-US" smtClean="0"/>
              <a:t>17</a:t>
            </a:fld>
            <a:endParaRPr lang="en-US" dirty="0"/>
          </a:p>
        </p:txBody>
      </p:sp>
      <mc:AlternateContent xmlns:mc="http://schemas.openxmlformats.org/markup-compatibility/2006" xmlns:a14="http://schemas.microsoft.com/office/drawing/2010/main">
        <mc:Choice Requires="a14">
          <p:sp>
            <p:nvSpPr>
              <p:cNvPr id="6" name="TextBox 5"/>
              <p:cNvSpPr txBox="1"/>
              <p:nvPr/>
            </p:nvSpPr>
            <p:spPr>
              <a:xfrm>
                <a:off x="1136072" y="4488873"/>
                <a:ext cx="7186236" cy="1201547"/>
              </a:xfrm>
              <a:prstGeom prst="rect">
                <a:avLst/>
              </a:prstGeom>
              <a:noFill/>
            </p:spPr>
            <p:txBody>
              <a:bodyPr wrap="square" rtlCol="0">
                <a:spAutoFit/>
              </a:bodyPr>
              <a:lstStyle/>
              <a:p>
                <a14:m>
                  <m:oMath xmlns:m="http://schemas.openxmlformats.org/officeDocument/2006/math">
                    <m:sSub>
                      <m:sSubPr>
                        <m:ctrlPr>
                          <a:rPr lang="en-US" b="0" i="1" smtClean="0">
                            <a:latin typeface="Cambria Math" charset="0"/>
                            <a:ea typeface="Cambria Math" charset="0"/>
                            <a:cs typeface="Cambria Math" charset="0"/>
                          </a:rPr>
                        </m:ctrlPr>
                      </m:sSubPr>
                      <m:e>
                        <m:r>
                          <a:rPr lang="en-US" i="1" smtClean="0">
                            <a:latin typeface="Cambria Math" charset="0"/>
                            <a:ea typeface="Cambria Math" charset="0"/>
                            <a:cs typeface="Cambria Math" charset="0"/>
                          </a:rPr>
                          <m:t>𝜒</m:t>
                        </m:r>
                      </m:e>
                      <m:sub>
                        <m:r>
                          <a:rPr lang="en-US" b="0" i="1" smtClean="0">
                            <a:latin typeface="Cambria Math" charset="0"/>
                            <a:ea typeface="Cambria Math" charset="0"/>
                            <a:cs typeface="Cambria Math" charset="0"/>
                          </a:rPr>
                          <m:t>𝑖</m:t>
                        </m:r>
                      </m:sub>
                    </m:sSub>
                  </m:oMath>
                </a14:m>
                <a:r>
                  <a:rPr lang="en-US" dirty="0" smtClean="0">
                    <a:latin typeface="+mn-lt"/>
                  </a:rPr>
                  <a:t> - number of attacks on target </a:t>
                </a:r>
                <a:r>
                  <a:rPr lang="en-US" dirty="0" err="1" smtClean="0">
                    <a:latin typeface="+mn-lt"/>
                  </a:rPr>
                  <a:t>i</a:t>
                </a:r>
                <a:endParaRPr lang="en-US" dirty="0" smtClean="0">
                  <a:latin typeface="+mn-lt"/>
                </a:endParaRPr>
              </a:p>
              <a:p>
                <a:r>
                  <a:rPr lang="en-US" dirty="0">
                    <a:latin typeface="+mn-lt"/>
                  </a:rPr>
                  <a:t>d</a:t>
                </a:r>
                <a:r>
                  <a:rPr lang="en-US" dirty="0" smtClean="0">
                    <a:latin typeface="+mn-lt"/>
                  </a:rPr>
                  <a:t>iscrete set </a:t>
                </a:r>
                <a14:m>
                  <m:oMath xmlns:m="http://schemas.openxmlformats.org/officeDocument/2006/math">
                    <m:d>
                      <m:dPr>
                        <m:begChr m:val="{"/>
                        <m:endChr m:val="}"/>
                        <m:ctrlPr>
                          <a:rPr lang="en-US" i="1" smtClean="0">
                            <a:latin typeface="Cambria Math" charset="0"/>
                          </a:rPr>
                        </m:ctrlPr>
                      </m:dPr>
                      <m:e>
                        <m:acc>
                          <m:accPr>
                            <m:chr m:val="̂"/>
                            <m:ctrlPr>
                              <a:rPr lang="en-US" i="1" smtClean="0">
                                <a:latin typeface="Cambria Math" charset="0"/>
                              </a:rPr>
                            </m:ctrlPr>
                          </m:accPr>
                          <m:e>
                            <m:r>
                              <a:rPr lang="en-US" i="1" smtClean="0">
                                <a:latin typeface="Cambria Math" charset="0"/>
                                <a:ea typeface="Cambria Math" charset="0"/>
                                <a:cs typeface="Cambria Math" charset="0"/>
                              </a:rPr>
                              <m:t>𝜔</m:t>
                            </m:r>
                          </m:e>
                        </m:acc>
                      </m:e>
                    </m:d>
                  </m:oMath>
                </a14:m>
                <a:r>
                  <a:rPr lang="en-US" dirty="0" smtClean="0">
                    <a:latin typeface="+mn-lt"/>
                  </a:rPr>
                  <a:t> - </a:t>
                </a:r>
                <a14:m>
                  <m:oMath xmlns:m="http://schemas.openxmlformats.org/officeDocument/2006/math">
                    <m:d>
                      <m:dPr>
                        <m:begChr m:val="{"/>
                        <m:endChr m:val="}"/>
                        <m:ctrlPr>
                          <a:rPr lang="en-US" i="1">
                            <a:latin typeface="Cambria Math" charset="0"/>
                          </a:rPr>
                        </m:ctrlPr>
                      </m:dPr>
                      <m:e>
                        <m:sSup>
                          <m:sSupPr>
                            <m:ctrlPr>
                              <a:rPr lang="en-US" i="1">
                                <a:latin typeface="Cambria Math" charset="0"/>
                              </a:rPr>
                            </m:ctrlPr>
                          </m:sSupPr>
                          <m:e>
                            <m:acc>
                              <m:accPr>
                                <m:chr m:val="̂"/>
                                <m:ctrlPr>
                                  <a:rPr lang="en-US" i="1">
                                    <a:latin typeface="Cambria Math" charset="0"/>
                                  </a:rPr>
                                </m:ctrlPr>
                              </m:accPr>
                              <m:e>
                                <m:r>
                                  <a:rPr lang="en-US" i="1">
                                    <a:latin typeface="Cambria Math" charset="0"/>
                                    <a:ea typeface="Cambria Math" charset="0"/>
                                    <a:cs typeface="Cambria Math" charset="0"/>
                                  </a:rPr>
                                  <m:t>𝜔</m:t>
                                </m:r>
                              </m:e>
                            </m:acc>
                          </m:e>
                          <m:sup>
                            <m:r>
                              <a:rPr lang="en-US" i="1">
                                <a:latin typeface="Cambria Math" charset="0"/>
                              </a:rPr>
                              <m:t>1</m:t>
                            </m:r>
                          </m:sup>
                        </m:sSup>
                        <m:r>
                          <a:rPr lang="en-US" i="1">
                            <a:latin typeface="Cambria Math" charset="0"/>
                          </a:rPr>
                          <m:t>,…,</m:t>
                        </m:r>
                        <m:sSup>
                          <m:sSupPr>
                            <m:ctrlPr>
                              <a:rPr lang="en-US" i="1">
                                <a:latin typeface="Cambria Math" charset="0"/>
                              </a:rPr>
                            </m:ctrlPr>
                          </m:sSupPr>
                          <m:e>
                            <m:acc>
                              <m:accPr>
                                <m:chr m:val="̂"/>
                                <m:ctrlPr>
                                  <a:rPr lang="en-US" i="1">
                                    <a:latin typeface="Cambria Math" charset="0"/>
                                  </a:rPr>
                                </m:ctrlPr>
                              </m:accPr>
                              <m:e>
                                <m:r>
                                  <a:rPr lang="en-US" i="1">
                                    <a:latin typeface="Cambria Math" charset="0"/>
                                    <a:ea typeface="Cambria Math" charset="0"/>
                                    <a:cs typeface="Cambria Math" charset="0"/>
                                  </a:rPr>
                                  <m:t>𝜔</m:t>
                                </m:r>
                              </m:e>
                            </m:acc>
                          </m:e>
                          <m:sup>
                            <m:r>
                              <a:rPr lang="en-US" i="1">
                                <a:latin typeface="Cambria Math" charset="0"/>
                              </a:rPr>
                              <m:t>𝑆</m:t>
                            </m:r>
                          </m:sup>
                        </m:sSup>
                      </m:e>
                    </m:d>
                  </m:oMath>
                </a14:m>
                <a:endParaRPr lang="en-US" dirty="0"/>
              </a:p>
              <a:p>
                <a:r>
                  <a:rPr lang="en-US" dirty="0">
                    <a:latin typeface="+mn-lt"/>
                  </a:rPr>
                  <a:t>p</a:t>
                </a:r>
                <a:r>
                  <a:rPr lang="en-US" dirty="0" smtClean="0">
                    <a:latin typeface="+mn-lt"/>
                  </a:rPr>
                  <a:t>rior </a:t>
                </a:r>
                <a14:m>
                  <m:oMath xmlns:m="http://schemas.openxmlformats.org/officeDocument/2006/math">
                    <m:r>
                      <a:rPr lang="en-US" b="0" i="1" smtClean="0">
                        <a:latin typeface="Cambria Math" charset="0"/>
                      </a:rPr>
                      <m:t>𝑝</m:t>
                    </m:r>
                  </m:oMath>
                </a14:m>
                <a:r>
                  <a:rPr lang="en-US" dirty="0" smtClean="0">
                    <a:latin typeface="+mn-lt"/>
                  </a:rPr>
                  <a:t> - </a:t>
                </a:r>
                <a14:m>
                  <m:oMath xmlns:m="http://schemas.openxmlformats.org/officeDocument/2006/math">
                    <m:r>
                      <a:rPr lang="en-US" b="0" i="1" smtClean="0">
                        <a:latin typeface="Cambria Math" charset="0"/>
                      </a:rPr>
                      <m:t>⟨</m:t>
                    </m:r>
                    <m:sSub>
                      <m:sSubPr>
                        <m:ctrlPr>
                          <a:rPr lang="en-US" b="0" i="1" smtClean="0">
                            <a:latin typeface="Cambria Math" charset="0"/>
                          </a:rPr>
                        </m:ctrlPr>
                      </m:sSubPr>
                      <m:e>
                        <m:r>
                          <a:rPr lang="en-US" b="0" i="1" smtClean="0">
                            <a:latin typeface="Cambria Math" charset="0"/>
                          </a:rPr>
                          <m:t>𝑝</m:t>
                        </m:r>
                      </m:e>
                      <m:sub>
                        <m:r>
                          <a:rPr lang="en-US" b="0" i="1" smtClean="0">
                            <a:latin typeface="Cambria Math" charset="0"/>
                          </a:rPr>
                          <m:t>1</m:t>
                        </m:r>
                      </m:sub>
                    </m:sSub>
                    <m:r>
                      <a:rPr lang="en-US" b="0" i="1" smtClean="0">
                        <a:latin typeface="Cambria Math" charset="0"/>
                      </a:rPr>
                      <m:t>,…,</m:t>
                    </m:r>
                    <m:sSub>
                      <m:sSubPr>
                        <m:ctrlPr>
                          <a:rPr lang="en-US" b="0" i="1" smtClean="0">
                            <a:latin typeface="Cambria Math" charset="0"/>
                          </a:rPr>
                        </m:ctrlPr>
                      </m:sSubPr>
                      <m:e>
                        <m:r>
                          <a:rPr lang="en-US" b="0" i="1" smtClean="0">
                            <a:latin typeface="Cambria Math" charset="0"/>
                          </a:rPr>
                          <m:t>𝑝</m:t>
                        </m:r>
                      </m:e>
                      <m:sub>
                        <m:r>
                          <a:rPr lang="en-US" b="0" i="1" smtClean="0">
                            <a:latin typeface="Cambria Math" charset="0"/>
                          </a:rPr>
                          <m:t>𝑆</m:t>
                        </m:r>
                      </m:sub>
                    </m:sSub>
                    <m:r>
                      <a:rPr lang="en-US" b="0" i="1" smtClean="0">
                        <a:latin typeface="Cambria Math" charset="0"/>
                      </a:rPr>
                      <m:t>⟩</m:t>
                    </m:r>
                  </m:oMath>
                </a14:m>
                <a:endParaRPr lang="en-US" dirty="0">
                  <a:latin typeface="+mn-lt"/>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1136072" y="4488873"/>
                <a:ext cx="7186236" cy="1201547"/>
              </a:xfrm>
              <a:prstGeom prst="rect">
                <a:avLst/>
              </a:prstGeom>
              <a:blipFill rotWithShape="0">
                <a:blip r:embed="rId4"/>
                <a:stretch>
                  <a:fillRect l="-1272" t="-4061" b="-10660"/>
                </a:stretch>
              </a:blipFill>
            </p:spPr>
            <p:txBody>
              <a:bodyPr/>
              <a:lstStyle/>
              <a:p>
                <a:r>
                  <a:rPr lang="en-US">
                    <a:noFill/>
                  </a:rPr>
                  <a:t> </a:t>
                </a:r>
              </a:p>
            </p:txBody>
          </p:sp>
        </mc:Fallback>
      </mc:AlternateContent>
    </p:spTree>
    <p:extLst>
      <p:ext uri="{BB962C8B-B14F-4D97-AF65-F5344CB8AC3E}">
        <p14:creationId xmlns:p14="http://schemas.microsoft.com/office/powerpoint/2010/main" val="26401387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563043" y="63011"/>
            <a:ext cx="7773120" cy="1015663"/>
          </a:xfrm>
        </p:spPr>
        <p:txBody>
          <a:bodyPr/>
          <a:lstStyle/>
          <a:p>
            <a:r>
              <a:rPr lang="en-US" dirty="0" smtClean="0"/>
              <a:t>General Framework of </a:t>
            </a:r>
            <a:br>
              <a:rPr lang="en-US" dirty="0" smtClean="0"/>
            </a:br>
            <a:r>
              <a:rPr lang="en-US" dirty="0" smtClean="0"/>
              <a:t>Green Security Game</a:t>
            </a:r>
            <a:endParaRPr lang="en-US" dirty="0"/>
          </a:p>
        </p:txBody>
      </p:sp>
      <p:sp>
        <p:nvSpPr>
          <p:cNvPr id="12" name="Freeform 11"/>
          <p:cNvSpPr/>
          <p:nvPr/>
        </p:nvSpPr>
        <p:spPr>
          <a:xfrm>
            <a:off x="1432538" y="3193805"/>
            <a:ext cx="2194214" cy="1279958"/>
          </a:xfrm>
          <a:custGeom>
            <a:avLst/>
            <a:gdLst>
              <a:gd name="connsiteX0" fmla="*/ 0 w 1452562"/>
              <a:gd name="connsiteY0" fmla="*/ 157364 h 944165"/>
              <a:gd name="connsiteX1" fmla="*/ 157364 w 1452562"/>
              <a:gd name="connsiteY1" fmla="*/ 0 h 944165"/>
              <a:gd name="connsiteX2" fmla="*/ 1295198 w 1452562"/>
              <a:gd name="connsiteY2" fmla="*/ 0 h 944165"/>
              <a:gd name="connsiteX3" fmla="*/ 1452562 w 1452562"/>
              <a:gd name="connsiteY3" fmla="*/ 157364 h 944165"/>
              <a:gd name="connsiteX4" fmla="*/ 1452562 w 1452562"/>
              <a:gd name="connsiteY4" fmla="*/ 786801 h 944165"/>
              <a:gd name="connsiteX5" fmla="*/ 1295198 w 1452562"/>
              <a:gd name="connsiteY5" fmla="*/ 944165 h 944165"/>
              <a:gd name="connsiteX6" fmla="*/ 157364 w 1452562"/>
              <a:gd name="connsiteY6" fmla="*/ 944165 h 944165"/>
              <a:gd name="connsiteX7" fmla="*/ 0 w 1452562"/>
              <a:gd name="connsiteY7" fmla="*/ 786801 h 944165"/>
              <a:gd name="connsiteX8" fmla="*/ 0 w 1452562"/>
              <a:gd name="connsiteY8" fmla="*/ 157364 h 944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52562" h="944165">
                <a:moveTo>
                  <a:pt x="0" y="157364"/>
                </a:moveTo>
                <a:cubicBezTo>
                  <a:pt x="0" y="70454"/>
                  <a:pt x="70454" y="0"/>
                  <a:pt x="157364" y="0"/>
                </a:cubicBezTo>
                <a:lnTo>
                  <a:pt x="1295198" y="0"/>
                </a:lnTo>
                <a:cubicBezTo>
                  <a:pt x="1382108" y="0"/>
                  <a:pt x="1452562" y="70454"/>
                  <a:pt x="1452562" y="157364"/>
                </a:cubicBezTo>
                <a:lnTo>
                  <a:pt x="1452562" y="786801"/>
                </a:lnTo>
                <a:cubicBezTo>
                  <a:pt x="1452562" y="873711"/>
                  <a:pt x="1382108" y="944165"/>
                  <a:pt x="1295198" y="944165"/>
                </a:cubicBezTo>
                <a:lnTo>
                  <a:pt x="157364" y="944165"/>
                </a:lnTo>
                <a:cubicBezTo>
                  <a:pt x="70454" y="944165"/>
                  <a:pt x="0" y="873711"/>
                  <a:pt x="0" y="786801"/>
                </a:cubicBezTo>
                <a:lnTo>
                  <a:pt x="0" y="157364"/>
                </a:lnTo>
                <a:close/>
              </a:path>
            </a:pathLst>
          </a:custGeom>
          <a:solidFill>
            <a:srgbClr val="C000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37508" tIns="137508" rIns="137508" bIns="137508" numCol="1" spcCol="1270" anchor="ctr" anchorCtr="0">
            <a:noAutofit/>
          </a:bodyPr>
          <a:lstStyle/>
          <a:p>
            <a:pPr algn="ctr" defTabSz="1066587">
              <a:lnSpc>
                <a:spcPct val="90000"/>
              </a:lnSpc>
              <a:spcAft>
                <a:spcPct val="35000"/>
              </a:spcAft>
            </a:pPr>
            <a:r>
              <a:rPr lang="en-US" sz="2400" dirty="0"/>
              <a:t>Learn from </a:t>
            </a:r>
            <a:r>
              <a:rPr lang="en-US" sz="2400" dirty="0" smtClean="0"/>
              <a:t>data</a:t>
            </a:r>
            <a:r>
              <a:rPr lang="en-US" sz="2400" dirty="0"/>
              <a:t>: Improve model</a:t>
            </a:r>
          </a:p>
        </p:txBody>
      </p:sp>
      <p:sp>
        <p:nvSpPr>
          <p:cNvPr id="13" name="Freeform 12"/>
          <p:cNvSpPr/>
          <p:nvPr/>
        </p:nvSpPr>
        <p:spPr>
          <a:xfrm>
            <a:off x="3172795" y="2173970"/>
            <a:ext cx="2787672" cy="3131592"/>
          </a:xfrm>
          <a:custGeom>
            <a:avLst/>
            <a:gdLst/>
            <a:ahLst/>
            <a:cxnLst/>
            <a:rect l="0" t="0" r="0" b="0"/>
            <a:pathLst>
              <a:path>
                <a:moveTo>
                  <a:pt x="2486503" y="305186"/>
                </a:moveTo>
                <a:arcTo wR="1559742" hR="1559742" stAng="18387232" swAng="1633569"/>
              </a:path>
            </a:pathLst>
          </a:custGeom>
          <a:noFill/>
          <a:ln w="57150">
            <a:solidFill>
              <a:schemeClr val="tx1"/>
            </a:solidFill>
            <a:tailEnd type="arrow"/>
          </a:ln>
        </p:spPr>
        <p:style>
          <a:lnRef idx="1">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4" name="Freeform 13"/>
          <p:cNvSpPr/>
          <p:nvPr/>
        </p:nvSpPr>
        <p:spPr>
          <a:xfrm>
            <a:off x="3398741" y="1671778"/>
            <a:ext cx="2194214" cy="1279958"/>
          </a:xfrm>
          <a:custGeom>
            <a:avLst/>
            <a:gdLst>
              <a:gd name="connsiteX0" fmla="*/ 0 w 1452562"/>
              <a:gd name="connsiteY0" fmla="*/ 157364 h 944165"/>
              <a:gd name="connsiteX1" fmla="*/ 157364 w 1452562"/>
              <a:gd name="connsiteY1" fmla="*/ 0 h 944165"/>
              <a:gd name="connsiteX2" fmla="*/ 1295198 w 1452562"/>
              <a:gd name="connsiteY2" fmla="*/ 0 h 944165"/>
              <a:gd name="connsiteX3" fmla="*/ 1452562 w 1452562"/>
              <a:gd name="connsiteY3" fmla="*/ 157364 h 944165"/>
              <a:gd name="connsiteX4" fmla="*/ 1452562 w 1452562"/>
              <a:gd name="connsiteY4" fmla="*/ 786801 h 944165"/>
              <a:gd name="connsiteX5" fmla="*/ 1295198 w 1452562"/>
              <a:gd name="connsiteY5" fmla="*/ 944165 h 944165"/>
              <a:gd name="connsiteX6" fmla="*/ 157364 w 1452562"/>
              <a:gd name="connsiteY6" fmla="*/ 944165 h 944165"/>
              <a:gd name="connsiteX7" fmla="*/ 0 w 1452562"/>
              <a:gd name="connsiteY7" fmla="*/ 786801 h 944165"/>
              <a:gd name="connsiteX8" fmla="*/ 0 w 1452562"/>
              <a:gd name="connsiteY8" fmla="*/ 157364 h 944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52562" h="944165">
                <a:moveTo>
                  <a:pt x="0" y="157364"/>
                </a:moveTo>
                <a:cubicBezTo>
                  <a:pt x="0" y="70454"/>
                  <a:pt x="70454" y="0"/>
                  <a:pt x="157364" y="0"/>
                </a:cubicBezTo>
                <a:lnTo>
                  <a:pt x="1295198" y="0"/>
                </a:lnTo>
                <a:cubicBezTo>
                  <a:pt x="1382108" y="0"/>
                  <a:pt x="1452562" y="70454"/>
                  <a:pt x="1452562" y="157364"/>
                </a:cubicBezTo>
                <a:lnTo>
                  <a:pt x="1452562" y="786801"/>
                </a:lnTo>
                <a:cubicBezTo>
                  <a:pt x="1452562" y="873711"/>
                  <a:pt x="1382108" y="944165"/>
                  <a:pt x="1295198" y="944165"/>
                </a:cubicBezTo>
                <a:lnTo>
                  <a:pt x="157364" y="944165"/>
                </a:lnTo>
                <a:cubicBezTo>
                  <a:pt x="70454" y="944165"/>
                  <a:pt x="0" y="873711"/>
                  <a:pt x="0" y="786801"/>
                </a:cubicBezTo>
                <a:lnTo>
                  <a:pt x="0" y="157364"/>
                </a:lnTo>
                <a:close/>
              </a:path>
            </a:pathLst>
          </a:custGeom>
          <a:solidFill>
            <a:srgbClr val="C000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37508" tIns="137508" rIns="137508" bIns="137508" numCol="1" spcCol="1270" anchor="ctr" anchorCtr="0">
            <a:noAutofit/>
          </a:bodyPr>
          <a:lstStyle/>
          <a:p>
            <a:pPr algn="ctr" defTabSz="1066587">
              <a:lnSpc>
                <a:spcPct val="90000"/>
              </a:lnSpc>
              <a:spcAft>
                <a:spcPct val="35000"/>
              </a:spcAft>
            </a:pPr>
            <a:r>
              <a:rPr lang="en-US" sz="2400" dirty="0"/>
              <a:t>Defender </a:t>
            </a:r>
            <a:r>
              <a:rPr lang="en-US" sz="2400" dirty="0" smtClean="0"/>
              <a:t>plans her </a:t>
            </a:r>
            <a:r>
              <a:rPr lang="en-US" sz="2400" dirty="0"/>
              <a:t>strategy</a:t>
            </a:r>
          </a:p>
        </p:txBody>
      </p:sp>
      <p:sp>
        <p:nvSpPr>
          <p:cNvPr id="15" name="Freeform 14"/>
          <p:cNvSpPr/>
          <p:nvPr/>
        </p:nvSpPr>
        <p:spPr>
          <a:xfrm>
            <a:off x="3176907" y="2416039"/>
            <a:ext cx="3118994" cy="3118994"/>
          </a:xfrm>
          <a:custGeom>
            <a:avLst/>
            <a:gdLst/>
            <a:ahLst/>
            <a:cxnLst/>
            <a:rect l="0" t="0" r="0" b="0"/>
            <a:pathLst>
              <a:path>
                <a:moveTo>
                  <a:pt x="2957789" y="2251307"/>
                </a:moveTo>
                <a:arcTo wR="1559742" hR="1559742" stAng="1579199" swAng="1633569"/>
              </a:path>
            </a:pathLst>
          </a:custGeom>
          <a:noFill/>
          <a:ln w="57150">
            <a:solidFill>
              <a:schemeClr val="tx1"/>
            </a:solidFill>
            <a:tailEnd type="arrow"/>
          </a:ln>
        </p:spPr>
        <p:style>
          <a:lnRef idx="1">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6" name="Freeform 15"/>
          <p:cNvSpPr/>
          <p:nvPr/>
        </p:nvSpPr>
        <p:spPr>
          <a:xfrm>
            <a:off x="5388763" y="3241763"/>
            <a:ext cx="2194214" cy="1279958"/>
          </a:xfrm>
          <a:custGeom>
            <a:avLst/>
            <a:gdLst>
              <a:gd name="connsiteX0" fmla="*/ 0 w 1452562"/>
              <a:gd name="connsiteY0" fmla="*/ 157364 h 944165"/>
              <a:gd name="connsiteX1" fmla="*/ 157364 w 1452562"/>
              <a:gd name="connsiteY1" fmla="*/ 0 h 944165"/>
              <a:gd name="connsiteX2" fmla="*/ 1295198 w 1452562"/>
              <a:gd name="connsiteY2" fmla="*/ 0 h 944165"/>
              <a:gd name="connsiteX3" fmla="*/ 1452562 w 1452562"/>
              <a:gd name="connsiteY3" fmla="*/ 157364 h 944165"/>
              <a:gd name="connsiteX4" fmla="*/ 1452562 w 1452562"/>
              <a:gd name="connsiteY4" fmla="*/ 786801 h 944165"/>
              <a:gd name="connsiteX5" fmla="*/ 1295198 w 1452562"/>
              <a:gd name="connsiteY5" fmla="*/ 944165 h 944165"/>
              <a:gd name="connsiteX6" fmla="*/ 157364 w 1452562"/>
              <a:gd name="connsiteY6" fmla="*/ 944165 h 944165"/>
              <a:gd name="connsiteX7" fmla="*/ 0 w 1452562"/>
              <a:gd name="connsiteY7" fmla="*/ 786801 h 944165"/>
              <a:gd name="connsiteX8" fmla="*/ 0 w 1452562"/>
              <a:gd name="connsiteY8" fmla="*/ 157364 h 944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52562" h="944165">
                <a:moveTo>
                  <a:pt x="0" y="157364"/>
                </a:moveTo>
                <a:cubicBezTo>
                  <a:pt x="0" y="70454"/>
                  <a:pt x="70454" y="0"/>
                  <a:pt x="157364" y="0"/>
                </a:cubicBezTo>
                <a:lnTo>
                  <a:pt x="1295198" y="0"/>
                </a:lnTo>
                <a:cubicBezTo>
                  <a:pt x="1382108" y="0"/>
                  <a:pt x="1452562" y="70454"/>
                  <a:pt x="1452562" y="157364"/>
                </a:cubicBezTo>
                <a:lnTo>
                  <a:pt x="1452562" y="786801"/>
                </a:lnTo>
                <a:cubicBezTo>
                  <a:pt x="1452562" y="873711"/>
                  <a:pt x="1382108" y="944165"/>
                  <a:pt x="1295198" y="944165"/>
                </a:cubicBezTo>
                <a:lnTo>
                  <a:pt x="157364" y="944165"/>
                </a:lnTo>
                <a:cubicBezTo>
                  <a:pt x="70454" y="944165"/>
                  <a:pt x="0" y="873711"/>
                  <a:pt x="0" y="786801"/>
                </a:cubicBezTo>
                <a:lnTo>
                  <a:pt x="0" y="157364"/>
                </a:lnTo>
                <a:close/>
              </a:path>
            </a:pathLst>
          </a:custGeom>
          <a:solidFill>
            <a:srgbClr val="C000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37508" tIns="137508" rIns="137508" bIns="137508" numCol="1" spcCol="1270" anchor="ctr" anchorCtr="0">
            <a:noAutofit/>
          </a:bodyPr>
          <a:lstStyle/>
          <a:p>
            <a:pPr algn="ctr" defTabSz="1066587">
              <a:lnSpc>
                <a:spcPct val="90000"/>
              </a:lnSpc>
              <a:spcAft>
                <a:spcPct val="35000"/>
              </a:spcAft>
            </a:pPr>
            <a:r>
              <a:rPr lang="en-US" dirty="0" smtClean="0"/>
              <a:t>Local guards </a:t>
            </a:r>
            <a:r>
              <a:rPr lang="en-US" sz="2400" dirty="0" smtClean="0"/>
              <a:t>executes patrols</a:t>
            </a:r>
            <a:endParaRPr lang="en-US" sz="2400" dirty="0"/>
          </a:p>
        </p:txBody>
      </p:sp>
      <p:sp>
        <p:nvSpPr>
          <p:cNvPr id="17" name="Freeform 16"/>
          <p:cNvSpPr>
            <a:spLocks noChangeAspect="1"/>
          </p:cNvSpPr>
          <p:nvPr/>
        </p:nvSpPr>
        <p:spPr>
          <a:xfrm>
            <a:off x="2647392" y="2309382"/>
            <a:ext cx="1456847" cy="1456847"/>
          </a:xfrm>
          <a:custGeom>
            <a:avLst/>
            <a:gdLst/>
            <a:ahLst/>
            <a:cxnLst/>
            <a:rect l="0" t="0" r="0" b="0"/>
            <a:pathLst>
              <a:path>
                <a:moveTo>
                  <a:pt x="632981" y="2814299"/>
                </a:moveTo>
                <a:arcTo wR="1559742" hR="1559742" stAng="7587232" swAng="1633569"/>
              </a:path>
            </a:pathLst>
          </a:custGeom>
          <a:noFill/>
          <a:ln w="57150">
            <a:solidFill>
              <a:schemeClr val="tx1"/>
            </a:solidFill>
            <a:tailEnd type="arrow"/>
          </a:ln>
        </p:spPr>
        <p:style>
          <a:lnRef idx="1">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8" name="Freeform 17"/>
          <p:cNvSpPr/>
          <p:nvPr/>
        </p:nvSpPr>
        <p:spPr>
          <a:xfrm>
            <a:off x="3411587" y="4851328"/>
            <a:ext cx="2194214" cy="1279958"/>
          </a:xfrm>
          <a:custGeom>
            <a:avLst/>
            <a:gdLst>
              <a:gd name="connsiteX0" fmla="*/ 0 w 1452562"/>
              <a:gd name="connsiteY0" fmla="*/ 157364 h 944165"/>
              <a:gd name="connsiteX1" fmla="*/ 157364 w 1452562"/>
              <a:gd name="connsiteY1" fmla="*/ 0 h 944165"/>
              <a:gd name="connsiteX2" fmla="*/ 1295198 w 1452562"/>
              <a:gd name="connsiteY2" fmla="*/ 0 h 944165"/>
              <a:gd name="connsiteX3" fmla="*/ 1452562 w 1452562"/>
              <a:gd name="connsiteY3" fmla="*/ 157364 h 944165"/>
              <a:gd name="connsiteX4" fmla="*/ 1452562 w 1452562"/>
              <a:gd name="connsiteY4" fmla="*/ 786801 h 944165"/>
              <a:gd name="connsiteX5" fmla="*/ 1295198 w 1452562"/>
              <a:gd name="connsiteY5" fmla="*/ 944165 h 944165"/>
              <a:gd name="connsiteX6" fmla="*/ 157364 w 1452562"/>
              <a:gd name="connsiteY6" fmla="*/ 944165 h 944165"/>
              <a:gd name="connsiteX7" fmla="*/ 0 w 1452562"/>
              <a:gd name="connsiteY7" fmla="*/ 786801 h 944165"/>
              <a:gd name="connsiteX8" fmla="*/ 0 w 1452562"/>
              <a:gd name="connsiteY8" fmla="*/ 157364 h 944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52562" h="944165">
                <a:moveTo>
                  <a:pt x="0" y="157364"/>
                </a:moveTo>
                <a:cubicBezTo>
                  <a:pt x="0" y="70454"/>
                  <a:pt x="70454" y="0"/>
                  <a:pt x="157364" y="0"/>
                </a:cubicBezTo>
                <a:lnTo>
                  <a:pt x="1295198" y="0"/>
                </a:lnTo>
                <a:cubicBezTo>
                  <a:pt x="1382108" y="0"/>
                  <a:pt x="1452562" y="70454"/>
                  <a:pt x="1452562" y="157364"/>
                </a:cubicBezTo>
                <a:lnTo>
                  <a:pt x="1452562" y="786801"/>
                </a:lnTo>
                <a:cubicBezTo>
                  <a:pt x="1452562" y="873711"/>
                  <a:pt x="1382108" y="944165"/>
                  <a:pt x="1295198" y="944165"/>
                </a:cubicBezTo>
                <a:lnTo>
                  <a:pt x="157364" y="944165"/>
                </a:lnTo>
                <a:cubicBezTo>
                  <a:pt x="70454" y="944165"/>
                  <a:pt x="0" y="873711"/>
                  <a:pt x="0" y="786801"/>
                </a:cubicBezTo>
                <a:lnTo>
                  <a:pt x="0" y="157364"/>
                </a:lnTo>
                <a:close/>
              </a:path>
            </a:pathLst>
          </a:custGeom>
          <a:solidFill>
            <a:srgbClr val="C000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29890" tIns="129890" rIns="129890" bIns="129890" numCol="1" spcCol="1270" anchor="ctr" anchorCtr="0">
            <a:noAutofit/>
          </a:bodyPr>
          <a:lstStyle/>
          <a:p>
            <a:pPr algn="ctr" defTabSz="977704">
              <a:lnSpc>
                <a:spcPct val="90000"/>
              </a:lnSpc>
              <a:spcAft>
                <a:spcPct val="35000"/>
              </a:spcAft>
            </a:pPr>
            <a:r>
              <a:rPr lang="en-US" sz="2400" dirty="0"/>
              <a:t>Poachers attack targets</a:t>
            </a:r>
          </a:p>
        </p:txBody>
      </p:sp>
      <p:sp>
        <p:nvSpPr>
          <p:cNvPr id="19" name="Freeform 18"/>
          <p:cNvSpPr>
            <a:spLocks noChangeAspect="1"/>
          </p:cNvSpPr>
          <p:nvPr/>
        </p:nvSpPr>
        <p:spPr>
          <a:xfrm>
            <a:off x="2636204" y="2160087"/>
            <a:ext cx="1919938" cy="1919938"/>
          </a:xfrm>
          <a:custGeom>
            <a:avLst/>
            <a:gdLst/>
            <a:ahLst/>
            <a:cxnLst/>
            <a:rect l="0" t="0" r="0" b="0"/>
            <a:pathLst>
              <a:path>
                <a:moveTo>
                  <a:pt x="161695" y="868178"/>
                </a:moveTo>
                <a:arcTo wR="1559742" hR="1559742" stAng="12379199" swAng="1633569"/>
              </a:path>
            </a:pathLst>
          </a:custGeom>
          <a:noFill/>
          <a:ln w="57150">
            <a:solidFill>
              <a:schemeClr val="tx1"/>
            </a:solidFill>
            <a:tailEnd type="arrow"/>
          </a:ln>
        </p:spPr>
        <p:style>
          <a:lnRef idx="1">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2" name="TextBox 1"/>
          <p:cNvSpPr txBox="1"/>
          <p:nvPr/>
        </p:nvSpPr>
        <p:spPr>
          <a:xfrm>
            <a:off x="1673341" y="1902110"/>
            <a:ext cx="1966203" cy="830997"/>
          </a:xfrm>
          <a:prstGeom prst="rect">
            <a:avLst/>
          </a:prstGeom>
          <a:noFill/>
        </p:spPr>
        <p:txBody>
          <a:bodyPr wrap="square" rtlCol="0">
            <a:spAutoFit/>
          </a:bodyPr>
          <a:lstStyle/>
          <a:p>
            <a:r>
              <a:rPr lang="en-US" dirty="0" smtClean="0">
                <a:solidFill>
                  <a:srgbClr val="FF6600"/>
                </a:solidFill>
              </a:rPr>
              <a:t>Start New Round</a:t>
            </a:r>
            <a:endParaRPr lang="en-US" dirty="0">
              <a:solidFill>
                <a:srgbClr val="FF6600"/>
              </a:solidFill>
            </a:endParaRPr>
          </a:p>
        </p:txBody>
      </p:sp>
      <p:sp>
        <p:nvSpPr>
          <p:cNvPr id="4" name="Slide Number Placeholder 3"/>
          <p:cNvSpPr>
            <a:spLocks noGrp="1"/>
          </p:cNvSpPr>
          <p:nvPr>
            <p:ph type="sldNum" sz="quarter" idx="13"/>
          </p:nvPr>
        </p:nvSpPr>
        <p:spPr/>
        <p:txBody>
          <a:bodyPr/>
          <a:lstStyle/>
          <a:p>
            <a:fld id="{F6ADBB31-E9AC-40A3-8693-7EF2E67BC7A0}" type="slidenum">
              <a:rPr lang="en-US" smtClean="0"/>
              <a:t>18</a:t>
            </a:fld>
            <a:endParaRPr lang="en-US" dirty="0"/>
          </a:p>
        </p:txBody>
      </p:sp>
    </p:spTree>
    <p:extLst>
      <p:ext uri="{BB962C8B-B14F-4D97-AF65-F5344CB8AC3E}">
        <p14:creationId xmlns:p14="http://schemas.microsoft.com/office/powerpoint/2010/main" val="31709116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6" grpId="0" animBg="1"/>
      <p:bldP spid="18" grpId="0" animBg="1"/>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le 2"/>
          <p:cNvSpPr>
            <a:spLocks noGrp="1"/>
          </p:cNvSpPr>
          <p:nvPr>
            <p:ph type="ctrTitle" idx="4294967295"/>
          </p:nvPr>
        </p:nvSpPr>
        <p:spPr>
          <a:xfrm>
            <a:off x="563563" y="542925"/>
            <a:ext cx="7772400" cy="508000"/>
          </a:xfrm>
        </p:spPr>
        <p:txBody>
          <a:bodyPr/>
          <a:lstStyle/>
          <a:p>
            <a:pPr algn="ctr">
              <a:buSzPct val="100000"/>
              <a:buFont typeface="Times New Roman" pitchFamily="18" charset="0"/>
              <a:buNone/>
            </a:pPr>
            <a:r>
              <a:rPr lang="en-US" sz="3200" dirty="0" smtClean="0">
                <a:ea typeface="ＭＳ Ｐゴシック" pitchFamily="34" charset="-128"/>
              </a:rPr>
              <a:t>Outline</a:t>
            </a:r>
          </a:p>
        </p:txBody>
      </p:sp>
      <p:sp>
        <p:nvSpPr>
          <p:cNvPr id="34818" name="Content Placeholder 1"/>
          <p:cNvSpPr txBox="1">
            <a:spLocks/>
          </p:cNvSpPr>
          <p:nvPr/>
        </p:nvSpPr>
        <p:spPr bwMode="auto">
          <a:xfrm>
            <a:off x="563563" y="1568449"/>
            <a:ext cx="8086725" cy="457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388938" indent="-293688" defTabSz="414338" eaLnBrk="0" hangingPunct="0">
              <a:defRPr sz="2400">
                <a:solidFill>
                  <a:schemeClr val="tx1"/>
                </a:solidFill>
                <a:latin typeface="Arial" pitchFamily="34" charset="0"/>
                <a:ea typeface="ＭＳ Ｐゴシック" pitchFamily="34" charset="-128"/>
              </a:defRPr>
            </a:lvl1pPr>
            <a:lvl2pPr marL="742950" indent="-285750" defTabSz="414338" eaLnBrk="0" hangingPunct="0">
              <a:defRPr sz="2400">
                <a:solidFill>
                  <a:schemeClr val="tx1"/>
                </a:solidFill>
                <a:latin typeface="Arial" pitchFamily="34" charset="0"/>
                <a:ea typeface="ＭＳ Ｐゴシック" pitchFamily="34" charset="-128"/>
              </a:defRPr>
            </a:lvl2pPr>
            <a:lvl3pPr marL="1143000" indent="-228600" defTabSz="414338" eaLnBrk="0" hangingPunct="0">
              <a:defRPr sz="2400">
                <a:solidFill>
                  <a:schemeClr val="tx1"/>
                </a:solidFill>
                <a:latin typeface="Arial" pitchFamily="34" charset="0"/>
                <a:ea typeface="ＭＳ Ｐゴシック" pitchFamily="34" charset="-128"/>
              </a:defRPr>
            </a:lvl3pPr>
            <a:lvl4pPr marL="1600200" indent="-228600" defTabSz="414338" eaLnBrk="0" hangingPunct="0">
              <a:defRPr sz="2400">
                <a:solidFill>
                  <a:schemeClr val="tx1"/>
                </a:solidFill>
                <a:latin typeface="Arial" pitchFamily="34" charset="0"/>
                <a:ea typeface="ＭＳ Ｐゴシック" pitchFamily="34" charset="-128"/>
              </a:defRPr>
            </a:lvl4pPr>
            <a:lvl5pPr marL="2057400" indent="-228600" defTabSz="414338" eaLnBrk="0" hangingPunct="0">
              <a:defRPr sz="2400">
                <a:solidFill>
                  <a:schemeClr val="tx1"/>
                </a:solidFill>
                <a:latin typeface="Arial" pitchFamily="34" charset="0"/>
                <a:ea typeface="ＭＳ Ｐゴシック" pitchFamily="34" charset="-128"/>
              </a:defRPr>
            </a:lvl5pPr>
            <a:lvl6pPr marL="2514600" indent="-228600" defTabSz="414338"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14338"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14338"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14338"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marL="552450" indent="-457200">
              <a:lnSpc>
                <a:spcPct val="90000"/>
              </a:lnSpc>
              <a:spcAft>
                <a:spcPts val="1275"/>
              </a:spcAft>
              <a:buClr>
                <a:srgbClr val="000000"/>
              </a:buClr>
              <a:buSzPct val="80000"/>
              <a:buFont typeface="Wingdings" charset="2"/>
              <a:buChar char="q"/>
            </a:pPr>
            <a:r>
              <a:rPr lang="en-US" altLang="zh-CN" sz="3200" dirty="0" smtClean="0">
                <a:solidFill>
                  <a:schemeClr val="bg1">
                    <a:lumMod val="65000"/>
                  </a:schemeClr>
                </a:solidFill>
                <a:latin typeface="Times New Roman" pitchFamily="18" charset="0"/>
              </a:rPr>
              <a:t>Green Security Game </a:t>
            </a:r>
            <a:r>
              <a:rPr lang="en-US" sz="3200" dirty="0" smtClean="0">
                <a:solidFill>
                  <a:schemeClr val="bg1">
                    <a:lumMod val="65000"/>
                  </a:schemeClr>
                </a:solidFill>
                <a:latin typeface="Times New Roman" pitchFamily="18" charset="0"/>
              </a:rPr>
              <a:t>Model</a:t>
            </a:r>
          </a:p>
          <a:p>
            <a:pPr marL="552450" indent="-457200">
              <a:lnSpc>
                <a:spcPct val="90000"/>
              </a:lnSpc>
              <a:spcAft>
                <a:spcPts val="1275"/>
              </a:spcAft>
              <a:buClr>
                <a:srgbClr val="000000"/>
              </a:buClr>
              <a:buSzPct val="80000"/>
              <a:buFont typeface="Wingdings" charset="2"/>
              <a:buChar char="q"/>
            </a:pPr>
            <a:endParaRPr lang="en-US" sz="3200" dirty="0">
              <a:solidFill>
                <a:schemeClr val="bg1">
                  <a:lumMod val="65000"/>
                </a:schemeClr>
              </a:solidFill>
              <a:latin typeface="Times New Roman" pitchFamily="18" charset="0"/>
            </a:endParaRPr>
          </a:p>
          <a:p>
            <a:pPr marL="552450" indent="-457200">
              <a:lnSpc>
                <a:spcPct val="90000"/>
              </a:lnSpc>
              <a:spcAft>
                <a:spcPts val="1275"/>
              </a:spcAft>
              <a:buClr>
                <a:srgbClr val="000000"/>
              </a:buClr>
              <a:buSzPct val="80000"/>
              <a:buFont typeface="Wingdings" charset="2"/>
              <a:buChar char="q"/>
            </a:pPr>
            <a:r>
              <a:rPr lang="en-US" altLang="zh-CN" sz="3200" dirty="0" smtClean="0">
                <a:solidFill>
                  <a:schemeClr val="bg1">
                    <a:lumMod val="65000"/>
                  </a:schemeClr>
                </a:solidFill>
                <a:latin typeface="Times New Roman" pitchFamily="18" charset="0"/>
              </a:rPr>
              <a:t>Planning algorithms</a:t>
            </a:r>
            <a:endParaRPr lang="en-US" sz="3200" dirty="0" smtClean="0">
              <a:solidFill>
                <a:schemeClr val="bg1">
                  <a:lumMod val="65000"/>
                </a:schemeClr>
              </a:solidFill>
              <a:latin typeface="Times New Roman" pitchFamily="18" charset="0"/>
            </a:endParaRPr>
          </a:p>
          <a:p>
            <a:pPr marL="552450" indent="-457200">
              <a:lnSpc>
                <a:spcPct val="90000"/>
              </a:lnSpc>
              <a:spcAft>
                <a:spcPts val="1275"/>
              </a:spcAft>
              <a:buClr>
                <a:srgbClr val="000000"/>
              </a:buClr>
              <a:buSzPct val="80000"/>
              <a:buFont typeface="Wingdings" charset="2"/>
              <a:buChar char="q"/>
            </a:pPr>
            <a:endParaRPr lang="en-US" altLang="zh-CN" sz="3200" b="1" i="1" u="sng" dirty="0" smtClean="0">
              <a:solidFill>
                <a:srgbClr val="000000"/>
              </a:solidFill>
              <a:latin typeface="Times New Roman" pitchFamily="18" charset="0"/>
            </a:endParaRPr>
          </a:p>
          <a:p>
            <a:pPr marL="552450" indent="-457200">
              <a:lnSpc>
                <a:spcPct val="90000"/>
              </a:lnSpc>
              <a:spcAft>
                <a:spcPts val="1275"/>
              </a:spcAft>
              <a:buClr>
                <a:srgbClr val="000000"/>
              </a:buClr>
              <a:buSzPct val="80000"/>
              <a:buFont typeface="Wingdings" charset="2"/>
              <a:buChar char="q"/>
            </a:pPr>
            <a:r>
              <a:rPr lang="en-US" altLang="zh-CN" sz="3200" dirty="0" smtClean="0">
                <a:solidFill>
                  <a:schemeClr val="bg1">
                    <a:lumMod val="65000"/>
                  </a:schemeClr>
                </a:solidFill>
                <a:latin typeface="Times New Roman" pitchFamily="18" charset="0"/>
              </a:rPr>
              <a:t>Planning and Learning</a:t>
            </a:r>
            <a:endParaRPr lang="en-US" sz="3200" dirty="0">
              <a:solidFill>
                <a:schemeClr val="bg1">
                  <a:lumMod val="65000"/>
                </a:schemeClr>
              </a:solidFill>
              <a:latin typeface="Times New Roman" pitchFamily="18" charset="0"/>
            </a:endParaRPr>
          </a:p>
          <a:p>
            <a:pPr marL="552450" indent="-457200">
              <a:lnSpc>
                <a:spcPct val="90000"/>
              </a:lnSpc>
              <a:spcAft>
                <a:spcPts val="1275"/>
              </a:spcAft>
              <a:buClr>
                <a:srgbClr val="000000"/>
              </a:buClr>
              <a:buSzPct val="80000"/>
              <a:buFont typeface="Wingdings" charset="2"/>
              <a:buChar char="q"/>
            </a:pPr>
            <a:endParaRPr lang="en-US" sz="3200" dirty="0" smtClean="0">
              <a:solidFill>
                <a:srgbClr val="000000"/>
              </a:solidFill>
              <a:latin typeface="Times New Roman" pitchFamily="18" charset="0"/>
            </a:endParaRPr>
          </a:p>
          <a:p>
            <a:pPr marL="552450" indent="-457200">
              <a:lnSpc>
                <a:spcPct val="90000"/>
              </a:lnSpc>
              <a:spcAft>
                <a:spcPts val="1275"/>
              </a:spcAft>
              <a:buClr>
                <a:srgbClr val="000000"/>
              </a:buClr>
              <a:buSzPct val="80000"/>
              <a:buFont typeface="Wingdings" charset="2"/>
              <a:buChar char="q"/>
            </a:pPr>
            <a:r>
              <a:rPr lang="en-US" sz="3200" b="1" i="1" u="sng" dirty="0" smtClean="0">
                <a:solidFill>
                  <a:srgbClr val="000000"/>
                </a:solidFill>
                <a:latin typeface="Times New Roman" pitchFamily="18" charset="0"/>
              </a:rPr>
              <a:t>Results</a:t>
            </a:r>
          </a:p>
        </p:txBody>
      </p:sp>
      <p:sp>
        <p:nvSpPr>
          <p:cNvPr id="2" name="Slide Number Placeholder 1"/>
          <p:cNvSpPr>
            <a:spLocks noGrp="1"/>
          </p:cNvSpPr>
          <p:nvPr>
            <p:ph type="sldNum" sz="quarter" idx="13"/>
          </p:nvPr>
        </p:nvSpPr>
        <p:spPr/>
        <p:txBody>
          <a:bodyPr/>
          <a:lstStyle/>
          <a:p>
            <a:fld id="{F6ADBB31-E9AC-40A3-8693-7EF2E67BC7A0}" type="slidenum">
              <a:rPr lang="en-US" smtClean="0"/>
              <a:t>19</a:t>
            </a:fld>
            <a:endParaRPr lang="en-US" dirty="0"/>
          </a:p>
        </p:txBody>
      </p:sp>
    </p:spTree>
    <p:extLst>
      <p:ext uri="{BB962C8B-B14F-4D97-AF65-F5344CB8AC3E}">
        <p14:creationId xmlns:p14="http://schemas.microsoft.com/office/powerpoint/2010/main" val="1013472209"/>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0"/>
          </p:nvPr>
        </p:nvSpPr>
        <p:spPr>
          <a:xfrm>
            <a:off x="563040" y="1314450"/>
            <a:ext cx="8087040" cy="4876799"/>
          </a:xfrm>
        </p:spPr>
        <p:txBody>
          <a:bodyPr/>
          <a:lstStyle/>
          <a:p>
            <a:pPr>
              <a:buFont typeface="Wingdings" charset="2"/>
              <a:buChar char="q"/>
            </a:pPr>
            <a:r>
              <a:rPr lang="en-US" altLang="zh-CN" sz="2800" dirty="0" smtClean="0"/>
              <a:t>Green Security Game</a:t>
            </a:r>
          </a:p>
          <a:p>
            <a:pPr>
              <a:buFont typeface="Wingdings" charset="2"/>
              <a:buChar char="q"/>
            </a:pPr>
            <a:endParaRPr lang="en-US" altLang="zh-CN" sz="2800" dirty="0" smtClean="0"/>
          </a:p>
          <a:p>
            <a:pPr>
              <a:buFont typeface="Wingdings" charset="2"/>
              <a:buChar char="q"/>
            </a:pPr>
            <a:r>
              <a:rPr lang="en-US" sz="2800" dirty="0" smtClean="0"/>
              <a:t>Planning algorithms</a:t>
            </a:r>
          </a:p>
          <a:p>
            <a:pPr>
              <a:buFont typeface="Wingdings" charset="2"/>
              <a:buChar char="q"/>
            </a:pPr>
            <a:endParaRPr lang="en-US" sz="2800" dirty="0" smtClean="0"/>
          </a:p>
          <a:p>
            <a:pPr>
              <a:buFont typeface="Wingdings" charset="2"/>
              <a:buChar char="q"/>
            </a:pPr>
            <a:r>
              <a:rPr lang="en-US" altLang="zh-CN" sz="2800" dirty="0" smtClean="0"/>
              <a:t>Planning and learning</a:t>
            </a:r>
          </a:p>
          <a:p>
            <a:pPr>
              <a:buFont typeface="Wingdings" charset="2"/>
              <a:buChar char="q"/>
            </a:pPr>
            <a:endParaRPr lang="en-US" altLang="zh-CN" sz="2800" dirty="0" smtClean="0"/>
          </a:p>
          <a:p>
            <a:pPr>
              <a:buFont typeface="Wingdings" charset="2"/>
              <a:buChar char="q"/>
            </a:pPr>
            <a:r>
              <a:rPr lang="en-US" altLang="zh-CN" sz="2800" dirty="0" smtClean="0"/>
              <a:t>Results</a:t>
            </a:r>
          </a:p>
        </p:txBody>
      </p:sp>
      <p:sp>
        <p:nvSpPr>
          <p:cNvPr id="3" name="Title 2"/>
          <p:cNvSpPr>
            <a:spLocks noGrp="1"/>
          </p:cNvSpPr>
          <p:nvPr>
            <p:ph type="ctrTitle"/>
          </p:nvPr>
        </p:nvSpPr>
        <p:spPr/>
        <p:txBody>
          <a:bodyPr/>
          <a:lstStyle/>
          <a:p>
            <a:r>
              <a:rPr lang="en-US" altLang="zh-CN" sz="3200" dirty="0" smtClean="0"/>
              <a:t>Outline</a:t>
            </a:r>
            <a:endParaRPr lang="en-US" sz="3200" dirty="0"/>
          </a:p>
        </p:txBody>
      </p:sp>
      <p:sp>
        <p:nvSpPr>
          <p:cNvPr id="4" name="Slide Number Placeholder 3"/>
          <p:cNvSpPr>
            <a:spLocks noGrp="1"/>
          </p:cNvSpPr>
          <p:nvPr>
            <p:ph type="sldNum" sz="quarter" idx="13"/>
          </p:nvPr>
        </p:nvSpPr>
        <p:spPr/>
        <p:txBody>
          <a:bodyPr/>
          <a:lstStyle/>
          <a:p>
            <a:fld id="{F6ADBB31-E9AC-40A3-8693-7EF2E67BC7A0}" type="slidenum">
              <a:rPr lang="en-US" smtClean="0"/>
              <a:t>2</a:t>
            </a:fld>
            <a:endParaRPr lang="en-US" dirty="0"/>
          </a:p>
        </p:txBody>
      </p:sp>
    </p:spTree>
    <p:extLst>
      <p:ext uri="{BB962C8B-B14F-4D97-AF65-F5344CB8AC3E}">
        <p14:creationId xmlns:p14="http://schemas.microsoft.com/office/powerpoint/2010/main" val="7494603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563043" y="63011"/>
            <a:ext cx="7773120" cy="1015663"/>
          </a:xfrm>
        </p:spPr>
        <p:txBody>
          <a:bodyPr/>
          <a:lstStyle/>
          <a:p>
            <a:r>
              <a:rPr lang="en-US" dirty="0"/>
              <a:t>Experimental </a:t>
            </a:r>
            <a:r>
              <a:rPr lang="en-US" dirty="0" smtClean="0"/>
              <a:t>Results</a:t>
            </a:r>
            <a:br>
              <a:rPr lang="en-US" dirty="0" smtClean="0"/>
            </a:br>
            <a:r>
              <a:rPr lang="en-US" dirty="0" smtClean="0"/>
              <a:t>Planning</a:t>
            </a:r>
            <a:endParaRPr lang="en-US" dirty="0"/>
          </a:p>
        </p:txBody>
      </p:sp>
      <p:sp>
        <p:nvSpPr>
          <p:cNvPr id="4" name="Content Placeholder 2"/>
          <p:cNvSpPr>
            <a:spLocks noGrp="1"/>
          </p:cNvSpPr>
          <p:nvPr>
            <p:ph idx="4294967295"/>
          </p:nvPr>
        </p:nvSpPr>
        <p:spPr>
          <a:xfrm>
            <a:off x="457200" y="1295400"/>
            <a:ext cx="8229600" cy="4953000"/>
          </a:xfrm>
          <a:prstGeom prst="rect">
            <a:avLst/>
          </a:prstGeom>
        </p:spPr>
        <p:txBody>
          <a:bodyPr>
            <a:normAutofit/>
          </a:bodyPr>
          <a:lstStyle/>
          <a:p>
            <a:r>
              <a:rPr lang="en-US" sz="2400" dirty="0" smtClean="0"/>
              <a:t>Baseline: FS-1 (</a:t>
            </a:r>
            <a:r>
              <a:rPr lang="en-US" sz="2400" dirty="0" err="1" smtClean="0"/>
              <a:t>Stackelberg</a:t>
            </a:r>
            <a:r>
              <a:rPr lang="en-US" sz="2400" dirty="0" smtClean="0"/>
              <a:t>), PA-1 (Myopic)</a:t>
            </a:r>
          </a:p>
          <a:p>
            <a:r>
              <a:rPr lang="en-US" sz="2400" dirty="0" smtClean="0"/>
              <a:t>Attacker respond to last round strategy, 10 Targets, 4 Patrollers</a:t>
            </a:r>
            <a:endParaRPr lang="en-US" sz="240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0200" y="2544982"/>
            <a:ext cx="5069940" cy="3621386"/>
          </a:xfrm>
          <a:prstGeom prst="rect">
            <a:avLst/>
          </a:prstGeom>
        </p:spPr>
      </p:pic>
      <p:sp>
        <p:nvSpPr>
          <p:cNvPr id="6" name="Oval 5"/>
          <p:cNvSpPr/>
          <p:nvPr/>
        </p:nvSpPr>
        <p:spPr>
          <a:xfrm>
            <a:off x="2298700" y="4327189"/>
            <a:ext cx="914400" cy="1832829"/>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2308065" y="6198118"/>
            <a:ext cx="968535" cy="369332"/>
          </a:xfrm>
          <a:prstGeom prst="rect">
            <a:avLst/>
          </a:prstGeom>
        </p:spPr>
        <p:txBody>
          <a:bodyPr wrap="none">
            <a:spAutoFit/>
          </a:bodyPr>
          <a:lstStyle/>
          <a:p>
            <a:r>
              <a:rPr lang="en-US" dirty="0">
                <a:solidFill>
                  <a:srgbClr val="0070C0"/>
                </a:solidFill>
              </a:rPr>
              <a:t>Baseline</a:t>
            </a:r>
          </a:p>
        </p:txBody>
      </p:sp>
      <p:sp>
        <p:nvSpPr>
          <p:cNvPr id="2" name="Slide Number Placeholder 1"/>
          <p:cNvSpPr>
            <a:spLocks noGrp="1"/>
          </p:cNvSpPr>
          <p:nvPr>
            <p:ph type="sldNum" sz="quarter" idx="13"/>
          </p:nvPr>
        </p:nvSpPr>
        <p:spPr/>
        <p:txBody>
          <a:bodyPr/>
          <a:lstStyle/>
          <a:p>
            <a:fld id="{F6ADBB31-E9AC-40A3-8693-7EF2E67BC7A0}" type="slidenum">
              <a:rPr lang="en-US" smtClean="0"/>
              <a:t>20</a:t>
            </a:fld>
            <a:endParaRPr lang="en-US" dirty="0"/>
          </a:p>
        </p:txBody>
      </p:sp>
    </p:spTree>
    <p:extLst>
      <p:ext uri="{BB962C8B-B14F-4D97-AF65-F5344CB8AC3E}">
        <p14:creationId xmlns:p14="http://schemas.microsoft.com/office/powerpoint/2010/main" val="2611218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563040" y="63011"/>
            <a:ext cx="7773120" cy="1015663"/>
          </a:xfrm>
        </p:spPr>
        <p:txBody>
          <a:bodyPr/>
          <a:lstStyle/>
          <a:p>
            <a:r>
              <a:rPr lang="en-US" dirty="0"/>
              <a:t>Experimental </a:t>
            </a:r>
            <a:r>
              <a:rPr lang="en-US" dirty="0" smtClean="0"/>
              <a:t>Results</a:t>
            </a:r>
            <a:br>
              <a:rPr lang="en-US" dirty="0" smtClean="0"/>
            </a:br>
            <a:r>
              <a:rPr lang="en-US" dirty="0" smtClean="0"/>
              <a:t>Planning and Learning</a:t>
            </a:r>
            <a:endParaRPr lang="en-US" dirty="0"/>
          </a:p>
        </p:txBody>
      </p:sp>
      <p:sp>
        <p:nvSpPr>
          <p:cNvPr id="9" name="Content Placeholder 2"/>
          <p:cNvSpPr>
            <a:spLocks noGrp="1"/>
          </p:cNvSpPr>
          <p:nvPr>
            <p:ph idx="4294967295"/>
          </p:nvPr>
        </p:nvSpPr>
        <p:spPr>
          <a:xfrm>
            <a:off x="457200" y="1295400"/>
            <a:ext cx="8229600" cy="4953000"/>
          </a:xfrm>
          <a:prstGeom prst="rect">
            <a:avLst/>
          </a:prstGeom>
        </p:spPr>
        <p:txBody>
          <a:bodyPr>
            <a:normAutofit/>
          </a:bodyPr>
          <a:lstStyle/>
          <a:p>
            <a:r>
              <a:rPr lang="en-US" sz="2400" dirty="0" smtClean="0"/>
              <a:t>Baseline: Maximum Likelihood Estimation (MLE)</a:t>
            </a:r>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3849" y="2620487"/>
            <a:ext cx="3882502" cy="2773215"/>
          </a:xfrm>
          <a:prstGeom prst="rect">
            <a:avLst/>
          </a:prstGeom>
        </p:spPr>
      </p:pic>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95800" y="2650503"/>
            <a:ext cx="3733800" cy="2667000"/>
          </a:xfrm>
          <a:prstGeom prst="rect">
            <a:avLst/>
          </a:prstGeom>
        </p:spPr>
      </p:pic>
      <p:sp>
        <p:nvSpPr>
          <p:cNvPr id="12" name="TextBox 11"/>
          <p:cNvSpPr txBox="1"/>
          <p:nvPr/>
        </p:nvSpPr>
        <p:spPr>
          <a:xfrm>
            <a:off x="1527927" y="2250534"/>
            <a:ext cx="2657573" cy="461665"/>
          </a:xfrm>
          <a:prstGeom prst="rect">
            <a:avLst/>
          </a:prstGeom>
          <a:noFill/>
        </p:spPr>
        <p:txBody>
          <a:bodyPr wrap="square" rtlCol="0">
            <a:spAutoFit/>
          </a:bodyPr>
          <a:lstStyle/>
          <a:p>
            <a:r>
              <a:rPr lang="en-US" dirty="0" smtClean="0"/>
              <a:t>Solution Quality</a:t>
            </a:r>
            <a:endParaRPr lang="en-US" dirty="0"/>
          </a:p>
        </p:txBody>
      </p:sp>
      <p:sp>
        <p:nvSpPr>
          <p:cNvPr id="13" name="TextBox 12"/>
          <p:cNvSpPr txBox="1"/>
          <p:nvPr/>
        </p:nvSpPr>
        <p:spPr>
          <a:xfrm>
            <a:off x="5867399" y="2269503"/>
            <a:ext cx="1711751" cy="461665"/>
          </a:xfrm>
          <a:prstGeom prst="rect">
            <a:avLst/>
          </a:prstGeom>
          <a:noFill/>
        </p:spPr>
        <p:txBody>
          <a:bodyPr wrap="square" rtlCol="0">
            <a:spAutoFit/>
          </a:bodyPr>
          <a:lstStyle/>
          <a:p>
            <a:r>
              <a:rPr lang="en-US" dirty="0" smtClean="0"/>
              <a:t>Runtime</a:t>
            </a:r>
            <a:endParaRPr lang="en-US" dirty="0"/>
          </a:p>
        </p:txBody>
      </p:sp>
      <p:sp>
        <p:nvSpPr>
          <p:cNvPr id="2" name="Slide Number Placeholder 1"/>
          <p:cNvSpPr>
            <a:spLocks noGrp="1"/>
          </p:cNvSpPr>
          <p:nvPr>
            <p:ph type="sldNum" sz="quarter" idx="13"/>
          </p:nvPr>
        </p:nvSpPr>
        <p:spPr/>
        <p:txBody>
          <a:bodyPr/>
          <a:lstStyle/>
          <a:p>
            <a:fld id="{F6ADBB31-E9AC-40A3-8693-7EF2E67BC7A0}" type="slidenum">
              <a:rPr lang="en-US" smtClean="0"/>
              <a:t>21</a:t>
            </a:fld>
            <a:endParaRPr lang="en-US" dirty="0"/>
          </a:p>
        </p:txBody>
      </p:sp>
    </p:spTree>
    <p:extLst>
      <p:ext uri="{BB962C8B-B14F-4D97-AF65-F5344CB8AC3E}">
        <p14:creationId xmlns:p14="http://schemas.microsoft.com/office/powerpoint/2010/main" val="113429603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txBox="1">
            <a:spLocks noChangeArrowheads="1"/>
          </p:cNvSpPr>
          <p:nvPr/>
        </p:nvSpPr>
        <p:spPr bwMode="auto">
          <a:xfrm>
            <a:off x="742950" y="3073796"/>
            <a:ext cx="7772400"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algn="ctr" defTabSz="414338" rtl="0" eaLnBrk="0" fontAlgn="base" hangingPunct="0">
              <a:spcBef>
                <a:spcPct val="0"/>
              </a:spcBef>
              <a:spcAft>
                <a:spcPct val="0"/>
              </a:spcAft>
              <a:buClr>
                <a:srgbClr val="000000"/>
              </a:buClr>
              <a:buSzPct val="100000"/>
              <a:buFont typeface="Times New Roman" pitchFamily="18" charset="0"/>
              <a:buNone/>
              <a:defRPr sz="3300" b="1">
                <a:solidFill>
                  <a:schemeClr val="tx1"/>
                </a:solidFill>
                <a:latin typeface="Times New Roman" pitchFamily="18" charset="0"/>
                <a:ea typeface="ＭＳ Ｐゴシック" charset="-128"/>
                <a:cs typeface="ＭＳ Ｐゴシック" charset="-128"/>
              </a:defRPr>
            </a:lvl1pPr>
            <a:lvl2pPr algn="l" defTabSz="414338" rtl="0" eaLnBrk="0" fontAlgn="base" hangingPunct="0">
              <a:spcBef>
                <a:spcPct val="0"/>
              </a:spcBef>
              <a:spcAft>
                <a:spcPct val="0"/>
              </a:spcAft>
              <a:buClr>
                <a:srgbClr val="000000"/>
              </a:buClr>
              <a:buSzPct val="45000"/>
              <a:buFont typeface="StarBats" charset="0"/>
              <a:defRPr sz="3300" b="1">
                <a:solidFill>
                  <a:schemeClr val="tx1"/>
                </a:solidFill>
                <a:latin typeface="Times New Roman" pitchFamily="18" charset="0"/>
                <a:ea typeface="ＭＳ Ｐゴシック" charset="-128"/>
                <a:cs typeface="ＭＳ Ｐゴシック" charset="-128"/>
              </a:defRPr>
            </a:lvl2pPr>
            <a:lvl3pPr algn="l" defTabSz="414338" rtl="0" eaLnBrk="0" fontAlgn="base" hangingPunct="0">
              <a:spcBef>
                <a:spcPct val="0"/>
              </a:spcBef>
              <a:spcAft>
                <a:spcPct val="0"/>
              </a:spcAft>
              <a:buClr>
                <a:srgbClr val="000000"/>
              </a:buClr>
              <a:buSzPct val="45000"/>
              <a:buFont typeface="StarBats" charset="0"/>
              <a:defRPr sz="3300" b="1">
                <a:solidFill>
                  <a:schemeClr val="tx1"/>
                </a:solidFill>
                <a:latin typeface="Times New Roman" pitchFamily="18" charset="0"/>
                <a:ea typeface="ＭＳ Ｐゴシック" charset="-128"/>
                <a:cs typeface="ＭＳ Ｐゴシック" charset="-128"/>
              </a:defRPr>
            </a:lvl3pPr>
            <a:lvl4pPr algn="l" defTabSz="414338" rtl="0" eaLnBrk="0" fontAlgn="base" hangingPunct="0">
              <a:spcBef>
                <a:spcPct val="0"/>
              </a:spcBef>
              <a:spcAft>
                <a:spcPct val="0"/>
              </a:spcAft>
              <a:buClr>
                <a:srgbClr val="000000"/>
              </a:buClr>
              <a:buSzPct val="45000"/>
              <a:buFont typeface="StarBats" charset="0"/>
              <a:defRPr sz="3300" b="1">
                <a:solidFill>
                  <a:schemeClr val="tx1"/>
                </a:solidFill>
                <a:latin typeface="Times New Roman" pitchFamily="18" charset="0"/>
                <a:ea typeface="ＭＳ Ｐゴシック" charset="-128"/>
                <a:cs typeface="ＭＳ Ｐゴシック" charset="-128"/>
              </a:defRPr>
            </a:lvl4pPr>
            <a:lvl5pPr algn="l" defTabSz="414338" rtl="0" eaLnBrk="0" fontAlgn="base" hangingPunct="0">
              <a:spcBef>
                <a:spcPct val="0"/>
              </a:spcBef>
              <a:spcAft>
                <a:spcPct val="0"/>
              </a:spcAft>
              <a:buClr>
                <a:srgbClr val="000000"/>
              </a:buClr>
              <a:buSzPct val="45000"/>
              <a:buFont typeface="StarBats" charset="0"/>
              <a:defRPr sz="3300" b="1">
                <a:solidFill>
                  <a:schemeClr val="tx1"/>
                </a:solidFill>
                <a:latin typeface="Times New Roman" pitchFamily="18" charset="0"/>
                <a:ea typeface="ＭＳ Ｐゴシック" charset="-128"/>
                <a:cs typeface="ＭＳ Ｐゴシック" charset="-128"/>
              </a:defRPr>
            </a:lvl5pPr>
            <a:lvl6pPr marL="414683" algn="l" defTabSz="414683" rtl="0" eaLnBrk="0" fontAlgn="base" hangingPunct="0">
              <a:spcBef>
                <a:spcPct val="0"/>
              </a:spcBef>
              <a:spcAft>
                <a:spcPct val="0"/>
              </a:spcAft>
              <a:buClr>
                <a:srgbClr val="000000"/>
              </a:buClr>
              <a:buSzPct val="45000"/>
              <a:buFont typeface="StarBats" charset="0"/>
              <a:defRPr sz="4000">
                <a:solidFill>
                  <a:srgbClr val="000000"/>
                </a:solidFill>
                <a:latin typeface="Times New Roman" pitchFamily="18" charset="0"/>
              </a:defRPr>
            </a:lvl6pPr>
            <a:lvl7pPr marL="829366" algn="l" defTabSz="414683" rtl="0" eaLnBrk="0" fontAlgn="base" hangingPunct="0">
              <a:spcBef>
                <a:spcPct val="0"/>
              </a:spcBef>
              <a:spcAft>
                <a:spcPct val="0"/>
              </a:spcAft>
              <a:buClr>
                <a:srgbClr val="000000"/>
              </a:buClr>
              <a:buSzPct val="45000"/>
              <a:buFont typeface="StarBats" charset="0"/>
              <a:defRPr sz="4000">
                <a:solidFill>
                  <a:srgbClr val="000000"/>
                </a:solidFill>
                <a:latin typeface="Times New Roman" pitchFamily="18" charset="0"/>
              </a:defRPr>
            </a:lvl7pPr>
            <a:lvl8pPr marL="1244049" algn="l" defTabSz="414683" rtl="0" eaLnBrk="0" fontAlgn="base" hangingPunct="0">
              <a:spcBef>
                <a:spcPct val="0"/>
              </a:spcBef>
              <a:spcAft>
                <a:spcPct val="0"/>
              </a:spcAft>
              <a:buClr>
                <a:srgbClr val="000000"/>
              </a:buClr>
              <a:buSzPct val="45000"/>
              <a:buFont typeface="StarBats" charset="0"/>
              <a:defRPr sz="4000">
                <a:solidFill>
                  <a:srgbClr val="000000"/>
                </a:solidFill>
                <a:latin typeface="Times New Roman" pitchFamily="18" charset="0"/>
              </a:defRPr>
            </a:lvl8pPr>
            <a:lvl9pPr marL="1658732" algn="l" defTabSz="414683" rtl="0" eaLnBrk="0" fontAlgn="base" hangingPunct="0">
              <a:spcBef>
                <a:spcPct val="0"/>
              </a:spcBef>
              <a:spcAft>
                <a:spcPct val="0"/>
              </a:spcAft>
              <a:buClr>
                <a:srgbClr val="000000"/>
              </a:buClr>
              <a:buSzPct val="45000"/>
              <a:buFont typeface="StarBats" charset="0"/>
              <a:defRPr sz="4000">
                <a:solidFill>
                  <a:srgbClr val="000000"/>
                </a:solidFill>
                <a:latin typeface="Times New Roman" pitchFamily="18" charset="0"/>
              </a:defRPr>
            </a:lvl9pPr>
          </a:lstStyle>
          <a:p>
            <a:r>
              <a:rPr lang="en-US" sz="3200" kern="0" dirty="0" smtClean="0">
                <a:ea typeface="ＭＳ Ｐゴシック" pitchFamily="34" charset="-128"/>
              </a:rPr>
              <a:t>Thank </a:t>
            </a:r>
            <a:r>
              <a:rPr lang="en-US" sz="3200" kern="0" smtClean="0">
                <a:ea typeface="ＭＳ Ｐゴシック" pitchFamily="34" charset="-128"/>
              </a:rPr>
              <a:t>you!</a:t>
            </a:r>
            <a:endParaRPr lang="en-US" sz="3200" kern="0" dirty="0" smtClean="0">
              <a:ea typeface="ＭＳ Ｐゴシック" pitchFamily="34" charset="-128"/>
            </a:endParaRPr>
          </a:p>
        </p:txBody>
      </p:sp>
      <p:sp>
        <p:nvSpPr>
          <p:cNvPr id="5" name="Slide Number Placeholder 4"/>
          <p:cNvSpPr>
            <a:spLocks noGrp="1"/>
          </p:cNvSpPr>
          <p:nvPr>
            <p:ph type="sldNum" sz="quarter" idx="13"/>
          </p:nvPr>
        </p:nvSpPr>
        <p:spPr/>
        <p:txBody>
          <a:bodyPr/>
          <a:lstStyle/>
          <a:p>
            <a:fld id="{F6ADBB31-E9AC-40A3-8693-7EF2E67BC7A0}" type="slidenum">
              <a:rPr lang="en-US" smtClean="0"/>
              <a:t>22</a:t>
            </a:fld>
            <a:endParaRPr lang="en-US" dirty="0"/>
          </a:p>
        </p:txBody>
      </p:sp>
    </p:spTree>
    <p:extLst>
      <p:ext uri="{BB962C8B-B14F-4D97-AF65-F5344CB8AC3E}">
        <p14:creationId xmlns:p14="http://schemas.microsoft.com/office/powerpoint/2010/main" val="3852181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563043" y="63011"/>
            <a:ext cx="7773120" cy="1015663"/>
          </a:xfrm>
        </p:spPr>
        <p:txBody>
          <a:bodyPr/>
          <a:lstStyle/>
          <a:p>
            <a:r>
              <a:rPr lang="en-US" dirty="0"/>
              <a:t>Green Security </a:t>
            </a:r>
            <a:r>
              <a:rPr lang="en-US" dirty="0" smtClean="0"/>
              <a:t>Domains:</a:t>
            </a:r>
            <a:br>
              <a:rPr lang="en-US" dirty="0" smtClean="0"/>
            </a:br>
            <a:r>
              <a:rPr lang="en-US" dirty="0" smtClean="0"/>
              <a:t>Protecting Fish </a:t>
            </a:r>
            <a:r>
              <a:rPr lang="en-US" dirty="0"/>
              <a:t>and </a:t>
            </a:r>
            <a:r>
              <a:rPr lang="en-US" dirty="0" smtClean="0"/>
              <a:t>Wildlife</a:t>
            </a:r>
            <a:endParaRPr lang="en-US" dirty="0"/>
          </a:p>
        </p:txBody>
      </p:sp>
      <p:grpSp>
        <p:nvGrpSpPr>
          <p:cNvPr id="19" name="Group 18"/>
          <p:cNvGrpSpPr/>
          <p:nvPr/>
        </p:nvGrpSpPr>
        <p:grpSpPr>
          <a:xfrm>
            <a:off x="318724" y="4323798"/>
            <a:ext cx="4645635" cy="2412239"/>
            <a:chOff x="6834123" y="1863498"/>
            <a:chExt cx="3006789" cy="1483513"/>
          </a:xfrm>
        </p:grpSpPr>
        <p:pic>
          <p:nvPicPr>
            <p:cNvPr id="21" name="Picture 4" descr="http://www.greenvitals.net/storage/Gulf%20map.jpg?__SQUARESPACE_CACHEVERSION=1280261918312">
              <a:hlinkClick r:id="rId3"/>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4896" t="18978" r="17344" b="39185"/>
            <a:stretch/>
          </p:blipFill>
          <p:spPr bwMode="auto">
            <a:xfrm>
              <a:off x="6834123" y="1863498"/>
              <a:ext cx="3006789" cy="1483513"/>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8" descr="https://encrypted-tbn3.gstatic.com/images?q=tbn:ANd9GcR1PSVP8Vh7DYJGDuHFB4Hifw-cL6whc5zGytOIi5TGC7ooNk7CcQ"/>
            <p:cNvPicPr>
              <a:picLocks noChangeAspect="1" noChangeArrowheads="1"/>
            </p:cNvPicPr>
            <p:nvPr/>
          </p:nvPicPr>
          <p:blipFill rotWithShape="1">
            <a:blip r:embed="rId5">
              <a:extLst>
                <a:ext uri="{28A0092B-C50C-407E-A947-70E740481C1C}">
                  <a14:useLocalDpi xmlns:a14="http://schemas.microsoft.com/office/drawing/2010/main" val="0"/>
                </a:ext>
              </a:extLst>
            </a:blip>
            <a:srcRect l="26410" t="11015" r="5169" b="30144"/>
            <a:stretch/>
          </p:blipFill>
          <p:spPr bwMode="auto">
            <a:xfrm>
              <a:off x="6869099" y="2574204"/>
              <a:ext cx="1198380" cy="719685"/>
            </a:xfrm>
            <a:prstGeom prst="rect">
              <a:avLst/>
            </a:prstGeom>
            <a:noFill/>
            <a:extLst>
              <a:ext uri="{909E8E84-426E-40DD-AFC4-6F175D3DCCD1}">
                <a14:hiddenFill xmlns:a14="http://schemas.microsoft.com/office/drawing/2010/main">
                  <a:solidFill>
                    <a:srgbClr val="FFFFFF"/>
                  </a:solidFill>
                </a14:hiddenFill>
              </a:ext>
            </a:extLst>
          </p:spPr>
        </p:pic>
      </p:grpSp>
      <p:pic>
        <p:nvPicPr>
          <p:cNvPr id="29" name="Picture 28"/>
          <p:cNvPicPr>
            <a:picLocks noChangeAspect="1"/>
          </p:cNvPicPr>
          <p:nvPr/>
        </p:nvPicPr>
        <p:blipFill rotWithShape="1">
          <a:blip r:embed="rId6" cstate="print">
            <a:extLst>
              <a:ext uri="{28A0092B-C50C-407E-A947-70E740481C1C}">
                <a14:useLocalDpi xmlns:a14="http://schemas.microsoft.com/office/drawing/2010/main" val="0"/>
              </a:ext>
            </a:extLst>
          </a:blip>
          <a:srcRect l="28834" t="1623" r="48489" b="61062"/>
          <a:stretch/>
        </p:blipFill>
        <p:spPr>
          <a:xfrm>
            <a:off x="387999" y="1363778"/>
            <a:ext cx="2725486" cy="2356601"/>
          </a:xfrm>
          <a:prstGeom prst="rect">
            <a:avLst/>
          </a:prstGeom>
        </p:spPr>
      </p:pic>
      <p:pic>
        <p:nvPicPr>
          <p:cNvPr id="32" name="Picture 31"/>
          <p:cNvPicPr>
            <a:picLocks noChangeAspect="1"/>
          </p:cNvPicPr>
          <p:nvPr/>
        </p:nvPicPr>
        <p:blipFill rotWithShape="1">
          <a:blip r:embed="rId7">
            <a:extLst>
              <a:ext uri="{28A0092B-C50C-407E-A947-70E740481C1C}">
                <a14:useLocalDpi xmlns:a14="http://schemas.microsoft.com/office/drawing/2010/main" val="0"/>
              </a:ext>
            </a:extLst>
          </a:blip>
          <a:srcRect l="31806" t="18519" r="4514" b="20926"/>
          <a:stretch/>
        </p:blipFill>
        <p:spPr>
          <a:xfrm>
            <a:off x="5720773" y="1385605"/>
            <a:ext cx="3262179" cy="2326570"/>
          </a:xfrm>
          <a:prstGeom prst="rect">
            <a:avLst/>
          </a:prstGeom>
        </p:spPr>
      </p:pic>
      <p:pic>
        <p:nvPicPr>
          <p:cNvPr id="34" name="Picture 33"/>
          <p:cNvPicPr>
            <a:picLocks noChangeAspect="1"/>
          </p:cNvPicPr>
          <p:nvPr/>
        </p:nvPicPr>
        <p:blipFill rotWithShape="1">
          <a:blip r:embed="rId8">
            <a:extLst>
              <a:ext uri="{28A0092B-C50C-407E-A947-70E740481C1C}">
                <a14:useLocalDpi xmlns:a14="http://schemas.microsoft.com/office/drawing/2010/main" val="0"/>
              </a:ext>
            </a:extLst>
          </a:blip>
          <a:srcRect l="2341" t="23623" r="14403" b="8573"/>
          <a:stretch/>
        </p:blipFill>
        <p:spPr>
          <a:xfrm>
            <a:off x="5018399" y="4351508"/>
            <a:ext cx="3964553" cy="2412239"/>
          </a:xfrm>
          <a:prstGeom prst="rect">
            <a:avLst/>
          </a:prstGeom>
        </p:spPr>
      </p:pic>
      <p:cxnSp>
        <p:nvCxnSpPr>
          <p:cNvPr id="4" name="Straight Connector 3"/>
          <p:cNvCxnSpPr/>
          <p:nvPr/>
        </p:nvCxnSpPr>
        <p:spPr bwMode="auto">
          <a:xfrm>
            <a:off x="427698" y="4248272"/>
            <a:ext cx="8450826" cy="0"/>
          </a:xfrm>
          <a:prstGeom prst="line">
            <a:avLst/>
          </a:prstGeom>
          <a:solidFill>
            <a:srgbClr val="00B8FF"/>
          </a:solidFill>
          <a:ln w="38100" cap="flat" cmpd="sng" algn="ctr">
            <a:solidFill>
              <a:srgbClr val="FF6600"/>
            </a:solidFill>
            <a:prstDash val="solid"/>
            <a:round/>
            <a:headEnd type="none" w="med" len="med"/>
            <a:tailEnd type="none" w="med" len="med"/>
          </a:ln>
          <a:effectLst/>
        </p:spPr>
      </p:cxnSp>
      <p:sp>
        <p:nvSpPr>
          <p:cNvPr id="6" name="Slide Number Placeholder 5"/>
          <p:cNvSpPr>
            <a:spLocks noGrp="1"/>
          </p:cNvSpPr>
          <p:nvPr>
            <p:ph type="sldNum" sz="quarter" idx="13"/>
          </p:nvPr>
        </p:nvSpPr>
        <p:spPr/>
        <p:txBody>
          <a:bodyPr/>
          <a:lstStyle/>
          <a:p>
            <a:fld id="{F6ADBB31-E9AC-40A3-8693-7EF2E67BC7A0}" type="slidenum">
              <a:rPr lang="en-US" smtClean="0"/>
              <a:t>3</a:t>
            </a:fld>
            <a:endParaRPr lang="en-US" dirty="0"/>
          </a:p>
        </p:txBody>
      </p:sp>
      <p:pic>
        <p:nvPicPr>
          <p:cNvPr id="2" name="Picture 1"/>
          <p:cNvPicPr>
            <a:picLocks noChangeAspect="1"/>
          </p:cNvPicPr>
          <p:nvPr/>
        </p:nvPicPr>
        <p:blipFill>
          <a:blip r:embed="rId9"/>
          <a:stretch>
            <a:fillRect/>
          </a:stretch>
        </p:blipFill>
        <p:spPr>
          <a:xfrm>
            <a:off x="3113485" y="1356522"/>
            <a:ext cx="2607288" cy="2355653"/>
          </a:xfrm>
          <a:prstGeom prst="rect">
            <a:avLst/>
          </a:prstGeom>
        </p:spPr>
      </p:pic>
    </p:spTree>
    <p:extLst>
      <p:ext uri="{BB962C8B-B14F-4D97-AF65-F5344CB8AC3E}">
        <p14:creationId xmlns:p14="http://schemas.microsoft.com/office/powerpoint/2010/main" val="1684862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305743" y="554188"/>
            <a:ext cx="8601634" cy="507831"/>
          </a:xfrm>
        </p:spPr>
        <p:txBody>
          <a:bodyPr/>
          <a:lstStyle/>
          <a:p>
            <a:r>
              <a:rPr lang="en-US" dirty="0" smtClean="0"/>
              <a:t>Features</a:t>
            </a:r>
            <a:endParaRPr lang="en-US" dirty="0"/>
          </a:p>
        </p:txBody>
      </p:sp>
      <p:sp>
        <p:nvSpPr>
          <p:cNvPr id="2" name="Slide Number Placeholder 1"/>
          <p:cNvSpPr>
            <a:spLocks noGrp="1"/>
          </p:cNvSpPr>
          <p:nvPr>
            <p:ph type="sldNum" sz="quarter" idx="13"/>
          </p:nvPr>
        </p:nvSpPr>
        <p:spPr/>
        <p:txBody>
          <a:bodyPr/>
          <a:lstStyle/>
          <a:p>
            <a:fld id="{F6ADBB31-E9AC-40A3-8693-7EF2E67BC7A0}" type="slidenum">
              <a:rPr lang="en-US" smtClean="0"/>
              <a:t>4</a:t>
            </a:fld>
            <a:endParaRPr lang="en-US" dirty="0"/>
          </a:p>
        </p:txBody>
      </p:sp>
      <p:sp>
        <p:nvSpPr>
          <p:cNvPr id="5" name="Content Placeholder 2"/>
          <p:cNvSpPr txBox="1">
            <a:spLocks/>
          </p:cNvSpPr>
          <p:nvPr/>
        </p:nvSpPr>
        <p:spPr bwMode="auto">
          <a:xfrm>
            <a:off x="512618" y="1260760"/>
            <a:ext cx="8423825" cy="4559487"/>
          </a:xfrm>
          <a:prstGeom prst="rect">
            <a:avLst/>
          </a:prstGeom>
          <a:solidFill>
            <a:schemeClr val="bg1"/>
          </a:solidFill>
          <a:ln w="38100">
            <a:noFill/>
            <a:miter lim="800000"/>
            <a:headEnd/>
            <a:tailEnd/>
          </a:ln>
          <a:effectLst/>
        </p:spPr>
        <p:txBody>
          <a:bodyPr vert="horz" wrap="square" lIns="0" tIns="0" rIns="0" bIns="0" numCol="1" anchor="t" anchorCtr="0" compatLnSpc="1">
            <a:prstTxWarp prst="textNoShape">
              <a:avLst/>
            </a:prstTxWarp>
          </a:bodyPr>
          <a:lstStyle>
            <a:lvl1pPr marL="429947" indent="-323650" algn="l" defTabSz="456915" rtl="0" eaLnBrk="0" fontAlgn="base" hangingPunct="0">
              <a:lnSpc>
                <a:spcPct val="90000"/>
              </a:lnSpc>
              <a:spcBef>
                <a:spcPct val="0"/>
              </a:spcBef>
              <a:spcAft>
                <a:spcPts val="1400"/>
              </a:spcAft>
              <a:buClr>
                <a:srgbClr val="000000"/>
              </a:buClr>
              <a:buFont typeface="StarBats" charset="0"/>
              <a:buBlip>
                <a:blip r:embed="rId3"/>
              </a:buBlip>
              <a:defRPr sz="2400">
                <a:solidFill>
                  <a:srgbClr val="000000"/>
                </a:solidFill>
                <a:latin typeface="+mn-lt"/>
                <a:ea typeface="+mn-ea"/>
                <a:cs typeface="+mn-cs"/>
              </a:defRPr>
            </a:lvl1pPr>
            <a:lvl2pPr marL="861477" indent="-285573" algn="l" defTabSz="456915" rtl="0" eaLnBrk="0" fontAlgn="base" hangingPunct="0">
              <a:lnSpc>
                <a:spcPct val="90000"/>
              </a:lnSpc>
              <a:spcBef>
                <a:spcPct val="0"/>
              </a:spcBef>
              <a:spcAft>
                <a:spcPts val="1113"/>
              </a:spcAft>
              <a:buClr>
                <a:srgbClr val="000000"/>
              </a:buClr>
              <a:buFont typeface="StarBats" charset="0"/>
              <a:buBlip>
                <a:blip r:embed="rId4"/>
              </a:buBlip>
              <a:defRPr sz="2400" i="1">
                <a:solidFill>
                  <a:srgbClr val="000000"/>
                </a:solidFill>
                <a:latin typeface="+mn-lt"/>
              </a:defRPr>
            </a:lvl2pPr>
            <a:lvl3pPr marL="1293009" indent="-215768" algn="l" defTabSz="456915" rtl="0" eaLnBrk="0" fontAlgn="base" hangingPunct="0">
              <a:lnSpc>
                <a:spcPct val="90000"/>
              </a:lnSpc>
              <a:spcBef>
                <a:spcPct val="0"/>
              </a:spcBef>
              <a:spcAft>
                <a:spcPts val="838"/>
              </a:spcAft>
              <a:buClr>
                <a:srgbClr val="000000"/>
              </a:buClr>
              <a:buFont typeface="StarBats" charset="0"/>
              <a:buBlip>
                <a:blip r:embed="rId5"/>
              </a:buBlip>
              <a:defRPr sz="2400">
                <a:solidFill>
                  <a:srgbClr val="000000"/>
                </a:solidFill>
                <a:latin typeface="+mn-lt"/>
              </a:defRPr>
            </a:lvl3pPr>
            <a:lvl4pPr marL="1724541" indent="-214179" algn="l" defTabSz="456915" rtl="0" eaLnBrk="0" fontAlgn="base" hangingPunct="0">
              <a:spcBef>
                <a:spcPct val="0"/>
              </a:spcBef>
              <a:spcAft>
                <a:spcPts val="550"/>
              </a:spcAft>
              <a:buClr>
                <a:srgbClr val="000000"/>
              </a:buClr>
              <a:buFont typeface="StarBats" charset="0"/>
              <a:buBlip>
                <a:blip r:embed="rId6"/>
              </a:buBlip>
              <a:defRPr sz="2400">
                <a:solidFill>
                  <a:srgbClr val="000000"/>
                </a:solidFill>
                <a:latin typeface="+mn-lt"/>
              </a:defRPr>
            </a:lvl4pPr>
            <a:lvl5pPr marL="2156070" indent="-215768" algn="l" defTabSz="456915" rtl="0" eaLnBrk="0" fontAlgn="base" hangingPunct="0">
              <a:spcBef>
                <a:spcPct val="0"/>
              </a:spcBef>
              <a:spcAft>
                <a:spcPts val="263"/>
              </a:spcAft>
              <a:buClr>
                <a:srgbClr val="000000"/>
              </a:buClr>
              <a:buFont typeface="StarBats" charset="0"/>
              <a:buBlip>
                <a:blip r:embed="rId6"/>
              </a:buBlip>
              <a:defRPr sz="2400">
                <a:solidFill>
                  <a:srgbClr val="000000"/>
                </a:solidFill>
                <a:latin typeface="+mn-lt"/>
              </a:defRPr>
            </a:lvl5pPr>
            <a:lvl6pPr marL="2612986" indent="-215768" algn="l" defTabSz="456915" rtl="0" eaLnBrk="0" fontAlgn="base" hangingPunct="0">
              <a:spcBef>
                <a:spcPct val="0"/>
              </a:spcBef>
              <a:spcAft>
                <a:spcPts val="263"/>
              </a:spcAft>
              <a:buClr>
                <a:srgbClr val="000000"/>
              </a:buClr>
              <a:buFont typeface="StarBats" charset="0"/>
              <a:buBlip>
                <a:blip r:embed="rId6"/>
              </a:buBlip>
              <a:defRPr sz="2400">
                <a:solidFill>
                  <a:srgbClr val="000000"/>
                </a:solidFill>
                <a:latin typeface="+mn-lt"/>
              </a:defRPr>
            </a:lvl6pPr>
            <a:lvl7pPr marL="3069902" indent="-215768" algn="l" defTabSz="456915" rtl="0" eaLnBrk="0" fontAlgn="base" hangingPunct="0">
              <a:spcBef>
                <a:spcPct val="0"/>
              </a:spcBef>
              <a:spcAft>
                <a:spcPts val="263"/>
              </a:spcAft>
              <a:buClr>
                <a:srgbClr val="000000"/>
              </a:buClr>
              <a:buFont typeface="StarBats" charset="0"/>
              <a:buBlip>
                <a:blip r:embed="rId6"/>
              </a:buBlip>
              <a:defRPr sz="2400">
                <a:solidFill>
                  <a:srgbClr val="000000"/>
                </a:solidFill>
                <a:latin typeface="+mn-lt"/>
              </a:defRPr>
            </a:lvl7pPr>
            <a:lvl8pPr marL="3526820" indent="-215768" algn="l" defTabSz="456915" rtl="0" eaLnBrk="0" fontAlgn="base" hangingPunct="0">
              <a:spcBef>
                <a:spcPct val="0"/>
              </a:spcBef>
              <a:spcAft>
                <a:spcPts val="263"/>
              </a:spcAft>
              <a:buClr>
                <a:srgbClr val="000000"/>
              </a:buClr>
              <a:buFont typeface="StarBats" charset="0"/>
              <a:buBlip>
                <a:blip r:embed="rId6"/>
              </a:buBlip>
              <a:defRPr sz="2400">
                <a:solidFill>
                  <a:srgbClr val="000000"/>
                </a:solidFill>
                <a:latin typeface="+mn-lt"/>
              </a:defRPr>
            </a:lvl8pPr>
            <a:lvl9pPr marL="3983735" indent="-215768" algn="l" defTabSz="456915" rtl="0" eaLnBrk="0" fontAlgn="base" hangingPunct="0">
              <a:spcBef>
                <a:spcPct val="0"/>
              </a:spcBef>
              <a:spcAft>
                <a:spcPts val="263"/>
              </a:spcAft>
              <a:buClr>
                <a:srgbClr val="000000"/>
              </a:buClr>
              <a:buFont typeface="StarBats" charset="0"/>
              <a:buBlip>
                <a:blip r:embed="rId6"/>
              </a:buBlip>
              <a:defRPr sz="2400">
                <a:solidFill>
                  <a:srgbClr val="000000"/>
                </a:solidFill>
                <a:latin typeface="+mn-lt"/>
              </a:defRPr>
            </a:lvl9pPr>
          </a:lstStyle>
          <a:p>
            <a:pPr marL="96414" indent="0">
              <a:buNone/>
            </a:pPr>
            <a:r>
              <a:rPr lang="en-US" b="1" kern="0" dirty="0" smtClean="0">
                <a:solidFill>
                  <a:schemeClr val="tx1"/>
                </a:solidFill>
              </a:rPr>
              <a:t>Green </a:t>
            </a:r>
            <a:r>
              <a:rPr lang="en-US" b="1" kern="0" dirty="0">
                <a:solidFill>
                  <a:schemeClr val="tx1"/>
                </a:solidFill>
              </a:rPr>
              <a:t>security </a:t>
            </a:r>
            <a:r>
              <a:rPr lang="en-US" b="1" kern="0" dirty="0" smtClean="0">
                <a:solidFill>
                  <a:schemeClr val="tx1"/>
                </a:solidFill>
              </a:rPr>
              <a:t>games</a:t>
            </a:r>
            <a:endParaRPr lang="en-US" b="1" kern="0" dirty="0">
              <a:solidFill>
                <a:schemeClr val="tx1"/>
              </a:solidFill>
            </a:endParaRPr>
          </a:p>
          <a:p>
            <a:pPr defTabSz="414338">
              <a:buFont typeface="Wingdings" charset="2"/>
              <a:buChar char="q"/>
            </a:pPr>
            <a:r>
              <a:rPr lang="en-US" i="1" kern="0" dirty="0" smtClean="0">
                <a:solidFill>
                  <a:schemeClr val="tx1"/>
                </a:solidFill>
                <a:ea typeface="ＭＳ Ｐゴシック" charset="-128"/>
                <a:cs typeface="ＭＳ Ｐゴシック" charset="-128"/>
              </a:rPr>
              <a:t>Generalized </a:t>
            </a:r>
            <a:r>
              <a:rPr lang="en-US" i="1" kern="0" dirty="0" err="1" smtClean="0">
                <a:solidFill>
                  <a:schemeClr val="tx1"/>
                </a:solidFill>
                <a:ea typeface="ＭＳ Ｐゴシック" charset="-128"/>
                <a:cs typeface="ＭＳ Ｐゴシック" charset="-128"/>
              </a:rPr>
              <a:t>Stackelberg</a:t>
            </a:r>
            <a:r>
              <a:rPr lang="en-US" i="1" kern="0" dirty="0" smtClean="0">
                <a:solidFill>
                  <a:schemeClr val="tx1"/>
                </a:solidFill>
                <a:ea typeface="ＭＳ Ｐゴシック" charset="-128"/>
                <a:cs typeface="ＭＳ Ｐゴシック" charset="-128"/>
              </a:rPr>
              <a:t> assumption</a:t>
            </a:r>
            <a:endParaRPr lang="en-US" i="1" kern="0" dirty="0">
              <a:solidFill>
                <a:schemeClr val="tx1"/>
              </a:solidFill>
              <a:ea typeface="ＭＳ Ｐゴシック" charset="-128"/>
              <a:cs typeface="ＭＳ Ｐゴシック" charset="-128"/>
            </a:endParaRPr>
          </a:p>
          <a:p>
            <a:pPr marL="449197" lvl="1" indent="-342900" defTabSz="414338">
              <a:spcAft>
                <a:spcPts val="1400"/>
              </a:spcAft>
              <a:buFont typeface="Wingdings" charset="2"/>
              <a:buChar char="q"/>
            </a:pPr>
            <a:r>
              <a:rPr lang="en-US" altLang="zh-CN" dirty="0" smtClean="0">
                <a:latin typeface="Times New Roman" pitchFamily="18" charset="0"/>
              </a:rPr>
              <a:t>Repeated </a:t>
            </a:r>
            <a:r>
              <a:rPr lang="en-US" altLang="zh-CN" dirty="0">
                <a:latin typeface="Times New Roman" pitchFamily="18" charset="0"/>
              </a:rPr>
              <a:t>and frequent </a:t>
            </a:r>
            <a:r>
              <a:rPr lang="en-US" altLang="zh-CN" dirty="0" smtClean="0">
                <a:latin typeface="Times New Roman" pitchFamily="18" charset="0"/>
              </a:rPr>
              <a:t>attacks</a:t>
            </a:r>
            <a:endParaRPr lang="en-US" i="1" kern="0" dirty="0">
              <a:ea typeface="ＭＳ Ｐゴシック" charset="-128"/>
              <a:cs typeface="ＭＳ Ｐゴシック" charset="-128"/>
            </a:endParaRPr>
          </a:p>
          <a:p>
            <a:pPr marL="865187" lvl="1" indent="-342900" defTabSz="414338">
              <a:spcAft>
                <a:spcPts val="1013"/>
              </a:spcAft>
              <a:buSzPct val="50000"/>
              <a:buFont typeface="Wingdings" charset="2"/>
              <a:buChar char="q"/>
            </a:pPr>
            <a:r>
              <a:rPr lang="en-US" i="0" kern="0" dirty="0">
                <a:ea typeface="ＭＳ Ｐゴシック" charset="-128"/>
              </a:rPr>
              <a:t>Significant amounts data</a:t>
            </a:r>
          </a:p>
          <a:p>
            <a:pPr defTabSz="414338">
              <a:buFont typeface="Wingdings" charset="2"/>
              <a:buChar char="q"/>
            </a:pPr>
            <a:r>
              <a:rPr lang="en-US" i="1" kern="0" dirty="0" smtClean="0">
                <a:ea typeface="ＭＳ Ｐゴシック" charset="-128"/>
                <a:cs typeface="ＭＳ Ｐゴシック" charset="-128"/>
              </a:rPr>
              <a:t>Attacker </a:t>
            </a:r>
            <a:r>
              <a:rPr lang="en-US" i="1" kern="0" dirty="0">
                <a:ea typeface="ＭＳ Ｐゴシック" charset="-128"/>
                <a:cs typeface="ＭＳ Ｐゴシック" charset="-128"/>
              </a:rPr>
              <a:t>bounded rationality </a:t>
            </a:r>
          </a:p>
          <a:p>
            <a:pPr marL="865187" lvl="1" indent="-342900" defTabSz="414338">
              <a:spcAft>
                <a:spcPts val="1013"/>
              </a:spcAft>
              <a:buSzPct val="50000"/>
              <a:buFont typeface="Wingdings" charset="2"/>
              <a:buChar char="q"/>
            </a:pPr>
            <a:r>
              <a:rPr lang="en-US" i="0" kern="0" dirty="0">
                <a:ea typeface="ＭＳ Ｐゴシック" charset="-128"/>
              </a:rPr>
              <a:t>Limited surveillance/planning</a:t>
            </a:r>
          </a:p>
        </p:txBody>
      </p:sp>
    </p:spTree>
    <p:extLst>
      <p:ext uri="{BB962C8B-B14F-4D97-AF65-F5344CB8AC3E}">
        <p14:creationId xmlns:p14="http://schemas.microsoft.com/office/powerpoint/2010/main" val="258558291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p:cNvSpPr>
                <a:spLocks noGrp="1"/>
              </p:cNvSpPr>
              <p:nvPr>
                <p:ph idx="10"/>
              </p:nvPr>
            </p:nvSpPr>
            <p:spPr>
              <a:xfrm>
                <a:off x="563040" y="1175051"/>
                <a:ext cx="8087040" cy="5364296"/>
              </a:xfrm>
            </p:spPr>
            <p:txBody>
              <a:bodyPr/>
              <a:lstStyle/>
              <a:p>
                <a:pPr>
                  <a:buFont typeface="Wingdings" charset="2"/>
                  <a:buChar char="q"/>
                </a:pPr>
                <a14:m>
                  <m:oMath xmlns:m="http://schemas.openxmlformats.org/officeDocument/2006/math">
                    <m:r>
                      <a:rPr lang="en-US" altLang="zh-CN" sz="2400" i="1" dirty="0" smtClean="0">
                        <a:latin typeface="Cambria Math"/>
                      </a:rPr>
                      <m:t>𝑇</m:t>
                    </m:r>
                  </m:oMath>
                </a14:m>
                <a:r>
                  <a:rPr lang="en-US" altLang="zh-CN" sz="2400" dirty="0"/>
                  <a:t> round </a:t>
                </a:r>
                <a:r>
                  <a:rPr lang="en-US" altLang="zh-CN" sz="2400" dirty="0" smtClean="0"/>
                  <a:t>game, K defenders, N targets where</a:t>
                </a:r>
                <a14:m>
                  <m:oMath xmlns:m="http://schemas.openxmlformats.org/officeDocument/2006/math">
                    <m:r>
                      <a:rPr lang="en-US" altLang="zh-CN" sz="2400" b="0" i="0" smtClean="0">
                        <a:latin typeface="Cambria Math" charset="0"/>
                      </a:rPr>
                      <m:t> </m:t>
                    </m:r>
                    <m:r>
                      <m:rPr>
                        <m:sty m:val="p"/>
                      </m:rPr>
                      <a:rPr lang="en-US" altLang="zh-CN" sz="2400" b="0" i="0" smtClean="0">
                        <a:latin typeface="Cambria Math" charset="0"/>
                      </a:rPr>
                      <m:t>N</m:t>
                    </m:r>
                    <m:r>
                      <a:rPr lang="en-US" altLang="zh-CN" sz="2400" b="0" i="1" smtClean="0">
                        <a:latin typeface="Cambria Math" charset="0"/>
                      </a:rPr>
                      <m:t>≥</m:t>
                    </m:r>
                    <m:r>
                      <a:rPr lang="en-US" altLang="zh-CN" sz="2400" b="0" i="1" smtClean="0">
                        <a:latin typeface="Cambria Math" charset="0"/>
                      </a:rPr>
                      <m:t>𝐾</m:t>
                    </m:r>
                  </m:oMath>
                </a14:m>
                <a:endParaRPr lang="en-US" altLang="zh-CN" sz="2400" dirty="0" smtClean="0"/>
              </a:p>
              <a:p>
                <a:pPr>
                  <a:buFont typeface="Wingdings" charset="2"/>
                  <a:buChar char="q"/>
                </a:pPr>
                <a:r>
                  <a:rPr lang="en-US" altLang="zh-CN" sz="2400" b="0" dirty="0" smtClean="0"/>
                  <a:t>Coverage vector </a:t>
                </a:r>
                <a14:m>
                  <m:oMath xmlns:m="http://schemas.openxmlformats.org/officeDocument/2006/math">
                    <m:r>
                      <a:rPr lang="en-US" altLang="zh-CN" sz="2400" b="0" i="1" smtClean="0">
                        <a:latin typeface="Cambria Math" charset="0"/>
                      </a:rPr>
                      <m:t>𝑐</m:t>
                    </m:r>
                    <m:r>
                      <a:rPr lang="en-US" altLang="zh-CN" sz="2400" b="0" i="1" smtClean="0">
                        <a:latin typeface="Cambria Math" charset="0"/>
                      </a:rPr>
                      <m:t>=</m:t>
                    </m:r>
                    <m:d>
                      <m:dPr>
                        <m:begChr m:val="⟨"/>
                        <m:endChr m:val="⟩"/>
                        <m:ctrlPr>
                          <a:rPr lang="en-US" altLang="zh-CN" sz="2400" b="0" i="1" smtClean="0">
                            <a:latin typeface="Cambria Math" charset="0"/>
                          </a:rPr>
                        </m:ctrlPr>
                      </m:dPr>
                      <m:e>
                        <m:sSub>
                          <m:sSubPr>
                            <m:ctrlPr>
                              <a:rPr lang="en-US" altLang="zh-CN" sz="2400" b="0" i="1" smtClean="0">
                                <a:latin typeface="Cambria Math" charset="0"/>
                              </a:rPr>
                            </m:ctrlPr>
                          </m:sSubPr>
                          <m:e>
                            <m:r>
                              <a:rPr lang="en-US" altLang="zh-CN" sz="2400" b="0" i="1" smtClean="0">
                                <a:latin typeface="Cambria Math" charset="0"/>
                              </a:rPr>
                              <m:t>𝑐</m:t>
                            </m:r>
                          </m:e>
                          <m:sub>
                            <m:r>
                              <a:rPr lang="en-US" altLang="zh-CN" sz="2400" b="0" i="1" smtClean="0">
                                <a:latin typeface="Cambria Math" charset="0"/>
                              </a:rPr>
                              <m:t>𝑖</m:t>
                            </m:r>
                          </m:sub>
                        </m:sSub>
                      </m:e>
                    </m:d>
                  </m:oMath>
                </a14:m>
                <a:r>
                  <a:rPr lang="en-US" altLang="zh-CN" sz="2400" b="0" dirty="0" smtClean="0"/>
                  <a:t> where</a:t>
                </a:r>
              </a:p>
              <a:p>
                <a:pPr lvl="1">
                  <a:buFont typeface="Wingdings" charset="2"/>
                  <a:buChar char="q"/>
                </a:pPr>
                <a14:m>
                  <m:oMath xmlns:m="http://schemas.openxmlformats.org/officeDocument/2006/math">
                    <m:sSub>
                      <m:sSubPr>
                        <m:ctrlPr>
                          <a:rPr lang="en-US" altLang="zh-CN" sz="1700" i="1" dirty="0" smtClean="0">
                            <a:latin typeface="Cambria Math" charset="0"/>
                          </a:rPr>
                        </m:ctrlPr>
                      </m:sSubPr>
                      <m:e>
                        <m:r>
                          <a:rPr lang="en-US" altLang="zh-CN" sz="1700" i="1" dirty="0" smtClean="0">
                            <a:latin typeface="Cambria Math" charset="0"/>
                          </a:rPr>
                          <m:t>𝑐</m:t>
                        </m:r>
                      </m:e>
                      <m:sub>
                        <m:r>
                          <a:rPr lang="en-US" altLang="zh-CN" sz="1700" i="1" dirty="0" smtClean="0">
                            <a:latin typeface="Cambria Math" charset="0"/>
                          </a:rPr>
                          <m:t>𝑖</m:t>
                        </m:r>
                      </m:sub>
                    </m:sSub>
                  </m:oMath>
                </a14:m>
                <a:r>
                  <a:rPr lang="en-US" altLang="zh-CN" sz="1700" dirty="0" smtClean="0"/>
                  <a:t> denotes probability that target </a:t>
                </a:r>
                <a:r>
                  <a:rPr lang="en-US" altLang="zh-CN" sz="1700" dirty="0" err="1" smtClean="0"/>
                  <a:t>i</a:t>
                </a:r>
                <a:r>
                  <a:rPr lang="en-US" altLang="zh-CN" sz="1700" dirty="0" smtClean="0"/>
                  <a:t> is covered</a:t>
                </a:r>
              </a:p>
              <a:p>
                <a:pPr lvl="1">
                  <a:buFont typeface="Wingdings" charset="2"/>
                  <a:buChar char="q"/>
                </a:pPr>
                <a14:m>
                  <m:oMath xmlns:m="http://schemas.openxmlformats.org/officeDocument/2006/math">
                    <m:r>
                      <a:rPr lang="en-US" altLang="zh-CN" sz="1700" i="1" dirty="0" smtClean="0">
                        <a:latin typeface="Cambria Math" charset="0"/>
                      </a:rPr>
                      <m:t>𝑐</m:t>
                    </m:r>
                    <m:r>
                      <a:rPr lang="en-US" altLang="zh-CN" sz="1700" i="1" baseline="30000" dirty="0" err="1" smtClean="0">
                        <a:latin typeface="Cambria Math" charset="0"/>
                      </a:rPr>
                      <m:t>𝑡</m:t>
                    </m:r>
                  </m:oMath>
                </a14:m>
                <a:r>
                  <a:rPr lang="en-US" altLang="zh-CN" sz="1700" dirty="0" smtClean="0"/>
                  <a:t> denotes the defender strategy profile for round t</a:t>
                </a:r>
              </a:p>
              <a:p>
                <a:pPr lvl="1">
                  <a:buFont typeface="Wingdings" charset="2"/>
                  <a:buChar char="q"/>
                </a:pPr>
                <a:endParaRPr lang="en-US" altLang="zh-CN" sz="1700" b="0" dirty="0" smtClean="0"/>
              </a:p>
              <a:p>
                <a:pPr>
                  <a:buFont typeface="Wingdings" charset="2"/>
                  <a:buChar char="q"/>
                </a:pPr>
                <a:endParaRPr lang="en-US" altLang="zh-CN" sz="2400" b="0" dirty="0" smtClean="0"/>
              </a:p>
              <a:p>
                <a:pPr>
                  <a:buFont typeface="Wingdings" charset="2"/>
                  <a:buChar char="q"/>
                </a:pPr>
                <a:endParaRPr lang="en-US" altLang="zh-CN" sz="2400" dirty="0"/>
              </a:p>
            </p:txBody>
          </p:sp>
        </mc:Choice>
        <mc:Fallback xmlns="">
          <p:sp>
            <p:nvSpPr>
              <p:cNvPr id="2" name="Content Placeholder 1"/>
              <p:cNvSpPr>
                <a:spLocks noGrp="1" noRot="1" noChangeAspect="1" noMove="1" noResize="1" noEditPoints="1" noAdjustHandles="1" noChangeArrowheads="1" noChangeShapeType="1" noTextEdit="1"/>
              </p:cNvSpPr>
              <p:nvPr>
                <p:ph idx="10"/>
              </p:nvPr>
            </p:nvSpPr>
            <p:spPr>
              <a:xfrm>
                <a:off x="563040" y="1175051"/>
                <a:ext cx="8087040" cy="5364296"/>
              </a:xfrm>
              <a:blipFill rotWithShape="0">
                <a:blip r:embed="rId3"/>
                <a:stretch>
                  <a:fillRect l="-452" t="-10341"/>
                </a:stretch>
              </a:blipFill>
            </p:spPr>
            <p:txBody>
              <a:bodyPr/>
              <a:lstStyle/>
              <a:p>
                <a:r>
                  <a:rPr lang="en-US">
                    <a:noFill/>
                  </a:rPr>
                  <a:t> </a:t>
                </a:r>
              </a:p>
            </p:txBody>
          </p:sp>
        </mc:Fallback>
      </mc:AlternateContent>
      <p:sp>
        <p:nvSpPr>
          <p:cNvPr id="3" name="Title 2"/>
          <p:cNvSpPr>
            <a:spLocks noGrp="1"/>
          </p:cNvSpPr>
          <p:nvPr>
            <p:ph type="ctrTitle"/>
          </p:nvPr>
        </p:nvSpPr>
        <p:spPr/>
        <p:txBody>
          <a:bodyPr/>
          <a:lstStyle/>
          <a:p>
            <a:r>
              <a:rPr lang="en-US" dirty="0" smtClean="0"/>
              <a:t>Green Security Game Model</a:t>
            </a:r>
            <a:endParaRPr lang="en-US" dirty="0"/>
          </a:p>
        </p:txBody>
      </p:sp>
      <p:graphicFrame>
        <p:nvGraphicFramePr>
          <p:cNvPr id="9" name="Table 8"/>
          <p:cNvGraphicFramePr>
            <a:graphicFrameLocks noGrp="1"/>
          </p:cNvGraphicFramePr>
          <p:nvPr>
            <p:extLst>
              <p:ext uri="{D42A27DB-BD31-4B8C-83A1-F6EECF244321}">
                <p14:modId xmlns:p14="http://schemas.microsoft.com/office/powerpoint/2010/main" val="1664057529"/>
              </p:ext>
            </p:extLst>
          </p:nvPr>
        </p:nvGraphicFramePr>
        <p:xfrm>
          <a:off x="1951485" y="2891596"/>
          <a:ext cx="4233045" cy="457200"/>
        </p:xfrm>
        <a:graphic>
          <a:graphicData uri="http://schemas.openxmlformats.org/drawingml/2006/table">
            <a:tbl>
              <a:tblPr firstRow="1" bandRow="1">
                <a:tableStyleId>{5C22544A-7EE6-4342-B048-85BDC9FD1C3A}</a:tableStyleId>
              </a:tblPr>
              <a:tblGrid>
                <a:gridCol w="870857"/>
                <a:gridCol w="749617"/>
                <a:gridCol w="870857"/>
                <a:gridCol w="870857"/>
                <a:gridCol w="870857"/>
              </a:tblGrid>
              <a:tr h="370840">
                <a:tc>
                  <a:txBody>
                    <a:bodyPr/>
                    <a:lstStyle/>
                    <a:p>
                      <a:pPr algn="ctr"/>
                      <a:r>
                        <a:rPr lang="en-US" sz="2400" dirty="0" smtClean="0"/>
                        <a:t>Jan</a:t>
                      </a:r>
                      <a:endParaRPr lang="en-US" sz="2400" dirty="0"/>
                    </a:p>
                  </a:txBody>
                  <a:tcPr/>
                </a:tc>
                <a:tc>
                  <a:txBody>
                    <a:bodyPr/>
                    <a:lstStyle/>
                    <a:p>
                      <a:pPr algn="ctr"/>
                      <a:r>
                        <a:rPr lang="en-US" sz="2400" dirty="0" smtClean="0"/>
                        <a:t>Feb</a:t>
                      </a:r>
                      <a:endParaRPr lang="en-US" sz="2400" dirty="0"/>
                    </a:p>
                  </a:txBody>
                  <a:tcPr/>
                </a:tc>
                <a:tc>
                  <a:txBody>
                    <a:bodyPr/>
                    <a:lstStyle/>
                    <a:p>
                      <a:pPr algn="ctr"/>
                      <a:r>
                        <a:rPr lang="en-US" sz="2400" dirty="0" smtClean="0"/>
                        <a:t>Mar</a:t>
                      </a:r>
                      <a:endParaRPr lang="en-US" sz="2400" dirty="0"/>
                    </a:p>
                  </a:txBody>
                  <a:tcPr/>
                </a:tc>
                <a:tc>
                  <a:txBody>
                    <a:bodyPr/>
                    <a:lstStyle/>
                    <a:p>
                      <a:pPr algn="ctr"/>
                      <a:r>
                        <a:rPr lang="en-US" sz="2400" dirty="0" smtClean="0"/>
                        <a:t>Apr</a:t>
                      </a:r>
                      <a:endParaRPr lang="en-US" sz="2400" dirty="0"/>
                    </a:p>
                  </a:txBody>
                  <a:tcPr/>
                </a:tc>
                <a:tc>
                  <a:txBody>
                    <a:bodyPr/>
                    <a:lstStyle/>
                    <a:p>
                      <a:pPr algn="ctr"/>
                      <a:r>
                        <a:rPr lang="en-US" sz="2400" dirty="0" smtClean="0"/>
                        <a:t>May</a:t>
                      </a:r>
                      <a:endParaRPr lang="en-US" sz="2400" dirty="0"/>
                    </a:p>
                  </a:txBody>
                  <a:tcPr/>
                </a:tc>
              </a:tr>
            </a:tbl>
          </a:graphicData>
        </a:graphic>
      </p:graphicFrame>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0361" y="3513433"/>
            <a:ext cx="3277505" cy="299593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1" name="Oval 10"/>
          <p:cNvSpPr/>
          <p:nvPr/>
        </p:nvSpPr>
        <p:spPr bwMode="auto">
          <a:xfrm>
            <a:off x="1951485" y="2891596"/>
            <a:ext cx="889540" cy="457200"/>
          </a:xfrm>
          <a:prstGeom prst="ellipse">
            <a:avLst/>
          </a:prstGeom>
          <a:noFill/>
          <a:ln w="57150" cap="flat" cmpd="sng" algn="ctr">
            <a:solidFill>
              <a:srgbClr val="FF66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200" b="0" i="0" u="none" strike="noStrike" cap="none" normalizeH="0" baseline="0" smtClean="0">
              <a:ln>
                <a:noFill/>
              </a:ln>
              <a:solidFill>
                <a:schemeClr val="tx1"/>
              </a:solidFill>
              <a:effectLst/>
              <a:latin typeface="Times New Roman" pitchFamily="18" charset="0"/>
            </a:endParaRPr>
          </a:p>
        </p:txBody>
      </p:sp>
      <p:graphicFrame>
        <p:nvGraphicFramePr>
          <p:cNvPr id="12" name="Table 11"/>
          <p:cNvGraphicFramePr>
            <a:graphicFrameLocks noGrp="1"/>
          </p:cNvGraphicFramePr>
          <p:nvPr>
            <p:extLst>
              <p:ext uri="{D42A27DB-BD31-4B8C-83A1-F6EECF244321}">
                <p14:modId xmlns:p14="http://schemas.microsoft.com/office/powerpoint/2010/main" val="1555430713"/>
              </p:ext>
            </p:extLst>
          </p:nvPr>
        </p:nvGraphicFramePr>
        <p:xfrm>
          <a:off x="5143822" y="3550493"/>
          <a:ext cx="3210232" cy="2931160"/>
        </p:xfrm>
        <a:graphic>
          <a:graphicData uri="http://schemas.openxmlformats.org/drawingml/2006/table">
            <a:tbl>
              <a:tblPr firstRow="1" bandRow="1">
                <a:tableStyleId>{2D5ABB26-0587-4C30-8999-92F81FD0307C}</a:tableStyleId>
              </a:tblPr>
              <a:tblGrid>
                <a:gridCol w="401279"/>
                <a:gridCol w="401279"/>
                <a:gridCol w="401279"/>
                <a:gridCol w="401279"/>
                <a:gridCol w="401279"/>
                <a:gridCol w="401279"/>
                <a:gridCol w="401279"/>
                <a:gridCol w="401279"/>
              </a:tblGrid>
              <a:tr h="366395">
                <a:tc>
                  <a:txBody>
                    <a:bodyPr/>
                    <a:lstStyle/>
                    <a:p>
                      <a:pPr algn="ctr"/>
                      <a:r>
                        <a:rPr lang="en-US" sz="1200" b="1" dirty="0" smtClean="0">
                          <a:solidFill>
                            <a:schemeClr val="accent5">
                              <a:lumMod val="50000"/>
                            </a:schemeClr>
                          </a:solidFill>
                        </a:rPr>
                        <a:t>0.3</a:t>
                      </a:r>
                      <a:endParaRPr lang="en-US" sz="1200" b="1" dirty="0">
                        <a:solidFill>
                          <a:schemeClr val="accent5">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b="1" dirty="0" smtClean="0">
                          <a:solidFill>
                            <a:schemeClr val="accent5">
                              <a:lumMod val="50000"/>
                            </a:schemeClr>
                          </a:solidFill>
                        </a:rPr>
                        <a:t>0.4</a:t>
                      </a:r>
                      <a:endParaRPr lang="en-US" sz="1200" b="1" dirty="0">
                        <a:solidFill>
                          <a:schemeClr val="accent5">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b="1" dirty="0" smtClean="0">
                          <a:solidFill>
                            <a:schemeClr val="accent5">
                              <a:lumMod val="50000"/>
                            </a:schemeClr>
                          </a:solidFill>
                        </a:rPr>
                        <a:t>0.1</a:t>
                      </a:r>
                      <a:endParaRPr lang="en-US" sz="1200" b="1" dirty="0">
                        <a:solidFill>
                          <a:schemeClr val="accent5">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b="1" dirty="0" smtClean="0">
                          <a:solidFill>
                            <a:schemeClr val="accent5">
                              <a:lumMod val="50000"/>
                            </a:schemeClr>
                          </a:solidFill>
                        </a:rPr>
                        <a:t>0.2</a:t>
                      </a:r>
                      <a:endParaRPr lang="en-US" sz="1200" b="1" dirty="0">
                        <a:solidFill>
                          <a:schemeClr val="accent5">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b="1" dirty="0" smtClean="0">
                          <a:solidFill>
                            <a:schemeClr val="accent5">
                              <a:lumMod val="50000"/>
                            </a:schemeClr>
                          </a:solidFill>
                        </a:rPr>
                        <a:t>0.5</a:t>
                      </a:r>
                      <a:endParaRPr lang="en-US" sz="1200" b="1" dirty="0">
                        <a:solidFill>
                          <a:schemeClr val="accent5">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b="1" dirty="0" smtClean="0">
                          <a:solidFill>
                            <a:schemeClr val="accent5">
                              <a:lumMod val="50000"/>
                            </a:schemeClr>
                          </a:solidFill>
                        </a:rPr>
                        <a:t>0</a:t>
                      </a:r>
                      <a:endParaRPr lang="en-US" sz="1200" b="1" dirty="0">
                        <a:solidFill>
                          <a:schemeClr val="accent5">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b="1" dirty="0" smtClean="0">
                          <a:solidFill>
                            <a:schemeClr val="accent5">
                              <a:lumMod val="50000"/>
                            </a:schemeClr>
                          </a:solidFill>
                        </a:rPr>
                        <a:t>0.1</a:t>
                      </a:r>
                      <a:endParaRPr lang="en-US" sz="1200" b="1" dirty="0">
                        <a:solidFill>
                          <a:schemeClr val="accent5">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b="1" dirty="0" smtClean="0">
                          <a:solidFill>
                            <a:schemeClr val="accent5">
                              <a:lumMod val="50000"/>
                            </a:schemeClr>
                          </a:solidFill>
                        </a:rPr>
                        <a:t>0.7</a:t>
                      </a:r>
                      <a:endParaRPr lang="en-US" sz="1200" b="1" dirty="0">
                        <a:solidFill>
                          <a:schemeClr val="accent5">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66395">
                <a:tc>
                  <a:txBody>
                    <a:bodyPr/>
                    <a:lstStyle/>
                    <a:p>
                      <a:pPr algn="ctr"/>
                      <a:r>
                        <a:rPr lang="en-US" sz="1200" b="1" dirty="0" smtClean="0">
                          <a:solidFill>
                            <a:schemeClr val="accent5">
                              <a:lumMod val="50000"/>
                            </a:schemeClr>
                          </a:solidFill>
                        </a:rPr>
                        <a:t>0.2</a:t>
                      </a:r>
                      <a:endParaRPr lang="en-US" sz="1200" b="1" dirty="0">
                        <a:solidFill>
                          <a:schemeClr val="accent5">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b="1" dirty="0" smtClean="0">
                          <a:solidFill>
                            <a:schemeClr val="accent5">
                              <a:lumMod val="50000"/>
                            </a:schemeClr>
                          </a:solidFill>
                        </a:rPr>
                        <a:t>0.2</a:t>
                      </a:r>
                      <a:endParaRPr lang="en-US" sz="1200" b="1" dirty="0">
                        <a:solidFill>
                          <a:schemeClr val="accent5">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b="1" dirty="0" smtClean="0">
                          <a:solidFill>
                            <a:schemeClr val="accent5">
                              <a:lumMod val="50000"/>
                            </a:schemeClr>
                          </a:solidFill>
                        </a:rPr>
                        <a:t>0.3</a:t>
                      </a:r>
                      <a:endParaRPr lang="en-US" sz="1200" b="1" dirty="0">
                        <a:solidFill>
                          <a:schemeClr val="accent5">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b="1" dirty="0" smtClean="0">
                          <a:solidFill>
                            <a:schemeClr val="accent5">
                              <a:lumMod val="50000"/>
                            </a:schemeClr>
                          </a:solidFill>
                        </a:rPr>
                        <a:t>0.3</a:t>
                      </a:r>
                      <a:endParaRPr lang="en-US" sz="1200" b="1" dirty="0">
                        <a:solidFill>
                          <a:schemeClr val="accent5">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b="1" dirty="0" smtClean="0">
                          <a:solidFill>
                            <a:schemeClr val="accent5">
                              <a:lumMod val="50000"/>
                            </a:schemeClr>
                          </a:solidFill>
                        </a:rPr>
                        <a:t>0.4</a:t>
                      </a:r>
                      <a:endParaRPr lang="en-US" sz="1200" b="1" dirty="0">
                        <a:solidFill>
                          <a:schemeClr val="accent5">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b="1" dirty="0" smtClean="0">
                          <a:solidFill>
                            <a:schemeClr val="accent5">
                              <a:lumMod val="50000"/>
                            </a:schemeClr>
                          </a:solidFill>
                        </a:rPr>
                        <a:t>0.5</a:t>
                      </a:r>
                      <a:endParaRPr lang="en-US" sz="1200" b="1" dirty="0">
                        <a:solidFill>
                          <a:schemeClr val="accent5">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b="1" dirty="0" smtClean="0">
                          <a:solidFill>
                            <a:schemeClr val="accent5">
                              <a:lumMod val="50000"/>
                            </a:schemeClr>
                          </a:solidFill>
                        </a:rPr>
                        <a:t>0.6</a:t>
                      </a:r>
                      <a:endParaRPr lang="en-US" sz="1200" b="1" dirty="0">
                        <a:solidFill>
                          <a:schemeClr val="accent5">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b="1" dirty="0" smtClean="0">
                          <a:solidFill>
                            <a:schemeClr val="accent5">
                              <a:lumMod val="50000"/>
                            </a:schemeClr>
                          </a:solidFill>
                        </a:rPr>
                        <a:t>0.1</a:t>
                      </a:r>
                      <a:endParaRPr lang="en-US" sz="1200" b="1" dirty="0">
                        <a:solidFill>
                          <a:schemeClr val="accent5">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66395">
                <a:tc>
                  <a:txBody>
                    <a:bodyPr/>
                    <a:lstStyle/>
                    <a:p>
                      <a:pPr algn="ctr"/>
                      <a:r>
                        <a:rPr lang="en-US" sz="1200" b="1" dirty="0" smtClean="0">
                          <a:solidFill>
                            <a:schemeClr val="accent5">
                              <a:lumMod val="50000"/>
                            </a:schemeClr>
                          </a:solidFill>
                        </a:rPr>
                        <a:t>0.6</a:t>
                      </a:r>
                      <a:endParaRPr lang="en-US" sz="1200" b="1" dirty="0">
                        <a:solidFill>
                          <a:schemeClr val="accent5">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b="1" dirty="0" smtClean="0">
                          <a:solidFill>
                            <a:schemeClr val="accent5">
                              <a:lumMod val="50000"/>
                            </a:schemeClr>
                          </a:solidFill>
                        </a:rPr>
                        <a:t>0.7</a:t>
                      </a:r>
                      <a:endParaRPr lang="en-US" sz="1200" b="1" dirty="0">
                        <a:solidFill>
                          <a:schemeClr val="accent5">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b="1" dirty="0" smtClean="0">
                          <a:solidFill>
                            <a:schemeClr val="accent5">
                              <a:lumMod val="50000"/>
                            </a:schemeClr>
                          </a:solidFill>
                        </a:rPr>
                        <a:t>0.1</a:t>
                      </a:r>
                      <a:endParaRPr lang="en-US" sz="1200" b="1" dirty="0">
                        <a:solidFill>
                          <a:schemeClr val="accent5">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b="1" dirty="0" smtClean="0">
                          <a:solidFill>
                            <a:schemeClr val="accent5">
                              <a:lumMod val="50000"/>
                            </a:schemeClr>
                          </a:solidFill>
                        </a:rPr>
                        <a:t>0.2</a:t>
                      </a:r>
                      <a:endParaRPr lang="en-US" sz="1200" b="1" dirty="0">
                        <a:solidFill>
                          <a:schemeClr val="accent5">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b="1" dirty="0" smtClean="0">
                          <a:solidFill>
                            <a:schemeClr val="accent5">
                              <a:lumMod val="50000"/>
                            </a:schemeClr>
                          </a:solidFill>
                        </a:rPr>
                        <a:t>0.3</a:t>
                      </a:r>
                      <a:endParaRPr lang="en-US" sz="1200" b="1" dirty="0">
                        <a:solidFill>
                          <a:schemeClr val="accent5">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b="1" dirty="0" smtClean="0">
                          <a:solidFill>
                            <a:schemeClr val="accent5">
                              <a:lumMod val="50000"/>
                            </a:schemeClr>
                          </a:solidFill>
                        </a:rPr>
                        <a:t>0.2</a:t>
                      </a:r>
                      <a:endParaRPr lang="en-US" sz="1200" b="1" dirty="0">
                        <a:solidFill>
                          <a:schemeClr val="accent5">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b="1" dirty="0" smtClean="0">
                          <a:solidFill>
                            <a:schemeClr val="accent5">
                              <a:lumMod val="50000"/>
                            </a:schemeClr>
                          </a:solidFill>
                        </a:rPr>
                        <a:t>0</a:t>
                      </a:r>
                      <a:endParaRPr lang="en-US" sz="1200" b="1" dirty="0">
                        <a:solidFill>
                          <a:schemeClr val="accent5">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b="1" dirty="0" smtClean="0">
                          <a:solidFill>
                            <a:schemeClr val="accent5">
                              <a:lumMod val="50000"/>
                            </a:schemeClr>
                          </a:solidFill>
                        </a:rPr>
                        <a:t>0.9</a:t>
                      </a:r>
                      <a:endParaRPr lang="en-US" sz="1200" b="1" dirty="0">
                        <a:solidFill>
                          <a:schemeClr val="accent5">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66395">
                <a:tc>
                  <a:txBody>
                    <a:bodyPr/>
                    <a:lstStyle/>
                    <a:p>
                      <a:pPr algn="ctr"/>
                      <a:r>
                        <a:rPr lang="en-US" sz="1200" b="1" dirty="0" smtClean="0">
                          <a:solidFill>
                            <a:schemeClr val="accent5">
                              <a:lumMod val="50000"/>
                            </a:schemeClr>
                          </a:solidFill>
                        </a:rPr>
                        <a:t>0.4</a:t>
                      </a:r>
                      <a:endParaRPr lang="en-US" sz="1200" b="1" dirty="0">
                        <a:solidFill>
                          <a:schemeClr val="accent5">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b="1" dirty="0" smtClean="0">
                          <a:solidFill>
                            <a:schemeClr val="accent5">
                              <a:lumMod val="50000"/>
                            </a:schemeClr>
                          </a:solidFill>
                        </a:rPr>
                        <a:t>0.5</a:t>
                      </a:r>
                      <a:endParaRPr lang="en-US" sz="1200" b="1" dirty="0">
                        <a:solidFill>
                          <a:schemeClr val="accent5">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b="1" dirty="0" smtClean="0">
                          <a:solidFill>
                            <a:schemeClr val="accent5">
                              <a:lumMod val="50000"/>
                            </a:schemeClr>
                          </a:solidFill>
                        </a:rPr>
                        <a:t>0.6</a:t>
                      </a:r>
                      <a:endParaRPr lang="en-US" sz="1200" b="1" dirty="0">
                        <a:solidFill>
                          <a:schemeClr val="accent5">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b="1" dirty="0" smtClean="0">
                          <a:solidFill>
                            <a:schemeClr val="accent5">
                              <a:lumMod val="50000"/>
                            </a:schemeClr>
                          </a:solidFill>
                        </a:rPr>
                        <a:t>0.3</a:t>
                      </a:r>
                      <a:endParaRPr lang="en-US" sz="1200" b="1" dirty="0">
                        <a:solidFill>
                          <a:schemeClr val="accent5">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b="1" dirty="0" smtClean="0">
                          <a:solidFill>
                            <a:schemeClr val="accent5">
                              <a:lumMod val="50000"/>
                            </a:schemeClr>
                          </a:solidFill>
                        </a:rPr>
                        <a:t>0.1</a:t>
                      </a:r>
                      <a:endParaRPr lang="en-US" sz="1200" b="1" dirty="0">
                        <a:solidFill>
                          <a:schemeClr val="accent5">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b="1" dirty="0" smtClean="0">
                          <a:solidFill>
                            <a:schemeClr val="accent5">
                              <a:lumMod val="50000"/>
                            </a:schemeClr>
                          </a:solidFill>
                        </a:rPr>
                        <a:t>0.2</a:t>
                      </a:r>
                      <a:endParaRPr lang="en-US" sz="1200" b="1" dirty="0">
                        <a:solidFill>
                          <a:schemeClr val="accent5">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b="1" dirty="0" smtClean="0">
                          <a:solidFill>
                            <a:schemeClr val="accent5">
                              <a:lumMod val="50000"/>
                            </a:schemeClr>
                          </a:solidFill>
                        </a:rPr>
                        <a:t>0.3</a:t>
                      </a:r>
                      <a:endParaRPr lang="en-US" sz="1200" b="1" dirty="0">
                        <a:solidFill>
                          <a:schemeClr val="accent5">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b="1" dirty="0" smtClean="0">
                          <a:solidFill>
                            <a:schemeClr val="accent5">
                              <a:lumMod val="50000"/>
                            </a:schemeClr>
                          </a:solidFill>
                        </a:rPr>
                        <a:t>0</a:t>
                      </a:r>
                      <a:endParaRPr lang="en-US" sz="1200" b="1" dirty="0">
                        <a:solidFill>
                          <a:schemeClr val="accent5">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66395">
                <a:tc>
                  <a:txBody>
                    <a:bodyPr/>
                    <a:lstStyle/>
                    <a:p>
                      <a:pPr algn="ctr"/>
                      <a:r>
                        <a:rPr lang="en-US" sz="1200" b="1" dirty="0" smtClean="0">
                          <a:solidFill>
                            <a:schemeClr val="accent5">
                              <a:lumMod val="50000"/>
                            </a:schemeClr>
                          </a:solidFill>
                        </a:rPr>
                        <a:t>0.1</a:t>
                      </a:r>
                      <a:endParaRPr lang="en-US" sz="1200" b="1" dirty="0">
                        <a:solidFill>
                          <a:schemeClr val="accent5">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b="1" dirty="0" smtClean="0">
                          <a:solidFill>
                            <a:schemeClr val="accent5">
                              <a:lumMod val="50000"/>
                            </a:schemeClr>
                          </a:solidFill>
                        </a:rPr>
                        <a:t>0.2</a:t>
                      </a:r>
                      <a:endParaRPr lang="en-US" sz="1200" b="1" dirty="0">
                        <a:solidFill>
                          <a:schemeClr val="accent5">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b="1" dirty="0" smtClean="0">
                          <a:solidFill>
                            <a:schemeClr val="accent5">
                              <a:lumMod val="50000"/>
                            </a:schemeClr>
                          </a:solidFill>
                        </a:rPr>
                        <a:t>0.3</a:t>
                      </a:r>
                      <a:endParaRPr lang="en-US" sz="1200" b="1" dirty="0">
                        <a:solidFill>
                          <a:schemeClr val="accent5">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b="1" dirty="0" smtClean="0">
                          <a:solidFill>
                            <a:schemeClr val="accent5">
                              <a:lumMod val="50000"/>
                            </a:schemeClr>
                          </a:solidFill>
                        </a:rPr>
                        <a:t>0.4</a:t>
                      </a:r>
                      <a:endParaRPr lang="en-US" sz="1200" b="1" dirty="0">
                        <a:solidFill>
                          <a:schemeClr val="accent5">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b="1" dirty="0" smtClean="0">
                          <a:solidFill>
                            <a:schemeClr val="accent5">
                              <a:lumMod val="50000"/>
                            </a:schemeClr>
                          </a:solidFill>
                        </a:rPr>
                        <a:t>0.5</a:t>
                      </a:r>
                      <a:endParaRPr lang="en-US" sz="1200" b="1" dirty="0">
                        <a:solidFill>
                          <a:schemeClr val="accent5">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b="1" dirty="0" smtClean="0">
                          <a:solidFill>
                            <a:schemeClr val="accent5">
                              <a:lumMod val="50000"/>
                            </a:schemeClr>
                          </a:solidFill>
                        </a:rPr>
                        <a:t>0.3</a:t>
                      </a:r>
                      <a:endParaRPr lang="en-US" sz="1200" b="1" dirty="0">
                        <a:solidFill>
                          <a:schemeClr val="accent5">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b="1" dirty="0" smtClean="0">
                          <a:solidFill>
                            <a:schemeClr val="accent5">
                              <a:lumMod val="50000"/>
                            </a:schemeClr>
                          </a:solidFill>
                        </a:rPr>
                        <a:t>0.4</a:t>
                      </a:r>
                      <a:endParaRPr lang="en-US" sz="1200" b="1" dirty="0">
                        <a:solidFill>
                          <a:schemeClr val="accent5">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b="1" dirty="0" smtClean="0">
                          <a:solidFill>
                            <a:schemeClr val="accent5">
                              <a:lumMod val="50000"/>
                            </a:schemeClr>
                          </a:solidFill>
                        </a:rPr>
                        <a:t>0.1</a:t>
                      </a:r>
                      <a:endParaRPr lang="en-US" sz="1200" b="1" dirty="0">
                        <a:solidFill>
                          <a:schemeClr val="accent5">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66395">
                <a:tc>
                  <a:txBody>
                    <a:bodyPr/>
                    <a:lstStyle/>
                    <a:p>
                      <a:pPr algn="ctr"/>
                      <a:r>
                        <a:rPr lang="en-US" sz="1200" b="1" dirty="0" smtClean="0">
                          <a:solidFill>
                            <a:schemeClr val="accent5">
                              <a:lumMod val="50000"/>
                            </a:schemeClr>
                          </a:solidFill>
                        </a:rPr>
                        <a:t>0.3</a:t>
                      </a:r>
                      <a:endParaRPr lang="en-US" sz="1200" b="1" dirty="0">
                        <a:solidFill>
                          <a:schemeClr val="accent5">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b="1" dirty="0" smtClean="0">
                          <a:solidFill>
                            <a:schemeClr val="accent5">
                              <a:lumMod val="50000"/>
                            </a:schemeClr>
                          </a:solidFill>
                        </a:rPr>
                        <a:t>0.4</a:t>
                      </a:r>
                      <a:endParaRPr lang="en-US" sz="1200" b="1" dirty="0">
                        <a:solidFill>
                          <a:schemeClr val="accent5">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b="1" dirty="0" smtClean="0">
                          <a:solidFill>
                            <a:schemeClr val="accent5">
                              <a:lumMod val="50000"/>
                            </a:schemeClr>
                          </a:solidFill>
                        </a:rPr>
                        <a:t>0.5</a:t>
                      </a:r>
                      <a:endParaRPr lang="en-US" sz="1200" b="1" dirty="0">
                        <a:solidFill>
                          <a:schemeClr val="accent5">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b="1" dirty="0" smtClean="0">
                          <a:solidFill>
                            <a:schemeClr val="accent5">
                              <a:lumMod val="50000"/>
                            </a:schemeClr>
                          </a:solidFill>
                        </a:rPr>
                        <a:t>0.5</a:t>
                      </a:r>
                      <a:endParaRPr lang="en-US" sz="1200" b="1" dirty="0">
                        <a:solidFill>
                          <a:schemeClr val="accent5">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b="1" dirty="0" smtClean="0">
                          <a:solidFill>
                            <a:schemeClr val="accent5">
                              <a:lumMod val="50000"/>
                            </a:schemeClr>
                          </a:solidFill>
                        </a:rPr>
                        <a:t>0.5</a:t>
                      </a:r>
                      <a:endParaRPr lang="en-US" sz="1200" b="1" dirty="0">
                        <a:solidFill>
                          <a:schemeClr val="accent5">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b="1" dirty="0" smtClean="0">
                          <a:solidFill>
                            <a:schemeClr val="accent5">
                              <a:lumMod val="50000"/>
                            </a:schemeClr>
                          </a:solidFill>
                        </a:rPr>
                        <a:t>0.1</a:t>
                      </a:r>
                      <a:endParaRPr lang="en-US" sz="1200" b="1" dirty="0">
                        <a:solidFill>
                          <a:schemeClr val="accent5">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b="1" dirty="0" smtClean="0">
                          <a:solidFill>
                            <a:schemeClr val="accent5">
                              <a:lumMod val="50000"/>
                            </a:schemeClr>
                          </a:solidFill>
                        </a:rPr>
                        <a:t>0.1</a:t>
                      </a:r>
                      <a:endParaRPr lang="en-US" sz="1200" b="1" dirty="0">
                        <a:solidFill>
                          <a:schemeClr val="accent5">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b="1" dirty="0" smtClean="0">
                          <a:solidFill>
                            <a:schemeClr val="accent5">
                              <a:lumMod val="50000"/>
                            </a:schemeClr>
                          </a:solidFill>
                        </a:rPr>
                        <a:t>0.1</a:t>
                      </a:r>
                      <a:endParaRPr lang="en-US" sz="1200" b="1" dirty="0">
                        <a:solidFill>
                          <a:schemeClr val="accent5">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66395">
                <a:tc>
                  <a:txBody>
                    <a:bodyPr/>
                    <a:lstStyle/>
                    <a:p>
                      <a:pPr algn="ctr"/>
                      <a:r>
                        <a:rPr lang="en-US" sz="1200" b="1" dirty="0" smtClean="0">
                          <a:solidFill>
                            <a:schemeClr val="accent5">
                              <a:lumMod val="50000"/>
                            </a:schemeClr>
                          </a:solidFill>
                        </a:rPr>
                        <a:t>0.2</a:t>
                      </a:r>
                      <a:endParaRPr lang="en-US" sz="1200" b="1" dirty="0">
                        <a:solidFill>
                          <a:schemeClr val="accent5">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b="1" dirty="0" smtClean="0">
                          <a:solidFill>
                            <a:schemeClr val="accent5">
                              <a:lumMod val="50000"/>
                            </a:schemeClr>
                          </a:solidFill>
                        </a:rPr>
                        <a:t>0.2</a:t>
                      </a:r>
                      <a:endParaRPr lang="en-US" sz="1200" b="1" dirty="0">
                        <a:solidFill>
                          <a:schemeClr val="accent5">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b="1" dirty="0" smtClean="0">
                          <a:solidFill>
                            <a:schemeClr val="accent5">
                              <a:lumMod val="50000"/>
                            </a:schemeClr>
                          </a:solidFill>
                        </a:rPr>
                        <a:t>0.2</a:t>
                      </a:r>
                      <a:endParaRPr lang="en-US" sz="1200" b="1" dirty="0">
                        <a:solidFill>
                          <a:schemeClr val="accent5">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b="1" dirty="0" smtClean="0">
                          <a:solidFill>
                            <a:schemeClr val="accent5">
                              <a:lumMod val="50000"/>
                            </a:schemeClr>
                          </a:solidFill>
                        </a:rPr>
                        <a:t>0.3</a:t>
                      </a:r>
                      <a:endParaRPr lang="en-US" sz="1200" b="1" dirty="0">
                        <a:solidFill>
                          <a:schemeClr val="accent5">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b="1" dirty="0" smtClean="0">
                          <a:solidFill>
                            <a:schemeClr val="accent5">
                              <a:lumMod val="50000"/>
                            </a:schemeClr>
                          </a:solidFill>
                        </a:rPr>
                        <a:t>0.3</a:t>
                      </a:r>
                      <a:endParaRPr lang="en-US" sz="1200" b="1" dirty="0">
                        <a:solidFill>
                          <a:schemeClr val="accent5">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b="1" dirty="0" smtClean="0">
                          <a:solidFill>
                            <a:schemeClr val="accent5">
                              <a:lumMod val="50000"/>
                            </a:schemeClr>
                          </a:solidFill>
                        </a:rPr>
                        <a:t>0.3</a:t>
                      </a:r>
                      <a:endParaRPr lang="en-US" sz="1200" b="1" dirty="0">
                        <a:solidFill>
                          <a:schemeClr val="accent5">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b="1" dirty="0" smtClean="0">
                          <a:solidFill>
                            <a:schemeClr val="accent5">
                              <a:lumMod val="50000"/>
                            </a:schemeClr>
                          </a:solidFill>
                        </a:rPr>
                        <a:t>0.4</a:t>
                      </a:r>
                      <a:endParaRPr lang="en-US" sz="1200" b="1" dirty="0">
                        <a:solidFill>
                          <a:schemeClr val="accent5">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b="1" dirty="0" smtClean="0">
                          <a:solidFill>
                            <a:schemeClr val="accent5">
                              <a:lumMod val="50000"/>
                            </a:schemeClr>
                          </a:solidFill>
                        </a:rPr>
                        <a:t>0.5</a:t>
                      </a:r>
                      <a:endParaRPr lang="en-US" sz="1200" b="1" dirty="0">
                        <a:solidFill>
                          <a:schemeClr val="accent5">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66395">
                <a:tc>
                  <a:txBody>
                    <a:bodyPr/>
                    <a:lstStyle/>
                    <a:p>
                      <a:pPr algn="ctr"/>
                      <a:r>
                        <a:rPr lang="en-US" sz="1200" b="1" dirty="0" smtClean="0">
                          <a:solidFill>
                            <a:schemeClr val="accent5">
                              <a:lumMod val="50000"/>
                            </a:schemeClr>
                          </a:solidFill>
                        </a:rPr>
                        <a:t>0.1</a:t>
                      </a:r>
                      <a:endParaRPr lang="en-US" sz="1200" b="1" dirty="0">
                        <a:solidFill>
                          <a:schemeClr val="accent5">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b="1" dirty="0" smtClean="0">
                          <a:solidFill>
                            <a:schemeClr val="accent5">
                              <a:lumMod val="50000"/>
                            </a:schemeClr>
                          </a:solidFill>
                        </a:rPr>
                        <a:t>0.1</a:t>
                      </a:r>
                      <a:endParaRPr lang="en-US" sz="1200" b="1" dirty="0">
                        <a:solidFill>
                          <a:schemeClr val="accent5">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b="1" dirty="0" smtClean="0">
                          <a:solidFill>
                            <a:schemeClr val="accent5">
                              <a:lumMod val="50000"/>
                            </a:schemeClr>
                          </a:solidFill>
                        </a:rPr>
                        <a:t>0.6</a:t>
                      </a:r>
                      <a:endParaRPr lang="en-US" sz="1200" b="1" dirty="0">
                        <a:solidFill>
                          <a:schemeClr val="accent5">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b="1" dirty="0" smtClean="0">
                          <a:solidFill>
                            <a:schemeClr val="accent5">
                              <a:lumMod val="50000"/>
                            </a:schemeClr>
                          </a:solidFill>
                        </a:rPr>
                        <a:t>0.3</a:t>
                      </a:r>
                      <a:endParaRPr lang="en-US" sz="1200" b="1" dirty="0">
                        <a:solidFill>
                          <a:schemeClr val="accent5">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b="1" dirty="0" smtClean="0">
                          <a:solidFill>
                            <a:schemeClr val="accent5">
                              <a:lumMod val="50000"/>
                            </a:schemeClr>
                          </a:solidFill>
                        </a:rPr>
                        <a:t>0.4</a:t>
                      </a:r>
                      <a:endParaRPr lang="en-US" sz="1200" b="1" dirty="0">
                        <a:solidFill>
                          <a:schemeClr val="accent5">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b="1" dirty="0" smtClean="0">
                          <a:solidFill>
                            <a:schemeClr val="accent5">
                              <a:lumMod val="50000"/>
                            </a:schemeClr>
                          </a:solidFill>
                        </a:rPr>
                        <a:t>0.2</a:t>
                      </a:r>
                      <a:endParaRPr lang="en-US" sz="1200" b="1" dirty="0">
                        <a:solidFill>
                          <a:schemeClr val="accent5">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b="1" dirty="0" smtClean="0">
                          <a:solidFill>
                            <a:schemeClr val="accent5">
                              <a:lumMod val="50000"/>
                            </a:schemeClr>
                          </a:solidFill>
                        </a:rPr>
                        <a:t>0.4</a:t>
                      </a:r>
                      <a:endParaRPr lang="en-US" sz="1200" b="1" dirty="0">
                        <a:solidFill>
                          <a:schemeClr val="accent5">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b="1" dirty="0" smtClean="0">
                          <a:solidFill>
                            <a:schemeClr val="accent5">
                              <a:lumMod val="50000"/>
                            </a:schemeClr>
                          </a:solidFill>
                        </a:rPr>
                        <a:t>0.4</a:t>
                      </a:r>
                      <a:endParaRPr lang="en-US" sz="1200" b="1" dirty="0">
                        <a:solidFill>
                          <a:schemeClr val="accent5">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13" name="Right Arrow 12"/>
          <p:cNvSpPr/>
          <p:nvPr/>
        </p:nvSpPr>
        <p:spPr bwMode="auto">
          <a:xfrm>
            <a:off x="4263893" y="4808176"/>
            <a:ext cx="725715" cy="406400"/>
          </a:xfrm>
          <a:prstGeom prst="rightArrow">
            <a:avLst/>
          </a:prstGeom>
          <a:solidFill>
            <a:srgbClr val="FF6600"/>
          </a:solidFill>
          <a:ln w="9525" cap="flat" cmpd="sng" algn="ctr">
            <a:solidFill>
              <a:srgbClr val="FF66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200" b="0" i="0" u="none" strike="noStrike" cap="none" normalizeH="0" baseline="0" smtClean="0">
              <a:ln>
                <a:noFill/>
              </a:ln>
              <a:solidFill>
                <a:schemeClr val="tx1"/>
              </a:solidFill>
              <a:effectLst/>
              <a:latin typeface="Times New Roman" pitchFamily="18" charset="0"/>
            </a:endParaRPr>
          </a:p>
        </p:txBody>
      </p:sp>
      <p:sp>
        <p:nvSpPr>
          <p:cNvPr id="14" name="Slide Number Placeholder 13"/>
          <p:cNvSpPr>
            <a:spLocks noGrp="1"/>
          </p:cNvSpPr>
          <p:nvPr>
            <p:ph type="sldNum" sz="quarter" idx="13"/>
          </p:nvPr>
        </p:nvSpPr>
        <p:spPr/>
        <p:txBody>
          <a:bodyPr/>
          <a:lstStyle/>
          <a:p>
            <a:fld id="{F6ADBB31-E9AC-40A3-8693-7EF2E67BC7A0}" type="slidenum">
              <a:rPr lang="en-US" smtClean="0"/>
              <a:t>5</a:t>
            </a:fld>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1519651159"/>
              </p:ext>
            </p:extLst>
          </p:nvPr>
        </p:nvGraphicFramePr>
        <p:xfrm>
          <a:off x="719091" y="3580323"/>
          <a:ext cx="3234920" cy="2862062"/>
        </p:xfrm>
        <a:graphic>
          <a:graphicData uri="http://schemas.openxmlformats.org/drawingml/2006/table">
            <a:tbl>
              <a:tblPr firstRow="1" bandRow="1">
                <a:tableStyleId>{F5AB1C69-6EDB-4FF4-983F-18BD219EF322}</a:tableStyleId>
              </a:tblPr>
              <a:tblGrid>
                <a:gridCol w="404365"/>
                <a:gridCol w="404365"/>
                <a:gridCol w="404365"/>
                <a:gridCol w="404365"/>
                <a:gridCol w="404365"/>
                <a:gridCol w="404365"/>
                <a:gridCol w="404365"/>
                <a:gridCol w="404365"/>
              </a:tblGrid>
              <a:tr h="360715">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60715">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60715">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60715">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60715">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60715">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60715">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37057">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Tree>
    <p:extLst>
      <p:ext uri="{BB962C8B-B14F-4D97-AF65-F5344CB8AC3E}">
        <p14:creationId xmlns:p14="http://schemas.microsoft.com/office/powerpoint/2010/main" val="3740237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500"/>
                                        <p:tgtEl>
                                          <p:spTgt spid="13"/>
                                        </p:tgtEl>
                                      </p:cBhvr>
                                    </p:animEffect>
                                  </p:childTnLst>
                                </p:cTn>
                              </p:par>
                              <p:par>
                                <p:cTn id="19" presetID="10" presetClass="entr" presetSubtype="0"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p:cNvSpPr>
                <a:spLocks noGrp="1"/>
              </p:cNvSpPr>
              <p:nvPr>
                <p:ph idx="10"/>
              </p:nvPr>
            </p:nvSpPr>
            <p:spPr>
              <a:xfrm>
                <a:off x="563040" y="1254506"/>
                <a:ext cx="8087040" cy="4787475"/>
              </a:xfrm>
            </p:spPr>
            <p:txBody>
              <a:bodyPr/>
              <a:lstStyle/>
              <a:p>
                <a:pPr marL="438150" lvl="1" indent="-342900">
                  <a:spcAft>
                    <a:spcPts val="1275"/>
                  </a:spcAft>
                  <a:buSzPct val="80000"/>
                  <a:buFont typeface="Wingdings" charset="2"/>
                  <a:buChar char="q"/>
                </a:pPr>
                <a:r>
                  <a:rPr lang="en-US" altLang="zh-CN" sz="2400" dirty="0" smtClean="0"/>
                  <a:t>L attackers who respond </a:t>
                </a:r>
                <a:r>
                  <a:rPr lang="en-US" altLang="zh-CN" sz="2400" dirty="0"/>
                  <a:t>to </a:t>
                </a:r>
                <a:r>
                  <a:rPr lang="en-US" altLang="zh-CN" sz="2400" dirty="0" smtClean="0"/>
                  <a:t>convex </a:t>
                </a:r>
                <a:r>
                  <a:rPr lang="en-US" altLang="zh-CN" sz="2400" dirty="0"/>
                  <a:t>combination of defender strategy in recent </a:t>
                </a:r>
                <a:r>
                  <a:rPr lang="en-US" altLang="zh-CN" sz="2400" dirty="0" smtClean="0"/>
                  <a:t>rounds</a:t>
                </a:r>
              </a:p>
              <a:p>
                <a:pPr marL="830263" lvl="2" indent="-342900">
                  <a:spcAft>
                    <a:spcPts val="1275"/>
                  </a:spcAft>
                  <a:buSzPct val="80000"/>
                  <a:buFont typeface="Wingdings" charset="2"/>
                  <a:buChar char="q"/>
                </a:pPr>
                <a14:m>
                  <m:oMath xmlns:m="http://schemas.openxmlformats.org/officeDocument/2006/math">
                    <m:sSup>
                      <m:sSupPr>
                        <m:ctrlPr>
                          <a:rPr lang="en-US" altLang="zh-CN" sz="2400" i="1">
                            <a:latin typeface="Cambria Math" charset="0"/>
                          </a:rPr>
                        </m:ctrlPr>
                      </m:sSupPr>
                      <m:e>
                        <m:r>
                          <a:rPr lang="en-US" altLang="zh-CN" sz="2400" i="1">
                            <a:latin typeface="Cambria Math" panose="02040503050406030204" pitchFamily="18" charset="0"/>
                          </a:rPr>
                          <m:t>𝜂</m:t>
                        </m:r>
                      </m:e>
                      <m:sup>
                        <m:r>
                          <a:rPr lang="en-US" altLang="zh-CN" sz="2400" i="1">
                            <a:latin typeface="Cambria Math" panose="02040503050406030204" pitchFamily="18" charset="0"/>
                          </a:rPr>
                          <m:t>𝑡</m:t>
                        </m:r>
                      </m:sup>
                    </m:sSup>
                    <m:r>
                      <a:rPr lang="en-US" altLang="zh-CN" sz="2400" b="0" i="1" smtClean="0">
                        <a:latin typeface="Cambria Math" charset="0"/>
                      </a:rPr>
                      <m:t> </m:t>
                    </m:r>
                  </m:oMath>
                </a14:m>
                <a:r>
                  <a:rPr lang="en-US" altLang="zh-CN" sz="2400" dirty="0" smtClean="0"/>
                  <a:t>denotes the strategy of attacker for round t</a:t>
                </a:r>
              </a:p>
              <a:p>
                <a:pPr marL="830263" lvl="2" indent="-342900">
                  <a:spcAft>
                    <a:spcPts val="1275"/>
                  </a:spcAft>
                  <a:buSzPct val="80000"/>
                  <a:buFont typeface="Wingdings" charset="2"/>
                  <a:buChar char="q"/>
                </a:pPr>
                <a:endParaRPr lang="en-US" altLang="zh-CN" sz="2400" dirty="0"/>
              </a:p>
              <a:p>
                <a:pPr marL="830263" lvl="2" indent="-342900">
                  <a:spcAft>
                    <a:spcPts val="1275"/>
                  </a:spcAft>
                  <a:buSzPct val="80000"/>
                  <a:buFont typeface="Wingdings" charset="2"/>
                  <a:buChar char="q"/>
                </a:pPr>
                <a:endParaRPr lang="en-US" altLang="zh-CN" sz="2400" dirty="0"/>
              </a:p>
              <a:p>
                <a:pPr marL="830263" lvl="2" indent="-342900">
                  <a:spcAft>
                    <a:spcPts val="1275"/>
                  </a:spcAft>
                  <a:buSzPct val="80000"/>
                  <a:buFont typeface="Wingdings" charset="2"/>
                  <a:buChar char="q"/>
                </a:pPr>
                <a:r>
                  <a:rPr lang="en-US" altLang="zh-CN" sz="2400" dirty="0" smtClean="0"/>
                  <a:t>Payoff values for target </a:t>
                </a:r>
                <a:r>
                  <a:rPr lang="en-US" altLang="zh-CN" sz="2400" dirty="0" err="1" smtClean="0"/>
                  <a:t>i</a:t>
                </a:r>
                <a:r>
                  <a:rPr lang="en-US" altLang="zh-CN" sz="2400" dirty="0" smtClean="0"/>
                  <a:t> </a:t>
                </a:r>
                <a14:m>
                  <m:oMath xmlns:m="http://schemas.openxmlformats.org/officeDocument/2006/math">
                    <m:sSubSup>
                      <m:sSubSupPr>
                        <m:ctrlPr>
                          <a:rPr lang="en-US" altLang="zh-CN" sz="2400" b="0" i="1" smtClean="0">
                            <a:latin typeface="Cambria Math" charset="0"/>
                          </a:rPr>
                        </m:ctrlPr>
                      </m:sSubSupPr>
                      <m:e>
                        <m:r>
                          <a:rPr lang="en-US" altLang="zh-CN" sz="2400" b="0" i="1" smtClean="0">
                            <a:latin typeface="Cambria Math" charset="0"/>
                          </a:rPr>
                          <m:t>   </m:t>
                        </m:r>
                        <m:r>
                          <a:rPr lang="en-US" altLang="zh-CN" sz="2400" b="0" i="1" smtClean="0">
                            <a:latin typeface="Cambria Math" charset="0"/>
                          </a:rPr>
                          <m:t>𝑃</m:t>
                        </m:r>
                      </m:e>
                      <m:sub>
                        <m:r>
                          <a:rPr lang="en-US" altLang="zh-CN" sz="2400" b="0" i="1" smtClean="0">
                            <a:latin typeface="Cambria Math" charset="0"/>
                          </a:rPr>
                          <m:t>𝑖</m:t>
                        </m:r>
                      </m:sub>
                      <m:sup>
                        <m:r>
                          <m:rPr>
                            <m:sty m:val="p"/>
                          </m:rPr>
                          <a:rPr lang="en-US" altLang="zh-CN" sz="2400" b="0" i="0" smtClean="0">
                            <a:latin typeface="Cambria Math" charset="0"/>
                          </a:rPr>
                          <m:t>a</m:t>
                        </m:r>
                      </m:sup>
                    </m:sSubSup>
                    <m:r>
                      <a:rPr lang="en-US" altLang="zh-CN" sz="2400" b="0" i="0" smtClean="0">
                        <a:latin typeface="Cambria Math" charset="0"/>
                      </a:rPr>
                      <m:t>, </m:t>
                    </m:r>
                    <m:sSubSup>
                      <m:sSubSupPr>
                        <m:ctrlPr>
                          <a:rPr lang="en-US" altLang="zh-CN" sz="2400" b="0" i="1" smtClean="0">
                            <a:latin typeface="Cambria Math" charset="0"/>
                          </a:rPr>
                        </m:ctrlPr>
                      </m:sSubSupPr>
                      <m:e>
                        <m:r>
                          <m:rPr>
                            <m:sty m:val="p"/>
                          </m:rPr>
                          <a:rPr lang="en-US" altLang="zh-CN" sz="2400" b="0" i="0" smtClean="0">
                            <a:latin typeface="Cambria Math" charset="0"/>
                          </a:rPr>
                          <m:t>R</m:t>
                        </m:r>
                      </m:e>
                      <m:sub>
                        <m:r>
                          <m:rPr>
                            <m:sty m:val="p"/>
                          </m:rPr>
                          <a:rPr lang="en-US" altLang="zh-CN" sz="2400" b="0" i="0" smtClean="0">
                            <a:latin typeface="Cambria Math" charset="0"/>
                          </a:rPr>
                          <m:t>i</m:t>
                        </m:r>
                      </m:sub>
                      <m:sup>
                        <m:r>
                          <m:rPr>
                            <m:sty m:val="p"/>
                          </m:rPr>
                          <a:rPr lang="en-US" altLang="zh-CN" sz="2400" b="0" i="0" smtClean="0">
                            <a:latin typeface="Cambria Math" charset="0"/>
                          </a:rPr>
                          <m:t>a</m:t>
                        </m:r>
                      </m:sup>
                    </m:sSubSup>
                    <m:r>
                      <a:rPr lang="en-US" altLang="zh-CN" sz="2400" b="0" i="0" smtClean="0">
                        <a:latin typeface="Cambria Math" charset="0"/>
                      </a:rPr>
                      <m:t>, </m:t>
                    </m:r>
                    <m:sSubSup>
                      <m:sSubSupPr>
                        <m:ctrlPr>
                          <a:rPr lang="en-US" altLang="zh-CN" sz="2400" b="0" i="1" smtClean="0">
                            <a:latin typeface="Cambria Math" charset="0"/>
                          </a:rPr>
                        </m:ctrlPr>
                      </m:sSubSupPr>
                      <m:e>
                        <m:r>
                          <m:rPr>
                            <m:sty m:val="p"/>
                          </m:rPr>
                          <a:rPr lang="en-US" altLang="zh-CN" sz="2400" b="0" i="0" smtClean="0">
                            <a:latin typeface="Cambria Math" charset="0"/>
                          </a:rPr>
                          <m:t>P</m:t>
                        </m:r>
                      </m:e>
                      <m:sub>
                        <m:r>
                          <m:rPr>
                            <m:sty m:val="p"/>
                          </m:rPr>
                          <a:rPr lang="en-US" altLang="zh-CN" sz="2400" b="0" i="0" smtClean="0">
                            <a:latin typeface="Cambria Math" charset="0"/>
                          </a:rPr>
                          <m:t>i</m:t>
                        </m:r>
                      </m:sub>
                      <m:sup>
                        <m:r>
                          <m:rPr>
                            <m:sty m:val="p"/>
                          </m:rPr>
                          <a:rPr lang="en-US" altLang="zh-CN" sz="2400" b="0" i="0" smtClean="0">
                            <a:latin typeface="Cambria Math" charset="0"/>
                          </a:rPr>
                          <m:t>d</m:t>
                        </m:r>
                      </m:sup>
                    </m:sSubSup>
                    <m:r>
                      <a:rPr lang="en-US" altLang="zh-CN" sz="2400" b="0" i="0" smtClean="0">
                        <a:latin typeface="Cambria Math" charset="0"/>
                      </a:rPr>
                      <m:t>, </m:t>
                    </m:r>
                    <m:sSubSup>
                      <m:sSubSupPr>
                        <m:ctrlPr>
                          <a:rPr lang="en-US" altLang="zh-CN" sz="2400" b="0" i="1" smtClean="0">
                            <a:latin typeface="Cambria Math" charset="0"/>
                          </a:rPr>
                        </m:ctrlPr>
                      </m:sSubSupPr>
                      <m:e>
                        <m:r>
                          <m:rPr>
                            <m:sty m:val="p"/>
                          </m:rPr>
                          <a:rPr lang="en-US" altLang="zh-CN" sz="2400" b="0" i="0" smtClean="0">
                            <a:latin typeface="Cambria Math" charset="0"/>
                          </a:rPr>
                          <m:t>R</m:t>
                        </m:r>
                      </m:e>
                      <m:sub>
                        <m:r>
                          <m:rPr>
                            <m:sty m:val="p"/>
                          </m:rPr>
                          <a:rPr lang="en-US" altLang="zh-CN" sz="2400" b="0" i="0" smtClean="0">
                            <a:latin typeface="Cambria Math" charset="0"/>
                          </a:rPr>
                          <m:t>i</m:t>
                        </m:r>
                      </m:sub>
                      <m:sup>
                        <m:r>
                          <m:rPr>
                            <m:sty m:val="p"/>
                          </m:rPr>
                          <a:rPr lang="en-US" altLang="zh-CN" sz="2400" b="0" i="0" smtClean="0">
                            <a:latin typeface="Cambria Math" charset="0"/>
                          </a:rPr>
                          <m:t>d</m:t>
                        </m:r>
                      </m:sup>
                    </m:sSubSup>
                  </m:oMath>
                </a14:m>
                <a:endParaRPr lang="en-US" altLang="zh-CN" sz="2400" b="0" dirty="0" smtClean="0"/>
              </a:p>
              <a:p>
                <a:pPr marL="1220788" lvl="3" indent="-342900">
                  <a:spcAft>
                    <a:spcPts val="1275"/>
                  </a:spcAft>
                  <a:buSzPct val="80000"/>
                  <a:buFont typeface="Wingdings" charset="2"/>
                  <a:buChar char="q"/>
                </a:pPr>
                <a:r>
                  <a:rPr lang="en-US" altLang="zh-CN" sz="2400" b="0" dirty="0" smtClean="0"/>
                  <a:t>Where P stands for Penalty, R for reward</a:t>
                </a:r>
              </a:p>
              <a:p>
                <a:pPr marL="1220788" lvl="3" indent="-342900">
                  <a:spcAft>
                    <a:spcPts val="1275"/>
                  </a:spcAft>
                  <a:buSzPct val="80000"/>
                  <a:buFont typeface="Wingdings" charset="2"/>
                  <a:buChar char="q"/>
                </a:pPr>
                <a:r>
                  <a:rPr lang="en-US" altLang="zh-CN" sz="2400" dirty="0" smtClean="0"/>
                  <a:t>a for attacker, d for defender</a:t>
                </a:r>
                <a:endParaRPr lang="en-US" altLang="zh-CN" sz="2400" b="0" dirty="0" smtClean="0"/>
              </a:p>
              <a:p>
                <a:pPr marL="830263" lvl="2" indent="-342900">
                  <a:spcAft>
                    <a:spcPts val="1275"/>
                  </a:spcAft>
                  <a:buSzPct val="80000"/>
                  <a:buFont typeface="Wingdings" charset="2"/>
                  <a:buChar char="q"/>
                </a:pPr>
                <a:r>
                  <a:rPr lang="en-US" altLang="zh-CN" sz="2400" dirty="0" smtClean="0"/>
                  <a:t>Expected utility for defender d if attacker targets </a:t>
                </a:r>
                <a:r>
                  <a:rPr lang="en-US" altLang="zh-CN" sz="2400" dirty="0" err="1" smtClean="0"/>
                  <a:t>i</a:t>
                </a:r>
                <a:endParaRPr lang="en-US" altLang="zh-CN" sz="2400" dirty="0" smtClean="0"/>
              </a:p>
              <a:p>
                <a:pPr marL="1220788" lvl="3" indent="-342900">
                  <a:spcAft>
                    <a:spcPts val="1275"/>
                  </a:spcAft>
                  <a:buSzPct val="80000"/>
                  <a:buFont typeface="Wingdings" charset="2"/>
                  <a:buChar char="q"/>
                </a:pPr>
                <a14:m>
                  <m:oMath xmlns:m="http://schemas.openxmlformats.org/officeDocument/2006/math">
                    <m:sSubSup>
                      <m:sSubSupPr>
                        <m:ctrlPr>
                          <a:rPr lang="en-US" altLang="zh-CN" sz="2400" b="0" i="1" smtClean="0">
                            <a:latin typeface="Cambria Math" charset="0"/>
                          </a:rPr>
                        </m:ctrlPr>
                      </m:sSubSupPr>
                      <m:e>
                        <m:r>
                          <a:rPr lang="en-US" altLang="zh-CN" sz="2400" b="0" i="1" smtClean="0">
                            <a:latin typeface="Cambria Math" charset="0"/>
                          </a:rPr>
                          <m:t>𝑈</m:t>
                        </m:r>
                      </m:e>
                      <m:sub>
                        <m:r>
                          <a:rPr lang="en-US" altLang="zh-CN" sz="2400" b="0" i="1" smtClean="0">
                            <a:latin typeface="Cambria Math" charset="0"/>
                          </a:rPr>
                          <m:t>𝑖</m:t>
                        </m:r>
                      </m:sub>
                      <m:sup>
                        <m:r>
                          <a:rPr lang="en-US" altLang="zh-CN" sz="2400" b="0" i="1" smtClean="0">
                            <a:latin typeface="Cambria Math" charset="0"/>
                          </a:rPr>
                          <m:t>𝑑</m:t>
                        </m:r>
                      </m:sup>
                    </m:sSubSup>
                    <m:d>
                      <m:dPr>
                        <m:ctrlPr>
                          <a:rPr lang="en-US" altLang="zh-CN" sz="2400" b="0" i="1" smtClean="0">
                            <a:latin typeface="Cambria Math" charset="0"/>
                          </a:rPr>
                        </m:ctrlPr>
                      </m:dPr>
                      <m:e>
                        <m:r>
                          <a:rPr lang="en-US" altLang="zh-CN" sz="2400" b="0" i="1" smtClean="0">
                            <a:latin typeface="Cambria Math" charset="0"/>
                          </a:rPr>
                          <m:t>𝑐</m:t>
                        </m:r>
                      </m:e>
                    </m:d>
                    <m:r>
                      <a:rPr lang="en-US" altLang="zh-CN" sz="2400" b="0" i="1" smtClean="0">
                        <a:latin typeface="Cambria Math" charset="0"/>
                      </a:rPr>
                      <m:t>=</m:t>
                    </m:r>
                    <m:sSub>
                      <m:sSubPr>
                        <m:ctrlPr>
                          <a:rPr lang="en-US" altLang="zh-CN" sz="2400" b="0" i="1" smtClean="0">
                            <a:latin typeface="Cambria Math" charset="0"/>
                          </a:rPr>
                        </m:ctrlPr>
                      </m:sSubPr>
                      <m:e>
                        <m:r>
                          <a:rPr lang="en-US" altLang="zh-CN" sz="2400" b="0" i="1" smtClean="0">
                            <a:latin typeface="Cambria Math" charset="0"/>
                          </a:rPr>
                          <m:t>𝑐</m:t>
                        </m:r>
                      </m:e>
                      <m:sub>
                        <m:r>
                          <a:rPr lang="en-US" altLang="zh-CN" sz="2400" b="0" i="1" smtClean="0">
                            <a:latin typeface="Cambria Math" charset="0"/>
                          </a:rPr>
                          <m:t>𝑖</m:t>
                        </m:r>
                      </m:sub>
                    </m:sSub>
                    <m:sSubSup>
                      <m:sSubSupPr>
                        <m:ctrlPr>
                          <a:rPr lang="en-US" altLang="zh-CN" sz="2400" b="0" i="1" smtClean="0">
                            <a:latin typeface="Cambria Math" charset="0"/>
                          </a:rPr>
                        </m:ctrlPr>
                      </m:sSubSupPr>
                      <m:e>
                        <m:r>
                          <a:rPr lang="en-US" altLang="zh-CN" sz="2400" b="0" i="1" smtClean="0">
                            <a:latin typeface="Cambria Math" charset="0"/>
                          </a:rPr>
                          <m:t>𝑅</m:t>
                        </m:r>
                      </m:e>
                      <m:sub>
                        <m:r>
                          <a:rPr lang="en-US" altLang="zh-CN" sz="2400" b="0" i="1" smtClean="0">
                            <a:latin typeface="Cambria Math" charset="0"/>
                          </a:rPr>
                          <m:t>𝑖</m:t>
                        </m:r>
                      </m:sub>
                      <m:sup>
                        <m:r>
                          <a:rPr lang="en-US" altLang="zh-CN" sz="2400" b="0" i="1" smtClean="0">
                            <a:latin typeface="Cambria Math" charset="0"/>
                          </a:rPr>
                          <m:t>𝑑</m:t>
                        </m:r>
                      </m:sup>
                    </m:sSubSup>
                    <m:r>
                      <a:rPr lang="en-US" altLang="zh-CN" sz="2400" b="0" i="1" smtClean="0">
                        <a:latin typeface="Cambria Math" charset="0"/>
                      </a:rPr>
                      <m:t>+</m:t>
                    </m:r>
                    <m:d>
                      <m:dPr>
                        <m:ctrlPr>
                          <a:rPr lang="en-US" altLang="zh-CN" sz="2400" b="0" i="1" smtClean="0">
                            <a:latin typeface="Cambria Math" charset="0"/>
                          </a:rPr>
                        </m:ctrlPr>
                      </m:dPr>
                      <m:e>
                        <m:r>
                          <a:rPr lang="en-US" altLang="zh-CN" sz="2400" b="0" i="1" smtClean="0">
                            <a:latin typeface="Cambria Math" charset="0"/>
                          </a:rPr>
                          <m:t>1−</m:t>
                        </m:r>
                        <m:sSub>
                          <m:sSubPr>
                            <m:ctrlPr>
                              <a:rPr lang="en-US" altLang="zh-CN" sz="2400" b="0" i="1" smtClean="0">
                                <a:latin typeface="Cambria Math" charset="0"/>
                              </a:rPr>
                            </m:ctrlPr>
                          </m:sSubPr>
                          <m:e>
                            <m:r>
                              <a:rPr lang="en-US" altLang="zh-CN" sz="2400" b="0" i="1" smtClean="0">
                                <a:latin typeface="Cambria Math" charset="0"/>
                              </a:rPr>
                              <m:t>𝑐</m:t>
                            </m:r>
                          </m:e>
                          <m:sub>
                            <m:r>
                              <a:rPr lang="en-US" altLang="zh-CN" sz="2400" b="0" i="1" smtClean="0">
                                <a:latin typeface="Cambria Math" charset="0"/>
                              </a:rPr>
                              <m:t>𝑖</m:t>
                            </m:r>
                          </m:sub>
                        </m:sSub>
                      </m:e>
                    </m:d>
                    <m:sSubSup>
                      <m:sSubSupPr>
                        <m:ctrlPr>
                          <a:rPr lang="en-US" altLang="zh-CN" sz="2400" b="0" i="1" smtClean="0">
                            <a:latin typeface="Cambria Math" charset="0"/>
                          </a:rPr>
                        </m:ctrlPr>
                      </m:sSubSupPr>
                      <m:e>
                        <m:r>
                          <a:rPr lang="en-US" altLang="zh-CN" sz="2400" b="0" i="1" smtClean="0">
                            <a:latin typeface="Cambria Math" charset="0"/>
                          </a:rPr>
                          <m:t>𝑃</m:t>
                        </m:r>
                      </m:e>
                      <m:sub>
                        <m:r>
                          <a:rPr lang="en-US" altLang="zh-CN" sz="2400" b="0" i="1" smtClean="0">
                            <a:latin typeface="Cambria Math" charset="0"/>
                          </a:rPr>
                          <m:t>𝑖</m:t>
                        </m:r>
                      </m:sub>
                      <m:sup>
                        <m:r>
                          <a:rPr lang="en-US" altLang="zh-CN" sz="2400" b="0" i="1" smtClean="0">
                            <a:latin typeface="Cambria Math" charset="0"/>
                          </a:rPr>
                          <m:t>𝑑</m:t>
                        </m:r>
                      </m:sup>
                    </m:sSubSup>
                    <m:r>
                      <a:rPr lang="en-US" altLang="zh-CN" sz="2400" b="0" i="1" smtClean="0">
                        <a:latin typeface="Cambria Math" charset="0"/>
                      </a:rPr>
                      <m:t> </m:t>
                    </m:r>
                  </m:oMath>
                </a14:m>
                <a:endParaRPr lang="en-US" altLang="zh-CN" sz="2400" dirty="0"/>
              </a:p>
            </p:txBody>
          </p:sp>
        </mc:Choice>
        <mc:Fallback xmlns="">
          <p:sp>
            <p:nvSpPr>
              <p:cNvPr id="2" name="Content Placeholder 1"/>
              <p:cNvSpPr>
                <a:spLocks noGrp="1" noRot="1" noChangeAspect="1" noMove="1" noResize="1" noEditPoints="1" noAdjustHandles="1" noChangeArrowheads="1" noChangeShapeType="1" noTextEdit="1"/>
              </p:cNvSpPr>
              <p:nvPr>
                <p:ph idx="10"/>
              </p:nvPr>
            </p:nvSpPr>
            <p:spPr>
              <a:xfrm>
                <a:off x="563040" y="1254506"/>
                <a:ext cx="8087040" cy="4787475"/>
              </a:xfrm>
              <a:blipFill rotWithShape="0">
                <a:blip r:embed="rId3"/>
                <a:stretch>
                  <a:fillRect l="-452" t="-2803" b="-127"/>
                </a:stretch>
              </a:blipFill>
            </p:spPr>
            <p:txBody>
              <a:bodyPr/>
              <a:lstStyle/>
              <a:p>
                <a:r>
                  <a:rPr lang="en-US">
                    <a:noFill/>
                  </a:rPr>
                  <a:t> </a:t>
                </a:r>
              </a:p>
            </p:txBody>
          </p:sp>
        </mc:Fallback>
      </mc:AlternateContent>
      <p:sp>
        <p:nvSpPr>
          <p:cNvPr id="3" name="Title 2"/>
          <p:cNvSpPr>
            <a:spLocks noGrp="1"/>
          </p:cNvSpPr>
          <p:nvPr>
            <p:ph type="ctrTitle"/>
          </p:nvPr>
        </p:nvSpPr>
        <p:spPr/>
        <p:txBody>
          <a:bodyPr/>
          <a:lstStyle/>
          <a:p>
            <a:r>
              <a:rPr lang="en-US" dirty="0" smtClean="0"/>
              <a:t>Green </a:t>
            </a:r>
            <a:r>
              <a:rPr lang="en-US" dirty="0"/>
              <a:t>Security Game Model</a:t>
            </a:r>
          </a:p>
        </p:txBody>
      </p:sp>
      <mc:AlternateContent xmlns:mc="http://schemas.openxmlformats.org/markup-compatibility/2006" xmlns:a14="http://schemas.microsoft.com/office/drawing/2010/main">
        <mc:Choice Requires="a14">
          <p:graphicFrame>
            <p:nvGraphicFramePr>
              <p:cNvPr id="11" name="Table 10"/>
              <p:cNvGraphicFramePr>
                <a:graphicFrameLocks noGrp="1"/>
              </p:cNvGraphicFramePr>
              <p:nvPr>
                <p:extLst>
                  <p:ext uri="{D42A27DB-BD31-4B8C-83A1-F6EECF244321}">
                    <p14:modId xmlns:p14="http://schemas.microsoft.com/office/powerpoint/2010/main" val="153754183"/>
                  </p:ext>
                </p:extLst>
              </p:nvPr>
            </p:nvGraphicFramePr>
            <p:xfrm>
              <a:off x="1138413" y="2520818"/>
              <a:ext cx="4354285" cy="914400"/>
            </p:xfrm>
            <a:graphic>
              <a:graphicData uri="http://schemas.openxmlformats.org/drawingml/2006/table">
                <a:tbl>
                  <a:tblPr firstRow="1" bandRow="1">
                    <a:tableStyleId>{5C22544A-7EE6-4342-B048-85BDC9FD1C3A}</a:tableStyleId>
                  </a:tblPr>
                  <a:tblGrid>
                    <a:gridCol w="870857"/>
                    <a:gridCol w="870857"/>
                    <a:gridCol w="870857"/>
                    <a:gridCol w="870857"/>
                    <a:gridCol w="870857"/>
                  </a:tblGrid>
                  <a:tr h="370840">
                    <a:tc>
                      <a:txBody>
                        <a:bodyPr/>
                        <a:lstStyle/>
                        <a:p>
                          <a:pPr algn="ctr"/>
                          <a:r>
                            <a:rPr lang="en-US" sz="2400" dirty="0" smtClean="0"/>
                            <a:t>Jan</a:t>
                          </a:r>
                          <a:endParaRPr lang="en-US" sz="2400" dirty="0"/>
                        </a:p>
                      </a:txBody>
                      <a:tcPr/>
                    </a:tc>
                    <a:tc>
                      <a:txBody>
                        <a:bodyPr/>
                        <a:lstStyle/>
                        <a:p>
                          <a:pPr algn="ctr"/>
                          <a:r>
                            <a:rPr lang="en-US" sz="2400" dirty="0" smtClean="0"/>
                            <a:t>Feb</a:t>
                          </a:r>
                          <a:endParaRPr lang="en-US" sz="2400" dirty="0"/>
                        </a:p>
                      </a:txBody>
                      <a:tcPr/>
                    </a:tc>
                    <a:tc>
                      <a:txBody>
                        <a:bodyPr/>
                        <a:lstStyle/>
                        <a:p>
                          <a:pPr algn="ctr"/>
                          <a:r>
                            <a:rPr lang="en-US" sz="2400" dirty="0" smtClean="0"/>
                            <a:t>Mar</a:t>
                          </a:r>
                          <a:endParaRPr lang="en-US" sz="2400" dirty="0"/>
                        </a:p>
                      </a:txBody>
                      <a:tcPr/>
                    </a:tc>
                    <a:tc>
                      <a:txBody>
                        <a:bodyPr/>
                        <a:lstStyle/>
                        <a:p>
                          <a:pPr algn="ctr"/>
                          <a:r>
                            <a:rPr lang="en-US" sz="2400" dirty="0" smtClean="0"/>
                            <a:t>Apr</a:t>
                          </a:r>
                          <a:endParaRPr lang="en-US" sz="2400" dirty="0"/>
                        </a:p>
                      </a:txBody>
                      <a:tcPr/>
                    </a:tc>
                    <a:tc>
                      <a:txBody>
                        <a:bodyPr/>
                        <a:lstStyle/>
                        <a:p>
                          <a:pPr algn="ctr"/>
                          <a:r>
                            <a:rPr lang="en-US" sz="2400" dirty="0" smtClean="0"/>
                            <a:t>May</a:t>
                          </a:r>
                          <a:endParaRPr lang="en-US" sz="2400" dirty="0"/>
                        </a:p>
                      </a:txBody>
                      <a:tcPr/>
                    </a:tc>
                  </a:tr>
                  <a:tr h="370840">
                    <a:tc>
                      <a:txBody>
                        <a:bodyPr/>
                        <a:lstStyle/>
                        <a:p>
                          <a:pPr algn="ctr"/>
                          <a14:m>
                            <m:oMathPara xmlns:m="http://schemas.openxmlformats.org/officeDocument/2006/math">
                              <m:oMathParaPr>
                                <m:jc m:val="centerGroup"/>
                              </m:oMathParaPr>
                              <m:oMath xmlns:m="http://schemas.openxmlformats.org/officeDocument/2006/math">
                                <m:sSup>
                                  <m:sSupPr>
                                    <m:ctrlPr>
                                      <a:rPr lang="en-US" sz="2400" b="0" i="1" smtClean="0">
                                        <a:latin typeface="Cambria Math" charset="0"/>
                                      </a:rPr>
                                    </m:ctrlPr>
                                  </m:sSupPr>
                                  <m:e>
                                    <m:r>
                                      <a:rPr lang="en-US" sz="2400" b="0" i="1" smtClean="0">
                                        <a:latin typeface="Cambria Math" panose="02040503050406030204" pitchFamily="18" charset="0"/>
                                      </a:rPr>
                                      <m:t>𝑐</m:t>
                                    </m:r>
                                  </m:e>
                                  <m:sup>
                                    <m:r>
                                      <a:rPr lang="en-US" sz="2400" b="0" i="1" smtClean="0">
                                        <a:latin typeface="Cambria Math" panose="02040503050406030204" pitchFamily="18" charset="0"/>
                                      </a:rPr>
                                      <m:t>1</m:t>
                                    </m:r>
                                  </m:sup>
                                </m:sSup>
                              </m:oMath>
                            </m:oMathPara>
                          </a14:m>
                          <a:endParaRPr lang="en-US" sz="2400" dirty="0"/>
                        </a:p>
                      </a:txBody>
                      <a:tcPr/>
                    </a:tc>
                    <a:tc>
                      <a:txBody>
                        <a:bodyPr/>
                        <a:lstStyle/>
                        <a:p>
                          <a:pPr algn="ctr"/>
                          <a14:m>
                            <m:oMathPara xmlns:m="http://schemas.openxmlformats.org/officeDocument/2006/math">
                              <m:oMathParaPr>
                                <m:jc m:val="centerGroup"/>
                              </m:oMathParaPr>
                              <m:oMath xmlns:m="http://schemas.openxmlformats.org/officeDocument/2006/math">
                                <m:sSup>
                                  <m:sSupPr>
                                    <m:ctrlPr>
                                      <a:rPr lang="en-US" sz="2400" b="0" i="1" smtClean="0">
                                        <a:latin typeface="Cambria Math" charset="0"/>
                                      </a:rPr>
                                    </m:ctrlPr>
                                  </m:sSupPr>
                                  <m:e>
                                    <m:r>
                                      <a:rPr lang="en-US" sz="2400" b="0" i="1" smtClean="0">
                                        <a:latin typeface="Cambria Math" panose="02040503050406030204" pitchFamily="18" charset="0"/>
                                      </a:rPr>
                                      <m:t>𝑐</m:t>
                                    </m:r>
                                  </m:e>
                                  <m:sup>
                                    <m:r>
                                      <a:rPr lang="en-US" sz="2400" b="0" i="1" smtClean="0">
                                        <a:latin typeface="Cambria Math" panose="02040503050406030204" pitchFamily="18" charset="0"/>
                                      </a:rPr>
                                      <m:t>2</m:t>
                                    </m:r>
                                  </m:sup>
                                </m:sSup>
                              </m:oMath>
                            </m:oMathPara>
                          </a14:m>
                          <a:endParaRPr lang="en-US" sz="2400" dirty="0"/>
                        </a:p>
                      </a:txBody>
                      <a:tcPr/>
                    </a:tc>
                    <a:tc>
                      <a:txBody>
                        <a:bodyPr/>
                        <a:lstStyle/>
                        <a:p>
                          <a:pPr algn="ctr"/>
                          <a14:m>
                            <m:oMath xmlns:m="http://schemas.openxmlformats.org/officeDocument/2006/math">
                              <m:sSup>
                                <m:sSupPr>
                                  <m:ctrlPr>
                                    <a:rPr lang="en-US" sz="2400" b="0" i="1" smtClean="0">
                                      <a:latin typeface="Cambria Math" charset="0"/>
                                    </a:rPr>
                                  </m:ctrlPr>
                                </m:sSupPr>
                                <m:e>
                                  <m:r>
                                    <a:rPr lang="en-US" sz="2400" b="0" i="1" smtClean="0">
                                      <a:latin typeface="Cambria Math" panose="02040503050406030204" pitchFamily="18" charset="0"/>
                                    </a:rPr>
                                    <m:t>𝑐</m:t>
                                  </m:r>
                                </m:e>
                                <m:sup>
                                  <m:r>
                                    <a:rPr lang="en-US" sz="2400" b="0" i="1" smtClean="0">
                                      <a:latin typeface="Cambria Math" panose="02040503050406030204" pitchFamily="18" charset="0"/>
                                    </a:rPr>
                                    <m:t>3</m:t>
                                  </m:r>
                                </m:sup>
                              </m:sSup>
                            </m:oMath>
                          </a14:m>
                          <a:r>
                            <a:rPr lang="en-US" sz="2400" dirty="0" smtClean="0"/>
                            <a:t>=?</a:t>
                          </a:r>
                          <a:endParaRPr lang="en-US" sz="2400" dirty="0"/>
                        </a:p>
                      </a:txBody>
                      <a:tcPr/>
                    </a:tc>
                    <a:tc>
                      <a:txBody>
                        <a:bodyPr/>
                        <a:lstStyle/>
                        <a:p>
                          <a:pPr algn="ctr"/>
                          <a:endParaRPr lang="en-US" sz="2400" dirty="0"/>
                        </a:p>
                      </a:txBody>
                      <a:tcPr/>
                    </a:tc>
                    <a:tc>
                      <a:txBody>
                        <a:bodyPr/>
                        <a:lstStyle/>
                        <a:p>
                          <a:pPr algn="ctr"/>
                          <a:endParaRPr lang="en-US" sz="2400" dirty="0"/>
                        </a:p>
                      </a:txBody>
                      <a:tcPr/>
                    </a:tc>
                  </a:tr>
                </a:tbl>
              </a:graphicData>
            </a:graphic>
          </p:graphicFrame>
        </mc:Choice>
        <mc:Fallback xmlns="">
          <p:graphicFrame>
            <p:nvGraphicFramePr>
              <p:cNvPr id="11" name="Table 10"/>
              <p:cNvGraphicFramePr>
                <a:graphicFrameLocks noGrp="1"/>
              </p:cNvGraphicFramePr>
              <p:nvPr>
                <p:extLst>
                  <p:ext uri="{D42A27DB-BD31-4B8C-83A1-F6EECF244321}">
                    <p14:modId xmlns:p14="http://schemas.microsoft.com/office/powerpoint/2010/main" val="153754183"/>
                  </p:ext>
                </p:extLst>
              </p:nvPr>
            </p:nvGraphicFramePr>
            <p:xfrm>
              <a:off x="1138413" y="2520818"/>
              <a:ext cx="4354285" cy="914400"/>
            </p:xfrm>
            <a:graphic>
              <a:graphicData uri="http://schemas.openxmlformats.org/drawingml/2006/table">
                <a:tbl>
                  <a:tblPr firstRow="1" bandRow="1">
                    <a:tableStyleId>{5C22544A-7EE6-4342-B048-85BDC9FD1C3A}</a:tableStyleId>
                  </a:tblPr>
                  <a:tblGrid>
                    <a:gridCol w="870857"/>
                    <a:gridCol w="870857"/>
                    <a:gridCol w="870857"/>
                    <a:gridCol w="870857"/>
                    <a:gridCol w="870857"/>
                  </a:tblGrid>
                  <a:tr h="457200">
                    <a:tc>
                      <a:txBody>
                        <a:bodyPr/>
                        <a:lstStyle/>
                        <a:p>
                          <a:pPr algn="ctr"/>
                          <a:r>
                            <a:rPr lang="en-US" sz="2400" dirty="0" smtClean="0"/>
                            <a:t>Jan</a:t>
                          </a:r>
                          <a:endParaRPr lang="en-US" sz="2400" dirty="0"/>
                        </a:p>
                      </a:txBody>
                      <a:tcPr/>
                    </a:tc>
                    <a:tc>
                      <a:txBody>
                        <a:bodyPr/>
                        <a:lstStyle/>
                        <a:p>
                          <a:pPr algn="ctr"/>
                          <a:r>
                            <a:rPr lang="en-US" sz="2400" dirty="0" smtClean="0"/>
                            <a:t>Feb</a:t>
                          </a:r>
                          <a:endParaRPr lang="en-US" sz="2400" dirty="0"/>
                        </a:p>
                      </a:txBody>
                      <a:tcPr/>
                    </a:tc>
                    <a:tc>
                      <a:txBody>
                        <a:bodyPr/>
                        <a:lstStyle/>
                        <a:p>
                          <a:pPr algn="ctr"/>
                          <a:r>
                            <a:rPr lang="en-US" sz="2400" dirty="0" smtClean="0"/>
                            <a:t>Mar</a:t>
                          </a:r>
                          <a:endParaRPr lang="en-US" sz="2400" dirty="0"/>
                        </a:p>
                      </a:txBody>
                      <a:tcPr/>
                    </a:tc>
                    <a:tc>
                      <a:txBody>
                        <a:bodyPr/>
                        <a:lstStyle/>
                        <a:p>
                          <a:pPr algn="ctr"/>
                          <a:r>
                            <a:rPr lang="en-US" sz="2400" dirty="0" smtClean="0"/>
                            <a:t>Apr</a:t>
                          </a:r>
                          <a:endParaRPr lang="en-US" sz="2400" dirty="0"/>
                        </a:p>
                      </a:txBody>
                      <a:tcPr/>
                    </a:tc>
                    <a:tc>
                      <a:txBody>
                        <a:bodyPr/>
                        <a:lstStyle/>
                        <a:p>
                          <a:pPr algn="ctr"/>
                          <a:r>
                            <a:rPr lang="en-US" sz="2400" dirty="0" smtClean="0"/>
                            <a:t>May</a:t>
                          </a:r>
                          <a:endParaRPr lang="en-US" sz="2400" dirty="0"/>
                        </a:p>
                      </a:txBody>
                      <a:tcPr/>
                    </a:tc>
                  </a:tr>
                  <a:tr h="457200">
                    <a:tc>
                      <a:txBody>
                        <a:bodyPr/>
                        <a:lstStyle/>
                        <a:p>
                          <a:endParaRPr lang="en-US"/>
                        </a:p>
                      </a:txBody>
                      <a:tcPr>
                        <a:blipFill rotWithShape="0">
                          <a:blip r:embed="rId4"/>
                          <a:stretch>
                            <a:fillRect l="-699" t="-110667" r="-403497" b="-30667"/>
                          </a:stretch>
                        </a:blipFill>
                      </a:tcPr>
                    </a:tc>
                    <a:tc>
                      <a:txBody>
                        <a:bodyPr/>
                        <a:lstStyle/>
                        <a:p>
                          <a:endParaRPr lang="en-US"/>
                        </a:p>
                      </a:txBody>
                      <a:tcPr>
                        <a:blipFill rotWithShape="0">
                          <a:blip r:embed="rId4"/>
                          <a:stretch>
                            <a:fillRect l="-100699" t="-110667" r="-303497" b="-30667"/>
                          </a:stretch>
                        </a:blipFill>
                      </a:tcPr>
                    </a:tc>
                    <a:tc>
                      <a:txBody>
                        <a:bodyPr/>
                        <a:lstStyle/>
                        <a:p>
                          <a:endParaRPr lang="en-US"/>
                        </a:p>
                      </a:txBody>
                      <a:tcPr>
                        <a:blipFill rotWithShape="0">
                          <a:blip r:embed="rId4"/>
                          <a:stretch>
                            <a:fillRect l="-199306" t="-110667" r="-201389" b="-30667"/>
                          </a:stretch>
                        </a:blipFill>
                      </a:tcPr>
                    </a:tc>
                    <a:tc>
                      <a:txBody>
                        <a:bodyPr/>
                        <a:lstStyle/>
                        <a:p>
                          <a:pPr algn="ctr"/>
                          <a:endParaRPr lang="en-US" sz="2400" dirty="0"/>
                        </a:p>
                      </a:txBody>
                      <a:tcPr/>
                    </a:tc>
                    <a:tc>
                      <a:txBody>
                        <a:bodyPr/>
                        <a:lstStyle/>
                        <a:p>
                          <a:pPr algn="ctr"/>
                          <a:endParaRPr lang="en-US" sz="2400" dirty="0"/>
                        </a:p>
                      </a:txBody>
                      <a:tcPr/>
                    </a:tc>
                  </a:tr>
                </a:tbl>
              </a:graphicData>
            </a:graphic>
          </p:graphicFrame>
        </mc:Fallback>
      </mc:AlternateContent>
      <mc:AlternateContent xmlns:mc="http://schemas.openxmlformats.org/markup-compatibility/2006" xmlns:a14="http://schemas.microsoft.com/office/drawing/2010/main">
        <mc:Choice Requires="a14">
          <p:sp>
            <p:nvSpPr>
              <p:cNvPr id="13" name="TextBox 12"/>
              <p:cNvSpPr txBox="1"/>
              <p:nvPr/>
            </p:nvSpPr>
            <p:spPr>
              <a:xfrm>
                <a:off x="6089892" y="2793352"/>
                <a:ext cx="2560188" cy="369332"/>
              </a:xfrm>
              <a:prstGeom prst="rect">
                <a:avLst/>
              </a:prstGeom>
              <a:noFill/>
              <a:ln>
                <a:solidFill>
                  <a:srgbClr val="FF6600"/>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b="0" i="1" smtClean="0">
                              <a:latin typeface="Cambria Math" charset="0"/>
                            </a:rPr>
                          </m:ctrlPr>
                        </m:sSupPr>
                        <m:e>
                          <m:r>
                            <a:rPr lang="en-US" b="0" i="1" smtClean="0">
                              <a:latin typeface="Cambria Math" panose="02040503050406030204" pitchFamily="18" charset="0"/>
                            </a:rPr>
                            <m:t>𝜂</m:t>
                          </m:r>
                        </m:e>
                        <m:sup>
                          <m:r>
                            <a:rPr lang="en-US" b="0" i="1" smtClean="0">
                              <a:latin typeface="Cambria Math" panose="02040503050406030204" pitchFamily="18" charset="0"/>
                            </a:rPr>
                            <m:t>3</m:t>
                          </m:r>
                        </m:sup>
                      </m:sSup>
                      <m:r>
                        <a:rPr lang="en-US" b="0" i="1" smtClean="0">
                          <a:latin typeface="Cambria Math" panose="02040503050406030204" pitchFamily="18" charset="0"/>
                        </a:rPr>
                        <m:t>=0.3</m:t>
                      </m:r>
                      <m:sSup>
                        <m:sSupPr>
                          <m:ctrlPr>
                            <a:rPr lang="en-US" b="0" i="1" smtClean="0">
                              <a:latin typeface="Cambria Math" charset="0"/>
                            </a:rPr>
                          </m:ctrlPr>
                        </m:sSupPr>
                        <m:e>
                          <m:r>
                            <a:rPr lang="en-US" b="0" i="1" smtClean="0">
                              <a:latin typeface="Cambria Math" panose="02040503050406030204" pitchFamily="18" charset="0"/>
                            </a:rPr>
                            <m:t>𝑐</m:t>
                          </m:r>
                        </m:e>
                        <m:sup>
                          <m:r>
                            <a:rPr lang="en-US" b="0" i="1" smtClean="0">
                              <a:latin typeface="Cambria Math" panose="02040503050406030204" pitchFamily="18" charset="0"/>
                            </a:rPr>
                            <m:t>1</m:t>
                          </m:r>
                        </m:sup>
                      </m:sSup>
                      <m:r>
                        <a:rPr lang="en-US" b="0" i="1" smtClean="0">
                          <a:latin typeface="Cambria Math" panose="02040503050406030204" pitchFamily="18" charset="0"/>
                        </a:rPr>
                        <m:t>+0.7</m:t>
                      </m:r>
                      <m:sSup>
                        <m:sSupPr>
                          <m:ctrlPr>
                            <a:rPr lang="en-US" b="0" i="1" smtClean="0">
                              <a:latin typeface="Cambria Math" charset="0"/>
                            </a:rPr>
                          </m:ctrlPr>
                        </m:sSupPr>
                        <m:e>
                          <m:r>
                            <a:rPr lang="en-US" b="0" i="1" smtClean="0">
                              <a:latin typeface="Cambria Math" panose="02040503050406030204" pitchFamily="18" charset="0"/>
                            </a:rPr>
                            <m:t>𝑐</m:t>
                          </m:r>
                        </m:e>
                        <m:sup>
                          <m:r>
                            <a:rPr lang="en-US" b="0" i="1" smtClean="0">
                              <a:latin typeface="Cambria Math" panose="02040503050406030204" pitchFamily="18" charset="0"/>
                            </a:rPr>
                            <m:t>2</m:t>
                          </m:r>
                        </m:sup>
                      </m:sSup>
                    </m:oMath>
                  </m:oMathPara>
                </a14:m>
                <a:endParaRPr lang="en-US" dirty="0"/>
              </a:p>
            </p:txBody>
          </p:sp>
        </mc:Choice>
        <mc:Fallback xmlns="">
          <p:sp>
            <p:nvSpPr>
              <p:cNvPr id="13" name="TextBox 12"/>
              <p:cNvSpPr txBox="1">
                <a:spLocks noRot="1" noChangeAspect="1" noMove="1" noResize="1" noEditPoints="1" noAdjustHandles="1" noChangeArrowheads="1" noChangeShapeType="1" noTextEdit="1"/>
              </p:cNvSpPr>
              <p:nvPr/>
            </p:nvSpPr>
            <p:spPr>
              <a:xfrm>
                <a:off x="6089892" y="2793352"/>
                <a:ext cx="2560188" cy="369332"/>
              </a:xfrm>
              <a:prstGeom prst="rect">
                <a:avLst/>
              </a:prstGeom>
              <a:blipFill rotWithShape="0">
                <a:blip r:embed="rId5"/>
                <a:stretch>
                  <a:fillRect l="-1896" r="-237" b="-23810"/>
                </a:stretch>
              </a:blipFill>
              <a:ln>
                <a:solidFill>
                  <a:srgbClr val="FF6600"/>
                </a:solidFill>
              </a:ln>
            </p:spPr>
            <p:txBody>
              <a:bodyPr/>
              <a:lstStyle/>
              <a:p>
                <a:r>
                  <a:rPr lang="en-US">
                    <a:noFill/>
                  </a:rPr>
                  <a:t> </a:t>
                </a:r>
              </a:p>
            </p:txBody>
          </p:sp>
        </mc:Fallback>
      </mc:AlternateContent>
      <p:sp>
        <p:nvSpPr>
          <p:cNvPr id="5" name="Slide Number Placeholder 4"/>
          <p:cNvSpPr>
            <a:spLocks noGrp="1"/>
          </p:cNvSpPr>
          <p:nvPr>
            <p:ph type="sldNum" sz="quarter" idx="13"/>
          </p:nvPr>
        </p:nvSpPr>
        <p:spPr/>
        <p:txBody>
          <a:bodyPr/>
          <a:lstStyle/>
          <a:p>
            <a:fld id="{F6ADBB31-E9AC-40A3-8693-7EF2E67BC7A0}" type="slidenum">
              <a:rPr lang="en-US" smtClean="0"/>
              <a:t>6</a:t>
            </a:fld>
            <a:endParaRPr lang="en-US" dirty="0"/>
          </a:p>
        </p:txBody>
      </p:sp>
    </p:spTree>
    <p:extLst>
      <p:ext uri="{BB962C8B-B14F-4D97-AF65-F5344CB8AC3E}">
        <p14:creationId xmlns:p14="http://schemas.microsoft.com/office/powerpoint/2010/main" val="2430975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p:cNvSpPr>
                <a:spLocks noGrp="1"/>
              </p:cNvSpPr>
              <p:nvPr>
                <p:ph idx="10"/>
              </p:nvPr>
            </p:nvSpPr>
            <p:spPr>
              <a:xfrm>
                <a:off x="563040" y="1268361"/>
                <a:ext cx="8087040" cy="4787475"/>
              </a:xfrm>
            </p:spPr>
            <p:txBody>
              <a:bodyPr/>
              <a:lstStyle/>
              <a:p>
                <a:pPr marL="438150" lvl="1" indent="-342900">
                  <a:spcAft>
                    <a:spcPts val="1275"/>
                  </a:spcAft>
                  <a:buSzPct val="80000"/>
                  <a:buFont typeface="Wingdings" charset="2"/>
                  <a:buChar char="q"/>
                </a:pPr>
                <a:r>
                  <a:rPr lang="en-US" altLang="zh-CN" sz="2400" dirty="0" smtClean="0"/>
                  <a:t>Attacker </a:t>
                </a:r>
                <a:r>
                  <a:rPr lang="en-US" altLang="zh-CN" sz="2400" dirty="0"/>
                  <a:t>chooses target </a:t>
                </a:r>
                <a:r>
                  <a:rPr lang="en-US" altLang="zh-CN" sz="2400" dirty="0" smtClean="0"/>
                  <a:t>with bounded rationality</a:t>
                </a:r>
              </a:p>
              <a:p>
                <a:pPr marL="830263" lvl="2" indent="-342900">
                  <a:spcAft>
                    <a:spcPts val="1275"/>
                  </a:spcAft>
                  <a:buSzPct val="80000"/>
                  <a:buFont typeface="Wingdings" charset="2"/>
                  <a:buChar char="q"/>
                </a:pPr>
                <a:r>
                  <a:rPr lang="en-US" altLang="zh-CN" sz="2400" dirty="0" smtClean="0"/>
                  <a:t>Following </a:t>
                </a:r>
                <a:r>
                  <a:rPr lang="en-US" altLang="zh-CN" sz="2400" dirty="0"/>
                  <a:t>the SUQR </a:t>
                </a:r>
                <a:r>
                  <a:rPr lang="en-US" altLang="zh-CN" sz="2400" dirty="0" smtClean="0"/>
                  <a:t>model</a:t>
                </a:r>
              </a:p>
              <a:p>
                <a:pPr marL="1220788" lvl="3" indent="-342900">
                  <a:spcAft>
                    <a:spcPts val="1275"/>
                  </a:spcAft>
                  <a:buSzPct val="80000"/>
                  <a:buFont typeface="Wingdings" charset="2"/>
                  <a:buChar char="q"/>
                </a:pPr>
                <a:r>
                  <a:rPr lang="en-US" altLang="zh-CN" sz="2400" dirty="0" smtClean="0"/>
                  <a:t>Choose </a:t>
                </a:r>
                <a:r>
                  <a:rPr lang="en-US" altLang="zh-CN" sz="2400" u="sng" dirty="0" smtClean="0"/>
                  <a:t>more promising targets</a:t>
                </a:r>
                <a:r>
                  <a:rPr lang="en-US" altLang="zh-CN" sz="2400" dirty="0" smtClean="0"/>
                  <a:t> with higher probability</a:t>
                </a:r>
              </a:p>
              <a:p>
                <a:pPr marL="830263" lvl="2" indent="-342900">
                  <a:spcAft>
                    <a:spcPts val="1275"/>
                  </a:spcAft>
                  <a:buSzPct val="80000"/>
                  <a:buFont typeface="Wingdings" charset="2"/>
                  <a:buChar char="q"/>
                </a:pPr>
                <a:r>
                  <a:rPr lang="en-US" altLang="zh-CN" sz="2400" dirty="0" smtClean="0"/>
                  <a:t>Probability that an attacker attacks target </a:t>
                </a:r>
                <a:r>
                  <a:rPr lang="en-US" altLang="zh-CN" sz="2400" dirty="0" err="1" smtClean="0"/>
                  <a:t>i</a:t>
                </a:r>
                <a:r>
                  <a:rPr lang="en-US" altLang="zh-CN" sz="2400" dirty="0" smtClean="0"/>
                  <a:t> is</a:t>
                </a:r>
              </a:p>
              <a:p>
                <a:pPr marL="1220788" lvl="3" indent="-342900">
                  <a:spcAft>
                    <a:spcPts val="1275"/>
                  </a:spcAft>
                  <a:buSzPct val="80000"/>
                  <a:buFont typeface="Wingdings" charset="2"/>
                  <a:buChar char="q"/>
                </a:pPr>
                <a14:m>
                  <m:oMath xmlns:m="http://schemas.openxmlformats.org/officeDocument/2006/math">
                    <m:sSub>
                      <m:sSubPr>
                        <m:ctrlPr>
                          <a:rPr lang="en-US" altLang="zh-CN" sz="2400" b="0" i="1" smtClean="0">
                            <a:latin typeface="Cambria Math" charset="0"/>
                          </a:rPr>
                        </m:ctrlPr>
                      </m:sSubPr>
                      <m:e>
                        <m:r>
                          <a:rPr lang="en-US" altLang="zh-CN" sz="2400" b="0" i="1" smtClean="0">
                            <a:latin typeface="Cambria Math" charset="0"/>
                          </a:rPr>
                          <m:t>𝑞</m:t>
                        </m:r>
                      </m:e>
                      <m:sub>
                        <m:r>
                          <a:rPr lang="en-US" altLang="zh-CN" sz="2400" b="0" i="1" smtClean="0">
                            <a:latin typeface="Cambria Math" charset="0"/>
                          </a:rPr>
                          <m:t>𝑖</m:t>
                        </m:r>
                      </m:sub>
                    </m:sSub>
                    <m:d>
                      <m:dPr>
                        <m:ctrlPr>
                          <a:rPr lang="en-US" altLang="zh-CN" sz="2400" b="0" i="1" smtClean="0">
                            <a:latin typeface="Cambria Math" charset="0"/>
                          </a:rPr>
                        </m:ctrlPr>
                      </m:dPr>
                      <m:e>
                        <m:r>
                          <a:rPr lang="en-US" altLang="zh-CN" sz="2400" b="0" i="1" smtClean="0">
                            <a:latin typeface="Cambria Math" charset="0"/>
                            <a:ea typeface="Cambria Math" charset="0"/>
                            <a:cs typeface="Cambria Math" charset="0"/>
                          </a:rPr>
                          <m:t>𝜔</m:t>
                        </m:r>
                        <m:r>
                          <a:rPr lang="en-US" altLang="zh-CN" sz="2400" b="0" i="1" smtClean="0">
                            <a:latin typeface="Cambria Math" charset="0"/>
                            <a:ea typeface="Cambria Math" charset="0"/>
                            <a:cs typeface="Cambria Math" charset="0"/>
                          </a:rPr>
                          <m:t>,</m:t>
                        </m:r>
                        <m:r>
                          <a:rPr lang="en-US" altLang="zh-CN" sz="2400" b="0" i="1" smtClean="0">
                            <a:latin typeface="Cambria Math" charset="0"/>
                            <a:ea typeface="Cambria Math" charset="0"/>
                            <a:cs typeface="Cambria Math" charset="0"/>
                          </a:rPr>
                          <m:t>𝜂</m:t>
                        </m:r>
                      </m:e>
                    </m:d>
                    <m:r>
                      <a:rPr lang="en-US" altLang="zh-CN" sz="2400" b="0" i="1" smtClean="0">
                        <a:latin typeface="Cambria Math" charset="0"/>
                      </a:rPr>
                      <m:t>=</m:t>
                    </m:r>
                    <m:f>
                      <m:fPr>
                        <m:ctrlPr>
                          <a:rPr lang="mr-IN" altLang="zh-CN" sz="2400" i="1" smtClean="0">
                            <a:latin typeface="Cambria Math" charset="0"/>
                          </a:rPr>
                        </m:ctrlPr>
                      </m:fPr>
                      <m:num>
                        <m:sSup>
                          <m:sSupPr>
                            <m:ctrlPr>
                              <a:rPr lang="mr-IN" altLang="zh-CN" sz="2400" i="1" smtClean="0">
                                <a:latin typeface="Cambria Math" charset="0"/>
                              </a:rPr>
                            </m:ctrlPr>
                          </m:sSupPr>
                          <m:e>
                            <m:r>
                              <a:rPr lang="en-US" altLang="zh-CN" sz="2400" b="0" i="1" smtClean="0">
                                <a:latin typeface="Cambria Math" charset="0"/>
                              </a:rPr>
                              <m:t>𝑒</m:t>
                            </m:r>
                          </m:e>
                          <m:sup>
                            <m:sSub>
                              <m:sSubPr>
                                <m:ctrlPr>
                                  <a:rPr lang="en-US" altLang="zh-CN" sz="2400" b="0" i="1" smtClean="0">
                                    <a:latin typeface="Cambria Math" charset="0"/>
                                    <a:ea typeface="Cambria Math" charset="0"/>
                                    <a:cs typeface="Cambria Math" charset="0"/>
                                  </a:rPr>
                                </m:ctrlPr>
                              </m:sSubPr>
                              <m:e>
                                <m:r>
                                  <a:rPr lang="mr-IN" altLang="zh-CN" sz="2400" i="1" smtClean="0">
                                    <a:latin typeface="Cambria Math" charset="0"/>
                                    <a:ea typeface="Cambria Math" charset="0"/>
                                    <a:cs typeface="Cambria Math" charset="0"/>
                                  </a:rPr>
                                  <m:t>𝜔</m:t>
                                </m:r>
                              </m:e>
                              <m:sub>
                                <m:r>
                                  <a:rPr lang="en-US" altLang="zh-CN" sz="2400" b="0" i="1" smtClean="0">
                                    <a:latin typeface="Cambria Math" charset="0"/>
                                    <a:ea typeface="Cambria Math" charset="0"/>
                                    <a:cs typeface="Cambria Math" charset="0"/>
                                  </a:rPr>
                                  <m:t>1</m:t>
                                </m:r>
                              </m:sub>
                            </m:sSub>
                            <m:sSub>
                              <m:sSubPr>
                                <m:ctrlPr>
                                  <a:rPr lang="en-US" altLang="zh-CN" sz="2400" b="0" i="1" smtClean="0">
                                    <a:latin typeface="Cambria Math" charset="0"/>
                                    <a:ea typeface="Cambria Math" charset="0"/>
                                    <a:cs typeface="Cambria Math" charset="0"/>
                                  </a:rPr>
                                </m:ctrlPr>
                              </m:sSubPr>
                              <m:e>
                                <m:r>
                                  <a:rPr lang="en-US" altLang="zh-CN" sz="2400" b="0" i="1" smtClean="0">
                                    <a:latin typeface="Cambria Math" charset="0"/>
                                    <a:ea typeface="Cambria Math" charset="0"/>
                                    <a:cs typeface="Cambria Math" charset="0"/>
                                  </a:rPr>
                                  <m:t>𝜂</m:t>
                                </m:r>
                              </m:e>
                              <m:sub>
                                <m:r>
                                  <a:rPr lang="en-US" altLang="zh-CN" sz="2400" b="0" i="1" smtClean="0">
                                    <a:latin typeface="Cambria Math" charset="0"/>
                                    <a:ea typeface="Cambria Math" charset="0"/>
                                    <a:cs typeface="Cambria Math" charset="0"/>
                                  </a:rPr>
                                  <m:t>𝑖</m:t>
                                </m:r>
                              </m:sub>
                            </m:sSub>
                            <m:r>
                              <a:rPr lang="en-US" altLang="zh-CN" sz="2400" b="0" i="1" smtClean="0">
                                <a:latin typeface="Cambria Math" charset="0"/>
                                <a:ea typeface="Cambria Math" charset="0"/>
                                <a:cs typeface="Cambria Math" charset="0"/>
                              </a:rPr>
                              <m:t>+</m:t>
                            </m:r>
                            <m:sSub>
                              <m:sSubPr>
                                <m:ctrlPr>
                                  <a:rPr lang="en-US" altLang="zh-CN" sz="2400" i="1">
                                    <a:latin typeface="Cambria Math" charset="0"/>
                                    <a:ea typeface="Cambria Math" charset="0"/>
                                    <a:cs typeface="Cambria Math" charset="0"/>
                                  </a:rPr>
                                </m:ctrlPr>
                              </m:sSubPr>
                              <m:e>
                                <m:r>
                                  <a:rPr lang="mr-IN" altLang="zh-CN" sz="2400" i="1">
                                    <a:latin typeface="Cambria Math" charset="0"/>
                                    <a:ea typeface="Cambria Math" charset="0"/>
                                    <a:cs typeface="Cambria Math" charset="0"/>
                                  </a:rPr>
                                  <m:t>𝜔</m:t>
                                </m:r>
                              </m:e>
                              <m:sub>
                                <m:r>
                                  <a:rPr lang="en-US" altLang="zh-CN" sz="2400" b="0" i="1" smtClean="0">
                                    <a:latin typeface="Cambria Math" charset="0"/>
                                    <a:ea typeface="Cambria Math" charset="0"/>
                                    <a:cs typeface="Cambria Math" charset="0"/>
                                  </a:rPr>
                                  <m:t>2</m:t>
                                </m:r>
                              </m:sub>
                            </m:sSub>
                            <m:sSubSup>
                              <m:sSubSupPr>
                                <m:ctrlPr>
                                  <a:rPr lang="en-US" altLang="zh-CN" sz="2400" b="0" i="1" smtClean="0">
                                    <a:latin typeface="Cambria Math" charset="0"/>
                                    <a:ea typeface="Cambria Math" charset="0"/>
                                    <a:cs typeface="Cambria Math" charset="0"/>
                                  </a:rPr>
                                </m:ctrlPr>
                              </m:sSubSupPr>
                              <m:e>
                                <m:r>
                                  <a:rPr lang="en-US" altLang="zh-CN" sz="2400" b="0" i="1" smtClean="0">
                                    <a:latin typeface="Cambria Math" charset="0"/>
                                    <a:ea typeface="Cambria Math" charset="0"/>
                                    <a:cs typeface="Cambria Math" charset="0"/>
                                  </a:rPr>
                                  <m:t>𝑅</m:t>
                                </m:r>
                              </m:e>
                              <m:sub>
                                <m:r>
                                  <a:rPr lang="en-US" altLang="zh-CN" sz="2400" b="0" i="1" smtClean="0">
                                    <a:latin typeface="Cambria Math" charset="0"/>
                                    <a:ea typeface="Cambria Math" charset="0"/>
                                    <a:cs typeface="Cambria Math" charset="0"/>
                                  </a:rPr>
                                  <m:t>𝑖</m:t>
                                </m:r>
                              </m:sub>
                              <m:sup>
                                <m:r>
                                  <a:rPr lang="en-US" altLang="zh-CN" sz="2400" b="0" i="1" smtClean="0">
                                    <a:latin typeface="Cambria Math" charset="0"/>
                                    <a:ea typeface="Cambria Math" charset="0"/>
                                    <a:cs typeface="Cambria Math" charset="0"/>
                                  </a:rPr>
                                  <m:t>𝑎</m:t>
                                </m:r>
                              </m:sup>
                            </m:sSubSup>
                            <m:r>
                              <a:rPr lang="en-US" altLang="zh-CN" sz="2400" b="0" i="1" smtClean="0">
                                <a:latin typeface="Cambria Math" charset="0"/>
                                <a:ea typeface="Cambria Math" charset="0"/>
                                <a:cs typeface="Cambria Math" charset="0"/>
                              </a:rPr>
                              <m:t>+</m:t>
                            </m:r>
                            <m:sSub>
                              <m:sSubPr>
                                <m:ctrlPr>
                                  <a:rPr lang="en-US" altLang="zh-CN" sz="2400" i="1" smtClean="0">
                                    <a:latin typeface="Cambria Math" charset="0"/>
                                    <a:ea typeface="Cambria Math" charset="0"/>
                                    <a:cs typeface="Cambria Math" charset="0"/>
                                  </a:rPr>
                                </m:ctrlPr>
                              </m:sSubPr>
                              <m:e>
                                <m:r>
                                  <a:rPr lang="mr-IN" altLang="zh-CN" sz="2400" i="1">
                                    <a:latin typeface="Cambria Math" charset="0"/>
                                    <a:ea typeface="Cambria Math" charset="0"/>
                                    <a:cs typeface="Cambria Math" charset="0"/>
                                  </a:rPr>
                                  <m:t>𝜔</m:t>
                                </m:r>
                              </m:e>
                              <m:sub>
                                <m:r>
                                  <a:rPr lang="en-US" altLang="zh-CN" sz="2400" b="0" i="1" smtClean="0">
                                    <a:latin typeface="Cambria Math" charset="0"/>
                                    <a:ea typeface="Cambria Math" charset="0"/>
                                    <a:cs typeface="Cambria Math" charset="0"/>
                                  </a:rPr>
                                  <m:t>3</m:t>
                                </m:r>
                              </m:sub>
                            </m:sSub>
                            <m:sSubSup>
                              <m:sSubSupPr>
                                <m:ctrlPr>
                                  <a:rPr lang="en-US" altLang="zh-CN" sz="2400" b="0" i="1" smtClean="0">
                                    <a:latin typeface="Cambria Math" charset="0"/>
                                    <a:ea typeface="Cambria Math" charset="0"/>
                                    <a:cs typeface="Cambria Math" charset="0"/>
                                  </a:rPr>
                                </m:ctrlPr>
                              </m:sSubSupPr>
                              <m:e>
                                <m:r>
                                  <a:rPr lang="en-US" altLang="zh-CN" sz="2400" b="0" i="1" smtClean="0">
                                    <a:latin typeface="Cambria Math" charset="0"/>
                                    <a:ea typeface="Cambria Math" charset="0"/>
                                    <a:cs typeface="Cambria Math" charset="0"/>
                                  </a:rPr>
                                  <m:t>𝑃</m:t>
                                </m:r>
                              </m:e>
                              <m:sub>
                                <m:r>
                                  <a:rPr lang="en-US" altLang="zh-CN" sz="2400" b="0" i="1" smtClean="0">
                                    <a:latin typeface="Cambria Math" charset="0"/>
                                    <a:ea typeface="Cambria Math" charset="0"/>
                                    <a:cs typeface="Cambria Math" charset="0"/>
                                  </a:rPr>
                                  <m:t>𝑖</m:t>
                                </m:r>
                              </m:sub>
                              <m:sup>
                                <m:r>
                                  <a:rPr lang="en-US" altLang="zh-CN" sz="2400" b="0" i="1" smtClean="0">
                                    <a:latin typeface="Cambria Math" charset="0"/>
                                    <a:ea typeface="Cambria Math" charset="0"/>
                                    <a:cs typeface="Cambria Math" charset="0"/>
                                  </a:rPr>
                                  <m:t>𝑎</m:t>
                                </m:r>
                              </m:sup>
                            </m:sSubSup>
                          </m:sup>
                        </m:sSup>
                      </m:num>
                      <m:den>
                        <m:nary>
                          <m:naryPr>
                            <m:chr m:val="∑"/>
                            <m:limLoc m:val="subSup"/>
                            <m:supHide m:val="on"/>
                            <m:ctrlPr>
                              <a:rPr lang="mr-IN" altLang="zh-CN" sz="2400" i="1" smtClean="0">
                                <a:latin typeface="Cambria Math" charset="0"/>
                              </a:rPr>
                            </m:ctrlPr>
                          </m:naryPr>
                          <m:sub>
                            <m:r>
                              <m:rPr>
                                <m:brk m:alnAt="9"/>
                              </m:rPr>
                              <a:rPr lang="en-US" altLang="zh-CN" sz="2400" b="0" i="1" smtClean="0">
                                <a:latin typeface="Cambria Math" charset="0"/>
                              </a:rPr>
                              <m:t>𝑗</m:t>
                            </m:r>
                          </m:sub>
                          <m:sup/>
                          <m:e>
                            <m:sSup>
                              <m:sSupPr>
                                <m:ctrlPr>
                                  <a:rPr lang="mr-IN" altLang="zh-CN" sz="2400" i="1">
                                    <a:latin typeface="Cambria Math" charset="0"/>
                                  </a:rPr>
                                </m:ctrlPr>
                              </m:sSupPr>
                              <m:e>
                                <m:r>
                                  <a:rPr lang="en-US" altLang="zh-CN" sz="2400" i="1">
                                    <a:latin typeface="Cambria Math" charset="0"/>
                                  </a:rPr>
                                  <m:t>𝑒</m:t>
                                </m:r>
                              </m:e>
                              <m:sup>
                                <m:sSub>
                                  <m:sSubPr>
                                    <m:ctrlPr>
                                      <a:rPr lang="en-US" altLang="zh-CN" sz="2400" i="1">
                                        <a:latin typeface="Cambria Math" charset="0"/>
                                        <a:ea typeface="Cambria Math" charset="0"/>
                                        <a:cs typeface="Cambria Math" charset="0"/>
                                      </a:rPr>
                                    </m:ctrlPr>
                                  </m:sSubPr>
                                  <m:e>
                                    <m:r>
                                      <a:rPr lang="mr-IN" altLang="zh-CN" sz="2400" i="1">
                                        <a:latin typeface="Cambria Math" charset="0"/>
                                        <a:ea typeface="Cambria Math" charset="0"/>
                                        <a:cs typeface="Cambria Math" charset="0"/>
                                      </a:rPr>
                                      <m:t>𝜔</m:t>
                                    </m:r>
                                  </m:e>
                                  <m:sub>
                                    <m:r>
                                      <a:rPr lang="en-US" altLang="zh-CN" sz="2400" i="1">
                                        <a:latin typeface="Cambria Math" charset="0"/>
                                        <a:ea typeface="Cambria Math" charset="0"/>
                                        <a:cs typeface="Cambria Math" charset="0"/>
                                      </a:rPr>
                                      <m:t>1</m:t>
                                    </m:r>
                                  </m:sub>
                                </m:sSub>
                                <m:sSub>
                                  <m:sSubPr>
                                    <m:ctrlPr>
                                      <a:rPr lang="en-US" altLang="zh-CN" sz="2400" i="1">
                                        <a:latin typeface="Cambria Math" charset="0"/>
                                        <a:ea typeface="Cambria Math" charset="0"/>
                                        <a:cs typeface="Cambria Math" charset="0"/>
                                      </a:rPr>
                                    </m:ctrlPr>
                                  </m:sSubPr>
                                  <m:e>
                                    <m:r>
                                      <a:rPr lang="en-US" altLang="zh-CN" sz="2400" i="1">
                                        <a:latin typeface="Cambria Math" charset="0"/>
                                        <a:ea typeface="Cambria Math" charset="0"/>
                                        <a:cs typeface="Cambria Math" charset="0"/>
                                      </a:rPr>
                                      <m:t>𝜂</m:t>
                                    </m:r>
                                  </m:e>
                                  <m:sub>
                                    <m:r>
                                      <a:rPr lang="en-US" altLang="zh-CN" sz="2400" i="1">
                                        <a:latin typeface="Cambria Math" charset="0"/>
                                        <a:ea typeface="Cambria Math" charset="0"/>
                                        <a:cs typeface="Cambria Math" charset="0"/>
                                      </a:rPr>
                                      <m:t>𝑖</m:t>
                                    </m:r>
                                  </m:sub>
                                </m:sSub>
                                <m:r>
                                  <a:rPr lang="en-US" altLang="zh-CN" sz="2400" i="1">
                                    <a:latin typeface="Cambria Math" charset="0"/>
                                    <a:ea typeface="Cambria Math" charset="0"/>
                                    <a:cs typeface="Cambria Math" charset="0"/>
                                  </a:rPr>
                                  <m:t>+</m:t>
                                </m:r>
                                <m:sSub>
                                  <m:sSubPr>
                                    <m:ctrlPr>
                                      <a:rPr lang="en-US" altLang="zh-CN" sz="2400" i="1">
                                        <a:latin typeface="Cambria Math" charset="0"/>
                                        <a:ea typeface="Cambria Math" charset="0"/>
                                        <a:cs typeface="Cambria Math" charset="0"/>
                                      </a:rPr>
                                    </m:ctrlPr>
                                  </m:sSubPr>
                                  <m:e>
                                    <m:r>
                                      <a:rPr lang="mr-IN" altLang="zh-CN" sz="2400" i="1">
                                        <a:latin typeface="Cambria Math" charset="0"/>
                                        <a:ea typeface="Cambria Math" charset="0"/>
                                        <a:cs typeface="Cambria Math" charset="0"/>
                                      </a:rPr>
                                      <m:t>𝜔</m:t>
                                    </m:r>
                                  </m:e>
                                  <m:sub>
                                    <m:r>
                                      <a:rPr lang="en-US" altLang="zh-CN" sz="2400" i="1">
                                        <a:latin typeface="Cambria Math" charset="0"/>
                                        <a:ea typeface="Cambria Math" charset="0"/>
                                        <a:cs typeface="Cambria Math" charset="0"/>
                                      </a:rPr>
                                      <m:t>2</m:t>
                                    </m:r>
                                  </m:sub>
                                </m:sSub>
                                <m:sSubSup>
                                  <m:sSubSupPr>
                                    <m:ctrlPr>
                                      <a:rPr lang="en-US" altLang="zh-CN" sz="2400" i="1">
                                        <a:latin typeface="Cambria Math" charset="0"/>
                                        <a:ea typeface="Cambria Math" charset="0"/>
                                        <a:cs typeface="Cambria Math" charset="0"/>
                                      </a:rPr>
                                    </m:ctrlPr>
                                  </m:sSubSupPr>
                                  <m:e>
                                    <m:r>
                                      <a:rPr lang="en-US" altLang="zh-CN" sz="2400" i="1">
                                        <a:latin typeface="Cambria Math" charset="0"/>
                                        <a:ea typeface="Cambria Math" charset="0"/>
                                        <a:cs typeface="Cambria Math" charset="0"/>
                                      </a:rPr>
                                      <m:t>𝑅</m:t>
                                    </m:r>
                                  </m:e>
                                  <m:sub>
                                    <m:r>
                                      <a:rPr lang="en-US" altLang="zh-CN" sz="2400" i="1">
                                        <a:latin typeface="Cambria Math" charset="0"/>
                                        <a:ea typeface="Cambria Math" charset="0"/>
                                        <a:cs typeface="Cambria Math" charset="0"/>
                                      </a:rPr>
                                      <m:t>𝑖</m:t>
                                    </m:r>
                                  </m:sub>
                                  <m:sup>
                                    <m:r>
                                      <a:rPr lang="en-US" altLang="zh-CN" sz="2400" i="1">
                                        <a:latin typeface="Cambria Math" charset="0"/>
                                        <a:ea typeface="Cambria Math" charset="0"/>
                                        <a:cs typeface="Cambria Math" charset="0"/>
                                      </a:rPr>
                                      <m:t>𝑎</m:t>
                                    </m:r>
                                  </m:sup>
                                </m:sSubSup>
                                <m:r>
                                  <a:rPr lang="en-US" altLang="zh-CN" sz="2400" i="1">
                                    <a:latin typeface="Cambria Math" charset="0"/>
                                    <a:ea typeface="Cambria Math" charset="0"/>
                                    <a:cs typeface="Cambria Math" charset="0"/>
                                  </a:rPr>
                                  <m:t>+</m:t>
                                </m:r>
                                <m:sSub>
                                  <m:sSubPr>
                                    <m:ctrlPr>
                                      <a:rPr lang="en-US" altLang="zh-CN" sz="2400" i="1">
                                        <a:latin typeface="Cambria Math" charset="0"/>
                                        <a:ea typeface="Cambria Math" charset="0"/>
                                        <a:cs typeface="Cambria Math" charset="0"/>
                                      </a:rPr>
                                    </m:ctrlPr>
                                  </m:sSubPr>
                                  <m:e>
                                    <m:r>
                                      <a:rPr lang="mr-IN" altLang="zh-CN" sz="2400" i="1">
                                        <a:latin typeface="Cambria Math" charset="0"/>
                                        <a:ea typeface="Cambria Math" charset="0"/>
                                        <a:cs typeface="Cambria Math" charset="0"/>
                                      </a:rPr>
                                      <m:t>𝜔</m:t>
                                    </m:r>
                                  </m:e>
                                  <m:sub>
                                    <m:r>
                                      <a:rPr lang="en-US" altLang="zh-CN" sz="2400" i="1">
                                        <a:latin typeface="Cambria Math" charset="0"/>
                                        <a:ea typeface="Cambria Math" charset="0"/>
                                        <a:cs typeface="Cambria Math" charset="0"/>
                                      </a:rPr>
                                      <m:t>3</m:t>
                                    </m:r>
                                  </m:sub>
                                </m:sSub>
                                <m:sSubSup>
                                  <m:sSubSupPr>
                                    <m:ctrlPr>
                                      <a:rPr lang="en-US" altLang="zh-CN" sz="2400" i="1">
                                        <a:latin typeface="Cambria Math" charset="0"/>
                                        <a:ea typeface="Cambria Math" charset="0"/>
                                        <a:cs typeface="Cambria Math" charset="0"/>
                                      </a:rPr>
                                    </m:ctrlPr>
                                  </m:sSubSupPr>
                                  <m:e>
                                    <m:r>
                                      <a:rPr lang="en-US" altLang="zh-CN" sz="2400" i="1">
                                        <a:latin typeface="Cambria Math" charset="0"/>
                                        <a:ea typeface="Cambria Math" charset="0"/>
                                        <a:cs typeface="Cambria Math" charset="0"/>
                                      </a:rPr>
                                      <m:t>𝑃</m:t>
                                    </m:r>
                                  </m:e>
                                  <m:sub>
                                    <m:r>
                                      <a:rPr lang="en-US" altLang="zh-CN" sz="2400" i="1">
                                        <a:latin typeface="Cambria Math" charset="0"/>
                                        <a:ea typeface="Cambria Math" charset="0"/>
                                        <a:cs typeface="Cambria Math" charset="0"/>
                                      </a:rPr>
                                      <m:t>𝑖</m:t>
                                    </m:r>
                                  </m:sub>
                                  <m:sup>
                                    <m:r>
                                      <a:rPr lang="en-US" altLang="zh-CN" sz="2400" i="1">
                                        <a:latin typeface="Cambria Math" charset="0"/>
                                        <a:ea typeface="Cambria Math" charset="0"/>
                                        <a:cs typeface="Cambria Math" charset="0"/>
                                      </a:rPr>
                                      <m:t>𝑎</m:t>
                                    </m:r>
                                  </m:sup>
                                </m:sSubSup>
                              </m:sup>
                            </m:sSup>
                          </m:e>
                        </m:nary>
                      </m:den>
                    </m:f>
                  </m:oMath>
                </a14:m>
                <a:endParaRPr lang="en-US" altLang="zh-CN" sz="2400" dirty="0" smtClean="0"/>
              </a:p>
              <a:p>
                <a:pPr marL="830263" lvl="2" indent="-342900">
                  <a:spcAft>
                    <a:spcPts val="1275"/>
                  </a:spcAft>
                  <a:buSzPct val="80000"/>
                  <a:buFont typeface="Wingdings" charset="2"/>
                  <a:buChar char="q"/>
                </a:pPr>
                <a:r>
                  <a:rPr lang="en-US" altLang="zh-CN" sz="2400" dirty="0" smtClean="0"/>
                  <a:t>Create a defender strategy profile </a:t>
                </a:r>
                <a14:m>
                  <m:oMath xmlns:m="http://schemas.openxmlformats.org/officeDocument/2006/math">
                    <m:d>
                      <m:dPr>
                        <m:begChr m:val="⌊"/>
                        <m:endChr m:val="⌋"/>
                        <m:ctrlPr>
                          <a:rPr lang="en-US" altLang="zh-CN" sz="2400" b="0" i="1" smtClean="0">
                            <a:latin typeface="Cambria Math" charset="0"/>
                          </a:rPr>
                        </m:ctrlPr>
                      </m:dPr>
                      <m:e>
                        <m:r>
                          <a:rPr lang="en-US" altLang="zh-CN" sz="2400" b="0" i="1" smtClean="0">
                            <a:latin typeface="Cambria Math" charset="0"/>
                          </a:rPr>
                          <m:t>𝑐</m:t>
                        </m:r>
                      </m:e>
                    </m:d>
                    <m:r>
                      <a:rPr lang="en-US" altLang="zh-CN" sz="2400" b="0" i="1" smtClean="0">
                        <a:latin typeface="Cambria Math" charset="0"/>
                      </a:rPr>
                      <m:t>=⟨</m:t>
                    </m:r>
                    <m:sSup>
                      <m:sSupPr>
                        <m:ctrlPr>
                          <a:rPr lang="en-US" altLang="zh-CN" sz="2400" b="0" i="1" smtClean="0">
                            <a:latin typeface="Cambria Math" charset="0"/>
                          </a:rPr>
                        </m:ctrlPr>
                      </m:sSupPr>
                      <m:e>
                        <m:r>
                          <a:rPr lang="en-US" altLang="zh-CN" sz="2400" b="0" i="1" smtClean="0">
                            <a:latin typeface="Cambria Math" charset="0"/>
                          </a:rPr>
                          <m:t>𝑐</m:t>
                        </m:r>
                      </m:e>
                      <m:sup>
                        <m:r>
                          <a:rPr lang="en-US" altLang="zh-CN" sz="2400" b="0" i="1" smtClean="0">
                            <a:latin typeface="Cambria Math" charset="0"/>
                          </a:rPr>
                          <m:t>1</m:t>
                        </m:r>
                      </m:sup>
                    </m:sSup>
                    <m:r>
                      <a:rPr lang="en-US" altLang="zh-CN" sz="2400" b="0" i="1" smtClean="0">
                        <a:latin typeface="Cambria Math" charset="0"/>
                      </a:rPr>
                      <m:t>,…,</m:t>
                    </m:r>
                    <m:sSup>
                      <m:sSupPr>
                        <m:ctrlPr>
                          <a:rPr lang="en-US" altLang="zh-CN" sz="2400" b="0" i="1" smtClean="0">
                            <a:latin typeface="Cambria Math" charset="0"/>
                          </a:rPr>
                        </m:ctrlPr>
                      </m:sSupPr>
                      <m:e>
                        <m:r>
                          <a:rPr lang="en-US" altLang="zh-CN" sz="2400" b="0" i="1" smtClean="0">
                            <a:latin typeface="Cambria Math" charset="0"/>
                          </a:rPr>
                          <m:t>𝑐</m:t>
                        </m:r>
                      </m:e>
                      <m:sup>
                        <m:r>
                          <a:rPr lang="en-US" altLang="zh-CN" sz="2400" b="0" i="1" smtClean="0">
                            <a:latin typeface="Cambria Math" charset="0"/>
                          </a:rPr>
                          <m:t>𝑇</m:t>
                        </m:r>
                      </m:sup>
                    </m:sSup>
                    <m:r>
                      <a:rPr lang="en-US" altLang="zh-CN" sz="2400" b="0" i="1" smtClean="0">
                        <a:latin typeface="Cambria Math" charset="0"/>
                      </a:rPr>
                      <m:t>⟩ </m:t>
                    </m:r>
                  </m:oMath>
                </a14:m>
                <a:endParaRPr lang="en-US" altLang="zh-CN" sz="2400" dirty="0" smtClean="0"/>
              </a:p>
              <a:p>
                <a:pPr marL="830263" lvl="2" indent="-342900">
                  <a:spcAft>
                    <a:spcPts val="1275"/>
                  </a:spcAft>
                  <a:buSzPct val="80000"/>
                  <a:buFont typeface="Wingdings" charset="2"/>
                  <a:buChar char="q"/>
                </a:pPr>
                <a:r>
                  <a:rPr lang="en-US" altLang="zh-CN" sz="2400" dirty="0" smtClean="0"/>
                  <a:t>Expected utility of defender in round t</a:t>
                </a:r>
              </a:p>
              <a:p>
                <a:pPr marL="1220788" lvl="3" indent="-342900">
                  <a:spcAft>
                    <a:spcPts val="1275"/>
                  </a:spcAft>
                  <a:buSzPct val="80000"/>
                  <a:buFont typeface="Wingdings" charset="2"/>
                  <a:buChar char="q"/>
                </a:pPr>
                <a14:m>
                  <m:oMath xmlns:m="http://schemas.openxmlformats.org/officeDocument/2006/math">
                    <m:sSup>
                      <m:sSupPr>
                        <m:ctrlPr>
                          <a:rPr lang="en-US" altLang="zh-CN" sz="2400" b="0" i="1" smtClean="0">
                            <a:latin typeface="Cambria Math" charset="0"/>
                          </a:rPr>
                        </m:ctrlPr>
                      </m:sSupPr>
                      <m:e>
                        <m:r>
                          <a:rPr lang="en-US" altLang="zh-CN" sz="2400" b="0" i="1" smtClean="0">
                            <a:latin typeface="Cambria Math" charset="0"/>
                          </a:rPr>
                          <m:t>𝐸</m:t>
                        </m:r>
                      </m:e>
                      <m:sup>
                        <m:r>
                          <a:rPr lang="en-US" altLang="zh-CN" sz="2400" b="0" i="1" smtClean="0">
                            <a:latin typeface="Cambria Math" charset="0"/>
                          </a:rPr>
                          <m:t>𝑡</m:t>
                        </m:r>
                      </m:sup>
                    </m:sSup>
                    <m:d>
                      <m:dPr>
                        <m:ctrlPr>
                          <a:rPr lang="en-US" altLang="zh-CN" sz="2400" b="0" i="1" smtClean="0">
                            <a:latin typeface="Cambria Math" charset="0"/>
                          </a:rPr>
                        </m:ctrlPr>
                      </m:dPr>
                      <m:e>
                        <m:r>
                          <a:rPr lang="en-US" altLang="zh-CN" sz="2400" i="1">
                            <a:latin typeface="Cambria Math" charset="0"/>
                          </a:rPr>
                          <m:t>⌊</m:t>
                        </m:r>
                        <m:r>
                          <a:rPr lang="en-US" altLang="zh-CN" sz="2400" i="1">
                            <a:latin typeface="Cambria Math" charset="0"/>
                          </a:rPr>
                          <m:t>𝑐</m:t>
                        </m:r>
                        <m:r>
                          <a:rPr lang="en-US" altLang="zh-CN" sz="2400" i="1">
                            <a:latin typeface="Cambria Math" charset="0"/>
                          </a:rPr>
                          <m:t>⌋</m:t>
                        </m:r>
                      </m:e>
                    </m:d>
                    <m:r>
                      <a:rPr lang="en-US" altLang="zh-CN" sz="2400" b="0" i="1" smtClean="0">
                        <a:latin typeface="Cambria Math" charset="0"/>
                      </a:rPr>
                      <m:t>= </m:t>
                    </m:r>
                    <m:nary>
                      <m:naryPr>
                        <m:chr m:val="∑"/>
                        <m:limLoc m:val="subSup"/>
                        <m:supHide m:val="on"/>
                        <m:ctrlPr>
                          <a:rPr lang="en-US" altLang="zh-CN" sz="2400" b="0" i="1" smtClean="0">
                            <a:latin typeface="Cambria Math" charset="0"/>
                          </a:rPr>
                        </m:ctrlPr>
                      </m:naryPr>
                      <m:sub>
                        <m:r>
                          <m:rPr>
                            <m:brk m:alnAt="9"/>
                          </m:rPr>
                          <a:rPr lang="en-US" altLang="zh-CN" sz="2400" b="0" i="1" smtClean="0">
                            <a:latin typeface="Cambria Math" charset="0"/>
                          </a:rPr>
                          <m:t>𝑙</m:t>
                        </m:r>
                      </m:sub>
                      <m:sup/>
                      <m:e>
                        <m:nary>
                          <m:naryPr>
                            <m:chr m:val="∑"/>
                            <m:limLoc m:val="subSup"/>
                            <m:supHide m:val="on"/>
                            <m:ctrlPr>
                              <a:rPr lang="en-US" altLang="zh-CN" sz="2400" b="0" i="1" smtClean="0">
                                <a:latin typeface="Cambria Math" charset="0"/>
                              </a:rPr>
                            </m:ctrlPr>
                          </m:naryPr>
                          <m:sub>
                            <m:r>
                              <m:rPr>
                                <m:brk m:alnAt="9"/>
                              </m:rPr>
                              <a:rPr lang="en-US" altLang="zh-CN" sz="2400" b="0" i="1" smtClean="0">
                                <a:latin typeface="Cambria Math" charset="0"/>
                              </a:rPr>
                              <m:t>𝑖</m:t>
                            </m:r>
                          </m:sub>
                          <m:sup/>
                          <m:e>
                            <m:sSub>
                              <m:sSubPr>
                                <m:ctrlPr>
                                  <a:rPr lang="en-US" altLang="zh-CN" sz="2400" i="1">
                                    <a:latin typeface="Cambria Math" charset="0"/>
                                  </a:rPr>
                                </m:ctrlPr>
                              </m:sSubPr>
                              <m:e>
                                <m:r>
                                  <a:rPr lang="en-US" altLang="zh-CN" sz="2400" i="1">
                                    <a:latin typeface="Cambria Math" charset="0"/>
                                  </a:rPr>
                                  <m:t>𝑞</m:t>
                                </m:r>
                              </m:e>
                              <m:sub>
                                <m:r>
                                  <a:rPr lang="en-US" altLang="zh-CN" sz="2400" i="1">
                                    <a:latin typeface="Cambria Math" charset="0"/>
                                  </a:rPr>
                                  <m:t>𝑖</m:t>
                                </m:r>
                              </m:sub>
                            </m:sSub>
                            <m:d>
                              <m:dPr>
                                <m:ctrlPr>
                                  <a:rPr lang="en-US" altLang="zh-CN" sz="2400" i="1">
                                    <a:latin typeface="Cambria Math" charset="0"/>
                                  </a:rPr>
                                </m:ctrlPr>
                              </m:dPr>
                              <m:e>
                                <m:sSup>
                                  <m:sSupPr>
                                    <m:ctrlPr>
                                      <a:rPr lang="en-US" altLang="zh-CN" sz="2400" b="0" i="1" smtClean="0">
                                        <a:latin typeface="Cambria Math" charset="0"/>
                                        <a:ea typeface="Cambria Math" charset="0"/>
                                        <a:cs typeface="Cambria Math" charset="0"/>
                                      </a:rPr>
                                    </m:ctrlPr>
                                  </m:sSupPr>
                                  <m:e>
                                    <m:r>
                                      <a:rPr lang="en-US" altLang="zh-CN" sz="2400" i="1">
                                        <a:latin typeface="Cambria Math" charset="0"/>
                                        <a:ea typeface="Cambria Math" charset="0"/>
                                        <a:cs typeface="Cambria Math" charset="0"/>
                                      </a:rPr>
                                      <m:t>𝜔</m:t>
                                    </m:r>
                                  </m:e>
                                  <m:sup>
                                    <m:r>
                                      <a:rPr lang="en-US" altLang="zh-CN" sz="2400" b="0" i="1" smtClean="0">
                                        <a:latin typeface="Cambria Math" charset="0"/>
                                        <a:ea typeface="Cambria Math" charset="0"/>
                                        <a:cs typeface="Cambria Math" charset="0"/>
                                      </a:rPr>
                                      <m:t>𝑙</m:t>
                                    </m:r>
                                  </m:sup>
                                </m:sSup>
                                <m:r>
                                  <a:rPr lang="en-US" altLang="zh-CN" sz="2400" i="1">
                                    <a:latin typeface="Cambria Math" charset="0"/>
                                    <a:ea typeface="Cambria Math" charset="0"/>
                                    <a:cs typeface="Cambria Math" charset="0"/>
                                  </a:rPr>
                                  <m:t>,</m:t>
                                </m:r>
                                <m:sSup>
                                  <m:sSupPr>
                                    <m:ctrlPr>
                                      <a:rPr lang="en-US" altLang="zh-CN" sz="2400" b="0" i="1" smtClean="0">
                                        <a:latin typeface="Cambria Math" charset="0"/>
                                        <a:ea typeface="Cambria Math" charset="0"/>
                                        <a:cs typeface="Cambria Math" charset="0"/>
                                      </a:rPr>
                                    </m:ctrlPr>
                                  </m:sSupPr>
                                  <m:e>
                                    <m:r>
                                      <a:rPr lang="en-US" altLang="zh-CN" sz="2400" i="1">
                                        <a:latin typeface="Cambria Math" charset="0"/>
                                        <a:ea typeface="Cambria Math" charset="0"/>
                                        <a:cs typeface="Cambria Math" charset="0"/>
                                      </a:rPr>
                                      <m:t>𝜂</m:t>
                                    </m:r>
                                  </m:e>
                                  <m:sup>
                                    <m:r>
                                      <a:rPr lang="en-US" altLang="zh-CN" sz="2400" b="0" i="1" smtClean="0">
                                        <a:latin typeface="Cambria Math" charset="0"/>
                                        <a:ea typeface="Cambria Math" charset="0"/>
                                        <a:cs typeface="Cambria Math" charset="0"/>
                                      </a:rPr>
                                      <m:t>𝑡</m:t>
                                    </m:r>
                                  </m:sup>
                                </m:sSup>
                              </m:e>
                            </m:d>
                            <m:sSubSup>
                              <m:sSubSupPr>
                                <m:ctrlPr>
                                  <a:rPr lang="en-US" altLang="zh-CN" sz="2400" b="0" i="1" smtClean="0">
                                    <a:latin typeface="Cambria Math" charset="0"/>
                                    <a:ea typeface="Cambria Math" charset="0"/>
                                    <a:cs typeface="Cambria Math" charset="0"/>
                                  </a:rPr>
                                </m:ctrlPr>
                              </m:sSubSupPr>
                              <m:e>
                                <m:r>
                                  <a:rPr lang="en-US" altLang="zh-CN" sz="2400" b="0" i="1" smtClean="0">
                                    <a:latin typeface="Cambria Math" charset="0"/>
                                    <a:ea typeface="Cambria Math" charset="0"/>
                                    <a:cs typeface="Cambria Math" charset="0"/>
                                  </a:rPr>
                                  <m:t>𝑈</m:t>
                                </m:r>
                              </m:e>
                              <m:sub>
                                <m:r>
                                  <a:rPr lang="en-US" altLang="zh-CN" sz="2400" b="0" i="1" smtClean="0">
                                    <a:latin typeface="Cambria Math" charset="0"/>
                                    <a:ea typeface="Cambria Math" charset="0"/>
                                    <a:cs typeface="Cambria Math" charset="0"/>
                                  </a:rPr>
                                  <m:t>𝑖</m:t>
                                </m:r>
                              </m:sub>
                              <m:sup>
                                <m:r>
                                  <a:rPr lang="en-US" altLang="zh-CN" sz="2400" b="0" i="1" smtClean="0">
                                    <a:latin typeface="Cambria Math" charset="0"/>
                                    <a:ea typeface="Cambria Math" charset="0"/>
                                    <a:cs typeface="Cambria Math" charset="0"/>
                                  </a:rPr>
                                  <m:t>𝑑</m:t>
                                </m:r>
                              </m:sup>
                            </m:sSubSup>
                            <m:r>
                              <a:rPr lang="en-US" altLang="zh-CN" sz="2400" b="0" i="1" smtClean="0">
                                <a:latin typeface="Cambria Math" charset="0"/>
                                <a:ea typeface="Cambria Math" charset="0"/>
                                <a:cs typeface="Cambria Math" charset="0"/>
                              </a:rPr>
                              <m:t>(</m:t>
                            </m:r>
                            <m:sSup>
                              <m:sSupPr>
                                <m:ctrlPr>
                                  <a:rPr lang="en-US" altLang="zh-CN" sz="2400" b="0" i="1" smtClean="0">
                                    <a:latin typeface="Cambria Math" charset="0"/>
                                    <a:ea typeface="Cambria Math" charset="0"/>
                                    <a:cs typeface="Cambria Math" charset="0"/>
                                  </a:rPr>
                                </m:ctrlPr>
                              </m:sSupPr>
                              <m:e>
                                <m:r>
                                  <a:rPr lang="en-US" altLang="zh-CN" sz="2400" b="0" i="1" smtClean="0">
                                    <a:latin typeface="Cambria Math" charset="0"/>
                                    <a:ea typeface="Cambria Math" charset="0"/>
                                    <a:cs typeface="Cambria Math" charset="0"/>
                                  </a:rPr>
                                  <m:t>𝑐</m:t>
                                </m:r>
                              </m:e>
                              <m:sup>
                                <m:r>
                                  <a:rPr lang="en-US" altLang="zh-CN" sz="2400" b="0" i="1" smtClean="0">
                                    <a:latin typeface="Cambria Math" charset="0"/>
                                    <a:ea typeface="Cambria Math" charset="0"/>
                                    <a:cs typeface="Cambria Math" charset="0"/>
                                  </a:rPr>
                                  <m:t>𝑡</m:t>
                                </m:r>
                              </m:sup>
                            </m:sSup>
                            <m:r>
                              <a:rPr lang="en-US" altLang="zh-CN" sz="2400" b="0" i="1" smtClean="0">
                                <a:latin typeface="Cambria Math" charset="0"/>
                                <a:ea typeface="Cambria Math" charset="0"/>
                                <a:cs typeface="Cambria Math" charset="0"/>
                              </a:rPr>
                              <m:t>)</m:t>
                            </m:r>
                          </m:e>
                        </m:nary>
                      </m:e>
                    </m:nary>
                  </m:oMath>
                </a14:m>
                <a:endParaRPr lang="en-US" altLang="zh-CN" sz="2400" dirty="0" smtClean="0"/>
              </a:p>
            </p:txBody>
          </p:sp>
        </mc:Choice>
        <mc:Fallback xmlns="">
          <p:sp>
            <p:nvSpPr>
              <p:cNvPr id="2" name="Content Placeholder 1"/>
              <p:cNvSpPr>
                <a:spLocks noGrp="1" noRot="1" noChangeAspect="1" noMove="1" noResize="1" noEditPoints="1" noAdjustHandles="1" noChangeArrowheads="1" noChangeShapeType="1" noTextEdit="1"/>
              </p:cNvSpPr>
              <p:nvPr>
                <p:ph idx="10"/>
              </p:nvPr>
            </p:nvSpPr>
            <p:spPr>
              <a:xfrm>
                <a:off x="563040" y="1268361"/>
                <a:ext cx="8087040" cy="4787475"/>
              </a:xfrm>
              <a:blipFill rotWithShape="0">
                <a:blip r:embed="rId3"/>
                <a:stretch>
                  <a:fillRect l="-452" t="-2675" r="-301"/>
                </a:stretch>
              </a:blipFill>
            </p:spPr>
            <p:txBody>
              <a:bodyPr/>
              <a:lstStyle/>
              <a:p>
                <a:r>
                  <a:rPr lang="en-US">
                    <a:noFill/>
                  </a:rPr>
                  <a:t> </a:t>
                </a:r>
              </a:p>
            </p:txBody>
          </p:sp>
        </mc:Fallback>
      </mc:AlternateContent>
      <p:sp>
        <p:nvSpPr>
          <p:cNvPr id="3" name="Title 2"/>
          <p:cNvSpPr>
            <a:spLocks noGrp="1"/>
          </p:cNvSpPr>
          <p:nvPr>
            <p:ph type="ctrTitle"/>
          </p:nvPr>
        </p:nvSpPr>
        <p:spPr/>
        <p:txBody>
          <a:bodyPr/>
          <a:lstStyle/>
          <a:p>
            <a:r>
              <a:rPr lang="en-US" dirty="0" smtClean="0"/>
              <a:t>Green </a:t>
            </a:r>
            <a:r>
              <a:rPr lang="en-US" dirty="0"/>
              <a:t>Security Game Model</a:t>
            </a:r>
          </a:p>
        </p:txBody>
      </p:sp>
      <p:sp>
        <p:nvSpPr>
          <p:cNvPr id="4" name="Slide Number Placeholder 3"/>
          <p:cNvSpPr>
            <a:spLocks noGrp="1"/>
          </p:cNvSpPr>
          <p:nvPr>
            <p:ph type="sldNum" sz="quarter" idx="13"/>
          </p:nvPr>
        </p:nvSpPr>
        <p:spPr/>
        <p:txBody>
          <a:bodyPr/>
          <a:lstStyle/>
          <a:p>
            <a:fld id="{F6ADBB31-E9AC-40A3-8693-7EF2E67BC7A0}" type="slidenum">
              <a:rPr lang="en-US" smtClean="0"/>
              <a:t>7</a:t>
            </a:fld>
            <a:endParaRPr lang="en-US" dirty="0"/>
          </a:p>
        </p:txBody>
      </p:sp>
    </p:spTree>
    <p:extLst>
      <p:ext uri="{BB962C8B-B14F-4D97-AF65-F5344CB8AC3E}">
        <p14:creationId xmlns:p14="http://schemas.microsoft.com/office/powerpoint/2010/main" val="3582658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le 2"/>
          <p:cNvSpPr>
            <a:spLocks noGrp="1"/>
          </p:cNvSpPr>
          <p:nvPr>
            <p:ph type="ctrTitle" idx="4294967295"/>
          </p:nvPr>
        </p:nvSpPr>
        <p:spPr>
          <a:xfrm>
            <a:off x="563563" y="542925"/>
            <a:ext cx="7772400" cy="508000"/>
          </a:xfrm>
        </p:spPr>
        <p:txBody>
          <a:bodyPr/>
          <a:lstStyle/>
          <a:p>
            <a:pPr algn="ctr">
              <a:buSzPct val="100000"/>
              <a:buFont typeface="Times New Roman" pitchFamily="18" charset="0"/>
              <a:buNone/>
            </a:pPr>
            <a:r>
              <a:rPr lang="en-US" sz="3200" dirty="0" smtClean="0">
                <a:ea typeface="ＭＳ Ｐゴシック" pitchFamily="34" charset="-128"/>
              </a:rPr>
              <a:t>Outline</a:t>
            </a:r>
          </a:p>
        </p:txBody>
      </p:sp>
      <p:sp>
        <p:nvSpPr>
          <p:cNvPr id="34818" name="Content Placeholder 1"/>
          <p:cNvSpPr txBox="1">
            <a:spLocks/>
          </p:cNvSpPr>
          <p:nvPr/>
        </p:nvSpPr>
        <p:spPr bwMode="auto">
          <a:xfrm>
            <a:off x="563563" y="1568449"/>
            <a:ext cx="8086725" cy="457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388938" indent="-293688" defTabSz="414338" eaLnBrk="0" hangingPunct="0">
              <a:defRPr sz="2400">
                <a:solidFill>
                  <a:schemeClr val="tx1"/>
                </a:solidFill>
                <a:latin typeface="Arial" pitchFamily="34" charset="0"/>
                <a:ea typeface="ＭＳ Ｐゴシック" pitchFamily="34" charset="-128"/>
              </a:defRPr>
            </a:lvl1pPr>
            <a:lvl2pPr marL="742950" indent="-285750" defTabSz="414338" eaLnBrk="0" hangingPunct="0">
              <a:defRPr sz="2400">
                <a:solidFill>
                  <a:schemeClr val="tx1"/>
                </a:solidFill>
                <a:latin typeface="Arial" pitchFamily="34" charset="0"/>
                <a:ea typeface="ＭＳ Ｐゴシック" pitchFamily="34" charset="-128"/>
              </a:defRPr>
            </a:lvl2pPr>
            <a:lvl3pPr marL="1143000" indent="-228600" defTabSz="414338" eaLnBrk="0" hangingPunct="0">
              <a:defRPr sz="2400">
                <a:solidFill>
                  <a:schemeClr val="tx1"/>
                </a:solidFill>
                <a:latin typeface="Arial" pitchFamily="34" charset="0"/>
                <a:ea typeface="ＭＳ Ｐゴシック" pitchFamily="34" charset="-128"/>
              </a:defRPr>
            </a:lvl3pPr>
            <a:lvl4pPr marL="1600200" indent="-228600" defTabSz="414338" eaLnBrk="0" hangingPunct="0">
              <a:defRPr sz="2400">
                <a:solidFill>
                  <a:schemeClr val="tx1"/>
                </a:solidFill>
                <a:latin typeface="Arial" pitchFamily="34" charset="0"/>
                <a:ea typeface="ＭＳ Ｐゴシック" pitchFamily="34" charset="-128"/>
              </a:defRPr>
            </a:lvl4pPr>
            <a:lvl5pPr marL="2057400" indent="-228600" defTabSz="414338" eaLnBrk="0" hangingPunct="0">
              <a:defRPr sz="2400">
                <a:solidFill>
                  <a:schemeClr val="tx1"/>
                </a:solidFill>
                <a:latin typeface="Arial" pitchFamily="34" charset="0"/>
                <a:ea typeface="ＭＳ Ｐゴシック" pitchFamily="34" charset="-128"/>
              </a:defRPr>
            </a:lvl5pPr>
            <a:lvl6pPr marL="2514600" indent="-228600" defTabSz="414338"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14338"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14338"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14338"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marL="552450" indent="-457200">
              <a:lnSpc>
                <a:spcPct val="90000"/>
              </a:lnSpc>
              <a:spcAft>
                <a:spcPts val="1275"/>
              </a:spcAft>
              <a:buClr>
                <a:srgbClr val="000000"/>
              </a:buClr>
              <a:buSzPct val="80000"/>
              <a:buFont typeface="Wingdings" charset="2"/>
              <a:buChar char="q"/>
            </a:pPr>
            <a:r>
              <a:rPr lang="en-US" altLang="zh-CN" sz="3200" dirty="0" smtClean="0">
                <a:solidFill>
                  <a:schemeClr val="bg1">
                    <a:lumMod val="65000"/>
                  </a:schemeClr>
                </a:solidFill>
                <a:latin typeface="Times New Roman" pitchFamily="18" charset="0"/>
              </a:rPr>
              <a:t>Green Security Game </a:t>
            </a:r>
            <a:r>
              <a:rPr lang="en-US" sz="3200" dirty="0" smtClean="0">
                <a:solidFill>
                  <a:schemeClr val="bg1">
                    <a:lumMod val="65000"/>
                  </a:schemeClr>
                </a:solidFill>
                <a:latin typeface="Times New Roman" pitchFamily="18" charset="0"/>
              </a:rPr>
              <a:t>Model</a:t>
            </a:r>
          </a:p>
          <a:p>
            <a:pPr marL="552450" indent="-457200">
              <a:lnSpc>
                <a:spcPct val="90000"/>
              </a:lnSpc>
              <a:spcAft>
                <a:spcPts val="1275"/>
              </a:spcAft>
              <a:buClr>
                <a:srgbClr val="000000"/>
              </a:buClr>
              <a:buSzPct val="80000"/>
              <a:buFont typeface="Wingdings" charset="2"/>
              <a:buChar char="q"/>
            </a:pPr>
            <a:endParaRPr lang="en-US" sz="3200" dirty="0">
              <a:solidFill>
                <a:schemeClr val="bg1">
                  <a:lumMod val="65000"/>
                </a:schemeClr>
              </a:solidFill>
              <a:latin typeface="Times New Roman" pitchFamily="18" charset="0"/>
            </a:endParaRPr>
          </a:p>
          <a:p>
            <a:pPr marL="552450" indent="-457200">
              <a:lnSpc>
                <a:spcPct val="90000"/>
              </a:lnSpc>
              <a:spcAft>
                <a:spcPts val="1275"/>
              </a:spcAft>
              <a:buClr>
                <a:srgbClr val="000000"/>
              </a:buClr>
              <a:buSzPct val="80000"/>
              <a:buFont typeface="Wingdings" charset="2"/>
              <a:buChar char="q"/>
            </a:pPr>
            <a:r>
              <a:rPr lang="en-US" altLang="zh-CN" sz="3200" b="1" i="1" u="sng" dirty="0" smtClean="0">
                <a:solidFill>
                  <a:srgbClr val="000000"/>
                </a:solidFill>
                <a:latin typeface="Times New Roman" pitchFamily="18" charset="0"/>
              </a:rPr>
              <a:t>Planning algorithms</a:t>
            </a:r>
          </a:p>
          <a:p>
            <a:pPr marL="552450" indent="-457200">
              <a:lnSpc>
                <a:spcPct val="90000"/>
              </a:lnSpc>
              <a:spcAft>
                <a:spcPts val="1275"/>
              </a:spcAft>
              <a:buClr>
                <a:srgbClr val="000000"/>
              </a:buClr>
              <a:buSzPct val="80000"/>
              <a:buFont typeface="Wingdings" charset="2"/>
              <a:buChar char="q"/>
            </a:pPr>
            <a:endParaRPr lang="en-US" altLang="zh-CN" sz="3200" b="1" i="1" u="sng" dirty="0">
              <a:solidFill>
                <a:srgbClr val="000000"/>
              </a:solidFill>
              <a:latin typeface="Times New Roman" pitchFamily="18" charset="0"/>
            </a:endParaRPr>
          </a:p>
          <a:p>
            <a:pPr marL="552450" indent="-457200">
              <a:lnSpc>
                <a:spcPct val="90000"/>
              </a:lnSpc>
              <a:spcAft>
                <a:spcPts val="1275"/>
              </a:spcAft>
              <a:buClr>
                <a:srgbClr val="000000"/>
              </a:buClr>
              <a:buSzPct val="80000"/>
              <a:buFont typeface="Wingdings" charset="2"/>
              <a:buChar char="q"/>
            </a:pPr>
            <a:r>
              <a:rPr lang="en-US" altLang="zh-CN" sz="3200" dirty="0" smtClean="0">
                <a:solidFill>
                  <a:srgbClr val="000000"/>
                </a:solidFill>
                <a:latin typeface="Times New Roman" pitchFamily="18" charset="0"/>
              </a:rPr>
              <a:t>Planning and Learning</a:t>
            </a:r>
          </a:p>
          <a:p>
            <a:pPr marL="552450" indent="-457200">
              <a:lnSpc>
                <a:spcPct val="90000"/>
              </a:lnSpc>
              <a:spcAft>
                <a:spcPts val="1275"/>
              </a:spcAft>
              <a:buClr>
                <a:srgbClr val="000000"/>
              </a:buClr>
              <a:buSzPct val="80000"/>
              <a:buFont typeface="Wingdings" charset="2"/>
              <a:buChar char="q"/>
            </a:pPr>
            <a:endParaRPr lang="en-US" sz="3200" dirty="0" smtClean="0">
              <a:solidFill>
                <a:srgbClr val="000000"/>
              </a:solidFill>
              <a:latin typeface="Times New Roman" pitchFamily="18" charset="0"/>
            </a:endParaRPr>
          </a:p>
          <a:p>
            <a:pPr marL="552450" indent="-457200">
              <a:lnSpc>
                <a:spcPct val="90000"/>
              </a:lnSpc>
              <a:spcAft>
                <a:spcPts val="1275"/>
              </a:spcAft>
              <a:buClr>
                <a:srgbClr val="000000"/>
              </a:buClr>
              <a:buSzPct val="80000"/>
              <a:buFont typeface="Wingdings" charset="2"/>
              <a:buChar char="q"/>
            </a:pPr>
            <a:r>
              <a:rPr lang="en-US" sz="3200" dirty="0" smtClean="0">
                <a:solidFill>
                  <a:srgbClr val="000000"/>
                </a:solidFill>
                <a:latin typeface="Times New Roman" pitchFamily="18" charset="0"/>
              </a:rPr>
              <a:t>Results</a:t>
            </a:r>
          </a:p>
        </p:txBody>
      </p:sp>
      <p:sp>
        <p:nvSpPr>
          <p:cNvPr id="2" name="Slide Number Placeholder 1"/>
          <p:cNvSpPr>
            <a:spLocks noGrp="1"/>
          </p:cNvSpPr>
          <p:nvPr>
            <p:ph type="sldNum" sz="quarter" idx="13"/>
          </p:nvPr>
        </p:nvSpPr>
        <p:spPr/>
        <p:txBody>
          <a:bodyPr/>
          <a:lstStyle/>
          <a:p>
            <a:fld id="{F6ADBB31-E9AC-40A3-8693-7EF2E67BC7A0}" type="slidenum">
              <a:rPr lang="en-US" smtClean="0"/>
              <a:t>8</a:t>
            </a:fld>
            <a:endParaRPr lang="en-US" dirty="0"/>
          </a:p>
        </p:txBody>
      </p:sp>
    </p:spTree>
    <p:extLst>
      <p:ext uri="{BB962C8B-B14F-4D97-AF65-F5344CB8AC3E}">
        <p14:creationId xmlns:p14="http://schemas.microsoft.com/office/powerpoint/2010/main" val="3774777405"/>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68066" y="3553062"/>
            <a:ext cx="3080436" cy="281579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mc:AlternateContent xmlns:mc="http://schemas.openxmlformats.org/markup-compatibility/2006" xmlns:a14="http://schemas.microsoft.com/office/drawing/2010/main">
        <mc:Choice Requires="a14">
          <p:sp>
            <p:nvSpPr>
              <p:cNvPr id="2" name="Content Placeholder 1"/>
              <p:cNvSpPr>
                <a:spLocks noGrp="1"/>
              </p:cNvSpPr>
              <p:nvPr>
                <p:ph idx="10"/>
              </p:nvPr>
            </p:nvSpPr>
            <p:spPr>
              <a:xfrm>
                <a:off x="563040" y="1323447"/>
                <a:ext cx="8087040" cy="4355017"/>
              </a:xfrm>
            </p:spPr>
            <p:txBody>
              <a:bodyPr/>
              <a:lstStyle/>
              <a:p>
                <a:pPr>
                  <a:buFont typeface="Wingdings" charset="2"/>
                  <a:buChar char="q"/>
                </a:pPr>
                <a:r>
                  <a:rPr lang="en-US" sz="2400" dirty="0" smtClean="0"/>
                  <a:t>Exploit attackers’ delayed observation (</a:t>
                </a:r>
                <a14:m>
                  <m:oMath xmlns:m="http://schemas.openxmlformats.org/officeDocument/2006/math">
                    <m:sSup>
                      <m:sSupPr>
                        <m:ctrlPr>
                          <a:rPr lang="en-US" sz="2400" b="0" i="1" smtClean="0">
                            <a:latin typeface="Cambria Math" charset="0"/>
                          </a:rPr>
                        </m:ctrlPr>
                      </m:sSupPr>
                      <m:e>
                        <m:r>
                          <a:rPr lang="en-US" sz="2400" b="0" i="1" smtClean="0">
                            <a:latin typeface="Cambria Math" panose="02040503050406030204" pitchFamily="18" charset="0"/>
                          </a:rPr>
                          <m:t>𝜂</m:t>
                        </m:r>
                      </m:e>
                      <m:sup>
                        <m:r>
                          <a:rPr lang="en-US" sz="2400" b="0" i="1" smtClean="0">
                            <a:latin typeface="Cambria Math" panose="02040503050406030204" pitchFamily="18" charset="0"/>
                          </a:rPr>
                          <m:t>𝑡</m:t>
                        </m:r>
                      </m:sup>
                    </m:sSup>
                    <m:r>
                      <a:rPr lang="en-US" sz="2400" b="0" i="1" smtClean="0">
                        <a:latin typeface="Cambria Math" panose="02040503050406030204" pitchFamily="18" charset="0"/>
                      </a:rPr>
                      <m:t>=</m:t>
                    </m:r>
                    <m:sSup>
                      <m:sSupPr>
                        <m:ctrlPr>
                          <a:rPr lang="en-US" sz="2400" b="0" i="1" smtClean="0">
                            <a:latin typeface="Cambria Math" charset="0"/>
                          </a:rPr>
                        </m:ctrlPr>
                      </m:sSupPr>
                      <m:e>
                        <m:r>
                          <a:rPr lang="en-US" sz="2400" b="0" i="1" smtClean="0">
                            <a:latin typeface="Cambria Math" panose="02040503050406030204" pitchFamily="18" charset="0"/>
                          </a:rPr>
                          <m:t>𝑐</m:t>
                        </m:r>
                      </m:e>
                      <m:sup>
                        <m:r>
                          <a:rPr lang="en-US" sz="2400" b="0" i="1" smtClean="0">
                            <a:latin typeface="Cambria Math" panose="02040503050406030204" pitchFamily="18" charset="0"/>
                          </a:rPr>
                          <m:t>𝑡</m:t>
                        </m:r>
                        <m:r>
                          <a:rPr lang="en-US" sz="2400" b="0" i="1" smtClean="0">
                            <a:latin typeface="Cambria Math" panose="02040503050406030204" pitchFamily="18" charset="0"/>
                          </a:rPr>
                          <m:t>−1</m:t>
                        </m:r>
                      </m:sup>
                    </m:sSup>
                  </m:oMath>
                </a14:m>
                <a:r>
                  <a:rPr lang="en-US" sz="2400" dirty="0" smtClean="0"/>
                  <a:t>)</a:t>
                </a:r>
                <a:endParaRPr lang="en-US" sz="1700" dirty="0" smtClean="0"/>
              </a:p>
              <a:p>
                <a:pPr>
                  <a:buFont typeface="Wingdings" charset="2"/>
                  <a:buChar char="q"/>
                </a:pPr>
                <a:r>
                  <a:rPr lang="en-US" altLang="zh-CN" sz="2400" dirty="0" smtClean="0"/>
                  <a:t>A simple example: </a:t>
                </a:r>
              </a:p>
              <a:p>
                <a:pPr lvl="1">
                  <a:buFont typeface="Wingdings" charset="2"/>
                  <a:buChar char="q"/>
                </a:pPr>
                <a:r>
                  <a:rPr lang="en-US" altLang="zh-CN" sz="2400" dirty="0" smtClean="0"/>
                  <a:t>Patrol </a:t>
                </a:r>
                <a:r>
                  <a:rPr lang="en-US" altLang="zh-CN" sz="2400" dirty="0"/>
                  <a:t>Plan A: </a:t>
                </a:r>
                <a:r>
                  <a:rPr lang="en-US" altLang="zh-CN" sz="2400" dirty="0" smtClean="0"/>
                  <a:t>always uniformly </a:t>
                </a:r>
                <a:r>
                  <a:rPr lang="en-US" altLang="zh-CN" sz="2400" dirty="0"/>
                  <a:t>random</a:t>
                </a:r>
              </a:p>
              <a:p>
                <a:pPr lvl="1">
                  <a:buFont typeface="Wingdings" charset="2"/>
                  <a:buChar char="q"/>
                </a:pPr>
                <a:r>
                  <a:rPr lang="en-US" altLang="zh-CN" sz="2400" dirty="0"/>
                  <a:t>Patrol Plan B: change her </a:t>
                </a:r>
                <a:r>
                  <a:rPr lang="en-US" altLang="zh-CN" sz="2400" dirty="0" smtClean="0"/>
                  <a:t>strategy deliberately, </a:t>
                </a:r>
                <a:r>
                  <a:rPr lang="en-US" altLang="zh-CN" sz="2400" dirty="0"/>
                  <a:t>detect more snares </a:t>
                </a:r>
                <a:r>
                  <a:rPr lang="en-US" altLang="zh-CN" sz="2400" dirty="0" smtClean="0"/>
                  <a:t>overall</a:t>
                </a:r>
                <a:endParaRPr lang="en-US" sz="2400" dirty="0"/>
              </a:p>
            </p:txBody>
          </p:sp>
        </mc:Choice>
        <mc:Fallback xmlns="">
          <p:sp>
            <p:nvSpPr>
              <p:cNvPr id="2" name="Content Placeholder 1"/>
              <p:cNvSpPr>
                <a:spLocks noGrp="1" noRot="1" noChangeAspect="1" noMove="1" noResize="1" noEditPoints="1" noAdjustHandles="1" noChangeArrowheads="1" noChangeShapeType="1" noTextEdit="1"/>
              </p:cNvSpPr>
              <p:nvPr>
                <p:ph idx="10"/>
              </p:nvPr>
            </p:nvSpPr>
            <p:spPr>
              <a:xfrm>
                <a:off x="563040" y="1323447"/>
                <a:ext cx="8087040" cy="4355017"/>
              </a:xfrm>
              <a:blipFill rotWithShape="0">
                <a:blip r:embed="rId4"/>
                <a:stretch>
                  <a:fillRect l="-452" t="-2937" r="-2487"/>
                </a:stretch>
              </a:blipFill>
            </p:spPr>
            <p:txBody>
              <a:bodyPr/>
              <a:lstStyle/>
              <a:p>
                <a:r>
                  <a:rPr lang="en-US">
                    <a:noFill/>
                  </a:rPr>
                  <a:t> </a:t>
                </a:r>
              </a:p>
            </p:txBody>
          </p:sp>
        </mc:Fallback>
      </mc:AlternateContent>
      <p:sp>
        <p:nvSpPr>
          <p:cNvPr id="3" name="Title 2"/>
          <p:cNvSpPr>
            <a:spLocks noGrp="1"/>
          </p:cNvSpPr>
          <p:nvPr>
            <p:ph type="ctrTitle"/>
          </p:nvPr>
        </p:nvSpPr>
        <p:spPr/>
        <p:txBody>
          <a:bodyPr/>
          <a:lstStyle/>
          <a:p>
            <a:r>
              <a:rPr lang="en-US" dirty="0" smtClean="0"/>
              <a:t>Planning</a:t>
            </a:r>
            <a:endParaRPr lang="en-US" dirty="0"/>
          </a:p>
        </p:txBody>
      </p:sp>
      <p:graphicFrame>
        <p:nvGraphicFramePr>
          <p:cNvPr id="21" name="Table 20"/>
          <p:cNvGraphicFramePr>
            <a:graphicFrameLocks noGrp="1"/>
          </p:cNvGraphicFramePr>
          <p:nvPr>
            <p:extLst>
              <p:ext uri="{D42A27DB-BD31-4B8C-83A1-F6EECF244321}">
                <p14:modId xmlns:p14="http://schemas.microsoft.com/office/powerpoint/2010/main" val="3405653091"/>
              </p:ext>
            </p:extLst>
          </p:nvPr>
        </p:nvGraphicFramePr>
        <p:xfrm>
          <a:off x="5193620" y="3809005"/>
          <a:ext cx="2818266" cy="1371600"/>
        </p:xfrm>
        <a:graphic>
          <a:graphicData uri="http://schemas.openxmlformats.org/drawingml/2006/table">
            <a:tbl>
              <a:tblPr firstRow="1" bandRow="1">
                <a:tableStyleId>{5C22544A-7EE6-4342-B048-85BDC9FD1C3A}</a:tableStyleId>
              </a:tblPr>
              <a:tblGrid>
                <a:gridCol w="939422"/>
                <a:gridCol w="939422"/>
                <a:gridCol w="939422"/>
              </a:tblGrid>
              <a:tr h="370840">
                <a:tc>
                  <a:txBody>
                    <a:bodyPr/>
                    <a:lstStyle/>
                    <a:p>
                      <a:pPr algn="ctr"/>
                      <a:endParaRPr lang="en-US" sz="2400" dirty="0"/>
                    </a:p>
                  </a:txBody>
                  <a:tcPr/>
                </a:tc>
                <a:tc>
                  <a:txBody>
                    <a:bodyPr/>
                    <a:lstStyle/>
                    <a:p>
                      <a:pPr algn="ctr"/>
                      <a:r>
                        <a:rPr lang="en-US" sz="2400" dirty="0" smtClean="0"/>
                        <a:t>Jan</a:t>
                      </a:r>
                      <a:endParaRPr lang="en-US" sz="2400" dirty="0"/>
                    </a:p>
                  </a:txBody>
                  <a:tcPr/>
                </a:tc>
                <a:tc>
                  <a:txBody>
                    <a:bodyPr/>
                    <a:lstStyle/>
                    <a:p>
                      <a:pPr algn="ctr"/>
                      <a:r>
                        <a:rPr lang="en-US" sz="2400" dirty="0" smtClean="0"/>
                        <a:t>Feb</a:t>
                      </a:r>
                      <a:endParaRPr lang="en-US" sz="2400" dirty="0"/>
                    </a:p>
                  </a:txBody>
                  <a:tcPr/>
                </a:tc>
              </a:tr>
              <a:tr h="370840">
                <a:tc>
                  <a:txBody>
                    <a:bodyPr/>
                    <a:lstStyle/>
                    <a:p>
                      <a:pPr algn="ctr"/>
                      <a:r>
                        <a:rPr lang="en-US" sz="2400" dirty="0" smtClean="0"/>
                        <a:t>N</a:t>
                      </a:r>
                      <a:endParaRPr lang="en-US" sz="2400" dirty="0"/>
                    </a:p>
                  </a:txBody>
                  <a:tcPr/>
                </a:tc>
                <a:tc>
                  <a:txBody>
                    <a:bodyPr/>
                    <a:lstStyle/>
                    <a:p>
                      <a:pPr algn="ctr"/>
                      <a:r>
                        <a:rPr lang="en-US" sz="2400" dirty="0" smtClean="0"/>
                        <a:t>80%</a:t>
                      </a:r>
                      <a:endParaRPr lang="en-US" sz="2400" dirty="0"/>
                    </a:p>
                  </a:txBody>
                  <a:tcPr/>
                </a:tc>
                <a:tc>
                  <a:txBody>
                    <a:bodyPr/>
                    <a:lstStyle/>
                    <a:p>
                      <a:pPr algn="ctr"/>
                      <a:r>
                        <a:rPr lang="en-US" sz="2400" dirty="0" smtClean="0"/>
                        <a:t>20%</a:t>
                      </a:r>
                      <a:endParaRPr lang="en-US" sz="2400" dirty="0"/>
                    </a:p>
                  </a:txBody>
                  <a:tcPr/>
                </a:tc>
              </a:tr>
              <a:tr h="370840">
                <a:tc>
                  <a:txBody>
                    <a:bodyPr/>
                    <a:lstStyle/>
                    <a:p>
                      <a:pPr algn="ctr"/>
                      <a:r>
                        <a:rPr lang="en-US" sz="2400" dirty="0" smtClean="0"/>
                        <a:t>S</a:t>
                      </a:r>
                      <a:endParaRPr lang="en-US" sz="2400" dirty="0"/>
                    </a:p>
                  </a:txBody>
                  <a:tcPr/>
                </a:tc>
                <a:tc>
                  <a:txBody>
                    <a:bodyPr/>
                    <a:lstStyle/>
                    <a:p>
                      <a:pPr algn="ctr"/>
                      <a:r>
                        <a:rPr lang="en-US" sz="2400" dirty="0" smtClean="0"/>
                        <a:t>20%</a:t>
                      </a:r>
                      <a:endParaRPr lang="en-US" sz="2400" dirty="0"/>
                    </a:p>
                  </a:txBody>
                  <a:tcPr/>
                </a:tc>
                <a:tc>
                  <a:txBody>
                    <a:bodyPr/>
                    <a:lstStyle/>
                    <a:p>
                      <a:pPr algn="ctr"/>
                      <a:r>
                        <a:rPr lang="en-US" sz="2400" dirty="0" smtClean="0"/>
                        <a:t>80%</a:t>
                      </a:r>
                      <a:endParaRPr lang="en-US" sz="2400" dirty="0"/>
                    </a:p>
                  </a:txBody>
                  <a:tcPr/>
                </a:tc>
              </a:tr>
            </a:tbl>
          </a:graphicData>
        </a:graphic>
      </p:graphicFrame>
      <p:grpSp>
        <p:nvGrpSpPr>
          <p:cNvPr id="29" name="Group 28"/>
          <p:cNvGrpSpPr/>
          <p:nvPr/>
        </p:nvGrpSpPr>
        <p:grpSpPr>
          <a:xfrm>
            <a:off x="1511268" y="3766060"/>
            <a:ext cx="2794032" cy="2592746"/>
            <a:chOff x="2665408" y="1496284"/>
            <a:chExt cx="2112759" cy="2046679"/>
          </a:xfrm>
        </p:grpSpPr>
        <p:sp>
          <p:nvSpPr>
            <p:cNvPr id="30" name="Rectangle 29"/>
            <p:cNvSpPr/>
            <p:nvPr/>
          </p:nvSpPr>
          <p:spPr>
            <a:xfrm>
              <a:off x="3379386" y="1496284"/>
              <a:ext cx="684803" cy="923330"/>
            </a:xfrm>
            <a:prstGeom prst="rect">
              <a:avLst/>
            </a:prstGeom>
            <a:noFill/>
          </p:spPr>
          <p:txBody>
            <a:bodyPr wrap="none" lIns="91440" tIns="45720" rIns="91440" bIns="45720">
              <a:spAutoFit/>
            </a:bodyPr>
            <a:lstStyle/>
            <a:p>
              <a:pPr algn="ctr"/>
              <a:r>
                <a:rPr lang="en-US" sz="5400" b="0" cap="none" spc="0" dirty="0" smtClean="0">
                  <a:ln w="18415" cmpd="sng">
                    <a:solidFill>
                      <a:srgbClr val="FFFFFF"/>
                    </a:solidFill>
                    <a:prstDash val="solid"/>
                  </a:ln>
                  <a:solidFill>
                    <a:srgbClr val="00B050"/>
                  </a:solidFill>
                  <a:effectLst>
                    <a:outerShdw blurRad="63500" dir="3600000" algn="tl" rotWithShape="0">
                      <a:srgbClr val="000000">
                        <a:alpha val="70000"/>
                      </a:srgbClr>
                    </a:outerShdw>
                  </a:effectLst>
                </a:rPr>
                <a:t>N</a:t>
              </a:r>
              <a:endParaRPr lang="en-US" sz="5400" b="0" cap="none" spc="0" dirty="0">
                <a:ln w="18415" cmpd="sng">
                  <a:solidFill>
                    <a:srgbClr val="FFFFFF"/>
                  </a:solidFill>
                  <a:prstDash val="solid"/>
                </a:ln>
                <a:solidFill>
                  <a:srgbClr val="00B050"/>
                </a:solidFill>
                <a:effectLst>
                  <a:outerShdw blurRad="63500" dir="3600000" algn="tl" rotWithShape="0">
                    <a:srgbClr val="000000">
                      <a:alpha val="70000"/>
                    </a:srgbClr>
                  </a:outerShdw>
                </a:effectLst>
              </a:endParaRPr>
            </a:p>
          </p:txBody>
        </p:sp>
        <p:sp>
          <p:nvSpPr>
            <p:cNvPr id="31" name="Rectangle 30"/>
            <p:cNvSpPr/>
            <p:nvPr/>
          </p:nvSpPr>
          <p:spPr>
            <a:xfrm>
              <a:off x="3398621" y="2619633"/>
              <a:ext cx="646331" cy="923330"/>
            </a:xfrm>
            <a:prstGeom prst="rect">
              <a:avLst/>
            </a:prstGeom>
            <a:noFill/>
          </p:spPr>
          <p:txBody>
            <a:bodyPr wrap="none" lIns="91440" tIns="45720" rIns="91440" bIns="45720">
              <a:spAutoFit/>
            </a:bodyPr>
            <a:lstStyle/>
            <a:p>
              <a:pPr algn="ctr"/>
              <a:r>
                <a:rPr lang="en-US" sz="5400" b="0" cap="none" spc="0" dirty="0" smtClean="0">
                  <a:ln w="18415" cmpd="sng">
                    <a:solidFill>
                      <a:srgbClr val="FFFFFF"/>
                    </a:solidFill>
                    <a:prstDash val="solid"/>
                  </a:ln>
                  <a:solidFill>
                    <a:srgbClr val="00B050"/>
                  </a:solidFill>
                  <a:effectLst>
                    <a:outerShdw blurRad="63500" dir="3600000" algn="tl" rotWithShape="0">
                      <a:srgbClr val="000000">
                        <a:alpha val="70000"/>
                      </a:srgbClr>
                    </a:outerShdw>
                  </a:effectLst>
                </a:rPr>
                <a:t>S</a:t>
              </a:r>
              <a:endParaRPr lang="en-US" sz="5400" b="0" cap="none" spc="0" dirty="0">
                <a:ln w="18415" cmpd="sng">
                  <a:solidFill>
                    <a:srgbClr val="FFFFFF"/>
                  </a:solidFill>
                  <a:prstDash val="solid"/>
                </a:ln>
                <a:solidFill>
                  <a:srgbClr val="00B050"/>
                </a:solidFill>
                <a:effectLst>
                  <a:outerShdw blurRad="63500" dir="3600000" algn="tl" rotWithShape="0">
                    <a:srgbClr val="000000">
                      <a:alpha val="70000"/>
                    </a:srgbClr>
                  </a:outerShdw>
                </a:effectLst>
              </a:endParaRPr>
            </a:p>
          </p:txBody>
        </p:sp>
        <p:cxnSp>
          <p:nvCxnSpPr>
            <p:cNvPr id="32" name="Straight Connector 31"/>
            <p:cNvCxnSpPr/>
            <p:nvPr/>
          </p:nvCxnSpPr>
          <p:spPr bwMode="auto">
            <a:xfrm>
              <a:off x="2665408" y="2487195"/>
              <a:ext cx="2112759" cy="0"/>
            </a:xfrm>
            <a:prstGeom prst="line">
              <a:avLst/>
            </a:prstGeom>
            <a:solidFill>
              <a:srgbClr val="00B8FF"/>
            </a:solidFill>
            <a:ln w="57150" cap="flat" cmpd="sng" algn="ctr">
              <a:solidFill>
                <a:srgbClr val="00B050"/>
              </a:solidFill>
              <a:prstDash val="solid"/>
              <a:round/>
              <a:headEnd type="none" w="med" len="med"/>
              <a:tailEnd type="none" w="med" len="med"/>
            </a:ln>
            <a:effectLst/>
          </p:spPr>
        </p:cxnSp>
      </p:grpSp>
      <p:sp>
        <p:nvSpPr>
          <p:cNvPr id="4" name="Slide Number Placeholder 3"/>
          <p:cNvSpPr>
            <a:spLocks noGrp="1"/>
          </p:cNvSpPr>
          <p:nvPr>
            <p:ph type="sldNum" sz="quarter" idx="13"/>
          </p:nvPr>
        </p:nvSpPr>
        <p:spPr/>
        <p:txBody>
          <a:bodyPr/>
          <a:lstStyle/>
          <a:p>
            <a:fld id="{F6ADBB31-E9AC-40A3-8693-7EF2E67BC7A0}" type="slidenum">
              <a:rPr lang="en-US" smtClean="0"/>
              <a:t>9</a:t>
            </a:fld>
            <a:endParaRPr lang="en-US" dirty="0"/>
          </a:p>
        </p:txBody>
      </p:sp>
    </p:spTree>
    <p:extLst>
      <p:ext uri="{BB962C8B-B14F-4D97-AF65-F5344CB8AC3E}">
        <p14:creationId xmlns:p14="http://schemas.microsoft.com/office/powerpoint/2010/main" val="2638465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fade">
                                      <p:cBhvr>
                                        <p:cTn id="12" dur="500"/>
                                        <p:tgtEl>
                                          <p:spTgt spid="2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fade">
                                      <p:cBhvr>
                                        <p:cTn id="1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2_Default Desig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3300"/>
      </a:hlink>
      <a:folHlink>
        <a:srgbClr val="B2B2B2"/>
      </a:folHlink>
    </a:clrScheme>
    <a:fontScheme name="2_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200" b="0" i="0" u="none" strike="noStrike" cap="none" normalizeH="0" baseline="0" smtClean="0">
            <a:ln>
              <a:noFill/>
            </a:ln>
            <a:solidFill>
              <a:schemeClr val="tx1"/>
            </a:solidFill>
            <a:effectLst/>
            <a:latin typeface="Times New Roman" pitchFamily="18" charset="0"/>
          </a:defRPr>
        </a:defPPr>
      </a:lstStyle>
    </a:lnDef>
    <a:txDef>
      <a:spPr>
        <a:noFill/>
      </a:spPr>
      <a:bodyPr wrap="square" rtlCol="0">
        <a:spAutoFit/>
      </a:bodyPr>
      <a:lstStyle>
        <a:defPPr>
          <a:defRPr dirty="0"/>
        </a:defPPr>
      </a:lstStyle>
    </a:tx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55904</TotalTime>
  <Words>1591</Words>
  <Application>Microsoft Macintosh PowerPoint</Application>
  <PresentationFormat>On-screen Show (4:3)</PresentationFormat>
  <Paragraphs>366</Paragraphs>
  <Slides>22</Slides>
  <Notes>20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22</vt:i4>
      </vt:variant>
    </vt:vector>
  </HeadingPairs>
  <TitlesOfParts>
    <vt:vector size="31" baseType="lpstr">
      <vt:lpstr>Arial</vt:lpstr>
      <vt:lpstr>Calibri</vt:lpstr>
      <vt:lpstr>Cambria Math</vt:lpstr>
      <vt:lpstr>ＭＳ Ｐゴシック</vt:lpstr>
      <vt:lpstr>PMingLiU</vt:lpstr>
      <vt:lpstr>StarBats</vt:lpstr>
      <vt:lpstr>Times New Roman</vt:lpstr>
      <vt:lpstr>Wingdings</vt:lpstr>
      <vt:lpstr>2_Default Design</vt:lpstr>
      <vt:lpstr>When Security Games Go Green</vt:lpstr>
      <vt:lpstr>Outline</vt:lpstr>
      <vt:lpstr>Green Security Domains: Protecting Fish and Wildlife</vt:lpstr>
      <vt:lpstr>Features</vt:lpstr>
      <vt:lpstr>Green Security Game Model</vt:lpstr>
      <vt:lpstr>Green Security Game Model</vt:lpstr>
      <vt:lpstr>Green Security Game Model</vt:lpstr>
      <vt:lpstr>Outline</vt:lpstr>
      <vt:lpstr>Planning</vt:lpstr>
      <vt:lpstr>Planning</vt:lpstr>
      <vt:lpstr>PlanAhead-M</vt:lpstr>
      <vt:lpstr>PlanAhead-M</vt:lpstr>
      <vt:lpstr> FixedSequence-M</vt:lpstr>
      <vt:lpstr> FixedSequence-M</vt:lpstr>
      <vt:lpstr>Outline</vt:lpstr>
      <vt:lpstr>Planning and Learning</vt:lpstr>
      <vt:lpstr>Planning and Learning</vt:lpstr>
      <vt:lpstr>General Framework of  Green Security Game</vt:lpstr>
      <vt:lpstr>Outline</vt:lpstr>
      <vt:lpstr>Experimental Results Planning</vt:lpstr>
      <vt:lpstr>Experimental Results Planning and Learning</vt:lpstr>
      <vt:lpstr>PowerPoint Presentation</vt:lpstr>
    </vt:vector>
  </TitlesOfParts>
  <Manager/>
  <Company/>
  <LinksUpToDate>false</LinksUpToDate>
  <SharedDoc>false</SharedDoc>
  <HyperlinkBase/>
  <HyperlinksChanged>false</HyperlinksChanged>
  <AppVersion>15.0027</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GSG</dc:title>
  <dc:subject/>
  <dc:creator>Suraj Nair</dc:creator>
  <cp:keywords/>
  <dc:description/>
  <cp:lastModifiedBy>Suraj Rajappan Nair</cp:lastModifiedBy>
  <cp:revision>1051</cp:revision>
  <dcterms:created xsi:type="dcterms:W3CDTF">2011-03-04T02:09:47Z</dcterms:created>
  <dcterms:modified xsi:type="dcterms:W3CDTF">2018-02-22T22:46:09Z</dcterms:modified>
  <cp:category/>
</cp:coreProperties>
</file>