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87" r:id="rId2"/>
    <p:sldId id="288" r:id="rId3"/>
    <p:sldId id="312" r:id="rId4"/>
    <p:sldId id="313" r:id="rId5"/>
    <p:sldId id="314" r:id="rId6"/>
    <p:sldId id="289" r:id="rId7"/>
    <p:sldId id="290" r:id="rId8"/>
    <p:sldId id="291" r:id="rId9"/>
    <p:sldId id="292" r:id="rId10"/>
    <p:sldId id="293" r:id="rId11"/>
    <p:sldId id="256" r:id="rId12"/>
    <p:sldId id="286" r:id="rId13"/>
    <p:sldId id="285" r:id="rId14"/>
    <p:sldId id="257" r:id="rId15"/>
    <p:sldId id="259" r:id="rId16"/>
    <p:sldId id="260" r:id="rId17"/>
    <p:sldId id="264" r:id="rId18"/>
    <p:sldId id="263" r:id="rId19"/>
    <p:sldId id="265" r:id="rId20"/>
    <p:sldId id="266" r:id="rId21"/>
    <p:sldId id="268" r:id="rId22"/>
    <p:sldId id="269" r:id="rId23"/>
    <p:sldId id="270" r:id="rId24"/>
    <p:sldId id="272" r:id="rId25"/>
    <p:sldId id="275" r:id="rId26"/>
    <p:sldId id="276" r:id="rId27"/>
    <p:sldId id="277" r:id="rId28"/>
    <p:sldId id="279" r:id="rId29"/>
    <p:sldId id="283" r:id="rId30"/>
    <p:sldId id="284" r:id="rId31"/>
    <p:sldId id="294" r:id="rId32"/>
    <p:sldId id="295" r:id="rId33"/>
    <p:sldId id="296" r:id="rId34"/>
    <p:sldId id="297" r:id="rId35"/>
    <p:sldId id="298" r:id="rId36"/>
    <p:sldId id="299" r:id="rId37"/>
    <p:sldId id="301" r:id="rId38"/>
    <p:sldId id="302" r:id="rId39"/>
    <p:sldId id="303" r:id="rId40"/>
    <p:sldId id="305" r:id="rId41"/>
    <p:sldId id="306" r:id="rId42"/>
    <p:sldId id="307" r:id="rId43"/>
    <p:sldId id="304" r:id="rId44"/>
    <p:sldId id="308" r:id="rId45"/>
    <p:sldId id="311" r:id="rId46"/>
    <p:sldId id="310" r:id="rId47"/>
    <p:sldId id="315" r:id="rId48"/>
    <p:sldId id="318" r:id="rId49"/>
    <p:sldId id="316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341" r:id="rId73"/>
    <p:sldId id="345" r:id="rId74"/>
    <p:sldId id="346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2FCBAE-109C-46FB-B0D8-F85421DBBCE8}">
          <p14:sldIdLst>
            <p14:sldId id="287"/>
            <p14:sldId id="288"/>
            <p14:sldId id="312"/>
            <p14:sldId id="313"/>
            <p14:sldId id="314"/>
            <p14:sldId id="289"/>
            <p14:sldId id="290"/>
            <p14:sldId id="291"/>
            <p14:sldId id="292"/>
            <p14:sldId id="293"/>
            <p14:sldId id="256"/>
            <p14:sldId id="286"/>
            <p14:sldId id="285"/>
            <p14:sldId id="257"/>
            <p14:sldId id="259"/>
            <p14:sldId id="260"/>
            <p14:sldId id="264"/>
            <p14:sldId id="263"/>
            <p14:sldId id="265"/>
            <p14:sldId id="266"/>
            <p14:sldId id="268"/>
            <p14:sldId id="269"/>
          </p14:sldIdLst>
        </p14:section>
        <p14:section name="Untitled Section" id="{0DE7C653-74C1-4CCA-81D5-853D475B1D71}">
          <p14:sldIdLst>
            <p14:sldId id="270"/>
          </p14:sldIdLst>
        </p14:section>
        <p14:section name="one-time authentication" id="{B0428EB0-38B0-4FAC-ADF2-13D7A4BA9F75}">
          <p14:sldIdLst>
            <p14:sldId id="272"/>
            <p14:sldId id="275"/>
            <p14:sldId id="276"/>
            <p14:sldId id="277"/>
            <p14:sldId id="279"/>
            <p14:sldId id="283"/>
            <p14:sldId id="284"/>
            <p14:sldId id="294"/>
            <p14:sldId id="295"/>
            <p14:sldId id="296"/>
            <p14:sldId id="297"/>
            <p14:sldId id="298"/>
            <p14:sldId id="299"/>
            <p14:sldId id="301"/>
            <p14:sldId id="302"/>
            <p14:sldId id="303"/>
            <p14:sldId id="305"/>
            <p14:sldId id="306"/>
            <p14:sldId id="307"/>
            <p14:sldId id="304"/>
            <p14:sldId id="308"/>
            <p14:sldId id="311"/>
            <p14:sldId id="310"/>
            <p14:sldId id="315"/>
            <p14:sldId id="318"/>
            <p14:sldId id="316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5"/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0" autoAdjust="0"/>
    <p:restoredTop sz="94629" autoAdjust="0"/>
  </p:normalViewPr>
  <p:slideViewPr>
    <p:cSldViewPr>
      <p:cViewPr varScale="1">
        <p:scale>
          <a:sx n="116" d="100"/>
          <a:sy n="116" d="100"/>
        </p:scale>
        <p:origin x="11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E33F7-FF96-48E1-A274-E550AF0644EC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FF195-5469-471D-B1FE-5ACEEB103B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Défacne</a:t>
            </a:r>
            <a:r>
              <a:rPr lang="en-US" dirty="0"/>
              <a:t> de these</a:t>
            </a:r>
          </a:p>
          <a:p>
            <a:r>
              <a:rPr lang="en-US" dirty="0"/>
              <a:t>Date</a:t>
            </a:r>
          </a:p>
          <a:p>
            <a:endParaRPr lang="en-US" dirty="0"/>
          </a:p>
          <a:p>
            <a:r>
              <a:rPr lang="en-US" dirty="0"/>
              <a:t>To many slides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FF195-5469-471D-B1FE-5ACEEB103B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3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Défacne</a:t>
            </a:r>
            <a:r>
              <a:rPr lang="en-US" dirty="0"/>
              <a:t> de these</a:t>
            </a:r>
          </a:p>
          <a:p>
            <a:r>
              <a:rPr lang="en-US" dirty="0"/>
              <a:t>Date</a:t>
            </a:r>
          </a:p>
          <a:p>
            <a:endParaRPr lang="en-US" dirty="0"/>
          </a:p>
          <a:p>
            <a:r>
              <a:rPr lang="en-US" dirty="0"/>
              <a:t>To many slides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FF195-5469-471D-B1FE-5ACEEB103B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51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Défacne</a:t>
            </a:r>
            <a:r>
              <a:rPr lang="en-US" dirty="0"/>
              <a:t> de these</a:t>
            </a:r>
          </a:p>
          <a:p>
            <a:r>
              <a:rPr lang="en-US" dirty="0"/>
              <a:t>Date</a:t>
            </a:r>
          </a:p>
          <a:p>
            <a:endParaRPr lang="en-US" dirty="0"/>
          </a:p>
          <a:p>
            <a:r>
              <a:rPr lang="en-US" dirty="0"/>
              <a:t>To many slides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FF195-5469-471D-B1FE-5ACEEB103BA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10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11FF4-D653-4FF1-B29F-5ED924EEF8B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29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11FF4-D653-4FF1-B29F-5ED924EEF8B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8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11FF4-D653-4FF1-B29F-5ED924EEF8B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5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270138-D8AC-4CCD-A9D8-B8A289DA8909}" type="datetime1">
              <a:rPr lang="en-US" smtClean="0"/>
              <a:t>3/13/2018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CBE124-BE18-46E1-B491-454087E80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FC27-74A2-413C-AAD8-2A9EAAC6EF1B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6C2C-94F6-4049-A992-931A1D2D8C7B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6C09-ED8F-41B5-8AE3-2959963BAD36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31C1-8F16-486E-AC54-4FB6FA21963B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500A-B76C-44E8-BFAD-4128EC7C2A36}" type="datetime1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37AD-5FC8-4292-87F9-3261B6220E45}" type="datetime1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8FC5-F67A-4AB2-B1F4-4AED3574F900}" type="datetime1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02E0-79AB-4726-BB7B-4FF2E53535DC}" type="datetime1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409466E-6E1D-40B1-AC86-A77692C5A546}" type="datetime1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0FD8EB-AFB0-416A-BE23-C888BD91515B}" type="datetime1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CBE124-BE18-46E1-B491-454087E800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57D3DA4-7FAD-4D30-BEB4-C849C2FB9B1F}" type="datetime1">
              <a:rPr lang="en-US" smtClean="0"/>
              <a:t>3/13/2018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5CBE124-BE18-46E1-B491-454087E80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6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9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29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8.png"/><Relationship Id="rId7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5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8.png"/><Relationship Id="rId9" Type="http://schemas.openxmlformats.org/officeDocument/2006/relationships/image" Target="../media/image7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872" y="1219200"/>
            <a:ext cx="7772400" cy="11439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Introduction to modern cryptology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Samuel Ranellucci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5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9BC6-F22C-4D14-8207-D4603F9A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Historical perspective on computational encryption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047DF-27F4-43FC-8B93-10C8E9127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Caesar cipher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Enigma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Lessons from historical perspective</a:t>
            </a:r>
          </a:p>
        </p:txBody>
      </p:sp>
      <p:pic>
        <p:nvPicPr>
          <p:cNvPr id="1026" name="Picture 2" descr="Image result for caesar cipher">
            <a:extLst>
              <a:ext uri="{FF2B5EF4-FFF2-40B4-BE49-F238E27FC236}">
                <a16:creationId xmlns:a16="http://schemas.microsoft.com/office/drawing/2014/main" id="{9A96B8C7-60B7-43A5-A21B-0A16743C0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703" y="2226469"/>
            <a:ext cx="1210462" cy="11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nigma machine">
            <a:extLst>
              <a:ext uri="{FF2B5EF4-FFF2-40B4-BE49-F238E27FC236}">
                <a16:creationId xmlns:a16="http://schemas.microsoft.com/office/drawing/2014/main" id="{68AA750A-4F8C-4C76-894C-3B6159C21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64" y="3760479"/>
            <a:ext cx="1517073" cy="85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747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872" y="1219200"/>
            <a:ext cx="7772400" cy="1143961"/>
          </a:xfrm>
        </p:spPr>
        <p:txBody>
          <a:bodyPr/>
          <a:lstStyle/>
          <a:p>
            <a:pPr algn="ctr"/>
            <a:r>
              <a:rPr lang="en-US" dirty="0"/>
              <a:t>Perfect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Samuel Ranellucci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47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FE7BB6-47A9-403E-BF31-B3ED5CE8D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Key is always assumed hidden from the adversary </a:t>
            </a:r>
          </a:p>
          <a:p>
            <a:endParaRPr lang="en-US" dirty="0"/>
          </a:p>
          <a:p>
            <a:r>
              <a:rPr lang="en-US" dirty="0"/>
              <a:t>One-time means that the key is discarded after use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5539FA-5BFC-4009-9E05-7B3A5E5B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8D6C58-6C4A-4965-84D9-DC74B5CB9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</a:t>
            </a:r>
          </a:p>
        </p:txBody>
      </p:sp>
    </p:spTree>
    <p:extLst>
      <p:ext uri="{BB962C8B-B14F-4D97-AF65-F5344CB8AC3E}">
        <p14:creationId xmlns:p14="http://schemas.microsoft.com/office/powerpoint/2010/main" val="2401674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987534-55DA-4382-A3B9-D27C24334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One-time pad</a:t>
            </a:r>
          </a:p>
          <a:p>
            <a:endParaRPr lang="en-US" dirty="0"/>
          </a:p>
          <a:p>
            <a:r>
              <a:rPr lang="en-US" dirty="0"/>
              <a:t>One-time mac</a:t>
            </a:r>
          </a:p>
          <a:p>
            <a:endParaRPr lang="en-US" dirty="0"/>
          </a:p>
          <a:p>
            <a:r>
              <a:rPr lang="en-US" dirty="0" err="1"/>
              <a:t>Disavantages</a:t>
            </a:r>
            <a:r>
              <a:rPr lang="en-US" dirty="0"/>
              <a:t> of perfect security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F33939-08A3-4872-BB31-A4264E79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91C561-D51C-48D0-805F-0F026AC1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231511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31E1A3-E67E-46D1-8122-1F6A4AEE6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9810"/>
            <a:ext cx="8229600" cy="4525963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/>
              <a:t>Alice tells Bob either to go left or right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Eve can then place trap on either</a:t>
            </a:r>
          </a:p>
          <a:p>
            <a:pPr lvl="1"/>
            <a:r>
              <a:rPr lang="en-US" dirty="0"/>
              <a:t>Left side</a:t>
            </a:r>
          </a:p>
          <a:p>
            <a:pPr lvl="1"/>
            <a:r>
              <a:rPr lang="en-US" dirty="0"/>
              <a:t>Right side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Eve wins if</a:t>
            </a:r>
          </a:p>
          <a:p>
            <a:pPr lvl="1"/>
            <a:r>
              <a:rPr lang="en-US" dirty="0"/>
              <a:t>  trap placed is on the same side that Bob went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69674F-8D3A-4844-A391-BBFEAE6B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465952-ADA2-4A11-A428-945A3C5C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Trap game #1</a:t>
            </a:r>
          </a:p>
        </p:txBody>
      </p:sp>
    </p:spTree>
    <p:extLst>
      <p:ext uri="{BB962C8B-B14F-4D97-AF65-F5344CB8AC3E}">
        <p14:creationId xmlns:p14="http://schemas.microsoft.com/office/powerpoint/2010/main" val="4053408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14BC74-BAAE-4F7B-89BA-52B5F607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07EA64-38C2-4940-AA15-318283E6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How eve can win game #1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85181E2-80EE-43F5-B916-784A4551E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9"/>
          <a:stretch/>
        </p:blipFill>
        <p:spPr bwMode="auto">
          <a:xfrm>
            <a:off x="1361803" y="1544819"/>
            <a:ext cx="1396833" cy="118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3844269-F883-400C-B5C0-7E488080F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37"/>
          <a:stretch/>
        </p:blipFill>
        <p:spPr bwMode="auto">
          <a:xfrm>
            <a:off x="6553200" y="1647929"/>
            <a:ext cx="1133474" cy="108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2C82B0-0C2F-4B26-B890-CD239B5DC29B}"/>
              </a:ext>
            </a:extLst>
          </p:cNvPr>
          <p:cNvCxnSpPr>
            <a:cxnSpLocks/>
          </p:cNvCxnSpPr>
          <p:nvPr/>
        </p:nvCxnSpPr>
        <p:spPr>
          <a:xfrm>
            <a:off x="2685005" y="2286000"/>
            <a:ext cx="3733800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536871-F9A5-43F2-A5B9-F6ABCBA20FBA}"/>
              </a:ext>
            </a:extLst>
          </p:cNvPr>
          <p:cNvCxnSpPr>
            <a:cxnSpLocks/>
          </p:cNvCxnSpPr>
          <p:nvPr/>
        </p:nvCxnSpPr>
        <p:spPr>
          <a:xfrm>
            <a:off x="4343400" y="2286000"/>
            <a:ext cx="0" cy="10668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A55F7144-D0B4-4682-9717-6DD69E2A9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185" y="3352800"/>
            <a:ext cx="1071266" cy="107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B20DB7-4669-4D89-8A5C-4E313876E4F6}"/>
              </a:ext>
            </a:extLst>
          </p:cNvPr>
          <p:cNvSpPr txBox="1"/>
          <p:nvPr/>
        </p:nvSpPr>
        <p:spPr>
          <a:xfrm>
            <a:off x="3999383" y="1916668"/>
            <a:ext cx="114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8C5527-EB6A-4248-B8CE-8657044E05D1}"/>
              </a:ext>
            </a:extLst>
          </p:cNvPr>
          <p:cNvSpPr txBox="1"/>
          <p:nvPr/>
        </p:nvSpPr>
        <p:spPr>
          <a:xfrm>
            <a:off x="6514684" y="2776948"/>
            <a:ext cx="118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Goes left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0F8E50-B393-4AEE-BB08-CEE9DBF55A9F}"/>
              </a:ext>
            </a:extLst>
          </p:cNvPr>
          <p:cNvSpPr txBox="1"/>
          <p:nvPr/>
        </p:nvSpPr>
        <p:spPr>
          <a:xfrm>
            <a:off x="4395818" y="2512350"/>
            <a:ext cx="114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4B4A71-DFBD-460F-9336-5FE41A8F76BD}"/>
              </a:ext>
            </a:extLst>
          </p:cNvPr>
          <p:cNvSpPr txBox="1"/>
          <p:nvPr/>
        </p:nvSpPr>
        <p:spPr>
          <a:xfrm>
            <a:off x="2875991" y="4505590"/>
            <a:ext cx="4824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Eve reads the message and places trap based on message</a:t>
            </a:r>
          </a:p>
          <a:p>
            <a:r>
              <a:rPr lang="en-US" sz="2400" b="1" u="sng" dirty="0">
                <a:solidFill>
                  <a:srgbClr val="FF0000"/>
                </a:solidFill>
              </a:rPr>
              <a:t>Eve always wins.</a:t>
            </a:r>
          </a:p>
        </p:txBody>
      </p:sp>
    </p:spTree>
    <p:extLst>
      <p:ext uri="{BB962C8B-B14F-4D97-AF65-F5344CB8AC3E}">
        <p14:creationId xmlns:p14="http://schemas.microsoft.com/office/powerpoint/2010/main" val="301483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57467D-6793-45C0-9468-B336215C5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4000" dirty="0"/>
          </a:p>
          <a:p>
            <a:r>
              <a:rPr lang="en-US" sz="4000" dirty="0"/>
              <a:t>When Alice and Bob want to hide messages from Eve.</a:t>
            </a:r>
          </a:p>
          <a:p>
            <a:endParaRPr lang="en-US" sz="4000" dirty="0"/>
          </a:p>
          <a:p>
            <a:r>
              <a:rPr lang="en-US" sz="4000" dirty="0"/>
              <a:t>Prevents Eve from knowing where to put the trap.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DF77E0-69FD-49E3-98CA-0E2F2874A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6CD1C5-9660-4CF1-B0A2-7547AD74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Encryption</a:t>
            </a:r>
          </a:p>
        </p:txBody>
      </p:sp>
    </p:spTree>
    <p:extLst>
      <p:ext uri="{BB962C8B-B14F-4D97-AF65-F5344CB8AC3E}">
        <p14:creationId xmlns:p14="http://schemas.microsoft.com/office/powerpoint/2010/main" val="1429877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AA65407-D907-451A-B6CD-2C1C64EB53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𝑆𝑒𝑐𝑟𝑒𝑡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𝐾𝑒𝑦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𝑠𝑝𝑎𝑐𝑒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𝑀𝑒𝑠𝑠𝑎𝑔𝑒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𝑠𝑝𝑎𝑐𝑒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𝑐𝑖𝑝h𝑒𝑟𝑡𝑒𝑥𝑡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𝑠𝑝𝑎𝑐𝑒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𝐾𝑒𝑦𝑔𝑒𝑛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{1}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𝐷𝑒𝑐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Correctness: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𝐸𝑛𝑐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Hiding property: comes in many flavors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AA65407-D907-451A-B6CD-2C1C64EB5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C4857C-6B5C-46A9-A416-DCB83FF6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2CDE53-3EBB-4CC7-B523-E65BC1DA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Encryption scheme </a:t>
            </a:r>
          </a:p>
        </p:txBody>
      </p:sp>
    </p:spTree>
    <p:extLst>
      <p:ext uri="{BB962C8B-B14F-4D97-AF65-F5344CB8AC3E}">
        <p14:creationId xmlns:p14="http://schemas.microsoft.com/office/powerpoint/2010/main" val="135502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5F6160-787B-4DB2-80A0-6EB71C6273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≔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≔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≔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𝑘𝑒𝑦𝑔𝑒𝑛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𝐸𝑛𝑐𝑟𝑦𝑝𝑡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               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𝑑𝑒𝑛𝑜𝑡𝑒𝑠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𝑏𝑖𝑡𝑤𝑖𝑠𝑒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𝑒𝑥𝑐𝑙𝑢𝑠𝑖𝑣𝑒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𝑠𝑡𝑟𝑖𝑛𝑔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 (110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101 = 011)  </a:t>
                </a: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Decrypt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5F6160-787B-4DB2-80A0-6EB71C6273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407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1F7412-F146-4D5F-9FE0-ED3E8142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35CC43-D247-4001-8F77-CEE3E7F6E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One-time pad</a:t>
            </a:r>
          </a:p>
        </p:txBody>
      </p:sp>
    </p:spTree>
    <p:extLst>
      <p:ext uri="{BB962C8B-B14F-4D97-AF65-F5344CB8AC3E}">
        <p14:creationId xmlns:p14="http://schemas.microsoft.com/office/powerpoint/2010/main" val="598752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4BF040-805A-4584-B787-B3727C3C4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Correctness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𝐸𝑛𝑐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=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m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Perfect security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		</a:t>
                </a:r>
              </a:p>
              <a:p>
                <a:pPr marL="630936" lvl="2" indent="0">
                  <a:buNone/>
                </a:pPr>
                <a:r>
                  <a:rPr lang="en-US" dirty="0"/>
                  <a:t>									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4BF040-805A-4584-B787-B3727C3C4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7FA23E-B69E-4987-BA25-9ED0D9E7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C804BE-DA29-48DA-8964-B58DEC1D3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Security one-time pad</a:t>
            </a:r>
          </a:p>
        </p:txBody>
      </p:sp>
    </p:spTree>
    <p:extLst>
      <p:ext uri="{BB962C8B-B14F-4D97-AF65-F5344CB8AC3E}">
        <p14:creationId xmlns:p14="http://schemas.microsoft.com/office/powerpoint/2010/main" val="18762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9214B3-8821-4EFC-BEDF-F5820A406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you know you are connecting with the bank’s website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you exchange a secret key with your bank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does your password stay secret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Even if the hacker accesses the database of passwords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does the bank hide the information it sends you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you make a transfer, how can we verify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amount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recipient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01A654-3072-4825-9519-05E7408A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FEB14D-2C7E-4549-AABC-233EB3A4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Doing online Banking</a:t>
            </a:r>
          </a:p>
        </p:txBody>
      </p:sp>
    </p:spTree>
    <p:extLst>
      <p:ext uri="{BB962C8B-B14F-4D97-AF65-F5344CB8AC3E}">
        <p14:creationId xmlns:p14="http://schemas.microsoft.com/office/powerpoint/2010/main" val="2203802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3BD0F9-7110-41A4-BEF1-2FB225397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47BA95-C45E-4136-918E-2952F1CBC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19634F94-E430-4B07-B2AA-4B5DD81DE8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Perfect security for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19634F94-E430-4B07-B2AA-4B5DD81DE8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83FB3A-7DF5-40E5-9B5E-21DAEEC12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122106"/>
              </p:ext>
            </p:extLst>
          </p:nvPr>
        </p:nvGraphicFramePr>
        <p:xfrm>
          <a:off x="3200400" y="3034087"/>
          <a:ext cx="2819400" cy="1181612"/>
        </p:xfrm>
        <a:graphic>
          <a:graphicData uri="http://schemas.openxmlformats.org/drawingml/2006/table">
            <a:tbl>
              <a:tblPr firstRow="1" bandRow="1"/>
              <a:tblGrid>
                <a:gridCol w="1409700">
                  <a:extLst>
                    <a:ext uri="{9D8B030D-6E8A-4147-A177-3AD203B41FA5}">
                      <a16:colId xmlns:a16="http://schemas.microsoft.com/office/drawing/2014/main" val="2261721128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362006641"/>
                    </a:ext>
                  </a:extLst>
                </a:gridCol>
              </a:tblGrid>
              <a:tr h="586731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568368"/>
                  </a:ext>
                </a:extLst>
              </a:tr>
              <a:tr h="5948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01065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3F38458-3E26-475F-A3AD-69DEC84D82D8}"/>
              </a:ext>
            </a:extLst>
          </p:cNvPr>
          <p:cNvSpPr txBox="1"/>
          <p:nvPr/>
        </p:nvSpPr>
        <p:spPr>
          <a:xfrm>
            <a:off x="3276600" y="2372569"/>
            <a:ext cx="115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m=0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3D7114-7027-4301-A5ED-D8AFAF3CA66D}"/>
              </a:ext>
            </a:extLst>
          </p:cNvPr>
          <p:cNvSpPr txBox="1"/>
          <p:nvPr/>
        </p:nvSpPr>
        <p:spPr>
          <a:xfrm>
            <a:off x="4827217" y="2372570"/>
            <a:ext cx="115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m=1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BA5C1-71DC-4447-A9FE-667E5BAF249D}"/>
              </a:ext>
            </a:extLst>
          </p:cNvPr>
          <p:cNvSpPr txBox="1"/>
          <p:nvPr/>
        </p:nvSpPr>
        <p:spPr>
          <a:xfrm>
            <a:off x="3631665" y="3054772"/>
            <a:ext cx="44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69F9D-C0CB-4A23-9061-BE26F858CEFA}"/>
              </a:ext>
            </a:extLst>
          </p:cNvPr>
          <p:cNvSpPr txBox="1"/>
          <p:nvPr/>
        </p:nvSpPr>
        <p:spPr>
          <a:xfrm>
            <a:off x="5105400" y="3649440"/>
            <a:ext cx="44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DAFE8C-095B-429B-B940-A1A29849BC3B}"/>
              </a:ext>
            </a:extLst>
          </p:cNvPr>
          <p:cNvSpPr txBox="1"/>
          <p:nvPr/>
        </p:nvSpPr>
        <p:spPr>
          <a:xfrm>
            <a:off x="2138079" y="3068506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k=0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1973F6-9D24-4EB0-9770-EA82A8DA9D52}"/>
              </a:ext>
            </a:extLst>
          </p:cNvPr>
          <p:cNvSpPr txBox="1"/>
          <p:nvPr/>
        </p:nvSpPr>
        <p:spPr>
          <a:xfrm>
            <a:off x="2129036" y="3649440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k=1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70C564-BEBD-4C10-A43C-54A4E7A51BC4}"/>
              </a:ext>
            </a:extLst>
          </p:cNvPr>
          <p:cNvSpPr txBox="1"/>
          <p:nvPr/>
        </p:nvSpPr>
        <p:spPr>
          <a:xfrm>
            <a:off x="3643388" y="3673370"/>
            <a:ext cx="44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A28240-CA73-43DF-A0DF-A86D9CE4B586}"/>
              </a:ext>
            </a:extLst>
          </p:cNvPr>
          <p:cNvSpPr txBox="1"/>
          <p:nvPr/>
        </p:nvSpPr>
        <p:spPr>
          <a:xfrm>
            <a:off x="5105400" y="3088595"/>
            <a:ext cx="44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5204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14BC74-BAAE-4F7B-89BA-52B5F607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07EA64-38C2-4940-AA15-318283E6B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One-time pad vs Eve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85181E2-80EE-43F5-B916-784A4551E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9"/>
          <a:stretch/>
        </p:blipFill>
        <p:spPr bwMode="auto">
          <a:xfrm>
            <a:off x="1838973" y="1554846"/>
            <a:ext cx="906193" cy="76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3844269-F883-400C-B5C0-7E488080F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37"/>
          <a:stretch/>
        </p:blipFill>
        <p:spPr bwMode="auto">
          <a:xfrm>
            <a:off x="5943600" y="1441084"/>
            <a:ext cx="759939" cy="7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2C82B0-0C2F-4B26-B890-CD239B5DC29B}"/>
              </a:ext>
            </a:extLst>
          </p:cNvPr>
          <p:cNvCxnSpPr>
            <a:cxnSpLocks/>
          </p:cNvCxnSpPr>
          <p:nvPr/>
        </p:nvCxnSpPr>
        <p:spPr>
          <a:xfrm>
            <a:off x="2803456" y="2087696"/>
            <a:ext cx="2801395" cy="2475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536871-F9A5-43F2-A5B9-F6ABCBA20FBA}"/>
              </a:ext>
            </a:extLst>
          </p:cNvPr>
          <p:cNvCxnSpPr>
            <a:cxnSpLocks/>
          </p:cNvCxnSpPr>
          <p:nvPr/>
        </p:nvCxnSpPr>
        <p:spPr>
          <a:xfrm>
            <a:off x="4114800" y="2167447"/>
            <a:ext cx="6070" cy="651953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A55F7144-D0B4-4682-9717-6DD69E2A9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83" y="2842155"/>
            <a:ext cx="840433" cy="84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B20DB7-4669-4D89-8A5C-4E313876E4F6}"/>
              </a:ext>
            </a:extLst>
          </p:cNvPr>
          <p:cNvSpPr txBox="1"/>
          <p:nvPr/>
        </p:nvSpPr>
        <p:spPr>
          <a:xfrm>
            <a:off x="4120870" y="1743122"/>
            <a:ext cx="114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03CF21-9C5C-4F93-A867-1557DFBE24AF}"/>
                  </a:ext>
                </a:extLst>
              </p:cNvPr>
              <p:cNvSpPr txBox="1"/>
              <p:nvPr/>
            </p:nvSpPr>
            <p:spPr>
              <a:xfrm>
                <a:off x="964474" y="2112454"/>
                <a:ext cx="971292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 ?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03CF21-9C5C-4F93-A867-1557DFBE2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74" y="2112454"/>
                <a:ext cx="971292" cy="1754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1A84ED-8F41-46DC-9756-1DCE491A932E}"/>
                  </a:ext>
                </a:extLst>
              </p:cNvPr>
              <p:cNvSpPr txBox="1"/>
              <p:nvPr/>
            </p:nvSpPr>
            <p:spPr>
              <a:xfrm>
                <a:off x="6270396" y="2100075"/>
                <a:ext cx="966483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 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1A84ED-8F41-46DC-9756-1DCE491A9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396" y="2100075"/>
                <a:ext cx="966483" cy="23083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801837-433F-4196-9744-2B3AF33F51FD}"/>
                  </a:ext>
                </a:extLst>
              </p:cNvPr>
              <p:cNvSpPr txBox="1"/>
              <p:nvPr/>
            </p:nvSpPr>
            <p:spPr>
              <a:xfrm>
                <a:off x="3694583" y="1661826"/>
                <a:ext cx="801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801837-433F-4196-9744-2B3AF33F5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583" y="1661826"/>
                <a:ext cx="80111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455B190-3078-4ECA-B58A-86526308392B}"/>
              </a:ext>
            </a:extLst>
          </p:cNvPr>
          <p:cNvSpPr txBox="1"/>
          <p:nvPr/>
        </p:nvSpPr>
        <p:spPr>
          <a:xfrm>
            <a:off x="3040963" y="3842022"/>
            <a:ext cx="213231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?????????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FB51120-D603-4007-83E5-B23B4C710C74}"/>
                  </a:ext>
                </a:extLst>
              </p:cNvPr>
              <p:cNvSpPr txBox="1"/>
              <p:nvPr/>
            </p:nvSpPr>
            <p:spPr>
              <a:xfrm>
                <a:off x="236887" y="4306252"/>
                <a:ext cx="176240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𝑙𝑒𝑓𝑡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→0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𝑟𝑖𝑔h𝑡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→1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FB51120-D603-4007-83E5-B23B4C710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87" y="4306252"/>
                <a:ext cx="1762406" cy="1200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9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14BC74-BAAE-4F7B-89BA-52B5F607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07EA64-38C2-4940-AA15-318283E6B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Bob could go left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85181E2-80EE-43F5-B916-784A4551E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9"/>
          <a:stretch/>
        </p:blipFill>
        <p:spPr bwMode="auto">
          <a:xfrm>
            <a:off x="1838973" y="1554846"/>
            <a:ext cx="906193" cy="76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3844269-F883-400C-B5C0-7E488080F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37"/>
          <a:stretch/>
        </p:blipFill>
        <p:spPr bwMode="auto">
          <a:xfrm>
            <a:off x="5943600" y="1441084"/>
            <a:ext cx="759939" cy="7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2C82B0-0C2F-4B26-B890-CD239B5DC29B}"/>
              </a:ext>
            </a:extLst>
          </p:cNvPr>
          <p:cNvCxnSpPr>
            <a:cxnSpLocks/>
          </p:cNvCxnSpPr>
          <p:nvPr/>
        </p:nvCxnSpPr>
        <p:spPr>
          <a:xfrm>
            <a:off x="2803456" y="2087696"/>
            <a:ext cx="2801395" cy="2475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536871-F9A5-43F2-A5B9-F6ABCBA20FBA}"/>
              </a:ext>
            </a:extLst>
          </p:cNvPr>
          <p:cNvCxnSpPr>
            <a:cxnSpLocks/>
          </p:cNvCxnSpPr>
          <p:nvPr/>
        </p:nvCxnSpPr>
        <p:spPr>
          <a:xfrm>
            <a:off x="4114800" y="2167447"/>
            <a:ext cx="6070" cy="651953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A55F7144-D0B4-4682-9717-6DD69E2A9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83" y="2842155"/>
            <a:ext cx="840433" cy="84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B20DB7-4669-4D89-8A5C-4E313876E4F6}"/>
              </a:ext>
            </a:extLst>
          </p:cNvPr>
          <p:cNvSpPr txBox="1"/>
          <p:nvPr/>
        </p:nvSpPr>
        <p:spPr>
          <a:xfrm>
            <a:off x="4120870" y="1743122"/>
            <a:ext cx="114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03CF21-9C5C-4F93-A867-1557DFBE24AF}"/>
                  </a:ext>
                </a:extLst>
              </p:cNvPr>
              <p:cNvSpPr txBox="1"/>
              <p:nvPr/>
            </p:nvSpPr>
            <p:spPr>
              <a:xfrm>
                <a:off x="226074" y="2087696"/>
                <a:ext cx="2153346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03CF21-9C5C-4F93-A867-1557DFBE2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74" y="2087696"/>
                <a:ext cx="2153346" cy="1754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1A84ED-8F41-46DC-9756-1DCE491A932E}"/>
                  </a:ext>
                </a:extLst>
              </p:cNvPr>
              <p:cNvSpPr txBox="1"/>
              <p:nvPr/>
            </p:nvSpPr>
            <p:spPr>
              <a:xfrm>
                <a:off x="6270396" y="2100075"/>
                <a:ext cx="1966564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 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1A84ED-8F41-46DC-9756-1DCE491A9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396" y="2100075"/>
                <a:ext cx="1966564" cy="23083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801837-433F-4196-9744-2B3AF33F51FD}"/>
                  </a:ext>
                </a:extLst>
              </p:cNvPr>
              <p:cNvSpPr txBox="1"/>
              <p:nvPr/>
            </p:nvSpPr>
            <p:spPr>
              <a:xfrm>
                <a:off x="3694583" y="1661826"/>
                <a:ext cx="801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801837-433F-4196-9744-2B3AF33F5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583" y="1661826"/>
                <a:ext cx="80111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455B190-3078-4ECA-B58A-86526308392B}"/>
              </a:ext>
            </a:extLst>
          </p:cNvPr>
          <p:cNvSpPr txBox="1"/>
          <p:nvPr/>
        </p:nvSpPr>
        <p:spPr>
          <a:xfrm>
            <a:off x="3040963" y="3842022"/>
            <a:ext cx="213231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?????????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72A365-17CE-42EC-B195-619F0DF45C8C}"/>
                  </a:ext>
                </a:extLst>
              </p:cNvPr>
              <p:cNvSpPr txBox="1"/>
              <p:nvPr/>
            </p:nvSpPr>
            <p:spPr>
              <a:xfrm>
                <a:off x="226074" y="4648200"/>
                <a:ext cx="176240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𝑙𝑒𝑓𝑡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→0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𝑟𝑖𝑔h𝑡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→1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72A365-17CE-42EC-B195-619F0DF45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74" y="4648200"/>
                <a:ext cx="1762406" cy="1200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24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14BC74-BAAE-4F7B-89BA-52B5F607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07EA64-38C2-4940-AA15-318283E6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Bob could go right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85181E2-80EE-43F5-B916-784A4551E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9"/>
          <a:stretch/>
        </p:blipFill>
        <p:spPr bwMode="auto">
          <a:xfrm>
            <a:off x="1838973" y="1554846"/>
            <a:ext cx="906193" cy="76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3844269-F883-400C-B5C0-7E488080F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37"/>
          <a:stretch/>
        </p:blipFill>
        <p:spPr bwMode="auto">
          <a:xfrm>
            <a:off x="5943600" y="1441084"/>
            <a:ext cx="759939" cy="7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2C82B0-0C2F-4B26-B890-CD239B5DC29B}"/>
              </a:ext>
            </a:extLst>
          </p:cNvPr>
          <p:cNvCxnSpPr>
            <a:cxnSpLocks/>
          </p:cNvCxnSpPr>
          <p:nvPr/>
        </p:nvCxnSpPr>
        <p:spPr>
          <a:xfrm>
            <a:off x="2803456" y="2087696"/>
            <a:ext cx="2801395" cy="2475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536871-F9A5-43F2-A5B9-F6ABCBA20FBA}"/>
              </a:ext>
            </a:extLst>
          </p:cNvPr>
          <p:cNvCxnSpPr>
            <a:cxnSpLocks/>
          </p:cNvCxnSpPr>
          <p:nvPr/>
        </p:nvCxnSpPr>
        <p:spPr>
          <a:xfrm>
            <a:off x="4114800" y="2167447"/>
            <a:ext cx="6070" cy="651953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A55F7144-D0B4-4682-9717-6DD69E2A9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83" y="2842155"/>
            <a:ext cx="840433" cy="84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B20DB7-4669-4D89-8A5C-4E313876E4F6}"/>
              </a:ext>
            </a:extLst>
          </p:cNvPr>
          <p:cNvSpPr txBox="1"/>
          <p:nvPr/>
        </p:nvSpPr>
        <p:spPr>
          <a:xfrm>
            <a:off x="4120870" y="1743122"/>
            <a:ext cx="114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03CF21-9C5C-4F93-A867-1557DFBE24AF}"/>
                  </a:ext>
                </a:extLst>
              </p:cNvPr>
              <p:cNvSpPr txBox="1"/>
              <p:nvPr/>
            </p:nvSpPr>
            <p:spPr>
              <a:xfrm>
                <a:off x="226074" y="2087696"/>
                <a:ext cx="2006640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03CF21-9C5C-4F93-A867-1557DFBE2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74" y="2087696"/>
                <a:ext cx="2006640" cy="1754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1A84ED-8F41-46DC-9756-1DCE491A932E}"/>
                  </a:ext>
                </a:extLst>
              </p:cNvPr>
              <p:cNvSpPr txBox="1"/>
              <p:nvPr/>
            </p:nvSpPr>
            <p:spPr>
              <a:xfrm>
                <a:off x="6270396" y="2100075"/>
                <a:ext cx="1835952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dirty="0"/>
                  <a:t> 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1A84ED-8F41-46DC-9756-1DCE491A9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396" y="2100075"/>
                <a:ext cx="1835952" cy="23083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801837-433F-4196-9744-2B3AF33F51FD}"/>
                  </a:ext>
                </a:extLst>
              </p:cNvPr>
              <p:cNvSpPr txBox="1"/>
              <p:nvPr/>
            </p:nvSpPr>
            <p:spPr>
              <a:xfrm>
                <a:off x="3694583" y="1661826"/>
                <a:ext cx="801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801837-433F-4196-9744-2B3AF33F5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583" y="1661826"/>
                <a:ext cx="80111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455B190-3078-4ECA-B58A-86526308392B}"/>
              </a:ext>
            </a:extLst>
          </p:cNvPr>
          <p:cNvSpPr txBox="1"/>
          <p:nvPr/>
        </p:nvSpPr>
        <p:spPr>
          <a:xfrm>
            <a:off x="3040963" y="3842022"/>
            <a:ext cx="213231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?????????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1BFC45-B39B-4BEE-A3CB-DEB04623E758}"/>
                  </a:ext>
                </a:extLst>
              </p:cNvPr>
              <p:cNvSpPr txBox="1"/>
              <p:nvPr/>
            </p:nvSpPr>
            <p:spPr>
              <a:xfrm>
                <a:off x="181439" y="4648200"/>
                <a:ext cx="176240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𝑙𝑒𝑓𝑡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→0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𝑟𝑖𝑔h𝑡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→1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1BFC45-B39B-4BEE-A3CB-DEB04623E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39" y="4648200"/>
                <a:ext cx="1762406" cy="1200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7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086DB7-CCF9-460D-B1BF-C04970C9D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Eve places a trap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Alice tells which side to go to Bob </a:t>
            </a:r>
          </a:p>
          <a:p>
            <a:pPr lvl="1"/>
            <a:r>
              <a:rPr lang="en-US" dirty="0"/>
              <a:t>She knows where trap is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Eve wins if</a:t>
            </a:r>
          </a:p>
          <a:p>
            <a:pPr lvl="1"/>
            <a:r>
              <a:rPr lang="en-US" dirty="0"/>
              <a:t> Bob goes where the trap is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650541-F48F-4A21-AA8D-9243D026B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008130-DC44-4A1B-BA28-51ADFC1BC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Trap game #2</a:t>
            </a:r>
          </a:p>
        </p:txBody>
      </p:sp>
    </p:spTree>
    <p:extLst>
      <p:ext uri="{BB962C8B-B14F-4D97-AF65-F5344CB8AC3E}">
        <p14:creationId xmlns:p14="http://schemas.microsoft.com/office/powerpoint/2010/main" val="4007125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14BC74-BAAE-4F7B-89BA-52B5F607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07EA64-38C2-4940-AA15-318283E6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How eve can win game #2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85181E2-80EE-43F5-B916-784A4551E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9"/>
          <a:stretch/>
        </p:blipFill>
        <p:spPr bwMode="auto">
          <a:xfrm>
            <a:off x="1361803" y="1544819"/>
            <a:ext cx="1396833" cy="118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3844269-F883-400C-B5C0-7E488080F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37"/>
          <a:stretch/>
        </p:blipFill>
        <p:spPr bwMode="auto">
          <a:xfrm>
            <a:off x="6553200" y="1647929"/>
            <a:ext cx="1133474" cy="108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2C82B0-0C2F-4B26-B890-CD239B5DC29B}"/>
              </a:ext>
            </a:extLst>
          </p:cNvPr>
          <p:cNvCxnSpPr>
            <a:cxnSpLocks/>
          </p:cNvCxnSpPr>
          <p:nvPr/>
        </p:nvCxnSpPr>
        <p:spPr>
          <a:xfrm>
            <a:off x="2685005" y="2286000"/>
            <a:ext cx="3733800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536871-F9A5-43F2-A5B9-F6ABCBA20FBA}"/>
              </a:ext>
            </a:extLst>
          </p:cNvPr>
          <p:cNvCxnSpPr>
            <a:cxnSpLocks/>
          </p:cNvCxnSpPr>
          <p:nvPr/>
        </p:nvCxnSpPr>
        <p:spPr>
          <a:xfrm>
            <a:off x="4395818" y="1752600"/>
            <a:ext cx="0" cy="1066800"/>
          </a:xfrm>
          <a:prstGeom prst="straightConnector1">
            <a:avLst/>
          </a:prstGeom>
          <a:ln w="571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A55F7144-D0B4-4682-9717-6DD69E2A9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185" y="2873012"/>
            <a:ext cx="1071266" cy="107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B20DB7-4669-4D89-8A5C-4E313876E4F6}"/>
              </a:ext>
            </a:extLst>
          </p:cNvPr>
          <p:cNvSpPr txBox="1"/>
          <p:nvPr/>
        </p:nvSpPr>
        <p:spPr>
          <a:xfrm>
            <a:off x="3250585" y="1888756"/>
            <a:ext cx="114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8C5527-EB6A-4248-B8CE-8657044E05D1}"/>
              </a:ext>
            </a:extLst>
          </p:cNvPr>
          <p:cNvSpPr txBox="1"/>
          <p:nvPr/>
        </p:nvSpPr>
        <p:spPr>
          <a:xfrm>
            <a:off x="6750796" y="2725461"/>
            <a:ext cx="118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Goes Right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4B4A71-DFBD-460F-9336-5FE41A8F76BD}"/>
              </a:ext>
            </a:extLst>
          </p:cNvPr>
          <p:cNvSpPr txBox="1"/>
          <p:nvPr/>
        </p:nvSpPr>
        <p:spPr>
          <a:xfrm>
            <a:off x="2519173" y="3776118"/>
            <a:ext cx="482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Eve places trap on right side.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0AED92-7EA4-4918-803A-FA3E94C8C6B4}"/>
              </a:ext>
            </a:extLst>
          </p:cNvPr>
          <p:cNvSpPr/>
          <p:nvPr/>
        </p:nvSpPr>
        <p:spPr>
          <a:xfrm>
            <a:off x="3429000" y="4682955"/>
            <a:ext cx="20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Eve always wins.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FD9E6C-9F6C-4036-B120-9E0094AB2F81}"/>
              </a:ext>
            </a:extLst>
          </p:cNvPr>
          <p:cNvSpPr txBox="1"/>
          <p:nvPr/>
        </p:nvSpPr>
        <p:spPr>
          <a:xfrm>
            <a:off x="2519173" y="4176073"/>
            <a:ext cx="3536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Eve replaces message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EEEC25-7B4D-4DD0-9DC2-F84C611C0267}"/>
              </a:ext>
            </a:extLst>
          </p:cNvPr>
          <p:cNvSpPr txBox="1"/>
          <p:nvPr/>
        </p:nvSpPr>
        <p:spPr>
          <a:xfrm>
            <a:off x="4788668" y="1862810"/>
            <a:ext cx="114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179128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2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CEA56D-9068-426C-AAD9-DE39EA604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Allows Bob to know that a message really came from Alice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Prevents Eve from redirecting Bob towards the trap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D86982-A6B6-4AE3-8C28-AE985F3D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2C42AD-F7D3-4D24-BE12-C3EF20A24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</p:spTree>
    <p:extLst>
      <p:ext uri="{BB962C8B-B14F-4D97-AF65-F5344CB8AC3E}">
        <p14:creationId xmlns:p14="http://schemas.microsoft.com/office/powerpoint/2010/main" val="2192953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93D699-9642-446F-B174-635DC1F6FD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𝑆𝑒𝑐𝑟𝑒𝑡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𝑠𝑝𝑎𝑐𝑒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𝑀𝑒𝑠𝑠𝑎𝑔𝑒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𝑠𝑝𝑎𝑐𝑒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𝑇𝑎𝑔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𝑠𝑝𝑎𝑐𝑒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𝑒𝑦𝑔𝑒𝑛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{1}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𝑣𝑒𝑟𝑖𝑓𝑦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𝑎𝑐𝑐𝑒𝑝𝑡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𝑟𝑒𝑗𝑒𝑐𝑡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Properties </a:t>
                </a:r>
              </a:p>
              <a:p>
                <a:pPr lvl="1"/>
                <a:r>
                  <a:rPr lang="en-US" dirty="0"/>
                  <a:t>correctness</a:t>
                </a:r>
              </a:p>
              <a:p>
                <a:pPr lvl="1"/>
                <a:r>
                  <a:rPr lang="en-US" dirty="0"/>
                  <a:t>unforgeability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93D699-9642-446F-B174-635DC1F6FD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BB03D9-651A-4983-9335-5E2D6BB4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02C4B2-293D-4BC4-9658-1C9C7C622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Message authentication code</a:t>
            </a:r>
          </a:p>
        </p:txBody>
      </p:sp>
    </p:spTree>
    <p:extLst>
      <p:ext uri="{BB962C8B-B14F-4D97-AF65-F5344CB8AC3E}">
        <p14:creationId xmlns:p14="http://schemas.microsoft.com/office/powerpoint/2010/main" val="394927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09327D-B141-4D7D-9215-56FF7E631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1FF362-D377-4FC4-B2D3-A93AA9E7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55CFCE-281F-497E-8939-2243FAA68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Unforgeability game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71EDB4-ED57-4F76-84D9-25352BA286AD}"/>
              </a:ext>
            </a:extLst>
          </p:cNvPr>
          <p:cNvSpPr/>
          <p:nvPr/>
        </p:nvSpPr>
        <p:spPr>
          <a:xfrm>
            <a:off x="5943599" y="2057400"/>
            <a:ext cx="1907233" cy="2819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77C212-E4BA-4879-877C-A6C7ADDC471A}"/>
                  </a:ext>
                </a:extLst>
              </p:cNvPr>
              <p:cNvSpPr txBox="1"/>
              <p:nvPr/>
            </p:nvSpPr>
            <p:spPr>
              <a:xfrm>
                <a:off x="6013094" y="2352675"/>
                <a:ext cx="176824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𝑘𝑒𝑦𝑔𝑒𝑛</m:t>
                    </m:r>
                  </m:oMath>
                </a14:m>
                <a:r>
                  <a:rPr lang="en-US" b="0" dirty="0"/>
                  <a:t>()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77C212-E4BA-4879-877C-A6C7ADDC4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094" y="2352675"/>
                <a:ext cx="1768241" cy="923330"/>
              </a:xfrm>
              <a:prstGeom prst="rect">
                <a:avLst/>
              </a:prstGeom>
              <a:blipFill>
                <a:blip r:embed="rId2"/>
                <a:stretch>
                  <a:fillRect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792FDCE-161E-47A3-ABAE-7F92ACB71B66}"/>
              </a:ext>
            </a:extLst>
          </p:cNvPr>
          <p:cNvCxnSpPr>
            <a:cxnSpLocks/>
          </p:cNvCxnSpPr>
          <p:nvPr/>
        </p:nvCxnSpPr>
        <p:spPr>
          <a:xfrm>
            <a:off x="2286000" y="2438400"/>
            <a:ext cx="3581400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926942D-512D-4F2F-87A3-C7E7AC2D3CF1}"/>
              </a:ext>
            </a:extLst>
          </p:cNvPr>
          <p:cNvSpPr txBox="1"/>
          <p:nvPr/>
        </p:nvSpPr>
        <p:spPr>
          <a:xfrm>
            <a:off x="3810000" y="2035739"/>
            <a:ext cx="114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41A484-E2CD-4E31-84E7-0CD111113C45}"/>
              </a:ext>
            </a:extLst>
          </p:cNvPr>
          <p:cNvCxnSpPr>
            <a:cxnSpLocks/>
          </p:cNvCxnSpPr>
          <p:nvPr/>
        </p:nvCxnSpPr>
        <p:spPr>
          <a:xfrm flipH="1">
            <a:off x="2286000" y="3285530"/>
            <a:ext cx="3505200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E57E6CD-6136-4348-BD3A-8CBEBA184DCB}"/>
              </a:ext>
            </a:extLst>
          </p:cNvPr>
          <p:cNvSpPr txBox="1"/>
          <p:nvPr/>
        </p:nvSpPr>
        <p:spPr>
          <a:xfrm>
            <a:off x="3810000" y="2906673"/>
            <a:ext cx="114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489524-17CE-4540-B200-025B8CB3D83B}"/>
              </a:ext>
            </a:extLst>
          </p:cNvPr>
          <p:cNvCxnSpPr>
            <a:cxnSpLocks/>
          </p:cNvCxnSpPr>
          <p:nvPr/>
        </p:nvCxnSpPr>
        <p:spPr>
          <a:xfrm>
            <a:off x="2343150" y="4060872"/>
            <a:ext cx="3581400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73E0B72-0193-4C8F-B110-B657655B5BB0}"/>
                  </a:ext>
                </a:extLst>
              </p:cNvPr>
              <p:cNvSpPr txBox="1"/>
              <p:nvPr/>
            </p:nvSpPr>
            <p:spPr>
              <a:xfrm>
                <a:off x="3465983" y="3691540"/>
                <a:ext cx="11452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73E0B72-0193-4C8F-B110-B657655B5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983" y="3691540"/>
                <a:ext cx="1145233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013788-D4FD-4A53-9ECB-4F9D65999C92}"/>
                  </a:ext>
                </a:extLst>
              </p:cNvPr>
              <p:cNvSpPr txBox="1"/>
              <p:nvPr/>
            </p:nvSpPr>
            <p:spPr>
              <a:xfrm>
                <a:off x="2590800" y="5147653"/>
                <a:ext cx="285366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Win if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𝑎𝑐𝑐𝑒𝑝𝑡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013788-D4FD-4A53-9ECB-4F9D6599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147653"/>
                <a:ext cx="2853666" cy="923330"/>
              </a:xfrm>
              <a:prstGeom prst="rect">
                <a:avLst/>
              </a:prstGeom>
              <a:blipFill>
                <a:blip r:embed="rId4"/>
                <a:stretch>
                  <a:fillRect l="-1709" t="-3289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>
            <a:extLst>
              <a:ext uri="{FF2B5EF4-FFF2-40B4-BE49-F238E27FC236}">
                <a16:creationId xmlns:a16="http://schemas.microsoft.com/office/drawing/2014/main" id="{E3ABE73B-887A-40DD-A75B-6B5CEFE5D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40" y="2438400"/>
            <a:ext cx="1451552" cy="145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21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0F9AC7-A622-4F71-81E8-759DBAD72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Encryption: Hide the message from Eve</a:t>
            </a:r>
          </a:p>
          <a:p>
            <a:endParaRPr lang="en-US" dirty="0"/>
          </a:p>
          <a:p>
            <a:r>
              <a:rPr lang="en-US" dirty="0"/>
              <a:t>Authentication: Allows Bob to verify that the message came from Alice</a:t>
            </a:r>
          </a:p>
          <a:p>
            <a:endParaRPr lang="en-US" dirty="0"/>
          </a:p>
          <a:p>
            <a:r>
              <a:rPr lang="en-US" dirty="0"/>
              <a:t>Message can be perfectly encrypted using one-time pad</a:t>
            </a:r>
          </a:p>
          <a:p>
            <a:pPr lvl="1"/>
            <a:r>
              <a:rPr lang="en-US" dirty="0"/>
              <a:t>Requires key as long as the message</a:t>
            </a:r>
          </a:p>
          <a:p>
            <a:pPr lvl="1"/>
            <a:endParaRPr lang="en-US" dirty="0"/>
          </a:p>
          <a:p>
            <a:r>
              <a:rPr lang="en-US" dirty="0"/>
              <a:t>One-time mac</a:t>
            </a:r>
          </a:p>
          <a:p>
            <a:pPr lvl="1"/>
            <a:r>
              <a:rPr lang="en-US" dirty="0"/>
              <a:t>2s bits of keys can authenticate an arbitrary long message by viewing the message as a polynomial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E52492-87D9-4C08-9B84-FB6119C2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6ACD85-41BD-40C0-BD46-4B9E5F76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  Review </a:t>
            </a:r>
          </a:p>
        </p:txBody>
      </p:sp>
    </p:spTree>
    <p:extLst>
      <p:ext uri="{BB962C8B-B14F-4D97-AF65-F5344CB8AC3E}">
        <p14:creationId xmlns:p14="http://schemas.microsoft.com/office/powerpoint/2010/main" val="212578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E4E06-FDF7-40F6-B1D0-3A2EE4F39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Private-key primitive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EDE85-BDB3-4149-90B7-E352506F4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Definition of encryption</a:t>
            </a:r>
          </a:p>
          <a:p>
            <a:r>
              <a:rPr lang="en-US" dirty="0"/>
              <a:t>Definition of authentication</a:t>
            </a:r>
          </a:p>
          <a:p>
            <a:r>
              <a:rPr lang="en-US" dirty="0"/>
              <a:t>Block ciphers</a:t>
            </a:r>
          </a:p>
          <a:p>
            <a:r>
              <a:rPr lang="en-US" dirty="0"/>
              <a:t>Modes of encryption</a:t>
            </a:r>
          </a:p>
          <a:p>
            <a:r>
              <a:rPr lang="en-US" dirty="0"/>
              <a:t>Authentication</a:t>
            </a:r>
          </a:p>
          <a:p>
            <a:r>
              <a:rPr lang="en-US" dirty="0"/>
              <a:t>Authenticate encryption</a:t>
            </a:r>
          </a:p>
        </p:txBody>
      </p:sp>
    </p:spTree>
    <p:extLst>
      <p:ext uri="{BB962C8B-B14F-4D97-AF65-F5344CB8AC3E}">
        <p14:creationId xmlns:p14="http://schemas.microsoft.com/office/powerpoint/2010/main" val="643552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30D663-3451-4780-A6D5-56D70F759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Perfect encryption </a:t>
            </a:r>
          </a:p>
          <a:p>
            <a:pPr lvl="1"/>
            <a:r>
              <a:rPr lang="en-US" dirty="0"/>
              <a:t>key as long as message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Perfect authentication</a:t>
            </a:r>
          </a:p>
          <a:p>
            <a:pPr lvl="1"/>
            <a:r>
              <a:rPr lang="en-US"/>
              <a:t>2s </a:t>
            </a:r>
            <a:r>
              <a:rPr lang="en-US" dirty="0"/>
              <a:t>bits of key per message sent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C55943-0CC1-4729-814D-7CC730DD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FD9EEF-1056-4282-AEB0-D5993E46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Disadvantages of perfect security</a:t>
            </a:r>
          </a:p>
        </p:txBody>
      </p:sp>
    </p:spTree>
    <p:extLst>
      <p:ext uri="{BB962C8B-B14F-4D97-AF65-F5344CB8AC3E}">
        <p14:creationId xmlns:p14="http://schemas.microsoft.com/office/powerpoint/2010/main" val="1946785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BC604-1A80-4865-AC46-74AA86038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Computational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321FE-14F9-4F80-A4A0-69A509F85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Reuse the same key to encrypt multiple messages</a:t>
            </a:r>
          </a:p>
          <a:p>
            <a:endParaRPr lang="en-US" dirty="0"/>
          </a:p>
          <a:p>
            <a:r>
              <a:rPr lang="en-US" dirty="0"/>
              <a:t>Since it is not longer perfectly secure, what we want is the amount of effort it requires to break is larger than all the computational power in the universe</a:t>
            </a:r>
          </a:p>
        </p:txBody>
      </p:sp>
    </p:spTree>
    <p:extLst>
      <p:ext uri="{BB962C8B-B14F-4D97-AF65-F5344CB8AC3E}">
        <p14:creationId xmlns:p14="http://schemas.microsoft.com/office/powerpoint/2010/main" val="1543303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2C5B1-846D-4B20-933E-A29790C3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Historical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3416C-DDBD-43AA-AFDA-E23F68588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Caesar cipher</a:t>
            </a:r>
          </a:p>
          <a:p>
            <a:endParaRPr lang="en-US" dirty="0"/>
          </a:p>
          <a:p>
            <a:r>
              <a:rPr lang="en-US" dirty="0"/>
              <a:t>Reusing one-time pad</a:t>
            </a:r>
          </a:p>
          <a:p>
            <a:endParaRPr lang="en-US" dirty="0"/>
          </a:p>
          <a:p>
            <a:r>
              <a:rPr lang="en-US" dirty="0"/>
              <a:t>Substitution cipher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86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EDE4F-BE13-46FA-B4AE-3CCB67316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Caesar cipher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05B92-7E59-4C22-8228-22EECB9FD0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Keygen </a:t>
                </a:r>
              </a:p>
              <a:p>
                <a:pPr lvl="1"/>
                <a:r>
                  <a:rPr lang="en-US" dirty="0"/>
                  <a:t>Select a random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 [1,26]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Encryption</a:t>
                </a:r>
              </a:p>
              <a:p>
                <a:pPr lvl="1"/>
                <a:r>
                  <a:rPr lang="en-US" dirty="0"/>
                  <a:t>Convert each letter to a number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(0,…,25)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Encrypt each number letter using the key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Convert the result back to number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0,…,25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</a:t>
                </a:r>
              </a:p>
              <a:p>
                <a:pPr lvl="1"/>
                <a:r>
                  <a:rPr lang="en-US" dirty="0"/>
                  <a:t>k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4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m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𝐶𝑎𝑒𝑠𝑎𝑟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𝑔𝑒𝑖𝑤𝑒𝑣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05B92-7E59-4C22-8228-22EECB9FD0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Image result for caesar cipher">
            <a:extLst>
              <a:ext uri="{FF2B5EF4-FFF2-40B4-BE49-F238E27FC236}">
                <a16:creationId xmlns:a16="http://schemas.microsoft.com/office/drawing/2014/main" id="{8604EE06-2529-491F-AA8C-1F9312C59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7886"/>
            <a:ext cx="2977570" cy="297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53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D9B4-6647-4CC7-AE27-67F13401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Very easy to break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9F4EF1-A572-4DD1-BED6-8F4C09F17E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Trivial attack: Only 26 keys.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Lesson: </a:t>
                </a:r>
                <a:r>
                  <a:rPr lang="en-US" b="1" dirty="0"/>
                  <a:t>A good computational encryption scheme needs long keys.</a:t>
                </a:r>
              </a:p>
              <a:p>
                <a:endParaRPr lang="en-US" b="1" dirty="0"/>
              </a:p>
              <a:p>
                <a:r>
                  <a:rPr lang="en-US" dirty="0"/>
                  <a:t>How large must a key be?</a:t>
                </a:r>
              </a:p>
              <a:p>
                <a:pPr lvl="1"/>
                <a:r>
                  <a:rPr lang="en-US" dirty="0"/>
                  <a:t>It should require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sup>
                    </m:sSup>
                  </m:oMath>
                </a14:m>
                <a:r>
                  <a:rPr lang="en-US" dirty="0"/>
                  <a:t> operations to break the key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9F4EF1-A572-4DD1-BED6-8F4C09F17E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035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B418-8A11-4F77-A29A-3F589BC7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02544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Permutation cipher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26076-7889-49AE-BFE5-C4BD32C6E1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Key generation</a:t>
                </a:r>
              </a:p>
              <a:p>
                <a:pPr lvl="1"/>
                <a:r>
                  <a:rPr lang="en-US" dirty="0"/>
                  <a:t>Sample permutation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→[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b="0" dirty="0"/>
                  <a:t>Encryption</a:t>
                </a:r>
              </a:p>
              <a:p>
                <a:pPr lvl="1"/>
                <a:r>
                  <a:rPr lang="en-US" dirty="0"/>
                  <a:t>Apply the permutation to each letter </a:t>
                </a:r>
                <a:endParaRPr lang="en-US" b="0" dirty="0"/>
              </a:p>
              <a:p>
                <a:pPr lvl="1"/>
                <a:endParaRPr lang="en-US" b="0" dirty="0"/>
              </a:p>
              <a:p>
                <a:r>
                  <a:rPr lang="en-US" dirty="0"/>
                  <a:t>Decryption</a:t>
                </a:r>
              </a:p>
              <a:p>
                <a:pPr lvl="1"/>
                <a:r>
                  <a:rPr lang="en-US" dirty="0"/>
                  <a:t>Apply the inverse permutation to each letter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26076-7889-49AE-BFE5-C4BD32C6E1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6887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2DFB9-0755-4597-95E9-15D950EF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Frequency of letters in the English language</a:t>
            </a:r>
          </a:p>
        </p:txBody>
      </p:sp>
      <p:pic>
        <p:nvPicPr>
          <p:cNvPr id="1026" name="Picture 2" descr="https://upload.wikimedia.org/wikipedia/commons/thumb/4/41/English-slf.png/320px-English-slf.png">
            <a:extLst>
              <a:ext uri="{FF2B5EF4-FFF2-40B4-BE49-F238E27FC236}">
                <a16:creationId xmlns:a16="http://schemas.microsoft.com/office/drawing/2014/main" id="{D3C4B39B-9D56-4501-AB34-57BA10123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76525"/>
            <a:ext cx="82962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553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E6AA9-0F98-4015-AFA3-2764657E0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Which princess are they plotting to kidnap?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E60F1C-BF9E-4F9D-9915-77BC5007C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247" y="4286250"/>
            <a:ext cx="1161753" cy="1141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1359EA-CC14-4561-BC56-8CBD34C2A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781" y="4286250"/>
            <a:ext cx="1107059" cy="1141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A2FB96-0FCF-4DE4-A3C3-FD44696E5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733" y="2720344"/>
            <a:ext cx="1107281" cy="12159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08AA3A-FDBF-42DE-8694-3644C59FF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7544" y="2597788"/>
            <a:ext cx="974035" cy="146105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A84F89-3B26-419E-B7DB-F496C22A2C9F}"/>
              </a:ext>
            </a:extLst>
          </p:cNvPr>
          <p:cNvCxnSpPr>
            <a:cxnSpLocks/>
          </p:cNvCxnSpPr>
          <p:nvPr/>
        </p:nvCxnSpPr>
        <p:spPr>
          <a:xfrm>
            <a:off x="2714736" y="3404097"/>
            <a:ext cx="4105165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8DEFF0-3426-43FD-A27A-4F7B3FC231EE}"/>
              </a:ext>
            </a:extLst>
          </p:cNvPr>
          <p:cNvSpPr txBox="1"/>
          <p:nvPr/>
        </p:nvSpPr>
        <p:spPr>
          <a:xfrm>
            <a:off x="4200985" y="3007418"/>
            <a:ext cx="7777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WMMW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C84262-C155-4975-9230-7E4B1DC38115}"/>
              </a:ext>
            </a:extLst>
          </p:cNvPr>
          <p:cNvSpPr txBox="1"/>
          <p:nvPr/>
        </p:nvSpPr>
        <p:spPr>
          <a:xfrm>
            <a:off x="3697000" y="5428059"/>
            <a:ext cx="6158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Anna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4C080F-76A9-4716-B76A-415A98516808}"/>
              </a:ext>
            </a:extLst>
          </p:cNvPr>
          <p:cNvSpPr txBox="1"/>
          <p:nvPr/>
        </p:nvSpPr>
        <p:spPr>
          <a:xfrm>
            <a:off x="5216036" y="5428059"/>
            <a:ext cx="513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Elsa</a:t>
            </a:r>
          </a:p>
        </p:txBody>
      </p:sp>
    </p:spTree>
    <p:extLst>
      <p:ext uri="{BB962C8B-B14F-4D97-AF65-F5344CB8AC3E}">
        <p14:creationId xmlns:p14="http://schemas.microsoft.com/office/powerpoint/2010/main" val="197863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6D05-C048-4DDE-86FF-8025E3B98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Security of permutation cipher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B3BC1-B2DF-4E36-A9CF-90ED0A678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# Keys = 26! = 2^88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Lesson: </a:t>
            </a:r>
            <a:r>
              <a:rPr lang="en-US" b="1" dirty="0"/>
              <a:t>Encryption scheme should break correlations</a:t>
            </a:r>
          </a:p>
          <a:p>
            <a:endParaRPr lang="en-US" b="1" dirty="0"/>
          </a:p>
          <a:p>
            <a:r>
              <a:rPr lang="en-US" dirty="0"/>
              <a:t>Lesson: </a:t>
            </a:r>
            <a:r>
              <a:rPr lang="en-US" b="1" dirty="0"/>
              <a:t>Encryption scheme should not allow an attacker to distinguish between any two messages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924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872" y="1219200"/>
            <a:ext cx="7772400" cy="11439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Computational encryption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Samuel Ranellucci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37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9C9B-236F-4E9D-A2C1-99CDBFF7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Hash function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814ADD-B228-44B3-A3BC-D2748D7501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Map a long string to a shorter string</a:t>
                </a:r>
              </a:p>
              <a:p>
                <a:endParaRPr lang="en-US" dirty="0"/>
              </a:p>
              <a:p>
                <a:r>
                  <a:rPr lang="en-US" dirty="0"/>
                  <a:t>Collision-resistance </a:t>
                </a:r>
              </a:p>
              <a:p>
                <a:pPr lvl="1"/>
                <a:r>
                  <a:rPr lang="en-US" dirty="0"/>
                  <a:t>Hard to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Useful to protect integrity of systems</a:t>
                </a:r>
              </a:p>
              <a:p>
                <a:endParaRPr lang="en-US" dirty="0"/>
              </a:p>
              <a:p>
                <a:r>
                  <a:rPr lang="en-US" dirty="0"/>
                  <a:t>Protect passwords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814ADD-B228-44B3-A3BC-D2748D7501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2823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4C35-F830-4E5C-AB5B-87FF7CD1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Computational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8760A-2B73-4E06-852A-3EBC41EDF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Encrypt many messages using short keys</a:t>
            </a:r>
          </a:p>
          <a:p>
            <a:endParaRPr lang="en-CA" dirty="0"/>
          </a:p>
          <a:p>
            <a:r>
              <a:rPr lang="en-CA" dirty="0"/>
              <a:t>Limitations of perfect secrecy can be bypassed</a:t>
            </a:r>
          </a:p>
          <a:p>
            <a:endParaRPr lang="en-CA" dirty="0"/>
          </a:p>
          <a:p>
            <a:r>
              <a:rPr lang="en-CA" dirty="0"/>
              <a:t>We can achieve a strong but necessarily weaker notion than perfect secrecy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661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E0B84-4BE7-49BC-8A05-EC972975E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Computational approach to secure encryption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05281-22B2-495F-AD60-6E6F2F56F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A computation encryption scheme can be broken given enough time</a:t>
            </a:r>
          </a:p>
          <a:p>
            <a:pPr lvl="1"/>
            <a:r>
              <a:rPr lang="en-CA" dirty="0"/>
              <a:t>Try all the keys until you find the right one</a:t>
            </a:r>
          </a:p>
          <a:p>
            <a:pPr lvl="1"/>
            <a:r>
              <a:rPr lang="en-CA" dirty="0"/>
              <a:t>Guess keys until you find the right one 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Under certain assumptions, it should take millions of years to break an encryption scheme even given all the (current and future) computation power available on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066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7FA7-34C1-476E-B98B-2FEBA006F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6988D-CED7-4E2E-9291-63BDEDD1B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r>
              <a:rPr lang="en-CA" sz="3000" dirty="0"/>
              <a:t>An cryptographic scheme is secure if</a:t>
            </a:r>
          </a:p>
          <a:p>
            <a:pPr marL="342900" lvl="1" indent="0">
              <a:buNone/>
            </a:pPr>
            <a:r>
              <a:rPr lang="en-CA" sz="2700" dirty="0"/>
              <a:t>there exists no efficient algorithm which breaks the scheme with non-negligible probability.</a:t>
            </a:r>
          </a:p>
          <a:p>
            <a:pPr marL="342900" lvl="1" indent="0">
              <a:buNone/>
            </a:pPr>
            <a:endParaRPr lang="en-CA" sz="2700" dirty="0"/>
          </a:p>
          <a:p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845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765069-332B-4EFC-A9CC-47C63D3AEDA3}"/>
              </a:ext>
            </a:extLst>
          </p:cNvPr>
          <p:cNvSpPr/>
          <p:nvPr/>
        </p:nvSpPr>
        <p:spPr>
          <a:xfrm>
            <a:off x="314331" y="1969544"/>
            <a:ext cx="3177767" cy="19538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4B62B-E268-49AA-AE2E-EDC2A39CC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Encryption game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AA804-85AB-499E-A4CF-991D0115B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EBE8F5-E226-4761-9340-BBA7F2E4A1D9}"/>
              </a:ext>
            </a:extLst>
          </p:cNvPr>
          <p:cNvSpPr/>
          <p:nvPr/>
        </p:nvSpPr>
        <p:spPr>
          <a:xfrm>
            <a:off x="1958872" y="2485486"/>
            <a:ext cx="1282433" cy="10355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BC7FA21-E91A-4C1D-97CA-4BDC10ED69E8}"/>
              </a:ext>
            </a:extLst>
          </p:cNvPr>
          <p:cNvCxnSpPr>
            <a:cxnSpLocks/>
          </p:cNvCxnSpPr>
          <p:nvPr/>
        </p:nvCxnSpPr>
        <p:spPr>
          <a:xfrm>
            <a:off x="556889" y="2812015"/>
            <a:ext cx="1286158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D78774-663E-4258-8BA3-47421D1F569A}"/>
              </a:ext>
            </a:extLst>
          </p:cNvPr>
          <p:cNvCxnSpPr>
            <a:cxnSpLocks/>
          </p:cNvCxnSpPr>
          <p:nvPr/>
        </p:nvCxnSpPr>
        <p:spPr>
          <a:xfrm flipH="1">
            <a:off x="511166" y="3483625"/>
            <a:ext cx="13776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B4F3B61-DAFD-4278-8BC9-8F9369450D68}"/>
                  </a:ext>
                </a:extLst>
              </p:cNvPr>
              <p:cNvSpPr/>
              <p:nvPr/>
            </p:nvSpPr>
            <p:spPr>
              <a:xfrm>
                <a:off x="808718" y="2484415"/>
                <a:ext cx="691055" cy="3000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35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3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B4F3B61-DAFD-4278-8BC9-8F9369450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18" y="2484415"/>
                <a:ext cx="691055" cy="3000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0B918D-C772-463A-9581-6C33FA741E9B}"/>
                  </a:ext>
                </a:extLst>
              </p:cNvPr>
              <p:cNvSpPr txBox="1"/>
              <p:nvPr/>
            </p:nvSpPr>
            <p:spPr>
              <a:xfrm>
                <a:off x="1917733" y="2862506"/>
                <a:ext cx="1331198" cy="71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5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350" dirty="0"/>
              </a:p>
              <a:p>
                <a:endParaRPr lang="en-US" sz="1350" dirty="0"/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0B918D-C772-463A-9581-6C33FA741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733" y="2862506"/>
                <a:ext cx="1331198" cy="7155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3B84F7C-C150-47BD-BAD4-C1E068B60583}"/>
              </a:ext>
            </a:extLst>
          </p:cNvPr>
          <p:cNvSpPr txBox="1"/>
          <p:nvPr/>
        </p:nvSpPr>
        <p:spPr>
          <a:xfrm>
            <a:off x="1136841" y="3160816"/>
            <a:ext cx="2118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90EC68-C739-4B35-968E-D886789F6CDA}"/>
              </a:ext>
            </a:extLst>
          </p:cNvPr>
          <p:cNvSpPr txBox="1"/>
          <p:nvPr/>
        </p:nvSpPr>
        <p:spPr>
          <a:xfrm>
            <a:off x="504990" y="4634410"/>
            <a:ext cx="822431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An encryption scheme is secure if any adversary can only guess with very small probability which of these two games he is playing.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92B249-B62B-49A3-B36C-B835289BFAF3}"/>
                  </a:ext>
                </a:extLst>
              </p:cNvPr>
              <p:cNvSpPr txBox="1"/>
              <p:nvPr/>
            </p:nvSpPr>
            <p:spPr>
              <a:xfrm>
                <a:off x="1549767" y="4069456"/>
                <a:ext cx="586558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92B249-B62B-49A3-B36C-B835289BF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767" y="4069456"/>
                <a:ext cx="586558" cy="300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2FD139C0-C904-4E0C-B264-730FB7D67E64}"/>
              </a:ext>
            </a:extLst>
          </p:cNvPr>
          <p:cNvSpPr/>
          <p:nvPr/>
        </p:nvSpPr>
        <p:spPr>
          <a:xfrm>
            <a:off x="5551537" y="1969544"/>
            <a:ext cx="3177767" cy="19538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B85693C-64B4-479C-A57C-0AF0E7CE484E}"/>
              </a:ext>
            </a:extLst>
          </p:cNvPr>
          <p:cNvSpPr/>
          <p:nvPr/>
        </p:nvSpPr>
        <p:spPr>
          <a:xfrm>
            <a:off x="7196078" y="2485486"/>
            <a:ext cx="1282433" cy="10355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17265D1-3591-4F7B-A5A8-83D09C6B8988}"/>
              </a:ext>
            </a:extLst>
          </p:cNvPr>
          <p:cNvCxnSpPr>
            <a:cxnSpLocks/>
          </p:cNvCxnSpPr>
          <p:nvPr/>
        </p:nvCxnSpPr>
        <p:spPr>
          <a:xfrm>
            <a:off x="5794095" y="2812015"/>
            <a:ext cx="1286158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6CE2159-F30E-4E18-8A7C-2B8742398886}"/>
              </a:ext>
            </a:extLst>
          </p:cNvPr>
          <p:cNvCxnSpPr>
            <a:cxnSpLocks/>
          </p:cNvCxnSpPr>
          <p:nvPr/>
        </p:nvCxnSpPr>
        <p:spPr>
          <a:xfrm flipH="1">
            <a:off x="5748372" y="3483625"/>
            <a:ext cx="13776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5684008-7918-4A2C-9982-0423C27719A5}"/>
                  </a:ext>
                </a:extLst>
              </p:cNvPr>
              <p:cNvSpPr/>
              <p:nvPr/>
            </p:nvSpPr>
            <p:spPr>
              <a:xfrm>
                <a:off x="6045924" y="2484415"/>
                <a:ext cx="752835" cy="3000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35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3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5684008-7918-4A2C-9982-0423C27719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924" y="2484415"/>
                <a:ext cx="752835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87618A7-03A6-4863-8BED-494ABAE4230A}"/>
                  </a:ext>
                </a:extLst>
              </p:cNvPr>
              <p:cNvSpPr txBox="1"/>
              <p:nvPr/>
            </p:nvSpPr>
            <p:spPr>
              <a:xfrm>
                <a:off x="7154938" y="2862506"/>
                <a:ext cx="1331198" cy="71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5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350" dirty="0"/>
              </a:p>
              <a:p>
                <a:endParaRPr lang="en-US" sz="1350" dirty="0"/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87618A7-03A6-4863-8BED-494ABAE42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938" y="2862506"/>
                <a:ext cx="1331198" cy="7155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9FE24ED9-2640-4952-BD2F-82E0DA29B699}"/>
              </a:ext>
            </a:extLst>
          </p:cNvPr>
          <p:cNvSpPr txBox="1"/>
          <p:nvPr/>
        </p:nvSpPr>
        <p:spPr>
          <a:xfrm>
            <a:off x="6374047" y="3160816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51EBE0-1D05-4E84-9CBF-0A7EC61F02A7}"/>
                  </a:ext>
                </a:extLst>
              </p:cNvPr>
              <p:cNvSpPr txBox="1"/>
              <p:nvPr/>
            </p:nvSpPr>
            <p:spPr>
              <a:xfrm>
                <a:off x="6786973" y="4069456"/>
                <a:ext cx="586558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51EBE0-1D05-4E84-9CBF-0A7EC61F0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973" y="4069456"/>
                <a:ext cx="586558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8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42" grpId="0" animBg="1"/>
      <p:bldP spid="43" grpId="0"/>
      <p:bldP spid="4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60AF83-9E9E-4619-B242-6D7C2C3E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C701A4-87D1-4F1F-ABBF-9AF8169B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Is the previous definition sufficient?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6B9D60-B0B1-42D1-9C79-53C047D5DF81}"/>
              </a:ext>
            </a:extLst>
          </p:cNvPr>
          <p:cNvSpPr/>
          <p:nvPr/>
        </p:nvSpPr>
        <p:spPr>
          <a:xfrm>
            <a:off x="301644" y="1905000"/>
            <a:ext cx="3177767" cy="19538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B65942-4230-4AFD-9050-EC6AD851813C}"/>
              </a:ext>
            </a:extLst>
          </p:cNvPr>
          <p:cNvSpPr/>
          <p:nvPr/>
        </p:nvSpPr>
        <p:spPr>
          <a:xfrm>
            <a:off x="1946185" y="2420942"/>
            <a:ext cx="1282433" cy="10355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2A75AB6-EC2B-45C1-A19B-65E305E84326}"/>
              </a:ext>
            </a:extLst>
          </p:cNvPr>
          <p:cNvCxnSpPr>
            <a:cxnSpLocks/>
          </p:cNvCxnSpPr>
          <p:nvPr/>
        </p:nvCxnSpPr>
        <p:spPr>
          <a:xfrm>
            <a:off x="544202" y="2747471"/>
            <a:ext cx="1286158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1E5FD0-2BBC-43DE-B15E-7A3721642B78}"/>
              </a:ext>
            </a:extLst>
          </p:cNvPr>
          <p:cNvCxnSpPr>
            <a:cxnSpLocks/>
          </p:cNvCxnSpPr>
          <p:nvPr/>
        </p:nvCxnSpPr>
        <p:spPr>
          <a:xfrm flipH="1">
            <a:off x="498479" y="3419081"/>
            <a:ext cx="13776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33DC8AF-122C-4E64-8B2E-43875B855731}"/>
                  </a:ext>
                </a:extLst>
              </p:cNvPr>
              <p:cNvSpPr/>
              <p:nvPr/>
            </p:nvSpPr>
            <p:spPr>
              <a:xfrm>
                <a:off x="796031" y="2419871"/>
                <a:ext cx="691055" cy="3000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35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3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33DC8AF-122C-4E64-8B2E-43875B855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31" y="2419871"/>
                <a:ext cx="691055" cy="3000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16E66D-A6BB-413D-876E-D6EE8A4A3768}"/>
                  </a:ext>
                </a:extLst>
              </p:cNvPr>
              <p:cNvSpPr txBox="1"/>
              <p:nvPr/>
            </p:nvSpPr>
            <p:spPr>
              <a:xfrm>
                <a:off x="1905046" y="2797962"/>
                <a:ext cx="1331198" cy="71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5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350" dirty="0"/>
              </a:p>
              <a:p>
                <a:endParaRPr lang="en-US" sz="1350" dirty="0"/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16E66D-A6BB-413D-876E-D6EE8A4A3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46" y="2797962"/>
                <a:ext cx="1331198" cy="7155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E479741-8682-483D-99E4-792B2694D338}"/>
              </a:ext>
            </a:extLst>
          </p:cNvPr>
          <p:cNvSpPr txBox="1"/>
          <p:nvPr/>
        </p:nvSpPr>
        <p:spPr>
          <a:xfrm>
            <a:off x="1124154" y="3096272"/>
            <a:ext cx="2118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D88EB2-DA08-4771-ABCF-7B98D1AE1E51}"/>
                  </a:ext>
                </a:extLst>
              </p:cNvPr>
              <p:cNvSpPr txBox="1"/>
              <p:nvPr/>
            </p:nvSpPr>
            <p:spPr>
              <a:xfrm>
                <a:off x="1537080" y="4004912"/>
                <a:ext cx="586558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D88EB2-DA08-4771-ABCF-7B98D1AE1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080" y="4004912"/>
                <a:ext cx="586558" cy="300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0FB1FC95-0F7E-4FF3-B25A-97BD0CBCD620}"/>
              </a:ext>
            </a:extLst>
          </p:cNvPr>
          <p:cNvSpPr/>
          <p:nvPr/>
        </p:nvSpPr>
        <p:spPr>
          <a:xfrm>
            <a:off x="5538850" y="1905000"/>
            <a:ext cx="3177767" cy="19538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3C715D-59FE-4BCC-A6D0-F010E7641FBF}"/>
              </a:ext>
            </a:extLst>
          </p:cNvPr>
          <p:cNvSpPr/>
          <p:nvPr/>
        </p:nvSpPr>
        <p:spPr>
          <a:xfrm>
            <a:off x="7183391" y="2420942"/>
            <a:ext cx="1282433" cy="10355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25CEF1-293C-439B-8E33-4CBEB6F27A44}"/>
              </a:ext>
            </a:extLst>
          </p:cNvPr>
          <p:cNvCxnSpPr>
            <a:cxnSpLocks/>
          </p:cNvCxnSpPr>
          <p:nvPr/>
        </p:nvCxnSpPr>
        <p:spPr>
          <a:xfrm>
            <a:off x="5781408" y="2747471"/>
            <a:ext cx="1286158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A7FC037-1B23-409E-A0E8-B4439495DD7A}"/>
              </a:ext>
            </a:extLst>
          </p:cNvPr>
          <p:cNvCxnSpPr>
            <a:cxnSpLocks/>
          </p:cNvCxnSpPr>
          <p:nvPr/>
        </p:nvCxnSpPr>
        <p:spPr>
          <a:xfrm flipH="1">
            <a:off x="5735685" y="3419081"/>
            <a:ext cx="13776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0D72FE2-49DE-4422-BB3D-1D3C2DEC7C80}"/>
                  </a:ext>
                </a:extLst>
              </p:cNvPr>
              <p:cNvSpPr/>
              <p:nvPr/>
            </p:nvSpPr>
            <p:spPr>
              <a:xfrm>
                <a:off x="6033237" y="2419871"/>
                <a:ext cx="752835" cy="3000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35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3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0D72FE2-49DE-4422-BB3D-1D3C2DEC7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237" y="2419871"/>
                <a:ext cx="752835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77E3EC-1CB5-4934-A63A-BA36481113FA}"/>
                  </a:ext>
                </a:extLst>
              </p:cNvPr>
              <p:cNvSpPr txBox="1"/>
              <p:nvPr/>
            </p:nvSpPr>
            <p:spPr>
              <a:xfrm>
                <a:off x="7142251" y="2797962"/>
                <a:ext cx="1331198" cy="71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5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350" dirty="0"/>
              </a:p>
              <a:p>
                <a:endParaRPr lang="en-US" sz="1350" dirty="0"/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77E3EC-1CB5-4934-A63A-BA3648111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251" y="2797962"/>
                <a:ext cx="1331198" cy="7155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A6FBC25-F43E-4AE7-8DA5-3A701B29D89D}"/>
              </a:ext>
            </a:extLst>
          </p:cNvPr>
          <p:cNvSpPr txBox="1"/>
          <p:nvPr/>
        </p:nvSpPr>
        <p:spPr>
          <a:xfrm>
            <a:off x="6361360" y="3096272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64BDFE-6CC8-4FA3-89B8-1DD48B13DE05}"/>
                  </a:ext>
                </a:extLst>
              </p:cNvPr>
              <p:cNvSpPr txBox="1"/>
              <p:nvPr/>
            </p:nvSpPr>
            <p:spPr>
              <a:xfrm>
                <a:off x="6774286" y="4004912"/>
                <a:ext cx="586558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64BDFE-6CC8-4FA3-89B8-1DD48B13D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86" y="4004912"/>
                <a:ext cx="586558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00EE7DA-3175-411D-831E-11A9C1D59842}"/>
              </a:ext>
            </a:extLst>
          </p:cNvPr>
          <p:cNvSpPr txBox="1"/>
          <p:nvPr/>
        </p:nvSpPr>
        <p:spPr>
          <a:xfrm>
            <a:off x="504990" y="4634410"/>
            <a:ext cx="822431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If an encryption scheme is deterministic (a message always gets encrypted to the same ciphertext) then an adversary can learn if the same message was encrypted twice</a:t>
            </a:r>
          </a:p>
        </p:txBody>
      </p:sp>
    </p:spTree>
    <p:extLst>
      <p:ext uri="{BB962C8B-B14F-4D97-AF65-F5344CB8AC3E}">
        <p14:creationId xmlns:p14="http://schemas.microsoft.com/office/powerpoint/2010/main" val="233569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7" grpId="0" animBg="1"/>
      <p:bldP spid="18" grpId="0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4D262-C2E5-4D34-99AD-B7ABF6FC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Midway islands (non-CPA secure)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81315-730A-4D9B-90C0-5A1F17A4C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American cryptanalysts thought:  * = Midway Island</a:t>
            </a:r>
          </a:p>
          <a:p>
            <a:endParaRPr lang="en-US" dirty="0"/>
          </a:p>
          <a:p>
            <a:r>
              <a:rPr lang="en-US" dirty="0"/>
              <a:t>Americans sent:  “Midway is low on water”</a:t>
            </a:r>
          </a:p>
          <a:p>
            <a:endParaRPr lang="en-US" dirty="0"/>
          </a:p>
          <a:p>
            <a:r>
              <a:rPr lang="en-US" dirty="0"/>
              <a:t>Japanese sent:  “* blah blah”</a:t>
            </a:r>
          </a:p>
          <a:p>
            <a:endParaRPr lang="en-US" dirty="0"/>
          </a:p>
          <a:p>
            <a:r>
              <a:rPr lang="en-US" dirty="0"/>
              <a:t>Americans confirmed that * = Midway Island </a:t>
            </a:r>
          </a:p>
          <a:p>
            <a:endParaRPr lang="en-US" dirty="0"/>
          </a:p>
          <a:p>
            <a:r>
              <a:rPr lang="en-US" dirty="0"/>
              <a:t>Lesson: Adversaries can influence what is being encrypted</a:t>
            </a:r>
          </a:p>
        </p:txBody>
      </p:sp>
    </p:spTree>
    <p:extLst>
      <p:ext uri="{BB962C8B-B14F-4D97-AF65-F5344CB8AC3E}">
        <p14:creationId xmlns:p14="http://schemas.microsoft.com/office/powerpoint/2010/main" val="1562964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8963ABA6-E8E0-4CBC-B644-CE4D9530CBCF}"/>
              </a:ext>
            </a:extLst>
          </p:cNvPr>
          <p:cNvSpPr/>
          <p:nvPr/>
        </p:nvSpPr>
        <p:spPr>
          <a:xfrm>
            <a:off x="5073602" y="2202435"/>
            <a:ext cx="3916177" cy="31962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39BCC6A-4910-4F84-91A6-B8CBFEA1BEDB}"/>
              </a:ext>
            </a:extLst>
          </p:cNvPr>
          <p:cNvSpPr/>
          <p:nvPr/>
        </p:nvSpPr>
        <p:spPr>
          <a:xfrm>
            <a:off x="628651" y="2202435"/>
            <a:ext cx="3639587" cy="32724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2744F3A-4E59-4FB5-8383-48B1A0B0FD21}"/>
                  </a:ext>
                </a:extLst>
              </p:cNvPr>
              <p:cNvSpPr txBox="1"/>
              <p:nvPr/>
            </p:nvSpPr>
            <p:spPr>
              <a:xfrm>
                <a:off x="2159919" y="5504437"/>
                <a:ext cx="722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2744F3A-4E59-4FB5-8383-48B1A0B0F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919" y="5504437"/>
                <a:ext cx="7228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92EA72DE-12A3-4B4C-826E-5A9B68C29D81}"/>
              </a:ext>
            </a:extLst>
          </p:cNvPr>
          <p:cNvSpPr/>
          <p:nvPr/>
        </p:nvSpPr>
        <p:spPr>
          <a:xfrm>
            <a:off x="1680904" y="3379273"/>
            <a:ext cx="346570" cy="30008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3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8244B6-6977-4F5A-9E75-2800F2D94B84}"/>
              </a:ext>
            </a:extLst>
          </p:cNvPr>
          <p:cNvSpPr/>
          <p:nvPr/>
        </p:nvSpPr>
        <p:spPr>
          <a:xfrm>
            <a:off x="2521347" y="2502497"/>
            <a:ext cx="1282433" cy="18639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4662C-B6A2-4081-8F04-AF599B33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Chosen-plaintext security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1964CF-69A2-42E9-BB29-B90AD3D6F615}"/>
              </a:ext>
            </a:extLst>
          </p:cNvPr>
          <p:cNvCxnSpPr>
            <a:cxnSpLocks/>
          </p:cNvCxnSpPr>
          <p:nvPr/>
        </p:nvCxnSpPr>
        <p:spPr>
          <a:xfrm>
            <a:off x="1143745" y="2704071"/>
            <a:ext cx="1286158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F22E93-2232-466D-9CFB-30B7FFB756B7}"/>
              </a:ext>
            </a:extLst>
          </p:cNvPr>
          <p:cNvCxnSpPr>
            <a:cxnSpLocks/>
          </p:cNvCxnSpPr>
          <p:nvPr/>
        </p:nvCxnSpPr>
        <p:spPr>
          <a:xfrm flipH="1">
            <a:off x="1052301" y="3096377"/>
            <a:ext cx="13776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605ADFF-8BDA-4FBB-946D-5C1D2277551B}"/>
                  </a:ext>
                </a:extLst>
              </p:cNvPr>
              <p:cNvSpPr/>
              <p:nvPr/>
            </p:nvSpPr>
            <p:spPr>
              <a:xfrm>
                <a:off x="1410406" y="2347658"/>
                <a:ext cx="77033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605ADFF-8BDA-4FBB-946D-5C1D227755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06" y="2347658"/>
                <a:ext cx="77033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D0E5206-3F49-4A47-B608-6777866E785A}"/>
                  </a:ext>
                </a:extLst>
              </p:cNvPr>
              <p:cNvSpPr txBox="1"/>
              <p:nvPr/>
            </p:nvSpPr>
            <p:spPr>
              <a:xfrm>
                <a:off x="2535821" y="2777347"/>
                <a:ext cx="1331198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400" dirty="0"/>
              </a:p>
              <a:p>
                <a:endParaRPr lang="en-US" sz="1350" dirty="0"/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D0E5206-3F49-4A47-B608-6777866E7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821" y="2777347"/>
                <a:ext cx="1331198" cy="7232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008957D-1509-40F6-826C-557D6CDAC5BE}"/>
              </a:ext>
            </a:extLst>
          </p:cNvPr>
          <p:cNvSpPr txBox="1"/>
          <p:nvPr/>
        </p:nvSpPr>
        <p:spPr>
          <a:xfrm>
            <a:off x="1680905" y="278163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B9046E-0717-4BF3-A158-ABCFB3E26163}"/>
              </a:ext>
            </a:extLst>
          </p:cNvPr>
          <p:cNvCxnSpPr>
            <a:cxnSpLocks/>
          </p:cNvCxnSpPr>
          <p:nvPr/>
        </p:nvCxnSpPr>
        <p:spPr>
          <a:xfrm>
            <a:off x="1249663" y="3708924"/>
            <a:ext cx="1286158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5E30F2-FE9B-401B-AEA7-093CA0846A86}"/>
                  </a:ext>
                </a:extLst>
              </p:cNvPr>
              <p:cNvSpPr txBox="1"/>
              <p:nvPr/>
            </p:nvSpPr>
            <p:spPr>
              <a:xfrm>
                <a:off x="2496964" y="3805077"/>
                <a:ext cx="1331198" cy="71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5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350" dirty="0"/>
              </a:p>
              <a:p>
                <a:endParaRPr lang="en-US" sz="1350" dirty="0"/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5E30F2-FE9B-401B-AEA7-093CA0846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964" y="3805077"/>
                <a:ext cx="1331198" cy="7155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5F95DC8-D363-432B-9645-6868A008F53A}"/>
              </a:ext>
            </a:extLst>
          </p:cNvPr>
          <p:cNvCxnSpPr>
            <a:cxnSpLocks/>
          </p:cNvCxnSpPr>
          <p:nvPr/>
        </p:nvCxnSpPr>
        <p:spPr>
          <a:xfrm flipH="1">
            <a:off x="1090785" y="4152944"/>
            <a:ext cx="13776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991FB94-3D1E-47DD-BE87-CE7DBA01A279}"/>
              </a:ext>
            </a:extLst>
          </p:cNvPr>
          <p:cNvSpPr txBox="1"/>
          <p:nvPr/>
        </p:nvSpPr>
        <p:spPr>
          <a:xfrm>
            <a:off x="1719389" y="3838203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EB7FEE-B700-46B8-BD14-EB009482AA60}"/>
              </a:ext>
            </a:extLst>
          </p:cNvPr>
          <p:cNvSpPr txBox="1"/>
          <p:nvPr/>
        </p:nvSpPr>
        <p:spPr>
          <a:xfrm>
            <a:off x="861580" y="4550227"/>
            <a:ext cx="3173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Repeat as many times as the distinguisher wants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1BD210-2DB8-4796-94E6-263249F0B277}"/>
              </a:ext>
            </a:extLst>
          </p:cNvPr>
          <p:cNvSpPr/>
          <p:nvPr/>
        </p:nvSpPr>
        <p:spPr>
          <a:xfrm>
            <a:off x="6126316" y="3379273"/>
            <a:ext cx="346570" cy="30008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3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787825-2D60-4F56-B9A8-2DE28EC23159}"/>
              </a:ext>
            </a:extLst>
          </p:cNvPr>
          <p:cNvSpPr/>
          <p:nvPr/>
        </p:nvSpPr>
        <p:spPr>
          <a:xfrm>
            <a:off x="6966758" y="2495707"/>
            <a:ext cx="1282433" cy="18639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0935951-7870-4101-B0A3-3E33B1C0EC2D}"/>
              </a:ext>
            </a:extLst>
          </p:cNvPr>
          <p:cNvCxnSpPr>
            <a:cxnSpLocks/>
          </p:cNvCxnSpPr>
          <p:nvPr/>
        </p:nvCxnSpPr>
        <p:spPr>
          <a:xfrm>
            <a:off x="5589156" y="2704071"/>
            <a:ext cx="1286158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0B0F854-FAA4-4761-A021-3A48508B71F0}"/>
              </a:ext>
            </a:extLst>
          </p:cNvPr>
          <p:cNvCxnSpPr>
            <a:cxnSpLocks/>
          </p:cNvCxnSpPr>
          <p:nvPr/>
        </p:nvCxnSpPr>
        <p:spPr>
          <a:xfrm flipH="1">
            <a:off x="5497712" y="3096377"/>
            <a:ext cx="13776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BD6A07E-CC06-4704-93D8-2F891EB525F6}"/>
                  </a:ext>
                </a:extLst>
              </p:cNvPr>
              <p:cNvSpPr/>
              <p:nvPr/>
            </p:nvSpPr>
            <p:spPr>
              <a:xfrm>
                <a:off x="5840986" y="2384668"/>
                <a:ext cx="752835" cy="3000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35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35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3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BD6A07E-CC06-4704-93D8-2F891EB525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986" y="2384668"/>
                <a:ext cx="752835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DF5709-55AD-4EFB-B591-1E26AC1478B1}"/>
                  </a:ext>
                </a:extLst>
              </p:cNvPr>
              <p:cNvSpPr txBox="1"/>
              <p:nvPr/>
            </p:nvSpPr>
            <p:spPr>
              <a:xfrm>
                <a:off x="6998502" y="2750128"/>
                <a:ext cx="1331198" cy="71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5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350" dirty="0"/>
              </a:p>
              <a:p>
                <a:endParaRPr lang="en-US" sz="1350" dirty="0"/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DF5709-55AD-4EFB-B591-1E26AC147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502" y="2750128"/>
                <a:ext cx="1331198" cy="7155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0225C6BD-08D9-4802-B3EF-4795F017194A}"/>
              </a:ext>
            </a:extLst>
          </p:cNvPr>
          <p:cNvSpPr txBox="1"/>
          <p:nvPr/>
        </p:nvSpPr>
        <p:spPr>
          <a:xfrm>
            <a:off x="6126316" y="2781636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4D72182-BF67-4265-9313-CF5D10132B9F}"/>
              </a:ext>
            </a:extLst>
          </p:cNvPr>
          <p:cNvCxnSpPr>
            <a:cxnSpLocks/>
          </p:cNvCxnSpPr>
          <p:nvPr/>
        </p:nvCxnSpPr>
        <p:spPr>
          <a:xfrm>
            <a:off x="5695074" y="3702134"/>
            <a:ext cx="1286158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37025BE-9EE3-4A0C-9999-C96D32481743}"/>
                  </a:ext>
                </a:extLst>
              </p:cNvPr>
              <p:cNvSpPr txBox="1"/>
              <p:nvPr/>
            </p:nvSpPr>
            <p:spPr>
              <a:xfrm>
                <a:off x="6942375" y="3805077"/>
                <a:ext cx="1331198" cy="71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5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350" dirty="0"/>
              </a:p>
              <a:p>
                <a:endParaRPr lang="en-US" sz="1350" dirty="0"/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37025BE-9EE3-4A0C-9999-C96D32481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375" y="3805077"/>
                <a:ext cx="1331198" cy="7155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496D783-15C3-40FD-B605-30380B1A965A}"/>
              </a:ext>
            </a:extLst>
          </p:cNvPr>
          <p:cNvCxnSpPr>
            <a:cxnSpLocks/>
          </p:cNvCxnSpPr>
          <p:nvPr/>
        </p:nvCxnSpPr>
        <p:spPr>
          <a:xfrm flipH="1">
            <a:off x="5536196" y="4146154"/>
            <a:ext cx="13776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C2F0331-8B9C-4C26-8FA6-CB1C8964746F}"/>
              </a:ext>
            </a:extLst>
          </p:cNvPr>
          <p:cNvSpPr txBox="1"/>
          <p:nvPr/>
        </p:nvSpPr>
        <p:spPr>
          <a:xfrm>
            <a:off x="6164800" y="3831413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2AFCC3-131D-4A5A-97D7-72FC4D04B1EA}"/>
              </a:ext>
            </a:extLst>
          </p:cNvPr>
          <p:cNvSpPr txBox="1"/>
          <p:nvPr/>
        </p:nvSpPr>
        <p:spPr>
          <a:xfrm>
            <a:off x="5180514" y="4642548"/>
            <a:ext cx="3097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Repeat as many times as the </a:t>
            </a:r>
          </a:p>
          <a:p>
            <a:r>
              <a:rPr lang="en-US" sz="1600" dirty="0"/>
              <a:t>distinguisher wants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30FAB9-C395-4F30-83AD-16F96BFE70CF}"/>
                  </a:ext>
                </a:extLst>
              </p:cNvPr>
              <p:cNvSpPr txBox="1"/>
              <p:nvPr/>
            </p:nvSpPr>
            <p:spPr>
              <a:xfrm>
                <a:off x="6593821" y="5398672"/>
                <a:ext cx="722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30FAB9-C395-4F30-83AD-16F96BFE7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821" y="5398672"/>
                <a:ext cx="72285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1D6720BE-000B-4E50-ADA0-8044F279C1D3}"/>
              </a:ext>
            </a:extLst>
          </p:cNvPr>
          <p:cNvSpPr/>
          <p:nvPr/>
        </p:nvSpPr>
        <p:spPr>
          <a:xfrm>
            <a:off x="984516" y="3373093"/>
            <a:ext cx="2900490" cy="103215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8593C2-4184-43C1-9C17-2E90F894B871}"/>
              </a:ext>
            </a:extLst>
          </p:cNvPr>
          <p:cNvSpPr/>
          <p:nvPr/>
        </p:nvSpPr>
        <p:spPr>
          <a:xfrm>
            <a:off x="5451611" y="3379274"/>
            <a:ext cx="2900490" cy="103215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8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  <p:bldP spid="18" grpId="0"/>
      <p:bldP spid="19" grpId="0"/>
      <p:bldP spid="24" grpId="0"/>
      <p:bldP spid="26" grpId="0"/>
      <p:bldP spid="28" grpId="0" animBg="1"/>
      <p:bldP spid="32" grpId="0" animBg="1"/>
      <p:bldP spid="33" grpId="0"/>
      <p:bldP spid="34" grpId="0"/>
      <p:bldP spid="37" grpId="0"/>
      <p:bldP spid="39" grpId="0"/>
      <p:bldP spid="4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CC38-F8A6-4FA7-8634-C842BD55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On the (in)security of deterministic encryption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D498E-1829-4D3D-B3D1-575376EE1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An encryption scheme is deterministic </a:t>
            </a:r>
          </a:p>
          <a:p>
            <a:pPr marL="342900" lvl="1" indent="0">
              <a:buNone/>
            </a:pPr>
            <a:r>
              <a:rPr lang="en-US" dirty="0"/>
              <a:t>		Each plaintext maps to a unique ciphertext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Can deterministic encryption scheme be CPA-secure?</a:t>
            </a:r>
          </a:p>
          <a:p>
            <a:pPr marL="342900" lvl="1" indent="0">
              <a:buNone/>
            </a:pPr>
            <a:r>
              <a:rPr lang="en-US" dirty="0"/>
              <a:t>No! </a:t>
            </a:r>
          </a:p>
          <a:p>
            <a:pPr marL="342900" lvl="1" indent="0">
              <a:buNone/>
            </a:pPr>
            <a:r>
              <a:rPr lang="en-US" dirty="0"/>
              <a:t>Encrypting the same plaintext twice results in the same ciphertext.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Lesson: </a:t>
            </a:r>
            <a:r>
              <a:rPr lang="en-US" b="1" dirty="0"/>
              <a:t>Secure encryption requires randomness</a:t>
            </a:r>
            <a:r>
              <a:rPr lang="en-US" dirty="0"/>
              <a:t>   </a:t>
            </a:r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039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387D783-553F-477E-BFC5-7429D76F3B97}"/>
              </a:ext>
            </a:extLst>
          </p:cNvPr>
          <p:cNvSpPr/>
          <p:nvPr/>
        </p:nvSpPr>
        <p:spPr>
          <a:xfrm>
            <a:off x="4946405" y="3150442"/>
            <a:ext cx="3639587" cy="294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8E75E5-CABC-49C9-89CF-A7C47CAC0FA0}"/>
                  </a:ext>
                </a:extLst>
              </p:cNvPr>
              <p:cNvSpPr txBox="1"/>
              <p:nvPr/>
            </p:nvSpPr>
            <p:spPr>
              <a:xfrm>
                <a:off x="6546290" y="6095267"/>
                <a:ext cx="722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8E75E5-CABC-49C9-89CF-A7C47CAC0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290" y="6095267"/>
                <a:ext cx="7228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0AB5304F-1923-415F-85AD-BF7A85798DE0}"/>
              </a:ext>
            </a:extLst>
          </p:cNvPr>
          <p:cNvSpPr/>
          <p:nvPr/>
        </p:nvSpPr>
        <p:spPr>
          <a:xfrm>
            <a:off x="684030" y="3150442"/>
            <a:ext cx="3639587" cy="2792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70CBC8-507B-4A9D-8978-4E488DA092AE}"/>
                  </a:ext>
                </a:extLst>
              </p:cNvPr>
              <p:cNvSpPr txBox="1"/>
              <p:nvPr/>
            </p:nvSpPr>
            <p:spPr>
              <a:xfrm>
                <a:off x="2080795" y="5942731"/>
                <a:ext cx="722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70CBC8-507B-4A9D-8978-4E488DA09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795" y="5942731"/>
                <a:ext cx="72285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F370D7D-331D-4FB2-8E03-BDEE9FDC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43617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Pseudo-random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7E619C-C171-4EA2-B759-78608F4987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66252"/>
                <a:ext cx="7886700" cy="3263504"/>
              </a:xfrm>
            </p:spPr>
            <p:txBody>
              <a:bodyPr/>
              <a:lstStyle/>
              <a:p>
                <a:r>
                  <a:rPr lang="en-US" dirty="0"/>
                  <a:t>A class of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pseudo-random if the following two games are indistinguishable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7E619C-C171-4EA2-B759-78608F4987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66252"/>
                <a:ext cx="7886700" cy="3263504"/>
              </a:xfrm>
              <a:blipFill>
                <a:blip r:embed="rId5"/>
                <a:stretch>
                  <a:fillRect t="-1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A0BDA51-1A58-4A0A-875D-C1BBCF8EE211}"/>
              </a:ext>
            </a:extLst>
          </p:cNvPr>
          <p:cNvSpPr/>
          <p:nvPr/>
        </p:nvSpPr>
        <p:spPr>
          <a:xfrm>
            <a:off x="2482518" y="3432667"/>
            <a:ext cx="1282433" cy="18639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2810CF-9115-4967-A059-5C85C1355FB9}"/>
              </a:ext>
            </a:extLst>
          </p:cNvPr>
          <p:cNvSpPr/>
          <p:nvPr/>
        </p:nvSpPr>
        <p:spPr>
          <a:xfrm>
            <a:off x="945687" y="4199163"/>
            <a:ext cx="2900490" cy="113625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1B259C-29BB-434A-963F-04184E4A3B58}"/>
              </a:ext>
            </a:extLst>
          </p:cNvPr>
          <p:cNvCxnSpPr>
            <a:cxnSpLocks/>
          </p:cNvCxnSpPr>
          <p:nvPr/>
        </p:nvCxnSpPr>
        <p:spPr>
          <a:xfrm>
            <a:off x="1210834" y="4639095"/>
            <a:ext cx="1286158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2B3047-6FD8-495A-8343-5039B60E6431}"/>
                  </a:ext>
                </a:extLst>
              </p:cNvPr>
              <p:cNvSpPr txBox="1"/>
              <p:nvPr/>
            </p:nvSpPr>
            <p:spPr>
              <a:xfrm>
                <a:off x="2496992" y="4604140"/>
                <a:ext cx="1331198" cy="71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5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350" dirty="0"/>
              </a:p>
              <a:p>
                <a:endParaRPr lang="en-US" sz="1350" dirty="0"/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2B3047-6FD8-495A-8343-5039B60E6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992" y="4604140"/>
                <a:ext cx="1331198" cy="7155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D829DE-A881-4C1D-95DF-F04BA961CE2E}"/>
              </a:ext>
            </a:extLst>
          </p:cNvPr>
          <p:cNvCxnSpPr>
            <a:cxnSpLocks/>
          </p:cNvCxnSpPr>
          <p:nvPr/>
        </p:nvCxnSpPr>
        <p:spPr>
          <a:xfrm flipH="1">
            <a:off x="1051956" y="5083114"/>
            <a:ext cx="13776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124BD2-2179-4D7D-B434-0B91A427CC45}"/>
                  </a:ext>
                </a:extLst>
              </p:cNvPr>
              <p:cNvSpPr txBox="1"/>
              <p:nvPr/>
            </p:nvSpPr>
            <p:spPr>
              <a:xfrm>
                <a:off x="2655476" y="3671773"/>
                <a:ext cx="104278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/>
                  <a:t>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124BD2-2179-4D7D-B434-0B91A427C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476" y="3671773"/>
                <a:ext cx="1042786" cy="300082"/>
              </a:xfrm>
              <a:prstGeom prst="rect">
                <a:avLst/>
              </a:prstGeom>
              <a:blipFill>
                <a:blip r:embed="rId7"/>
                <a:stretch>
                  <a:fillRect l="-1754" t="-2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32920DF-25B2-4D7C-9EEC-E6AE7072E39D}"/>
              </a:ext>
            </a:extLst>
          </p:cNvPr>
          <p:cNvSpPr/>
          <p:nvPr/>
        </p:nvSpPr>
        <p:spPr>
          <a:xfrm>
            <a:off x="1567472" y="4304058"/>
            <a:ext cx="346570" cy="30008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3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89112C4-155C-482A-B7C3-B17D7BB248A3}"/>
                  </a:ext>
                </a:extLst>
              </p:cNvPr>
              <p:cNvSpPr/>
              <p:nvPr/>
            </p:nvSpPr>
            <p:spPr>
              <a:xfrm>
                <a:off x="1585426" y="4767369"/>
                <a:ext cx="372474" cy="3000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13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89112C4-155C-482A-B7C3-B17D7BB248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26" y="4767369"/>
                <a:ext cx="372474" cy="3000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350C9D61-4B35-4B3A-98A9-7B45B65C0770}"/>
              </a:ext>
            </a:extLst>
          </p:cNvPr>
          <p:cNvSpPr/>
          <p:nvPr/>
        </p:nvSpPr>
        <p:spPr>
          <a:xfrm>
            <a:off x="6817291" y="3433894"/>
            <a:ext cx="1387531" cy="1775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E593AB-1F62-4E2E-B010-9EF3EF92F4B2}"/>
              </a:ext>
            </a:extLst>
          </p:cNvPr>
          <p:cNvCxnSpPr>
            <a:cxnSpLocks/>
          </p:cNvCxnSpPr>
          <p:nvPr/>
        </p:nvCxnSpPr>
        <p:spPr>
          <a:xfrm>
            <a:off x="5516461" y="4564054"/>
            <a:ext cx="1286158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B60DE77-4E0D-4331-90ED-C1A7FE969E12}"/>
              </a:ext>
            </a:extLst>
          </p:cNvPr>
          <p:cNvCxnSpPr>
            <a:cxnSpLocks/>
          </p:cNvCxnSpPr>
          <p:nvPr/>
        </p:nvCxnSpPr>
        <p:spPr>
          <a:xfrm flipH="1">
            <a:off x="5357582" y="5008074"/>
            <a:ext cx="13776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756DB8-684D-46B7-9498-97749152EDB6}"/>
                  </a:ext>
                </a:extLst>
              </p:cNvPr>
              <p:cNvSpPr txBox="1"/>
              <p:nvPr/>
            </p:nvSpPr>
            <p:spPr>
              <a:xfrm>
                <a:off x="6907718" y="3535129"/>
                <a:ext cx="125361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5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135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𝑟𝑎𝑛𝑑𝑜𝑚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35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𝑓𝑢𝑛𝑐𝑡𝑖𝑜𝑛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756DB8-684D-46B7-9498-97749152E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718" y="3535129"/>
                <a:ext cx="1253613" cy="507831"/>
              </a:xfrm>
              <a:prstGeom prst="rect">
                <a:avLst/>
              </a:prstGeom>
              <a:blipFill>
                <a:blip r:embed="rId9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4B792AC1-996F-43AF-A643-65688DBAF2B4}"/>
              </a:ext>
            </a:extLst>
          </p:cNvPr>
          <p:cNvSpPr/>
          <p:nvPr/>
        </p:nvSpPr>
        <p:spPr>
          <a:xfrm>
            <a:off x="5897540" y="4201317"/>
            <a:ext cx="346570" cy="30008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3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0E5DD08-A38A-4128-A7A3-8C38B8CC231E}"/>
                  </a:ext>
                </a:extLst>
              </p:cNvPr>
              <p:cNvSpPr/>
              <p:nvPr/>
            </p:nvSpPr>
            <p:spPr>
              <a:xfrm>
                <a:off x="5861992" y="4680797"/>
                <a:ext cx="372474" cy="3000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13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0E5DD08-A38A-4128-A7A3-8C38B8CC23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992" y="4680797"/>
                <a:ext cx="372474" cy="3000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741583-443B-4E29-9A64-27225645E39B}"/>
                  </a:ext>
                </a:extLst>
              </p:cNvPr>
              <p:cNvSpPr txBox="1"/>
              <p:nvPr/>
            </p:nvSpPr>
            <p:spPr>
              <a:xfrm>
                <a:off x="7119558" y="4618784"/>
                <a:ext cx="1018549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741583-443B-4E29-9A64-27225645E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558" y="4618784"/>
                <a:ext cx="1018549" cy="300082"/>
              </a:xfrm>
              <a:prstGeom prst="rect">
                <a:avLst/>
              </a:prstGeom>
              <a:blipFill>
                <a:blip r:embed="rId11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700B42-75FC-4A53-8DFE-16C4528301A7}"/>
                  </a:ext>
                </a:extLst>
              </p:cNvPr>
              <p:cNvSpPr txBox="1"/>
              <p:nvPr/>
            </p:nvSpPr>
            <p:spPr>
              <a:xfrm>
                <a:off x="2696460" y="3899081"/>
                <a:ext cx="800347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5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135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700B42-75FC-4A53-8DFE-16C452830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460" y="3899081"/>
                <a:ext cx="800347" cy="3000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7DB97CAA-EB69-4D51-9BFB-FF49AC67C829}"/>
              </a:ext>
            </a:extLst>
          </p:cNvPr>
          <p:cNvSpPr txBox="1"/>
          <p:nvPr/>
        </p:nvSpPr>
        <p:spPr>
          <a:xfrm>
            <a:off x="712514" y="5410881"/>
            <a:ext cx="25795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Repeat as many times as the</a:t>
            </a:r>
          </a:p>
          <a:p>
            <a:r>
              <a:rPr lang="en-US" sz="1350" dirty="0"/>
              <a:t>distinguisher wants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2A30EB-76EB-4F05-A91C-76EA38F577D9}"/>
              </a:ext>
            </a:extLst>
          </p:cNvPr>
          <p:cNvSpPr txBox="1"/>
          <p:nvPr/>
        </p:nvSpPr>
        <p:spPr>
          <a:xfrm>
            <a:off x="5029200" y="5410200"/>
            <a:ext cx="263405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Repeat as many times as the </a:t>
            </a:r>
          </a:p>
          <a:p>
            <a:r>
              <a:rPr lang="en-US" sz="1350" dirty="0"/>
              <a:t>distinguisher wants</a:t>
            </a:r>
          </a:p>
        </p:txBody>
      </p:sp>
      <p:pic>
        <p:nvPicPr>
          <p:cNvPr id="28" name="Picture 2" descr="Image result for thinking stick man">
            <a:extLst>
              <a:ext uri="{FF2B5EF4-FFF2-40B4-BE49-F238E27FC236}">
                <a16:creationId xmlns:a16="http://schemas.microsoft.com/office/drawing/2014/main" id="{62B6C2DC-3142-4E3E-BD21-AFB97F6A5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179" y="5900467"/>
            <a:ext cx="526013" cy="75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3B411F0-6C1A-49EB-8AA2-40B9C21AF242}"/>
              </a:ext>
            </a:extLst>
          </p:cNvPr>
          <p:cNvSpPr/>
          <p:nvPr/>
        </p:nvSpPr>
        <p:spPr>
          <a:xfrm>
            <a:off x="5278333" y="4144196"/>
            <a:ext cx="3048570" cy="116801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0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0" grpId="0" animBg="1"/>
      <p:bldP spid="11" grpId="0" animBg="1"/>
      <p:bldP spid="16" grpId="0"/>
      <p:bldP spid="17" grpId="0" animBg="1"/>
      <p:bldP spid="18" grpId="0" animBg="1"/>
      <p:bldP spid="22" grpId="0"/>
      <p:bldP spid="23" grpId="0"/>
      <p:bldP spid="3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6CD32-C81E-4939-BE8C-0A5FE94E0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CPA-secure encryption scheme from PRF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061AB-3F04-42C2-9ACF-77E7ED1814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𝐾𝑒𝑦𝑔𝑒𝑛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{1}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              (pick a random key)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                     </a:t>
                </a:r>
                <a:r>
                  <a:rPr lang="en-US" b="0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(sample some randomness r)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   (pick a random key)</a:t>
                </a:r>
              </a:p>
              <a:p>
                <a:pPr lvl="1"/>
                <a:r>
                  <a:rPr lang="en-US" dirty="0"/>
                  <a:t>  </a:t>
                </a:r>
              </a:p>
              <a:p>
                <a:pPr marL="393192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061AB-3F04-42C2-9ACF-77E7ED1814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330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E4E06-FDF7-40F6-B1D0-3A2EE4F39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Public-key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EDE85-BDB3-4149-90B7-E352506F4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Public (encryption) key</a:t>
            </a:r>
          </a:p>
          <a:p>
            <a:pPr lvl="1"/>
            <a:r>
              <a:rPr lang="en-US" dirty="0"/>
              <a:t>Anyone can encrypt a message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Private (decryption) key</a:t>
            </a:r>
          </a:p>
          <a:p>
            <a:pPr lvl="1"/>
            <a:r>
              <a:rPr lang="en-US" dirty="0"/>
              <a:t>Only the creator can decrypt a ciphertext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Allows client to send a secret key to the bank</a:t>
            </a:r>
          </a:p>
        </p:txBody>
      </p:sp>
      <p:pic>
        <p:nvPicPr>
          <p:cNvPr id="2050" name="Picture 2" descr="Image result for red key">
            <a:extLst>
              <a:ext uri="{FF2B5EF4-FFF2-40B4-BE49-F238E27FC236}">
                <a16:creationId xmlns:a16="http://schemas.microsoft.com/office/drawing/2014/main" id="{F2190CDB-DE1D-40DC-AF53-899F946F9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49" y="2663138"/>
            <a:ext cx="605771" cy="67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reen key">
            <a:extLst>
              <a:ext uri="{FF2B5EF4-FFF2-40B4-BE49-F238E27FC236}">
                <a16:creationId xmlns:a16="http://schemas.microsoft.com/office/drawing/2014/main" id="{39EF7949-A911-4E7C-8852-31EBA5B51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49" y="4232139"/>
            <a:ext cx="879231" cy="8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44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F326BA-FE7F-42A9-89BD-F8B67029F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r>
              <a:rPr lang="en-US" dirty="0"/>
              <a:t>A block cipher is simply a PRF where the input sizes and output sizes are the same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0D0B49-D8DC-47BB-A812-969A82F0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A15A6C-7BC9-47E2-B265-F2145AC7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Block cipher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8BF4DA-26D6-4646-99D8-AFF97BABF215}"/>
              </a:ext>
            </a:extLst>
          </p:cNvPr>
          <p:cNvSpPr/>
          <p:nvPr/>
        </p:nvSpPr>
        <p:spPr>
          <a:xfrm>
            <a:off x="4946405" y="3150442"/>
            <a:ext cx="3639587" cy="294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F9484B-2BEC-4AB1-9390-7149215077BC}"/>
                  </a:ext>
                </a:extLst>
              </p:cNvPr>
              <p:cNvSpPr txBox="1"/>
              <p:nvPr/>
            </p:nvSpPr>
            <p:spPr>
              <a:xfrm>
                <a:off x="6546290" y="6095267"/>
                <a:ext cx="722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F9484B-2BEC-4AB1-9390-714921507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290" y="6095267"/>
                <a:ext cx="72285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0C2EC8D-F329-4235-84E7-24486055FD52}"/>
              </a:ext>
            </a:extLst>
          </p:cNvPr>
          <p:cNvSpPr/>
          <p:nvPr/>
        </p:nvSpPr>
        <p:spPr>
          <a:xfrm>
            <a:off x="684030" y="3150442"/>
            <a:ext cx="3639587" cy="2792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FE96DF-B488-4EF7-8117-1C732C542496}"/>
                  </a:ext>
                </a:extLst>
              </p:cNvPr>
              <p:cNvSpPr txBox="1"/>
              <p:nvPr/>
            </p:nvSpPr>
            <p:spPr>
              <a:xfrm>
                <a:off x="2080795" y="5942731"/>
                <a:ext cx="7228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FE96DF-B488-4EF7-8117-1C732C542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795" y="5942731"/>
                <a:ext cx="7228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5C29581-0B32-41FB-923C-820212171065}"/>
              </a:ext>
            </a:extLst>
          </p:cNvPr>
          <p:cNvSpPr/>
          <p:nvPr/>
        </p:nvSpPr>
        <p:spPr>
          <a:xfrm>
            <a:off x="2482518" y="3432667"/>
            <a:ext cx="1282433" cy="18639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676DA7-CB1F-464F-B69C-A24ADD1361E5}"/>
              </a:ext>
            </a:extLst>
          </p:cNvPr>
          <p:cNvSpPr/>
          <p:nvPr/>
        </p:nvSpPr>
        <p:spPr>
          <a:xfrm>
            <a:off x="945687" y="4199163"/>
            <a:ext cx="2900490" cy="113625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F3BA0B-14A0-4444-A1DA-703775E70C17}"/>
              </a:ext>
            </a:extLst>
          </p:cNvPr>
          <p:cNvCxnSpPr>
            <a:cxnSpLocks/>
          </p:cNvCxnSpPr>
          <p:nvPr/>
        </p:nvCxnSpPr>
        <p:spPr>
          <a:xfrm>
            <a:off x="1210834" y="4639095"/>
            <a:ext cx="1286158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96940E-72E3-48C9-A35D-28D9977EC4B0}"/>
                  </a:ext>
                </a:extLst>
              </p:cNvPr>
              <p:cNvSpPr txBox="1"/>
              <p:nvPr/>
            </p:nvSpPr>
            <p:spPr>
              <a:xfrm>
                <a:off x="2496992" y="4604140"/>
                <a:ext cx="1331198" cy="71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5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350" dirty="0"/>
              </a:p>
              <a:p>
                <a:endParaRPr lang="en-US" sz="1350" dirty="0"/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96940E-72E3-48C9-A35D-28D9977EC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992" y="4604140"/>
                <a:ext cx="1331198" cy="7155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A125D5-C56C-43AB-89F8-FA0F2326A472}"/>
              </a:ext>
            </a:extLst>
          </p:cNvPr>
          <p:cNvCxnSpPr>
            <a:cxnSpLocks/>
          </p:cNvCxnSpPr>
          <p:nvPr/>
        </p:nvCxnSpPr>
        <p:spPr>
          <a:xfrm flipH="1">
            <a:off x="1051956" y="5083114"/>
            <a:ext cx="13776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F8527F-6B21-4C7D-8C11-BDEF4EF8FEB4}"/>
                  </a:ext>
                </a:extLst>
              </p:cNvPr>
              <p:cNvSpPr txBox="1"/>
              <p:nvPr/>
            </p:nvSpPr>
            <p:spPr>
              <a:xfrm>
                <a:off x="2655476" y="3671773"/>
                <a:ext cx="104278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/>
                  <a:t>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F8527F-6B21-4C7D-8C11-BDEF4EF8F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476" y="3671773"/>
                <a:ext cx="1042786" cy="300082"/>
              </a:xfrm>
              <a:prstGeom prst="rect">
                <a:avLst/>
              </a:prstGeom>
              <a:blipFill>
                <a:blip r:embed="rId5"/>
                <a:stretch>
                  <a:fillRect l="-1754" t="-2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18198096-27FD-45C1-A1C2-E7EF0601FCDE}"/>
              </a:ext>
            </a:extLst>
          </p:cNvPr>
          <p:cNvSpPr/>
          <p:nvPr/>
        </p:nvSpPr>
        <p:spPr>
          <a:xfrm>
            <a:off x="1567472" y="4304058"/>
            <a:ext cx="346570" cy="30008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3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125B94-368D-4F1D-97EA-0067A846588C}"/>
                  </a:ext>
                </a:extLst>
              </p:cNvPr>
              <p:cNvSpPr/>
              <p:nvPr/>
            </p:nvSpPr>
            <p:spPr>
              <a:xfrm>
                <a:off x="1585426" y="4767369"/>
                <a:ext cx="372474" cy="3000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13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125B94-368D-4F1D-97EA-0067A8465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26" y="4767369"/>
                <a:ext cx="372474" cy="3000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B7D6212F-D781-443E-983A-24D13C439CD6}"/>
              </a:ext>
            </a:extLst>
          </p:cNvPr>
          <p:cNvSpPr/>
          <p:nvPr/>
        </p:nvSpPr>
        <p:spPr>
          <a:xfrm>
            <a:off x="6817291" y="3433894"/>
            <a:ext cx="1387531" cy="1775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34EEC1-C9C7-4EB0-9DA5-69EC56CD82EB}"/>
              </a:ext>
            </a:extLst>
          </p:cNvPr>
          <p:cNvCxnSpPr>
            <a:cxnSpLocks/>
          </p:cNvCxnSpPr>
          <p:nvPr/>
        </p:nvCxnSpPr>
        <p:spPr>
          <a:xfrm>
            <a:off x="5516461" y="4564054"/>
            <a:ext cx="1286158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100F22F-F742-4DD3-AD55-B452D6B25697}"/>
              </a:ext>
            </a:extLst>
          </p:cNvPr>
          <p:cNvCxnSpPr>
            <a:cxnSpLocks/>
          </p:cNvCxnSpPr>
          <p:nvPr/>
        </p:nvCxnSpPr>
        <p:spPr>
          <a:xfrm flipH="1">
            <a:off x="5357582" y="5008074"/>
            <a:ext cx="13776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456FA4-8F4F-4A3A-9B51-F7BDD6BD8F9D}"/>
                  </a:ext>
                </a:extLst>
              </p:cNvPr>
              <p:cNvSpPr txBox="1"/>
              <p:nvPr/>
            </p:nvSpPr>
            <p:spPr>
              <a:xfrm>
                <a:off x="6907718" y="3535129"/>
                <a:ext cx="125361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5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135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𝑟𝑎𝑛𝑑𝑜𝑚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35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𝑓𝑢𝑛𝑐𝑡𝑖𝑜𝑛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456FA4-8F4F-4A3A-9B51-F7BDD6BD8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718" y="3535129"/>
                <a:ext cx="1253613" cy="507831"/>
              </a:xfrm>
              <a:prstGeom prst="rect">
                <a:avLst/>
              </a:prstGeom>
              <a:blipFill>
                <a:blip r:embed="rId7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BBDF91B6-F23B-4BE2-A931-A883A1111304}"/>
              </a:ext>
            </a:extLst>
          </p:cNvPr>
          <p:cNvSpPr/>
          <p:nvPr/>
        </p:nvSpPr>
        <p:spPr>
          <a:xfrm>
            <a:off x="5897540" y="4201317"/>
            <a:ext cx="346570" cy="30008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3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F45FFAC-C591-4673-A92A-763794B6E701}"/>
                  </a:ext>
                </a:extLst>
              </p:cNvPr>
              <p:cNvSpPr/>
              <p:nvPr/>
            </p:nvSpPr>
            <p:spPr>
              <a:xfrm>
                <a:off x="5861992" y="4680797"/>
                <a:ext cx="372474" cy="3000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13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F45FFAC-C591-4673-A92A-763794B6E7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992" y="4680797"/>
                <a:ext cx="372474" cy="3000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47D797-D776-479E-82BC-247A11FF676B}"/>
                  </a:ext>
                </a:extLst>
              </p:cNvPr>
              <p:cNvSpPr txBox="1"/>
              <p:nvPr/>
            </p:nvSpPr>
            <p:spPr>
              <a:xfrm>
                <a:off x="7119558" y="4618784"/>
                <a:ext cx="1018549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47D797-D776-479E-82BC-247A11FF6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558" y="4618784"/>
                <a:ext cx="1018549" cy="300082"/>
              </a:xfrm>
              <a:prstGeom prst="rect">
                <a:avLst/>
              </a:prstGeom>
              <a:blipFill>
                <a:blip r:embed="rId9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36BAEA-5978-45C1-8AAF-4005D1D1AA72}"/>
                  </a:ext>
                </a:extLst>
              </p:cNvPr>
              <p:cNvSpPr txBox="1"/>
              <p:nvPr/>
            </p:nvSpPr>
            <p:spPr>
              <a:xfrm>
                <a:off x="2696460" y="3899081"/>
                <a:ext cx="800347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5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135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36BAEA-5978-45C1-8AAF-4005D1D1A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460" y="3899081"/>
                <a:ext cx="800347" cy="3000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B020E79-B17E-4AC5-A5C6-6083163D4592}"/>
              </a:ext>
            </a:extLst>
          </p:cNvPr>
          <p:cNvSpPr txBox="1"/>
          <p:nvPr/>
        </p:nvSpPr>
        <p:spPr>
          <a:xfrm>
            <a:off x="712514" y="5410881"/>
            <a:ext cx="25795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Repeat as many times as the</a:t>
            </a:r>
          </a:p>
          <a:p>
            <a:r>
              <a:rPr lang="en-US" sz="1350" dirty="0"/>
              <a:t>distinguisher wants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740835-6D00-4320-B451-0F05BEA3976C}"/>
              </a:ext>
            </a:extLst>
          </p:cNvPr>
          <p:cNvSpPr txBox="1"/>
          <p:nvPr/>
        </p:nvSpPr>
        <p:spPr>
          <a:xfrm>
            <a:off x="5029200" y="5410200"/>
            <a:ext cx="263405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Repeat as many times as the </a:t>
            </a:r>
          </a:p>
          <a:p>
            <a:r>
              <a:rPr lang="en-US" sz="1350" dirty="0"/>
              <a:t>distinguisher wants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BF068B-7510-4A35-99FB-F897F6AFFF33}"/>
              </a:ext>
            </a:extLst>
          </p:cNvPr>
          <p:cNvSpPr/>
          <p:nvPr/>
        </p:nvSpPr>
        <p:spPr>
          <a:xfrm>
            <a:off x="5278333" y="4144196"/>
            <a:ext cx="3048570" cy="116801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5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/>
      <p:bldP spid="15" grpId="0" animBg="1"/>
      <p:bldP spid="16" grpId="0" animBg="1"/>
      <p:bldP spid="20" grpId="0"/>
      <p:bldP spid="21" grpId="0" animBg="1"/>
      <p:bldP spid="22" grpId="0" animBg="1"/>
      <p:bldP spid="23" grpId="0"/>
      <p:bldP spid="24" grpId="0"/>
      <p:bldP spid="2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499D-DE9B-423F-9396-6B4F3C88F7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Block cipher and mode</a:t>
            </a:r>
            <a:br>
              <a:rPr lang="en-US" dirty="0"/>
            </a:br>
            <a:r>
              <a:rPr lang="en-US" dirty="0"/>
              <a:t>of encryptions </a:t>
            </a:r>
          </a:p>
        </p:txBody>
      </p:sp>
    </p:spTree>
    <p:extLst>
      <p:ext uri="{BB962C8B-B14F-4D97-AF65-F5344CB8AC3E}">
        <p14:creationId xmlns:p14="http://schemas.microsoft.com/office/powerpoint/2010/main" val="12987134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09711-1F4F-4376-ACF9-7139892A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Block cipher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86BE4-41EE-4F0A-974E-32841BF0B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Other name for fixed-length encryption scheme</a:t>
            </a:r>
          </a:p>
        </p:txBody>
      </p:sp>
    </p:spTree>
    <p:extLst>
      <p:ext uri="{BB962C8B-B14F-4D97-AF65-F5344CB8AC3E}">
        <p14:creationId xmlns:p14="http://schemas.microsoft.com/office/powerpoint/2010/main" val="10806588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E9E5-4A13-4777-8989-1E6A9E19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Problem with just encrypting each block of the message using a randomized encryption scheme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DFC9B8-3A4D-401D-9B7D-0F9B0B1F74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Each block uses k bits of randomness</a:t>
                </a:r>
              </a:p>
              <a:p>
                <a:pPr lvl="1"/>
                <a:r>
                  <a:rPr lang="en-US" dirty="0"/>
                  <a:t>If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blocks, it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𝑑𝑘</m:t>
                    </m:r>
                  </m:oMath>
                </a14:m>
                <a:r>
                  <a:rPr lang="en-US" dirty="0"/>
                  <a:t> bits of randomness.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Randomness is expensive to communicate for each block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DFC9B8-3A4D-401D-9B7D-0F9B0B1F74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4507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6582-36F5-4E62-B4AA-B49E678B6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Solution to minimize randomness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3D2F6-D3ED-4E90-AE5D-4FC72DF0D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Create an initial state</a:t>
            </a:r>
          </a:p>
          <a:p>
            <a:pPr lvl="1"/>
            <a:r>
              <a:rPr lang="en-US" dirty="0"/>
              <a:t>May use some randomness (called Nonce or IV).</a:t>
            </a:r>
          </a:p>
          <a:p>
            <a:endParaRPr lang="en-US" dirty="0"/>
          </a:p>
          <a:p>
            <a:r>
              <a:rPr lang="en-US" dirty="0"/>
              <a:t>Encrypt the current block using the current state</a:t>
            </a:r>
          </a:p>
          <a:p>
            <a:endParaRPr lang="en-US" dirty="0"/>
          </a:p>
          <a:p>
            <a:r>
              <a:rPr lang="en-US" dirty="0"/>
              <a:t>Update the state after each use of the block cipher</a:t>
            </a:r>
          </a:p>
        </p:txBody>
      </p:sp>
    </p:spTree>
    <p:extLst>
      <p:ext uri="{BB962C8B-B14F-4D97-AF65-F5344CB8AC3E}">
        <p14:creationId xmlns:p14="http://schemas.microsoft.com/office/powerpoint/2010/main" val="15759494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1480-E57B-455B-9853-201A7D63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Goals </a:t>
            </a:r>
            <a:r>
              <a:rPr lang="en-US"/>
              <a:t>of encryption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5DA20-235E-43C6-9606-A0CE127A8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0290"/>
            <a:ext cx="7886700" cy="3263504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Is it secure?</a:t>
            </a:r>
          </a:p>
          <a:p>
            <a:pPr lvl="1"/>
            <a:r>
              <a:rPr lang="en-US" dirty="0"/>
              <a:t>What level of security does it have?</a:t>
            </a:r>
          </a:p>
          <a:p>
            <a:pPr lvl="1"/>
            <a:endParaRPr lang="en-US" dirty="0"/>
          </a:p>
          <a:p>
            <a:r>
              <a:rPr lang="en-US" dirty="0"/>
              <a:t>Parallelizable: Can we encrypt/decrypt each block in parallel </a:t>
            </a:r>
          </a:p>
          <a:p>
            <a:pPr lvl="1"/>
            <a:r>
              <a:rPr lang="en-US" dirty="0"/>
              <a:t>We don’t need to wait for the previous part to encrypt the next part.</a:t>
            </a:r>
          </a:p>
          <a:p>
            <a:endParaRPr lang="en-US" dirty="0"/>
          </a:p>
          <a:p>
            <a:r>
              <a:rPr lang="en-US" dirty="0"/>
              <a:t>Forward: Do we need to use decryption operation</a:t>
            </a:r>
          </a:p>
          <a:p>
            <a:pPr lvl="1"/>
            <a:r>
              <a:rPr lang="en-US" dirty="0"/>
              <a:t>Better if we don’t</a:t>
            </a:r>
          </a:p>
          <a:p>
            <a:endParaRPr lang="en-US" dirty="0"/>
          </a:p>
          <a:p>
            <a:r>
              <a:rPr lang="en-US" dirty="0"/>
              <a:t>Error-resilient: If one block of the ciphertext  becomes corrupted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059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BE9F9-84DA-4751-958D-C2AB80225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ECB mode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468A03-39FC-4BDF-ACD0-7187DF3A49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𝑂𝑢𝑡𝑝𝑢𝑡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𝑈𝑝𝑑𝑎𝑡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468A03-39FC-4BDF-ACD0-7187DF3A49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829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A2C54-334F-499D-91D2-244CD3E3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Electronic codebook mode (ECB)</a:t>
            </a:r>
          </a:p>
        </p:txBody>
      </p:sp>
      <p:pic>
        <p:nvPicPr>
          <p:cNvPr id="1026" name="Picture 2" descr="ECB encryption.svg">
            <a:extLst>
              <a:ext uri="{FF2B5EF4-FFF2-40B4-BE49-F238E27FC236}">
                <a16:creationId xmlns:a16="http://schemas.microsoft.com/office/drawing/2014/main" id="{B0EBC075-525F-474F-A6D1-80564D91B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61" y="2455275"/>
            <a:ext cx="7089577" cy="285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1107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A2C54-334F-499D-91D2-244CD3E3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Electronic codebook mode (ECB)</a:t>
            </a:r>
          </a:p>
        </p:txBody>
      </p:sp>
      <p:pic>
        <p:nvPicPr>
          <p:cNvPr id="1026" name="Picture 2" descr="ECB encryption.svg">
            <a:extLst>
              <a:ext uri="{FF2B5EF4-FFF2-40B4-BE49-F238E27FC236}">
                <a16:creationId xmlns:a16="http://schemas.microsoft.com/office/drawing/2014/main" id="{B0EBC075-525F-474F-A6D1-80564D91B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87" y="2037832"/>
            <a:ext cx="5058862" cy="203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A6D6FA-E14C-41DB-8EF3-6F85BAB250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53548" y="4696790"/>
          <a:ext cx="7056784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155">
                  <a:extLst>
                    <a:ext uri="{9D8B030D-6E8A-4147-A177-3AD203B41FA5}">
                      <a16:colId xmlns:a16="http://schemas.microsoft.com/office/drawing/2014/main" val="2613734071"/>
                    </a:ext>
                  </a:extLst>
                </a:gridCol>
                <a:gridCol w="1679821">
                  <a:extLst>
                    <a:ext uri="{9D8B030D-6E8A-4147-A177-3AD203B41FA5}">
                      <a16:colId xmlns:a16="http://schemas.microsoft.com/office/drawing/2014/main" val="3059254708"/>
                    </a:ext>
                  </a:extLst>
                </a:gridCol>
                <a:gridCol w="895611">
                  <a:extLst>
                    <a:ext uri="{9D8B030D-6E8A-4147-A177-3AD203B41FA5}">
                      <a16:colId xmlns:a16="http://schemas.microsoft.com/office/drawing/2014/main" val="2182979358"/>
                    </a:ext>
                  </a:extLst>
                </a:gridCol>
                <a:gridCol w="1764197">
                  <a:extLst>
                    <a:ext uri="{9D8B030D-6E8A-4147-A177-3AD203B41FA5}">
                      <a16:colId xmlns:a16="http://schemas.microsoft.com/office/drawing/2014/main" val="207964315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Secure?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Parallelizable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Forward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Error-resilient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55354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0213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Unless each block </a:t>
                      </a:r>
                      <a:r>
                        <a:rPr lang="en-US" sz="1400"/>
                        <a:t>is different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8329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1588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028D-872C-4F84-A63A-ED9245A22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Problem with ECB mode</a:t>
            </a:r>
          </a:p>
        </p:txBody>
      </p:sp>
      <p:pic>
        <p:nvPicPr>
          <p:cNvPr id="1032" name="Picture 8" descr="Image result for encryption ecb">
            <a:extLst>
              <a:ext uri="{FF2B5EF4-FFF2-40B4-BE49-F238E27FC236}">
                <a16:creationId xmlns:a16="http://schemas.microsoft.com/office/drawing/2014/main" id="{5B8B553C-9059-4F7D-A632-B238677D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16" y="2809521"/>
            <a:ext cx="5607948" cy="237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59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9F3B-34FF-491F-B0B7-3173DF1A7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Ethymology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6BC223-F119-47CA-BADA-E222EBD56B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 err="1"/>
                  <a:t>Kryptos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/>
                  <a:t>Hidden, concealed, secret</a:t>
                </a:r>
              </a:p>
              <a:p>
                <a:endParaRPr lang="en-US" dirty="0"/>
              </a:p>
              <a:p>
                <a:r>
                  <a:rPr lang="en-US" dirty="0"/>
                  <a:t>-</a:t>
                </a:r>
                <a:r>
                  <a:rPr lang="en-US" dirty="0" err="1"/>
                  <a:t>graphy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/>
                  <a:t> writing</a:t>
                </a:r>
              </a:p>
              <a:p>
                <a:endParaRPr lang="en-US" dirty="0"/>
              </a:p>
              <a:p>
                <a:r>
                  <a:rPr lang="en-US" dirty="0"/>
                  <a:t>-ology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branch of learning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6BC223-F119-47CA-BADA-E222EBD56B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9055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32813-DCBA-4D54-8FE2-185A80CB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Counter mode (CM)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953EE4-EA2E-4684-A13D-6C3E17DD33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𝑛𝑜𝑛𝑐𝑒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←(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𝑛𝑜𝑛𝑐𝑒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lvl="1"/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𝑂𝑢𝑡𝑝𝑢𝑡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𝑈𝑝𝑑𝑎𝑡𝑒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lvl="1"/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953EE4-EA2E-4684-A13D-6C3E17DD33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5838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357B-2D5C-4AB6-ADBC-B19529C1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Counter mode (CM) </a:t>
            </a:r>
          </a:p>
        </p:txBody>
      </p:sp>
      <p:pic>
        <p:nvPicPr>
          <p:cNvPr id="2050" name="Picture 2" descr="CTR encryption 2.svg">
            <a:extLst>
              <a:ext uri="{FF2B5EF4-FFF2-40B4-BE49-F238E27FC236}">
                <a16:creationId xmlns:a16="http://schemas.microsoft.com/office/drawing/2014/main" id="{D2A71DF0-85FB-4821-AE4F-780E0AE34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08" y="2246553"/>
            <a:ext cx="6916793" cy="27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6925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A2C54-334F-499D-91D2-244CD3E3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Counter mode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A6D6FA-E14C-41DB-8EF3-6F85BAB250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19717" y="4696790"/>
          <a:ext cx="6096001" cy="127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214">
                  <a:extLst>
                    <a:ext uri="{9D8B030D-6E8A-4147-A177-3AD203B41FA5}">
                      <a16:colId xmlns:a16="http://schemas.microsoft.com/office/drawing/2014/main" val="2613734071"/>
                    </a:ext>
                  </a:extLst>
                </a:gridCol>
                <a:gridCol w="1451113">
                  <a:extLst>
                    <a:ext uri="{9D8B030D-6E8A-4147-A177-3AD203B41FA5}">
                      <a16:colId xmlns:a16="http://schemas.microsoft.com/office/drawing/2014/main" val="3059254708"/>
                    </a:ext>
                  </a:extLst>
                </a:gridCol>
                <a:gridCol w="773674">
                  <a:extLst>
                    <a:ext uri="{9D8B030D-6E8A-4147-A177-3AD203B41FA5}">
                      <a16:colId xmlns:a16="http://schemas.microsoft.com/office/drawing/2014/main" val="218297935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7964315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Secure?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Parallelizable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Forward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Error-resilient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55354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Yes but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021300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IV security reduced by half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 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    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8329395"/>
                  </a:ext>
                </a:extLst>
              </a:tr>
            </a:tbl>
          </a:graphicData>
        </a:graphic>
      </p:graphicFrame>
      <p:pic>
        <p:nvPicPr>
          <p:cNvPr id="7" name="Picture 2" descr="CTR encryption 2.svg">
            <a:extLst>
              <a:ext uri="{FF2B5EF4-FFF2-40B4-BE49-F238E27FC236}">
                <a16:creationId xmlns:a16="http://schemas.microsoft.com/office/drawing/2014/main" id="{4C0D0692-FCF1-4279-AFFC-9494764FD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39" y="2125266"/>
            <a:ext cx="5764539" cy="23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168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32813-DCBA-4D54-8FE2-185A80CB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Cipher block chaining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953EE4-EA2E-4684-A13D-6C3E17DD33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𝐼𝑉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𝐼𝑉</m:t>
                    </m:r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𝑂𝑢𝑡𝑝𝑢𝑡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𝑈𝑝𝑑𝑎𝑡𝑒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953EE4-EA2E-4684-A13D-6C3E17DD33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0275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36DC4-1072-44D6-B636-CFD14D20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Cipher block chaining (CBC)</a:t>
            </a:r>
          </a:p>
        </p:txBody>
      </p:sp>
      <p:pic>
        <p:nvPicPr>
          <p:cNvPr id="3074" name="Picture 2" descr="CBC encryption.svg">
            <a:extLst>
              <a:ext uri="{FF2B5EF4-FFF2-40B4-BE49-F238E27FC236}">
                <a16:creationId xmlns:a16="http://schemas.microsoft.com/office/drawing/2014/main" id="{2356858C-0C29-4F39-8912-50396C4E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61" y="2365823"/>
            <a:ext cx="7237678" cy="29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3786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A2C54-334F-499D-91D2-244CD3E3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Cipher block chaining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A6D6FA-E14C-41DB-8EF3-6F85BAB250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19717" y="4696790"/>
          <a:ext cx="6096001" cy="10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214">
                  <a:extLst>
                    <a:ext uri="{9D8B030D-6E8A-4147-A177-3AD203B41FA5}">
                      <a16:colId xmlns:a16="http://schemas.microsoft.com/office/drawing/2014/main" val="2613734071"/>
                    </a:ext>
                  </a:extLst>
                </a:gridCol>
                <a:gridCol w="1451113">
                  <a:extLst>
                    <a:ext uri="{9D8B030D-6E8A-4147-A177-3AD203B41FA5}">
                      <a16:colId xmlns:a16="http://schemas.microsoft.com/office/drawing/2014/main" val="3059254708"/>
                    </a:ext>
                  </a:extLst>
                </a:gridCol>
                <a:gridCol w="773674">
                  <a:extLst>
                    <a:ext uri="{9D8B030D-6E8A-4147-A177-3AD203B41FA5}">
                      <a16:colId xmlns:a16="http://schemas.microsoft.com/office/drawing/2014/main" val="218297935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7964315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Secure?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Parallelizable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Forward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Error-resilient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55354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no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0213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 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    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8329395"/>
                  </a:ext>
                </a:extLst>
              </a:tr>
            </a:tbl>
          </a:graphicData>
        </a:graphic>
      </p:graphicFrame>
      <p:pic>
        <p:nvPicPr>
          <p:cNvPr id="6" name="Picture 2" descr="CBC encryption.svg">
            <a:extLst>
              <a:ext uri="{FF2B5EF4-FFF2-40B4-BE49-F238E27FC236}">
                <a16:creationId xmlns:a16="http://schemas.microsoft.com/office/drawing/2014/main" id="{4F47AFA1-E337-449B-8C0B-8147A389B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06" y="2125266"/>
            <a:ext cx="5646422" cy="227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7632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ACF7-CC9B-47E7-9E91-6C3423A4F5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Computational message authentication code</a:t>
            </a:r>
          </a:p>
        </p:txBody>
      </p:sp>
    </p:spTree>
    <p:extLst>
      <p:ext uri="{BB962C8B-B14F-4D97-AF65-F5344CB8AC3E}">
        <p14:creationId xmlns:p14="http://schemas.microsoft.com/office/powerpoint/2010/main" val="17843955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936B4-94CE-49D6-9139-31B7D051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Message authentication code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975D49-324B-4DCE-80F3-834B81B4E5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Prevents the adversary from tampering with the message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𝑘𝑒𝑦𝑔𝑒𝑛</m:t>
                    </m:r>
                  </m:oMath>
                </a14:m>
                <a:r>
                  <a:rPr lang="en-US" dirty="0"/>
                  <a:t>:  generates a key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𝑎𝑢𝑡h</m:t>
                    </m:r>
                  </m:oMath>
                </a14:m>
                <a:r>
                  <a:rPr lang="en-US" dirty="0"/>
                  <a:t>(m) : creates a tag for the message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𝑣𝑒𝑟𝑖𝑓𝑦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m,t</a:t>
                </a:r>
                <a:r>
                  <a:rPr lang="en-US" dirty="0"/>
                  <a:t>):  verifies that t is a valid tag for message m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Adversary cannot construct a tag for a message for which he has not already seen a tag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975D49-324B-4DCE-80F3-834B81B4E5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7922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90507-0083-426A-A125-0B3767F2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Mac forgery game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4A3DC1-267E-4065-A119-C60E4289FA8D}"/>
              </a:ext>
            </a:extLst>
          </p:cNvPr>
          <p:cNvSpPr/>
          <p:nvPr/>
        </p:nvSpPr>
        <p:spPr>
          <a:xfrm>
            <a:off x="3704974" y="2680568"/>
            <a:ext cx="1673614" cy="2563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B7840B-1E22-4A71-AB46-B6993012DF86}"/>
              </a:ext>
            </a:extLst>
          </p:cNvPr>
          <p:cNvSpPr/>
          <p:nvPr/>
        </p:nvSpPr>
        <p:spPr>
          <a:xfrm>
            <a:off x="2138996" y="3350431"/>
            <a:ext cx="3239592" cy="10658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578D3E-5E51-4BC4-BE16-64CCB8B6B4C9}"/>
              </a:ext>
            </a:extLst>
          </p:cNvPr>
          <p:cNvCxnSpPr>
            <a:cxnSpLocks/>
          </p:cNvCxnSpPr>
          <p:nvPr/>
        </p:nvCxnSpPr>
        <p:spPr>
          <a:xfrm>
            <a:off x="2388108" y="3789899"/>
            <a:ext cx="1286158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86F173-3A93-404F-A12E-3216C6616881}"/>
              </a:ext>
            </a:extLst>
          </p:cNvPr>
          <p:cNvCxnSpPr>
            <a:cxnSpLocks/>
          </p:cNvCxnSpPr>
          <p:nvPr/>
        </p:nvCxnSpPr>
        <p:spPr>
          <a:xfrm flipH="1">
            <a:off x="2245265" y="4254748"/>
            <a:ext cx="13776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EE7C9C-A1F6-447C-B281-612C2F4C162A}"/>
                  </a:ext>
                </a:extLst>
              </p:cNvPr>
              <p:cNvSpPr txBox="1"/>
              <p:nvPr/>
            </p:nvSpPr>
            <p:spPr>
              <a:xfrm>
                <a:off x="4174973" y="2727954"/>
                <a:ext cx="793807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5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35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←{}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EE7C9C-A1F6-447C-B281-612C2F4C1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973" y="2727954"/>
                <a:ext cx="793807" cy="300082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CBBE89C-36AD-41DC-A3A6-27D01CAAAD6F}"/>
                  </a:ext>
                </a:extLst>
              </p:cNvPr>
              <p:cNvSpPr/>
              <p:nvPr/>
            </p:nvSpPr>
            <p:spPr>
              <a:xfrm>
                <a:off x="2795269" y="3438678"/>
                <a:ext cx="429926" cy="3000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350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3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CBBE89C-36AD-41DC-A3A6-27D01CAAA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269" y="3438678"/>
                <a:ext cx="429926" cy="3000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7AF1D7C-7068-4E88-9185-39A728B0EAC1}"/>
                  </a:ext>
                </a:extLst>
              </p:cNvPr>
              <p:cNvSpPr/>
              <p:nvPr/>
            </p:nvSpPr>
            <p:spPr>
              <a:xfrm>
                <a:off x="2794932" y="3912444"/>
                <a:ext cx="352982" cy="3000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3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7AF1D7C-7068-4E88-9185-39A728B0E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932" y="3912444"/>
                <a:ext cx="352982" cy="300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A7A097-8D30-4760-B200-6795F88F2450}"/>
                  </a:ext>
                </a:extLst>
              </p:cNvPr>
              <p:cNvSpPr txBox="1"/>
              <p:nvPr/>
            </p:nvSpPr>
            <p:spPr>
              <a:xfrm>
                <a:off x="4061720" y="2965904"/>
                <a:ext cx="1026371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/>
                  <a:t>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A7A097-8D30-4760-B200-6795F88F2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720" y="2965904"/>
                <a:ext cx="1026371" cy="300082"/>
              </a:xfrm>
              <a:prstGeom prst="rect">
                <a:avLst/>
              </a:prstGeom>
              <a:blipFill>
                <a:blip r:embed="rId5"/>
                <a:stretch>
                  <a:fillRect l="-1183" t="-408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CD30E6-C8B6-4B3B-988B-1D5EFA7D5BAD}"/>
              </a:ext>
            </a:extLst>
          </p:cNvPr>
          <p:cNvCxnSpPr>
            <a:cxnSpLocks/>
          </p:cNvCxnSpPr>
          <p:nvPr/>
        </p:nvCxnSpPr>
        <p:spPr>
          <a:xfrm>
            <a:off x="2404143" y="4895033"/>
            <a:ext cx="1286158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BF8AB3-2518-4CE9-A01B-8627F56463E1}"/>
                  </a:ext>
                </a:extLst>
              </p:cNvPr>
              <p:cNvSpPr/>
              <p:nvPr/>
            </p:nvSpPr>
            <p:spPr>
              <a:xfrm>
                <a:off x="2675461" y="4577143"/>
                <a:ext cx="669542" cy="3000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50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350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350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BF8AB3-2518-4CE9-A01B-8627F56463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461" y="4577143"/>
                <a:ext cx="669542" cy="300082"/>
              </a:xfrm>
              <a:prstGeom prst="rect">
                <a:avLst/>
              </a:prstGeom>
              <a:blipFill>
                <a:blip r:embed="rId6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F92D2D-60C5-47D3-A3C4-9349C828D960}"/>
                  </a:ext>
                </a:extLst>
              </p:cNvPr>
              <p:cNvSpPr txBox="1"/>
              <p:nvPr/>
            </p:nvSpPr>
            <p:spPr>
              <a:xfrm>
                <a:off x="3803750" y="4483952"/>
                <a:ext cx="1703030" cy="715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/>
                  <a:t>Wins if 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 ∉</m:t>
                    </m:r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135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F92D2D-60C5-47D3-A3C4-9349C828D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750" y="4483952"/>
                <a:ext cx="1703030" cy="715581"/>
              </a:xfrm>
              <a:prstGeom prst="rect">
                <a:avLst/>
              </a:prstGeom>
              <a:blipFill>
                <a:blip r:embed="rId7"/>
                <a:stretch>
                  <a:fillRect l="-1075" t="-2564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7586DA-2AAB-4849-A8C8-225564AC00EC}"/>
                  </a:ext>
                </a:extLst>
              </p:cNvPr>
              <p:cNvSpPr txBox="1"/>
              <p:nvPr/>
            </p:nvSpPr>
            <p:spPr>
              <a:xfrm>
                <a:off x="3970623" y="3875668"/>
                <a:ext cx="141545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′  ←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𝑚𝑎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7586DA-2AAB-4849-A8C8-225564AC0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23" y="3875668"/>
                <a:ext cx="1415452" cy="300082"/>
              </a:xfrm>
              <a:prstGeom prst="rect">
                <a:avLst/>
              </a:prstGeom>
              <a:blipFill>
                <a:blip r:embed="rId8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2BE9DA-71DA-4DA8-9C8E-DC76F6138522}"/>
                  </a:ext>
                </a:extLst>
              </p:cNvPr>
              <p:cNvSpPr txBox="1"/>
              <p:nvPr/>
            </p:nvSpPr>
            <p:spPr>
              <a:xfrm>
                <a:off x="3704973" y="3672229"/>
                <a:ext cx="156267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US" sz="135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∪{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′}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2BE9DA-71DA-4DA8-9C8E-DC76F6138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973" y="3672229"/>
                <a:ext cx="1562672" cy="300082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ABEC25C-A5DD-4000-926A-9C19D736818A}"/>
              </a:ext>
            </a:extLst>
          </p:cNvPr>
          <p:cNvSpPr txBox="1"/>
          <p:nvPr/>
        </p:nvSpPr>
        <p:spPr>
          <a:xfrm>
            <a:off x="5547593" y="3667920"/>
            <a:ext cx="2222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Repeat as many times </a:t>
            </a:r>
          </a:p>
          <a:p>
            <a:r>
              <a:rPr lang="en-US" sz="1350" dirty="0"/>
              <a:t>as the adversary wants</a:t>
            </a:r>
          </a:p>
        </p:txBody>
      </p:sp>
    </p:spTree>
    <p:extLst>
      <p:ext uri="{BB962C8B-B14F-4D97-AF65-F5344CB8AC3E}">
        <p14:creationId xmlns:p14="http://schemas.microsoft.com/office/powerpoint/2010/main" val="308841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6" grpId="0"/>
      <p:bldP spid="18" grpId="0" animBg="1"/>
      <p:bldP spid="19" grpId="0"/>
      <p:bldP spid="20" grpId="0"/>
      <p:bldP spid="2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0C949-EAB5-4450-8670-383CC62F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Mac forgery game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40829F-A9A8-4CE6-9D30-EC06E43A4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Allow the adversary to learn tags for as many message as he wants</a:t>
                </a:r>
              </a:p>
              <a:p>
                <a:endParaRPr lang="en-US" dirty="0"/>
              </a:p>
              <a:p>
                <a:r>
                  <a:rPr lang="en-US" dirty="0"/>
                  <a:t>A mac scheme is secure if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𝑤𝑖𝑛𝑠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𝑓𝑜𝑟𝑔𝑒𝑟𝑦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𝑔𝑎𝑚𝑒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is very small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40829F-A9A8-4CE6-9D30-EC06E43A4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4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59AB359D-A65E-4561-9C2B-A29486237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678" y="3791596"/>
            <a:ext cx="3729398" cy="192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2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9865-DE43-436F-A25C-97E4AC1C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Why cryptology and not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FA2F6-62E4-45D5-801F-FBD50FC94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A cryptosystem uses cryptography to protect either</a:t>
            </a:r>
          </a:p>
          <a:p>
            <a:pPr lvl="1"/>
            <a:r>
              <a:rPr lang="en-US" dirty="0"/>
              <a:t>Confidentiality</a:t>
            </a:r>
          </a:p>
          <a:p>
            <a:pPr lvl="1"/>
            <a:r>
              <a:rPr lang="en-US" dirty="0"/>
              <a:t>Integrity</a:t>
            </a:r>
          </a:p>
          <a:p>
            <a:endParaRPr lang="en-US" dirty="0"/>
          </a:p>
          <a:p>
            <a:r>
              <a:rPr lang="en-US" dirty="0"/>
              <a:t>Cryptography is the art of making cryptosystems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Cryptology is the science (math) of making cryptosystems </a:t>
            </a:r>
          </a:p>
        </p:txBody>
      </p:sp>
    </p:spTree>
    <p:extLst>
      <p:ext uri="{BB962C8B-B14F-4D97-AF65-F5344CB8AC3E}">
        <p14:creationId xmlns:p14="http://schemas.microsoft.com/office/powerpoint/2010/main" val="12460299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7CBAF-B2E8-45C6-801E-5E270CC2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Does encryption imply authentication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01ACF-4D9B-43DA-B110-48AAAF751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Let’s take as example the one-time pad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happens if the adversary flips a bit of the ciphertext?</a:t>
            </a:r>
          </a:p>
          <a:p>
            <a:endParaRPr lang="en-US" dirty="0"/>
          </a:p>
          <a:p>
            <a:r>
              <a:rPr lang="en-US" dirty="0"/>
              <a:t>Lesson</a:t>
            </a:r>
            <a:r>
              <a:rPr lang="en-US" b="1" dirty="0"/>
              <a:t>: Encryption does not imply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24980695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16D1-AA17-4697-A59A-C893AAA06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Fixed-length mac from PRF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9A28F-133B-4803-93FF-229295A778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Keygen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Authenticate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9A28F-133B-4803-93FF-229295A778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87AE67A-754E-487E-B2F2-93A45A3EBEFA}"/>
              </a:ext>
            </a:extLst>
          </p:cNvPr>
          <p:cNvSpPr/>
          <p:nvPr/>
        </p:nvSpPr>
        <p:spPr>
          <a:xfrm>
            <a:off x="3735193" y="3724018"/>
            <a:ext cx="1673614" cy="15510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9B0C12-8D08-4FF6-BC42-6571A81D4891}"/>
              </a:ext>
            </a:extLst>
          </p:cNvPr>
          <p:cNvSpPr/>
          <p:nvPr/>
        </p:nvSpPr>
        <p:spPr>
          <a:xfrm>
            <a:off x="4511860" y="4110292"/>
            <a:ext cx="696514" cy="5436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5BBCAE-B76A-47FC-98E1-6912503F035E}"/>
              </a:ext>
            </a:extLst>
          </p:cNvPr>
          <p:cNvCxnSpPr>
            <a:cxnSpLocks/>
          </p:cNvCxnSpPr>
          <p:nvPr/>
        </p:nvCxnSpPr>
        <p:spPr>
          <a:xfrm>
            <a:off x="2638168" y="4017704"/>
            <a:ext cx="1045955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3128F2-3614-4790-9BFF-CDEB0F82386E}"/>
              </a:ext>
            </a:extLst>
          </p:cNvPr>
          <p:cNvCxnSpPr>
            <a:cxnSpLocks/>
          </p:cNvCxnSpPr>
          <p:nvPr/>
        </p:nvCxnSpPr>
        <p:spPr>
          <a:xfrm>
            <a:off x="3923270" y="4172163"/>
            <a:ext cx="52516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C4201C-7474-46D8-A155-C2E61C9B3CE7}"/>
              </a:ext>
            </a:extLst>
          </p:cNvPr>
          <p:cNvCxnSpPr>
            <a:cxnSpLocks/>
          </p:cNvCxnSpPr>
          <p:nvPr/>
        </p:nvCxnSpPr>
        <p:spPr>
          <a:xfrm flipH="1">
            <a:off x="2638168" y="4909656"/>
            <a:ext cx="996528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A3901F-73B8-4D11-943E-1B96561724C6}"/>
              </a:ext>
            </a:extLst>
          </p:cNvPr>
          <p:cNvCxnSpPr>
            <a:cxnSpLocks/>
          </p:cNvCxnSpPr>
          <p:nvPr/>
        </p:nvCxnSpPr>
        <p:spPr>
          <a:xfrm flipH="1">
            <a:off x="3861487" y="4644113"/>
            <a:ext cx="586946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9E86D9-CBFA-475A-B9CF-542AA139E4FD}"/>
                  </a:ext>
                </a:extLst>
              </p:cNvPr>
              <p:cNvSpPr txBox="1"/>
              <p:nvPr/>
            </p:nvSpPr>
            <p:spPr>
              <a:xfrm>
                <a:off x="4388064" y="4243642"/>
                <a:ext cx="944105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9E86D9-CBFA-475A-B9CF-542AA139E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064" y="4243642"/>
                <a:ext cx="944105" cy="3000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71F6C91-99C5-4314-8F38-0B8C0AB161FC}"/>
              </a:ext>
            </a:extLst>
          </p:cNvPr>
          <p:cNvSpPr txBox="1"/>
          <p:nvPr/>
        </p:nvSpPr>
        <p:spPr>
          <a:xfrm>
            <a:off x="2998052" y="3740704"/>
            <a:ext cx="3465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B69C36-3AFD-4EEA-94CB-88701E90FE9D}"/>
              </a:ext>
            </a:extLst>
          </p:cNvPr>
          <p:cNvSpPr txBox="1"/>
          <p:nvPr/>
        </p:nvSpPr>
        <p:spPr>
          <a:xfrm>
            <a:off x="3985147" y="3907066"/>
            <a:ext cx="3465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04299F-B82E-46B9-B80E-2D8DC2CD0E1E}"/>
              </a:ext>
            </a:extLst>
          </p:cNvPr>
          <p:cNvSpPr txBox="1"/>
          <p:nvPr/>
        </p:nvSpPr>
        <p:spPr>
          <a:xfrm>
            <a:off x="4092571" y="4382141"/>
            <a:ext cx="2487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28C27D-90B7-45D9-9F01-B930DC437F9A}"/>
              </a:ext>
            </a:extLst>
          </p:cNvPr>
          <p:cNvSpPr txBox="1"/>
          <p:nvPr/>
        </p:nvSpPr>
        <p:spPr>
          <a:xfrm>
            <a:off x="3038328" y="4615338"/>
            <a:ext cx="1962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16277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86BFE-E3E7-4E10-BE56-CE81C607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Pitfalls of authenticating arbitrary length message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3074ED-41FA-4014-9BD3-70C20B3D6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0812" y="1752600"/>
                <a:ext cx="7886700" cy="372911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r>
                  <a:rPr lang="en-US" dirty="0"/>
                  <a:t>Add an index to each block and authenticate each block (cut and paste attack)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𝑎𝑢𝑡h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𝑎𝑢𝑡h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𝑎𝑢𝑡h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𝑎𝑢𝑡h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𝑎𝑢𝑡h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𝑎𝑢𝑡h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𝑎𝑢𝑡h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𝑎𝑢𝑡h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𝑎𝑢𝑡h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𝑎𝑢𝑡h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Buy x for 100, sell y for 10</a:t>
                </a:r>
              </a:p>
              <a:p>
                <a:pPr lvl="1"/>
                <a:r>
                  <a:rPr lang="en-US" dirty="0"/>
                  <a:t>Sell a for  10,  sell y for 10 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Buy a for 100, sell y for 10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3074ED-41FA-4014-9BD3-70C20B3D6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0812" y="1752600"/>
                <a:ext cx="7886700" cy="3729110"/>
              </a:xfrm>
              <a:blipFill>
                <a:blip r:embed="rId2"/>
                <a:stretch>
                  <a:fillRect b="-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4554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76E4-23B5-4CA3-9C30-7FD334FBA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CBC-mac (fixed-length extension)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CDFC72-2458-4A3F-8B98-CFE168D899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𝐴𝑢𝑡h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6858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6858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marL="685800" lvl="1" indent="-342900">
                  <a:buFont typeface="+mj-lt"/>
                  <a:buAutoNum type="arabicPeriod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marL="1028700" lvl="2" indent="-342900">
                  <a:buFont typeface="+mj-lt"/>
                  <a:buAutoNum type="alpha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685800" lvl="1" indent="-342900">
                  <a:buFont typeface="+mj-lt"/>
                  <a:buAutoNum type="arabicPeriod"/>
                </a:pPr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  <a:p>
                <a:pPr marL="685800" lvl="1" indent="-34290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Insecure if we authenticate messages of different length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 creates tag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sub>
                    </m:sSub>
                  </m:oMath>
                </a14:m>
                <a:r>
                  <a:rPr lang="en-US" dirty="0"/>
                  <a:t>  creates tag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</a:t>
                </a:r>
                <a:r>
                  <a:rPr lang="en-US" dirty="0"/>
                  <a:t>creates tag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1028700" lvl="2" indent="-342900">
                  <a:buFont typeface="+mj-lt"/>
                  <a:buAutoNum type="alphaLcPeriod"/>
                </a:pPr>
                <a:endParaRPr lang="en-US" dirty="0"/>
              </a:p>
              <a:p>
                <a:pPr marL="685800" lvl="1" indent="-342900">
                  <a:buFont typeface="+mj-lt"/>
                  <a:buAutoNum type="arabicPeriod"/>
                </a:pPr>
                <a:endParaRPr lang="en-US" dirty="0"/>
              </a:p>
              <a:p>
                <a:pPr marL="685800" lvl="1" indent="-3429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CDFC72-2458-4A3F-8B98-CFE168D899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8368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B4B01F-F1BD-44FA-BBAE-B60220B96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No</a:t>
            </a:r>
          </a:p>
          <a:p>
            <a:pPr lvl="1"/>
            <a:r>
              <a:rPr lang="en-US" dirty="0"/>
              <a:t>Take any authentication scheme and modify the authentication algorithm to produce both the tag of the original scheme and the message it authenticated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tag in this new scheme will leak the authenticated message </a:t>
            </a:r>
          </a:p>
          <a:p>
            <a:pPr marL="393192" lvl="1" indent="0">
              <a:buNone/>
            </a:pPr>
            <a:endParaRPr lang="en-US" dirty="0"/>
          </a:p>
          <a:p>
            <a:pPr lvl="1"/>
            <a:r>
              <a:rPr lang="en-US" dirty="0"/>
              <a:t>This scheme is still secure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ABEC1-D112-4F77-9158-8483CD96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E124-BE18-46E1-B491-454087E8007D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74348E-6F65-4901-9A04-245D07C61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Does authentication imply encryption?</a:t>
            </a:r>
          </a:p>
        </p:txBody>
      </p:sp>
    </p:spTree>
    <p:extLst>
      <p:ext uri="{BB962C8B-B14F-4D97-AF65-F5344CB8AC3E}">
        <p14:creationId xmlns:p14="http://schemas.microsoft.com/office/powerpoint/2010/main" val="163031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F4BF5-3018-4A5D-8CBE-B1DCD3820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is it science?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20159-5DBE-4562-8653-CBC375212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 Clear definitions of security</a:t>
            </a:r>
          </a:p>
          <a:p>
            <a:endParaRPr lang="en-US" dirty="0"/>
          </a:p>
          <a:p>
            <a:r>
              <a:rPr lang="en-US" dirty="0"/>
              <a:t>Formal protocol descriptions</a:t>
            </a:r>
          </a:p>
          <a:p>
            <a:endParaRPr lang="en-US" dirty="0"/>
          </a:p>
          <a:p>
            <a:r>
              <a:rPr lang="en-US" dirty="0"/>
              <a:t>Proofs of security</a:t>
            </a:r>
          </a:p>
          <a:p>
            <a:endParaRPr lang="en-US" dirty="0"/>
          </a:p>
          <a:p>
            <a:r>
              <a:rPr lang="en-US" dirty="0"/>
              <a:t>Why a science?</a:t>
            </a:r>
          </a:p>
          <a:p>
            <a:pPr lvl="1"/>
            <a:r>
              <a:rPr lang="en-US" dirty="0"/>
              <a:t>Crypto is hard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1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6F2DF-4194-421D-89E4-3B40E5D1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Bad things can happen when crypto is bad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B2157-045F-4EFA-94FC-1CCDC730D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Millions of bitcoins stolen</a:t>
            </a:r>
          </a:p>
          <a:p>
            <a:endParaRPr lang="en-US" dirty="0"/>
          </a:p>
          <a:p>
            <a:r>
              <a:rPr lang="en-US" dirty="0"/>
              <a:t>Fake windows updates</a:t>
            </a:r>
          </a:p>
          <a:p>
            <a:endParaRPr lang="en-US" dirty="0"/>
          </a:p>
          <a:p>
            <a:r>
              <a:rPr lang="en-US" dirty="0"/>
              <a:t>Adobe leaked password database</a:t>
            </a:r>
          </a:p>
        </p:txBody>
      </p:sp>
    </p:spTree>
    <p:extLst>
      <p:ext uri="{BB962C8B-B14F-4D97-AF65-F5344CB8AC3E}">
        <p14:creationId xmlns:p14="http://schemas.microsoft.com/office/powerpoint/2010/main" val="423388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6365</TotalTime>
  <Words>2363</Words>
  <Application>Microsoft Office PowerPoint</Application>
  <PresentationFormat>On-screen Show (4:3)</PresentationFormat>
  <Paragraphs>717</Paragraphs>
  <Slides>74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2" baseType="lpstr">
      <vt:lpstr>Arial</vt:lpstr>
      <vt:lpstr>Calibri</vt:lpstr>
      <vt:lpstr>Cambria Math</vt:lpstr>
      <vt:lpstr>Lucida Sans Unicode</vt:lpstr>
      <vt:lpstr>Verdana</vt:lpstr>
      <vt:lpstr>Wingdings 2</vt:lpstr>
      <vt:lpstr>Wingdings 3</vt:lpstr>
      <vt:lpstr>Concourse</vt:lpstr>
      <vt:lpstr>Introduction to modern cryptology</vt:lpstr>
      <vt:lpstr>Doing online Banking</vt:lpstr>
      <vt:lpstr>Private-key primitive</vt:lpstr>
      <vt:lpstr>Hash function </vt:lpstr>
      <vt:lpstr>Public-key encryption</vt:lpstr>
      <vt:lpstr>Ethymology</vt:lpstr>
      <vt:lpstr>Why cryptology and not cryptography</vt:lpstr>
      <vt:lpstr>How is it science?</vt:lpstr>
      <vt:lpstr>Bad things can happen when crypto is bad</vt:lpstr>
      <vt:lpstr>Historical perspective on computational encryption scheme</vt:lpstr>
      <vt:lpstr>Perfect security</vt:lpstr>
      <vt:lpstr>Assumption</vt:lpstr>
      <vt:lpstr>Overview</vt:lpstr>
      <vt:lpstr>Trap game #1</vt:lpstr>
      <vt:lpstr>How eve can win game #1</vt:lpstr>
      <vt:lpstr>Encryption</vt:lpstr>
      <vt:lpstr>Encryption scheme </vt:lpstr>
      <vt:lpstr>One-time pad</vt:lpstr>
      <vt:lpstr>Security one-time pad</vt:lpstr>
      <vt:lpstr>Perfect security for n=1</vt:lpstr>
      <vt:lpstr>One-time pad vs Eve</vt:lpstr>
      <vt:lpstr>Bob could go left</vt:lpstr>
      <vt:lpstr>Bob could go right</vt:lpstr>
      <vt:lpstr>Trap game #2</vt:lpstr>
      <vt:lpstr>How eve can win game #2</vt:lpstr>
      <vt:lpstr>Authentication</vt:lpstr>
      <vt:lpstr>Message authentication code</vt:lpstr>
      <vt:lpstr>Unforgeability game</vt:lpstr>
      <vt:lpstr>     Review </vt:lpstr>
      <vt:lpstr>Disadvantages of perfect security</vt:lpstr>
      <vt:lpstr>Computational cryptography</vt:lpstr>
      <vt:lpstr>Historical perspective</vt:lpstr>
      <vt:lpstr>Caesar cipher </vt:lpstr>
      <vt:lpstr>Very easy to break</vt:lpstr>
      <vt:lpstr>       Permutation cipher        </vt:lpstr>
      <vt:lpstr>Frequency of letters in the English language</vt:lpstr>
      <vt:lpstr>Which princess are they plotting to kidnap?</vt:lpstr>
      <vt:lpstr>Security of permutation cipher</vt:lpstr>
      <vt:lpstr>Computational encryption</vt:lpstr>
      <vt:lpstr>Computational Security</vt:lpstr>
      <vt:lpstr>Computational approach to secure encryption </vt:lpstr>
      <vt:lpstr>Security</vt:lpstr>
      <vt:lpstr>Encryption game </vt:lpstr>
      <vt:lpstr>Is the previous definition sufficient?</vt:lpstr>
      <vt:lpstr>Midway islands (non-CPA secure)</vt:lpstr>
      <vt:lpstr>Chosen-plaintext security</vt:lpstr>
      <vt:lpstr>On the (in)security of deterministic encryption scheme</vt:lpstr>
      <vt:lpstr>Pseudo-random function</vt:lpstr>
      <vt:lpstr>CPA-secure encryption scheme from PRF</vt:lpstr>
      <vt:lpstr>Block cipher</vt:lpstr>
      <vt:lpstr>Block cipher and mode of encryptions </vt:lpstr>
      <vt:lpstr>Block cipher</vt:lpstr>
      <vt:lpstr> Problem with just encrypting each block of the message using a randomized encryption scheme </vt:lpstr>
      <vt:lpstr>Solution to minimize randomness</vt:lpstr>
      <vt:lpstr>Goals of encryption</vt:lpstr>
      <vt:lpstr>ECB mode</vt:lpstr>
      <vt:lpstr>Electronic codebook mode (ECB)</vt:lpstr>
      <vt:lpstr>Electronic codebook mode (ECB)</vt:lpstr>
      <vt:lpstr>Problem with ECB mode</vt:lpstr>
      <vt:lpstr>Counter mode (CM) </vt:lpstr>
      <vt:lpstr>Counter mode (CM) </vt:lpstr>
      <vt:lpstr>Counter mode</vt:lpstr>
      <vt:lpstr>Cipher block chaining</vt:lpstr>
      <vt:lpstr>Cipher block chaining (CBC)</vt:lpstr>
      <vt:lpstr>Cipher block chaining</vt:lpstr>
      <vt:lpstr>Computational message authentication code</vt:lpstr>
      <vt:lpstr>Message authentication code </vt:lpstr>
      <vt:lpstr>Mac forgery game</vt:lpstr>
      <vt:lpstr>Mac forgery game </vt:lpstr>
      <vt:lpstr>Does encryption imply authentication </vt:lpstr>
      <vt:lpstr>Fixed-length mac from PRF</vt:lpstr>
      <vt:lpstr>Pitfalls of authenticating arbitrary length message</vt:lpstr>
      <vt:lpstr>CBC-mac (fixed-length extension)</vt:lpstr>
      <vt:lpstr>Does authentication imply encryption?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ranellus</dc:creator>
  <cp:lastModifiedBy>Samuel Ranellucci</cp:lastModifiedBy>
  <cp:revision>477</cp:revision>
  <dcterms:created xsi:type="dcterms:W3CDTF">2014-03-15T16:35:55Z</dcterms:created>
  <dcterms:modified xsi:type="dcterms:W3CDTF">2018-03-13T22:53:32Z</dcterms:modified>
</cp:coreProperties>
</file>