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87" r:id="rId2"/>
    <p:sldId id="288" r:id="rId3"/>
    <p:sldId id="312" r:id="rId4"/>
    <p:sldId id="313" r:id="rId5"/>
    <p:sldId id="315" r:id="rId6"/>
    <p:sldId id="317" r:id="rId7"/>
    <p:sldId id="322" r:id="rId8"/>
    <p:sldId id="319" r:id="rId9"/>
    <p:sldId id="320" r:id="rId10"/>
    <p:sldId id="321" r:id="rId11"/>
    <p:sldId id="318" r:id="rId12"/>
    <p:sldId id="324" r:id="rId13"/>
    <p:sldId id="323" r:id="rId14"/>
    <p:sldId id="326" r:id="rId15"/>
    <p:sldId id="325" r:id="rId16"/>
    <p:sldId id="327" r:id="rId17"/>
    <p:sldId id="328" r:id="rId18"/>
    <p:sldId id="329" r:id="rId19"/>
    <p:sldId id="330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53" r:id="rId35"/>
    <p:sldId id="347" r:id="rId36"/>
    <p:sldId id="350" r:id="rId37"/>
    <p:sldId id="349" r:id="rId38"/>
    <p:sldId id="351" r:id="rId39"/>
    <p:sldId id="352" r:id="rId40"/>
    <p:sldId id="354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0" autoAdjust="0"/>
    <p:restoredTop sz="94629" autoAdjust="0"/>
  </p:normalViewPr>
  <p:slideViewPr>
    <p:cSldViewPr>
      <p:cViewPr varScale="1">
        <p:scale>
          <a:sx n="116" d="100"/>
          <a:sy n="116" d="100"/>
        </p:scale>
        <p:origin x="118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E33F7-FF96-48E1-A274-E550AF0644EC}" type="datetimeFigureOut">
              <a:rPr lang="en-US" smtClean="0"/>
              <a:pPr/>
              <a:t>3/15/2018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FF195-5469-471D-B1FE-5ACEEB103BA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887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Défacne</a:t>
            </a:r>
            <a:r>
              <a:rPr lang="en-US" dirty="0"/>
              <a:t> de these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  <a:p>
            <a:r>
              <a:rPr lang="en-US" dirty="0"/>
              <a:t>To many slides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FF195-5469-471D-B1FE-5ACEEB103BA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32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Défacne</a:t>
            </a:r>
            <a:r>
              <a:rPr lang="en-US" dirty="0"/>
              <a:t> de these</a:t>
            </a:r>
          </a:p>
          <a:p>
            <a:r>
              <a:rPr lang="en-US" dirty="0"/>
              <a:t>Date</a:t>
            </a:r>
          </a:p>
          <a:p>
            <a:endParaRPr lang="en-US" dirty="0"/>
          </a:p>
          <a:p>
            <a:r>
              <a:rPr lang="en-US" dirty="0"/>
              <a:t>To many slides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9FF195-5469-471D-B1FE-5ACEEB103BA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07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11FF4-D653-4FF1-B29F-5ED924EEF8B6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2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270138-D8AC-4CCD-A9D8-B8A289DA8909}" type="datetime1">
              <a:rPr lang="en-US" smtClean="0"/>
              <a:t>3/15/2018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BFC27-74A2-413C-AAD8-2A9EAAC6EF1B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46C2C-94F6-4049-A992-931A1D2D8C7B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D6C09-ED8F-41B5-8AE3-2959963BAD36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031C1-8F16-486E-AC54-4FB6FA21963B}" type="datetime1">
              <a:rPr lang="en-US" smtClean="0"/>
              <a:t>3/15/2018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5500A-B76C-44E8-BFAD-4128EC7C2A36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37AD-5FC8-4292-87F9-3261B6220E45}" type="datetime1">
              <a:rPr lang="en-US" smtClean="0"/>
              <a:t>3/15/2018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8FC5-F67A-4AB2-B1F4-4AED3574F900}" type="datetime1">
              <a:rPr lang="en-US" smtClean="0"/>
              <a:t>3/15/2018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02E0-79AB-4726-BB7B-4FF2E53535DC}" type="datetime1">
              <a:rPr lang="en-US" smtClean="0"/>
              <a:t>3/15/2018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8409466E-6E1D-40B1-AC86-A77692C5A546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D0FD8EB-AFB0-416A-BE23-C888BD91515B}" type="datetime1">
              <a:rPr lang="en-US" smtClean="0"/>
              <a:t>3/15/2018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7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7D3DA4-7FAD-4D30-BEB4-C849C2FB9B1F}" type="datetime1">
              <a:rPr lang="en-US" smtClean="0"/>
              <a:t>3/15/2018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5CBE124-BE18-46E1-B491-454087E80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12.png"/><Relationship Id="rId9" Type="http://schemas.openxmlformats.org/officeDocument/2006/relationships/image" Target="../media/image2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16.png"/><Relationship Id="rId10" Type="http://schemas.openxmlformats.org/officeDocument/2006/relationships/image" Target="../media/image30.png"/><Relationship Id="rId4" Type="http://schemas.openxmlformats.org/officeDocument/2006/relationships/image" Target="../media/image15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43.png"/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12" Type="http://schemas.openxmlformats.org/officeDocument/2006/relationships/image" Target="../media/image42.png"/><Relationship Id="rId2" Type="http://schemas.openxmlformats.org/officeDocument/2006/relationships/image" Target="../media/image8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1.png"/><Relationship Id="rId5" Type="http://schemas.openxmlformats.org/officeDocument/2006/relationships/image" Target="../media/image36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12.png"/><Relationship Id="rId9" Type="http://schemas.openxmlformats.org/officeDocument/2006/relationships/image" Target="../media/image13.png"/><Relationship Id="rId14" Type="http://schemas.openxmlformats.org/officeDocument/2006/relationships/image" Target="../media/image4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59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12" Type="http://schemas.openxmlformats.org/officeDocument/2006/relationships/image" Target="../media/image5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11" Type="http://schemas.openxmlformats.org/officeDocument/2006/relationships/image" Target="../media/image57.png"/><Relationship Id="rId5" Type="http://schemas.openxmlformats.org/officeDocument/2006/relationships/image" Target="../media/image51.png"/><Relationship Id="rId15" Type="http://schemas.openxmlformats.org/officeDocument/2006/relationships/image" Target="../media/image61.png"/><Relationship Id="rId10" Type="http://schemas.openxmlformats.org/officeDocument/2006/relationships/image" Target="../media/image56.png"/><Relationship Id="rId4" Type="http://schemas.openxmlformats.org/officeDocument/2006/relationships/image" Target="../media/image50.png"/><Relationship Id="rId9" Type="http://schemas.openxmlformats.org/officeDocument/2006/relationships/image" Target="../media/image55.png"/><Relationship Id="rId14" Type="http://schemas.openxmlformats.org/officeDocument/2006/relationships/image" Target="../media/image6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66.png"/><Relationship Id="rId12" Type="http://schemas.openxmlformats.org/officeDocument/2006/relationships/image" Target="../media/image71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0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872" y="1219200"/>
            <a:ext cx="7772400" cy="114396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Introduction to modern cryptology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Samuel Ranellucci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452F6-1D82-4C2D-B6B0-D9FB78DAC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Deduplication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6D005-DFA1-4973-96DC-0712E558D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Avoid storing the same thing in memory many times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Uses hash function to index values so that we don’t need to copy the same thing many times.</a:t>
            </a:r>
          </a:p>
        </p:txBody>
      </p:sp>
    </p:spTree>
    <p:extLst>
      <p:ext uri="{BB962C8B-B14F-4D97-AF65-F5344CB8AC3E}">
        <p14:creationId xmlns:p14="http://schemas.microsoft.com/office/powerpoint/2010/main" val="262675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3F6F419-0B7D-4BFD-8E45-C44BBD70163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𝐴𝑢𝑡h𝑒𝑛𝑡𝑖𝑐𝑎𝑡𝑖𝑜𝑛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𝑎𝑢𝑡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′) 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Security</a:t>
                </a:r>
              </a:p>
              <a:p>
                <a:pPr lvl="1"/>
                <a:r>
                  <a:rPr lang="en-US" dirty="0"/>
                  <a:t>Secure as long as adversary doesn’t</a:t>
                </a:r>
              </a:p>
              <a:p>
                <a:pPr lvl="2"/>
                <a:r>
                  <a:rPr lang="en-US" dirty="0"/>
                  <a:t>Break security of the mac</a:t>
                </a:r>
              </a:p>
              <a:p>
                <a:pPr lvl="2"/>
                <a:r>
                  <a:rPr lang="en-US" dirty="0"/>
                  <a:t>Break security of the message authentication code		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B3F6F419-0B7D-4BFD-8E45-C44BBD70163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1529BD7-AF9A-4D87-B0F5-187E703D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2640CB6-46B4-4676-934C-83D290FF0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Authentication code for long messages</a:t>
            </a:r>
          </a:p>
        </p:txBody>
      </p:sp>
    </p:spTree>
    <p:extLst>
      <p:ext uri="{BB962C8B-B14F-4D97-AF65-F5344CB8AC3E}">
        <p14:creationId xmlns:p14="http://schemas.microsoft.com/office/powerpoint/2010/main" val="4125427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4872" y="1219200"/>
            <a:ext cx="7772400" cy="114396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Key-exchange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Samuel Ranellucci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048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8D098EC-80A8-49B0-BA79-3C36A500EDC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dirty="0"/>
              </a:p>
              <a:p>
                <a:r>
                  <a:rPr lang="en-US" dirty="0"/>
                  <a:t>Alice and Bob start with no shared key</a:t>
                </a:r>
              </a:p>
              <a:p>
                <a:endParaRPr lang="en-US" dirty="0"/>
              </a:p>
              <a:p>
                <a:r>
                  <a:rPr lang="en-US" dirty="0"/>
                  <a:t>Alice and Bob run key exchange</a:t>
                </a:r>
              </a:p>
              <a:p>
                <a:endParaRPr lang="en-US" dirty="0"/>
              </a:p>
              <a:p>
                <a:r>
                  <a:rPr lang="en-US" dirty="0"/>
                  <a:t>At the end of the protocol Alice and Bob share a secret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Passive eavesdropper learn no information about the key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18D098EC-80A8-49B0-BA79-3C36A500EDC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CF11EA-0751-47D5-A3B1-A69275242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E11C31-B81F-4BB3-9E35-187A8527E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Key-exchange  </a:t>
            </a:r>
          </a:p>
        </p:txBody>
      </p:sp>
    </p:spTree>
    <p:extLst>
      <p:ext uri="{BB962C8B-B14F-4D97-AF65-F5344CB8AC3E}">
        <p14:creationId xmlns:p14="http://schemas.microsoft.com/office/powerpoint/2010/main" val="3997472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9752A-CA3D-4501-8808-81951DCB0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Key-exchange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DE16509-070F-4E3E-B5A8-685BDE6926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69"/>
          <a:stretch/>
        </p:blipFill>
        <p:spPr bwMode="auto">
          <a:xfrm>
            <a:off x="1327998" y="2584042"/>
            <a:ext cx="1447528" cy="122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E623D16-AE62-44E8-8DD6-022AAFB85B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7"/>
          <a:stretch/>
        </p:blipFill>
        <p:spPr bwMode="auto">
          <a:xfrm>
            <a:off x="7200637" y="2695582"/>
            <a:ext cx="1210178" cy="115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0D92123-C324-4454-8376-C0F2D6C99BDE}"/>
              </a:ext>
            </a:extLst>
          </p:cNvPr>
          <p:cNvSpPr/>
          <p:nvPr/>
        </p:nvSpPr>
        <p:spPr>
          <a:xfrm>
            <a:off x="3812961" y="2584042"/>
            <a:ext cx="2329864" cy="1149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82FE519-A08C-4653-93B8-4E397C24376C}"/>
              </a:ext>
            </a:extLst>
          </p:cNvPr>
          <p:cNvCxnSpPr>
            <a:cxnSpLocks/>
          </p:cNvCxnSpPr>
          <p:nvPr/>
        </p:nvCxnSpPr>
        <p:spPr>
          <a:xfrm>
            <a:off x="6340706" y="3254588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D9244D2-AA01-4375-817E-1F4A29C54D32}"/>
              </a:ext>
            </a:extLst>
          </p:cNvPr>
          <p:cNvCxnSpPr>
            <a:cxnSpLocks/>
          </p:cNvCxnSpPr>
          <p:nvPr/>
        </p:nvCxnSpPr>
        <p:spPr>
          <a:xfrm flipH="1">
            <a:off x="4911949" y="3877882"/>
            <a:ext cx="1" cy="715253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>
            <a:extLst>
              <a:ext uri="{FF2B5EF4-FFF2-40B4-BE49-F238E27FC236}">
                <a16:creationId xmlns:a16="http://schemas.microsoft.com/office/drawing/2014/main" id="{F5B671A4-D598-46D7-A29F-91AA001917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224" y="4593135"/>
            <a:ext cx="803450" cy="8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7336C89-58EC-4890-878B-8EF2E41C0DA8}"/>
                  </a:ext>
                </a:extLst>
              </p:cNvPr>
              <p:cNvSpPr txBox="1"/>
              <p:nvPr/>
            </p:nvSpPr>
            <p:spPr>
              <a:xfrm>
                <a:off x="2921594" y="2850631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7336C89-58EC-4890-878B-8EF2E41C0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94" y="2850631"/>
                <a:ext cx="858925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86EE7C-76BA-49A4-9797-CAACFD507AF1}"/>
                  </a:ext>
                </a:extLst>
              </p:cNvPr>
              <p:cNvSpPr txBox="1"/>
              <p:nvPr/>
            </p:nvSpPr>
            <p:spPr>
              <a:xfrm>
                <a:off x="6286372" y="2791830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86EE7C-76BA-49A4-9797-CAACFD507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372" y="2791830"/>
                <a:ext cx="85892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D5ABCB-0A99-4E46-9756-0337D2358345}"/>
                  </a:ext>
                </a:extLst>
              </p:cNvPr>
              <p:cNvSpPr txBox="1"/>
              <p:nvPr/>
            </p:nvSpPr>
            <p:spPr>
              <a:xfrm>
                <a:off x="4856780" y="3944062"/>
                <a:ext cx="858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FD5ABCB-0A99-4E46-9756-0337D2358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6780" y="3944062"/>
                <a:ext cx="858925" cy="461665"/>
              </a:xfrm>
              <a:prstGeom prst="rect">
                <a:avLst/>
              </a:prstGeom>
              <a:blipFill>
                <a:blip r:embed="rId7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4B9397-1B31-4852-B3AA-AAB2274F1CA3}"/>
                  </a:ext>
                </a:extLst>
              </p:cNvPr>
              <p:cNvSpPr txBox="1"/>
              <p:nvPr/>
            </p:nvSpPr>
            <p:spPr>
              <a:xfrm>
                <a:off x="3997855" y="2961925"/>
                <a:ext cx="858925" cy="4917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𝑘𝑒𝑦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𝑒𝑥𝑐h𝑎𝑛𝑔𝑒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D04B9397-1B31-4852-B3AA-AAB2274F1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855" y="2961925"/>
                <a:ext cx="858925" cy="491738"/>
              </a:xfrm>
              <a:prstGeom prst="rect">
                <a:avLst/>
              </a:prstGeom>
              <a:blipFill>
                <a:blip r:embed="rId8"/>
                <a:stretch>
                  <a:fillRect l="-2128" r="-129787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3BF5D121-2B92-4D38-926E-D211C4CAAD50}"/>
              </a:ext>
            </a:extLst>
          </p:cNvPr>
          <p:cNvCxnSpPr>
            <a:cxnSpLocks/>
          </p:cNvCxnSpPr>
          <p:nvPr/>
        </p:nvCxnSpPr>
        <p:spPr>
          <a:xfrm>
            <a:off x="198685" y="5209753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270F67B-0768-40CF-9FEA-66268D1CAE6C}"/>
                  </a:ext>
                </a:extLst>
              </p:cNvPr>
              <p:cNvSpPr txBox="1"/>
              <p:nvPr/>
            </p:nvSpPr>
            <p:spPr>
              <a:xfrm>
                <a:off x="1058615" y="4956204"/>
                <a:ext cx="23941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secure channel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270F67B-0768-40CF-9FEA-66268D1CA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615" y="4956204"/>
                <a:ext cx="2394159" cy="1200329"/>
              </a:xfrm>
              <a:prstGeom prst="rect">
                <a:avLst/>
              </a:prstGeom>
              <a:blipFill>
                <a:blip r:embed="rId9"/>
                <a:stretch>
                  <a:fillRect l="-4082" t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E805D27-FE81-4FF1-968F-371316F69D09}"/>
              </a:ext>
            </a:extLst>
          </p:cNvPr>
          <p:cNvCxnSpPr>
            <a:cxnSpLocks/>
          </p:cNvCxnSpPr>
          <p:nvPr/>
        </p:nvCxnSpPr>
        <p:spPr>
          <a:xfrm rot="10800000">
            <a:off x="2828913" y="3273937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631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5FA219-D2CC-4221-B03D-62865EEA1E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endParaRPr lang="en-US" dirty="0"/>
              </a:p>
              <a:p>
                <a:r>
                  <a:rPr lang="en-US" dirty="0"/>
                  <a:t>Values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n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Operations</a:t>
                </a:r>
              </a:p>
              <a:p>
                <a:pPr lvl="1"/>
                <a:r>
                  <a:rPr lang="en-US" dirty="0"/>
                  <a:t>Modular exponentiation</a:t>
                </a:r>
              </a:p>
              <a:p>
                <a:pPr lvl="2"/>
                <a:r>
                  <a:rPr lang="en-US" dirty="0"/>
                  <a:t>2^3 (mod 5) = 8 (mod 5) = 3</a:t>
                </a:r>
              </a:p>
              <a:p>
                <a:pPr lvl="2"/>
                <a:endParaRPr lang="en-US" dirty="0"/>
              </a:p>
              <a:p>
                <a:r>
                  <a:rPr lang="en-US" dirty="0"/>
                  <a:t>Assumption</a:t>
                </a:r>
              </a:p>
              <a:p>
                <a:pPr lvl="1"/>
                <a:r>
                  <a:rPr lang="en-US" dirty="0"/>
                  <a:t>Hard to distinguish between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{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2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{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dirty="0"/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E45FA219-D2CC-4221-B03D-62865EEA1E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E7CACD7-0734-4ABC-9A99-9FAABA4B1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229A9B7-ACC5-47F7-B199-BC27324EC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Diffie-</a:t>
            </a:r>
            <a:r>
              <a:rPr lang="en-US" dirty="0" err="1"/>
              <a:t>Helman</a:t>
            </a:r>
            <a:r>
              <a:rPr lang="en-US" dirty="0"/>
              <a:t> key exchange</a:t>
            </a:r>
          </a:p>
        </p:txBody>
      </p:sp>
    </p:spTree>
    <p:extLst>
      <p:ext uri="{BB962C8B-B14F-4D97-AF65-F5344CB8AC3E}">
        <p14:creationId xmlns:p14="http://schemas.microsoft.com/office/powerpoint/2010/main" val="1971532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D24AA-5E7F-4D05-8ADB-31920CEA4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Diffie-Hellman key-exchange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C0FFBCA-D04F-407E-91CB-FF7A6A2F87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69"/>
          <a:stretch/>
        </p:blipFill>
        <p:spPr bwMode="auto">
          <a:xfrm>
            <a:off x="989700" y="2026415"/>
            <a:ext cx="1447528" cy="122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A0A5C74-83C6-4F11-A1FC-43C2C65D1FDF}"/>
              </a:ext>
            </a:extLst>
          </p:cNvPr>
          <p:cNvCxnSpPr>
            <a:cxnSpLocks/>
          </p:cNvCxnSpPr>
          <p:nvPr/>
        </p:nvCxnSpPr>
        <p:spPr>
          <a:xfrm>
            <a:off x="2911970" y="3806192"/>
            <a:ext cx="2800350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047783F-388A-48CA-B326-28801B97B848}"/>
                  </a:ext>
                </a:extLst>
              </p:cNvPr>
              <p:cNvSpPr txBox="1"/>
              <p:nvPr/>
            </p:nvSpPr>
            <p:spPr>
              <a:xfrm>
                <a:off x="1284001" y="3262134"/>
                <a:ext cx="858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047783F-388A-48CA-B326-28801B97B8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001" y="3262134"/>
                <a:ext cx="858925" cy="461665"/>
              </a:xfrm>
              <a:prstGeom prst="rect">
                <a:avLst/>
              </a:prstGeom>
              <a:blipFill>
                <a:blip r:embed="rId3"/>
                <a:stretch>
                  <a:fillRect r="-26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79EBAB6-F37E-4F51-8EAD-9A880CD390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7"/>
          <a:stretch/>
        </p:blipFill>
        <p:spPr bwMode="auto">
          <a:xfrm>
            <a:off x="6170441" y="2125266"/>
            <a:ext cx="1210178" cy="115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88E709-7723-4AFD-BCF9-3079B91DB6E5}"/>
                  </a:ext>
                </a:extLst>
              </p:cNvPr>
              <p:cNvSpPr txBox="1"/>
              <p:nvPr/>
            </p:nvSpPr>
            <p:spPr>
              <a:xfrm>
                <a:off x="6232578" y="3249906"/>
                <a:ext cx="18935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688E709-7723-4AFD-BCF9-3079B91DB6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578" y="3249906"/>
                <a:ext cx="1893539" cy="461665"/>
              </a:xfrm>
              <a:prstGeom prst="rect">
                <a:avLst/>
              </a:prstGeom>
              <a:blipFill>
                <a:blip r:embed="rId5"/>
                <a:stretch>
                  <a:fillRect l="-4823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AD58B0-58E7-4DD3-A01F-1CDCAF50A06C}"/>
                  </a:ext>
                </a:extLst>
              </p:cNvPr>
              <p:cNvSpPr txBox="1"/>
              <p:nvPr/>
            </p:nvSpPr>
            <p:spPr>
              <a:xfrm>
                <a:off x="3847377" y="3259335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CAD58B0-58E7-4DD3-A01F-1CDCAF50A0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377" y="3259335"/>
                <a:ext cx="85892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5D703A4-88B0-43C6-97A0-D93E541A8F96}"/>
              </a:ext>
            </a:extLst>
          </p:cNvPr>
          <p:cNvCxnSpPr>
            <a:cxnSpLocks/>
          </p:cNvCxnSpPr>
          <p:nvPr/>
        </p:nvCxnSpPr>
        <p:spPr>
          <a:xfrm rot="10800000">
            <a:off x="2911970" y="4469132"/>
            <a:ext cx="2800350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0FD870-588B-4B61-AF7B-20EE07508ED2}"/>
                  </a:ext>
                </a:extLst>
              </p:cNvPr>
              <p:cNvSpPr txBox="1"/>
              <p:nvPr/>
            </p:nvSpPr>
            <p:spPr>
              <a:xfrm>
                <a:off x="3847377" y="4001580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C40FD870-588B-4B61-AF7B-20EE07508E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7377" y="4001580"/>
                <a:ext cx="858925" cy="8309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E20DF4-D561-4FAD-8486-FD30A08918CA}"/>
                  </a:ext>
                </a:extLst>
              </p:cNvPr>
              <p:cNvSpPr txBox="1"/>
              <p:nvPr/>
            </p:nvSpPr>
            <p:spPr>
              <a:xfrm>
                <a:off x="281472" y="4728115"/>
                <a:ext cx="286398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𝑥𝑦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CE20DF4-D561-4FAD-8486-FD30A08918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72" y="4728115"/>
                <a:ext cx="2863981" cy="830997"/>
              </a:xfrm>
              <a:prstGeom prst="rect">
                <a:avLst/>
              </a:prstGeom>
              <a:blipFill>
                <a:blip r:embed="rId8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67E24D0-6E47-4B9E-B25D-A34FE27FD9DE}"/>
                  </a:ext>
                </a:extLst>
              </p:cNvPr>
              <p:cNvSpPr txBox="1"/>
              <p:nvPr/>
            </p:nvSpPr>
            <p:spPr>
              <a:xfrm>
                <a:off x="5948628" y="4728115"/>
                <a:ext cx="286398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 =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𝑥𝑦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67E24D0-6E47-4B9E-B25D-A34FE27FD9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8628" y="4728115"/>
                <a:ext cx="2863981" cy="830997"/>
              </a:xfrm>
              <a:prstGeom prst="rect">
                <a:avLst/>
              </a:prstGeom>
              <a:blipFill>
                <a:blip r:embed="rId9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745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0B7F5-D46C-4EE3-A5F6-A3956404F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Security of Diffie-Hellman key-exchange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9503F70-E903-4100-ACA9-9E902C2CF5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69"/>
          <a:stretch/>
        </p:blipFill>
        <p:spPr bwMode="auto">
          <a:xfrm>
            <a:off x="1327998" y="2584042"/>
            <a:ext cx="1447528" cy="122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EBC883-8281-44D7-97ED-2B6E9E3EB570}"/>
              </a:ext>
            </a:extLst>
          </p:cNvPr>
          <p:cNvSpPr/>
          <p:nvPr/>
        </p:nvSpPr>
        <p:spPr>
          <a:xfrm>
            <a:off x="3812961" y="2584042"/>
            <a:ext cx="2329864" cy="11495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B54C841-3DA3-46CD-B774-2DB5C5B8D315}"/>
              </a:ext>
            </a:extLst>
          </p:cNvPr>
          <p:cNvCxnSpPr>
            <a:cxnSpLocks/>
          </p:cNvCxnSpPr>
          <p:nvPr/>
        </p:nvCxnSpPr>
        <p:spPr>
          <a:xfrm>
            <a:off x="6340706" y="3254588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5937CB9-D0FA-45B4-89C6-9051AB84E31C}"/>
              </a:ext>
            </a:extLst>
          </p:cNvPr>
          <p:cNvCxnSpPr>
            <a:cxnSpLocks/>
          </p:cNvCxnSpPr>
          <p:nvPr/>
        </p:nvCxnSpPr>
        <p:spPr>
          <a:xfrm flipH="1">
            <a:off x="4911947" y="3877882"/>
            <a:ext cx="3" cy="832574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>
            <a:extLst>
              <a:ext uri="{FF2B5EF4-FFF2-40B4-BE49-F238E27FC236}">
                <a16:creationId xmlns:a16="http://schemas.microsoft.com/office/drawing/2014/main" id="{70109D36-B277-46AF-A152-4559124041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612" y="4830691"/>
            <a:ext cx="803450" cy="80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C3733C8-4A47-4664-B382-F7F74109FFCA}"/>
                  </a:ext>
                </a:extLst>
              </p:cNvPr>
              <p:cNvSpPr txBox="1"/>
              <p:nvPr/>
            </p:nvSpPr>
            <p:spPr>
              <a:xfrm>
                <a:off x="2921594" y="2850631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C3733C8-4A47-4664-B382-F7F74109FF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594" y="2850631"/>
                <a:ext cx="858925" cy="83099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FD5343-33B7-4829-8B81-5067643B4387}"/>
                  </a:ext>
                </a:extLst>
              </p:cNvPr>
              <p:cNvSpPr txBox="1"/>
              <p:nvPr/>
            </p:nvSpPr>
            <p:spPr>
              <a:xfrm>
                <a:off x="6286372" y="2791830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0FD5343-33B7-4829-8B81-5067643B43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372" y="2791830"/>
                <a:ext cx="858925" cy="8309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65DF26-0A66-4A70-AD64-0D1EC6F49844}"/>
                  </a:ext>
                </a:extLst>
              </p:cNvPr>
              <p:cNvSpPr txBox="1"/>
              <p:nvPr/>
            </p:nvSpPr>
            <p:spPr>
              <a:xfrm>
                <a:off x="5090094" y="4008035"/>
                <a:ext cx="858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  <m:r>
                        <a:rPr lang="en-US" sz="2400" i="1">
                          <a:latin typeface="Cambria Math" panose="02040503050406030204" pitchFamily="18" charset="0"/>
                        </a:rPr>
                        <m:t>, |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65DF26-0A66-4A70-AD64-0D1EC6F49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094" y="4008035"/>
                <a:ext cx="858925" cy="461665"/>
              </a:xfrm>
              <a:prstGeom prst="rect">
                <a:avLst/>
              </a:prstGeom>
              <a:blipFill>
                <a:blip r:embed="rId6"/>
                <a:stretch>
                  <a:fillRect l="-2128" r="-78723"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5572443-2059-4F92-B683-20CD4090BFE6}"/>
              </a:ext>
            </a:extLst>
          </p:cNvPr>
          <p:cNvCxnSpPr>
            <a:cxnSpLocks/>
          </p:cNvCxnSpPr>
          <p:nvPr/>
        </p:nvCxnSpPr>
        <p:spPr>
          <a:xfrm rot="10800000">
            <a:off x="2828913" y="3273937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E9C60F95-9835-4F71-AF94-BD33DCC067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7"/>
          <a:stretch/>
        </p:blipFill>
        <p:spPr bwMode="auto">
          <a:xfrm>
            <a:off x="7200637" y="2695582"/>
            <a:ext cx="1210178" cy="115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C5D3C33-BE4D-4CF6-A079-4E3934CCA55B}"/>
                  </a:ext>
                </a:extLst>
              </p:cNvPr>
              <p:cNvSpPr txBox="1"/>
              <p:nvPr/>
            </p:nvSpPr>
            <p:spPr>
              <a:xfrm>
                <a:off x="4482486" y="2584042"/>
                <a:ext cx="85892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C5D3C33-BE4D-4CF6-A079-4E3934CCA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2486" y="2584042"/>
                <a:ext cx="858925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7BB3683-2979-4341-8A14-A876811E0E99}"/>
                  </a:ext>
                </a:extLst>
              </p:cNvPr>
              <p:cNvSpPr txBox="1"/>
              <p:nvPr/>
            </p:nvSpPr>
            <p:spPr>
              <a:xfrm>
                <a:off x="4505684" y="2939515"/>
                <a:ext cx="18935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7BB3683-2979-4341-8A14-A876811E0E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684" y="2939515"/>
                <a:ext cx="1893539" cy="369332"/>
              </a:xfrm>
              <a:prstGeom prst="rect">
                <a:avLst/>
              </a:prstGeom>
              <a:blipFill>
                <a:blip r:embed="rId9"/>
                <a:stretch>
                  <a:fillRect l="-2572" t="-6557" b="-262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AFB5C2-A742-4F56-BDD2-20536694724E}"/>
                  </a:ext>
                </a:extLst>
              </p:cNvPr>
              <p:cNvSpPr txBox="1"/>
              <p:nvPr/>
            </p:nvSpPr>
            <p:spPr>
              <a:xfrm>
                <a:off x="3965179" y="3256951"/>
                <a:ext cx="18935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←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𝑥𝑦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AFB5C2-A742-4F56-BDD2-205366947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179" y="3256951"/>
                <a:ext cx="1893539" cy="369332"/>
              </a:xfrm>
              <a:prstGeom prst="rect">
                <a:avLst/>
              </a:prstGeom>
              <a:blipFill>
                <a:blip r:embed="rId10"/>
                <a:stretch>
                  <a:fillRect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95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54BCD-CFC7-41D6-B877-AB7B365DE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Security of Diffie-Hellman key-exchange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15013D-0B85-401D-BB1A-8A199BCAC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39" y="3045346"/>
            <a:ext cx="3904820" cy="168250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1CFFF7-7342-4F30-B492-78F3734A34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937" y="2942452"/>
            <a:ext cx="4079835" cy="188828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58BB373-23EF-4B80-A4C6-E3DCA3362BC7}"/>
                  </a:ext>
                </a:extLst>
              </p:cNvPr>
              <p:cNvSpPr/>
              <p:nvPr/>
            </p:nvSpPr>
            <p:spPr>
              <a:xfrm>
                <a:off x="4268302" y="3143184"/>
                <a:ext cx="59022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58BB373-23EF-4B80-A4C6-E3DCA3362B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8302" y="3143184"/>
                <a:ext cx="59022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C8F8C14-CE90-4B16-B397-73C1318EC07E}"/>
              </a:ext>
            </a:extLst>
          </p:cNvPr>
          <p:cNvCxnSpPr>
            <a:cxnSpLocks/>
          </p:cNvCxnSpPr>
          <p:nvPr/>
        </p:nvCxnSpPr>
        <p:spPr>
          <a:xfrm>
            <a:off x="2940927" y="5386505"/>
            <a:ext cx="859931" cy="0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605E68-3EE8-45F6-BE81-84D21CBE1F8D}"/>
                  </a:ext>
                </a:extLst>
              </p:cNvPr>
              <p:cNvSpPr txBox="1"/>
              <p:nvPr/>
            </p:nvSpPr>
            <p:spPr>
              <a:xfrm>
                <a:off x="3800858" y="5132956"/>
                <a:ext cx="2394159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dirty="0">
                        <a:latin typeface="Cambria Math" panose="02040503050406030204" pitchFamily="18" charset="0"/>
                      </a:rPr>
                      <m:t>≔</m:t>
                    </m:r>
                  </m:oMath>
                </a14:m>
                <a:r>
                  <a:rPr lang="en-US" sz="2400" dirty="0"/>
                  <a:t> secure channel</a:t>
                </a:r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2605E68-3EE8-45F6-BE81-84D21CBE1F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0858" y="5132956"/>
                <a:ext cx="2394159" cy="1200329"/>
              </a:xfrm>
              <a:prstGeom prst="rect">
                <a:avLst/>
              </a:prstGeom>
              <a:blipFill>
                <a:blip r:embed="rId5"/>
                <a:stretch>
                  <a:fillRect l="-4082" t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6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82B7A-D610-47F3-A58E-E7DDE81E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006" y="1038722"/>
            <a:ext cx="8414012" cy="994172"/>
          </a:xfrm>
        </p:spPr>
        <p:txBody>
          <a:bodyPr>
            <a:normAutofit fontScale="90000"/>
          </a:bodyPr>
          <a:lstStyle/>
          <a:p>
            <a:r>
              <a:rPr lang="en-US" dirty="0"/>
              <a:t>Insecurity against man-in-the-middle adversary 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9BD5B059-9A69-4AEA-81E8-E843FC915C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869"/>
          <a:stretch/>
        </p:blipFill>
        <p:spPr bwMode="auto">
          <a:xfrm>
            <a:off x="340252" y="2091876"/>
            <a:ext cx="1447528" cy="1223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9006965-2720-4747-BE4D-53D2A467E368}"/>
              </a:ext>
            </a:extLst>
          </p:cNvPr>
          <p:cNvCxnSpPr>
            <a:cxnSpLocks/>
          </p:cNvCxnSpPr>
          <p:nvPr/>
        </p:nvCxnSpPr>
        <p:spPr>
          <a:xfrm>
            <a:off x="1851455" y="3538014"/>
            <a:ext cx="129399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755370-B62E-4654-B993-0DC875D3190B}"/>
                  </a:ext>
                </a:extLst>
              </p:cNvPr>
              <p:cNvSpPr txBox="1"/>
              <p:nvPr/>
            </p:nvSpPr>
            <p:spPr>
              <a:xfrm>
                <a:off x="625006" y="3318724"/>
                <a:ext cx="858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F755370-B62E-4654-B993-0DC875D319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006" y="3318724"/>
                <a:ext cx="858925" cy="461665"/>
              </a:xfrm>
              <a:prstGeom prst="rect">
                <a:avLst/>
              </a:prstGeom>
              <a:blipFill>
                <a:blip r:embed="rId3"/>
                <a:stretch>
                  <a:fillRect r="-2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0368493-0863-4810-8E5F-CAF1020F36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737"/>
          <a:stretch/>
        </p:blipFill>
        <p:spPr bwMode="auto">
          <a:xfrm>
            <a:off x="6944745" y="2129873"/>
            <a:ext cx="1210178" cy="1156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05C0DA-ED31-4E69-8630-0E338463545C}"/>
                  </a:ext>
                </a:extLst>
              </p:cNvPr>
              <p:cNvSpPr txBox="1"/>
              <p:nvPr/>
            </p:nvSpPr>
            <p:spPr>
              <a:xfrm>
                <a:off x="6998619" y="3242010"/>
                <a:ext cx="18935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305C0DA-ED31-4E69-8630-0E3384635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8619" y="3242010"/>
                <a:ext cx="1893539" cy="461665"/>
              </a:xfrm>
              <a:prstGeom prst="rect">
                <a:avLst/>
              </a:prstGeom>
              <a:blipFill>
                <a:blip r:embed="rId5"/>
                <a:stretch>
                  <a:fillRect l="-4823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BB4F02-0033-49E8-A6F9-461209A9FDA4}"/>
                  </a:ext>
                </a:extLst>
              </p:cNvPr>
              <p:cNvSpPr txBox="1"/>
              <p:nvPr/>
            </p:nvSpPr>
            <p:spPr>
              <a:xfrm>
                <a:off x="2072534" y="3041686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0BB4F02-0033-49E8-A6F9-461209A9FD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534" y="3041686"/>
                <a:ext cx="858925" cy="8309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6035DF-FE92-427F-985C-3DE9E24892B4}"/>
              </a:ext>
            </a:extLst>
          </p:cNvPr>
          <p:cNvCxnSpPr>
            <a:cxnSpLocks/>
          </p:cNvCxnSpPr>
          <p:nvPr/>
        </p:nvCxnSpPr>
        <p:spPr>
          <a:xfrm flipH="1">
            <a:off x="1782655" y="4656478"/>
            <a:ext cx="1357673" cy="2681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795120-AA6B-445E-A3C1-869015DC0E0F}"/>
                  </a:ext>
                </a:extLst>
              </p:cNvPr>
              <p:cNvSpPr txBox="1"/>
              <p:nvPr/>
            </p:nvSpPr>
            <p:spPr>
              <a:xfrm>
                <a:off x="2067408" y="4127606"/>
                <a:ext cx="858925" cy="83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acc>
                            <m:accPr>
                              <m:chr m:val="̅"/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3795120-AA6B-445E-A3C1-869015DC0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7408" y="4127606"/>
                <a:ext cx="858925" cy="835806"/>
              </a:xfrm>
              <a:prstGeom prst="rect">
                <a:avLst/>
              </a:prstGeom>
              <a:blipFill>
                <a:blip r:embed="rId7"/>
                <a:stretch>
                  <a:fillRect r="-5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B77E14-F945-4AEB-B861-8D0D7B72E9F7}"/>
                  </a:ext>
                </a:extLst>
              </p:cNvPr>
              <p:cNvSpPr txBox="1"/>
              <p:nvPr/>
            </p:nvSpPr>
            <p:spPr>
              <a:xfrm>
                <a:off x="217841" y="4845652"/>
                <a:ext cx="2863981" cy="83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1B77E14-F945-4AEB-B861-8D0D7B72E9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841" y="4845652"/>
                <a:ext cx="2863981" cy="835806"/>
              </a:xfrm>
              <a:prstGeom prst="rect">
                <a:avLst/>
              </a:prstGeom>
              <a:blipFill>
                <a:blip r:embed="rId8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" name="Picture 2">
            <a:extLst>
              <a:ext uri="{FF2B5EF4-FFF2-40B4-BE49-F238E27FC236}">
                <a16:creationId xmlns:a16="http://schemas.microsoft.com/office/drawing/2014/main" id="{442B7E6C-DD3D-485C-B8CF-6F123A5CE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857" y="2212884"/>
            <a:ext cx="1190081" cy="1190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5D4A0A-8473-4A59-AD6F-482B933B11C4}"/>
                  </a:ext>
                </a:extLst>
              </p:cNvPr>
              <p:cNvSpPr txBox="1"/>
              <p:nvPr/>
            </p:nvSpPr>
            <p:spPr>
              <a:xfrm>
                <a:off x="3838364" y="3648125"/>
                <a:ext cx="189353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65D4A0A-8473-4A59-AD6F-482B933B11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364" y="3648125"/>
                <a:ext cx="1893539" cy="461665"/>
              </a:xfrm>
              <a:prstGeom prst="rect">
                <a:avLst/>
              </a:prstGeom>
              <a:blipFill>
                <a:blip r:embed="rId10"/>
                <a:stretch>
                  <a:fillRect l="-968" b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BE18F65-22CD-4C4A-9504-70E73E4FB0A5}"/>
                  </a:ext>
                </a:extLst>
              </p:cNvPr>
              <p:cNvSpPr txBox="1"/>
              <p:nvPr/>
            </p:nvSpPr>
            <p:spPr>
              <a:xfrm>
                <a:off x="3838364" y="3261789"/>
                <a:ext cx="858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BE18F65-22CD-4C4A-9504-70E73E4FB0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8364" y="3261789"/>
                <a:ext cx="858925" cy="461665"/>
              </a:xfrm>
              <a:prstGeom prst="rect">
                <a:avLst/>
              </a:prstGeom>
              <a:blipFill>
                <a:blip r:embed="rId11"/>
                <a:stretch>
                  <a:fillRect r="-26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68A7763-E791-4742-978F-B38A973E7E74}"/>
              </a:ext>
            </a:extLst>
          </p:cNvPr>
          <p:cNvCxnSpPr>
            <a:cxnSpLocks/>
          </p:cNvCxnSpPr>
          <p:nvPr/>
        </p:nvCxnSpPr>
        <p:spPr>
          <a:xfrm>
            <a:off x="5510932" y="3540695"/>
            <a:ext cx="129399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547761-087E-4A00-AE3E-A0B7950BDADC}"/>
                  </a:ext>
                </a:extLst>
              </p:cNvPr>
              <p:cNvSpPr txBox="1"/>
              <p:nvPr/>
            </p:nvSpPr>
            <p:spPr>
              <a:xfrm>
                <a:off x="5732010" y="3044367"/>
                <a:ext cx="858925" cy="83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acc>
                            <m:accPr>
                              <m:chr m:val="̅"/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7547761-087E-4A00-AE3E-A0B7950BDA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010" y="3044367"/>
                <a:ext cx="858925" cy="835806"/>
              </a:xfrm>
              <a:prstGeom prst="rect">
                <a:avLst/>
              </a:prstGeom>
              <a:blipFill>
                <a:blip r:embed="rId12"/>
                <a:stretch>
                  <a:fillRect r="-7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33F6EAC-C1B7-4156-88FF-7B60F8DED450}"/>
              </a:ext>
            </a:extLst>
          </p:cNvPr>
          <p:cNvCxnSpPr>
            <a:cxnSpLocks/>
          </p:cNvCxnSpPr>
          <p:nvPr/>
        </p:nvCxnSpPr>
        <p:spPr>
          <a:xfrm flipH="1">
            <a:off x="5455059" y="4656478"/>
            <a:ext cx="1357673" cy="2681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1363BB-728D-424B-8CF8-4B58E2F93757}"/>
                  </a:ext>
                </a:extLst>
              </p:cNvPr>
              <p:cNvSpPr txBox="1"/>
              <p:nvPr/>
            </p:nvSpPr>
            <p:spPr>
              <a:xfrm>
                <a:off x="5739813" y="4127607"/>
                <a:ext cx="8589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𝑦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  <a:p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1363BB-728D-424B-8CF8-4B58E2F93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813" y="4127607"/>
                <a:ext cx="858925" cy="83099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130C3DB-BCCD-4076-B882-B45B72E04611}"/>
                  </a:ext>
                </a:extLst>
              </p:cNvPr>
              <p:cNvSpPr txBox="1"/>
              <p:nvPr/>
            </p:nvSpPr>
            <p:spPr>
              <a:xfrm>
                <a:off x="3561520" y="4780702"/>
                <a:ext cx="2863981" cy="8358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  <a:p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130C3DB-BCCD-4076-B882-B45B72E04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520" y="4780702"/>
                <a:ext cx="2863981" cy="835806"/>
              </a:xfrm>
              <a:prstGeom prst="rect">
                <a:avLst/>
              </a:prstGeom>
              <a:blipFill>
                <a:blip r:embed="rId14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07C93F-687E-40A4-836F-555067253CB6}"/>
                  </a:ext>
                </a:extLst>
              </p:cNvPr>
              <p:cNvSpPr txBox="1"/>
              <p:nvPr/>
            </p:nvSpPr>
            <p:spPr>
              <a:xfrm>
                <a:off x="3561520" y="5242772"/>
                <a:ext cx="2863981" cy="466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907C93F-687E-40A4-836F-555067253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520" y="5242772"/>
                <a:ext cx="2863981" cy="466474"/>
              </a:xfrm>
              <a:prstGeom prst="rect">
                <a:avLst/>
              </a:prstGeom>
              <a:blipFill>
                <a:blip r:embed="rId15"/>
                <a:stretch>
                  <a:fillRect l="-638" b="-1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4EB4FF-A7A1-461B-B3C8-A1CAE861DC51}"/>
                  </a:ext>
                </a:extLst>
              </p:cNvPr>
              <p:cNvSpPr txBox="1"/>
              <p:nvPr/>
            </p:nvSpPr>
            <p:spPr>
              <a:xfrm>
                <a:off x="7171802" y="4848427"/>
                <a:ext cx="2863981" cy="4664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 </m:t>
                    </m:r>
                    <m:sSup>
                      <m:sSupPr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p>
                        <m:acc>
                          <m:accPr>
                            <m:chr m:val="̅"/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sup>
                    </m:sSup>
                  </m:oMath>
                </a14:m>
                <a:r>
                  <a:rPr lang="en-US" sz="2400" i="1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54EB4FF-A7A1-461B-B3C8-A1CAE861DC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802" y="4848427"/>
                <a:ext cx="2863981" cy="466474"/>
              </a:xfrm>
              <a:prstGeom prst="rect">
                <a:avLst/>
              </a:prstGeom>
              <a:blipFill>
                <a:blip r:embed="rId16"/>
                <a:stretch>
                  <a:fillRect l="-638" b="-1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5346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  <p:bldP spid="12" grpId="0"/>
      <p:bldP spid="19" grpId="0"/>
      <p:bldP spid="20" grpId="0"/>
      <p:bldP spid="22" grpId="0"/>
      <p:bldP spid="24" grpId="0"/>
      <p:bldP spid="25" grpId="0"/>
      <p:bldP spid="26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99214B3-8821-4EFC-BEDF-F5820A4063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700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endParaRPr lang="en-US" sz="29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900" dirty="0"/>
                  <a:t>How does the bank hide the information it sends you</a:t>
                </a:r>
              </a:p>
              <a:p>
                <a:pPr marL="493776" lvl="2" indent="0">
                  <a:buNone/>
                </a:pPr>
                <a14:m>
                  <m:oMath xmlns:m="http://schemas.openxmlformats.org/officeDocument/2006/math">
                    <m:r>
                      <a:rPr lang="en-US" sz="2900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900" dirty="0"/>
                  <a:t> Encryption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900" dirty="0"/>
                  <a:t>When you make a transfer, how can we verify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amount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Recipient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sz="2900" i="1">
                        <a:latin typeface="Cambria Math" panose="02040503050406030204" pitchFamily="18" charset="0"/>
                      </a:rPr>
                      <m:t>⇒</m:t>
                    </m:r>
                    <m:r>
                      <a:rPr lang="en-US" sz="2900" i="1">
                        <a:latin typeface="Cambria Math" panose="02040503050406030204" pitchFamily="18" charset="0"/>
                      </a:rPr>
                      <m:t>𝐴𝑢𝑡h𝑒𝑛𝑡𝑖𝑐𝑎𝑡𝑖𝑜𝑛</m:t>
                    </m:r>
                  </m:oMath>
                </a14:m>
                <a:r>
                  <a:rPr lang="en-US" dirty="0"/>
                  <a:t>	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does your password stay secret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Even if the hacker accesses the database of passwords</a:t>
                </a: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 you know you are connecting with the bank’s website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 you exchange a secret key with your bank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99214B3-8821-4EFC-BEDF-F5820A4063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01A654-3072-4825-9519-05E7408A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FEB14D-2C7E-4549-AABC-233EB3A4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Doing online Banking</a:t>
            </a:r>
          </a:p>
        </p:txBody>
      </p:sp>
    </p:spTree>
    <p:extLst>
      <p:ext uri="{BB962C8B-B14F-4D97-AF65-F5344CB8AC3E}">
        <p14:creationId xmlns:p14="http://schemas.microsoft.com/office/powerpoint/2010/main" val="22038026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90426-4505-4CD3-B033-AC9D2E5E4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 key-encryption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32AD-5C8C-4D4E-A70A-0F93EEB1B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How can people send encrypted messages to google, steam, your bank, even though they have never exchanged secret keys with those companies?</a:t>
            </a:r>
          </a:p>
          <a:p>
            <a:endParaRPr lang="en-US" dirty="0"/>
          </a:p>
          <a:p>
            <a:r>
              <a:rPr lang="en-US" dirty="0"/>
              <a:t>Public-key encryption allows you to do it</a:t>
            </a:r>
          </a:p>
          <a:p>
            <a:pPr lvl="1"/>
            <a:r>
              <a:rPr lang="en-US" dirty="0"/>
              <a:t>Public key  is revealed publicly so that everyone can encrypt messages</a:t>
            </a:r>
          </a:p>
          <a:p>
            <a:pPr lvl="1"/>
            <a:r>
              <a:rPr lang="en-US" dirty="0"/>
              <a:t>Secret key is kept hidden and only the owner is allowed is able to decrypt the ciphertext</a:t>
            </a:r>
          </a:p>
        </p:txBody>
      </p:sp>
    </p:spTree>
    <p:extLst>
      <p:ext uri="{BB962C8B-B14F-4D97-AF65-F5344CB8AC3E}">
        <p14:creationId xmlns:p14="http://schemas.microsoft.com/office/powerpoint/2010/main" val="37341697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487F4-28C9-4DE8-81AF-DBA106A51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Public-key encryption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C0CBF0-D191-45B5-A551-50641002AA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endParaRPr lang="en-US" dirty="0"/>
              </a:p>
              <a:p>
                <a:r>
                  <a:rPr lang="en-US" dirty="0"/>
                  <a:t>The Gen algorithm takes security parameter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  <m: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en-US" dirty="0"/>
                  <a:t> and outputs both a secret key and a public key</a:t>
                </a:r>
              </a:p>
              <a:p>
                <a:endParaRPr lang="en-US" dirty="0"/>
              </a:p>
              <a:p>
                <a:r>
                  <a:rPr lang="en-US" dirty="0"/>
                  <a:t>The encrypt algorithm takes a public key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𝑝𝑘</m:t>
                    </m:r>
                  </m:oMath>
                </a14:m>
                <a:r>
                  <a:rPr lang="en-US" dirty="0"/>
                  <a:t> and a message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and outputs a ciphertext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The decrypt algorithm takes a secret key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</m:oMath>
                </a14:m>
                <a:r>
                  <a:rPr lang="en-US" dirty="0"/>
                  <a:t> and a ciphertext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outputs the message 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BC0CBF0-D191-45B5-A551-50641002AA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r="-1333" b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463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021C-C69D-46DA-BEB8-3075608B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Formal definition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C195F-D1FF-4D2C-A97D-C38105EEB11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𝐺𝑒𝑛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𝑝𝑘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𝑝𝑘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              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               where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Correctness:</a:t>
                </a:r>
              </a:p>
              <a:p>
                <a:pPr marL="342900" lvl="1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Pr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Dec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sk</m:t>
                        </m:r>
                      </m:sub>
                    </m:sSub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𝐸𝑛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𝑝𝑘</m:t>
                            </m:r>
                          </m:sub>
                        </m:sSub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i="1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𝑝𝑘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𝐺𝑒𝑛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]=1 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EBC195F-D1FF-4D2C-A97D-C38105EEB11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4195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>
            <a:extLst>
              <a:ext uri="{FF2B5EF4-FFF2-40B4-BE49-F238E27FC236}">
                <a16:creationId xmlns:a16="http://schemas.microsoft.com/office/drawing/2014/main" id="{8963ABA6-E8E0-4CBC-B644-CE4D9530CBCF}"/>
              </a:ext>
            </a:extLst>
          </p:cNvPr>
          <p:cNvSpPr/>
          <p:nvPr/>
        </p:nvSpPr>
        <p:spPr>
          <a:xfrm>
            <a:off x="5091630" y="2306443"/>
            <a:ext cx="3916177" cy="28873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39BCC6A-4910-4F84-91A6-B8CBFEA1BEDB}"/>
              </a:ext>
            </a:extLst>
          </p:cNvPr>
          <p:cNvSpPr/>
          <p:nvPr/>
        </p:nvSpPr>
        <p:spPr>
          <a:xfrm>
            <a:off x="164160" y="2133600"/>
            <a:ext cx="3784873" cy="30601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2744F3A-4E59-4FB5-8383-48B1A0B0FD21}"/>
                  </a:ext>
                </a:extLst>
              </p:cNvPr>
              <p:cNvSpPr txBox="1"/>
              <p:nvPr/>
            </p:nvSpPr>
            <p:spPr>
              <a:xfrm>
                <a:off x="1594160" y="5249195"/>
                <a:ext cx="722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2744F3A-4E59-4FB5-8383-48B1A0B0F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160" y="5249195"/>
                <a:ext cx="722855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extLst>
              <a:ext uri="{FF2B5EF4-FFF2-40B4-BE49-F238E27FC236}">
                <a16:creationId xmlns:a16="http://schemas.microsoft.com/office/drawing/2014/main" id="{92EA72DE-12A3-4B4C-826E-5A9B68C29D81}"/>
              </a:ext>
            </a:extLst>
          </p:cNvPr>
          <p:cNvSpPr/>
          <p:nvPr/>
        </p:nvSpPr>
        <p:spPr>
          <a:xfrm>
            <a:off x="1216414" y="3746058"/>
            <a:ext cx="346570" cy="30008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58244B6-6977-4F5A-9E75-2800F2D94B84}"/>
              </a:ext>
            </a:extLst>
          </p:cNvPr>
          <p:cNvSpPr/>
          <p:nvPr/>
        </p:nvSpPr>
        <p:spPr>
          <a:xfrm>
            <a:off x="2056855" y="2492051"/>
            <a:ext cx="1635035" cy="224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84662C-B6A2-4081-8F04-AF599B337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Chosen-plaintext security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F1964CF-69A2-42E9-BB29-B90AD3D6F615}"/>
              </a:ext>
            </a:extLst>
          </p:cNvPr>
          <p:cNvCxnSpPr>
            <a:cxnSpLocks/>
          </p:cNvCxnSpPr>
          <p:nvPr/>
        </p:nvCxnSpPr>
        <p:spPr>
          <a:xfrm>
            <a:off x="702108" y="3140510"/>
            <a:ext cx="128615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9F22E93-2232-466D-9CFB-30B7FFB756B7}"/>
              </a:ext>
            </a:extLst>
          </p:cNvPr>
          <p:cNvCxnSpPr>
            <a:cxnSpLocks/>
          </p:cNvCxnSpPr>
          <p:nvPr/>
        </p:nvCxnSpPr>
        <p:spPr>
          <a:xfrm flipH="1">
            <a:off x="610663" y="3532815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605ADFF-8BDA-4FBB-946D-5C1D2277551B}"/>
                  </a:ext>
                </a:extLst>
              </p:cNvPr>
              <p:cNvSpPr/>
              <p:nvPr/>
            </p:nvSpPr>
            <p:spPr>
              <a:xfrm>
                <a:off x="953937" y="2796479"/>
                <a:ext cx="75283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605ADFF-8BDA-4FBB-946D-5C1D227755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937" y="2796479"/>
                <a:ext cx="752835" cy="300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0E5206-3F49-4A47-B608-6777866E785A}"/>
                  </a:ext>
                </a:extLst>
              </p:cNvPr>
              <p:cNvSpPr txBox="1"/>
              <p:nvPr/>
            </p:nvSpPr>
            <p:spPr>
              <a:xfrm>
                <a:off x="2166763" y="3152382"/>
                <a:ext cx="1464904" cy="73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𝑝𝑘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1350" dirty="0"/>
              </a:p>
              <a:p>
                <a:endParaRPr lang="en-US" sz="1350" dirty="0"/>
              </a:p>
              <a:p>
                <a:endParaRPr lang="en-US" sz="135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D0E5206-3F49-4A47-B608-6777866E7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763" y="3152382"/>
                <a:ext cx="1464904" cy="7315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6008957D-1509-40F6-826C-557D6CDAC5BE}"/>
              </a:ext>
            </a:extLst>
          </p:cNvPr>
          <p:cNvSpPr txBox="1"/>
          <p:nvPr/>
        </p:nvSpPr>
        <p:spPr>
          <a:xfrm>
            <a:off x="1239267" y="3218074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BB9046E-0717-4BF3-A158-ABCFB3E26163}"/>
              </a:ext>
            </a:extLst>
          </p:cNvPr>
          <p:cNvCxnSpPr>
            <a:cxnSpLocks/>
          </p:cNvCxnSpPr>
          <p:nvPr/>
        </p:nvCxnSpPr>
        <p:spPr>
          <a:xfrm>
            <a:off x="785172" y="4075709"/>
            <a:ext cx="128615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15E30F2-FE9B-401B-AEA7-093CA0846A86}"/>
                  </a:ext>
                </a:extLst>
              </p:cNvPr>
              <p:cNvSpPr txBox="1"/>
              <p:nvPr/>
            </p:nvSpPr>
            <p:spPr>
              <a:xfrm>
                <a:off x="2233616" y="4129626"/>
                <a:ext cx="1331198" cy="73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𝑝𝑘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1350" dirty="0"/>
              </a:p>
              <a:p>
                <a:endParaRPr lang="en-US" sz="1350" dirty="0"/>
              </a:p>
              <a:p>
                <a:endParaRPr lang="en-US" sz="135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15E30F2-FE9B-401B-AEA7-093CA0846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3616" y="4129626"/>
                <a:ext cx="1331198" cy="7315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5F95DC8-D363-432B-9645-6868A008F53A}"/>
              </a:ext>
            </a:extLst>
          </p:cNvPr>
          <p:cNvCxnSpPr>
            <a:cxnSpLocks/>
          </p:cNvCxnSpPr>
          <p:nvPr/>
        </p:nvCxnSpPr>
        <p:spPr>
          <a:xfrm flipH="1">
            <a:off x="626294" y="4519728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8991FB94-3D1E-47DD-BE87-CE7DBA01A279}"/>
              </a:ext>
            </a:extLst>
          </p:cNvPr>
          <p:cNvSpPr txBox="1"/>
          <p:nvPr/>
        </p:nvSpPr>
        <p:spPr>
          <a:xfrm>
            <a:off x="1254898" y="4204987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8EB7FEE-B700-46B8-BD14-EB009482AA60}"/>
              </a:ext>
            </a:extLst>
          </p:cNvPr>
          <p:cNvSpPr txBox="1"/>
          <p:nvPr/>
        </p:nvSpPr>
        <p:spPr>
          <a:xfrm>
            <a:off x="246788" y="4798254"/>
            <a:ext cx="42723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Repeat as many times as the distinguisher wants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31BD210-2DB8-4796-94E6-263249F0B277}"/>
              </a:ext>
            </a:extLst>
          </p:cNvPr>
          <p:cNvSpPr/>
          <p:nvPr/>
        </p:nvSpPr>
        <p:spPr>
          <a:xfrm>
            <a:off x="6144343" y="3746058"/>
            <a:ext cx="346570" cy="30008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13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4787825-2D60-4F56-B9A8-2DE28EC23159}"/>
              </a:ext>
            </a:extLst>
          </p:cNvPr>
          <p:cNvSpPr/>
          <p:nvPr/>
        </p:nvSpPr>
        <p:spPr>
          <a:xfrm>
            <a:off x="6984785" y="2512091"/>
            <a:ext cx="1736768" cy="22143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10935951-7870-4101-B0A3-3E33B1C0EC2D}"/>
              </a:ext>
            </a:extLst>
          </p:cNvPr>
          <p:cNvCxnSpPr>
            <a:cxnSpLocks/>
          </p:cNvCxnSpPr>
          <p:nvPr/>
        </p:nvCxnSpPr>
        <p:spPr>
          <a:xfrm>
            <a:off x="5630037" y="3140510"/>
            <a:ext cx="128615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B0F854-FAA4-4761-A021-3A48508B71F0}"/>
              </a:ext>
            </a:extLst>
          </p:cNvPr>
          <p:cNvCxnSpPr>
            <a:cxnSpLocks/>
          </p:cNvCxnSpPr>
          <p:nvPr/>
        </p:nvCxnSpPr>
        <p:spPr>
          <a:xfrm flipH="1">
            <a:off x="5538593" y="3532815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D6A07E-CC06-4704-93D8-2F891EB525F6}"/>
                  </a:ext>
                </a:extLst>
              </p:cNvPr>
              <p:cNvSpPr/>
              <p:nvPr/>
            </p:nvSpPr>
            <p:spPr>
              <a:xfrm>
                <a:off x="5881867" y="2821106"/>
                <a:ext cx="75283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9BD6A07E-CC06-4704-93D8-2F891EB525F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1867" y="2821106"/>
                <a:ext cx="752835" cy="3000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8DF5709-55AD-4EFB-B591-1E26AC1478B1}"/>
                  </a:ext>
                </a:extLst>
              </p:cNvPr>
              <p:cNvSpPr txBox="1"/>
              <p:nvPr/>
            </p:nvSpPr>
            <p:spPr>
              <a:xfrm>
                <a:off x="7087145" y="3119620"/>
                <a:ext cx="1377643" cy="73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𝑝𝑘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3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1350" dirty="0"/>
              </a:p>
              <a:p>
                <a:endParaRPr lang="en-US" sz="1350" dirty="0"/>
              </a:p>
              <a:p>
                <a:endParaRPr lang="en-US" sz="135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8DF5709-55AD-4EFB-B591-1E26AC1478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7145" y="3119620"/>
                <a:ext cx="1377643" cy="73154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0225C6BD-08D9-4802-B3EF-4795F017194A}"/>
              </a:ext>
            </a:extLst>
          </p:cNvPr>
          <p:cNvSpPr txBox="1"/>
          <p:nvPr/>
        </p:nvSpPr>
        <p:spPr>
          <a:xfrm>
            <a:off x="6167197" y="3218074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4D72182-BF67-4265-9313-CF5D10132B9F}"/>
              </a:ext>
            </a:extLst>
          </p:cNvPr>
          <p:cNvCxnSpPr>
            <a:cxnSpLocks/>
          </p:cNvCxnSpPr>
          <p:nvPr/>
        </p:nvCxnSpPr>
        <p:spPr>
          <a:xfrm>
            <a:off x="5713102" y="4068919"/>
            <a:ext cx="1286158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37025BE-9EE3-4A0C-9999-C96D32481743}"/>
                  </a:ext>
                </a:extLst>
              </p:cNvPr>
              <p:cNvSpPr txBox="1"/>
              <p:nvPr/>
            </p:nvSpPr>
            <p:spPr>
              <a:xfrm>
                <a:off x="7147577" y="4070673"/>
                <a:ext cx="1331198" cy="731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350">
                          <a:latin typeface="Cambria Math" panose="02040503050406030204" pitchFamily="18" charset="0"/>
                        </a:rPr>
                        <m:t>c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atin typeface="Cambria Math" panose="02040503050406030204" pitchFamily="18" charset="0"/>
                            </a:rPr>
                            <m:t>𝑝𝑘</m:t>
                          </m:r>
                        </m:sub>
                      </m:sSub>
                      <m:r>
                        <a:rPr lang="en-US" sz="135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350" i="1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US" sz="1350" dirty="0"/>
              </a:p>
              <a:p>
                <a:endParaRPr lang="en-US" sz="1350" dirty="0"/>
              </a:p>
              <a:p>
                <a:endParaRPr lang="en-US" sz="1350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37025BE-9EE3-4A0C-9999-C96D324817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577" y="4070673"/>
                <a:ext cx="1331198" cy="73154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496D783-15C3-40FD-B605-30380B1A965A}"/>
              </a:ext>
            </a:extLst>
          </p:cNvPr>
          <p:cNvCxnSpPr>
            <a:cxnSpLocks/>
          </p:cNvCxnSpPr>
          <p:nvPr/>
        </p:nvCxnSpPr>
        <p:spPr>
          <a:xfrm flipH="1">
            <a:off x="5554224" y="4512938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0C2F0331-8B9C-4C26-8FA6-CB1C8964746F}"/>
              </a:ext>
            </a:extLst>
          </p:cNvPr>
          <p:cNvSpPr txBox="1"/>
          <p:nvPr/>
        </p:nvSpPr>
        <p:spPr>
          <a:xfrm>
            <a:off x="6182828" y="4198198"/>
            <a:ext cx="272832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B2AFCC3-131D-4A5A-97D7-72FC4D04B1EA}"/>
              </a:ext>
            </a:extLst>
          </p:cNvPr>
          <p:cNvSpPr txBox="1"/>
          <p:nvPr/>
        </p:nvSpPr>
        <p:spPr>
          <a:xfrm>
            <a:off x="5174718" y="4798254"/>
            <a:ext cx="42723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Repeat as many times as the distinguisher wants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30FAB9-C395-4F30-83AD-16F96BFE70CF}"/>
                  </a:ext>
                </a:extLst>
              </p:cNvPr>
              <p:cNvSpPr txBox="1"/>
              <p:nvPr/>
            </p:nvSpPr>
            <p:spPr>
              <a:xfrm>
                <a:off x="6521630" y="5249195"/>
                <a:ext cx="7228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A30FAB9-C395-4F30-83AD-16F96BFE70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1630" y="5249195"/>
                <a:ext cx="722855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3D9E769-24BA-46A4-BABA-34B0A0FE96EF}"/>
                  </a:ext>
                </a:extLst>
              </p:cNvPr>
              <p:cNvSpPr/>
              <p:nvPr/>
            </p:nvSpPr>
            <p:spPr>
              <a:xfrm>
                <a:off x="2071330" y="2552218"/>
                <a:ext cx="163503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𝑠𝑘</m:t>
                          </m:r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𝑝𝑘</m:t>
                          </m:r>
                        </m:e>
                      </m:d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𝐺𝑒𝑛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93D9E769-24BA-46A4-BABA-34B0A0FE96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1330" y="2552218"/>
                <a:ext cx="1635035" cy="300082"/>
              </a:xfrm>
              <a:prstGeom prst="rect">
                <a:avLst/>
              </a:prstGeom>
              <a:blipFill>
                <a:blip r:embed="rId11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E475AE9-29B2-4ADA-8210-089D7130CC42}"/>
                  </a:ext>
                </a:extLst>
              </p:cNvPr>
              <p:cNvSpPr/>
              <p:nvPr/>
            </p:nvSpPr>
            <p:spPr>
              <a:xfrm>
                <a:off x="7017372" y="2552218"/>
                <a:ext cx="1598788" cy="50302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𝑠𝑘</m:t>
                          </m:r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𝑝𝑘</m:t>
                          </m:r>
                        </m:e>
                      </m:d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𝐺𝑒𝑛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</m:t>
                          </m:r>
                        </m:sup>
                      </m:sSup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8E475AE9-29B2-4ADA-8210-089D7130CC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7372" y="2552218"/>
                <a:ext cx="1598788" cy="503023"/>
              </a:xfrm>
              <a:prstGeom prst="rect">
                <a:avLst/>
              </a:prstGeom>
              <a:blipFill>
                <a:blip r:embed="rId12"/>
                <a:stretch>
                  <a:fillRect b="-60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>
            <a:extLst>
              <a:ext uri="{FF2B5EF4-FFF2-40B4-BE49-F238E27FC236}">
                <a16:creationId xmlns:a16="http://schemas.microsoft.com/office/drawing/2014/main" id="{B5AC749E-F0B2-4E9B-A716-DF538D3C1362}"/>
              </a:ext>
            </a:extLst>
          </p:cNvPr>
          <p:cNvSpPr/>
          <p:nvPr/>
        </p:nvSpPr>
        <p:spPr>
          <a:xfrm>
            <a:off x="5469639" y="3746058"/>
            <a:ext cx="3146521" cy="103215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F9B093F-7B62-4FAC-BB7A-E6FD384E25F0}"/>
              </a:ext>
            </a:extLst>
          </p:cNvPr>
          <p:cNvSpPr/>
          <p:nvPr/>
        </p:nvSpPr>
        <p:spPr>
          <a:xfrm>
            <a:off x="520025" y="3739877"/>
            <a:ext cx="3105496" cy="1032156"/>
          </a:xfrm>
          <a:prstGeom prst="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8D199AD-79CD-42E0-870C-408E0AF9764E}"/>
              </a:ext>
            </a:extLst>
          </p:cNvPr>
          <p:cNvCxnSpPr>
            <a:cxnSpLocks/>
          </p:cNvCxnSpPr>
          <p:nvPr/>
        </p:nvCxnSpPr>
        <p:spPr>
          <a:xfrm flipH="1">
            <a:off x="626294" y="2660307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0F12FFD-7A4E-475F-8909-C25AFAF1481D}"/>
                  </a:ext>
                </a:extLst>
              </p:cNvPr>
              <p:cNvSpPr/>
              <p:nvPr/>
            </p:nvSpPr>
            <p:spPr>
              <a:xfrm>
                <a:off x="1130180" y="2321444"/>
                <a:ext cx="436594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𝑝𝑘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30F12FFD-7A4E-475F-8909-C25AFAF148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180" y="2321444"/>
                <a:ext cx="436594" cy="300082"/>
              </a:xfrm>
              <a:prstGeom prst="rect">
                <a:avLst/>
              </a:prstGeom>
              <a:blipFill>
                <a:blip r:embed="rId13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532732B6-85F6-49FB-B21B-F6C44FD4D06B}"/>
              </a:ext>
            </a:extLst>
          </p:cNvPr>
          <p:cNvCxnSpPr>
            <a:cxnSpLocks/>
          </p:cNvCxnSpPr>
          <p:nvPr/>
        </p:nvCxnSpPr>
        <p:spPr>
          <a:xfrm flipH="1">
            <a:off x="5544346" y="2731492"/>
            <a:ext cx="1377602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2D0E9F1-6663-4E15-AB60-6ACCC883499A}"/>
                  </a:ext>
                </a:extLst>
              </p:cNvPr>
              <p:cNvSpPr/>
              <p:nvPr/>
            </p:nvSpPr>
            <p:spPr>
              <a:xfrm>
                <a:off x="6065332" y="2344527"/>
                <a:ext cx="436594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𝑝𝑘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42D0E9F1-6663-4E15-AB60-6ACCC88349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332" y="2344527"/>
                <a:ext cx="436594" cy="300082"/>
              </a:xfrm>
              <a:prstGeom prst="rect">
                <a:avLst/>
              </a:prstGeom>
              <a:blipFill>
                <a:blip r:embed="rId14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EB4DB49B-F865-4B84-8FB8-CA943BCC12CD}"/>
                  </a:ext>
                </a:extLst>
              </p:cNvPr>
              <p:cNvSpPr/>
              <p:nvPr/>
            </p:nvSpPr>
            <p:spPr>
              <a:xfrm>
                <a:off x="4192392" y="3413374"/>
                <a:ext cx="590226" cy="5539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EB4DB49B-F865-4B84-8FB8-CA943BCC12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392" y="3413374"/>
                <a:ext cx="590226" cy="55399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521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F38A2-62D2-4925-BBB1-C2CFEF58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Key-encapsulation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922B3-6F2B-4442-B2CC-04F711F74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Why not use public-key encryption to encrypt long messages?</a:t>
            </a:r>
          </a:p>
          <a:p>
            <a:endParaRPr lang="en-US" dirty="0"/>
          </a:p>
          <a:p>
            <a:r>
              <a:rPr lang="en-US" dirty="0"/>
              <a:t>Public-key encryption is hundreds to thousand of times slower than private key-encryption</a:t>
            </a:r>
          </a:p>
          <a:p>
            <a:endParaRPr lang="en-US" dirty="0"/>
          </a:p>
          <a:p>
            <a:r>
              <a:rPr lang="en-US" dirty="0"/>
              <a:t>Key-encapsulation attempts to combine the properties of a public key encryption with the speed of private key-encryption</a:t>
            </a:r>
          </a:p>
        </p:txBody>
      </p:sp>
    </p:spTree>
    <p:extLst>
      <p:ext uri="{BB962C8B-B14F-4D97-AF65-F5344CB8AC3E}">
        <p14:creationId xmlns:p14="http://schemas.microsoft.com/office/powerpoint/2010/main" val="8445067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8ACA-473F-43BE-8785-7DCA5CC2E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Key-encapsulation (hybrid-encryption)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44FD16-AE13-4832-A470-CD44907CFEE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𝐺𝑒𝑛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𝑝𝑘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𝑠𝑘</m:t>
                        </m:r>
                      </m:sub>
                    </m:sSub>
                  </m:oMath>
                </a14:m>
                <a:r>
                  <a:rPr lang="en-US" dirty="0"/>
                  <a:t> is a public-key encryption</a:t>
                </a:r>
              </a:p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𝐸𝑛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𝐷𝑒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is a private key encryption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444FD16-AE13-4832-A470-CD44907CFEE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F1A1AC4A-8FA4-4101-8385-9295B6EA96BE}"/>
              </a:ext>
            </a:extLst>
          </p:cNvPr>
          <p:cNvSpPr/>
          <p:nvPr/>
        </p:nvSpPr>
        <p:spPr>
          <a:xfrm>
            <a:off x="1222130" y="3504870"/>
            <a:ext cx="1488020" cy="11945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B4014D-F6F9-4812-A4FA-C87408375158}"/>
                  </a:ext>
                </a:extLst>
              </p:cNvPr>
              <p:cNvSpPr txBox="1"/>
              <p:nvPr/>
            </p:nvSpPr>
            <p:spPr>
              <a:xfrm>
                <a:off x="1730643" y="4754134"/>
                <a:ext cx="531620" cy="3000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 dirty="0">
                          <a:latin typeface="Cambria Math" panose="02040503050406030204" pitchFamily="18" charset="0"/>
                        </a:rPr>
                        <m:t>𝐸𝑛𝑐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FFB4014D-F6F9-4812-A4FA-C8740837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0643" y="4754134"/>
                <a:ext cx="531620" cy="300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C4DDD90-704A-4704-8217-E67569C76658}"/>
                  </a:ext>
                </a:extLst>
              </p:cNvPr>
              <p:cNvSpPr/>
              <p:nvPr/>
            </p:nvSpPr>
            <p:spPr>
              <a:xfrm>
                <a:off x="1395235" y="3569685"/>
                <a:ext cx="1141811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∈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𝑅</m:t>
                          </m:r>
                        </m:sub>
                      </m:sSub>
                      <m:sSup>
                        <m:sSup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sz="1350" i="1">
                                  <a:ln w="0"/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350" i="1">
                                  <a:ln w="0"/>
                                  <a:effectLst>
                                    <a:outerShdw blurRad="38100" dist="19050" dir="2700000" algn="tl" rotWithShape="0">
                                      <a:schemeClr val="dk1">
                                        <a:alpha val="40000"/>
                                      </a:scheme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0,1</m:t>
                              </m:r>
                            </m:e>
                          </m:d>
                        </m:e>
                        <m:sup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9C4DDD90-704A-4704-8217-E67569C76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235" y="3569685"/>
                <a:ext cx="1141811" cy="3000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6AEC40-9471-444D-93B3-695966D462CB}"/>
                  </a:ext>
                </a:extLst>
              </p:cNvPr>
              <p:cNvSpPr/>
              <p:nvPr/>
            </p:nvSpPr>
            <p:spPr>
              <a:xfrm>
                <a:off x="1374219" y="3846684"/>
                <a:ext cx="1314915" cy="31604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35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a:rPr lang="en-US" sz="135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𝑝𝑘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6AEC40-9471-444D-93B3-695966D462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219" y="3846684"/>
                <a:ext cx="1314915" cy="316049"/>
              </a:xfrm>
              <a:prstGeom prst="rect">
                <a:avLst/>
              </a:prstGeom>
              <a:blipFill>
                <a:blip r:embed="rId5"/>
                <a:stretch>
                  <a:fillRect b="-9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92003A-440A-4FE4-9D47-2BDAA1C75BFE}"/>
                  </a:ext>
                </a:extLst>
              </p:cNvPr>
              <p:cNvSpPr/>
              <p:nvPr/>
            </p:nvSpPr>
            <p:spPr>
              <a:xfrm>
                <a:off x="1374219" y="4139745"/>
                <a:ext cx="131491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35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c</m:t>
                          </m:r>
                        </m:e>
                        <m:sub>
                          <m:r>
                            <a:rPr lang="en-US" sz="1350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𝐸𝑛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6A92003A-440A-4FE4-9D47-2BDAA1C75B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219" y="4139745"/>
                <a:ext cx="1314915" cy="300082"/>
              </a:xfrm>
              <a:prstGeom prst="rect">
                <a:avLst/>
              </a:prstGeom>
              <a:blipFill>
                <a:blip r:embed="rId6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A0A44B11-063B-4E32-BFD4-7CED9976EF4E}"/>
              </a:ext>
            </a:extLst>
          </p:cNvPr>
          <p:cNvCxnSpPr>
            <a:cxnSpLocks/>
          </p:cNvCxnSpPr>
          <p:nvPr/>
        </p:nvCxnSpPr>
        <p:spPr>
          <a:xfrm>
            <a:off x="330507" y="4057851"/>
            <a:ext cx="891623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F718D70-CD17-4FAD-95FA-39B0ED7C10B6}"/>
                  </a:ext>
                </a:extLst>
              </p:cNvPr>
              <p:cNvSpPr/>
              <p:nvPr/>
            </p:nvSpPr>
            <p:spPr>
              <a:xfrm>
                <a:off x="613003" y="3716215"/>
                <a:ext cx="387991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2F718D70-CD17-4FAD-95FA-39B0ED7C10B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003" y="3716215"/>
                <a:ext cx="387991" cy="3000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562BAFC-425D-41B8-A1F2-B429B14ECE97}"/>
              </a:ext>
            </a:extLst>
          </p:cNvPr>
          <p:cNvCxnSpPr>
            <a:cxnSpLocks/>
          </p:cNvCxnSpPr>
          <p:nvPr/>
        </p:nvCxnSpPr>
        <p:spPr>
          <a:xfrm>
            <a:off x="2787294" y="4083397"/>
            <a:ext cx="977111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8A6DF3-3FD9-48BD-9101-8966AF989F7E}"/>
                  </a:ext>
                </a:extLst>
              </p:cNvPr>
              <p:cNvSpPr/>
              <p:nvPr/>
            </p:nvSpPr>
            <p:spPr>
              <a:xfrm>
                <a:off x="2883256" y="3780852"/>
                <a:ext cx="75719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DC8A6DF3-3FD9-48BD-9101-8966AF989F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256" y="3780852"/>
                <a:ext cx="757195" cy="300082"/>
              </a:xfrm>
              <a:prstGeom prst="rect">
                <a:avLst/>
              </a:prstGeom>
              <a:blipFill>
                <a:blip r:embed="rId8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>
            <a:extLst>
              <a:ext uri="{FF2B5EF4-FFF2-40B4-BE49-F238E27FC236}">
                <a16:creationId xmlns:a16="http://schemas.microsoft.com/office/drawing/2014/main" id="{B8011854-F001-4168-8E02-6674A0607C93}"/>
              </a:ext>
            </a:extLst>
          </p:cNvPr>
          <p:cNvSpPr/>
          <p:nvPr/>
        </p:nvSpPr>
        <p:spPr>
          <a:xfrm>
            <a:off x="5856100" y="3506921"/>
            <a:ext cx="1488020" cy="11945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5D9437D-E382-4ACC-A2F0-DBEACCFF8341}"/>
                  </a:ext>
                </a:extLst>
              </p:cNvPr>
              <p:cNvSpPr/>
              <p:nvPr/>
            </p:nvSpPr>
            <p:spPr>
              <a:xfrm>
                <a:off x="6039712" y="3790336"/>
                <a:ext cx="1293899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𝐷𝑒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𝑠𝑘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55D9437D-E382-4ACC-A2F0-DBEACCFF83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9712" y="3790336"/>
                <a:ext cx="1293899" cy="300082"/>
              </a:xfrm>
              <a:prstGeom prst="rect">
                <a:avLst/>
              </a:prstGeom>
              <a:blipFill>
                <a:blip r:embed="rId9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B501012-82AC-4FF6-AB45-8C302047AD91}"/>
                  </a:ext>
                </a:extLst>
              </p:cNvPr>
              <p:cNvSpPr/>
              <p:nvPr/>
            </p:nvSpPr>
            <p:spPr>
              <a:xfrm>
                <a:off x="6008188" y="4057851"/>
                <a:ext cx="131491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←</m:t>
                      </m:r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𝐷𝑒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B501012-82AC-4FF6-AB45-8C302047AD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8188" y="4057851"/>
                <a:ext cx="1314915" cy="300082"/>
              </a:xfrm>
              <a:prstGeom prst="rect">
                <a:avLst/>
              </a:prstGeom>
              <a:blipFill>
                <a:blip r:embed="rId10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417B1B8-191B-4519-911D-41F53BA6678E}"/>
              </a:ext>
            </a:extLst>
          </p:cNvPr>
          <p:cNvCxnSpPr>
            <a:cxnSpLocks/>
          </p:cNvCxnSpPr>
          <p:nvPr/>
        </p:nvCxnSpPr>
        <p:spPr>
          <a:xfrm>
            <a:off x="4964476" y="4059902"/>
            <a:ext cx="891623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22D3494-9279-4A9B-A539-DC7BB946399E}"/>
                  </a:ext>
                </a:extLst>
              </p:cNvPr>
              <p:cNvSpPr/>
              <p:nvPr/>
            </p:nvSpPr>
            <p:spPr>
              <a:xfrm>
                <a:off x="5029285" y="3732302"/>
                <a:ext cx="757195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sz="1350" i="1">
                              <a:ln w="0"/>
                              <a:effectLst>
                                <a:outerShdw blurRad="38100" dist="19050" dir="2700000" algn="tl" rotWithShape="0">
                                  <a:schemeClr val="dk1">
                                    <a:alpha val="40000"/>
                                  </a:scheme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22D3494-9279-4A9B-A539-DC7BB946399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85" y="3732302"/>
                <a:ext cx="757195" cy="300082"/>
              </a:xfrm>
              <a:prstGeom prst="rect">
                <a:avLst/>
              </a:prstGeom>
              <a:blipFill>
                <a:blip r:embed="rId11"/>
                <a:stretch>
                  <a:fillRect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E58D5A5-77FE-48CE-B994-96D5D0EE1846}"/>
              </a:ext>
            </a:extLst>
          </p:cNvPr>
          <p:cNvCxnSpPr>
            <a:cxnSpLocks/>
          </p:cNvCxnSpPr>
          <p:nvPr/>
        </p:nvCxnSpPr>
        <p:spPr>
          <a:xfrm>
            <a:off x="7421263" y="4085448"/>
            <a:ext cx="977111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A0BD65-383E-47F8-9FC9-7939873A7435}"/>
                  </a:ext>
                </a:extLst>
              </p:cNvPr>
              <p:cNvSpPr/>
              <p:nvPr/>
            </p:nvSpPr>
            <p:spPr>
              <a:xfrm>
                <a:off x="7517224" y="3782903"/>
                <a:ext cx="387991" cy="3000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n w="0"/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sz="135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EDA0BD65-383E-47F8-9FC9-7939873A74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7224" y="3782903"/>
                <a:ext cx="387991" cy="3000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189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21" grpId="0" animBg="1"/>
      <p:bldP spid="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54E56-3036-4219-A3E9-ECF3B3CD8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digital signature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E3A32-2616-431A-8725-8C2FC4FA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 digital signature allows the holder of the secret key (the signing key) to sign a document </a:t>
            </a:r>
          </a:p>
          <a:p>
            <a:endParaRPr lang="en-US" dirty="0"/>
          </a:p>
          <a:p>
            <a:r>
              <a:rPr lang="en-US" dirty="0"/>
              <a:t>Everyone who knows the verification key can verify that the signature is valid (correctness)</a:t>
            </a:r>
          </a:p>
          <a:p>
            <a:endParaRPr lang="en-US" dirty="0"/>
          </a:p>
          <a:p>
            <a:r>
              <a:rPr lang="en-US" dirty="0"/>
              <a:t>No one can forge a signature even given the verification key even though he is given a signature</a:t>
            </a:r>
          </a:p>
        </p:txBody>
      </p:sp>
    </p:spTree>
    <p:extLst>
      <p:ext uri="{BB962C8B-B14F-4D97-AF65-F5344CB8AC3E}">
        <p14:creationId xmlns:p14="http://schemas.microsoft.com/office/powerpoint/2010/main" val="8956285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1710-D42E-4E06-A472-B0C43BD0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Structure of digital signature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𝑒𝑛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→  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→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𝑣𝑘</m:t>
                        </m:r>
                      </m:sub>
                    </m:sSub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𝑠𝑖𝑔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  {0,1}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555653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1710-D42E-4E06-A472-B0C43BD0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Structure of digital signature scheme (DSS)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𝑒𝑛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→  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→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𝑣𝑘</m:t>
                        </m:r>
                      </m:sub>
                    </m:sSub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𝑠𝑖𝑔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  {0,1}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B5234FC-5FBA-4B2C-B3A6-FA345276C40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48135" y="2272806"/>
                <a:ext cx="3442901" cy="326350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2100" dirty="0"/>
              </a:p>
              <a:p>
                <a:r>
                  <a:rPr lang="en-US" sz="2100" dirty="0"/>
                  <a:t>Correctness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i="1" dirty="0">
                        <a:latin typeface="Cambria Math" panose="02040503050406030204" pitchFamily="18" charset="0"/>
                      </a:rPr>
                      <m:t>𝑉𝑒</m:t>
                    </m:r>
                    <m:sSub>
                      <m:sSub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𝑣𝑘</m:t>
                        </m:r>
                      </m:sub>
                    </m:sSub>
                    <m:d>
                      <m:dPr>
                        <m:ctrlPr>
                          <a:rPr lang="en-US" sz="18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𝑆𝑖𝑔</m:t>
                        </m:r>
                        <m:sSub>
                          <m:sSubPr>
                            <m:ctrlPr>
                              <a:rPr lang="en-US" sz="1800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sz="1800" i="1" dirty="0">
                                <a:latin typeface="Cambria Math" panose="02040503050406030204" pitchFamily="18" charset="0"/>
                              </a:rPr>
                              <m:t>𝑠𝑘</m:t>
                            </m:r>
                          </m:sub>
                        </m:sSub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1800" i="1" dirty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d>
                    <m:r>
                      <a:rPr lang="en-US" sz="1800" i="1" dirty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US" sz="1800" dirty="0"/>
              </a:p>
              <a:p>
                <a:endParaRPr lang="en-US" sz="2100" dirty="0">
                  <a:latin typeface="Cambria Math" panose="02040503050406030204" pitchFamily="18" charset="0"/>
                </a:endParaRPr>
              </a:p>
              <a:p>
                <a:r>
                  <a:rPr lang="en-US" sz="2100" dirty="0"/>
                  <a:t>Unforgeability</a:t>
                </a:r>
                <a14:m>
                  <m:oMath xmlns:m="http://schemas.openxmlformats.org/officeDocument/2006/math">
                    <m:r>
                      <a:rPr lang="en-US" sz="21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100" dirty="0"/>
              </a:p>
              <a:p>
                <a:pPr lvl="1"/>
                <a:r>
                  <a:rPr lang="en-US" sz="1800" dirty="0"/>
                  <a:t>Cannot create a signature for a new message without the signing key</a:t>
                </a:r>
              </a:p>
              <a:p>
                <a:endParaRPr lang="en-US" sz="21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B5234FC-5FBA-4B2C-B3A6-FA345276C4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135" y="2272806"/>
                <a:ext cx="3442901" cy="3263504"/>
              </a:xfrm>
              <a:prstGeom prst="rect">
                <a:avLst/>
              </a:prstGeom>
              <a:blipFill>
                <a:blip r:embed="rId3"/>
                <a:stretch>
                  <a:fillRect l="-2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6334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21710-D42E-4E06-A472-B0C43BD0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DSS VS MAC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1" y="2226469"/>
                <a:ext cx="3442901" cy="3263504"/>
              </a:xfrm>
            </p:spPr>
            <p:txBody>
              <a:bodyPr>
                <a:normAutofit fontScale="92500" lnSpcReduction="10000"/>
              </a:bodyPr>
              <a:lstStyle/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𝑒𝑛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 →  (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𝑠𝑘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𝑆𝑖𝑔𝑛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𝑠𝑘</m:t>
                        </m:r>
                      </m:sub>
                    </m:sSub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→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𝑠𝑖𝑔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𝑉𝑒</m:t>
                    </m:r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𝑣𝑘</m:t>
                        </m:r>
                      </m:sub>
                    </m:sSub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𝑠𝑖𝑔</m:t>
                        </m:r>
                      </m:e>
                    </m:d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→  {0,1}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C459D31-FB20-4301-B62D-A309AF3592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1" y="2226469"/>
                <a:ext cx="3442901" cy="3263504"/>
              </a:xfrm>
              <a:blipFill>
                <a:blip r:embed="rId2"/>
                <a:stretch>
                  <a:fillRect b="-22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A8856CF-C384-4F80-AAD7-49694B06398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48135" y="2272806"/>
                <a:ext cx="3442901" cy="326350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 sz="2100" dirty="0"/>
              </a:p>
              <a:p>
                <a14:m>
                  <m:oMath xmlns:m="http://schemas.openxmlformats.org/officeDocument/2006/math">
                    <m:r>
                      <a:rPr lang="en-US" sz="2100" i="1" dirty="0">
                        <a:latin typeface="Cambria Math" panose="02040503050406030204" pitchFamily="18" charset="0"/>
                      </a:rPr>
                      <m:t>𝐺𝑒𝑛</m:t>
                    </m:r>
                    <m:d>
                      <m:dPr>
                        <m:ctrlPr>
                          <a:rPr lang="en-US" sz="21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1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100" i="1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  <m:sup>
                            <m:r>
                              <a:rPr lang="en-US" sz="2100" i="1" dirty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e>
                    </m:d>
                    <m:r>
                      <a:rPr lang="en-US" sz="2100" i="1" dirty="0">
                        <a:latin typeface="Cambria Math" panose="02040503050406030204" pitchFamily="18" charset="0"/>
                      </a:rPr>
                      <m:t>  →  </m:t>
                    </m:r>
                    <m:r>
                      <a:rPr lang="en-US" sz="2100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sz="2100" dirty="0"/>
              </a:p>
              <a:p>
                <a:endParaRPr lang="en-US" sz="2100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𝑚𝑎𝑐</m:t>
                        </m:r>
                      </m:e>
                      <m:sub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100" i="1">
                        <a:latin typeface="Cambria Math" panose="02040503050406030204" pitchFamily="18" charset="0"/>
                      </a:rPr>
                      <m:t> →  </m:t>
                    </m:r>
                    <m:r>
                      <a:rPr lang="en-US" sz="2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endParaRPr lang="en-US" sz="2100" dirty="0"/>
              </a:p>
              <a:p>
                <a:endParaRPr lang="en-US" sz="2100" dirty="0"/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100" dirty="0">
                        <a:latin typeface="Cambria Math" panose="02040503050406030204" pitchFamily="18" charset="0"/>
                      </a:rPr>
                      <m:t>v</m:t>
                    </m:r>
                    <m:r>
                      <a:rPr lang="en-US" sz="2100" i="1" dirty="0">
                        <a:latin typeface="Cambria Math" panose="02040503050406030204" pitchFamily="18" charset="0"/>
                      </a:rPr>
                      <m:t>𝑒</m:t>
                    </m:r>
                    <m:sSub>
                      <m:sSubPr>
                        <m:ctrlPr>
                          <a:rPr lang="en-US" sz="21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100" i="1" dirty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sz="2100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d>
                      <m:dPr>
                        <m:ctrlPr>
                          <a:rPr lang="en-US" sz="21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100" i="1" dirty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n-US" sz="2100" i="1" dirty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100" i="1" dirty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sz="2100" i="1" dirty="0">
                        <a:latin typeface="Cambria Math" panose="02040503050406030204" pitchFamily="18" charset="0"/>
                      </a:rPr>
                      <m:t>→  {0,1}</m:t>
                    </m:r>
                  </m:oMath>
                </a14:m>
                <a:endParaRPr lang="en-US" sz="2100" dirty="0"/>
              </a:p>
              <a:p>
                <a:endParaRPr lang="en-US" sz="2100" dirty="0"/>
              </a:p>
              <a:p>
                <a:endParaRPr lang="en-US" sz="21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CA8856CF-C384-4F80-AAD7-49694B0639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135" y="2272806"/>
                <a:ext cx="3442901" cy="3263504"/>
              </a:xfrm>
              <a:prstGeom prst="rect">
                <a:avLst/>
              </a:prstGeom>
              <a:blipFill>
                <a:blip r:embed="rId3"/>
                <a:stretch>
                  <a:fillRect l="-24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352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E4E06-FDF7-40F6-B1D0-3A2EE4F39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Private-key primitive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EDE85-BDB3-4149-90B7-E352506F45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Encryption</a:t>
            </a:r>
          </a:p>
          <a:p>
            <a:pPr lvl="1"/>
            <a:r>
              <a:rPr lang="en-US" dirty="0"/>
              <a:t>Hide the message</a:t>
            </a:r>
          </a:p>
          <a:p>
            <a:endParaRPr lang="en-US" dirty="0"/>
          </a:p>
          <a:p>
            <a:r>
              <a:rPr lang="en-US" dirty="0"/>
              <a:t>Definition of authentication</a:t>
            </a:r>
          </a:p>
          <a:p>
            <a:pPr lvl="1"/>
            <a:r>
              <a:rPr lang="en-US" dirty="0"/>
              <a:t>Prevents tampering</a:t>
            </a:r>
          </a:p>
        </p:txBody>
      </p:sp>
    </p:spTree>
    <p:extLst>
      <p:ext uri="{BB962C8B-B14F-4D97-AF65-F5344CB8AC3E}">
        <p14:creationId xmlns:p14="http://schemas.microsoft.com/office/powerpoint/2010/main" val="643552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C4E8834-BA61-4309-9A3E-E6CF569FB1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Each website will have a certificate saying that this website is the correct</a:t>
            </a:r>
          </a:p>
          <a:p>
            <a:pPr lvl="1"/>
            <a:r>
              <a:rPr lang="en-US" dirty="0"/>
              <a:t>What is a certificate? </a:t>
            </a:r>
          </a:p>
          <a:p>
            <a:pPr lvl="2"/>
            <a:r>
              <a:rPr lang="en-US" dirty="0"/>
              <a:t>Some information and a signature that say’s that this information is correct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EC623-704B-4CAD-B2AC-793A0612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797E01E-A4C8-45F4-8D81-ABF53603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Certifying a website is correct</a:t>
            </a:r>
          </a:p>
        </p:txBody>
      </p:sp>
    </p:spTree>
    <p:extLst>
      <p:ext uri="{BB962C8B-B14F-4D97-AF65-F5344CB8AC3E}">
        <p14:creationId xmlns:p14="http://schemas.microsoft.com/office/powerpoint/2010/main" val="3046168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A3FF0C-FE8D-4F47-AF7B-1DFE262D47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How do we know that updates from Microsoft, Google, Adobe, … are valid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Microsoft, Google, Adobe sign their updates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37BDC3-5E48-4F0F-925E-01C787325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F4B17B4-A3D4-49E8-A380-64BE73A5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Validating updates</a:t>
            </a:r>
          </a:p>
        </p:txBody>
      </p:sp>
    </p:spTree>
    <p:extLst>
      <p:ext uri="{BB962C8B-B14F-4D97-AF65-F5344CB8AC3E}">
        <p14:creationId xmlns:p14="http://schemas.microsoft.com/office/powerpoint/2010/main" val="976296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4784D-3ABB-4F34-BA90-170D29D83B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Credit card has two signatures</a:t>
            </a:r>
          </a:p>
          <a:p>
            <a:pPr lvl="1"/>
            <a:r>
              <a:rPr lang="en-US" dirty="0"/>
              <a:t>One which is used by the card to sign transactions</a:t>
            </a:r>
          </a:p>
          <a:p>
            <a:pPr lvl="1"/>
            <a:r>
              <a:rPr lang="en-US" dirty="0"/>
              <a:t>The other signature comes from the bank saying that the information on the card is real</a:t>
            </a:r>
          </a:p>
          <a:p>
            <a:pPr lvl="2"/>
            <a:r>
              <a:rPr lang="en-US" dirty="0"/>
              <a:t>Includes the verification key for the cards signature</a:t>
            </a:r>
          </a:p>
          <a:p>
            <a:pPr lvl="2"/>
            <a:endParaRPr lang="en-US" dirty="0"/>
          </a:p>
          <a:p>
            <a:r>
              <a:rPr lang="en-US" dirty="0"/>
              <a:t>The chip in your credit cards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4A33A2-E264-4C5B-A7DF-C84D94BE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06DFCF-A078-4C78-B0F5-52BAE5ABF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Secure Credit cards</a:t>
            </a:r>
          </a:p>
        </p:txBody>
      </p:sp>
    </p:spTree>
    <p:extLst>
      <p:ext uri="{BB962C8B-B14F-4D97-AF65-F5344CB8AC3E}">
        <p14:creationId xmlns:p14="http://schemas.microsoft.com/office/powerpoint/2010/main" val="1139911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493B3B8-D64C-46BC-92E7-E02FA5C7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Private-key Encryption</a:t>
            </a:r>
          </a:p>
          <a:p>
            <a:endParaRPr lang="en-US" dirty="0"/>
          </a:p>
          <a:p>
            <a:r>
              <a:rPr lang="en-US" dirty="0"/>
              <a:t>Message authentication code</a:t>
            </a:r>
          </a:p>
          <a:p>
            <a:endParaRPr lang="en-US" dirty="0"/>
          </a:p>
          <a:p>
            <a:r>
              <a:rPr lang="en-US" dirty="0"/>
              <a:t>Hash functions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Public-key Encryption</a:t>
            </a:r>
          </a:p>
          <a:p>
            <a:pPr lvl="1"/>
            <a:endParaRPr lang="en-US" dirty="0"/>
          </a:p>
          <a:p>
            <a:r>
              <a:rPr lang="en-US" dirty="0"/>
              <a:t>Signatures 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6F22A3-1B61-4B53-809E-CF478A527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A8F2617-B955-42AB-95DB-7B89C1961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of what we have seen</a:t>
            </a:r>
          </a:p>
        </p:txBody>
      </p:sp>
    </p:spTree>
    <p:extLst>
      <p:ext uri="{BB962C8B-B14F-4D97-AF65-F5344CB8AC3E}">
        <p14:creationId xmlns:p14="http://schemas.microsoft.com/office/powerpoint/2010/main" val="1359461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99214B3-8821-4EFC-BEDF-F5820A4063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pPr marL="514350" indent="-514350">
                  <a:buFont typeface="+mj-lt"/>
                  <a:buAutoNum type="arabicPeriod"/>
                </a:pPr>
                <a:endParaRPr lang="en-US" sz="2900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900" dirty="0"/>
                  <a:t>How does the bank hide the information it sends you</a:t>
                </a:r>
              </a:p>
              <a:p>
                <a:pPr marL="493776" lvl="2" indent="0">
                  <a:buNone/>
                </a:pPr>
                <a14:m>
                  <m:oMath xmlns:m="http://schemas.openxmlformats.org/officeDocument/2006/math">
                    <m:r>
                      <a:rPr lang="en-US" sz="2900" i="1" dirty="0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900" dirty="0"/>
                  <a:t> Encryption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sz="2900" dirty="0"/>
                  <a:t>When you make a transfer, how can we verify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amount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Recipient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sz="29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</a:t>
                </a:r>
                <a:r>
                  <a:rPr lang="en-US" sz="2900" dirty="0"/>
                  <a:t>Authentication </a:t>
                </a:r>
                <a:r>
                  <a:rPr lang="en-US" dirty="0"/>
                  <a:t>	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does your password stay secret</a:t>
                </a:r>
              </a:p>
              <a:p>
                <a:pPr marL="971550" lvl="1" indent="-514350">
                  <a:buFont typeface="+mj-lt"/>
                  <a:buAutoNum type="arabicPeriod"/>
                </a:pPr>
                <a:r>
                  <a:rPr lang="en-US" sz="2900" dirty="0"/>
                  <a:t>Even if the hacker accesses the database of passwords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</a:t>
                </a:r>
                <a:r>
                  <a:rPr lang="en-US" sz="2900" dirty="0"/>
                  <a:t>Hashing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 you know you are connecting with the bank’s website</a:t>
                </a:r>
              </a:p>
              <a:p>
                <a:pPr marL="0" indent="0">
                  <a:buNone/>
                </a:pPr>
                <a:r>
                  <a:rPr lang="en-US" sz="2800" dirty="0"/>
                  <a:t>    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</a:t>
                </a:r>
                <a:r>
                  <a:rPr lang="en-US" sz="2900" dirty="0"/>
                  <a:t>Digital signature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How do you exchange a secret key with your bank</a:t>
                </a:r>
              </a:p>
              <a:p>
                <a:pPr marL="0" indent="0">
                  <a:buNone/>
                </a:pPr>
                <a:r>
                  <a:rPr lang="en-US" sz="2800" dirty="0"/>
                  <a:t>       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dirty="0"/>
                  <a:t> Public Key encryption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F99214B3-8821-4EFC-BEDF-F5820A4063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01A654-3072-4825-9519-05E7408A1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FEB14D-2C7E-4549-AABC-233EB3A42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Doing online Banking</a:t>
            </a:r>
          </a:p>
        </p:txBody>
      </p:sp>
    </p:spTree>
    <p:extLst>
      <p:ext uri="{BB962C8B-B14F-4D97-AF65-F5344CB8AC3E}">
        <p14:creationId xmlns:p14="http://schemas.microsoft.com/office/powerpoint/2010/main" val="6052470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CFFCC-B5ED-4D6B-8C3D-4D71AD59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DO NOT CREATE YOUR OWN CRYPTO ALGORITHM</a:t>
            </a:r>
          </a:p>
          <a:p>
            <a:pPr lvl="1"/>
            <a:r>
              <a:rPr lang="en-US" dirty="0"/>
              <a:t>Would you trust a butcher to do heart surgery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Would you trust a butcher to design a </a:t>
            </a:r>
            <a:r>
              <a:rPr lang="en-US" dirty="0" err="1"/>
              <a:t>cornary</a:t>
            </a:r>
            <a:r>
              <a:rPr lang="en-US" dirty="0"/>
              <a:t> surgical procedure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Cryptocurrency: IOTA tried to make their own hash function, trivially broken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0CC84F-A512-4B67-8940-5A33BBAF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2FBAB5-DEC2-4A3D-A7EA-2FB677E7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22407307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CFFCC-B5ED-4D6B-8C3D-4D71AD59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DON’T USE ANTIQUATED CRYPTO</a:t>
            </a:r>
          </a:p>
          <a:p>
            <a:pPr lvl="1"/>
            <a:r>
              <a:rPr lang="en-US" dirty="0"/>
              <a:t>Encryption</a:t>
            </a:r>
          </a:p>
          <a:p>
            <a:pPr lvl="2"/>
            <a:r>
              <a:rPr lang="en-US" dirty="0"/>
              <a:t>DES</a:t>
            </a:r>
          </a:p>
          <a:p>
            <a:pPr lvl="2"/>
            <a:r>
              <a:rPr lang="en-US" dirty="0"/>
              <a:t>RC4</a:t>
            </a:r>
          </a:p>
          <a:p>
            <a:pPr lvl="2"/>
            <a:r>
              <a:rPr lang="en-US" dirty="0"/>
              <a:t>3DEX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Hash functions</a:t>
            </a:r>
          </a:p>
          <a:p>
            <a:pPr lvl="2"/>
            <a:r>
              <a:rPr lang="en-US" dirty="0"/>
              <a:t>SHA1</a:t>
            </a:r>
          </a:p>
          <a:p>
            <a:pPr lvl="2"/>
            <a:r>
              <a:rPr lang="en-US" dirty="0"/>
              <a:t>MD5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0CC84F-A512-4B67-8940-5A33BBAF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2FBAB5-DEC2-4A3D-A7EA-2FB677E7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31297759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8CFFCC-B5ED-4D6B-8C3D-4D71AD59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DON’T IMPLEMENT CRYPTO</a:t>
            </a:r>
          </a:p>
          <a:p>
            <a:pPr lvl="1"/>
            <a:r>
              <a:rPr lang="en-US" dirty="0"/>
              <a:t>Side Channel attacks</a:t>
            </a:r>
          </a:p>
          <a:p>
            <a:pPr lvl="1"/>
            <a:r>
              <a:rPr lang="en-US" dirty="0"/>
              <a:t>Non-constant time code</a:t>
            </a:r>
          </a:p>
          <a:p>
            <a:pPr lvl="1"/>
            <a:r>
              <a:rPr lang="en-US" dirty="0"/>
              <a:t>Bugs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10CC84F-A512-4B67-8940-5A33BBAF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62FBAB5-DEC2-4A3D-A7EA-2FB677E78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6418752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D5D561-7F7C-4E29-A71B-3191A22691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IF YOU DO IMPLEMENT CRYPTO, FOLLOW THE DAMN STANDARD</a:t>
            </a:r>
          </a:p>
          <a:p>
            <a:pPr lvl="1"/>
            <a:r>
              <a:rPr lang="en-US" dirty="0"/>
              <a:t>In particular, if the standard say’s generate two random primes, don’t generate primes from some weird distribution</a:t>
            </a:r>
          </a:p>
          <a:p>
            <a:pPr lvl="1"/>
            <a:endParaRPr lang="en-US" dirty="0"/>
          </a:p>
          <a:p>
            <a:r>
              <a:rPr lang="en-US" dirty="0"/>
              <a:t>All Estonian national voting cards and Microsoft identity cards had to be revoked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62EFE6-A8BF-46E8-AEC5-65BA31592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7F6E7E-728A-42CE-B712-3C5F8A0CC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6994720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D776D2-8627-4ACE-9F06-339A7435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LONG ENOUGH KEYS AND DON’T USE BAD MODES OF ENCRYPTION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Don’t use ECB</a:t>
            </a:r>
          </a:p>
          <a:p>
            <a:pPr lvl="2"/>
            <a:r>
              <a:rPr lang="en-US" dirty="0"/>
              <a:t>Often the standard in some libraries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Larry Page (Google) was being impersonated by someone who figured out that google was using signing keys that were too short (changed very quickly)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7C3A1B-230F-4022-8DD6-8BE6C2BE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FDA2A1-33B2-4202-9629-BD1BE409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144954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79C9B-236F-4E9D-A2C1-99CDBFF74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Hash function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814ADD-B228-44B3-A3BC-D2748D7501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Map a string to a shorter string</a:t>
                </a:r>
              </a:p>
              <a:p>
                <a:endParaRPr lang="en-US" dirty="0"/>
              </a:p>
              <a:p>
                <a:r>
                  <a:rPr lang="en-US" dirty="0"/>
                  <a:t>Collision-resistance </a:t>
                </a:r>
              </a:p>
              <a:p>
                <a:pPr lvl="1"/>
                <a:r>
                  <a:rPr lang="en-US" dirty="0"/>
                  <a:t>Hard to find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err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 such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dirty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:r>
                  <a:rPr lang="en-US" dirty="0"/>
                  <a:t>Useful to protect integrity of systems</a:t>
                </a:r>
              </a:p>
              <a:p>
                <a:endParaRPr lang="en-US" dirty="0"/>
              </a:p>
              <a:p>
                <a:r>
                  <a:rPr lang="en-US" dirty="0"/>
                  <a:t>Protect passwords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814ADD-B228-44B3-A3BC-D2748D7501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02823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D776D2-8627-4ACE-9F06-339A74354E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/>
              <a:t>SEED </a:t>
            </a:r>
            <a:r>
              <a:rPr lang="en-US" dirty="0"/>
              <a:t>AND </a:t>
            </a:r>
            <a:r>
              <a:rPr lang="en-US"/>
              <a:t>HASH PASSWORDS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B7C3A1B-230F-4022-8DD6-8BE6C2BEF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FFDA2A1-33B2-4202-9629-BD1BE4098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not f*%k up cryptography</a:t>
            </a:r>
          </a:p>
        </p:txBody>
      </p:sp>
    </p:spTree>
    <p:extLst>
      <p:ext uri="{BB962C8B-B14F-4D97-AF65-F5344CB8AC3E}">
        <p14:creationId xmlns:p14="http://schemas.microsoft.com/office/powerpoint/2010/main" val="308891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0A0E9-2F96-476B-925C-94DDC009B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Collision resistance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6D39C9-580F-4E94-8A6C-04B7D073D42C}"/>
              </a:ext>
            </a:extLst>
          </p:cNvPr>
          <p:cNvSpPr/>
          <p:nvPr/>
        </p:nvSpPr>
        <p:spPr>
          <a:xfrm>
            <a:off x="3810000" y="2286000"/>
            <a:ext cx="2792709" cy="26666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1538845-E3C4-469A-9977-31F74BFFEB93}"/>
              </a:ext>
            </a:extLst>
          </p:cNvPr>
          <p:cNvCxnSpPr>
            <a:cxnSpLocks/>
          </p:cNvCxnSpPr>
          <p:nvPr/>
        </p:nvCxnSpPr>
        <p:spPr>
          <a:xfrm>
            <a:off x="2417167" y="4174114"/>
            <a:ext cx="1394606" cy="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BF3BE2-E7B4-4642-85E5-E7E225AB1AED}"/>
                  </a:ext>
                </a:extLst>
              </p:cNvPr>
              <p:cNvSpPr txBox="1"/>
              <p:nvPr/>
            </p:nvSpPr>
            <p:spPr>
              <a:xfrm>
                <a:off x="2610660" y="3596615"/>
                <a:ext cx="88537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9BF3BE2-E7B4-4642-85E5-E7E225AB1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0660" y="3596615"/>
                <a:ext cx="885371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0B555A8-16CC-43BA-81A4-F7FC51461C43}"/>
                  </a:ext>
                </a:extLst>
              </p:cNvPr>
              <p:cNvSpPr txBox="1"/>
              <p:nvPr/>
            </p:nvSpPr>
            <p:spPr>
              <a:xfrm>
                <a:off x="3653902" y="2904117"/>
                <a:ext cx="310667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𝑤𝑖𝑛𝑠</m:t>
                    </m:r>
                  </m:oMath>
                </a14:m>
                <a:r>
                  <a:rPr lang="en-US" sz="2800" dirty="0"/>
                  <a:t> if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i="1">
                          <a:latin typeface="Cambria Math" panose="02040503050406030204" pitchFamily="18" charset="0"/>
                        </a:rPr>
                        <m:t>H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≠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0B555A8-16CC-43BA-81A4-F7FC51461C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3902" y="2904117"/>
                <a:ext cx="3106678" cy="1384995"/>
              </a:xfrm>
              <a:prstGeom prst="rect">
                <a:avLst/>
              </a:prstGeom>
              <a:blipFill>
                <a:blip r:embed="rId3"/>
                <a:stretch>
                  <a:fillRect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0604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5ADAD5A-1B96-46B5-B6C5-CC654E3A02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r>
                  <a:rPr lang="en-US" sz="2800" dirty="0"/>
                  <a:t>Storing password  (done for each entry)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800" dirty="0"/>
                  <a:t>Pick a random seed </a:t>
                </a:r>
              </a:p>
              <a:p>
                <a:pPr marL="850392" lvl="1" indent="-457200">
                  <a:buFont typeface="+mj-lt"/>
                  <a:buAutoNum type="arabicPeriod"/>
                </a:pPr>
                <a:r>
                  <a:rPr lang="en-US" sz="2800" dirty="0"/>
                  <a:t>Store  (seed,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𝑝𝑤𝑑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sz="2800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𝑠𝑒𝑒𝑑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800" dirty="0"/>
                  <a:t>)  </a:t>
                </a:r>
              </a:p>
              <a:p>
                <a:pPr marL="1088136" lvl="2" indent="-45720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m:rPr>
                        <m:lit/>
                      </m:rPr>
                      <a:rPr lang="en-US" sz="2800" b="0" i="1" smtClean="0">
                        <a:latin typeface="Cambria Math" panose="02040503050406030204" pitchFamily="18" charset="0"/>
                      </a:rPr>
                      <m:t>||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≔ 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𝑐𝑜𝑛𝑐𝑎𝑡𝑒𝑛𝑎𝑡𝑖𝑜𝑛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05ADAD5A-1B96-46B5-B6C5-CC654E3A02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E0AEBF0-EB57-4109-878A-CB70C0439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CC6F62C-9BEE-481D-AFB9-2AE472A2B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Storing passwords (salting)</a:t>
            </a:r>
          </a:p>
        </p:txBody>
      </p:sp>
    </p:spTree>
    <p:extLst>
      <p:ext uri="{BB962C8B-B14F-4D97-AF65-F5344CB8AC3E}">
        <p14:creationId xmlns:p14="http://schemas.microsoft.com/office/powerpoint/2010/main" val="2766222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9B34F-6EA7-4B56-B64A-4877011CC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Bad way to hash passwords (</a:t>
            </a:r>
            <a:r>
              <a:rPr lang="en-US" dirty="0" err="1"/>
              <a:t>xkcd</a:t>
            </a:r>
            <a:r>
              <a:rPr lang="en-US" dirty="0"/>
              <a:t>)</a:t>
            </a:r>
          </a:p>
        </p:txBody>
      </p:sp>
      <p:pic>
        <p:nvPicPr>
          <p:cNvPr id="2050" name="Picture 2" descr="Encryptic">
            <a:extLst>
              <a:ext uri="{FF2B5EF4-FFF2-40B4-BE49-F238E27FC236}">
                <a16:creationId xmlns:a16="http://schemas.microsoft.com/office/drawing/2014/main" id="{48388822-4E7B-42B0-BDAC-D3D01EC066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5180432" cy="435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10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D109D32-74EC-4E5E-B957-01B0E41C94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How do you know that a file has not been tampered with?</a:t>
                </a:r>
              </a:p>
              <a:p>
                <a:endParaRPr lang="en-US" dirty="0"/>
              </a:p>
              <a:p>
                <a:pPr marL="624078" indent="-514350">
                  <a:buFont typeface="+mj-lt"/>
                  <a:buAutoNum type="arabicPeriod"/>
                </a:pPr>
                <a:r>
                  <a:rPr lang="en-US" b="0" dirty="0"/>
                  <a:t>Storage of hash</a:t>
                </a:r>
              </a:p>
              <a:p>
                <a:pPr marL="88011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file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marL="880110" lvl="1" indent="-514350">
                  <a:buFont typeface="+mj-lt"/>
                  <a:buAutoNum type="arabicPeriod"/>
                </a:pPr>
                <a:endParaRPr lang="en-US" dirty="0"/>
              </a:p>
              <a:p>
                <a:pPr marL="624078" indent="-514350">
                  <a:buFont typeface="+mj-lt"/>
                  <a:buAutoNum type="arabicPeriod"/>
                </a:pPr>
                <a:r>
                  <a:rPr lang="en-US" dirty="0"/>
                  <a:t>Verification</a:t>
                </a:r>
              </a:p>
              <a:p>
                <a:pPr marL="880110" lvl="1" indent="-514350"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𝑓𝑖𝑙𝑒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 =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US" dirty="0"/>
              </a:p>
              <a:p>
                <a:pPr marL="624078" indent="-514350">
                  <a:buFont typeface="+mj-lt"/>
                  <a:buAutoNum type="arabicPeriod"/>
                </a:pPr>
                <a:endParaRPr lang="en-US" dirty="0"/>
              </a:p>
              <a:p>
                <a:pPr marL="624078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2" name="Content Placeholder 1">
                <a:extLst>
                  <a:ext uri="{FF2B5EF4-FFF2-40B4-BE49-F238E27FC236}">
                    <a16:creationId xmlns:a16="http://schemas.microsoft.com/office/drawing/2014/main" id="{3D109D32-74EC-4E5E-B957-01B0E41C94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EDC8F3-C7DD-4336-AC50-FC4C4AA9C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BE124-BE18-46E1-B491-454087E8007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B49DB5-6E13-40F9-B862-6F25BC7C5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0" dirty="0"/>
              <a:t>File Integrity</a:t>
            </a:r>
          </a:p>
        </p:txBody>
      </p:sp>
    </p:spTree>
    <p:extLst>
      <p:ext uri="{BB962C8B-B14F-4D97-AF65-F5344CB8AC3E}">
        <p14:creationId xmlns:p14="http://schemas.microsoft.com/office/powerpoint/2010/main" val="143786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48AD-D9FF-4E4D-A248-A229F688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Virus fingerprinting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3F823-1FC8-4151-883C-CF03077E0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Hash the virus using the hash function</a:t>
            </a:r>
          </a:p>
          <a:p>
            <a:endParaRPr lang="en-US" dirty="0"/>
          </a:p>
          <a:p>
            <a:r>
              <a:rPr lang="en-US" dirty="0"/>
              <a:t>To lookup a virus, simply look at the output of the function and see if it maps to a known virus</a:t>
            </a:r>
          </a:p>
          <a:p>
            <a:endParaRPr lang="en-US" dirty="0"/>
          </a:p>
          <a:p>
            <a:r>
              <a:rPr lang="en-US" dirty="0"/>
              <a:t>False positives imply collision</a:t>
            </a:r>
          </a:p>
        </p:txBody>
      </p:sp>
    </p:spTree>
    <p:extLst>
      <p:ext uri="{BB962C8B-B14F-4D97-AF65-F5344CB8AC3E}">
        <p14:creationId xmlns:p14="http://schemas.microsoft.com/office/powerpoint/2010/main" val="1438071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6567</TotalTime>
  <Words>1381</Words>
  <Application>Microsoft Office PowerPoint</Application>
  <PresentationFormat>On-screen Show (4:3)</PresentationFormat>
  <Paragraphs>370</Paragraphs>
  <Slides>40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Concourse</vt:lpstr>
      <vt:lpstr>Introduction to modern cryptology</vt:lpstr>
      <vt:lpstr>Doing online Banking</vt:lpstr>
      <vt:lpstr>Private-key primitive</vt:lpstr>
      <vt:lpstr>Hash function </vt:lpstr>
      <vt:lpstr>Collision resistance</vt:lpstr>
      <vt:lpstr>Storing passwords (salting)</vt:lpstr>
      <vt:lpstr>Bad way to hash passwords (xkcd)</vt:lpstr>
      <vt:lpstr>File Integrity</vt:lpstr>
      <vt:lpstr>Virus fingerprinting</vt:lpstr>
      <vt:lpstr>Deduplication</vt:lpstr>
      <vt:lpstr>Authentication code for long messages</vt:lpstr>
      <vt:lpstr>Key-exchange</vt:lpstr>
      <vt:lpstr>Key-exchange  </vt:lpstr>
      <vt:lpstr>Key-exchange</vt:lpstr>
      <vt:lpstr>Diffie-Helman key exchange</vt:lpstr>
      <vt:lpstr>Diffie-Hellman key-exchange</vt:lpstr>
      <vt:lpstr>Security of Diffie-Hellman key-exchange</vt:lpstr>
      <vt:lpstr>Security of Diffie-Hellman key-exchange</vt:lpstr>
      <vt:lpstr>Insecurity against man-in-the-middle adversary </vt:lpstr>
      <vt:lpstr>Public key-encryption</vt:lpstr>
      <vt:lpstr>Public-key encryption</vt:lpstr>
      <vt:lpstr>Formal definition</vt:lpstr>
      <vt:lpstr>Chosen-plaintext security</vt:lpstr>
      <vt:lpstr>Key-encapsulation</vt:lpstr>
      <vt:lpstr>Key-encapsulation (hybrid-encryption)</vt:lpstr>
      <vt:lpstr>What is a digital signature </vt:lpstr>
      <vt:lpstr>Structure of digital signature</vt:lpstr>
      <vt:lpstr>Structure of digital signature scheme (DSS)</vt:lpstr>
      <vt:lpstr>DSS VS MAC</vt:lpstr>
      <vt:lpstr>Certifying a website is correct</vt:lpstr>
      <vt:lpstr>Validating updates</vt:lpstr>
      <vt:lpstr>Secure Credit cards</vt:lpstr>
      <vt:lpstr>Summary of what we have seen</vt:lpstr>
      <vt:lpstr>Doing online Banking</vt:lpstr>
      <vt:lpstr>How to not f*%k up cryptography</vt:lpstr>
      <vt:lpstr>How to not f*%k up cryptography</vt:lpstr>
      <vt:lpstr>How to not f*%k up cryptography</vt:lpstr>
      <vt:lpstr>How to not f*%k up cryptography</vt:lpstr>
      <vt:lpstr>How to not f*%k up cryptography</vt:lpstr>
      <vt:lpstr>How to not f*%k up cryptography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ranellus</dc:creator>
  <cp:lastModifiedBy>Samuel Ranellucci</cp:lastModifiedBy>
  <cp:revision>523</cp:revision>
  <dcterms:created xsi:type="dcterms:W3CDTF">2014-03-15T16:35:55Z</dcterms:created>
  <dcterms:modified xsi:type="dcterms:W3CDTF">2018-03-15T19:19:05Z</dcterms:modified>
</cp:coreProperties>
</file>