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744" r:id="rId2"/>
    <p:sldId id="257" r:id="rId3"/>
    <p:sldId id="765" r:id="rId4"/>
    <p:sldId id="794" r:id="rId5"/>
    <p:sldId id="766" r:id="rId6"/>
    <p:sldId id="767" r:id="rId7"/>
    <p:sldId id="768" r:id="rId8"/>
    <p:sldId id="795" r:id="rId9"/>
    <p:sldId id="796" r:id="rId10"/>
    <p:sldId id="769" r:id="rId11"/>
    <p:sldId id="745" r:id="rId12"/>
    <p:sldId id="746" r:id="rId13"/>
    <p:sldId id="747" r:id="rId14"/>
    <p:sldId id="748" r:id="rId15"/>
    <p:sldId id="749" r:id="rId16"/>
    <p:sldId id="750" r:id="rId17"/>
    <p:sldId id="751" r:id="rId18"/>
    <p:sldId id="752" r:id="rId19"/>
    <p:sldId id="753" r:id="rId20"/>
    <p:sldId id="754" r:id="rId21"/>
    <p:sldId id="755" r:id="rId22"/>
    <p:sldId id="756" r:id="rId23"/>
    <p:sldId id="757" r:id="rId24"/>
    <p:sldId id="758" r:id="rId25"/>
    <p:sldId id="759" r:id="rId26"/>
    <p:sldId id="760" r:id="rId27"/>
    <p:sldId id="761" r:id="rId28"/>
    <p:sldId id="770" r:id="rId29"/>
    <p:sldId id="833" r:id="rId30"/>
    <p:sldId id="771" r:id="rId31"/>
    <p:sldId id="834" r:id="rId32"/>
    <p:sldId id="763" r:id="rId33"/>
    <p:sldId id="776" r:id="rId34"/>
    <p:sldId id="772" r:id="rId35"/>
    <p:sldId id="775" r:id="rId36"/>
    <p:sldId id="773" r:id="rId37"/>
    <p:sldId id="790" r:id="rId38"/>
    <p:sldId id="832" r:id="rId39"/>
    <p:sldId id="835" r:id="rId40"/>
    <p:sldId id="836" r:id="rId41"/>
    <p:sldId id="782" r:id="rId42"/>
    <p:sldId id="837" r:id="rId43"/>
    <p:sldId id="788" r:id="rId44"/>
    <p:sldId id="783" r:id="rId45"/>
    <p:sldId id="784" r:id="rId46"/>
    <p:sldId id="785" r:id="rId47"/>
    <p:sldId id="786" r:id="rId48"/>
    <p:sldId id="787" r:id="rId49"/>
    <p:sldId id="810" r:id="rId50"/>
    <p:sldId id="811" r:id="rId51"/>
    <p:sldId id="762" r:id="rId52"/>
    <p:sldId id="813" r:id="rId53"/>
    <p:sldId id="791" r:id="rId54"/>
    <p:sldId id="797" r:id="rId55"/>
    <p:sldId id="798" r:id="rId56"/>
    <p:sldId id="799" r:id="rId57"/>
    <p:sldId id="807" r:id="rId58"/>
    <p:sldId id="805" r:id="rId59"/>
    <p:sldId id="806" r:id="rId60"/>
    <p:sldId id="800" r:id="rId61"/>
    <p:sldId id="801" r:id="rId62"/>
    <p:sldId id="808" r:id="rId63"/>
    <p:sldId id="809" r:id="rId64"/>
    <p:sldId id="802" r:id="rId65"/>
    <p:sldId id="803" r:id="rId66"/>
    <p:sldId id="838" r:id="rId67"/>
    <p:sldId id="814" r:id="rId68"/>
    <p:sldId id="804" r:id="rId69"/>
    <p:sldId id="815" r:id="rId70"/>
    <p:sldId id="816" r:id="rId71"/>
    <p:sldId id="817" r:id="rId72"/>
    <p:sldId id="818" r:id="rId73"/>
    <p:sldId id="819" r:id="rId74"/>
    <p:sldId id="824" r:id="rId75"/>
    <p:sldId id="820" r:id="rId76"/>
    <p:sldId id="821" r:id="rId77"/>
    <p:sldId id="823" r:id="rId78"/>
    <p:sldId id="822" r:id="rId79"/>
    <p:sldId id="825" r:id="rId80"/>
    <p:sldId id="826" r:id="rId81"/>
    <p:sldId id="827" r:id="rId82"/>
    <p:sldId id="828" r:id="rId83"/>
    <p:sldId id="792" r:id="rId84"/>
    <p:sldId id="793" r:id="rId85"/>
    <p:sldId id="812" r:id="rId86"/>
    <p:sldId id="764" r:id="rId8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1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47"/>
    <p:restoredTop sz="94689"/>
  </p:normalViewPr>
  <p:slideViewPr>
    <p:cSldViewPr snapToGrid="0" snapToObjects="1" showGuides="1">
      <p:cViewPr varScale="1">
        <p:scale>
          <a:sx n="110" d="100"/>
          <a:sy n="110" d="100"/>
        </p:scale>
        <p:origin x="184" y="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D7FE7-6769-7D45-9661-941A31B9867D}" type="datetimeFigureOut">
              <a:rPr lang="en-US" smtClean="0"/>
              <a:t>5/1/19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4A421-CFD4-FF4A-8A13-ED81379C5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739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D7FE7-6769-7D45-9661-941A31B9867D}" type="datetimeFigureOut">
              <a:rPr lang="en-US" smtClean="0"/>
              <a:t>5/1/19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4A421-CFD4-FF4A-8A13-ED81379C5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05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D7FE7-6769-7D45-9661-941A31B9867D}" type="datetimeFigureOut">
              <a:rPr lang="en-US" smtClean="0"/>
              <a:t>5/1/19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4A421-CFD4-FF4A-8A13-ED81379C5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76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D7FE7-6769-7D45-9661-941A31B9867D}" type="datetimeFigureOut">
              <a:rPr lang="en-US" smtClean="0"/>
              <a:t>5/1/19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4A421-CFD4-FF4A-8A13-ED81379C5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386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D7FE7-6769-7D45-9661-941A31B9867D}" type="datetimeFigureOut">
              <a:rPr lang="en-US" smtClean="0"/>
              <a:t>5/1/19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4A421-CFD4-FF4A-8A13-ED81379C5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832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D7FE7-6769-7D45-9661-941A31B9867D}" type="datetimeFigureOut">
              <a:rPr lang="en-US" smtClean="0"/>
              <a:t>5/1/19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4A421-CFD4-FF4A-8A13-ED81379C5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161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D7FE7-6769-7D45-9661-941A31B9867D}" type="datetimeFigureOut">
              <a:rPr lang="en-US" smtClean="0"/>
              <a:t>5/1/19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4A421-CFD4-FF4A-8A13-ED81379C5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656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D7FE7-6769-7D45-9661-941A31B9867D}" type="datetimeFigureOut">
              <a:rPr lang="en-US" smtClean="0"/>
              <a:t>5/1/19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4A421-CFD4-FF4A-8A13-ED81379C5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60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D7FE7-6769-7D45-9661-941A31B9867D}" type="datetimeFigureOut">
              <a:rPr lang="en-US" smtClean="0"/>
              <a:t>5/1/19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4A421-CFD4-FF4A-8A13-ED81379C5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25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D7FE7-6769-7D45-9661-941A31B9867D}" type="datetimeFigureOut">
              <a:rPr lang="en-US" smtClean="0"/>
              <a:t>5/1/19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4A421-CFD4-FF4A-8A13-ED81379C5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385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D7FE7-6769-7D45-9661-941A31B9867D}" type="datetimeFigureOut">
              <a:rPr lang="en-US" smtClean="0"/>
              <a:t>5/1/19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4A421-CFD4-FF4A-8A13-ED81379C5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901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D7FE7-6769-7D45-9661-941A31B9867D}" type="datetimeFigureOut">
              <a:rPr lang="en-US" smtClean="0"/>
              <a:t>5/1/19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4A421-CFD4-FF4A-8A13-ED81379C5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239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13194C-7299-1A4A-9E53-498A7244E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21D26-3776-4CAD-941E-DCE84D7DFA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C336BF-D651-434F-B56F-DB1F1A8E60D6}"/>
              </a:ext>
            </a:extLst>
          </p:cNvPr>
          <p:cNvSpPr txBox="1"/>
          <p:nvPr/>
        </p:nvSpPr>
        <p:spPr>
          <a:xfrm>
            <a:off x="3078647" y="528822"/>
            <a:ext cx="3307316" cy="16468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Lecture 11.1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Kalman Filter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26C90A-3309-5D47-8006-7DB386BD9063}"/>
              </a:ext>
            </a:extLst>
          </p:cNvPr>
          <p:cNvSpPr txBox="1"/>
          <p:nvPr/>
        </p:nvSpPr>
        <p:spPr>
          <a:xfrm>
            <a:off x="2635564" y="2479318"/>
            <a:ext cx="4180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Lucida Bright" panose="02040602050505020304" pitchFamily="18" charset="77"/>
              </a:rPr>
              <a:t>CMSC 818W : Spring 2019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FB607D-1479-D74C-93EE-2783FCCFC9BE}"/>
              </a:ext>
            </a:extLst>
          </p:cNvPr>
          <p:cNvSpPr txBox="1"/>
          <p:nvPr/>
        </p:nvSpPr>
        <p:spPr>
          <a:xfrm>
            <a:off x="3598931" y="4242626"/>
            <a:ext cx="2250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Lucida Bright" panose="02040602050505020304" pitchFamily="18" charset="77"/>
              </a:rPr>
              <a:t>Nirupam Roy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4FB5A7-1265-B346-9237-2AD36665ABE4}"/>
              </a:ext>
            </a:extLst>
          </p:cNvPr>
          <p:cNvSpPr txBox="1"/>
          <p:nvPr/>
        </p:nvSpPr>
        <p:spPr>
          <a:xfrm>
            <a:off x="3296009" y="3114580"/>
            <a:ext cx="28745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latin typeface="Lucida Bright" panose="02040602050505020304" pitchFamily="18" charset="77"/>
              </a:rPr>
              <a:t>Tu-Th 2:00-3:15pm</a:t>
            </a:r>
          </a:p>
          <a:p>
            <a:pPr algn="ctr"/>
            <a:r>
              <a:rPr lang="en-US" sz="2200" b="1" dirty="0">
                <a:latin typeface="Lucida Bright" panose="02040602050505020304" pitchFamily="18" charset="77"/>
              </a:rPr>
              <a:t>CSI 2118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191B89-F8A2-F844-A016-B0D71329ABC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2718" y="5474943"/>
            <a:ext cx="3204916" cy="11132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3915CC-BBFA-1842-9C4E-27D25365B3F2}"/>
              </a:ext>
            </a:extLst>
          </p:cNvPr>
          <p:cNvSpPr txBox="1"/>
          <p:nvPr/>
        </p:nvSpPr>
        <p:spPr>
          <a:xfrm>
            <a:off x="3610789" y="4704291"/>
            <a:ext cx="2243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Lucida Bright" panose="02040602050505020304" pitchFamily="18" charset="77"/>
              </a:rPr>
              <a:t>Apr. 30</a:t>
            </a:r>
            <a:r>
              <a:rPr lang="en-US" sz="2000" baseline="30000" dirty="0">
                <a:solidFill>
                  <a:schemeClr val="bg1">
                    <a:lumMod val="50000"/>
                  </a:schemeClr>
                </a:solidFill>
                <a:latin typeface="Lucida Bright" panose="02040602050505020304" pitchFamily="18" charset="77"/>
              </a:rPr>
              <a:t>th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Lucida Bright" panose="02040602050505020304" pitchFamily="18" charset="77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2867865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0A7812-8F04-2048-87B1-8F61CAA0C2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55" b="53375"/>
          <a:stretch/>
        </p:blipFill>
        <p:spPr>
          <a:xfrm>
            <a:off x="0" y="1046440"/>
            <a:ext cx="9144000" cy="29057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CA8332-D325-EF4F-BDEC-DD40165C4C74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 Basic statistics refresher: Mean and Variance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5F42B7-DE4C-BB4A-B8E8-35D868C699A8}"/>
              </a:ext>
            </a:extLst>
          </p:cNvPr>
          <p:cNvSpPr txBox="1"/>
          <p:nvPr/>
        </p:nvSpPr>
        <p:spPr>
          <a:xfrm>
            <a:off x="717632" y="4614336"/>
            <a:ext cx="8171726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Correlation coefficient is another way to find similarity between two time series.</a:t>
            </a:r>
          </a:p>
        </p:txBody>
      </p:sp>
    </p:spTree>
    <p:extLst>
      <p:ext uri="{BB962C8B-B14F-4D97-AF65-F5344CB8AC3E}">
        <p14:creationId xmlns:p14="http://schemas.microsoft.com/office/powerpoint/2010/main" val="150928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6DD457-CD1E-544B-B95F-E606567C25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291" r="27031" b="33750"/>
          <a:stretch/>
        </p:blipFill>
        <p:spPr>
          <a:xfrm>
            <a:off x="0" y="1185862"/>
            <a:ext cx="6672263" cy="33575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A2AB29-D565-C14F-93C6-EE2122D472E7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 Basic statistics refresher: Probability distribution</a:t>
            </a:r>
          </a:p>
        </p:txBody>
      </p:sp>
    </p:spTree>
    <p:extLst>
      <p:ext uri="{BB962C8B-B14F-4D97-AF65-F5344CB8AC3E}">
        <p14:creationId xmlns:p14="http://schemas.microsoft.com/office/powerpoint/2010/main" val="1599014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60C7B4-19BF-0C43-A048-76CB15BE1F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708" r="14531" b="32709"/>
          <a:stretch/>
        </p:blipFill>
        <p:spPr>
          <a:xfrm>
            <a:off x="0" y="1214438"/>
            <a:ext cx="7815263" cy="34004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D9C435-0561-FD4F-AC26-A8598AF256E1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 Basic statistics refresher: Probability distribution</a:t>
            </a:r>
          </a:p>
        </p:txBody>
      </p:sp>
    </p:spTree>
    <p:extLst>
      <p:ext uri="{BB962C8B-B14F-4D97-AF65-F5344CB8AC3E}">
        <p14:creationId xmlns:p14="http://schemas.microsoft.com/office/powerpoint/2010/main" val="1675206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E13DCA-B925-9744-B717-A79F062AC2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125" r="27969" b="34166"/>
          <a:stretch/>
        </p:blipFill>
        <p:spPr>
          <a:xfrm>
            <a:off x="0" y="1243013"/>
            <a:ext cx="6586538" cy="32718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1E4194-47DD-E84B-AB4D-1019F23E041D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 Basic statistics refresher: Probability distribution</a:t>
            </a:r>
          </a:p>
        </p:txBody>
      </p:sp>
    </p:spTree>
    <p:extLst>
      <p:ext uri="{BB962C8B-B14F-4D97-AF65-F5344CB8AC3E}">
        <p14:creationId xmlns:p14="http://schemas.microsoft.com/office/powerpoint/2010/main" val="33784954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4DBCDA-4B20-FD4B-B9AA-62F76CD7BD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125" r="27812" b="33750"/>
          <a:stretch/>
        </p:blipFill>
        <p:spPr>
          <a:xfrm>
            <a:off x="0" y="1243012"/>
            <a:ext cx="6600825" cy="33004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68D4B6-C188-EA43-B850-5CEA3918D487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 Basic statistics refresher: Normal distribution</a:t>
            </a:r>
          </a:p>
        </p:txBody>
      </p:sp>
    </p:spTree>
    <p:extLst>
      <p:ext uri="{BB962C8B-B14F-4D97-AF65-F5344CB8AC3E}">
        <p14:creationId xmlns:p14="http://schemas.microsoft.com/office/powerpoint/2010/main" val="29212602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6B6B94-85ED-364E-BED6-170FA155B0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458" r="27812" b="31459"/>
          <a:stretch/>
        </p:blipFill>
        <p:spPr>
          <a:xfrm>
            <a:off x="0" y="1128713"/>
            <a:ext cx="6600825" cy="35718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A613F8-D09F-824D-8694-A48196F8598C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 Basic statistics refresher: Normal distribution</a:t>
            </a:r>
          </a:p>
        </p:txBody>
      </p:sp>
    </p:spTree>
    <p:extLst>
      <p:ext uri="{BB962C8B-B14F-4D97-AF65-F5344CB8AC3E}">
        <p14:creationId xmlns:p14="http://schemas.microsoft.com/office/powerpoint/2010/main" val="6781727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59DEB4-9528-4C4F-88A5-D3D6219CAD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541" b="17917"/>
          <a:stretch/>
        </p:blipFill>
        <p:spPr>
          <a:xfrm>
            <a:off x="0" y="928688"/>
            <a:ext cx="9144000" cy="47005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2580DD-F588-FE4A-BEC3-3F34B09BC454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 Basic statistics refresher: Normal distribution</a:t>
            </a:r>
          </a:p>
        </p:txBody>
      </p:sp>
    </p:spTree>
    <p:extLst>
      <p:ext uri="{BB962C8B-B14F-4D97-AF65-F5344CB8AC3E}">
        <p14:creationId xmlns:p14="http://schemas.microsoft.com/office/powerpoint/2010/main" val="20658852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676254-8370-DE40-A909-1C3597AB9E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708" r="28438" b="33959"/>
          <a:stretch/>
        </p:blipFill>
        <p:spPr>
          <a:xfrm>
            <a:off x="0" y="1214438"/>
            <a:ext cx="6543675" cy="3314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1D71EF-1231-9544-ADC4-6E98B099DC53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 Basic statistics refresher: Normal distribution</a:t>
            </a:r>
          </a:p>
        </p:txBody>
      </p:sp>
    </p:spTree>
    <p:extLst>
      <p:ext uri="{BB962C8B-B14F-4D97-AF65-F5344CB8AC3E}">
        <p14:creationId xmlns:p14="http://schemas.microsoft.com/office/powerpoint/2010/main" val="42345929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57C61A-A38E-DF49-8FC7-D742343A2D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083" r="28750" b="21876"/>
          <a:stretch/>
        </p:blipFill>
        <p:spPr>
          <a:xfrm>
            <a:off x="0" y="1171574"/>
            <a:ext cx="6515100" cy="41862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B0FE87-A2D8-E041-AA8D-20690DAD7322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 Basic statistics refresher: Normal distribution</a:t>
            </a:r>
          </a:p>
        </p:txBody>
      </p:sp>
    </p:spTree>
    <p:extLst>
      <p:ext uri="{BB962C8B-B14F-4D97-AF65-F5344CB8AC3E}">
        <p14:creationId xmlns:p14="http://schemas.microsoft.com/office/powerpoint/2010/main" val="35444455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9124D9-EB8A-B348-AC67-B7102A8DBA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5" r="30156" b="10209"/>
          <a:stretch/>
        </p:blipFill>
        <p:spPr>
          <a:xfrm>
            <a:off x="0" y="1071562"/>
            <a:ext cx="6386513" cy="50863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B30E1B-C7EA-7F4C-9F7C-8BD8FA328F93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 Basic statistics refresher: Normal distribution</a:t>
            </a:r>
          </a:p>
        </p:txBody>
      </p:sp>
    </p:spTree>
    <p:extLst>
      <p:ext uri="{BB962C8B-B14F-4D97-AF65-F5344CB8AC3E}">
        <p14:creationId xmlns:p14="http://schemas.microsoft.com/office/powerpoint/2010/main" val="714762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3D70F2-C417-C54C-9656-C2EEA83DE6AE}"/>
              </a:ext>
            </a:extLst>
          </p:cNvPr>
          <p:cNvSpPr txBox="1"/>
          <p:nvPr/>
        </p:nvSpPr>
        <p:spPr>
          <a:xfrm>
            <a:off x="1053296" y="1284790"/>
            <a:ext cx="682906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Recap of a few basic concepts:</a:t>
            </a:r>
          </a:p>
          <a:p>
            <a:r>
              <a:rPr lang="en-US" dirty="0"/>
              <a:t>1) Gaussian distribution – Central limit theorem</a:t>
            </a:r>
          </a:p>
          <a:p>
            <a:r>
              <a:rPr lang="en-US" dirty="0"/>
              <a:t>2) Mean - Expectation</a:t>
            </a:r>
          </a:p>
          <a:p>
            <a:r>
              <a:rPr lang="en-US" dirty="0"/>
              <a:t>2) Variance – Covariance – Correlation coefficient (another way to estimate similarity, detects trend)</a:t>
            </a:r>
          </a:p>
          <a:p>
            <a:r>
              <a:rPr lang="en-US" dirty="0"/>
              <a:t>2) Matrix form of system of linear equation</a:t>
            </a:r>
          </a:p>
          <a:p>
            <a:r>
              <a:rPr lang="en-US" dirty="0"/>
              <a:t>2) Covariance matrix – Symmetric, Diagonals are variances, off-diagonals are correlations</a:t>
            </a:r>
          </a:p>
          <a:p>
            <a:r>
              <a:rPr lang="en-US" dirty="0"/>
              <a:t>3) Basic concept of Kalman filter – The rocket example</a:t>
            </a:r>
          </a:p>
          <a:p>
            <a:r>
              <a:rPr lang="en-US" dirty="0"/>
              <a:t>4) State space equation</a:t>
            </a:r>
          </a:p>
          <a:p>
            <a:r>
              <a:rPr lang="en-US" dirty="0"/>
              <a:t>5) Iterative algorithm</a:t>
            </a:r>
          </a:p>
          <a:p>
            <a:r>
              <a:rPr lang="en-US" dirty="0"/>
              <a:t>2) What is a filter: Best estimate of data by filtering noise, but also predicts the state.</a:t>
            </a:r>
          </a:p>
          <a:p>
            <a:r>
              <a:rPr lang="en-US" dirty="0"/>
              <a:t>3) Linearity: Kalman filter is a linear estimator</a:t>
            </a:r>
          </a:p>
          <a:p>
            <a:r>
              <a:rPr lang="en-US" dirty="0"/>
              <a:t>3) Optimality: If all noise is gaussian it minimizes mean square error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8607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1E42F1-2EA9-BF40-8462-CC61FAC1F4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458" r="28750"/>
          <a:stretch/>
        </p:blipFill>
        <p:spPr>
          <a:xfrm>
            <a:off x="0" y="1128712"/>
            <a:ext cx="6515100" cy="57292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7C4BA1-A6CD-FB4F-BA8B-6CDAC9755019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 Basic statistics refresher: Normal distribution</a:t>
            </a:r>
          </a:p>
        </p:txBody>
      </p:sp>
    </p:spTree>
    <p:extLst>
      <p:ext uri="{BB962C8B-B14F-4D97-AF65-F5344CB8AC3E}">
        <p14:creationId xmlns:p14="http://schemas.microsoft.com/office/powerpoint/2010/main" val="27548986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6FDCD5-31B2-7042-9EEA-4C7863B97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4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3725E0-7865-1941-8ECE-20E4722CF660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 Basic statistics refresher: Central Limit Theorem</a:t>
            </a:r>
          </a:p>
        </p:txBody>
      </p:sp>
    </p:spTree>
    <p:extLst>
      <p:ext uri="{BB962C8B-B14F-4D97-AF65-F5344CB8AC3E}">
        <p14:creationId xmlns:p14="http://schemas.microsoft.com/office/powerpoint/2010/main" val="25446898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F1987E-91EF-E748-A604-D8201A820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4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2B3643-7DAE-7C42-BE2F-FF8C5D6FAB76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 Basic statistics refresher: Central Limit Theorem</a:t>
            </a:r>
          </a:p>
        </p:txBody>
      </p:sp>
    </p:spTree>
    <p:extLst>
      <p:ext uri="{BB962C8B-B14F-4D97-AF65-F5344CB8AC3E}">
        <p14:creationId xmlns:p14="http://schemas.microsoft.com/office/powerpoint/2010/main" val="31257302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7EA667-5D10-8043-B54E-185D99526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FD34BC-CA6C-F041-9268-D09D7097BEF3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 Basic statistics refresher: System of equations</a:t>
            </a:r>
          </a:p>
        </p:txBody>
      </p:sp>
    </p:spTree>
    <p:extLst>
      <p:ext uri="{BB962C8B-B14F-4D97-AF65-F5344CB8AC3E}">
        <p14:creationId xmlns:p14="http://schemas.microsoft.com/office/powerpoint/2010/main" val="36087255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4B8E41-BF6A-E340-9A52-1CA56911A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2248B7-C191-CA49-8E0A-6CBB833B259D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 Basic statistics refresher: System of equations</a:t>
            </a:r>
          </a:p>
        </p:txBody>
      </p:sp>
    </p:spTree>
    <p:extLst>
      <p:ext uri="{BB962C8B-B14F-4D97-AF65-F5344CB8AC3E}">
        <p14:creationId xmlns:p14="http://schemas.microsoft.com/office/powerpoint/2010/main" val="27328698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231455-8E14-6F45-AAC9-AADE753C6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C84267-65C1-A84B-8C09-5B1227946590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 Basic statistics refresher: System of equations</a:t>
            </a:r>
          </a:p>
        </p:txBody>
      </p:sp>
    </p:spTree>
    <p:extLst>
      <p:ext uri="{BB962C8B-B14F-4D97-AF65-F5344CB8AC3E}">
        <p14:creationId xmlns:p14="http://schemas.microsoft.com/office/powerpoint/2010/main" val="17978261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20F5AD-CABC-1F4D-AECE-EFAE24176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5BA6D1-C03E-424C-A82E-324D03B8AD9F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 Basic statistics refresher: System of equations</a:t>
            </a:r>
          </a:p>
        </p:txBody>
      </p:sp>
    </p:spTree>
    <p:extLst>
      <p:ext uri="{BB962C8B-B14F-4D97-AF65-F5344CB8AC3E}">
        <p14:creationId xmlns:p14="http://schemas.microsoft.com/office/powerpoint/2010/main" val="1828842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D3A353-3779-6B45-ABEA-DC68191A4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81B271-7D5C-0047-B35A-A5021BD0C7C6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 Basic statistics refresher: System of equations</a:t>
            </a:r>
          </a:p>
        </p:txBody>
      </p:sp>
    </p:spTree>
    <p:extLst>
      <p:ext uri="{BB962C8B-B14F-4D97-AF65-F5344CB8AC3E}">
        <p14:creationId xmlns:p14="http://schemas.microsoft.com/office/powerpoint/2010/main" val="25977994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5F2F77-4E79-F846-8D55-F8F5557787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494"/>
          <a:stretch/>
        </p:blipFill>
        <p:spPr>
          <a:xfrm>
            <a:off x="0" y="0"/>
            <a:ext cx="64470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CE6B29-6CCF-B64D-8BBD-16DC86AFB08D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Kalman Filter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2A3385-7D22-8E49-8271-496EB3CB7B89}"/>
              </a:ext>
            </a:extLst>
          </p:cNvPr>
          <p:cNvSpPr/>
          <p:nvPr/>
        </p:nvSpPr>
        <p:spPr>
          <a:xfrm>
            <a:off x="6169307" y="1736203"/>
            <a:ext cx="1157469" cy="2257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4377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5F2F77-4E79-F846-8D55-F8F555778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CE6B29-6CCF-B64D-8BBD-16DC86AFB08D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Kalman Filter</a:t>
            </a:r>
          </a:p>
        </p:txBody>
      </p:sp>
    </p:spTree>
    <p:extLst>
      <p:ext uri="{BB962C8B-B14F-4D97-AF65-F5344CB8AC3E}">
        <p14:creationId xmlns:p14="http://schemas.microsoft.com/office/powerpoint/2010/main" val="3211416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E25F17-83DB-DE48-94D3-27471DF4A1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6875"/>
          <a:stretch/>
        </p:blipFill>
        <p:spPr>
          <a:xfrm>
            <a:off x="0" y="0"/>
            <a:ext cx="9144000" cy="29575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435F47-50EA-8D40-BE35-3E16CE682D30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 Basic statistics refresher: Mean and Variance</a:t>
            </a:r>
          </a:p>
        </p:txBody>
      </p:sp>
    </p:spTree>
    <p:extLst>
      <p:ext uri="{BB962C8B-B14F-4D97-AF65-F5344CB8AC3E}">
        <p14:creationId xmlns:p14="http://schemas.microsoft.com/office/powerpoint/2010/main" val="33926253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7EEDC97-F76B-FF40-AACD-9C335DBC2881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Kalman Filter: Application scenarios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BB5101-1E18-8D45-AA9F-E89921E9B3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047" r="50000"/>
          <a:stretch/>
        </p:blipFill>
        <p:spPr>
          <a:xfrm>
            <a:off x="0" y="1169042"/>
            <a:ext cx="4572000" cy="568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3479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7EEDC97-F76B-FF40-AACD-9C335DBC2881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Kalman Filter: Application scenarios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BB5101-1E18-8D45-AA9F-E89921E9B3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047" r="50000"/>
          <a:stretch/>
        </p:blipFill>
        <p:spPr>
          <a:xfrm>
            <a:off x="0" y="1169042"/>
            <a:ext cx="4572000" cy="56889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050D28-8B37-234F-8244-7D67D972C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0318" y="1644702"/>
            <a:ext cx="4503682" cy="356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0581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41B02C-09F9-7945-86BD-3D4AAD130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B3DBF4-BCEE-4941-8BA2-E3A8C9F3F7CA}"/>
              </a:ext>
            </a:extLst>
          </p:cNvPr>
          <p:cNvSpPr txBox="1"/>
          <p:nvPr/>
        </p:nvSpPr>
        <p:spPr>
          <a:xfrm>
            <a:off x="1935585" y="3831221"/>
            <a:ext cx="59687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5879547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88209B-6C66-E64F-ADAE-31626E2D4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F37263-B0AE-D341-92C1-52F9F5C50122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Kalman Filter: Intuition</a:t>
            </a:r>
          </a:p>
        </p:txBody>
      </p:sp>
    </p:spTree>
    <p:extLst>
      <p:ext uri="{BB962C8B-B14F-4D97-AF65-F5344CB8AC3E}">
        <p14:creationId xmlns:p14="http://schemas.microsoft.com/office/powerpoint/2010/main" val="16281760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7F9553-9347-B840-9621-AEBE82965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852D8A-2BBE-BC46-B070-C8FDEDE1A0EA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Kalman Filter: Intuition</a:t>
            </a:r>
          </a:p>
        </p:txBody>
      </p:sp>
    </p:spTree>
    <p:extLst>
      <p:ext uri="{BB962C8B-B14F-4D97-AF65-F5344CB8AC3E}">
        <p14:creationId xmlns:p14="http://schemas.microsoft.com/office/powerpoint/2010/main" val="30366955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3B7762-4163-0E42-8B8D-F3D491DAA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5F9448-6FC4-284C-AEDB-196AE8BCB935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Kalman Filter: Intuition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5224AF-FE65-9F4C-B85A-AF714B6E8530}"/>
              </a:ext>
            </a:extLst>
          </p:cNvPr>
          <p:cNvSpPr/>
          <p:nvPr/>
        </p:nvSpPr>
        <p:spPr>
          <a:xfrm>
            <a:off x="5995686" y="523220"/>
            <a:ext cx="1782501" cy="2416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A0A460-4F65-6543-86A0-F9C0A39C1D8E}"/>
              </a:ext>
            </a:extLst>
          </p:cNvPr>
          <p:cNvSpPr/>
          <p:nvPr/>
        </p:nvSpPr>
        <p:spPr>
          <a:xfrm>
            <a:off x="7153154" y="613458"/>
            <a:ext cx="1782501" cy="18032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0280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963CD8-7E73-1C43-AAB0-D4F82653B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8EC268-893C-A747-B575-2D4497D328DE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Kalman Filter: Intuition</a:t>
            </a:r>
          </a:p>
        </p:txBody>
      </p:sp>
    </p:spTree>
    <p:extLst>
      <p:ext uri="{BB962C8B-B14F-4D97-AF65-F5344CB8AC3E}">
        <p14:creationId xmlns:p14="http://schemas.microsoft.com/office/powerpoint/2010/main" val="15032528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7482BB-99DC-7042-AB94-77F65D894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8EC268-893C-A747-B575-2D4497D328DE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Kalman Filter: Intuition</a:t>
            </a:r>
          </a:p>
        </p:txBody>
      </p:sp>
    </p:spTree>
    <p:extLst>
      <p:ext uri="{BB962C8B-B14F-4D97-AF65-F5344CB8AC3E}">
        <p14:creationId xmlns:p14="http://schemas.microsoft.com/office/powerpoint/2010/main" val="4780885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D926A3-C72E-D847-BEC0-B7F28A60B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285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963CD8-7E73-1C43-AAB0-D4F82653B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8EC268-893C-A747-B575-2D4497D328DE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Kalman Filter: Intuition</a:t>
            </a:r>
          </a:p>
        </p:txBody>
      </p:sp>
    </p:spTree>
    <p:extLst>
      <p:ext uri="{BB962C8B-B14F-4D97-AF65-F5344CB8AC3E}">
        <p14:creationId xmlns:p14="http://schemas.microsoft.com/office/powerpoint/2010/main" val="2616608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E25F17-83DB-DE48-94D3-27471DF4A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435F47-50EA-8D40-BE35-3E16CE682D30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 Basic statistics refresher: Mean and Variance</a:t>
            </a:r>
          </a:p>
        </p:txBody>
      </p:sp>
    </p:spTree>
    <p:extLst>
      <p:ext uri="{BB962C8B-B14F-4D97-AF65-F5344CB8AC3E}">
        <p14:creationId xmlns:p14="http://schemas.microsoft.com/office/powerpoint/2010/main" val="18478913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7188A0-0D9F-384A-B258-B37A49E5E1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3207"/>
          <a:stretch/>
        </p:blipFill>
        <p:spPr>
          <a:xfrm>
            <a:off x="0" y="0"/>
            <a:ext cx="9144000" cy="252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6025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7188A0-0D9F-384A-B258-B37A49E5E1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0000"/>
          <a:stretch/>
        </p:blipFill>
        <p:spPr>
          <a:xfrm>
            <a:off x="0" y="0"/>
            <a:ext cx="9144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1217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7482BB-99DC-7042-AB94-77F65D894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8EC268-893C-A747-B575-2D4497D328DE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Kalman Filter: Intuition</a:t>
            </a:r>
          </a:p>
        </p:txBody>
      </p:sp>
    </p:spTree>
    <p:extLst>
      <p:ext uri="{BB962C8B-B14F-4D97-AF65-F5344CB8AC3E}">
        <p14:creationId xmlns:p14="http://schemas.microsoft.com/office/powerpoint/2010/main" val="3263548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7188A0-0D9F-384A-B258-B37A49E5E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2815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6A7461-CCD9-344A-B3F1-85E35C6EC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6474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DEB5C7-FCC2-C94D-9DCA-79EEF5293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0717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CB9090-AE4D-FA49-A59D-CA53DC129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3063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842BF7-9ADE-9B41-8747-D089A0931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263" y="1086948"/>
            <a:ext cx="6245475" cy="468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9745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CFD434-AA46-014A-94BB-529D1064D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263" y="1086948"/>
            <a:ext cx="6245475" cy="468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5176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0975-FA36-FE46-9FF5-5F5A563695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346"/>
          <a:stretch/>
        </p:blipFill>
        <p:spPr>
          <a:xfrm>
            <a:off x="0" y="0"/>
            <a:ext cx="9144000" cy="463973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1BEB6C1-D1EB-D348-B377-D25D5DE6CA99}"/>
              </a:ext>
            </a:extLst>
          </p:cNvPr>
          <p:cNvSpPr/>
          <p:nvPr/>
        </p:nvSpPr>
        <p:spPr>
          <a:xfrm>
            <a:off x="243068" y="4027990"/>
            <a:ext cx="3032567" cy="10880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632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B25FEE-AD5A-994E-AF7A-26B231F06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CABBEE-C486-ED4D-80CF-0524BB6915E4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 Basic statistics refresher: Mean and Variance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A5E81E-A227-C34E-BB60-9FC8997D0459}"/>
              </a:ext>
            </a:extLst>
          </p:cNvPr>
          <p:cNvSpPr txBox="1"/>
          <p:nvPr/>
        </p:nvSpPr>
        <p:spPr>
          <a:xfrm>
            <a:off x="5213381" y="856927"/>
            <a:ext cx="2298700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Noisy samples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AB28BD0C-1AF1-3A45-9FA8-CC7DA0E725D2}"/>
              </a:ext>
            </a:extLst>
          </p:cNvPr>
          <p:cNvSpPr/>
          <p:nvPr/>
        </p:nvSpPr>
        <p:spPr>
          <a:xfrm rot="322111">
            <a:off x="4846069" y="1184093"/>
            <a:ext cx="1405631" cy="450344"/>
          </a:xfrm>
          <a:custGeom>
            <a:avLst/>
            <a:gdLst>
              <a:gd name="connsiteX0" fmla="*/ 1003300 w 1080687"/>
              <a:gd name="connsiteY0" fmla="*/ 0 h 851714"/>
              <a:gd name="connsiteX1" fmla="*/ 977900 w 1080687"/>
              <a:gd name="connsiteY1" fmla="*/ 749300 h 851714"/>
              <a:gd name="connsiteX2" fmla="*/ 0 w 1080687"/>
              <a:gd name="connsiteY2" fmla="*/ 825500 h 851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687" h="851714">
                <a:moveTo>
                  <a:pt x="1003300" y="0"/>
                </a:moveTo>
                <a:cubicBezTo>
                  <a:pt x="1074208" y="305858"/>
                  <a:pt x="1145117" y="611717"/>
                  <a:pt x="977900" y="749300"/>
                </a:cubicBezTo>
                <a:cubicBezTo>
                  <a:pt x="810683" y="886883"/>
                  <a:pt x="405341" y="856191"/>
                  <a:pt x="0" y="825500"/>
                </a:cubicBezTo>
              </a:path>
            </a:pathLst>
          </a:custGeom>
          <a:noFill/>
          <a:ln w="25400">
            <a:solidFill>
              <a:srgbClr val="C0000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7607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0975-FA36-FE46-9FF5-5F5A56369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959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F00352-FA2E-8549-A238-405FD0A0B0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163" r="38412"/>
          <a:stretch/>
        </p:blipFill>
        <p:spPr>
          <a:xfrm>
            <a:off x="3495660" y="1317600"/>
            <a:ext cx="5928740" cy="42122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357B85B-6B07-1042-B7D5-CBA05C98AF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5000" b="53392"/>
          <a:stretch/>
        </p:blipFill>
        <p:spPr>
          <a:xfrm>
            <a:off x="-1242440" y="1328190"/>
            <a:ext cx="5928740" cy="38675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284A02-89C0-914F-8AB2-B0E3970E5A99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Kalman Filter: Algorithm</a:t>
            </a:r>
          </a:p>
        </p:txBody>
      </p:sp>
    </p:spTree>
    <p:extLst>
      <p:ext uri="{BB962C8B-B14F-4D97-AF65-F5344CB8AC3E}">
        <p14:creationId xmlns:p14="http://schemas.microsoft.com/office/powerpoint/2010/main" val="2365310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E946CA-7BAF-6E40-BCA9-321A73461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186" y="1550999"/>
            <a:ext cx="7437628" cy="375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1483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052E06-2818-5B4A-8479-53AF61748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1" y="1076850"/>
            <a:ext cx="9101798" cy="4704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2348D7-72E3-E642-B099-B9D979492DD9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Kalman Filter: Algorithm</a:t>
            </a:r>
          </a:p>
        </p:txBody>
      </p:sp>
    </p:spTree>
    <p:extLst>
      <p:ext uri="{BB962C8B-B14F-4D97-AF65-F5344CB8AC3E}">
        <p14:creationId xmlns:p14="http://schemas.microsoft.com/office/powerpoint/2010/main" val="24381683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FF3D02-50AC-7641-8E14-9C3F23609971}"/>
              </a:ext>
            </a:extLst>
          </p:cNvPr>
          <p:cNvSpPr txBox="1"/>
          <p:nvPr/>
        </p:nvSpPr>
        <p:spPr>
          <a:xfrm>
            <a:off x="0" y="2726297"/>
            <a:ext cx="9143999" cy="1396909"/>
          </a:xfrm>
          <a:prstGeom prst="rect">
            <a:avLst/>
          </a:prstGeom>
          <a:solidFill>
            <a:srgbClr val="9411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Kalman Filter Demo: Vehicle position</a:t>
            </a:r>
          </a:p>
        </p:txBody>
      </p:sp>
    </p:spTree>
    <p:extLst>
      <p:ext uri="{BB962C8B-B14F-4D97-AF65-F5344CB8AC3E}">
        <p14:creationId xmlns:p14="http://schemas.microsoft.com/office/powerpoint/2010/main" val="11294039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16A7EE-D748-564A-8557-BD40C47C2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9252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268170-E0DB-AD43-B2DA-76D0A11146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9506"/>
          <a:stretch/>
        </p:blipFill>
        <p:spPr>
          <a:xfrm>
            <a:off x="0" y="0"/>
            <a:ext cx="9144000" cy="27770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35C3D6F-38F5-BA44-8D56-DE99EC68935B}"/>
              </a:ext>
            </a:extLst>
          </p:cNvPr>
          <p:cNvSpPr/>
          <p:nvPr/>
        </p:nvSpPr>
        <p:spPr>
          <a:xfrm>
            <a:off x="6073422" y="2122311"/>
            <a:ext cx="699911" cy="13066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4981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268170-E0DB-AD43-B2DA-76D0A11146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3374"/>
          <a:stretch/>
        </p:blipFill>
        <p:spPr>
          <a:xfrm>
            <a:off x="0" y="0"/>
            <a:ext cx="9144000" cy="388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0859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268170-E0DB-AD43-B2DA-76D0A11146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736"/>
          <a:stretch/>
        </p:blipFill>
        <p:spPr>
          <a:xfrm>
            <a:off x="0" y="0"/>
            <a:ext cx="9144000" cy="495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6038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268170-E0DB-AD43-B2DA-76D0A1114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52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066D0C-2302-E447-A96E-0B59EC40B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7C5027-4EF9-BF46-B35F-5BB5C86F547B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 Basic statistics refresher: Mean and Variance</a:t>
            </a:r>
          </a:p>
        </p:txBody>
      </p:sp>
    </p:spTree>
    <p:extLst>
      <p:ext uri="{BB962C8B-B14F-4D97-AF65-F5344CB8AC3E}">
        <p14:creationId xmlns:p14="http://schemas.microsoft.com/office/powerpoint/2010/main" val="135975642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268283-17D0-8C4E-B523-B6D2153ED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2075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5E848E-CE03-9147-ADF3-46707DFF87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4650"/>
          <a:stretch/>
        </p:blipFill>
        <p:spPr>
          <a:xfrm>
            <a:off x="0" y="0"/>
            <a:ext cx="9144000" cy="173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25687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5E848E-CE03-9147-ADF3-46707DFF87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440"/>
          <a:stretch/>
        </p:blipFill>
        <p:spPr>
          <a:xfrm>
            <a:off x="0" y="0"/>
            <a:ext cx="9144000" cy="333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26345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5E848E-CE03-9147-ADF3-46707DFF8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57794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182869-5FBB-AD47-AB3B-5BEABAB44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41929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DE41A3-6AE5-264F-AE2C-0FA97E961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73890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FF3D02-50AC-7641-8E14-9C3F23609971}"/>
              </a:ext>
            </a:extLst>
          </p:cNvPr>
          <p:cNvSpPr txBox="1"/>
          <p:nvPr/>
        </p:nvSpPr>
        <p:spPr>
          <a:xfrm>
            <a:off x="0" y="2692660"/>
            <a:ext cx="9143999" cy="139690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algn="ctr"/>
            <a:r>
              <a:rPr lang="en-US" sz="2800" dirty="0" err="1">
                <a:solidFill>
                  <a:schemeClr val="bg1"/>
                </a:solidFill>
                <a:latin typeface="Avenir Book" panose="02000503020000020003" pitchFamily="2" charset="0"/>
              </a:rPr>
              <a:t>Matlab</a:t>
            </a:r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 code</a:t>
            </a:r>
          </a:p>
        </p:txBody>
      </p:sp>
    </p:spTree>
    <p:extLst>
      <p:ext uri="{BB962C8B-B14F-4D97-AF65-F5344CB8AC3E}">
        <p14:creationId xmlns:p14="http://schemas.microsoft.com/office/powerpoint/2010/main" val="101233677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FF3D02-50AC-7641-8E14-9C3F23609971}"/>
              </a:ext>
            </a:extLst>
          </p:cNvPr>
          <p:cNvSpPr txBox="1"/>
          <p:nvPr/>
        </p:nvSpPr>
        <p:spPr>
          <a:xfrm>
            <a:off x="0" y="2794172"/>
            <a:ext cx="9143999" cy="1269917"/>
          </a:xfrm>
          <a:prstGeom prst="rect">
            <a:avLst/>
          </a:prstGeom>
          <a:solidFill>
            <a:srgbClr val="9411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Kalman Filter: Case study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F8978A-5278-3C4C-A88A-4DD350DA344C}"/>
              </a:ext>
            </a:extLst>
          </p:cNvPr>
          <p:cNvSpPr txBox="1"/>
          <p:nvPr/>
        </p:nvSpPr>
        <p:spPr>
          <a:xfrm>
            <a:off x="0" y="6366076"/>
            <a:ext cx="8912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Reference: https://</a:t>
            </a:r>
            <a:r>
              <a:rPr lang="en-US" dirty="0" err="1"/>
              <a:t>www.cs.cornell.edu</a:t>
            </a:r>
            <a:r>
              <a:rPr lang="en-US" dirty="0"/>
              <a:t>/courses/cs4758/2012sp/materials/MI63slides.pdf</a:t>
            </a:r>
          </a:p>
        </p:txBody>
      </p:sp>
    </p:spTree>
    <p:extLst>
      <p:ext uri="{BB962C8B-B14F-4D97-AF65-F5344CB8AC3E}">
        <p14:creationId xmlns:p14="http://schemas.microsoft.com/office/powerpoint/2010/main" val="134732435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0E2712-F399-B543-8D2A-970FF3BFC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47430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3EB12F-D806-B44E-BF5D-008FF0697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177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3438A9-685A-4C4C-82A1-376CF89111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17"/>
          <a:stretch/>
        </p:blipFill>
        <p:spPr>
          <a:xfrm>
            <a:off x="0" y="0"/>
            <a:ext cx="9144000" cy="16859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D70427-778F-CD4F-916A-2AB710B63ECB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 Basic statistics refresher: Mean and Variance</a:t>
            </a:r>
          </a:p>
        </p:txBody>
      </p:sp>
    </p:spTree>
    <p:extLst>
      <p:ext uri="{BB962C8B-B14F-4D97-AF65-F5344CB8AC3E}">
        <p14:creationId xmlns:p14="http://schemas.microsoft.com/office/powerpoint/2010/main" val="148758490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CC731C-B88F-8643-BA77-81C353969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9776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A7A68D-4DA3-7840-9EB3-35E160874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F0E1B6-450A-0C46-A589-3D77D90D3830}"/>
              </a:ext>
            </a:extLst>
          </p:cNvPr>
          <p:cNvSpPr txBox="1"/>
          <p:nvPr/>
        </p:nvSpPr>
        <p:spPr>
          <a:xfrm rot="16200000">
            <a:off x="2152893" y="763930"/>
            <a:ext cx="381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53678645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966B8F-B8E7-4E42-8F9D-1202A4B28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550" y="342900"/>
            <a:ext cx="6184900" cy="6172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61E733-C5C6-9844-8C48-72777D0751E9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True situation: Water level static</a:t>
            </a:r>
          </a:p>
        </p:txBody>
      </p:sp>
    </p:spTree>
    <p:extLst>
      <p:ext uri="{BB962C8B-B14F-4D97-AF65-F5344CB8AC3E}">
        <p14:creationId xmlns:p14="http://schemas.microsoft.com/office/powerpoint/2010/main" val="29348529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267DA0-A4C4-E74A-8DA5-DC86A763A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654050"/>
            <a:ext cx="6629400" cy="5549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B5D548-B2B7-2546-A6B9-0836C2AA70A1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True situation: Water increasing at constant rate</a:t>
            </a:r>
          </a:p>
        </p:txBody>
      </p:sp>
    </p:spTree>
    <p:extLst>
      <p:ext uri="{BB962C8B-B14F-4D97-AF65-F5344CB8AC3E}">
        <p14:creationId xmlns:p14="http://schemas.microsoft.com/office/powerpoint/2010/main" val="187633135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8ACEA0-DAD5-4C48-9F35-C40664F081E7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rgbClr val="9411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What is wrong?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B99534-BE96-8F49-AC4F-AFA97819479E}"/>
              </a:ext>
            </a:extLst>
          </p:cNvPr>
          <p:cNvSpPr txBox="1"/>
          <p:nvPr/>
        </p:nvSpPr>
        <p:spPr>
          <a:xfrm>
            <a:off x="1388533" y="2513832"/>
            <a:ext cx="5633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1) Correctness of our model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9CD20B-E43A-E74B-ABE1-32BF27DAD463}"/>
              </a:ext>
            </a:extLst>
          </p:cNvPr>
          <p:cNvSpPr txBox="1"/>
          <p:nvPr/>
        </p:nvSpPr>
        <p:spPr>
          <a:xfrm>
            <a:off x="1388533" y="3048039"/>
            <a:ext cx="56331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2) Assumption about the reliability of </a:t>
            </a:r>
          </a:p>
          <a:p>
            <a:r>
              <a:rPr lang="en-US" sz="2800" dirty="0"/>
              <a:t>     the process model</a:t>
            </a:r>
          </a:p>
        </p:txBody>
      </p:sp>
    </p:spTree>
    <p:extLst>
      <p:ext uri="{BB962C8B-B14F-4D97-AF65-F5344CB8AC3E}">
        <p14:creationId xmlns:p14="http://schemas.microsoft.com/office/powerpoint/2010/main" val="219984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8C930A-8CF8-5C4F-9578-38BAC0DB0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200" y="825500"/>
            <a:ext cx="6197600" cy="5207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1B9576-7BE3-1D42-8EEC-33DF67263785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True situation: Water increasing at constant rate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3DD5A7-2E4E-2B45-A22E-83BEDE8FD42C}"/>
              </a:ext>
            </a:extLst>
          </p:cNvPr>
          <p:cNvSpPr txBox="1"/>
          <p:nvPr/>
        </p:nvSpPr>
        <p:spPr>
          <a:xfrm>
            <a:off x="7100711" y="825500"/>
            <a:ext cx="2043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Set q = .01</a:t>
            </a:r>
          </a:p>
        </p:txBody>
      </p:sp>
    </p:spTree>
    <p:extLst>
      <p:ext uri="{BB962C8B-B14F-4D97-AF65-F5344CB8AC3E}">
        <p14:creationId xmlns:p14="http://schemas.microsoft.com/office/powerpoint/2010/main" val="169481737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FF14EB-BAFE-E241-A501-38BD0A053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850" y="635000"/>
            <a:ext cx="6464300" cy="558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B8FE0F-9D7E-5E47-AD59-7D760FFE2E0F}"/>
              </a:ext>
            </a:extLst>
          </p:cNvPr>
          <p:cNvSpPr txBox="1"/>
          <p:nvPr/>
        </p:nvSpPr>
        <p:spPr>
          <a:xfrm>
            <a:off x="7100711" y="825500"/>
            <a:ext cx="2043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Set q = .01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D31E0C-EF33-574D-82CE-F8D0963FE194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True situation: Water increasing at constant rate</a:t>
            </a:r>
          </a:p>
        </p:txBody>
      </p:sp>
    </p:spTree>
    <p:extLst>
      <p:ext uri="{BB962C8B-B14F-4D97-AF65-F5344CB8AC3E}">
        <p14:creationId xmlns:p14="http://schemas.microsoft.com/office/powerpoint/2010/main" val="1993241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ED31E0C-EF33-574D-82CE-F8D0963FE194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True situation: Water increasing at constant rate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14E465-5253-CA4A-9A69-8136B95BF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250" y="869950"/>
            <a:ext cx="6159500" cy="51181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B8FE0F-9D7E-5E47-AD59-7D760FFE2E0F}"/>
              </a:ext>
            </a:extLst>
          </p:cNvPr>
          <p:cNvSpPr txBox="1"/>
          <p:nvPr/>
        </p:nvSpPr>
        <p:spPr>
          <a:xfrm>
            <a:off x="7100711" y="825500"/>
            <a:ext cx="2043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Set q = 1</a:t>
            </a:r>
          </a:p>
        </p:txBody>
      </p:sp>
    </p:spTree>
    <p:extLst>
      <p:ext uri="{BB962C8B-B14F-4D97-AF65-F5344CB8AC3E}">
        <p14:creationId xmlns:p14="http://schemas.microsoft.com/office/powerpoint/2010/main" val="170933359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43DE2A-CADB-BA44-857E-E77D9CA9C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38617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2D50B8-F29E-FA4A-BFAA-A053E5355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540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3438A9-685A-4C4C-82A1-376CF89111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0208"/>
          <a:stretch/>
        </p:blipFill>
        <p:spPr>
          <a:xfrm>
            <a:off x="0" y="0"/>
            <a:ext cx="9144000" cy="41005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D70427-778F-CD4F-916A-2AB710B63ECB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 Basic statistics refresher: Mean and Variance</a:t>
            </a:r>
          </a:p>
        </p:txBody>
      </p:sp>
    </p:spTree>
    <p:extLst>
      <p:ext uri="{BB962C8B-B14F-4D97-AF65-F5344CB8AC3E}">
        <p14:creationId xmlns:p14="http://schemas.microsoft.com/office/powerpoint/2010/main" val="427857530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69AE3C-2AEC-994B-B627-04D6BECB6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33604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C4D7D8-E40E-6E4C-9829-2714D8FC3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350" y="1168400"/>
            <a:ext cx="5575300" cy="4521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BC8A4E-07A5-D549-9264-329EB120C0B1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True situation: Water increasing at constant rate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BE5C84-B75E-2B43-AA02-7E532F671B75}"/>
              </a:ext>
            </a:extLst>
          </p:cNvPr>
          <p:cNvSpPr txBox="1"/>
          <p:nvPr/>
        </p:nvSpPr>
        <p:spPr>
          <a:xfrm>
            <a:off x="5677024" y="523220"/>
            <a:ext cx="3698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Set r = .1, q = .00001</a:t>
            </a:r>
          </a:p>
        </p:txBody>
      </p:sp>
    </p:spTree>
    <p:extLst>
      <p:ext uri="{BB962C8B-B14F-4D97-AF65-F5344CB8AC3E}">
        <p14:creationId xmlns:p14="http://schemas.microsoft.com/office/powerpoint/2010/main" val="150448952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663B14-565E-054B-90E0-042CF4E8B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800" y="1143000"/>
            <a:ext cx="5740400" cy="4572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F0AF3F-107E-8845-89C8-95949E1E591C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True situation: Water level static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DCA0D5-4014-774C-85B3-BCC99394E625}"/>
              </a:ext>
            </a:extLst>
          </p:cNvPr>
          <p:cNvSpPr txBox="1"/>
          <p:nvPr/>
        </p:nvSpPr>
        <p:spPr>
          <a:xfrm>
            <a:off x="5677024" y="523220"/>
            <a:ext cx="3698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Set r = .1, q = .00001</a:t>
            </a:r>
          </a:p>
        </p:txBody>
      </p:sp>
    </p:spTree>
    <p:extLst>
      <p:ext uri="{BB962C8B-B14F-4D97-AF65-F5344CB8AC3E}">
        <p14:creationId xmlns:p14="http://schemas.microsoft.com/office/powerpoint/2010/main" val="236402653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C2348D7-72E3-E642-B099-B9D979492DD9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Kalman Filter: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574B1E-DD85-E243-AA48-282391CA8A20}"/>
              </a:ext>
            </a:extLst>
          </p:cNvPr>
          <p:cNvSpPr txBox="1"/>
          <p:nvPr/>
        </p:nvSpPr>
        <p:spPr>
          <a:xfrm>
            <a:off x="928688" y="1200150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/>
              <a:t>Linear relationships between states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Gaussian noise</a:t>
            </a:r>
          </a:p>
        </p:txBody>
      </p:sp>
    </p:spTree>
    <p:extLst>
      <p:ext uri="{BB962C8B-B14F-4D97-AF65-F5344CB8AC3E}">
        <p14:creationId xmlns:p14="http://schemas.microsoft.com/office/powerpoint/2010/main" val="89168559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C2348D7-72E3-E642-B099-B9D979492DD9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Kalman Filter: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574B1E-DD85-E243-AA48-282391CA8A20}"/>
              </a:ext>
            </a:extLst>
          </p:cNvPr>
          <p:cNvSpPr txBox="1"/>
          <p:nvPr/>
        </p:nvSpPr>
        <p:spPr>
          <a:xfrm>
            <a:off x="928688" y="1200150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/>
              <a:t>Linear relationships between states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Gaussian noise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F8FFB6-3C0E-7648-8875-2E09460C5FF3}"/>
              </a:ext>
            </a:extLst>
          </p:cNvPr>
          <p:cNvSpPr txBox="1"/>
          <p:nvPr/>
        </p:nvSpPr>
        <p:spPr>
          <a:xfrm>
            <a:off x="14288" y="316739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Kalman Filter for nonlinear systems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4AEDA0-966F-E342-A136-B99B3C89B1E8}"/>
              </a:ext>
            </a:extLst>
          </p:cNvPr>
          <p:cNvSpPr txBox="1"/>
          <p:nvPr/>
        </p:nvSpPr>
        <p:spPr>
          <a:xfrm>
            <a:off x="914399" y="4226689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/>
              <a:t>Extended Kalman Filter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Unscented Kalman Filter</a:t>
            </a:r>
          </a:p>
        </p:txBody>
      </p:sp>
    </p:spTree>
    <p:extLst>
      <p:ext uri="{BB962C8B-B14F-4D97-AF65-F5344CB8AC3E}">
        <p14:creationId xmlns:p14="http://schemas.microsoft.com/office/powerpoint/2010/main" val="316308402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C2348D7-72E3-E642-B099-B9D979492DD9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Kalman Filter: Advantages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D7CCA2-9C4B-9345-9D01-7C96BAAD612B}"/>
              </a:ext>
            </a:extLst>
          </p:cNvPr>
          <p:cNvSpPr txBox="1"/>
          <p:nvPr/>
        </p:nvSpPr>
        <p:spPr>
          <a:xfrm>
            <a:off x="928688" y="1200150"/>
            <a:ext cx="7315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/>
              <a:t>Improves noisy measurements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Estimates state for feedback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Computes next estimate using only most recent measurements</a:t>
            </a:r>
          </a:p>
        </p:txBody>
      </p:sp>
    </p:spTree>
    <p:extLst>
      <p:ext uri="{BB962C8B-B14F-4D97-AF65-F5344CB8AC3E}">
        <p14:creationId xmlns:p14="http://schemas.microsoft.com/office/powerpoint/2010/main" val="380386337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D926A3-C72E-D847-BEC0-B7F28A60B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3438A9-685A-4C4C-82A1-376CF8911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D70427-778F-CD4F-916A-2AB710B63ECB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 Basic statistics refresher: Mean and Variance</a:t>
            </a:r>
          </a:p>
        </p:txBody>
      </p:sp>
    </p:spTree>
    <p:extLst>
      <p:ext uri="{BB962C8B-B14F-4D97-AF65-F5344CB8AC3E}">
        <p14:creationId xmlns:p14="http://schemas.microsoft.com/office/powerpoint/2010/main" val="25309118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1391</TotalTime>
  <Words>592</Words>
  <Application>Microsoft Macintosh PowerPoint</Application>
  <PresentationFormat>On-screen Show (4:3)</PresentationFormat>
  <Paragraphs>98</Paragraphs>
  <Slides>86</Slides>
  <Notes>0</Notes>
  <HiddenSlides>5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92" baseType="lpstr">
      <vt:lpstr>Arial</vt:lpstr>
      <vt:lpstr>Avenir Book</vt:lpstr>
      <vt:lpstr>Calibri</vt:lpstr>
      <vt:lpstr>Calibri Light</vt:lpstr>
      <vt:lpstr>Lucida Bright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51</cp:revision>
  <cp:lastPrinted>2019-05-02T16:47:09Z</cp:lastPrinted>
  <dcterms:created xsi:type="dcterms:W3CDTF">2019-04-30T11:18:18Z</dcterms:created>
  <dcterms:modified xsi:type="dcterms:W3CDTF">2019-05-02T17:45:37Z</dcterms:modified>
</cp:coreProperties>
</file>